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673" r:id="rId2"/>
    <p:sldId id="635" r:id="rId3"/>
    <p:sldId id="748" r:id="rId4"/>
    <p:sldId id="806" r:id="rId5"/>
    <p:sldId id="784" r:id="rId6"/>
    <p:sldId id="779" r:id="rId7"/>
    <p:sldId id="777" r:id="rId8"/>
    <p:sldId id="781" r:id="rId9"/>
    <p:sldId id="783" r:id="rId10"/>
    <p:sldId id="782" r:id="rId11"/>
    <p:sldId id="815" r:id="rId12"/>
    <p:sldId id="886" r:id="rId13"/>
    <p:sldId id="814" r:id="rId14"/>
    <p:sldId id="807" r:id="rId15"/>
    <p:sldId id="810" r:id="rId16"/>
    <p:sldId id="812" r:id="rId17"/>
    <p:sldId id="839" r:id="rId18"/>
    <p:sldId id="840" r:id="rId19"/>
    <p:sldId id="889" r:id="rId20"/>
    <p:sldId id="879" r:id="rId21"/>
    <p:sldId id="880" r:id="rId22"/>
    <p:sldId id="881" r:id="rId23"/>
    <p:sldId id="882" r:id="rId24"/>
    <p:sldId id="883" r:id="rId25"/>
    <p:sldId id="887" r:id="rId26"/>
    <p:sldId id="888" r:id="rId27"/>
    <p:sldId id="892" r:id="rId28"/>
    <p:sldId id="893" r:id="rId29"/>
    <p:sldId id="865" r:id="rId30"/>
    <p:sldId id="890" r:id="rId31"/>
    <p:sldId id="866" r:id="rId32"/>
    <p:sldId id="891" r:id="rId33"/>
    <p:sldId id="894" r:id="rId34"/>
    <p:sldId id="868" r:id="rId35"/>
    <p:sldId id="867" r:id="rId36"/>
    <p:sldId id="869" r:id="rId37"/>
    <p:sldId id="873" r:id="rId38"/>
    <p:sldId id="896" r:id="rId39"/>
    <p:sldId id="897" r:id="rId40"/>
    <p:sldId id="875" r:id="rId41"/>
    <p:sldId id="876" r:id="rId42"/>
    <p:sldId id="877" r:id="rId43"/>
    <p:sldId id="902" r:id="rId44"/>
    <p:sldId id="853" r:id="rId45"/>
    <p:sldId id="854" r:id="rId46"/>
    <p:sldId id="855" r:id="rId47"/>
    <p:sldId id="856" r:id="rId48"/>
    <p:sldId id="904" r:id="rId49"/>
    <p:sldId id="858" r:id="rId50"/>
    <p:sldId id="860" r:id="rId51"/>
    <p:sldId id="861" r:id="rId52"/>
    <p:sldId id="862" r:id="rId53"/>
    <p:sldId id="905" r:id="rId54"/>
    <p:sldId id="797" r:id="rId55"/>
    <p:sldId id="798" r:id="rId56"/>
    <p:sldId id="838" r:id="rId57"/>
    <p:sldId id="829" r:id="rId58"/>
    <p:sldId id="841" r:id="rId59"/>
    <p:sldId id="836" r:id="rId60"/>
    <p:sldId id="837" r:id="rId61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FF33"/>
    <a:srgbClr val="99CCFF"/>
    <a:srgbClr val="FF3300"/>
    <a:srgbClr val="800080"/>
    <a:srgbClr val="FF9933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94" y="-25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64EAB-85BC-654B-9B4C-5ABBC1452F7C}" type="doc">
      <dgm:prSet loTypeId="urn:microsoft.com/office/officeart/2005/8/layout/chevron1" loCatId="process" qsTypeId="urn:microsoft.com/office/officeart/2005/8/quickstyle/simple4" qsCatId="simple" csTypeId="urn:microsoft.com/office/officeart/2005/8/colors/accent1_2#2" csCatId="accent1" phldr="1"/>
      <dgm:spPr/>
    </dgm:pt>
    <dgm:pt modelId="{3E15D24F-D887-564B-8D95-1EB9F8190D6E}" type="pres">
      <dgm:prSet presAssocID="{75F64EAB-85BC-654B-9B4C-5ABBC1452F7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65CD41E-C53F-8B40-8C0C-57A40F39A429}" type="presOf" srcId="{75F64EAB-85BC-654B-9B4C-5ABBC1452F7C}" destId="{3E15D24F-D887-564B-8D95-1EB9F8190D6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55FD3-FC3F-1342-8756-098BFBF0D101}" type="doc">
      <dgm:prSet loTypeId="urn:microsoft.com/office/officeart/2005/8/layout/process1" loCatId="process" qsTypeId="urn:microsoft.com/office/officeart/2005/8/quickstyle/simple4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1C45597A-FB11-B349-8C5F-ED7AA6B524C6}">
      <dgm:prSet custT="1"/>
      <dgm:spPr/>
      <dgm:t>
        <a:bodyPr/>
        <a:lstStyle/>
        <a:p>
          <a:pPr rtl="0"/>
          <a:endParaRPr lang="en-US" sz="2400" b="1" dirty="0" smtClean="0"/>
        </a:p>
        <a:p>
          <a:pPr rtl="0"/>
          <a:r>
            <a:rPr lang="en-US" sz="2400" b="1" dirty="0" smtClean="0"/>
            <a:t>Monitoring</a:t>
          </a:r>
        </a:p>
        <a:p>
          <a:pPr rtl="0"/>
          <a:r>
            <a:rPr lang="en-US" sz="2400" b="1" dirty="0" smtClean="0"/>
            <a:t>Diagnosis</a:t>
          </a:r>
        </a:p>
        <a:p>
          <a:pPr rtl="0"/>
          <a:endParaRPr lang="en-US" sz="1800" dirty="0"/>
        </a:p>
      </dgm:t>
    </dgm:pt>
    <dgm:pt modelId="{746653AD-1898-D54F-AFD8-80F9844F0EAB}" type="parTrans" cxnId="{EDCFFA37-DED2-CC4E-AE64-C4E86D5332C2}">
      <dgm:prSet/>
      <dgm:spPr/>
      <dgm:t>
        <a:bodyPr/>
        <a:lstStyle/>
        <a:p>
          <a:endParaRPr lang="en-US"/>
        </a:p>
      </dgm:t>
    </dgm:pt>
    <dgm:pt modelId="{46FB1D77-5292-3840-B5DF-EE9322AE9455}" type="sibTrans" cxnId="{EDCFFA37-DED2-CC4E-AE64-C4E86D5332C2}">
      <dgm:prSet/>
      <dgm:spPr/>
      <dgm:t>
        <a:bodyPr/>
        <a:lstStyle/>
        <a:p>
          <a:endParaRPr lang="en-US"/>
        </a:p>
      </dgm:t>
    </dgm:pt>
    <dgm:pt modelId="{4602A552-3E9C-5C4D-81AC-8666FA69EF6D}">
      <dgm:prSet custT="1"/>
      <dgm:spPr/>
      <dgm:t>
        <a:bodyPr/>
        <a:lstStyle/>
        <a:p>
          <a:pPr rtl="0"/>
          <a:endParaRPr lang="en-US" sz="2400" b="1" dirty="0" smtClean="0"/>
        </a:p>
        <a:p>
          <a:pPr rtl="0"/>
          <a:r>
            <a:rPr lang="en-US" sz="2400" b="1" dirty="0" err="1" smtClean="0"/>
            <a:t>Optimisation</a:t>
          </a:r>
          <a:endParaRPr lang="en-US" sz="2400" b="1" dirty="0" smtClean="0"/>
        </a:p>
        <a:p>
          <a:pPr rtl="0"/>
          <a:r>
            <a:rPr lang="en-US" sz="2400" b="1" dirty="0" smtClean="0"/>
            <a:t>Therapy</a:t>
          </a:r>
        </a:p>
        <a:p>
          <a:pPr rtl="0"/>
          <a:endParaRPr lang="en-US" sz="1800" dirty="0"/>
        </a:p>
      </dgm:t>
    </dgm:pt>
    <dgm:pt modelId="{ADCCDE71-AB7B-1A4B-8A8E-B5BA47A8D2E0}" type="parTrans" cxnId="{1528D0EA-348F-3946-A3FC-3001ADF96A3C}">
      <dgm:prSet/>
      <dgm:spPr/>
      <dgm:t>
        <a:bodyPr/>
        <a:lstStyle/>
        <a:p>
          <a:endParaRPr lang="en-US"/>
        </a:p>
      </dgm:t>
    </dgm:pt>
    <dgm:pt modelId="{F752D1D0-5C32-994A-9000-BBBDE9F48E58}" type="sibTrans" cxnId="{1528D0EA-348F-3946-A3FC-3001ADF96A3C}">
      <dgm:prSet/>
      <dgm:spPr/>
      <dgm:t>
        <a:bodyPr/>
        <a:lstStyle/>
        <a:p>
          <a:endParaRPr lang="en-US"/>
        </a:p>
      </dgm:t>
    </dgm:pt>
    <dgm:pt modelId="{6199CB40-86C6-8647-80F4-BCBD610BCC11}">
      <dgm:prSet custT="1"/>
      <dgm:spPr>
        <a:gradFill flip="none" rotWithShape="1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rect">
            <a:fillToRect l="50000" t="50000" r="50000" b="50000"/>
          </a:path>
          <a:tileRect/>
        </a:gradFill>
      </dgm:spPr>
      <dgm:t>
        <a:bodyPr/>
        <a:lstStyle/>
        <a:p>
          <a:pPr rtl="0"/>
          <a:endParaRPr lang="en-US" sz="2400" b="1" dirty="0" smtClean="0"/>
        </a:p>
        <a:p>
          <a:pPr rtl="0"/>
          <a:r>
            <a:rPr lang="en-US" sz="2400" b="1" dirty="0" smtClean="0"/>
            <a:t>Pathogenesis</a:t>
          </a:r>
        </a:p>
        <a:p>
          <a:pPr rtl="0"/>
          <a:endParaRPr lang="en-US" sz="1800" dirty="0"/>
        </a:p>
      </dgm:t>
    </dgm:pt>
    <dgm:pt modelId="{ED3811FE-E953-E24A-8E05-8356DA09B8BE}" type="sibTrans" cxnId="{8D1570CF-2A41-E347-A422-A6B456AF6092}">
      <dgm:prSet/>
      <dgm:spPr/>
      <dgm:t>
        <a:bodyPr/>
        <a:lstStyle/>
        <a:p>
          <a:endParaRPr lang="en-US"/>
        </a:p>
      </dgm:t>
    </dgm:pt>
    <dgm:pt modelId="{28687E41-EA89-814D-84FA-555DE4893BA6}" type="parTrans" cxnId="{8D1570CF-2A41-E347-A422-A6B456AF6092}">
      <dgm:prSet/>
      <dgm:spPr/>
      <dgm:t>
        <a:bodyPr/>
        <a:lstStyle/>
        <a:p>
          <a:endParaRPr lang="en-US"/>
        </a:p>
      </dgm:t>
    </dgm:pt>
    <dgm:pt modelId="{46C49ED2-7CED-6F4C-BD95-2CB25F9EF47E}" type="pres">
      <dgm:prSet presAssocID="{9A155FD3-FC3F-1342-8756-098BFBF0D1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5194C0-DF09-0E4F-AAA6-6EA6687F5D05}" type="pres">
      <dgm:prSet presAssocID="{1C45597A-FB11-B349-8C5F-ED7AA6B524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638B1-7D9A-5649-BB0E-F108FD0A9EB5}" type="pres">
      <dgm:prSet presAssocID="{46FB1D77-5292-3840-B5DF-EE9322AE9455}" presName="sibTrans" presStyleLbl="sibTrans2D1" presStyleIdx="0" presStyleCnt="2" custAng="10800000"/>
      <dgm:spPr/>
      <dgm:t>
        <a:bodyPr/>
        <a:lstStyle/>
        <a:p>
          <a:endParaRPr lang="en-US"/>
        </a:p>
      </dgm:t>
    </dgm:pt>
    <dgm:pt modelId="{FCB13235-868E-A649-9972-5AC7DD87B46D}" type="pres">
      <dgm:prSet presAssocID="{46FB1D77-5292-3840-B5DF-EE9322AE945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D33353D-1772-594D-A4CF-51228896931E}" type="pres">
      <dgm:prSet presAssocID="{6199CB40-86C6-8647-80F4-BCBD610BCC11}" presName="node" presStyleLbl="node1" presStyleIdx="1" presStyleCnt="3" custLinFactNeighborY="3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0B9B1-57A9-0444-B49D-E4B2F48D0D6E}" type="pres">
      <dgm:prSet presAssocID="{ED3811FE-E953-E24A-8E05-8356DA09B8B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009588F-28EB-B643-BE73-54B6CC02B9C6}" type="pres">
      <dgm:prSet presAssocID="{ED3811FE-E953-E24A-8E05-8356DA09B8B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A59DB78-69A5-324B-9E87-78DADB532008}" type="pres">
      <dgm:prSet presAssocID="{4602A552-3E9C-5C4D-81AC-8666FA69EF6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48A45-684A-E447-9243-818CF8B5B09F}" type="presOf" srcId="{46FB1D77-5292-3840-B5DF-EE9322AE9455}" destId="{FCB13235-868E-A649-9972-5AC7DD87B46D}" srcOrd="1" destOrd="0" presId="urn:microsoft.com/office/officeart/2005/8/layout/process1"/>
    <dgm:cxn modelId="{316F6AD0-1EFD-A44E-B27C-C88D072955F0}" type="presOf" srcId="{1C45597A-FB11-B349-8C5F-ED7AA6B524C6}" destId="{FC5194C0-DF09-0E4F-AAA6-6EA6687F5D05}" srcOrd="0" destOrd="0" presId="urn:microsoft.com/office/officeart/2005/8/layout/process1"/>
    <dgm:cxn modelId="{278DAB62-6AD4-8E4E-BD65-C872EC9863A8}" type="presOf" srcId="{ED3811FE-E953-E24A-8E05-8356DA09B8BE}" destId="{E620B9B1-57A9-0444-B49D-E4B2F48D0D6E}" srcOrd="0" destOrd="0" presId="urn:microsoft.com/office/officeart/2005/8/layout/process1"/>
    <dgm:cxn modelId="{BA64C39E-4246-9944-B118-2722003599CA}" type="presOf" srcId="{46FB1D77-5292-3840-B5DF-EE9322AE9455}" destId="{C97638B1-7D9A-5649-BB0E-F108FD0A9EB5}" srcOrd="0" destOrd="0" presId="urn:microsoft.com/office/officeart/2005/8/layout/process1"/>
    <dgm:cxn modelId="{8D1570CF-2A41-E347-A422-A6B456AF6092}" srcId="{9A155FD3-FC3F-1342-8756-098BFBF0D101}" destId="{6199CB40-86C6-8647-80F4-BCBD610BCC11}" srcOrd="1" destOrd="0" parTransId="{28687E41-EA89-814D-84FA-555DE4893BA6}" sibTransId="{ED3811FE-E953-E24A-8E05-8356DA09B8BE}"/>
    <dgm:cxn modelId="{1528D0EA-348F-3946-A3FC-3001ADF96A3C}" srcId="{9A155FD3-FC3F-1342-8756-098BFBF0D101}" destId="{4602A552-3E9C-5C4D-81AC-8666FA69EF6D}" srcOrd="2" destOrd="0" parTransId="{ADCCDE71-AB7B-1A4B-8A8E-B5BA47A8D2E0}" sibTransId="{F752D1D0-5C32-994A-9000-BBBDE9F48E58}"/>
    <dgm:cxn modelId="{2FADD204-4E58-6943-8C78-3DC7105E15DC}" type="presOf" srcId="{9A155FD3-FC3F-1342-8756-098BFBF0D101}" destId="{46C49ED2-7CED-6F4C-BD95-2CB25F9EF47E}" srcOrd="0" destOrd="0" presId="urn:microsoft.com/office/officeart/2005/8/layout/process1"/>
    <dgm:cxn modelId="{C44F5F0E-F5D9-4C42-AE11-507A5332905D}" type="presOf" srcId="{ED3811FE-E953-E24A-8E05-8356DA09B8BE}" destId="{1009588F-28EB-B643-BE73-54B6CC02B9C6}" srcOrd="1" destOrd="0" presId="urn:microsoft.com/office/officeart/2005/8/layout/process1"/>
    <dgm:cxn modelId="{3208C2BC-9A5F-4340-84A2-C25704BF61C8}" type="presOf" srcId="{4602A552-3E9C-5C4D-81AC-8666FA69EF6D}" destId="{BA59DB78-69A5-324B-9E87-78DADB532008}" srcOrd="0" destOrd="0" presId="urn:microsoft.com/office/officeart/2005/8/layout/process1"/>
    <dgm:cxn modelId="{3D17E823-3A01-3A4F-9086-5EE009350D71}" type="presOf" srcId="{6199CB40-86C6-8647-80F4-BCBD610BCC11}" destId="{BD33353D-1772-594D-A4CF-51228896931E}" srcOrd="0" destOrd="0" presId="urn:microsoft.com/office/officeart/2005/8/layout/process1"/>
    <dgm:cxn modelId="{EDCFFA37-DED2-CC4E-AE64-C4E86D5332C2}" srcId="{9A155FD3-FC3F-1342-8756-098BFBF0D101}" destId="{1C45597A-FB11-B349-8C5F-ED7AA6B524C6}" srcOrd="0" destOrd="0" parTransId="{746653AD-1898-D54F-AFD8-80F9844F0EAB}" sibTransId="{46FB1D77-5292-3840-B5DF-EE9322AE9455}"/>
    <dgm:cxn modelId="{C5842D23-BB2D-364E-BB81-D120F2C4CBBB}" type="presParOf" srcId="{46C49ED2-7CED-6F4C-BD95-2CB25F9EF47E}" destId="{FC5194C0-DF09-0E4F-AAA6-6EA6687F5D05}" srcOrd="0" destOrd="0" presId="urn:microsoft.com/office/officeart/2005/8/layout/process1"/>
    <dgm:cxn modelId="{6DCB2844-8E1C-E341-8D79-E414941B0B78}" type="presParOf" srcId="{46C49ED2-7CED-6F4C-BD95-2CB25F9EF47E}" destId="{C97638B1-7D9A-5649-BB0E-F108FD0A9EB5}" srcOrd="1" destOrd="0" presId="urn:microsoft.com/office/officeart/2005/8/layout/process1"/>
    <dgm:cxn modelId="{2EB21432-1289-144A-A9DB-9A99817577E2}" type="presParOf" srcId="{C97638B1-7D9A-5649-BB0E-F108FD0A9EB5}" destId="{FCB13235-868E-A649-9972-5AC7DD87B46D}" srcOrd="0" destOrd="0" presId="urn:microsoft.com/office/officeart/2005/8/layout/process1"/>
    <dgm:cxn modelId="{49554A5C-C18D-1B44-B0AA-4AA118FF00E0}" type="presParOf" srcId="{46C49ED2-7CED-6F4C-BD95-2CB25F9EF47E}" destId="{BD33353D-1772-594D-A4CF-51228896931E}" srcOrd="2" destOrd="0" presId="urn:microsoft.com/office/officeart/2005/8/layout/process1"/>
    <dgm:cxn modelId="{7F28BBEB-1CEB-A442-BF9E-CD91333B7E2D}" type="presParOf" srcId="{46C49ED2-7CED-6F4C-BD95-2CB25F9EF47E}" destId="{E620B9B1-57A9-0444-B49D-E4B2F48D0D6E}" srcOrd="3" destOrd="0" presId="urn:microsoft.com/office/officeart/2005/8/layout/process1"/>
    <dgm:cxn modelId="{8FEFE57D-5C7F-D74A-89C3-2DB610E6BC15}" type="presParOf" srcId="{E620B9B1-57A9-0444-B49D-E4B2F48D0D6E}" destId="{1009588F-28EB-B643-BE73-54B6CC02B9C6}" srcOrd="0" destOrd="0" presId="urn:microsoft.com/office/officeart/2005/8/layout/process1"/>
    <dgm:cxn modelId="{CD9FFEAD-2FBA-8947-82E5-49F6C707FCA5}" type="presParOf" srcId="{46C49ED2-7CED-6F4C-BD95-2CB25F9EF47E}" destId="{BA59DB78-69A5-324B-9E87-78DADB53200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C77C59-59BE-034F-B02D-BC20581BC21E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541D1A-9B70-4B20-A94B-D52102080C6D}">
      <dgm:prSet phldrT="[Text]" custT="1"/>
      <dgm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50000" t="50000" r="50000" b="50000"/>
          </a:path>
          <a:tileRect/>
        </a:gradFill>
      </dgm:spPr>
      <dgm:t>
        <a:bodyPr/>
        <a:lstStyle/>
        <a:p>
          <a:r>
            <a:rPr lang="en-US" sz="7200" dirty="0" smtClean="0"/>
            <a:t> </a:t>
          </a:r>
          <a:r>
            <a:rPr lang="en-US" sz="7200" dirty="0" err="1" smtClean="0">
              <a:solidFill>
                <a:schemeClr val="tx2"/>
              </a:solidFill>
            </a:rPr>
            <a:t>eNO</a:t>
          </a:r>
          <a:r>
            <a:rPr lang="en-US" sz="7200" dirty="0" smtClean="0">
              <a:solidFill>
                <a:schemeClr val="tx2"/>
              </a:solidFill>
            </a:rPr>
            <a:t>       NO      </a:t>
          </a:r>
          <a:r>
            <a:rPr lang="en-US" sz="7200" dirty="0" err="1" smtClean="0">
              <a:solidFill>
                <a:schemeClr val="tx2"/>
              </a:solidFill>
            </a:rPr>
            <a:t>iNO</a:t>
          </a:r>
          <a:endParaRPr lang="en-US" sz="2100" dirty="0">
            <a:solidFill>
              <a:schemeClr val="tx2"/>
            </a:solidFill>
          </a:endParaRPr>
        </a:p>
      </dgm:t>
    </dgm:pt>
    <dgm:pt modelId="{B76A0C00-9B12-47B6-AE43-5E8F5626715F}" type="parTrans" cxnId="{DA63EA1B-DD57-4232-A011-6B8D7E1602DD}">
      <dgm:prSet/>
      <dgm:spPr/>
      <dgm:t>
        <a:bodyPr/>
        <a:lstStyle/>
        <a:p>
          <a:endParaRPr lang="en-GB"/>
        </a:p>
      </dgm:t>
    </dgm:pt>
    <dgm:pt modelId="{CE7CD489-1BEB-498C-A7AF-721C8BBF71D7}" type="sibTrans" cxnId="{DA63EA1B-DD57-4232-A011-6B8D7E1602DD}">
      <dgm:prSet/>
      <dgm:spPr/>
      <dgm:t>
        <a:bodyPr/>
        <a:lstStyle/>
        <a:p>
          <a:endParaRPr lang="en-GB"/>
        </a:p>
      </dgm:t>
    </dgm:pt>
    <dgm:pt modelId="{5ED36E55-8E79-DF48-AC67-026CADE611C1}" type="pres">
      <dgm:prSet presAssocID="{3AC77C59-59BE-034F-B02D-BC20581BC2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AD3283-1DCF-4691-8C26-1C1EFD0B36E3}" type="pres">
      <dgm:prSet presAssocID="{25541D1A-9B70-4B20-A94B-D52102080C6D}" presName="parentLin" presStyleCnt="0"/>
      <dgm:spPr/>
      <dgm:t>
        <a:bodyPr/>
        <a:lstStyle/>
        <a:p>
          <a:endParaRPr lang="en-GB"/>
        </a:p>
      </dgm:t>
    </dgm:pt>
    <dgm:pt modelId="{9D31F85F-0870-438E-B41C-8862ACE90A2A}" type="pres">
      <dgm:prSet presAssocID="{25541D1A-9B70-4B20-A94B-D52102080C6D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E5922E73-D182-4D76-9959-E3AFD90AA93D}" type="pres">
      <dgm:prSet presAssocID="{25541D1A-9B70-4B20-A94B-D52102080C6D}" presName="parentText" presStyleLbl="node1" presStyleIdx="0" presStyleCnt="1" custScaleX="12906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5C133A-D204-4AF9-B310-86E341E67225}" type="pres">
      <dgm:prSet presAssocID="{25541D1A-9B70-4B20-A94B-D52102080C6D}" presName="negativeSpace" presStyleCnt="0"/>
      <dgm:spPr/>
      <dgm:t>
        <a:bodyPr/>
        <a:lstStyle/>
        <a:p>
          <a:endParaRPr lang="en-GB"/>
        </a:p>
      </dgm:t>
    </dgm:pt>
    <dgm:pt modelId="{F6EAE25C-AB3D-4617-8947-3C9F7574FF98}" type="pres">
      <dgm:prSet presAssocID="{25541D1A-9B70-4B20-A94B-D52102080C6D}" presName="childText" presStyleLbl="conFgAcc1" presStyleIdx="0" presStyleCnt="1">
        <dgm:presLayoutVars>
          <dgm:bulletEnabled val="1"/>
        </dgm:presLayoutVars>
      </dgm:prSet>
      <dgm:spPr>
        <a:solidFill>
          <a:schemeClr val="bg1">
            <a:lumMod val="50000"/>
          </a:schemeClr>
        </a:solidFill>
        <a:ln>
          <a:solidFill>
            <a:srgbClr val="66FF33"/>
          </a:solidFill>
        </a:ln>
      </dgm:spPr>
      <dgm:t>
        <a:bodyPr/>
        <a:lstStyle/>
        <a:p>
          <a:endParaRPr lang="en-GB"/>
        </a:p>
      </dgm:t>
    </dgm:pt>
  </dgm:ptLst>
  <dgm:cxnLst>
    <dgm:cxn modelId="{DA63EA1B-DD57-4232-A011-6B8D7E1602DD}" srcId="{3AC77C59-59BE-034F-B02D-BC20581BC21E}" destId="{25541D1A-9B70-4B20-A94B-D52102080C6D}" srcOrd="0" destOrd="0" parTransId="{B76A0C00-9B12-47B6-AE43-5E8F5626715F}" sibTransId="{CE7CD489-1BEB-498C-A7AF-721C8BBF71D7}"/>
    <dgm:cxn modelId="{D56D19CD-B0DC-8A48-910B-7355CE978C5B}" type="presOf" srcId="{3AC77C59-59BE-034F-B02D-BC20581BC21E}" destId="{5ED36E55-8E79-DF48-AC67-026CADE611C1}" srcOrd="0" destOrd="0" presId="urn:microsoft.com/office/officeart/2005/8/layout/list1"/>
    <dgm:cxn modelId="{59B43A40-9065-5B40-B349-A2EE5B2B2AAA}" type="presOf" srcId="{25541D1A-9B70-4B20-A94B-D52102080C6D}" destId="{E5922E73-D182-4D76-9959-E3AFD90AA93D}" srcOrd="1" destOrd="0" presId="urn:microsoft.com/office/officeart/2005/8/layout/list1"/>
    <dgm:cxn modelId="{6AABFDBF-CC22-D049-BF39-17067E0259B4}" type="presOf" srcId="{25541D1A-9B70-4B20-A94B-D52102080C6D}" destId="{9D31F85F-0870-438E-B41C-8862ACE90A2A}" srcOrd="0" destOrd="0" presId="urn:microsoft.com/office/officeart/2005/8/layout/list1"/>
    <dgm:cxn modelId="{BE8D9D3E-84D0-A84A-9F69-416B0481910E}" type="presParOf" srcId="{5ED36E55-8E79-DF48-AC67-026CADE611C1}" destId="{41AD3283-1DCF-4691-8C26-1C1EFD0B36E3}" srcOrd="0" destOrd="0" presId="urn:microsoft.com/office/officeart/2005/8/layout/list1"/>
    <dgm:cxn modelId="{E10187D6-83EC-1347-BB22-142AFB7509A7}" type="presParOf" srcId="{41AD3283-1DCF-4691-8C26-1C1EFD0B36E3}" destId="{9D31F85F-0870-438E-B41C-8862ACE90A2A}" srcOrd="0" destOrd="0" presId="urn:microsoft.com/office/officeart/2005/8/layout/list1"/>
    <dgm:cxn modelId="{1A770EF9-59AD-7E45-9A3F-BD9F42F165B4}" type="presParOf" srcId="{41AD3283-1DCF-4691-8C26-1C1EFD0B36E3}" destId="{E5922E73-D182-4D76-9959-E3AFD90AA93D}" srcOrd="1" destOrd="0" presId="urn:microsoft.com/office/officeart/2005/8/layout/list1"/>
    <dgm:cxn modelId="{0A2F0F61-96C4-5540-9F3F-4F4F207944EA}" type="presParOf" srcId="{5ED36E55-8E79-DF48-AC67-026CADE611C1}" destId="{775C133A-D204-4AF9-B310-86E341E67225}" srcOrd="1" destOrd="0" presId="urn:microsoft.com/office/officeart/2005/8/layout/list1"/>
    <dgm:cxn modelId="{051A7F74-A5CB-5940-9AA4-BDCCB912ED87}" type="presParOf" srcId="{5ED36E55-8E79-DF48-AC67-026CADE611C1}" destId="{F6EAE25C-AB3D-4617-8947-3C9F7574FF9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194C0-DF09-0E4F-AAA6-6EA6687F5D05}">
      <dsp:nvSpPr>
        <dsp:cNvPr id="0" name=""/>
        <dsp:cNvSpPr/>
      </dsp:nvSpPr>
      <dsp:spPr>
        <a:xfrm>
          <a:off x="11361" y="0"/>
          <a:ext cx="2182263" cy="1200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Monitoring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Diagnosis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6517" y="35156"/>
        <a:ext cx="2111951" cy="1130017"/>
      </dsp:txXfrm>
    </dsp:sp>
    <dsp:sp modelId="{C97638B1-7D9A-5649-BB0E-F108FD0A9EB5}">
      <dsp:nvSpPr>
        <dsp:cNvPr id="0" name=""/>
        <dsp:cNvSpPr/>
      </dsp:nvSpPr>
      <dsp:spPr>
        <a:xfrm rot="10800000">
          <a:off x="2411851" y="329563"/>
          <a:ext cx="462639" cy="5412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550643" y="437803"/>
        <a:ext cx="323847" cy="324721"/>
      </dsp:txXfrm>
    </dsp:sp>
    <dsp:sp modelId="{BD33353D-1772-594D-A4CF-51228896931E}">
      <dsp:nvSpPr>
        <dsp:cNvPr id="0" name=""/>
        <dsp:cNvSpPr/>
      </dsp:nvSpPr>
      <dsp:spPr>
        <a:xfrm>
          <a:off x="3066530" y="0"/>
          <a:ext cx="2182263" cy="120032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Pathogenesis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101686" y="35156"/>
        <a:ext cx="2111951" cy="1130017"/>
      </dsp:txXfrm>
    </dsp:sp>
    <dsp:sp modelId="{E620B9B1-57A9-0444-B49D-E4B2F48D0D6E}">
      <dsp:nvSpPr>
        <dsp:cNvPr id="0" name=""/>
        <dsp:cNvSpPr/>
      </dsp:nvSpPr>
      <dsp:spPr>
        <a:xfrm>
          <a:off x="5467020" y="329563"/>
          <a:ext cx="462639" cy="5412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467020" y="437803"/>
        <a:ext cx="323847" cy="324721"/>
      </dsp:txXfrm>
    </dsp:sp>
    <dsp:sp modelId="{BA59DB78-69A5-324B-9E87-78DADB532008}">
      <dsp:nvSpPr>
        <dsp:cNvPr id="0" name=""/>
        <dsp:cNvSpPr/>
      </dsp:nvSpPr>
      <dsp:spPr>
        <a:xfrm>
          <a:off x="6121699" y="0"/>
          <a:ext cx="2182263" cy="1200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Optimisation</a:t>
          </a:r>
          <a:endParaRPr lang="en-US" sz="2400" b="1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Therapy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156855" y="35156"/>
        <a:ext cx="2111951" cy="1130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AE25C-AB3D-4617-8947-3C9F7574FF98}">
      <dsp:nvSpPr>
        <dsp:cNvPr id="0" name=""/>
        <dsp:cNvSpPr/>
      </dsp:nvSpPr>
      <dsp:spPr>
        <a:xfrm>
          <a:off x="0" y="1062920"/>
          <a:ext cx="9525694" cy="1612800"/>
        </a:xfrm>
        <a:prstGeom prst="rect">
          <a:avLst/>
        </a:prstGeom>
        <a:solidFill>
          <a:schemeClr val="bg1">
            <a:lumMod val="50000"/>
          </a:schemeClr>
        </a:solidFill>
        <a:ln w="9525" cap="flat" cmpd="sng" algn="ctr">
          <a:solidFill>
            <a:srgbClr val="66FF3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22E73-D182-4D76-9959-E3AFD90AA93D}">
      <dsp:nvSpPr>
        <dsp:cNvPr id="0" name=""/>
        <dsp:cNvSpPr/>
      </dsp:nvSpPr>
      <dsp:spPr>
        <a:xfrm>
          <a:off x="476284" y="118279"/>
          <a:ext cx="8606302" cy="1889280"/>
        </a:xfrm>
        <a:prstGeom prst="roundRect">
          <a:avLst/>
        </a:prstGeom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034" tIns="0" rIns="252034" bIns="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smtClean="0"/>
            <a:t> </a:t>
          </a:r>
          <a:r>
            <a:rPr lang="en-US" sz="7200" kern="1200" dirty="0" err="1" smtClean="0">
              <a:solidFill>
                <a:schemeClr val="tx2"/>
              </a:solidFill>
            </a:rPr>
            <a:t>eNO</a:t>
          </a:r>
          <a:r>
            <a:rPr lang="en-US" sz="7200" kern="1200" dirty="0" smtClean="0">
              <a:solidFill>
                <a:schemeClr val="tx2"/>
              </a:solidFill>
            </a:rPr>
            <a:t>       NO      </a:t>
          </a:r>
          <a:r>
            <a:rPr lang="en-US" sz="7200" kern="1200" dirty="0" err="1" smtClean="0">
              <a:solidFill>
                <a:schemeClr val="tx2"/>
              </a:solidFill>
            </a:rPr>
            <a:t>iNO</a:t>
          </a:r>
          <a:endParaRPr lang="en-US" sz="2100" kern="1200" dirty="0">
            <a:solidFill>
              <a:schemeClr val="tx2"/>
            </a:solidFill>
          </a:endParaRPr>
        </a:p>
      </dsp:txBody>
      <dsp:txXfrm>
        <a:off x="568511" y="210506"/>
        <a:ext cx="8421848" cy="170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BD193EF-FA5B-4ABA-AD75-59CEEE2D9B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83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24F68F71-FB9A-407B-824D-ACC691BC3C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64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B678017-6C08-4190-A7B9-86E9D42D55F9}" type="slidenum">
              <a:rPr lang="en-GB" sz="1200" b="0">
                <a:solidFill>
                  <a:schemeClr val="tx1"/>
                </a:solidFill>
              </a:rPr>
              <a:pPr/>
              <a:t>2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1F24423-C55C-4017-AFE7-179B30848153}" type="slidenum">
              <a:rPr lang="en-GB" sz="1200" b="0">
                <a:solidFill>
                  <a:schemeClr val="tx1"/>
                </a:solidFill>
              </a:rPr>
              <a:pPr/>
              <a:t>11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w="12700" cap="flat">
            <a:solidFill>
              <a:schemeClr val="tx1"/>
            </a:solidFill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546D4ED-5487-43D0-925F-CAF95DFF7107}" type="slidenum">
              <a:rPr lang="en-GB" sz="1200" b="0">
                <a:solidFill>
                  <a:schemeClr val="tx1"/>
                </a:solidFill>
              </a:rPr>
              <a:pPr/>
              <a:t>15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w="12700" cap="flat">
            <a:solidFill>
              <a:schemeClr val="tx1"/>
            </a:solidFill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3A86C18-E213-4998-9C78-9D32CE1EC3B5}" type="slidenum">
              <a:rPr lang="en-GB" sz="1200" b="0">
                <a:solidFill>
                  <a:schemeClr val="tx1"/>
                </a:solidFill>
              </a:rPr>
              <a:pPr/>
              <a:t>23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Coronary vasoreactivity was evalauted in 147 patients with documented coronary heart disease (CHD) or risk factors for CHD; flow-dependent dilation, assessed with intracoronary papaverine or adenosine (upper panel), and flow-independent vasodilation, induced by nitroglycerin (lower panel), were divided into tertiles (percent arterial dilation). During a median follow-up of 6.7 years, impaired vascular reactivity was associated with a signficantly higher cardiovascular event rate (cardiovascular death, unstable angina, myocardial infarction, revascularization, stroke, peripheral artery revascularization); the incidence of events was highest in those with the smallest percent of dilation. </a:t>
            </a:r>
            <a:r>
              <a:rPr lang="en-US" i="1" smtClean="0"/>
              <a:t>Data from Schachinger, V, Britten, MB, Zeiher, AM, Circulation 2000; 101:1899.</a:t>
            </a:r>
            <a:r>
              <a:rPr lang="en-US" smtClean="0"/>
              <a:t> </a:t>
            </a:r>
          </a:p>
          <a:p>
            <a:r>
              <a:rPr lang="en-US" smtClean="0"/>
              <a:t>From patients.uptodate.com (retreived 2007-01-24).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78A70A0-2AE2-49E5-8FE4-DCF7294330DA}" type="slidenum">
              <a:rPr lang="en-GB" sz="1200" b="0">
                <a:solidFill>
                  <a:schemeClr val="tx1"/>
                </a:solidFill>
              </a:rPr>
              <a:pPr/>
              <a:t>24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Coronary vasoreactivity was evalauted in 147 patients with documented coronary heart disease (CHD) or risk factors for CHD; flow-dependent dilation, assessed with intracoronary papaverine or adenosine (upper panel), and flow-independent vasodilation, induced by nitroglycerin (lower panel), were divided into tertiles (percent arterial dilation). During a median follow-up of 6.7 years, impaired vascular reactivity was associated with a signficantly higher cardiovascular event rate (cardiovascular death, unstable angina, myocardial infarction, revascularization, stroke, peripheral artery revascularization); the incidence of events was highest in those with the smallest percent of dilation. </a:t>
            </a:r>
            <a:r>
              <a:rPr lang="en-US" i="1" smtClean="0"/>
              <a:t>Data from Schachinger, V, Britten, MB, Zeiher, AM, Circulation 2000; 101:1899.</a:t>
            </a:r>
            <a:r>
              <a:rPr lang="en-US" smtClean="0"/>
              <a:t> </a:t>
            </a:r>
          </a:p>
          <a:p>
            <a:r>
              <a:rPr lang="en-US" smtClean="0"/>
              <a:t>From patients.uptodate.com (retreived 2007-01-24).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7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1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0"/>
            <a:ext cx="2185988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888" y="0"/>
            <a:ext cx="6405562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39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88" y="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888" y="1341438"/>
            <a:ext cx="4295775" cy="551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9063" y="1341438"/>
            <a:ext cx="4295775" cy="2681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9063" y="4175125"/>
            <a:ext cx="4295775" cy="2682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77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50888" y="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0888" y="1341438"/>
            <a:ext cx="4295775" cy="2681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9063" y="1341438"/>
            <a:ext cx="4295775" cy="2681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50888" y="4175125"/>
            <a:ext cx="4295775" cy="2682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9063" y="4175125"/>
            <a:ext cx="4295775" cy="2682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618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88" y="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750888" y="1341438"/>
            <a:ext cx="4295775" cy="551656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9063" y="1341438"/>
            <a:ext cx="4295775" cy="551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4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88" y="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50888" y="1341438"/>
            <a:ext cx="4295775" cy="551656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9063" y="1341438"/>
            <a:ext cx="4295775" cy="551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6924A7-9172-4629-8F13-889A7D9FE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5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88" y="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0888" y="1341438"/>
            <a:ext cx="4295775" cy="551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9063" y="1341438"/>
            <a:ext cx="4295775" cy="551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56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2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49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888" y="1341438"/>
            <a:ext cx="4295775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9063" y="1341438"/>
            <a:ext cx="4295775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6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09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38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03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80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16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0888" y="0"/>
            <a:ext cx="874395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635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0888" y="1341438"/>
            <a:ext cx="8743950" cy="55165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610000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00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7" r:id="rId16"/>
    <p:sldLayoutId id="2147483736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600">
          <a:solidFill>
            <a:schemeClr val="bg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CCFF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9999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streetmap.co.uk/streetmap.dll?grid2map?x=505250&amp;y=190750&amp;zoom=1&amp;isp=500&amp;ism=500&amp;arrow=y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irc.ahajournals.org/content/vol101/issue16/images/large/hc1604034001.jpe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?_ob=MiamiCaptionURL&amp;_method=retrieve&amp;_udi=B6T18-51CHHSM-8&amp;_image=B6T18-51CHHSM-8-6&amp;_ba=&amp;_user=217827&amp;_coverDate=11/09/2010&amp;_rdoc=1&amp;_fmt=full&amp;_orig=search&amp;_cdi=4884&amp;_pii=S0735109710037216&amp;view=c&amp;_isHiQual=Y&amp;_acct=C000011279&amp;_version=1&amp;_urlVersion=0&amp;_userid=217827&amp;md5=8823febdb780e81aae2814ec5683f07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inomax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hyperlink" Target="http://www.chestjournal.org/content/vol123/issue3/images/large/cb1225276001.jpe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hyperlink" Target="http://www.inomax.com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physrev.physiology.org/content/vol86/issue2/images/large/z9j0020623960007.jpe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schools of ath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10287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43050" y="0"/>
            <a:ext cx="8569325" cy="2060575"/>
          </a:xfrm>
        </p:spPr>
        <p:txBody>
          <a:bodyPr/>
          <a:lstStyle/>
          <a:p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>The Nobel Prize 1998:</a:t>
            </a:r>
            <a:br>
              <a:rPr lang="en-US" sz="4000" b="1" smtClean="0"/>
            </a:br>
            <a:r>
              <a:rPr lang="en-GB" sz="4000" b="1" smtClean="0"/>
              <a:t>NO has many Clinical Applications</a:t>
            </a:r>
            <a:br>
              <a:rPr lang="en-GB" sz="4000" b="1" smtClean="0"/>
            </a:br>
            <a:endParaRPr lang="en-GB" sz="4000" b="1" smtClean="0"/>
          </a:p>
        </p:txBody>
      </p:sp>
      <p:pic>
        <p:nvPicPr>
          <p:cNvPr id="15362" name="Picture 8" descr=" 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2349500"/>
            <a:ext cx="2305050" cy="1909763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15363" name="Picture 3" descr="Nobel Prize® medal - registered trademark of the Nobel Foundation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1398588" cy="1398588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15364" name="Picture 11" descr=" 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4508500"/>
            <a:ext cx="2374900" cy="2109788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15365" name="Picture 14" descr=" 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1838" y="3573463"/>
            <a:ext cx="2046287" cy="3284537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15366" name="Picture 17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284538"/>
            <a:ext cx="302577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9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349500"/>
            <a:ext cx="20161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Oval 2"/>
          <p:cNvSpPr>
            <a:spLocks noChangeArrowheads="1"/>
          </p:cNvSpPr>
          <p:nvPr/>
        </p:nvSpPr>
        <p:spPr bwMode="auto">
          <a:xfrm>
            <a:off x="1636713" y="4730750"/>
            <a:ext cx="7443787" cy="1816100"/>
          </a:xfrm>
          <a:prstGeom prst="ellipse">
            <a:avLst/>
          </a:prstGeom>
          <a:gradFill rotWithShape="0">
            <a:gsLst>
              <a:gs pos="0">
                <a:srgbClr val="2A4946"/>
              </a:gs>
              <a:gs pos="50000">
                <a:srgbClr val="8CF4EA"/>
              </a:gs>
              <a:gs pos="100000">
                <a:srgbClr val="2A4946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2236788" y="539750"/>
            <a:ext cx="6929437" cy="2197100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000000"/>
              </a:gs>
              <a:gs pos="50000">
                <a:srgbClr val="8CF4E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7" name="Oval 4"/>
          <p:cNvSpPr>
            <a:spLocks noChangeArrowheads="1"/>
          </p:cNvSpPr>
          <p:nvPr/>
        </p:nvSpPr>
        <p:spPr bwMode="auto">
          <a:xfrm>
            <a:off x="3786188" y="1536700"/>
            <a:ext cx="1343025" cy="508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765550" y="1593850"/>
            <a:ext cx="14811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III. NOS</a:t>
            </a:r>
          </a:p>
        </p:txBody>
      </p:sp>
      <p:sp>
        <p:nvSpPr>
          <p:cNvPr id="16389" name="Arc 6"/>
          <p:cNvSpPr>
            <a:spLocks/>
          </p:cNvSpPr>
          <p:nvPr/>
        </p:nvSpPr>
        <p:spPr bwMode="auto">
          <a:xfrm rot="-8520000">
            <a:off x="5229225" y="1414463"/>
            <a:ext cx="642938" cy="723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541963" y="963613"/>
            <a:ext cx="1763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Book Antiqua" pitchFamily="18" charset="0"/>
              </a:rPr>
              <a:t>L-arginine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5541963" y="1954213"/>
            <a:ext cx="7175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NO</a:t>
            </a:r>
          </a:p>
        </p:txBody>
      </p:sp>
      <p:sp>
        <p:nvSpPr>
          <p:cNvPr id="16392" name="Oval 9"/>
          <p:cNvSpPr>
            <a:spLocks noChangeArrowheads="1"/>
          </p:cNvSpPr>
          <p:nvPr/>
        </p:nvSpPr>
        <p:spPr bwMode="auto">
          <a:xfrm>
            <a:off x="2751138" y="1682750"/>
            <a:ext cx="842962" cy="520700"/>
          </a:xfrm>
          <a:prstGeom prst="ellipse">
            <a:avLst/>
          </a:prstGeom>
          <a:solidFill>
            <a:srgbClr val="E3BE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Ca</a:t>
            </a: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3141663" y="1663700"/>
            <a:ext cx="463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C0128"/>
                </a:solidFill>
                <a:latin typeface="Book Antiqua" pitchFamily="18" charset="0"/>
              </a:rPr>
              <a:t>++</a:t>
            </a:r>
          </a:p>
        </p:txBody>
      </p:sp>
      <p:sp>
        <p:nvSpPr>
          <p:cNvPr id="16394" name="Oval 11"/>
          <p:cNvSpPr>
            <a:spLocks noChangeArrowheads="1"/>
          </p:cNvSpPr>
          <p:nvPr/>
        </p:nvSpPr>
        <p:spPr bwMode="auto">
          <a:xfrm>
            <a:off x="3179763" y="768350"/>
            <a:ext cx="1185862" cy="444500"/>
          </a:xfrm>
          <a:prstGeom prst="ellipse">
            <a:avLst/>
          </a:prstGeom>
          <a:solidFill>
            <a:srgbClr val="E3BE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3398838" y="735013"/>
            <a:ext cx="698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BH</a:t>
            </a:r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3913188" y="903288"/>
            <a:ext cx="3857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400">
                <a:solidFill>
                  <a:srgbClr val="FC0128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398463" y="2838450"/>
            <a:ext cx="36988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1. Endothelium-dependent </a:t>
            </a:r>
          </a:p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    vasodilators (Flow, Ach, Bk)</a:t>
            </a:r>
          </a:p>
        </p:txBody>
      </p:sp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398463" y="3600450"/>
            <a:ext cx="38735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2. Nitrovasodilators (GTN,SNP)</a:t>
            </a:r>
          </a:p>
          <a:p>
            <a:endParaRPr lang="en-US" sz="2000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3. Cytokines (LPS, IL-1, TNF)</a:t>
            </a:r>
          </a:p>
        </p:txBody>
      </p:sp>
      <p:sp>
        <p:nvSpPr>
          <p:cNvPr id="16399" name="AutoShape 16"/>
          <p:cNvSpPr>
            <a:spLocks noChangeArrowheads="1"/>
          </p:cNvSpPr>
          <p:nvPr/>
        </p:nvSpPr>
        <p:spPr bwMode="auto">
          <a:xfrm rot="-5400000">
            <a:off x="2874169" y="2426494"/>
            <a:ext cx="596900" cy="328612"/>
          </a:xfrm>
          <a:prstGeom prst="rightArrow">
            <a:avLst>
              <a:gd name="adj1" fmla="val 75000"/>
              <a:gd name="adj2" fmla="val 90863"/>
            </a:avLst>
          </a:prstGeom>
          <a:solidFill>
            <a:srgbClr val="C1CE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AutoShape 17"/>
          <p:cNvSpPr>
            <a:spLocks noChangeArrowheads="1"/>
          </p:cNvSpPr>
          <p:nvPr/>
        </p:nvSpPr>
        <p:spPr bwMode="auto">
          <a:xfrm rot="16200000" flipH="1">
            <a:off x="3512344" y="4750594"/>
            <a:ext cx="520700" cy="328612"/>
          </a:xfrm>
          <a:prstGeom prst="rightArrow">
            <a:avLst>
              <a:gd name="adj1" fmla="val 75000"/>
              <a:gd name="adj2" fmla="val 79264"/>
            </a:avLst>
          </a:prstGeom>
          <a:solidFill>
            <a:srgbClr val="C1CE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401" name="Group 18"/>
          <p:cNvGrpSpPr>
            <a:grpSpLocks/>
          </p:cNvGrpSpPr>
          <p:nvPr/>
        </p:nvGrpSpPr>
        <p:grpSpPr bwMode="auto">
          <a:xfrm>
            <a:off x="4900613" y="4773613"/>
            <a:ext cx="2738437" cy="1444625"/>
            <a:chOff x="2744" y="3007"/>
            <a:chExt cx="1533" cy="910"/>
          </a:xfrm>
        </p:grpSpPr>
        <p:sp>
          <p:nvSpPr>
            <p:cNvPr id="16410" name="Oval 19"/>
            <p:cNvSpPr>
              <a:spLocks noChangeArrowheads="1"/>
            </p:cNvSpPr>
            <p:nvPr/>
          </p:nvSpPr>
          <p:spPr bwMode="auto">
            <a:xfrm>
              <a:off x="2744" y="3368"/>
              <a:ext cx="752" cy="320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1" name="Rectangle 20"/>
            <p:cNvSpPr>
              <a:spLocks noChangeArrowheads="1"/>
            </p:cNvSpPr>
            <p:nvPr/>
          </p:nvSpPr>
          <p:spPr bwMode="auto">
            <a:xfrm>
              <a:off x="2815" y="3391"/>
              <a:ext cx="47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FC0128"/>
                  </a:solidFill>
                  <a:latin typeface="Book Antiqua" pitchFamily="18" charset="0"/>
                </a:rPr>
                <a:t>sGC</a:t>
              </a:r>
            </a:p>
          </p:txBody>
        </p:sp>
        <p:sp>
          <p:nvSpPr>
            <p:cNvPr id="16412" name="Arc 21"/>
            <p:cNvSpPr>
              <a:spLocks/>
            </p:cNvSpPr>
            <p:nvPr/>
          </p:nvSpPr>
          <p:spPr bwMode="auto">
            <a:xfrm rot="-8520000">
              <a:off x="3456" y="3291"/>
              <a:ext cx="360" cy="4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3" name="Rectangle 22"/>
            <p:cNvSpPr>
              <a:spLocks noChangeArrowheads="1"/>
            </p:cNvSpPr>
            <p:nvPr/>
          </p:nvSpPr>
          <p:spPr bwMode="auto">
            <a:xfrm>
              <a:off x="3631" y="3007"/>
              <a:ext cx="50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Book Antiqua" pitchFamily="18" charset="0"/>
                </a:rPr>
                <a:t>GTP</a:t>
              </a:r>
            </a:p>
          </p:txBody>
        </p:sp>
        <p:sp>
          <p:nvSpPr>
            <p:cNvPr id="16414" name="Rectangle 23"/>
            <p:cNvSpPr>
              <a:spLocks noChangeArrowheads="1"/>
            </p:cNvSpPr>
            <p:nvPr/>
          </p:nvSpPr>
          <p:spPr bwMode="auto">
            <a:xfrm>
              <a:off x="3631" y="3631"/>
              <a:ext cx="64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FC0128"/>
                  </a:solidFill>
                  <a:latin typeface="Book Antiqua" pitchFamily="18" charset="0"/>
                </a:rPr>
                <a:t>cGMP</a:t>
              </a:r>
            </a:p>
          </p:txBody>
        </p:sp>
      </p:grpSp>
      <p:sp>
        <p:nvSpPr>
          <p:cNvPr id="16402" name="Rectangle 24"/>
          <p:cNvSpPr>
            <a:spLocks noChangeArrowheads="1"/>
          </p:cNvSpPr>
          <p:nvPr/>
        </p:nvSpPr>
        <p:spPr bwMode="auto">
          <a:xfrm>
            <a:off x="5541963" y="3508375"/>
            <a:ext cx="8032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C0128"/>
                </a:solidFill>
                <a:latin typeface="Book Antiqua" pitchFamily="18" charset="0"/>
              </a:rPr>
              <a:t>NO</a:t>
            </a:r>
          </a:p>
        </p:txBody>
      </p:sp>
      <p:sp>
        <p:nvSpPr>
          <p:cNvPr id="16403" name="AutoShape 25"/>
          <p:cNvSpPr>
            <a:spLocks noChangeArrowheads="1"/>
          </p:cNvSpPr>
          <p:nvPr/>
        </p:nvSpPr>
        <p:spPr bwMode="auto">
          <a:xfrm rot="16200000" flipH="1">
            <a:off x="5393532" y="2888456"/>
            <a:ext cx="1130300" cy="242887"/>
          </a:xfrm>
          <a:prstGeom prst="rightArrow">
            <a:avLst>
              <a:gd name="adj1" fmla="val 50000"/>
              <a:gd name="adj2" fmla="val 232788"/>
            </a:avLst>
          </a:prstGeom>
          <a:solidFill>
            <a:srgbClr val="FC012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4" name="AutoShape 26"/>
          <p:cNvSpPr>
            <a:spLocks noChangeArrowheads="1"/>
          </p:cNvSpPr>
          <p:nvPr/>
        </p:nvSpPr>
        <p:spPr bwMode="auto">
          <a:xfrm>
            <a:off x="4808538" y="3663950"/>
            <a:ext cx="671512" cy="215900"/>
          </a:xfrm>
          <a:prstGeom prst="rightArrow">
            <a:avLst>
              <a:gd name="adj1" fmla="val 50000"/>
              <a:gd name="adj2" fmla="val 155587"/>
            </a:avLst>
          </a:prstGeom>
          <a:solidFill>
            <a:srgbClr val="FC012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5" name="AutoShape 27"/>
          <p:cNvSpPr>
            <a:spLocks noChangeArrowheads="1"/>
          </p:cNvSpPr>
          <p:nvPr/>
        </p:nvSpPr>
        <p:spPr bwMode="auto">
          <a:xfrm rot="16800000" flipH="1">
            <a:off x="5174457" y="4450556"/>
            <a:ext cx="1054100" cy="242887"/>
          </a:xfrm>
          <a:prstGeom prst="rightArrow">
            <a:avLst>
              <a:gd name="adj1" fmla="val 50000"/>
              <a:gd name="adj2" fmla="val 217094"/>
            </a:avLst>
          </a:prstGeom>
          <a:solidFill>
            <a:srgbClr val="FC012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6" name="Oval 28"/>
          <p:cNvSpPr>
            <a:spLocks noChangeArrowheads="1"/>
          </p:cNvSpPr>
          <p:nvPr/>
        </p:nvSpPr>
        <p:spPr bwMode="auto">
          <a:xfrm>
            <a:off x="2671763" y="5270500"/>
            <a:ext cx="1343025" cy="508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2651125" y="5327650"/>
            <a:ext cx="13477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II. NOS</a:t>
            </a:r>
          </a:p>
        </p:txBody>
      </p:sp>
      <p:sp>
        <p:nvSpPr>
          <p:cNvPr id="16408" name="Rectangle 30"/>
          <p:cNvSpPr>
            <a:spLocks noChangeArrowheads="1"/>
          </p:cNvSpPr>
          <p:nvPr/>
        </p:nvSpPr>
        <p:spPr bwMode="auto">
          <a:xfrm>
            <a:off x="9228138" y="1116013"/>
            <a:ext cx="10763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>
                <a:solidFill>
                  <a:srgbClr val="C1CEFF"/>
                </a:solidFill>
                <a:latin typeface="Book Antiqua" pitchFamily="18" charset="0"/>
              </a:rPr>
              <a:t>EC</a:t>
            </a:r>
          </a:p>
        </p:txBody>
      </p:sp>
      <p:sp>
        <p:nvSpPr>
          <p:cNvPr id="16409" name="Rectangle 31"/>
          <p:cNvSpPr>
            <a:spLocks noChangeArrowheads="1"/>
          </p:cNvSpPr>
          <p:nvPr/>
        </p:nvSpPr>
        <p:spPr bwMode="auto">
          <a:xfrm>
            <a:off x="9056688" y="5230813"/>
            <a:ext cx="11461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>
                <a:solidFill>
                  <a:srgbClr val="C1CEFF"/>
                </a:solidFill>
                <a:latin typeface="Book Antiqua" pitchFamily="18" charset="0"/>
              </a:rPr>
              <a:t>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333375"/>
            <a:ext cx="8743950" cy="1143000"/>
          </a:xfrm>
        </p:spPr>
        <p:txBody>
          <a:bodyPr/>
          <a:lstStyle/>
          <a:p>
            <a:r>
              <a:rPr lang="en-GB" sz="4000" smtClean="0"/>
              <a:t>Hemodynamic influence of </a:t>
            </a:r>
            <a:br>
              <a:rPr lang="en-GB" sz="4000" smtClean="0"/>
            </a:br>
            <a:r>
              <a:rPr lang="en-GB" sz="4000" smtClean="0"/>
              <a:t>NO inhibition by LNMMA in man</a:t>
            </a:r>
          </a:p>
        </p:txBody>
      </p:sp>
      <p:graphicFrame>
        <p:nvGraphicFramePr>
          <p:cNvPr id="295939" name="Object 2"/>
          <p:cNvGraphicFramePr>
            <a:graphicFrameLocks noChangeAspect="1"/>
          </p:cNvGraphicFramePr>
          <p:nvPr>
            <p:ph idx="1"/>
          </p:nvPr>
        </p:nvGraphicFramePr>
        <p:xfrm>
          <a:off x="1758950" y="1773238"/>
          <a:ext cx="6769100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Chart" r:id="rId3" imgW="3378200" imgH="2044700" progId="Excel.Sheet.8">
                  <p:embed/>
                </p:oleObj>
              </mc:Choice>
              <mc:Fallback>
                <p:oleObj name="Chart" r:id="rId3" imgW="3378200" imgH="2044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773238"/>
                        <a:ext cx="6769100" cy="410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/>
                                </a:gs>
                                <a:gs pos="100000">
                                  <a:srgbClr val="610000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314575" y="5802313"/>
            <a:ext cx="563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2000"/>
              <a:t>Se NO    MABP  SVR    PVR    MPAP    CO      SV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835525" y="6011863"/>
            <a:ext cx="5332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2000">
                <a:solidFill>
                  <a:srgbClr val="FF9999"/>
                </a:solidFill>
              </a:rPr>
              <a:t>Stamler et al, Circulation. 1994; 89(5):2035-40</a:t>
            </a:r>
            <a:r>
              <a:rPr lang="en-GB"/>
              <a:t> 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 rot="-5400000">
            <a:off x="95250" y="3868738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/>
              <a:t>Change [%]</a:t>
            </a:r>
          </a:p>
        </p:txBody>
      </p:sp>
      <p:sp>
        <p:nvSpPr>
          <p:cNvPr id="295943" name="Oval 7"/>
          <p:cNvSpPr>
            <a:spLocks noChangeArrowheads="1"/>
          </p:cNvSpPr>
          <p:nvPr/>
        </p:nvSpPr>
        <p:spPr bwMode="auto">
          <a:xfrm>
            <a:off x="4927600" y="2205038"/>
            <a:ext cx="1800225" cy="2879725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95939" grpId="0"/>
      <p:bldP spid="2959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0" y="1371600"/>
            <a:ext cx="2200275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GB" sz="1600">
              <a:solidFill>
                <a:schemeClr val="tx1"/>
              </a:solidFill>
            </a:endParaRPr>
          </a:p>
          <a:p>
            <a:r>
              <a:rPr lang="en-GB" sz="3200"/>
              <a:t>Cellular origin</a:t>
            </a:r>
          </a:p>
          <a:p>
            <a:endParaRPr lang="en-GB">
              <a:solidFill>
                <a:schemeClr val="folHlink"/>
              </a:solidFill>
            </a:endParaRPr>
          </a:p>
          <a:p>
            <a:r>
              <a:rPr lang="en-GB">
                <a:solidFill>
                  <a:schemeClr val="accent1"/>
                </a:solidFill>
              </a:rPr>
              <a:t>Endothelial</a:t>
            </a:r>
          </a:p>
          <a:p>
            <a:r>
              <a:rPr lang="en-GB">
                <a:solidFill>
                  <a:schemeClr val="accent1"/>
                </a:solidFill>
              </a:rPr>
              <a:t>Epithelial</a:t>
            </a:r>
          </a:p>
          <a:p>
            <a:r>
              <a:rPr lang="en-GB">
                <a:solidFill>
                  <a:schemeClr val="accent1"/>
                </a:solidFill>
              </a:rPr>
              <a:t>Neurons</a:t>
            </a:r>
          </a:p>
          <a:p>
            <a:endParaRPr lang="en-GB">
              <a:solidFill>
                <a:schemeClr val="accent1"/>
              </a:solidFill>
            </a:endParaRPr>
          </a:p>
          <a:p>
            <a:r>
              <a:rPr lang="en-GB">
                <a:solidFill>
                  <a:schemeClr val="accent1"/>
                </a:solidFill>
              </a:rPr>
              <a:t>Macrophages</a:t>
            </a:r>
          </a:p>
          <a:p>
            <a:r>
              <a:rPr lang="en-GB">
                <a:solidFill>
                  <a:schemeClr val="accent1"/>
                </a:solidFill>
              </a:rPr>
              <a:t>Mast cells</a:t>
            </a:r>
          </a:p>
          <a:p>
            <a:r>
              <a:rPr lang="en-GB">
                <a:solidFill>
                  <a:schemeClr val="accent1"/>
                </a:solidFill>
              </a:rPr>
              <a:t>Leukocytes </a:t>
            </a:r>
          </a:p>
          <a:p>
            <a:endParaRPr lang="en-GB">
              <a:solidFill>
                <a:schemeClr val="accent1"/>
              </a:solidFill>
            </a:endParaRPr>
          </a:p>
          <a:p>
            <a:endParaRPr lang="en-GB">
              <a:solidFill>
                <a:schemeClr val="accent1"/>
              </a:solidFill>
            </a:endParaRPr>
          </a:p>
          <a:p>
            <a:pPr>
              <a:lnSpc>
                <a:spcPct val="170000"/>
              </a:lnSpc>
            </a:pPr>
            <a:endParaRPr lang="en-GB">
              <a:solidFill>
                <a:schemeClr val="accent1"/>
              </a:solidFill>
            </a:endParaRPr>
          </a:p>
        </p:txBody>
      </p:sp>
      <p:sp>
        <p:nvSpPr>
          <p:cNvPr id="19458" name="AutoShape 3"/>
          <p:cNvSpPr>
            <a:spLocks/>
          </p:cNvSpPr>
          <p:nvPr/>
        </p:nvSpPr>
        <p:spPr bwMode="auto">
          <a:xfrm>
            <a:off x="2228850" y="1676400"/>
            <a:ext cx="457200" cy="3962400"/>
          </a:xfrm>
          <a:prstGeom prst="rightBrace">
            <a:avLst>
              <a:gd name="adj1" fmla="val 72222"/>
              <a:gd name="adj2" fmla="val 50000"/>
            </a:avLst>
          </a:prstGeom>
          <a:noFill/>
          <a:ln w="38100">
            <a:solidFill>
              <a:srgbClr val="CC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41938" y="1719263"/>
            <a:ext cx="4945062" cy="5076825"/>
            <a:chOff x="3200" y="1021"/>
            <a:chExt cx="2196" cy="2891"/>
          </a:xfrm>
        </p:grpSpPr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3840" y="1021"/>
              <a:ext cx="1556" cy="2891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5000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 w="5715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2800">
                  <a:solidFill>
                    <a:srgbClr val="006699"/>
                  </a:solidFill>
                </a:rPr>
                <a:t>Vasodilatation</a:t>
              </a:r>
            </a:p>
            <a:p>
              <a:endParaRPr lang="en-GB" sz="1200">
                <a:solidFill>
                  <a:srgbClr val="006699"/>
                </a:solidFill>
              </a:endParaRPr>
            </a:p>
            <a:p>
              <a:r>
                <a:rPr lang="en-GB" sz="2800">
                  <a:solidFill>
                    <a:srgbClr val="006699"/>
                  </a:solidFill>
                </a:rPr>
                <a:t>Ventilation-perfusion</a:t>
              </a:r>
            </a:p>
            <a:p>
              <a:r>
                <a:rPr lang="en-GB" sz="2800">
                  <a:solidFill>
                    <a:srgbClr val="006699"/>
                  </a:solidFill>
                </a:rPr>
                <a:t>matching</a:t>
              </a:r>
              <a:r>
                <a:rPr lang="en-GB">
                  <a:solidFill>
                    <a:srgbClr val="006699"/>
                  </a:solidFill>
                </a:rPr>
                <a:t> </a:t>
              </a:r>
            </a:p>
            <a:p>
              <a:endParaRPr lang="en-GB" sz="1200">
                <a:solidFill>
                  <a:srgbClr val="006699"/>
                </a:solidFill>
              </a:endParaRPr>
            </a:p>
            <a:p>
              <a:r>
                <a:rPr lang="en-GB" sz="2800">
                  <a:solidFill>
                    <a:srgbClr val="006699"/>
                  </a:solidFill>
                </a:rPr>
                <a:t>Permeability</a:t>
              </a:r>
            </a:p>
            <a:p>
              <a:endParaRPr lang="en-GB" sz="2800">
                <a:solidFill>
                  <a:srgbClr val="006699"/>
                </a:solidFill>
              </a:endParaRPr>
            </a:p>
            <a:p>
              <a:r>
                <a:rPr lang="en-GB" sz="2800">
                  <a:solidFill>
                    <a:srgbClr val="006699"/>
                  </a:solidFill>
                </a:rPr>
                <a:t>Leukocyte, platelet</a:t>
              </a:r>
            </a:p>
            <a:p>
              <a:r>
                <a:rPr lang="en-GB" sz="2800">
                  <a:solidFill>
                    <a:srgbClr val="006699"/>
                  </a:solidFill>
                </a:rPr>
                <a:t>adhesion</a:t>
              </a:r>
            </a:p>
            <a:p>
              <a:r>
                <a:rPr lang="en-GB" sz="2800">
                  <a:solidFill>
                    <a:srgbClr val="006699"/>
                  </a:solidFill>
                </a:rPr>
                <a:t>Immunity</a:t>
              </a:r>
            </a:p>
            <a:p>
              <a:r>
                <a:rPr lang="en-GB" sz="2800">
                  <a:solidFill>
                    <a:srgbClr val="006699"/>
                  </a:solidFill>
                </a:rPr>
                <a:t>Antimicrobial</a:t>
              </a:r>
            </a:p>
            <a:p>
              <a:r>
                <a:rPr lang="en-GB" sz="2800">
                  <a:solidFill>
                    <a:srgbClr val="006699"/>
                  </a:solidFill>
                </a:rPr>
                <a:t>T cell responses</a:t>
              </a:r>
              <a:r>
                <a:rPr lang="en-GB">
                  <a:solidFill>
                    <a:srgbClr val="FFFF00"/>
                  </a:solidFill>
                </a:rPr>
                <a:t> </a:t>
              </a:r>
              <a:endParaRPr lang="en-GB">
                <a:solidFill>
                  <a:srgbClr val="FFFF00"/>
                </a:solidFill>
                <a:latin typeface="Arial" pitchFamily="34" charset="0"/>
              </a:endParaRPr>
            </a:p>
            <a:p>
              <a:pPr>
                <a:lnSpc>
                  <a:spcPct val="80000"/>
                </a:lnSpc>
              </a:pPr>
              <a:endParaRPr lang="en-GB">
                <a:solidFill>
                  <a:srgbClr val="FF9933"/>
                </a:solidFill>
                <a:latin typeface="Arial" pitchFamily="34" charset="0"/>
              </a:endParaRPr>
            </a:p>
          </p:txBody>
        </p:sp>
        <p:sp>
          <p:nvSpPr>
            <p:cNvPr id="19466" name="Line 6"/>
            <p:cNvSpPr>
              <a:spLocks noChangeShapeType="1"/>
            </p:cNvSpPr>
            <p:nvPr/>
          </p:nvSpPr>
          <p:spPr bwMode="auto">
            <a:xfrm flipV="1">
              <a:off x="3243" y="1193"/>
              <a:ext cx="597" cy="52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7" name="Line 7"/>
            <p:cNvSpPr>
              <a:spLocks noChangeShapeType="1"/>
            </p:cNvSpPr>
            <p:nvPr/>
          </p:nvSpPr>
          <p:spPr bwMode="auto">
            <a:xfrm flipV="1">
              <a:off x="3328" y="1721"/>
              <a:ext cx="512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8" name="Line 8"/>
            <p:cNvSpPr>
              <a:spLocks noChangeShapeType="1"/>
            </p:cNvSpPr>
            <p:nvPr/>
          </p:nvSpPr>
          <p:spPr bwMode="auto">
            <a:xfrm>
              <a:off x="3328" y="2153"/>
              <a:ext cx="51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9" name="Line 9"/>
            <p:cNvSpPr>
              <a:spLocks noChangeShapeType="1"/>
            </p:cNvSpPr>
            <p:nvPr/>
          </p:nvSpPr>
          <p:spPr bwMode="auto">
            <a:xfrm>
              <a:off x="3285" y="2441"/>
              <a:ext cx="555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0" name="Line 10"/>
            <p:cNvSpPr>
              <a:spLocks noChangeShapeType="1"/>
            </p:cNvSpPr>
            <p:nvPr/>
          </p:nvSpPr>
          <p:spPr bwMode="auto">
            <a:xfrm>
              <a:off x="3200" y="2633"/>
              <a:ext cx="640" cy="48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828925" y="1828800"/>
            <a:ext cx="3011488" cy="4175125"/>
            <a:chOff x="1776" y="1152"/>
            <a:chExt cx="1686" cy="2630"/>
          </a:xfrm>
        </p:grpSpPr>
        <p:sp>
          <p:nvSpPr>
            <p:cNvPr id="19462" name="Oval 12"/>
            <p:cNvSpPr>
              <a:spLocks noChangeArrowheads="1"/>
            </p:cNvSpPr>
            <p:nvPr/>
          </p:nvSpPr>
          <p:spPr bwMode="auto">
            <a:xfrm>
              <a:off x="1776" y="1152"/>
              <a:ext cx="1667" cy="1839"/>
            </a:xfrm>
            <a:prstGeom prst="ellipse">
              <a:avLst/>
            </a:prstGeom>
            <a:gradFill rotWithShape="0">
              <a:gsLst>
                <a:gs pos="0">
                  <a:srgbClr val="007600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3200">
                  <a:latin typeface="Arial" pitchFamily="34" charset="0"/>
                </a:rPr>
                <a:t> </a:t>
              </a:r>
              <a:r>
                <a:rPr lang="en-GB" sz="9600">
                  <a:latin typeface="Arial" pitchFamily="34" charset="0"/>
                </a:rPr>
                <a:t>NO</a:t>
              </a:r>
              <a:endParaRPr lang="en-GB">
                <a:latin typeface="Arial" pitchFamily="34" charset="0"/>
              </a:endParaRPr>
            </a:p>
          </p:txBody>
        </p:sp>
        <p:sp>
          <p:nvSpPr>
            <p:cNvPr id="19463" name="Text Box 13"/>
            <p:cNvSpPr txBox="1">
              <a:spLocks noChangeArrowheads="1"/>
            </p:cNvSpPr>
            <p:nvPr/>
          </p:nvSpPr>
          <p:spPr bwMode="auto">
            <a:xfrm>
              <a:off x="1967" y="149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GB">
                <a:latin typeface="Arial" pitchFamily="34" charset="0"/>
              </a:endParaRPr>
            </a:p>
          </p:txBody>
        </p:sp>
        <p:sp>
          <p:nvSpPr>
            <p:cNvPr id="19464" name="Text Box 14"/>
            <p:cNvSpPr txBox="1">
              <a:spLocks noChangeArrowheads="1"/>
            </p:cNvSpPr>
            <p:nvPr/>
          </p:nvSpPr>
          <p:spPr bwMode="auto">
            <a:xfrm>
              <a:off x="1919" y="3034"/>
              <a:ext cx="1543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>
                  <a:solidFill>
                    <a:srgbClr val="FF9933"/>
                  </a:solidFill>
                  <a:latin typeface="Arial" pitchFamily="34" charset="0"/>
                </a:rPr>
                <a:t> </a:t>
              </a:r>
              <a:r>
                <a:rPr lang="en-GB">
                  <a:solidFill>
                    <a:srgbClr val="F76681"/>
                  </a:solidFill>
                  <a:latin typeface="Arial" pitchFamily="34" charset="0"/>
                </a:rPr>
                <a:t>Type I   (nNOS)</a:t>
              </a:r>
            </a:p>
            <a:p>
              <a:r>
                <a:rPr lang="en-GB">
                  <a:solidFill>
                    <a:srgbClr val="F76681"/>
                  </a:solidFill>
                  <a:latin typeface="Arial" pitchFamily="34" charset="0"/>
                </a:rPr>
                <a:t> Type II  (iNOS)</a:t>
              </a:r>
            </a:p>
            <a:p>
              <a:r>
                <a:rPr lang="en-GB">
                  <a:solidFill>
                    <a:srgbClr val="F76681"/>
                  </a:solidFill>
                  <a:latin typeface="Arial" pitchFamily="34" charset="0"/>
                </a:rPr>
                <a:t> Type III (eNOS)</a:t>
              </a:r>
              <a:endParaRPr lang="en-GB">
                <a:latin typeface="Arial" pitchFamily="34" charset="0"/>
              </a:endParaRPr>
            </a:p>
          </p:txBody>
        </p:sp>
      </p:grpSp>
      <p:sp>
        <p:nvSpPr>
          <p:cNvPr id="19461" name="Rectangle 15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10039350" cy="1563688"/>
          </a:xfrm>
        </p:spPr>
        <p:txBody>
          <a:bodyPr/>
          <a:lstStyle/>
          <a:p>
            <a:r>
              <a:rPr lang="en-GB" b="1" smtClean="0"/>
              <a:t>HOMEOSTATIC FUNCTIONS OF NO IN THE LUNG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NO as inflammatory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Oval 2"/>
          <p:cNvSpPr>
            <a:spLocks noChangeArrowheads="1"/>
          </p:cNvSpPr>
          <p:nvPr/>
        </p:nvSpPr>
        <p:spPr bwMode="auto">
          <a:xfrm>
            <a:off x="1636713" y="4730750"/>
            <a:ext cx="7443787" cy="1816100"/>
          </a:xfrm>
          <a:prstGeom prst="ellipse">
            <a:avLst/>
          </a:prstGeom>
          <a:gradFill rotWithShape="0">
            <a:gsLst>
              <a:gs pos="0">
                <a:srgbClr val="2A4946"/>
              </a:gs>
              <a:gs pos="50000">
                <a:srgbClr val="8CF4EA"/>
              </a:gs>
              <a:gs pos="100000">
                <a:srgbClr val="2A4946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2263775" y="549275"/>
            <a:ext cx="6929438" cy="2197100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000000"/>
              </a:gs>
              <a:gs pos="50000">
                <a:srgbClr val="8CF4E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3786188" y="1536700"/>
            <a:ext cx="1343025" cy="508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765550" y="1593850"/>
            <a:ext cx="14811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III. NOS</a:t>
            </a:r>
          </a:p>
        </p:txBody>
      </p:sp>
      <p:sp>
        <p:nvSpPr>
          <p:cNvPr id="21509" name="Arc 6"/>
          <p:cNvSpPr>
            <a:spLocks/>
          </p:cNvSpPr>
          <p:nvPr/>
        </p:nvSpPr>
        <p:spPr bwMode="auto">
          <a:xfrm rot="-8520000">
            <a:off x="5229225" y="1414463"/>
            <a:ext cx="642938" cy="723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5541963" y="963613"/>
            <a:ext cx="1763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Book Antiqua" pitchFamily="18" charset="0"/>
              </a:rPr>
              <a:t>L-arginine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5541963" y="1954213"/>
            <a:ext cx="7175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NO</a:t>
            </a: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2751138" y="1682750"/>
            <a:ext cx="842962" cy="520700"/>
          </a:xfrm>
          <a:prstGeom prst="ellipse">
            <a:avLst/>
          </a:prstGeom>
          <a:solidFill>
            <a:srgbClr val="E3BE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Ca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141663" y="1663700"/>
            <a:ext cx="463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C0128"/>
                </a:solidFill>
                <a:latin typeface="Book Antiqua" pitchFamily="18" charset="0"/>
              </a:rPr>
              <a:t>++</a:t>
            </a:r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3179763" y="768350"/>
            <a:ext cx="1185862" cy="444500"/>
          </a:xfrm>
          <a:prstGeom prst="ellipse">
            <a:avLst/>
          </a:prstGeom>
          <a:solidFill>
            <a:srgbClr val="E3BE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3398838" y="735013"/>
            <a:ext cx="698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BH</a:t>
            </a:r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3913188" y="903288"/>
            <a:ext cx="3857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400">
                <a:solidFill>
                  <a:srgbClr val="FC0128"/>
                </a:solidFill>
                <a:latin typeface="Book Antiqua" pitchFamily="18" charset="0"/>
              </a:rPr>
              <a:t>4</a:t>
            </a:r>
          </a:p>
        </p:txBody>
      </p:sp>
      <p:grpSp>
        <p:nvGrpSpPr>
          <p:cNvPr id="21517" name="Group 14"/>
          <p:cNvGrpSpPr>
            <a:grpSpLocks/>
          </p:cNvGrpSpPr>
          <p:nvPr/>
        </p:nvGrpSpPr>
        <p:grpSpPr bwMode="auto">
          <a:xfrm>
            <a:off x="4900613" y="4773613"/>
            <a:ext cx="2738437" cy="1444625"/>
            <a:chOff x="2744" y="3007"/>
            <a:chExt cx="1533" cy="910"/>
          </a:xfrm>
        </p:grpSpPr>
        <p:sp>
          <p:nvSpPr>
            <p:cNvPr id="21561" name="Oval 15"/>
            <p:cNvSpPr>
              <a:spLocks noChangeArrowheads="1"/>
            </p:cNvSpPr>
            <p:nvPr/>
          </p:nvSpPr>
          <p:spPr bwMode="auto">
            <a:xfrm>
              <a:off x="2744" y="3368"/>
              <a:ext cx="752" cy="320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2" name="Rectangle 16"/>
            <p:cNvSpPr>
              <a:spLocks noChangeArrowheads="1"/>
            </p:cNvSpPr>
            <p:nvPr/>
          </p:nvSpPr>
          <p:spPr bwMode="auto">
            <a:xfrm>
              <a:off x="2815" y="3391"/>
              <a:ext cx="47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FC0128"/>
                  </a:solidFill>
                  <a:latin typeface="Book Antiqua" pitchFamily="18" charset="0"/>
                </a:rPr>
                <a:t>sGC</a:t>
              </a:r>
            </a:p>
          </p:txBody>
        </p:sp>
        <p:sp>
          <p:nvSpPr>
            <p:cNvPr id="21563" name="Arc 17"/>
            <p:cNvSpPr>
              <a:spLocks/>
            </p:cNvSpPr>
            <p:nvPr/>
          </p:nvSpPr>
          <p:spPr bwMode="auto">
            <a:xfrm rot="-8520000">
              <a:off x="3456" y="3291"/>
              <a:ext cx="360" cy="4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4" name="Rectangle 18"/>
            <p:cNvSpPr>
              <a:spLocks noChangeArrowheads="1"/>
            </p:cNvSpPr>
            <p:nvPr/>
          </p:nvSpPr>
          <p:spPr bwMode="auto">
            <a:xfrm>
              <a:off x="3631" y="3007"/>
              <a:ext cx="50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Book Antiqua" pitchFamily="18" charset="0"/>
                </a:rPr>
                <a:t>GTP</a:t>
              </a:r>
            </a:p>
          </p:txBody>
        </p:sp>
        <p:sp>
          <p:nvSpPr>
            <p:cNvPr id="21565" name="Rectangle 19"/>
            <p:cNvSpPr>
              <a:spLocks noChangeArrowheads="1"/>
            </p:cNvSpPr>
            <p:nvPr/>
          </p:nvSpPr>
          <p:spPr bwMode="auto">
            <a:xfrm>
              <a:off x="3631" y="3631"/>
              <a:ext cx="64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FC0128"/>
                  </a:solidFill>
                  <a:latin typeface="Book Antiqua" pitchFamily="18" charset="0"/>
                </a:rPr>
                <a:t>cGMP</a:t>
              </a:r>
            </a:p>
          </p:txBody>
        </p:sp>
      </p:grpSp>
      <p:sp>
        <p:nvSpPr>
          <p:cNvPr id="21518" name="Rectangle 20"/>
          <p:cNvSpPr>
            <a:spLocks noChangeArrowheads="1"/>
          </p:cNvSpPr>
          <p:nvPr/>
        </p:nvSpPr>
        <p:spPr bwMode="auto">
          <a:xfrm>
            <a:off x="5541963" y="3508375"/>
            <a:ext cx="8032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C0128"/>
                </a:solidFill>
                <a:latin typeface="Book Antiqua" pitchFamily="18" charset="0"/>
              </a:rPr>
              <a:t>NO</a:t>
            </a:r>
          </a:p>
        </p:txBody>
      </p:sp>
      <p:sp>
        <p:nvSpPr>
          <p:cNvPr id="21519" name="AutoShape 21"/>
          <p:cNvSpPr>
            <a:spLocks noChangeArrowheads="1"/>
          </p:cNvSpPr>
          <p:nvPr/>
        </p:nvSpPr>
        <p:spPr bwMode="auto">
          <a:xfrm rot="16200000" flipH="1">
            <a:off x="5393532" y="2888456"/>
            <a:ext cx="1130300" cy="242887"/>
          </a:xfrm>
          <a:prstGeom prst="rightArrow">
            <a:avLst>
              <a:gd name="adj1" fmla="val 50000"/>
              <a:gd name="adj2" fmla="val 232788"/>
            </a:avLst>
          </a:prstGeom>
          <a:solidFill>
            <a:srgbClr val="FC012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AutoShape 22"/>
          <p:cNvSpPr>
            <a:spLocks noChangeArrowheads="1"/>
          </p:cNvSpPr>
          <p:nvPr/>
        </p:nvSpPr>
        <p:spPr bwMode="auto">
          <a:xfrm rot="16800000" flipH="1">
            <a:off x="5174457" y="4450556"/>
            <a:ext cx="1054100" cy="242887"/>
          </a:xfrm>
          <a:prstGeom prst="rightArrow">
            <a:avLst>
              <a:gd name="adj1" fmla="val 50000"/>
              <a:gd name="adj2" fmla="val 217094"/>
            </a:avLst>
          </a:prstGeom>
          <a:solidFill>
            <a:srgbClr val="FC012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Oval 23"/>
          <p:cNvSpPr>
            <a:spLocks noChangeArrowheads="1"/>
          </p:cNvSpPr>
          <p:nvPr/>
        </p:nvSpPr>
        <p:spPr bwMode="auto">
          <a:xfrm>
            <a:off x="2671763" y="5270500"/>
            <a:ext cx="1343025" cy="508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Rectangle 24"/>
          <p:cNvSpPr>
            <a:spLocks noChangeArrowheads="1"/>
          </p:cNvSpPr>
          <p:nvPr/>
        </p:nvSpPr>
        <p:spPr bwMode="auto">
          <a:xfrm>
            <a:off x="2651125" y="5327650"/>
            <a:ext cx="13477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II. NOS</a:t>
            </a:r>
          </a:p>
        </p:txBody>
      </p:sp>
      <p:sp>
        <p:nvSpPr>
          <p:cNvPr id="21523" name="Rectangle 25"/>
          <p:cNvSpPr>
            <a:spLocks noChangeArrowheads="1"/>
          </p:cNvSpPr>
          <p:nvPr/>
        </p:nvSpPr>
        <p:spPr bwMode="auto">
          <a:xfrm>
            <a:off x="9228138" y="1116013"/>
            <a:ext cx="10763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>
                <a:solidFill>
                  <a:srgbClr val="C1CEFF"/>
                </a:solidFill>
                <a:latin typeface="Book Antiqua" pitchFamily="18" charset="0"/>
              </a:rPr>
              <a:t>EC</a:t>
            </a:r>
          </a:p>
        </p:txBody>
      </p:sp>
      <p:sp>
        <p:nvSpPr>
          <p:cNvPr id="21524" name="Rectangle 26"/>
          <p:cNvSpPr>
            <a:spLocks noChangeArrowheads="1"/>
          </p:cNvSpPr>
          <p:nvPr/>
        </p:nvSpPr>
        <p:spPr bwMode="auto">
          <a:xfrm>
            <a:off x="9056688" y="5230813"/>
            <a:ext cx="11461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>
                <a:solidFill>
                  <a:srgbClr val="C1CEFF"/>
                </a:solidFill>
                <a:latin typeface="Book Antiqua" pitchFamily="18" charset="0"/>
              </a:rPr>
              <a:t>SM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515100" y="3241675"/>
            <a:ext cx="3600450" cy="1524000"/>
            <a:chOff x="3648" y="2042"/>
            <a:chExt cx="2016" cy="960"/>
          </a:xfrm>
        </p:grpSpPr>
        <p:grpSp>
          <p:nvGrpSpPr>
            <p:cNvPr id="21542" name="Group 28"/>
            <p:cNvGrpSpPr>
              <a:grpSpLocks/>
            </p:cNvGrpSpPr>
            <p:nvPr/>
          </p:nvGrpSpPr>
          <p:grpSpPr bwMode="auto">
            <a:xfrm>
              <a:off x="4416" y="2160"/>
              <a:ext cx="1248" cy="624"/>
              <a:chOff x="3120" y="1104"/>
              <a:chExt cx="2352" cy="1248"/>
            </a:xfrm>
          </p:grpSpPr>
          <p:sp>
            <p:nvSpPr>
              <p:cNvPr id="21553" name="Oval 29"/>
              <p:cNvSpPr>
                <a:spLocks noChangeArrowheads="1"/>
              </p:cNvSpPr>
              <p:nvPr/>
            </p:nvSpPr>
            <p:spPr bwMode="auto">
              <a:xfrm flipV="1">
                <a:off x="3120" y="1104"/>
                <a:ext cx="2352" cy="1248"/>
              </a:xfrm>
              <a:prstGeom prst="ellipse">
                <a:avLst/>
              </a:prstGeom>
              <a:solidFill>
                <a:srgbClr val="4D45BF"/>
              </a:solidFill>
              <a:ln w="2857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1554" name="Group 30"/>
              <p:cNvGrpSpPr>
                <a:grpSpLocks/>
              </p:cNvGrpSpPr>
              <p:nvPr/>
            </p:nvGrpSpPr>
            <p:grpSpPr bwMode="auto">
              <a:xfrm>
                <a:off x="3297" y="1201"/>
                <a:ext cx="1261" cy="1054"/>
                <a:chOff x="3297" y="1201"/>
                <a:chExt cx="1261" cy="1054"/>
              </a:xfrm>
            </p:grpSpPr>
            <p:sp>
              <p:nvSpPr>
                <p:cNvPr id="21555" name="Freeform 31"/>
                <p:cNvSpPr>
                  <a:spLocks/>
                </p:cNvSpPr>
                <p:nvPr/>
              </p:nvSpPr>
              <p:spPr bwMode="auto">
                <a:xfrm>
                  <a:off x="3949" y="1201"/>
                  <a:ext cx="390" cy="156"/>
                </a:xfrm>
                <a:custGeom>
                  <a:avLst/>
                  <a:gdLst>
                    <a:gd name="T0" fmla="*/ 3415 w 127"/>
                    <a:gd name="T1" fmla="*/ 128 h 84"/>
                    <a:gd name="T2" fmla="*/ 3160 w 127"/>
                    <a:gd name="T3" fmla="*/ 89 h 84"/>
                    <a:gd name="T4" fmla="*/ 2868 w 127"/>
                    <a:gd name="T5" fmla="*/ 59 h 84"/>
                    <a:gd name="T6" fmla="*/ 2573 w 127"/>
                    <a:gd name="T7" fmla="*/ 32 h 84"/>
                    <a:gd name="T8" fmla="*/ 2263 w 127"/>
                    <a:gd name="T9" fmla="*/ 13 h 84"/>
                    <a:gd name="T10" fmla="*/ 1944 w 127"/>
                    <a:gd name="T11" fmla="*/ 0 h 84"/>
                    <a:gd name="T12" fmla="*/ 1621 w 127"/>
                    <a:gd name="T13" fmla="*/ 0 h 84"/>
                    <a:gd name="T14" fmla="*/ 1302 w 127"/>
                    <a:gd name="T15" fmla="*/ 7 h 84"/>
                    <a:gd name="T16" fmla="*/ 1010 w 127"/>
                    <a:gd name="T17" fmla="*/ 20 h 84"/>
                    <a:gd name="T18" fmla="*/ 755 w 127"/>
                    <a:gd name="T19" fmla="*/ 45 h 84"/>
                    <a:gd name="T20" fmla="*/ 491 w 127"/>
                    <a:gd name="T21" fmla="*/ 76 h 84"/>
                    <a:gd name="T22" fmla="*/ 319 w 127"/>
                    <a:gd name="T23" fmla="*/ 113 h 84"/>
                    <a:gd name="T24" fmla="*/ 141 w 127"/>
                    <a:gd name="T25" fmla="*/ 165 h 84"/>
                    <a:gd name="T26" fmla="*/ 55 w 127"/>
                    <a:gd name="T27" fmla="*/ 230 h 84"/>
                    <a:gd name="T28" fmla="*/ 0 w 127"/>
                    <a:gd name="T29" fmla="*/ 301 h 84"/>
                    <a:gd name="T30" fmla="*/ 28 w 127"/>
                    <a:gd name="T31" fmla="*/ 383 h 84"/>
                    <a:gd name="T32" fmla="*/ 264 w 127"/>
                    <a:gd name="T33" fmla="*/ 427 h 84"/>
                    <a:gd name="T34" fmla="*/ 461 w 127"/>
                    <a:gd name="T35" fmla="*/ 462 h 84"/>
                    <a:gd name="T36" fmla="*/ 725 w 127"/>
                    <a:gd name="T37" fmla="*/ 479 h 84"/>
                    <a:gd name="T38" fmla="*/ 980 w 127"/>
                    <a:gd name="T39" fmla="*/ 500 h 84"/>
                    <a:gd name="T40" fmla="*/ 1244 w 127"/>
                    <a:gd name="T41" fmla="*/ 518 h 84"/>
                    <a:gd name="T42" fmla="*/ 1539 w 127"/>
                    <a:gd name="T43" fmla="*/ 524 h 84"/>
                    <a:gd name="T44" fmla="*/ 1858 w 127"/>
                    <a:gd name="T45" fmla="*/ 531 h 84"/>
                    <a:gd name="T46" fmla="*/ 2140 w 127"/>
                    <a:gd name="T47" fmla="*/ 531 h 84"/>
                    <a:gd name="T48" fmla="*/ 2404 w 127"/>
                    <a:gd name="T49" fmla="*/ 524 h 84"/>
                    <a:gd name="T50" fmla="*/ 2669 w 127"/>
                    <a:gd name="T51" fmla="*/ 514 h 84"/>
                    <a:gd name="T52" fmla="*/ 2896 w 127"/>
                    <a:gd name="T53" fmla="*/ 487 h 84"/>
                    <a:gd name="T54" fmla="*/ 3102 w 127"/>
                    <a:gd name="T55" fmla="*/ 462 h 84"/>
                    <a:gd name="T56" fmla="*/ 3274 w 127"/>
                    <a:gd name="T57" fmla="*/ 423 h 84"/>
                    <a:gd name="T58" fmla="*/ 3384 w 127"/>
                    <a:gd name="T59" fmla="*/ 383 h 84"/>
                    <a:gd name="T60" fmla="*/ 3442 w 127"/>
                    <a:gd name="T61" fmla="*/ 327 h 84"/>
                    <a:gd name="T62" fmla="*/ 3442 w 127"/>
                    <a:gd name="T63" fmla="*/ 290 h 84"/>
                    <a:gd name="T64" fmla="*/ 3479 w 127"/>
                    <a:gd name="T65" fmla="*/ 282 h 84"/>
                    <a:gd name="T66" fmla="*/ 3479 w 127"/>
                    <a:gd name="T67" fmla="*/ 277 h 84"/>
                    <a:gd name="T68" fmla="*/ 3507 w 127"/>
                    <a:gd name="T69" fmla="*/ 269 h 84"/>
                    <a:gd name="T70" fmla="*/ 3507 w 127"/>
                    <a:gd name="T71" fmla="*/ 254 h 84"/>
                    <a:gd name="T72" fmla="*/ 3507 w 127"/>
                    <a:gd name="T73" fmla="*/ 249 h 84"/>
                    <a:gd name="T74" fmla="*/ 3538 w 127"/>
                    <a:gd name="T75" fmla="*/ 245 h 84"/>
                    <a:gd name="T76" fmla="*/ 3565 w 127"/>
                    <a:gd name="T77" fmla="*/ 238 h 84"/>
                    <a:gd name="T78" fmla="*/ 3565 w 127"/>
                    <a:gd name="T79" fmla="*/ 230 h 84"/>
                    <a:gd name="T80" fmla="*/ 3565 w 127"/>
                    <a:gd name="T81" fmla="*/ 217 h 84"/>
                    <a:gd name="T82" fmla="*/ 3565 w 127"/>
                    <a:gd name="T83" fmla="*/ 210 h 84"/>
                    <a:gd name="T84" fmla="*/ 3593 w 127"/>
                    <a:gd name="T85" fmla="*/ 204 h 84"/>
                    <a:gd name="T86" fmla="*/ 3621 w 127"/>
                    <a:gd name="T87" fmla="*/ 201 h 84"/>
                    <a:gd name="T88" fmla="*/ 3621 w 127"/>
                    <a:gd name="T89" fmla="*/ 193 h 84"/>
                    <a:gd name="T90" fmla="*/ 3621 w 127"/>
                    <a:gd name="T91" fmla="*/ 180 h 84"/>
                    <a:gd name="T92" fmla="*/ 3648 w 127"/>
                    <a:gd name="T93" fmla="*/ 173 h 8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27"/>
                    <a:gd name="T142" fmla="*/ 0 h 84"/>
                    <a:gd name="T143" fmla="*/ 127 w 127"/>
                    <a:gd name="T144" fmla="*/ 84 h 8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27" h="84">
                      <a:moveTo>
                        <a:pt x="126" y="27"/>
                      </a:moveTo>
                      <a:lnTo>
                        <a:pt x="118" y="20"/>
                      </a:lnTo>
                      <a:lnTo>
                        <a:pt x="113" y="17"/>
                      </a:lnTo>
                      <a:lnTo>
                        <a:pt x="109" y="14"/>
                      </a:lnTo>
                      <a:lnTo>
                        <a:pt x="104" y="11"/>
                      </a:lnTo>
                      <a:lnTo>
                        <a:pt x="99" y="9"/>
                      </a:lnTo>
                      <a:lnTo>
                        <a:pt x="94" y="7"/>
                      </a:lnTo>
                      <a:lnTo>
                        <a:pt x="89" y="5"/>
                      </a:lnTo>
                      <a:lnTo>
                        <a:pt x="83" y="4"/>
                      </a:lnTo>
                      <a:lnTo>
                        <a:pt x="78" y="2"/>
                      </a:lnTo>
                      <a:lnTo>
                        <a:pt x="72" y="1"/>
                      </a:lnTo>
                      <a:lnTo>
                        <a:pt x="67" y="0"/>
                      </a:lnTo>
                      <a:lnTo>
                        <a:pt x="61" y="0"/>
                      </a:lnTo>
                      <a:lnTo>
                        <a:pt x="56" y="0"/>
                      </a:lnTo>
                      <a:lnTo>
                        <a:pt x="51" y="0"/>
                      </a:lnTo>
                      <a:lnTo>
                        <a:pt x="45" y="1"/>
                      </a:lnTo>
                      <a:lnTo>
                        <a:pt x="40" y="2"/>
                      </a:lnTo>
                      <a:lnTo>
                        <a:pt x="35" y="3"/>
                      </a:lnTo>
                      <a:lnTo>
                        <a:pt x="30" y="5"/>
                      </a:lnTo>
                      <a:lnTo>
                        <a:pt x="26" y="7"/>
                      </a:lnTo>
                      <a:lnTo>
                        <a:pt x="21" y="9"/>
                      </a:lnTo>
                      <a:lnTo>
                        <a:pt x="17" y="12"/>
                      </a:lnTo>
                      <a:lnTo>
                        <a:pt x="14" y="15"/>
                      </a:lnTo>
                      <a:lnTo>
                        <a:pt x="11" y="18"/>
                      </a:lnTo>
                      <a:lnTo>
                        <a:pt x="8" y="22"/>
                      </a:lnTo>
                      <a:lnTo>
                        <a:pt x="5" y="26"/>
                      </a:lnTo>
                      <a:lnTo>
                        <a:pt x="3" y="30"/>
                      </a:lnTo>
                      <a:lnTo>
                        <a:pt x="2" y="36"/>
                      </a:lnTo>
                      <a:lnTo>
                        <a:pt x="1" y="41"/>
                      </a:lnTo>
                      <a:lnTo>
                        <a:pt x="0" y="47"/>
                      </a:lnTo>
                      <a:lnTo>
                        <a:pt x="0" y="53"/>
                      </a:lnTo>
                      <a:lnTo>
                        <a:pt x="1" y="60"/>
                      </a:lnTo>
                      <a:lnTo>
                        <a:pt x="6" y="65"/>
                      </a:lnTo>
                      <a:lnTo>
                        <a:pt x="9" y="67"/>
                      </a:lnTo>
                      <a:lnTo>
                        <a:pt x="13" y="70"/>
                      </a:lnTo>
                      <a:lnTo>
                        <a:pt x="16" y="72"/>
                      </a:lnTo>
                      <a:lnTo>
                        <a:pt x="21" y="74"/>
                      </a:lnTo>
                      <a:lnTo>
                        <a:pt x="25" y="75"/>
                      </a:lnTo>
                      <a:lnTo>
                        <a:pt x="29" y="77"/>
                      </a:lnTo>
                      <a:lnTo>
                        <a:pt x="34" y="78"/>
                      </a:lnTo>
                      <a:lnTo>
                        <a:pt x="39" y="80"/>
                      </a:lnTo>
                      <a:lnTo>
                        <a:pt x="43" y="81"/>
                      </a:lnTo>
                      <a:lnTo>
                        <a:pt x="49" y="82"/>
                      </a:lnTo>
                      <a:lnTo>
                        <a:pt x="53" y="82"/>
                      </a:lnTo>
                      <a:lnTo>
                        <a:pt x="59" y="83"/>
                      </a:lnTo>
                      <a:lnTo>
                        <a:pt x="64" y="83"/>
                      </a:lnTo>
                      <a:lnTo>
                        <a:pt x="69" y="83"/>
                      </a:lnTo>
                      <a:lnTo>
                        <a:pt x="74" y="83"/>
                      </a:lnTo>
                      <a:lnTo>
                        <a:pt x="79" y="82"/>
                      </a:lnTo>
                      <a:lnTo>
                        <a:pt x="83" y="82"/>
                      </a:lnTo>
                      <a:lnTo>
                        <a:pt x="88" y="81"/>
                      </a:lnTo>
                      <a:lnTo>
                        <a:pt x="92" y="80"/>
                      </a:lnTo>
                      <a:lnTo>
                        <a:pt x="96" y="78"/>
                      </a:lnTo>
                      <a:lnTo>
                        <a:pt x="100" y="76"/>
                      </a:lnTo>
                      <a:lnTo>
                        <a:pt x="104" y="74"/>
                      </a:lnTo>
                      <a:lnTo>
                        <a:pt x="107" y="72"/>
                      </a:lnTo>
                      <a:lnTo>
                        <a:pt x="110" y="69"/>
                      </a:lnTo>
                      <a:lnTo>
                        <a:pt x="113" y="66"/>
                      </a:lnTo>
                      <a:lnTo>
                        <a:pt x="115" y="63"/>
                      </a:lnTo>
                      <a:lnTo>
                        <a:pt x="117" y="60"/>
                      </a:lnTo>
                      <a:lnTo>
                        <a:pt x="118" y="56"/>
                      </a:lnTo>
                      <a:lnTo>
                        <a:pt x="119" y="51"/>
                      </a:lnTo>
                      <a:lnTo>
                        <a:pt x="119" y="47"/>
                      </a:lnTo>
                      <a:lnTo>
                        <a:pt x="119" y="45"/>
                      </a:lnTo>
                      <a:lnTo>
                        <a:pt x="120" y="45"/>
                      </a:lnTo>
                      <a:lnTo>
                        <a:pt x="120" y="44"/>
                      </a:lnTo>
                      <a:lnTo>
                        <a:pt x="120" y="43"/>
                      </a:lnTo>
                      <a:lnTo>
                        <a:pt x="121" y="42"/>
                      </a:lnTo>
                      <a:lnTo>
                        <a:pt x="121" y="41"/>
                      </a:lnTo>
                      <a:lnTo>
                        <a:pt x="121" y="40"/>
                      </a:lnTo>
                      <a:lnTo>
                        <a:pt x="121" y="39"/>
                      </a:lnTo>
                      <a:lnTo>
                        <a:pt x="122" y="38"/>
                      </a:lnTo>
                      <a:lnTo>
                        <a:pt x="122" y="37"/>
                      </a:lnTo>
                      <a:lnTo>
                        <a:pt x="123" y="37"/>
                      </a:lnTo>
                      <a:lnTo>
                        <a:pt x="123" y="36"/>
                      </a:lnTo>
                      <a:lnTo>
                        <a:pt x="123" y="35"/>
                      </a:lnTo>
                      <a:lnTo>
                        <a:pt x="123" y="34"/>
                      </a:lnTo>
                      <a:lnTo>
                        <a:pt x="123" y="33"/>
                      </a:lnTo>
                      <a:lnTo>
                        <a:pt x="124" y="32"/>
                      </a:lnTo>
                      <a:lnTo>
                        <a:pt x="124" y="31"/>
                      </a:lnTo>
                      <a:lnTo>
                        <a:pt x="125" y="31"/>
                      </a:lnTo>
                      <a:lnTo>
                        <a:pt x="125" y="30"/>
                      </a:lnTo>
                      <a:lnTo>
                        <a:pt x="125" y="29"/>
                      </a:lnTo>
                      <a:lnTo>
                        <a:pt x="125" y="28"/>
                      </a:lnTo>
                      <a:lnTo>
                        <a:pt x="126" y="27"/>
                      </a:lnTo>
                    </a:path>
                  </a:pathLst>
                </a:custGeom>
                <a:solidFill>
                  <a:srgbClr val="80FFFF"/>
                </a:solidFill>
                <a:ln w="6985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56" name="Freeform 32"/>
                <p:cNvSpPr>
                  <a:spLocks/>
                </p:cNvSpPr>
                <p:nvPr/>
              </p:nvSpPr>
              <p:spPr bwMode="auto">
                <a:xfrm>
                  <a:off x="3708" y="1311"/>
                  <a:ext cx="266" cy="113"/>
                </a:xfrm>
                <a:custGeom>
                  <a:avLst/>
                  <a:gdLst>
                    <a:gd name="T0" fmla="*/ 2515 w 86"/>
                    <a:gd name="T1" fmla="*/ 0 h 60"/>
                    <a:gd name="T2" fmla="*/ 2335 w 86"/>
                    <a:gd name="T3" fmla="*/ 15 h 60"/>
                    <a:gd name="T4" fmla="*/ 2249 w 86"/>
                    <a:gd name="T5" fmla="*/ 28 h 60"/>
                    <a:gd name="T6" fmla="*/ 2162 w 86"/>
                    <a:gd name="T7" fmla="*/ 32 h 60"/>
                    <a:gd name="T8" fmla="*/ 2103 w 86"/>
                    <a:gd name="T9" fmla="*/ 45 h 60"/>
                    <a:gd name="T10" fmla="*/ 2010 w 86"/>
                    <a:gd name="T11" fmla="*/ 53 h 60"/>
                    <a:gd name="T12" fmla="*/ 1924 w 86"/>
                    <a:gd name="T13" fmla="*/ 68 h 60"/>
                    <a:gd name="T14" fmla="*/ 1837 w 86"/>
                    <a:gd name="T15" fmla="*/ 81 h 60"/>
                    <a:gd name="T16" fmla="*/ 1741 w 86"/>
                    <a:gd name="T17" fmla="*/ 85 h 60"/>
                    <a:gd name="T18" fmla="*/ 1683 w 86"/>
                    <a:gd name="T19" fmla="*/ 100 h 60"/>
                    <a:gd name="T20" fmla="*/ 1599 w 86"/>
                    <a:gd name="T21" fmla="*/ 113 h 60"/>
                    <a:gd name="T22" fmla="*/ 1512 w 86"/>
                    <a:gd name="T23" fmla="*/ 121 h 60"/>
                    <a:gd name="T24" fmla="*/ 1417 w 86"/>
                    <a:gd name="T25" fmla="*/ 136 h 60"/>
                    <a:gd name="T26" fmla="*/ 1358 w 86"/>
                    <a:gd name="T27" fmla="*/ 145 h 60"/>
                    <a:gd name="T28" fmla="*/ 1271 w 86"/>
                    <a:gd name="T29" fmla="*/ 160 h 60"/>
                    <a:gd name="T30" fmla="*/ 1188 w 86"/>
                    <a:gd name="T31" fmla="*/ 173 h 60"/>
                    <a:gd name="T32" fmla="*/ 1129 w 86"/>
                    <a:gd name="T33" fmla="*/ 188 h 60"/>
                    <a:gd name="T34" fmla="*/ 1033 w 86"/>
                    <a:gd name="T35" fmla="*/ 202 h 60"/>
                    <a:gd name="T36" fmla="*/ 974 w 86"/>
                    <a:gd name="T37" fmla="*/ 213 h 60"/>
                    <a:gd name="T38" fmla="*/ 891 w 86"/>
                    <a:gd name="T39" fmla="*/ 228 h 60"/>
                    <a:gd name="T40" fmla="*/ 804 w 86"/>
                    <a:gd name="T41" fmla="*/ 241 h 60"/>
                    <a:gd name="T42" fmla="*/ 736 w 86"/>
                    <a:gd name="T43" fmla="*/ 256 h 60"/>
                    <a:gd name="T44" fmla="*/ 650 w 86"/>
                    <a:gd name="T45" fmla="*/ 266 h 60"/>
                    <a:gd name="T46" fmla="*/ 594 w 86"/>
                    <a:gd name="T47" fmla="*/ 281 h 60"/>
                    <a:gd name="T48" fmla="*/ 507 w 86"/>
                    <a:gd name="T49" fmla="*/ 294 h 60"/>
                    <a:gd name="T50" fmla="*/ 439 w 86"/>
                    <a:gd name="T51" fmla="*/ 309 h 60"/>
                    <a:gd name="T52" fmla="*/ 353 w 86"/>
                    <a:gd name="T53" fmla="*/ 326 h 60"/>
                    <a:gd name="T54" fmla="*/ 269 w 86"/>
                    <a:gd name="T55" fmla="*/ 341 h 60"/>
                    <a:gd name="T56" fmla="*/ 210 w 86"/>
                    <a:gd name="T57" fmla="*/ 354 h 60"/>
                    <a:gd name="T58" fmla="*/ 142 w 86"/>
                    <a:gd name="T59" fmla="*/ 369 h 60"/>
                    <a:gd name="T60" fmla="*/ 59 w 86"/>
                    <a:gd name="T61" fmla="*/ 380 h 60"/>
                    <a:gd name="T62" fmla="*/ 0 w 86"/>
                    <a:gd name="T63" fmla="*/ 394 h 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86"/>
                    <a:gd name="T97" fmla="*/ 0 h 60"/>
                    <a:gd name="T98" fmla="*/ 86 w 86"/>
                    <a:gd name="T99" fmla="*/ 60 h 6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86" h="60">
                      <a:moveTo>
                        <a:pt x="85" y="0"/>
                      </a:moveTo>
                      <a:lnTo>
                        <a:pt x="79" y="2"/>
                      </a:lnTo>
                      <a:lnTo>
                        <a:pt x="76" y="4"/>
                      </a:lnTo>
                      <a:lnTo>
                        <a:pt x="73" y="5"/>
                      </a:lnTo>
                      <a:lnTo>
                        <a:pt x="71" y="7"/>
                      </a:lnTo>
                      <a:lnTo>
                        <a:pt x="68" y="8"/>
                      </a:lnTo>
                      <a:lnTo>
                        <a:pt x="65" y="10"/>
                      </a:lnTo>
                      <a:lnTo>
                        <a:pt x="62" y="12"/>
                      </a:lnTo>
                      <a:lnTo>
                        <a:pt x="59" y="13"/>
                      </a:lnTo>
                      <a:lnTo>
                        <a:pt x="57" y="15"/>
                      </a:lnTo>
                      <a:lnTo>
                        <a:pt x="54" y="17"/>
                      </a:lnTo>
                      <a:lnTo>
                        <a:pt x="51" y="18"/>
                      </a:lnTo>
                      <a:lnTo>
                        <a:pt x="48" y="20"/>
                      </a:lnTo>
                      <a:lnTo>
                        <a:pt x="46" y="22"/>
                      </a:lnTo>
                      <a:lnTo>
                        <a:pt x="43" y="24"/>
                      </a:lnTo>
                      <a:lnTo>
                        <a:pt x="40" y="26"/>
                      </a:lnTo>
                      <a:lnTo>
                        <a:pt x="38" y="28"/>
                      </a:lnTo>
                      <a:lnTo>
                        <a:pt x="35" y="30"/>
                      </a:lnTo>
                      <a:lnTo>
                        <a:pt x="33" y="32"/>
                      </a:lnTo>
                      <a:lnTo>
                        <a:pt x="30" y="34"/>
                      </a:lnTo>
                      <a:lnTo>
                        <a:pt x="27" y="36"/>
                      </a:lnTo>
                      <a:lnTo>
                        <a:pt x="25" y="38"/>
                      </a:lnTo>
                      <a:lnTo>
                        <a:pt x="22" y="40"/>
                      </a:lnTo>
                      <a:lnTo>
                        <a:pt x="20" y="42"/>
                      </a:lnTo>
                      <a:lnTo>
                        <a:pt x="17" y="44"/>
                      </a:lnTo>
                      <a:lnTo>
                        <a:pt x="15" y="46"/>
                      </a:lnTo>
                      <a:lnTo>
                        <a:pt x="12" y="49"/>
                      </a:lnTo>
                      <a:lnTo>
                        <a:pt x="9" y="51"/>
                      </a:lnTo>
                      <a:lnTo>
                        <a:pt x="7" y="53"/>
                      </a:lnTo>
                      <a:lnTo>
                        <a:pt x="5" y="55"/>
                      </a:lnTo>
                      <a:lnTo>
                        <a:pt x="2" y="57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4318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57" name="Freeform 33"/>
                <p:cNvSpPr>
                  <a:spLocks/>
                </p:cNvSpPr>
                <p:nvPr/>
              </p:nvSpPr>
              <p:spPr bwMode="auto">
                <a:xfrm>
                  <a:off x="3297" y="1434"/>
                  <a:ext cx="496" cy="199"/>
                </a:xfrm>
                <a:custGeom>
                  <a:avLst/>
                  <a:gdLst>
                    <a:gd name="T0" fmla="*/ 3215 w 162"/>
                    <a:gd name="T1" fmla="*/ 52 h 107"/>
                    <a:gd name="T2" fmla="*/ 2952 w 162"/>
                    <a:gd name="T3" fmla="*/ 20 h 107"/>
                    <a:gd name="T4" fmla="*/ 2642 w 162"/>
                    <a:gd name="T5" fmla="*/ 7 h 107"/>
                    <a:gd name="T6" fmla="*/ 2351 w 162"/>
                    <a:gd name="T7" fmla="*/ 0 h 107"/>
                    <a:gd name="T8" fmla="*/ 2033 w 162"/>
                    <a:gd name="T9" fmla="*/ 7 h 107"/>
                    <a:gd name="T10" fmla="*/ 1724 w 162"/>
                    <a:gd name="T11" fmla="*/ 20 h 107"/>
                    <a:gd name="T12" fmla="*/ 1433 w 162"/>
                    <a:gd name="T13" fmla="*/ 37 h 107"/>
                    <a:gd name="T14" fmla="*/ 1145 w 162"/>
                    <a:gd name="T15" fmla="*/ 69 h 107"/>
                    <a:gd name="T16" fmla="*/ 863 w 162"/>
                    <a:gd name="T17" fmla="*/ 104 h 107"/>
                    <a:gd name="T18" fmla="*/ 628 w 162"/>
                    <a:gd name="T19" fmla="*/ 149 h 107"/>
                    <a:gd name="T20" fmla="*/ 404 w 162"/>
                    <a:gd name="T21" fmla="*/ 201 h 107"/>
                    <a:gd name="T22" fmla="*/ 224 w 162"/>
                    <a:gd name="T23" fmla="*/ 253 h 107"/>
                    <a:gd name="T24" fmla="*/ 113 w 162"/>
                    <a:gd name="T25" fmla="*/ 309 h 107"/>
                    <a:gd name="T26" fmla="*/ 28 w 162"/>
                    <a:gd name="T27" fmla="*/ 374 h 107"/>
                    <a:gd name="T28" fmla="*/ 0 w 162"/>
                    <a:gd name="T29" fmla="*/ 443 h 107"/>
                    <a:gd name="T30" fmla="*/ 55 w 162"/>
                    <a:gd name="T31" fmla="*/ 515 h 107"/>
                    <a:gd name="T32" fmla="*/ 374 w 162"/>
                    <a:gd name="T33" fmla="*/ 575 h 107"/>
                    <a:gd name="T34" fmla="*/ 600 w 162"/>
                    <a:gd name="T35" fmla="*/ 604 h 107"/>
                    <a:gd name="T36" fmla="*/ 863 w 162"/>
                    <a:gd name="T37" fmla="*/ 629 h 107"/>
                    <a:gd name="T38" fmla="*/ 1114 w 162"/>
                    <a:gd name="T39" fmla="*/ 651 h 107"/>
                    <a:gd name="T40" fmla="*/ 1378 w 162"/>
                    <a:gd name="T41" fmla="*/ 664 h 107"/>
                    <a:gd name="T42" fmla="*/ 1641 w 162"/>
                    <a:gd name="T43" fmla="*/ 675 h 107"/>
                    <a:gd name="T44" fmla="*/ 1892 w 162"/>
                    <a:gd name="T45" fmla="*/ 681 h 107"/>
                    <a:gd name="T46" fmla="*/ 2183 w 162"/>
                    <a:gd name="T47" fmla="*/ 681 h 107"/>
                    <a:gd name="T48" fmla="*/ 2437 w 162"/>
                    <a:gd name="T49" fmla="*/ 681 h 107"/>
                    <a:gd name="T50" fmla="*/ 2728 w 162"/>
                    <a:gd name="T51" fmla="*/ 681 h 107"/>
                    <a:gd name="T52" fmla="*/ 2982 w 162"/>
                    <a:gd name="T53" fmla="*/ 681 h 107"/>
                    <a:gd name="T54" fmla="*/ 3273 w 162"/>
                    <a:gd name="T55" fmla="*/ 681 h 107"/>
                    <a:gd name="T56" fmla="*/ 3533 w 162"/>
                    <a:gd name="T57" fmla="*/ 675 h 107"/>
                    <a:gd name="T58" fmla="*/ 3815 w 162"/>
                    <a:gd name="T59" fmla="*/ 675 h 107"/>
                    <a:gd name="T60" fmla="*/ 4078 w 162"/>
                    <a:gd name="T61" fmla="*/ 681 h 107"/>
                    <a:gd name="T62" fmla="*/ 4360 w 162"/>
                    <a:gd name="T63" fmla="*/ 643 h 107"/>
                    <a:gd name="T64" fmla="*/ 4452 w 162"/>
                    <a:gd name="T65" fmla="*/ 599 h 107"/>
                    <a:gd name="T66" fmla="*/ 4537 w 162"/>
                    <a:gd name="T67" fmla="*/ 560 h 107"/>
                    <a:gd name="T68" fmla="*/ 4593 w 162"/>
                    <a:gd name="T69" fmla="*/ 508 h 107"/>
                    <a:gd name="T70" fmla="*/ 4620 w 162"/>
                    <a:gd name="T71" fmla="*/ 463 h 107"/>
                    <a:gd name="T72" fmla="*/ 4620 w 162"/>
                    <a:gd name="T73" fmla="*/ 418 h 107"/>
                    <a:gd name="T74" fmla="*/ 4593 w 162"/>
                    <a:gd name="T75" fmla="*/ 366 h 107"/>
                    <a:gd name="T76" fmla="*/ 4565 w 162"/>
                    <a:gd name="T77" fmla="*/ 322 h 107"/>
                    <a:gd name="T78" fmla="*/ 4482 w 162"/>
                    <a:gd name="T79" fmla="*/ 277 h 107"/>
                    <a:gd name="T80" fmla="*/ 4387 w 162"/>
                    <a:gd name="T81" fmla="*/ 232 h 107"/>
                    <a:gd name="T82" fmla="*/ 4274 w 162"/>
                    <a:gd name="T83" fmla="*/ 193 h 107"/>
                    <a:gd name="T84" fmla="*/ 4161 w 162"/>
                    <a:gd name="T85" fmla="*/ 156 h 107"/>
                    <a:gd name="T86" fmla="*/ 3992 w 162"/>
                    <a:gd name="T87" fmla="*/ 121 h 107"/>
                    <a:gd name="T88" fmla="*/ 3842 w 162"/>
                    <a:gd name="T89" fmla="*/ 89 h 107"/>
                    <a:gd name="T90" fmla="*/ 3647 w 162"/>
                    <a:gd name="T91" fmla="*/ 65 h 107"/>
                    <a:gd name="T92" fmla="*/ 3469 w 162"/>
                    <a:gd name="T93" fmla="*/ 45 h 107"/>
                    <a:gd name="T94" fmla="*/ 3469 w 162"/>
                    <a:gd name="T95" fmla="*/ 52 h 107"/>
                    <a:gd name="T96" fmla="*/ 3469 w 162"/>
                    <a:gd name="T97" fmla="*/ 52 h 107"/>
                    <a:gd name="T98" fmla="*/ 3469 w 162"/>
                    <a:gd name="T99" fmla="*/ 60 h 107"/>
                    <a:gd name="T100" fmla="*/ 3469 w 162"/>
                    <a:gd name="T101" fmla="*/ 60 h 107"/>
                    <a:gd name="T102" fmla="*/ 3469 w 162"/>
                    <a:gd name="T103" fmla="*/ 60 h 107"/>
                    <a:gd name="T104" fmla="*/ 3469 w 162"/>
                    <a:gd name="T105" fmla="*/ 65 h 107"/>
                    <a:gd name="T106" fmla="*/ 3469 w 162"/>
                    <a:gd name="T107" fmla="*/ 65 h 107"/>
                    <a:gd name="T108" fmla="*/ 3469 w 162"/>
                    <a:gd name="T109" fmla="*/ 69 h 107"/>
                    <a:gd name="T110" fmla="*/ 3469 w 162"/>
                    <a:gd name="T111" fmla="*/ 69 h 107"/>
                    <a:gd name="T112" fmla="*/ 3469 w 162"/>
                    <a:gd name="T113" fmla="*/ 69 h 107"/>
                    <a:gd name="T114" fmla="*/ 3469 w 162"/>
                    <a:gd name="T115" fmla="*/ 76 h 107"/>
                    <a:gd name="T116" fmla="*/ 3469 w 162"/>
                    <a:gd name="T117" fmla="*/ 76 h 107"/>
                    <a:gd name="T118" fmla="*/ 3469 w 162"/>
                    <a:gd name="T119" fmla="*/ 84 h 107"/>
                    <a:gd name="T120" fmla="*/ 3469 w 162"/>
                    <a:gd name="T121" fmla="*/ 84 h 107"/>
                    <a:gd name="T122" fmla="*/ 3469 w 162"/>
                    <a:gd name="T123" fmla="*/ 84 h 10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2"/>
                    <a:gd name="T187" fmla="*/ 0 h 107"/>
                    <a:gd name="T188" fmla="*/ 162 w 162"/>
                    <a:gd name="T189" fmla="*/ 107 h 10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2" h="107">
                      <a:moveTo>
                        <a:pt x="121" y="14"/>
                      </a:moveTo>
                      <a:lnTo>
                        <a:pt x="112" y="8"/>
                      </a:lnTo>
                      <a:lnTo>
                        <a:pt x="107" y="5"/>
                      </a:lnTo>
                      <a:lnTo>
                        <a:pt x="103" y="3"/>
                      </a:lnTo>
                      <a:lnTo>
                        <a:pt x="97" y="2"/>
                      </a:lnTo>
                      <a:lnTo>
                        <a:pt x="92" y="1"/>
                      </a:lnTo>
                      <a:lnTo>
                        <a:pt x="87" y="1"/>
                      </a:lnTo>
                      <a:lnTo>
                        <a:pt x="82" y="0"/>
                      </a:lnTo>
                      <a:lnTo>
                        <a:pt x="77" y="0"/>
                      </a:lnTo>
                      <a:lnTo>
                        <a:pt x="71" y="1"/>
                      </a:lnTo>
                      <a:lnTo>
                        <a:pt x="66" y="2"/>
                      </a:lnTo>
                      <a:lnTo>
                        <a:pt x="60" y="3"/>
                      </a:lnTo>
                      <a:lnTo>
                        <a:pt x="55" y="4"/>
                      </a:lnTo>
                      <a:lnTo>
                        <a:pt x="50" y="6"/>
                      </a:lnTo>
                      <a:lnTo>
                        <a:pt x="45" y="8"/>
                      </a:lnTo>
                      <a:lnTo>
                        <a:pt x="40" y="11"/>
                      </a:lnTo>
                      <a:lnTo>
                        <a:pt x="35" y="13"/>
                      </a:lnTo>
                      <a:lnTo>
                        <a:pt x="30" y="16"/>
                      </a:lnTo>
                      <a:lnTo>
                        <a:pt x="26" y="19"/>
                      </a:lnTo>
                      <a:lnTo>
                        <a:pt x="22" y="23"/>
                      </a:lnTo>
                      <a:lnTo>
                        <a:pt x="18" y="27"/>
                      </a:lnTo>
                      <a:lnTo>
                        <a:pt x="14" y="31"/>
                      </a:lnTo>
                      <a:lnTo>
                        <a:pt x="11" y="35"/>
                      </a:lnTo>
                      <a:lnTo>
                        <a:pt x="8" y="39"/>
                      </a:lnTo>
                      <a:lnTo>
                        <a:pt x="6" y="44"/>
                      </a:lnTo>
                      <a:lnTo>
                        <a:pt x="4" y="48"/>
                      </a:lnTo>
                      <a:lnTo>
                        <a:pt x="2" y="53"/>
                      </a:lnTo>
                      <a:lnTo>
                        <a:pt x="1" y="58"/>
                      </a:lnTo>
                      <a:lnTo>
                        <a:pt x="0" y="63"/>
                      </a:lnTo>
                      <a:lnTo>
                        <a:pt x="0" y="69"/>
                      </a:lnTo>
                      <a:lnTo>
                        <a:pt x="1" y="74"/>
                      </a:lnTo>
                      <a:lnTo>
                        <a:pt x="2" y="80"/>
                      </a:lnTo>
                      <a:lnTo>
                        <a:pt x="9" y="86"/>
                      </a:lnTo>
                      <a:lnTo>
                        <a:pt x="13" y="89"/>
                      </a:lnTo>
                      <a:lnTo>
                        <a:pt x="17" y="92"/>
                      </a:lnTo>
                      <a:lnTo>
                        <a:pt x="21" y="94"/>
                      </a:lnTo>
                      <a:lnTo>
                        <a:pt x="26" y="96"/>
                      </a:lnTo>
                      <a:lnTo>
                        <a:pt x="30" y="98"/>
                      </a:lnTo>
                      <a:lnTo>
                        <a:pt x="34" y="99"/>
                      </a:lnTo>
                      <a:lnTo>
                        <a:pt x="39" y="101"/>
                      </a:lnTo>
                      <a:lnTo>
                        <a:pt x="43" y="102"/>
                      </a:lnTo>
                      <a:lnTo>
                        <a:pt x="48" y="103"/>
                      </a:lnTo>
                      <a:lnTo>
                        <a:pt x="52" y="104"/>
                      </a:lnTo>
                      <a:lnTo>
                        <a:pt x="57" y="105"/>
                      </a:lnTo>
                      <a:lnTo>
                        <a:pt x="61" y="105"/>
                      </a:lnTo>
                      <a:lnTo>
                        <a:pt x="66" y="106"/>
                      </a:lnTo>
                      <a:lnTo>
                        <a:pt x="71" y="106"/>
                      </a:lnTo>
                      <a:lnTo>
                        <a:pt x="76" y="106"/>
                      </a:lnTo>
                      <a:lnTo>
                        <a:pt x="80" y="106"/>
                      </a:lnTo>
                      <a:lnTo>
                        <a:pt x="85" y="106"/>
                      </a:lnTo>
                      <a:lnTo>
                        <a:pt x="90" y="106"/>
                      </a:lnTo>
                      <a:lnTo>
                        <a:pt x="95" y="106"/>
                      </a:lnTo>
                      <a:lnTo>
                        <a:pt x="99" y="106"/>
                      </a:lnTo>
                      <a:lnTo>
                        <a:pt x="104" y="106"/>
                      </a:lnTo>
                      <a:lnTo>
                        <a:pt x="109" y="106"/>
                      </a:lnTo>
                      <a:lnTo>
                        <a:pt x="114" y="106"/>
                      </a:lnTo>
                      <a:lnTo>
                        <a:pt x="119" y="106"/>
                      </a:lnTo>
                      <a:lnTo>
                        <a:pt x="123" y="105"/>
                      </a:lnTo>
                      <a:lnTo>
                        <a:pt x="128" y="105"/>
                      </a:lnTo>
                      <a:lnTo>
                        <a:pt x="133" y="105"/>
                      </a:lnTo>
                      <a:lnTo>
                        <a:pt x="137" y="105"/>
                      </a:lnTo>
                      <a:lnTo>
                        <a:pt x="142" y="106"/>
                      </a:lnTo>
                      <a:lnTo>
                        <a:pt x="147" y="106"/>
                      </a:lnTo>
                      <a:lnTo>
                        <a:pt x="152" y="100"/>
                      </a:lnTo>
                      <a:lnTo>
                        <a:pt x="154" y="97"/>
                      </a:lnTo>
                      <a:lnTo>
                        <a:pt x="155" y="93"/>
                      </a:lnTo>
                      <a:lnTo>
                        <a:pt x="157" y="90"/>
                      </a:lnTo>
                      <a:lnTo>
                        <a:pt x="158" y="87"/>
                      </a:lnTo>
                      <a:lnTo>
                        <a:pt x="159" y="83"/>
                      </a:lnTo>
                      <a:lnTo>
                        <a:pt x="160" y="79"/>
                      </a:lnTo>
                      <a:lnTo>
                        <a:pt x="161" y="76"/>
                      </a:lnTo>
                      <a:lnTo>
                        <a:pt x="161" y="72"/>
                      </a:lnTo>
                      <a:lnTo>
                        <a:pt x="161" y="68"/>
                      </a:lnTo>
                      <a:lnTo>
                        <a:pt x="161" y="65"/>
                      </a:lnTo>
                      <a:lnTo>
                        <a:pt x="161" y="61"/>
                      </a:lnTo>
                      <a:lnTo>
                        <a:pt x="160" y="57"/>
                      </a:lnTo>
                      <a:lnTo>
                        <a:pt x="159" y="54"/>
                      </a:lnTo>
                      <a:lnTo>
                        <a:pt x="159" y="50"/>
                      </a:lnTo>
                      <a:lnTo>
                        <a:pt x="157" y="47"/>
                      </a:lnTo>
                      <a:lnTo>
                        <a:pt x="156" y="43"/>
                      </a:lnTo>
                      <a:lnTo>
                        <a:pt x="155" y="40"/>
                      </a:lnTo>
                      <a:lnTo>
                        <a:pt x="153" y="36"/>
                      </a:lnTo>
                      <a:lnTo>
                        <a:pt x="151" y="33"/>
                      </a:lnTo>
                      <a:lnTo>
                        <a:pt x="149" y="30"/>
                      </a:lnTo>
                      <a:lnTo>
                        <a:pt x="147" y="27"/>
                      </a:lnTo>
                      <a:lnTo>
                        <a:pt x="145" y="24"/>
                      </a:lnTo>
                      <a:lnTo>
                        <a:pt x="142" y="21"/>
                      </a:lnTo>
                      <a:lnTo>
                        <a:pt x="139" y="19"/>
                      </a:lnTo>
                      <a:lnTo>
                        <a:pt x="137" y="16"/>
                      </a:lnTo>
                      <a:lnTo>
                        <a:pt x="134" y="14"/>
                      </a:lnTo>
                      <a:lnTo>
                        <a:pt x="131" y="12"/>
                      </a:lnTo>
                      <a:lnTo>
                        <a:pt x="127" y="10"/>
                      </a:lnTo>
                      <a:lnTo>
                        <a:pt x="124" y="9"/>
                      </a:lnTo>
                      <a:lnTo>
                        <a:pt x="121" y="7"/>
                      </a:lnTo>
                      <a:lnTo>
                        <a:pt x="121" y="8"/>
                      </a:lnTo>
                      <a:lnTo>
                        <a:pt x="121" y="9"/>
                      </a:lnTo>
                      <a:lnTo>
                        <a:pt x="121" y="10"/>
                      </a:lnTo>
                      <a:lnTo>
                        <a:pt x="121" y="11"/>
                      </a:lnTo>
                      <a:lnTo>
                        <a:pt x="121" y="12"/>
                      </a:lnTo>
                      <a:lnTo>
                        <a:pt x="121" y="13"/>
                      </a:lnTo>
                      <a:lnTo>
                        <a:pt x="121" y="14"/>
                      </a:lnTo>
                    </a:path>
                  </a:pathLst>
                </a:custGeom>
                <a:solidFill>
                  <a:srgbClr val="80FFFF"/>
                </a:solidFill>
                <a:ln w="6985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58" name="Freeform 34"/>
                <p:cNvSpPr>
                  <a:spLocks/>
                </p:cNvSpPr>
                <p:nvPr/>
              </p:nvSpPr>
              <p:spPr bwMode="auto">
                <a:xfrm>
                  <a:off x="3418" y="1631"/>
                  <a:ext cx="92" cy="258"/>
                </a:xfrm>
                <a:custGeom>
                  <a:avLst/>
                  <a:gdLst>
                    <a:gd name="T0" fmla="*/ 895 w 29"/>
                    <a:gd name="T1" fmla="*/ 0 h 139"/>
                    <a:gd name="T2" fmla="*/ 796 w 29"/>
                    <a:gd name="T3" fmla="*/ 52 h 139"/>
                    <a:gd name="T4" fmla="*/ 765 w 29"/>
                    <a:gd name="T5" fmla="*/ 84 h 139"/>
                    <a:gd name="T6" fmla="*/ 736 w 29"/>
                    <a:gd name="T7" fmla="*/ 110 h 139"/>
                    <a:gd name="T8" fmla="*/ 676 w 29"/>
                    <a:gd name="T9" fmla="*/ 134 h 139"/>
                    <a:gd name="T10" fmla="*/ 634 w 29"/>
                    <a:gd name="T11" fmla="*/ 165 h 139"/>
                    <a:gd name="T12" fmla="*/ 574 w 29"/>
                    <a:gd name="T13" fmla="*/ 193 h 139"/>
                    <a:gd name="T14" fmla="*/ 514 w 29"/>
                    <a:gd name="T15" fmla="*/ 225 h 139"/>
                    <a:gd name="T16" fmla="*/ 444 w 29"/>
                    <a:gd name="T17" fmla="*/ 249 h 139"/>
                    <a:gd name="T18" fmla="*/ 412 w 29"/>
                    <a:gd name="T19" fmla="*/ 282 h 139"/>
                    <a:gd name="T20" fmla="*/ 352 w 29"/>
                    <a:gd name="T21" fmla="*/ 306 h 139"/>
                    <a:gd name="T22" fmla="*/ 292 w 29"/>
                    <a:gd name="T23" fmla="*/ 338 h 139"/>
                    <a:gd name="T24" fmla="*/ 222 w 29"/>
                    <a:gd name="T25" fmla="*/ 366 h 139"/>
                    <a:gd name="T26" fmla="*/ 190 w 29"/>
                    <a:gd name="T27" fmla="*/ 395 h 139"/>
                    <a:gd name="T28" fmla="*/ 162 w 29"/>
                    <a:gd name="T29" fmla="*/ 427 h 139"/>
                    <a:gd name="T30" fmla="*/ 102 w 29"/>
                    <a:gd name="T31" fmla="*/ 455 h 139"/>
                    <a:gd name="T32" fmla="*/ 60 w 29"/>
                    <a:gd name="T33" fmla="*/ 486 h 139"/>
                    <a:gd name="T34" fmla="*/ 32 w 29"/>
                    <a:gd name="T35" fmla="*/ 510 h 139"/>
                    <a:gd name="T36" fmla="*/ 32 w 29"/>
                    <a:gd name="T37" fmla="*/ 544 h 139"/>
                    <a:gd name="T38" fmla="*/ 0 w 29"/>
                    <a:gd name="T39" fmla="*/ 568 h 139"/>
                    <a:gd name="T40" fmla="*/ 0 w 29"/>
                    <a:gd name="T41" fmla="*/ 596 h 139"/>
                    <a:gd name="T42" fmla="*/ 0 w 29"/>
                    <a:gd name="T43" fmla="*/ 627 h 139"/>
                    <a:gd name="T44" fmla="*/ 0 w 29"/>
                    <a:gd name="T45" fmla="*/ 651 h 139"/>
                    <a:gd name="T46" fmla="*/ 32 w 29"/>
                    <a:gd name="T47" fmla="*/ 685 h 139"/>
                    <a:gd name="T48" fmla="*/ 60 w 29"/>
                    <a:gd name="T49" fmla="*/ 709 h 139"/>
                    <a:gd name="T50" fmla="*/ 102 w 29"/>
                    <a:gd name="T51" fmla="*/ 733 h 139"/>
                    <a:gd name="T52" fmla="*/ 162 w 29"/>
                    <a:gd name="T53" fmla="*/ 761 h 139"/>
                    <a:gd name="T54" fmla="*/ 222 w 29"/>
                    <a:gd name="T55" fmla="*/ 785 h 139"/>
                    <a:gd name="T56" fmla="*/ 324 w 29"/>
                    <a:gd name="T57" fmla="*/ 813 h 139"/>
                    <a:gd name="T58" fmla="*/ 412 w 29"/>
                    <a:gd name="T59" fmla="*/ 837 h 139"/>
                    <a:gd name="T60" fmla="*/ 542 w 29"/>
                    <a:gd name="T61" fmla="*/ 858 h 139"/>
                    <a:gd name="T62" fmla="*/ 676 w 29"/>
                    <a:gd name="T63" fmla="*/ 882 h 1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"/>
                    <a:gd name="T97" fmla="*/ 0 h 139"/>
                    <a:gd name="T98" fmla="*/ 29 w 29"/>
                    <a:gd name="T99" fmla="*/ 139 h 1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" h="139">
                      <a:moveTo>
                        <a:pt x="28" y="0"/>
                      </a:moveTo>
                      <a:lnTo>
                        <a:pt x="25" y="8"/>
                      </a:lnTo>
                      <a:lnTo>
                        <a:pt x="24" y="13"/>
                      </a:lnTo>
                      <a:lnTo>
                        <a:pt x="23" y="17"/>
                      </a:lnTo>
                      <a:lnTo>
                        <a:pt x="21" y="21"/>
                      </a:lnTo>
                      <a:lnTo>
                        <a:pt x="20" y="26"/>
                      </a:lnTo>
                      <a:lnTo>
                        <a:pt x="18" y="30"/>
                      </a:lnTo>
                      <a:lnTo>
                        <a:pt x="16" y="35"/>
                      </a:lnTo>
                      <a:lnTo>
                        <a:pt x="14" y="39"/>
                      </a:lnTo>
                      <a:lnTo>
                        <a:pt x="13" y="44"/>
                      </a:lnTo>
                      <a:lnTo>
                        <a:pt x="11" y="48"/>
                      </a:lnTo>
                      <a:lnTo>
                        <a:pt x="9" y="53"/>
                      </a:lnTo>
                      <a:lnTo>
                        <a:pt x="7" y="57"/>
                      </a:lnTo>
                      <a:lnTo>
                        <a:pt x="6" y="62"/>
                      </a:lnTo>
                      <a:lnTo>
                        <a:pt x="5" y="67"/>
                      </a:lnTo>
                      <a:lnTo>
                        <a:pt x="3" y="71"/>
                      </a:lnTo>
                      <a:lnTo>
                        <a:pt x="2" y="76"/>
                      </a:lnTo>
                      <a:lnTo>
                        <a:pt x="1" y="80"/>
                      </a:lnTo>
                      <a:lnTo>
                        <a:pt x="1" y="85"/>
                      </a:lnTo>
                      <a:lnTo>
                        <a:pt x="0" y="89"/>
                      </a:lnTo>
                      <a:lnTo>
                        <a:pt x="0" y="93"/>
                      </a:lnTo>
                      <a:lnTo>
                        <a:pt x="0" y="98"/>
                      </a:lnTo>
                      <a:lnTo>
                        <a:pt x="0" y="102"/>
                      </a:lnTo>
                      <a:lnTo>
                        <a:pt x="1" y="107"/>
                      </a:lnTo>
                      <a:lnTo>
                        <a:pt x="2" y="111"/>
                      </a:lnTo>
                      <a:lnTo>
                        <a:pt x="3" y="115"/>
                      </a:lnTo>
                      <a:lnTo>
                        <a:pt x="5" y="119"/>
                      </a:lnTo>
                      <a:lnTo>
                        <a:pt x="7" y="123"/>
                      </a:lnTo>
                      <a:lnTo>
                        <a:pt x="10" y="127"/>
                      </a:lnTo>
                      <a:lnTo>
                        <a:pt x="13" y="131"/>
                      </a:lnTo>
                      <a:lnTo>
                        <a:pt x="17" y="134"/>
                      </a:lnTo>
                      <a:lnTo>
                        <a:pt x="21" y="138"/>
                      </a:lnTo>
                    </a:path>
                  </a:pathLst>
                </a:custGeom>
                <a:noFill/>
                <a:ln w="4318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59" name="Freeform 35"/>
                <p:cNvSpPr>
                  <a:spLocks/>
                </p:cNvSpPr>
                <p:nvPr/>
              </p:nvSpPr>
              <p:spPr bwMode="auto">
                <a:xfrm>
                  <a:off x="3464" y="1887"/>
                  <a:ext cx="407" cy="212"/>
                </a:xfrm>
                <a:custGeom>
                  <a:avLst/>
                  <a:gdLst>
                    <a:gd name="T0" fmla="*/ 648 w 132"/>
                    <a:gd name="T1" fmla="*/ 112 h 114"/>
                    <a:gd name="T2" fmla="*/ 524 w 132"/>
                    <a:gd name="T3" fmla="*/ 136 h 114"/>
                    <a:gd name="T4" fmla="*/ 410 w 132"/>
                    <a:gd name="T5" fmla="*/ 166 h 114"/>
                    <a:gd name="T6" fmla="*/ 324 w 132"/>
                    <a:gd name="T7" fmla="*/ 201 h 114"/>
                    <a:gd name="T8" fmla="*/ 237 w 132"/>
                    <a:gd name="T9" fmla="*/ 225 h 114"/>
                    <a:gd name="T10" fmla="*/ 142 w 132"/>
                    <a:gd name="T11" fmla="*/ 257 h 114"/>
                    <a:gd name="T12" fmla="*/ 86 w 132"/>
                    <a:gd name="T13" fmla="*/ 290 h 114"/>
                    <a:gd name="T14" fmla="*/ 59 w 132"/>
                    <a:gd name="T15" fmla="*/ 329 h 114"/>
                    <a:gd name="T16" fmla="*/ 28 w 132"/>
                    <a:gd name="T17" fmla="*/ 359 h 114"/>
                    <a:gd name="T18" fmla="*/ 0 w 132"/>
                    <a:gd name="T19" fmla="*/ 391 h 114"/>
                    <a:gd name="T20" fmla="*/ 0 w 132"/>
                    <a:gd name="T21" fmla="*/ 431 h 114"/>
                    <a:gd name="T22" fmla="*/ 28 w 132"/>
                    <a:gd name="T23" fmla="*/ 463 h 114"/>
                    <a:gd name="T24" fmla="*/ 86 w 132"/>
                    <a:gd name="T25" fmla="*/ 495 h 114"/>
                    <a:gd name="T26" fmla="*/ 142 w 132"/>
                    <a:gd name="T27" fmla="*/ 526 h 114"/>
                    <a:gd name="T28" fmla="*/ 237 w 132"/>
                    <a:gd name="T29" fmla="*/ 560 h 114"/>
                    <a:gd name="T30" fmla="*/ 379 w 132"/>
                    <a:gd name="T31" fmla="*/ 591 h 114"/>
                    <a:gd name="T32" fmla="*/ 1437 w 132"/>
                    <a:gd name="T33" fmla="*/ 703 h 114"/>
                    <a:gd name="T34" fmla="*/ 2054 w 132"/>
                    <a:gd name="T35" fmla="*/ 727 h 114"/>
                    <a:gd name="T36" fmla="*/ 2578 w 132"/>
                    <a:gd name="T37" fmla="*/ 720 h 114"/>
                    <a:gd name="T38" fmla="*/ 2985 w 132"/>
                    <a:gd name="T39" fmla="*/ 688 h 114"/>
                    <a:gd name="T40" fmla="*/ 3336 w 132"/>
                    <a:gd name="T41" fmla="*/ 629 h 114"/>
                    <a:gd name="T42" fmla="*/ 3604 w 132"/>
                    <a:gd name="T43" fmla="*/ 554 h 114"/>
                    <a:gd name="T44" fmla="*/ 3756 w 132"/>
                    <a:gd name="T45" fmla="*/ 470 h 114"/>
                    <a:gd name="T46" fmla="*/ 3842 w 132"/>
                    <a:gd name="T47" fmla="*/ 381 h 114"/>
                    <a:gd name="T48" fmla="*/ 3811 w 132"/>
                    <a:gd name="T49" fmla="*/ 283 h 114"/>
                    <a:gd name="T50" fmla="*/ 3728 w 132"/>
                    <a:gd name="T51" fmla="*/ 193 h 114"/>
                    <a:gd name="T52" fmla="*/ 3518 w 132"/>
                    <a:gd name="T53" fmla="*/ 113 h 114"/>
                    <a:gd name="T54" fmla="*/ 3253 w 132"/>
                    <a:gd name="T55" fmla="*/ 60 h 114"/>
                    <a:gd name="T56" fmla="*/ 2871 w 132"/>
                    <a:gd name="T57" fmla="*/ 13 h 114"/>
                    <a:gd name="T58" fmla="*/ 2405 w 132"/>
                    <a:gd name="T59" fmla="*/ 0 h 114"/>
                    <a:gd name="T60" fmla="*/ 1844 w 132"/>
                    <a:gd name="T61" fmla="*/ 20 h 114"/>
                    <a:gd name="T62" fmla="*/ 1465 w 132"/>
                    <a:gd name="T63" fmla="*/ 45 h 114"/>
                    <a:gd name="T64" fmla="*/ 1437 w 132"/>
                    <a:gd name="T65" fmla="*/ 45 h 114"/>
                    <a:gd name="T66" fmla="*/ 1378 w 132"/>
                    <a:gd name="T67" fmla="*/ 52 h 114"/>
                    <a:gd name="T68" fmla="*/ 1351 w 132"/>
                    <a:gd name="T69" fmla="*/ 52 h 114"/>
                    <a:gd name="T70" fmla="*/ 1292 w 132"/>
                    <a:gd name="T71" fmla="*/ 60 h 114"/>
                    <a:gd name="T72" fmla="*/ 1227 w 132"/>
                    <a:gd name="T73" fmla="*/ 60 h 114"/>
                    <a:gd name="T74" fmla="*/ 1199 w 132"/>
                    <a:gd name="T75" fmla="*/ 60 h 114"/>
                    <a:gd name="T76" fmla="*/ 1141 w 132"/>
                    <a:gd name="T77" fmla="*/ 65 h 114"/>
                    <a:gd name="T78" fmla="*/ 1085 w 132"/>
                    <a:gd name="T79" fmla="*/ 65 h 114"/>
                    <a:gd name="T80" fmla="*/ 1055 w 132"/>
                    <a:gd name="T81" fmla="*/ 69 h 114"/>
                    <a:gd name="T82" fmla="*/ 999 w 132"/>
                    <a:gd name="T83" fmla="*/ 69 h 114"/>
                    <a:gd name="T84" fmla="*/ 940 w 132"/>
                    <a:gd name="T85" fmla="*/ 76 h 114"/>
                    <a:gd name="T86" fmla="*/ 913 w 132"/>
                    <a:gd name="T87" fmla="*/ 76 h 114"/>
                    <a:gd name="T88" fmla="*/ 845 w 132"/>
                    <a:gd name="T89" fmla="*/ 84 h 114"/>
                    <a:gd name="T90" fmla="*/ 817 w 132"/>
                    <a:gd name="T91" fmla="*/ 84 h 114"/>
                    <a:gd name="T92" fmla="*/ 762 w 132"/>
                    <a:gd name="T93" fmla="*/ 84 h 11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2"/>
                    <a:gd name="T142" fmla="*/ 0 h 114"/>
                    <a:gd name="T143" fmla="*/ 132 w 132"/>
                    <a:gd name="T144" fmla="*/ 114 h 11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2" h="114">
                      <a:moveTo>
                        <a:pt x="26" y="13"/>
                      </a:moveTo>
                      <a:lnTo>
                        <a:pt x="22" y="17"/>
                      </a:lnTo>
                      <a:lnTo>
                        <a:pt x="20" y="19"/>
                      </a:lnTo>
                      <a:lnTo>
                        <a:pt x="18" y="21"/>
                      </a:lnTo>
                      <a:lnTo>
                        <a:pt x="16" y="23"/>
                      </a:lnTo>
                      <a:lnTo>
                        <a:pt x="14" y="26"/>
                      </a:lnTo>
                      <a:lnTo>
                        <a:pt x="12" y="28"/>
                      </a:lnTo>
                      <a:lnTo>
                        <a:pt x="11" y="31"/>
                      </a:lnTo>
                      <a:lnTo>
                        <a:pt x="9" y="33"/>
                      </a:lnTo>
                      <a:lnTo>
                        <a:pt x="8" y="35"/>
                      </a:lnTo>
                      <a:lnTo>
                        <a:pt x="6" y="38"/>
                      </a:lnTo>
                      <a:lnTo>
                        <a:pt x="5" y="40"/>
                      </a:lnTo>
                      <a:lnTo>
                        <a:pt x="4" y="43"/>
                      </a:lnTo>
                      <a:lnTo>
                        <a:pt x="3" y="45"/>
                      </a:lnTo>
                      <a:lnTo>
                        <a:pt x="2" y="48"/>
                      </a:lnTo>
                      <a:lnTo>
                        <a:pt x="2" y="51"/>
                      </a:lnTo>
                      <a:lnTo>
                        <a:pt x="1" y="53"/>
                      </a:lnTo>
                      <a:lnTo>
                        <a:pt x="1" y="56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0" y="64"/>
                      </a:lnTo>
                      <a:lnTo>
                        <a:pt x="0" y="67"/>
                      </a:lnTo>
                      <a:lnTo>
                        <a:pt x="1" y="69"/>
                      </a:lnTo>
                      <a:lnTo>
                        <a:pt x="1" y="72"/>
                      </a:lnTo>
                      <a:lnTo>
                        <a:pt x="2" y="75"/>
                      </a:lnTo>
                      <a:lnTo>
                        <a:pt x="3" y="77"/>
                      </a:lnTo>
                      <a:lnTo>
                        <a:pt x="4" y="80"/>
                      </a:lnTo>
                      <a:lnTo>
                        <a:pt x="5" y="82"/>
                      </a:lnTo>
                      <a:lnTo>
                        <a:pt x="7" y="85"/>
                      </a:lnTo>
                      <a:lnTo>
                        <a:pt x="8" y="87"/>
                      </a:lnTo>
                      <a:lnTo>
                        <a:pt x="10" y="89"/>
                      </a:lnTo>
                      <a:lnTo>
                        <a:pt x="13" y="92"/>
                      </a:lnTo>
                      <a:lnTo>
                        <a:pt x="38" y="105"/>
                      </a:lnTo>
                      <a:lnTo>
                        <a:pt x="49" y="109"/>
                      </a:lnTo>
                      <a:lnTo>
                        <a:pt x="60" y="112"/>
                      </a:lnTo>
                      <a:lnTo>
                        <a:pt x="70" y="113"/>
                      </a:lnTo>
                      <a:lnTo>
                        <a:pt x="79" y="113"/>
                      </a:lnTo>
                      <a:lnTo>
                        <a:pt x="88" y="112"/>
                      </a:lnTo>
                      <a:lnTo>
                        <a:pt x="95" y="110"/>
                      </a:lnTo>
                      <a:lnTo>
                        <a:pt x="102" y="107"/>
                      </a:lnTo>
                      <a:lnTo>
                        <a:pt x="108" y="103"/>
                      </a:lnTo>
                      <a:lnTo>
                        <a:pt x="114" y="98"/>
                      </a:lnTo>
                      <a:lnTo>
                        <a:pt x="119" y="92"/>
                      </a:lnTo>
                      <a:lnTo>
                        <a:pt x="123" y="86"/>
                      </a:lnTo>
                      <a:lnTo>
                        <a:pt x="126" y="80"/>
                      </a:lnTo>
                      <a:lnTo>
                        <a:pt x="128" y="73"/>
                      </a:lnTo>
                      <a:lnTo>
                        <a:pt x="130" y="66"/>
                      </a:lnTo>
                      <a:lnTo>
                        <a:pt x="131" y="59"/>
                      </a:lnTo>
                      <a:lnTo>
                        <a:pt x="131" y="51"/>
                      </a:lnTo>
                      <a:lnTo>
                        <a:pt x="130" y="44"/>
                      </a:lnTo>
                      <a:lnTo>
                        <a:pt x="129" y="37"/>
                      </a:lnTo>
                      <a:lnTo>
                        <a:pt x="127" y="30"/>
                      </a:lnTo>
                      <a:lnTo>
                        <a:pt x="124" y="24"/>
                      </a:lnTo>
                      <a:lnTo>
                        <a:pt x="120" y="18"/>
                      </a:lnTo>
                      <a:lnTo>
                        <a:pt x="116" y="13"/>
                      </a:lnTo>
                      <a:lnTo>
                        <a:pt x="111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3" y="3"/>
                      </a:lnTo>
                      <a:lnTo>
                        <a:pt x="52" y="7"/>
                      </a:lnTo>
                      <a:lnTo>
                        <a:pt x="50" y="7"/>
                      </a:lnTo>
                      <a:lnTo>
                        <a:pt x="49" y="7"/>
                      </a:lnTo>
                      <a:lnTo>
                        <a:pt x="48" y="7"/>
                      </a:lnTo>
                      <a:lnTo>
                        <a:pt x="47" y="8"/>
                      </a:lnTo>
                      <a:lnTo>
                        <a:pt x="46" y="8"/>
                      </a:lnTo>
                      <a:lnTo>
                        <a:pt x="45" y="8"/>
                      </a:lnTo>
                      <a:lnTo>
                        <a:pt x="44" y="9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1" y="9"/>
                      </a:lnTo>
                      <a:lnTo>
                        <a:pt x="40" y="10"/>
                      </a:lnTo>
                      <a:lnTo>
                        <a:pt x="39" y="10"/>
                      </a:lnTo>
                      <a:lnTo>
                        <a:pt x="38" y="10"/>
                      </a:lnTo>
                      <a:lnTo>
                        <a:pt x="37" y="10"/>
                      </a:lnTo>
                      <a:lnTo>
                        <a:pt x="36" y="11"/>
                      </a:lnTo>
                      <a:lnTo>
                        <a:pt x="35" y="11"/>
                      </a:lnTo>
                      <a:lnTo>
                        <a:pt x="34" y="11"/>
                      </a:lnTo>
                      <a:lnTo>
                        <a:pt x="33" y="11"/>
                      </a:lnTo>
                      <a:lnTo>
                        <a:pt x="32" y="12"/>
                      </a:lnTo>
                      <a:lnTo>
                        <a:pt x="31" y="12"/>
                      </a:lnTo>
                      <a:lnTo>
                        <a:pt x="30" y="12"/>
                      </a:lnTo>
                      <a:lnTo>
                        <a:pt x="29" y="13"/>
                      </a:lnTo>
                      <a:lnTo>
                        <a:pt x="28" y="13"/>
                      </a:lnTo>
                      <a:lnTo>
                        <a:pt x="27" y="13"/>
                      </a:lnTo>
                      <a:lnTo>
                        <a:pt x="26" y="13"/>
                      </a:lnTo>
                    </a:path>
                  </a:pathLst>
                </a:custGeom>
                <a:solidFill>
                  <a:srgbClr val="80FFFF"/>
                </a:solidFill>
                <a:ln w="6985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60" name="Freeform 36"/>
                <p:cNvSpPr>
                  <a:spLocks/>
                </p:cNvSpPr>
                <p:nvPr/>
              </p:nvSpPr>
              <p:spPr bwMode="auto">
                <a:xfrm>
                  <a:off x="3811" y="2040"/>
                  <a:ext cx="747" cy="215"/>
                </a:xfrm>
                <a:custGeom>
                  <a:avLst/>
                  <a:gdLst>
                    <a:gd name="T0" fmla="*/ 492 w 243"/>
                    <a:gd name="T1" fmla="*/ 237 h 116"/>
                    <a:gd name="T2" fmla="*/ 953 w 243"/>
                    <a:gd name="T3" fmla="*/ 293 h 116"/>
                    <a:gd name="T4" fmla="*/ 1362 w 243"/>
                    <a:gd name="T5" fmla="*/ 326 h 116"/>
                    <a:gd name="T6" fmla="*/ 1777 w 243"/>
                    <a:gd name="T7" fmla="*/ 337 h 116"/>
                    <a:gd name="T8" fmla="*/ 2146 w 243"/>
                    <a:gd name="T9" fmla="*/ 330 h 116"/>
                    <a:gd name="T10" fmla="*/ 2496 w 243"/>
                    <a:gd name="T11" fmla="*/ 306 h 116"/>
                    <a:gd name="T12" fmla="*/ 2844 w 243"/>
                    <a:gd name="T13" fmla="*/ 274 h 116"/>
                    <a:gd name="T14" fmla="*/ 3194 w 243"/>
                    <a:gd name="T15" fmla="*/ 230 h 116"/>
                    <a:gd name="T16" fmla="*/ 3517 w 243"/>
                    <a:gd name="T17" fmla="*/ 185 h 116"/>
                    <a:gd name="T18" fmla="*/ 3864 w 243"/>
                    <a:gd name="T19" fmla="*/ 133 h 116"/>
                    <a:gd name="T20" fmla="*/ 4187 w 243"/>
                    <a:gd name="T21" fmla="*/ 89 h 116"/>
                    <a:gd name="T22" fmla="*/ 4537 w 243"/>
                    <a:gd name="T23" fmla="*/ 52 h 116"/>
                    <a:gd name="T24" fmla="*/ 4875 w 243"/>
                    <a:gd name="T25" fmla="*/ 20 h 116"/>
                    <a:gd name="T26" fmla="*/ 5281 w 243"/>
                    <a:gd name="T27" fmla="*/ 7 h 116"/>
                    <a:gd name="T28" fmla="*/ 5699 w 243"/>
                    <a:gd name="T29" fmla="*/ 7 h 116"/>
                    <a:gd name="T30" fmla="*/ 6105 w 243"/>
                    <a:gd name="T31" fmla="*/ 24 h 116"/>
                    <a:gd name="T32" fmla="*/ 6566 w 243"/>
                    <a:gd name="T33" fmla="*/ 82 h 116"/>
                    <a:gd name="T34" fmla="*/ 6794 w 243"/>
                    <a:gd name="T35" fmla="*/ 133 h 116"/>
                    <a:gd name="T36" fmla="*/ 6944 w 243"/>
                    <a:gd name="T37" fmla="*/ 185 h 116"/>
                    <a:gd name="T38" fmla="*/ 7030 w 243"/>
                    <a:gd name="T39" fmla="*/ 241 h 116"/>
                    <a:gd name="T40" fmla="*/ 7030 w 243"/>
                    <a:gd name="T41" fmla="*/ 298 h 116"/>
                    <a:gd name="T42" fmla="*/ 6975 w 243"/>
                    <a:gd name="T43" fmla="*/ 363 h 116"/>
                    <a:gd name="T44" fmla="*/ 6889 w 243"/>
                    <a:gd name="T45" fmla="*/ 419 h 116"/>
                    <a:gd name="T46" fmla="*/ 6738 w 243"/>
                    <a:gd name="T47" fmla="*/ 478 h 116"/>
                    <a:gd name="T48" fmla="*/ 6566 w 243"/>
                    <a:gd name="T49" fmla="*/ 536 h 116"/>
                    <a:gd name="T50" fmla="*/ 6360 w 243"/>
                    <a:gd name="T51" fmla="*/ 588 h 116"/>
                    <a:gd name="T52" fmla="*/ 6105 w 243"/>
                    <a:gd name="T53" fmla="*/ 628 h 116"/>
                    <a:gd name="T54" fmla="*/ 5841 w 243"/>
                    <a:gd name="T55" fmla="*/ 669 h 116"/>
                    <a:gd name="T56" fmla="*/ 5546 w 243"/>
                    <a:gd name="T57" fmla="*/ 701 h 116"/>
                    <a:gd name="T58" fmla="*/ 5226 w 243"/>
                    <a:gd name="T59" fmla="*/ 717 h 116"/>
                    <a:gd name="T60" fmla="*/ 4943 w 243"/>
                    <a:gd name="T61" fmla="*/ 732 h 116"/>
                    <a:gd name="T62" fmla="*/ 4537 w 243"/>
                    <a:gd name="T63" fmla="*/ 732 h 116"/>
                    <a:gd name="T64" fmla="*/ 4328 w 243"/>
                    <a:gd name="T65" fmla="*/ 717 h 116"/>
                    <a:gd name="T66" fmla="*/ 4128 w 243"/>
                    <a:gd name="T67" fmla="*/ 708 h 116"/>
                    <a:gd name="T68" fmla="*/ 3950 w 243"/>
                    <a:gd name="T69" fmla="*/ 693 h 116"/>
                    <a:gd name="T70" fmla="*/ 3781 w 243"/>
                    <a:gd name="T71" fmla="*/ 669 h 116"/>
                    <a:gd name="T72" fmla="*/ 3600 w 243"/>
                    <a:gd name="T73" fmla="*/ 643 h 116"/>
                    <a:gd name="T74" fmla="*/ 3458 w 243"/>
                    <a:gd name="T75" fmla="*/ 619 h 116"/>
                    <a:gd name="T76" fmla="*/ 3345 w 243"/>
                    <a:gd name="T77" fmla="*/ 588 h 116"/>
                    <a:gd name="T78" fmla="*/ 3222 w 243"/>
                    <a:gd name="T79" fmla="*/ 552 h 116"/>
                    <a:gd name="T80" fmla="*/ 3139 w 243"/>
                    <a:gd name="T81" fmla="*/ 515 h 116"/>
                    <a:gd name="T82" fmla="*/ 3080 w 243"/>
                    <a:gd name="T83" fmla="*/ 471 h 116"/>
                    <a:gd name="T84" fmla="*/ 3025 w 243"/>
                    <a:gd name="T85" fmla="*/ 426 h 116"/>
                    <a:gd name="T86" fmla="*/ 2994 w 243"/>
                    <a:gd name="T87" fmla="*/ 382 h 116"/>
                    <a:gd name="T88" fmla="*/ 2994 w 243"/>
                    <a:gd name="T89" fmla="*/ 337 h 116"/>
                    <a:gd name="T90" fmla="*/ 3025 w 243"/>
                    <a:gd name="T91" fmla="*/ 285 h 116"/>
                    <a:gd name="T92" fmla="*/ 3053 w 243"/>
                    <a:gd name="T93" fmla="*/ 237 h 116"/>
                    <a:gd name="T94" fmla="*/ 2761 w 243"/>
                    <a:gd name="T95" fmla="*/ 222 h 116"/>
                    <a:gd name="T96" fmla="*/ 2561 w 243"/>
                    <a:gd name="T97" fmla="*/ 217 h 116"/>
                    <a:gd name="T98" fmla="*/ 2382 w 243"/>
                    <a:gd name="T99" fmla="*/ 209 h 116"/>
                    <a:gd name="T100" fmla="*/ 2183 w 243"/>
                    <a:gd name="T101" fmla="*/ 209 h 116"/>
                    <a:gd name="T102" fmla="*/ 2004 w 243"/>
                    <a:gd name="T103" fmla="*/ 202 h 116"/>
                    <a:gd name="T104" fmla="*/ 1804 w 243"/>
                    <a:gd name="T105" fmla="*/ 196 h 116"/>
                    <a:gd name="T106" fmla="*/ 1626 w 243"/>
                    <a:gd name="T107" fmla="*/ 193 h 116"/>
                    <a:gd name="T108" fmla="*/ 1426 w 243"/>
                    <a:gd name="T109" fmla="*/ 185 h 116"/>
                    <a:gd name="T110" fmla="*/ 1220 w 243"/>
                    <a:gd name="T111" fmla="*/ 185 h 116"/>
                    <a:gd name="T112" fmla="*/ 1048 w 243"/>
                    <a:gd name="T113" fmla="*/ 178 h 116"/>
                    <a:gd name="T114" fmla="*/ 842 w 243"/>
                    <a:gd name="T115" fmla="*/ 172 h 116"/>
                    <a:gd name="T116" fmla="*/ 670 w 243"/>
                    <a:gd name="T117" fmla="*/ 165 h 116"/>
                    <a:gd name="T118" fmla="*/ 464 w 243"/>
                    <a:gd name="T119" fmla="*/ 158 h 116"/>
                    <a:gd name="T120" fmla="*/ 292 w 243"/>
                    <a:gd name="T121" fmla="*/ 158 h 116"/>
                    <a:gd name="T122" fmla="*/ 86 w 243"/>
                    <a:gd name="T123" fmla="*/ 148 h 11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43"/>
                    <a:gd name="T187" fmla="*/ 0 h 116"/>
                    <a:gd name="T188" fmla="*/ 243 w 243"/>
                    <a:gd name="T189" fmla="*/ 116 h 11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43" h="116">
                      <a:moveTo>
                        <a:pt x="0" y="23"/>
                      </a:moveTo>
                      <a:lnTo>
                        <a:pt x="17" y="37"/>
                      </a:lnTo>
                      <a:lnTo>
                        <a:pt x="25" y="42"/>
                      </a:lnTo>
                      <a:lnTo>
                        <a:pt x="33" y="46"/>
                      </a:lnTo>
                      <a:lnTo>
                        <a:pt x="40" y="49"/>
                      </a:lnTo>
                      <a:lnTo>
                        <a:pt x="47" y="51"/>
                      </a:lnTo>
                      <a:lnTo>
                        <a:pt x="54" y="53"/>
                      </a:lnTo>
                      <a:lnTo>
                        <a:pt x="61" y="53"/>
                      </a:lnTo>
                      <a:lnTo>
                        <a:pt x="68" y="53"/>
                      </a:lnTo>
                      <a:lnTo>
                        <a:pt x="74" y="52"/>
                      </a:lnTo>
                      <a:lnTo>
                        <a:pt x="80" y="50"/>
                      </a:lnTo>
                      <a:lnTo>
                        <a:pt x="86" y="48"/>
                      </a:lnTo>
                      <a:lnTo>
                        <a:pt x="92" y="46"/>
                      </a:lnTo>
                      <a:lnTo>
                        <a:pt x="98" y="43"/>
                      </a:lnTo>
                      <a:lnTo>
                        <a:pt x="104" y="40"/>
                      </a:lnTo>
                      <a:lnTo>
                        <a:pt x="110" y="36"/>
                      </a:lnTo>
                      <a:lnTo>
                        <a:pt x="116" y="33"/>
                      </a:lnTo>
                      <a:lnTo>
                        <a:pt x="121" y="29"/>
                      </a:lnTo>
                      <a:lnTo>
                        <a:pt x="127" y="25"/>
                      </a:lnTo>
                      <a:lnTo>
                        <a:pt x="133" y="21"/>
                      </a:lnTo>
                      <a:lnTo>
                        <a:pt x="138" y="17"/>
                      </a:lnTo>
                      <a:lnTo>
                        <a:pt x="144" y="14"/>
                      </a:lnTo>
                      <a:lnTo>
                        <a:pt x="150" y="11"/>
                      </a:lnTo>
                      <a:lnTo>
                        <a:pt x="156" y="8"/>
                      </a:lnTo>
                      <a:lnTo>
                        <a:pt x="162" y="5"/>
                      </a:lnTo>
                      <a:lnTo>
                        <a:pt x="168" y="3"/>
                      </a:lnTo>
                      <a:lnTo>
                        <a:pt x="175" y="1"/>
                      </a:lnTo>
                      <a:lnTo>
                        <a:pt x="182" y="1"/>
                      </a:lnTo>
                      <a:lnTo>
                        <a:pt x="188" y="0"/>
                      </a:lnTo>
                      <a:lnTo>
                        <a:pt x="196" y="1"/>
                      </a:lnTo>
                      <a:lnTo>
                        <a:pt x="203" y="1"/>
                      </a:lnTo>
                      <a:lnTo>
                        <a:pt x="210" y="4"/>
                      </a:lnTo>
                      <a:lnTo>
                        <a:pt x="222" y="10"/>
                      </a:lnTo>
                      <a:lnTo>
                        <a:pt x="226" y="13"/>
                      </a:lnTo>
                      <a:lnTo>
                        <a:pt x="231" y="17"/>
                      </a:lnTo>
                      <a:lnTo>
                        <a:pt x="234" y="21"/>
                      </a:lnTo>
                      <a:lnTo>
                        <a:pt x="237" y="25"/>
                      </a:lnTo>
                      <a:lnTo>
                        <a:pt x="239" y="29"/>
                      </a:lnTo>
                      <a:lnTo>
                        <a:pt x="241" y="33"/>
                      </a:lnTo>
                      <a:lnTo>
                        <a:pt x="242" y="38"/>
                      </a:lnTo>
                      <a:lnTo>
                        <a:pt x="242" y="43"/>
                      </a:lnTo>
                      <a:lnTo>
                        <a:pt x="242" y="47"/>
                      </a:lnTo>
                      <a:lnTo>
                        <a:pt x="242" y="52"/>
                      </a:lnTo>
                      <a:lnTo>
                        <a:pt x="240" y="57"/>
                      </a:lnTo>
                      <a:lnTo>
                        <a:pt x="239" y="61"/>
                      </a:lnTo>
                      <a:lnTo>
                        <a:pt x="237" y="66"/>
                      </a:lnTo>
                      <a:lnTo>
                        <a:pt x="235" y="71"/>
                      </a:lnTo>
                      <a:lnTo>
                        <a:pt x="232" y="75"/>
                      </a:lnTo>
                      <a:lnTo>
                        <a:pt x="230" y="80"/>
                      </a:lnTo>
                      <a:lnTo>
                        <a:pt x="226" y="84"/>
                      </a:lnTo>
                      <a:lnTo>
                        <a:pt x="222" y="88"/>
                      </a:lnTo>
                      <a:lnTo>
                        <a:pt x="219" y="92"/>
                      </a:lnTo>
                      <a:lnTo>
                        <a:pt x="214" y="96"/>
                      </a:lnTo>
                      <a:lnTo>
                        <a:pt x="210" y="99"/>
                      </a:lnTo>
                      <a:lnTo>
                        <a:pt x="206" y="103"/>
                      </a:lnTo>
                      <a:lnTo>
                        <a:pt x="201" y="105"/>
                      </a:lnTo>
                      <a:lnTo>
                        <a:pt x="196" y="108"/>
                      </a:lnTo>
                      <a:lnTo>
                        <a:pt x="191" y="110"/>
                      </a:lnTo>
                      <a:lnTo>
                        <a:pt x="186" y="112"/>
                      </a:lnTo>
                      <a:lnTo>
                        <a:pt x="180" y="113"/>
                      </a:lnTo>
                      <a:lnTo>
                        <a:pt x="175" y="115"/>
                      </a:lnTo>
                      <a:lnTo>
                        <a:pt x="170" y="115"/>
                      </a:lnTo>
                      <a:lnTo>
                        <a:pt x="164" y="115"/>
                      </a:lnTo>
                      <a:lnTo>
                        <a:pt x="156" y="115"/>
                      </a:lnTo>
                      <a:lnTo>
                        <a:pt x="153" y="114"/>
                      </a:lnTo>
                      <a:lnTo>
                        <a:pt x="149" y="113"/>
                      </a:lnTo>
                      <a:lnTo>
                        <a:pt x="146" y="112"/>
                      </a:lnTo>
                      <a:lnTo>
                        <a:pt x="142" y="111"/>
                      </a:lnTo>
                      <a:lnTo>
                        <a:pt x="139" y="110"/>
                      </a:lnTo>
                      <a:lnTo>
                        <a:pt x="136" y="109"/>
                      </a:lnTo>
                      <a:lnTo>
                        <a:pt x="132" y="107"/>
                      </a:lnTo>
                      <a:lnTo>
                        <a:pt x="130" y="105"/>
                      </a:lnTo>
                      <a:lnTo>
                        <a:pt x="127" y="103"/>
                      </a:lnTo>
                      <a:lnTo>
                        <a:pt x="124" y="101"/>
                      </a:lnTo>
                      <a:lnTo>
                        <a:pt x="122" y="99"/>
                      </a:lnTo>
                      <a:lnTo>
                        <a:pt x="119" y="97"/>
                      </a:lnTo>
                      <a:lnTo>
                        <a:pt x="117" y="95"/>
                      </a:lnTo>
                      <a:lnTo>
                        <a:pt x="115" y="92"/>
                      </a:lnTo>
                      <a:lnTo>
                        <a:pt x="113" y="89"/>
                      </a:lnTo>
                      <a:lnTo>
                        <a:pt x="111" y="87"/>
                      </a:lnTo>
                      <a:lnTo>
                        <a:pt x="110" y="84"/>
                      </a:lnTo>
                      <a:lnTo>
                        <a:pt x="108" y="81"/>
                      </a:lnTo>
                      <a:lnTo>
                        <a:pt x="107" y="77"/>
                      </a:lnTo>
                      <a:lnTo>
                        <a:pt x="106" y="74"/>
                      </a:lnTo>
                      <a:lnTo>
                        <a:pt x="105" y="71"/>
                      </a:lnTo>
                      <a:lnTo>
                        <a:pt x="104" y="67"/>
                      </a:lnTo>
                      <a:lnTo>
                        <a:pt x="103" y="64"/>
                      </a:lnTo>
                      <a:lnTo>
                        <a:pt x="103" y="60"/>
                      </a:lnTo>
                      <a:lnTo>
                        <a:pt x="103" y="57"/>
                      </a:lnTo>
                      <a:lnTo>
                        <a:pt x="103" y="53"/>
                      </a:lnTo>
                      <a:lnTo>
                        <a:pt x="103" y="49"/>
                      </a:lnTo>
                      <a:lnTo>
                        <a:pt x="104" y="45"/>
                      </a:lnTo>
                      <a:lnTo>
                        <a:pt x="104" y="41"/>
                      </a:lnTo>
                      <a:lnTo>
                        <a:pt x="105" y="37"/>
                      </a:lnTo>
                      <a:lnTo>
                        <a:pt x="98" y="35"/>
                      </a:lnTo>
                      <a:lnTo>
                        <a:pt x="95" y="35"/>
                      </a:lnTo>
                      <a:lnTo>
                        <a:pt x="92" y="35"/>
                      </a:lnTo>
                      <a:lnTo>
                        <a:pt x="88" y="34"/>
                      </a:lnTo>
                      <a:lnTo>
                        <a:pt x="85" y="34"/>
                      </a:lnTo>
                      <a:lnTo>
                        <a:pt x="82" y="33"/>
                      </a:lnTo>
                      <a:lnTo>
                        <a:pt x="79" y="33"/>
                      </a:lnTo>
                      <a:lnTo>
                        <a:pt x="75" y="33"/>
                      </a:lnTo>
                      <a:lnTo>
                        <a:pt x="72" y="32"/>
                      </a:lnTo>
                      <a:lnTo>
                        <a:pt x="69" y="32"/>
                      </a:lnTo>
                      <a:lnTo>
                        <a:pt x="66" y="31"/>
                      </a:lnTo>
                      <a:lnTo>
                        <a:pt x="62" y="31"/>
                      </a:lnTo>
                      <a:lnTo>
                        <a:pt x="59" y="31"/>
                      </a:lnTo>
                      <a:lnTo>
                        <a:pt x="56" y="30"/>
                      </a:lnTo>
                      <a:lnTo>
                        <a:pt x="52" y="30"/>
                      </a:lnTo>
                      <a:lnTo>
                        <a:pt x="49" y="29"/>
                      </a:lnTo>
                      <a:lnTo>
                        <a:pt x="46" y="29"/>
                      </a:lnTo>
                      <a:lnTo>
                        <a:pt x="42" y="29"/>
                      </a:lnTo>
                      <a:lnTo>
                        <a:pt x="39" y="28"/>
                      </a:lnTo>
                      <a:lnTo>
                        <a:pt x="36" y="28"/>
                      </a:lnTo>
                      <a:lnTo>
                        <a:pt x="32" y="27"/>
                      </a:lnTo>
                      <a:lnTo>
                        <a:pt x="29" y="27"/>
                      </a:lnTo>
                      <a:lnTo>
                        <a:pt x="26" y="27"/>
                      </a:lnTo>
                      <a:lnTo>
                        <a:pt x="23" y="26"/>
                      </a:lnTo>
                      <a:lnTo>
                        <a:pt x="19" y="26"/>
                      </a:lnTo>
                      <a:lnTo>
                        <a:pt x="16" y="25"/>
                      </a:lnTo>
                      <a:lnTo>
                        <a:pt x="13" y="25"/>
                      </a:lnTo>
                      <a:lnTo>
                        <a:pt x="10" y="25"/>
                      </a:lnTo>
                      <a:lnTo>
                        <a:pt x="6" y="24"/>
                      </a:lnTo>
                      <a:lnTo>
                        <a:pt x="3" y="2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80FFFF"/>
                </a:solidFill>
                <a:ln w="6985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1543" name="Group 37"/>
            <p:cNvGrpSpPr>
              <a:grpSpLocks/>
            </p:cNvGrpSpPr>
            <p:nvPr/>
          </p:nvGrpSpPr>
          <p:grpSpPr bwMode="auto">
            <a:xfrm>
              <a:off x="3648" y="2352"/>
              <a:ext cx="576" cy="96"/>
              <a:chOff x="3648" y="2352"/>
              <a:chExt cx="576" cy="96"/>
            </a:xfrm>
          </p:grpSpPr>
          <p:sp>
            <p:nvSpPr>
              <p:cNvPr id="21551" name="Line 38"/>
              <p:cNvSpPr>
                <a:spLocks noChangeShapeType="1"/>
              </p:cNvSpPr>
              <p:nvPr/>
            </p:nvSpPr>
            <p:spPr bwMode="auto">
              <a:xfrm flipH="1">
                <a:off x="3648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52" name="Line 39"/>
              <p:cNvSpPr>
                <a:spLocks noChangeShapeType="1"/>
              </p:cNvSpPr>
              <p:nvPr/>
            </p:nvSpPr>
            <p:spPr bwMode="auto">
              <a:xfrm>
                <a:off x="3648" y="235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544" name="Group 40"/>
            <p:cNvGrpSpPr>
              <a:grpSpLocks/>
            </p:cNvGrpSpPr>
            <p:nvPr/>
          </p:nvGrpSpPr>
          <p:grpSpPr bwMode="auto">
            <a:xfrm rot="-1474372">
              <a:off x="3792" y="2736"/>
              <a:ext cx="480" cy="144"/>
              <a:chOff x="3648" y="2352"/>
              <a:chExt cx="576" cy="96"/>
            </a:xfrm>
          </p:grpSpPr>
          <p:sp>
            <p:nvSpPr>
              <p:cNvPr id="21549" name="Line 41"/>
              <p:cNvSpPr>
                <a:spLocks noChangeShapeType="1"/>
              </p:cNvSpPr>
              <p:nvPr/>
            </p:nvSpPr>
            <p:spPr bwMode="auto">
              <a:xfrm flipH="1">
                <a:off x="3648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50" name="Line 42"/>
              <p:cNvSpPr>
                <a:spLocks noChangeShapeType="1"/>
              </p:cNvSpPr>
              <p:nvPr/>
            </p:nvSpPr>
            <p:spPr bwMode="auto">
              <a:xfrm>
                <a:off x="3648" y="235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78283" name="Text Box 43"/>
            <p:cNvSpPr txBox="1">
              <a:spLocks noChangeArrowheads="1"/>
            </p:cNvSpPr>
            <p:nvPr/>
          </p:nvSpPr>
          <p:spPr bwMode="auto">
            <a:xfrm>
              <a:off x="3830" y="2426"/>
              <a:ext cx="1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GB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endParaRPr>
            </a:p>
          </p:txBody>
        </p:sp>
        <p:sp>
          <p:nvSpPr>
            <p:cNvPr id="778284" name="Text Box 44"/>
            <p:cNvSpPr txBox="1">
              <a:spLocks noChangeArrowheads="1"/>
            </p:cNvSpPr>
            <p:nvPr/>
          </p:nvSpPr>
          <p:spPr bwMode="auto">
            <a:xfrm>
              <a:off x="3830" y="2042"/>
              <a:ext cx="42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O2-</a:t>
              </a:r>
            </a:p>
          </p:txBody>
        </p:sp>
        <p:sp>
          <p:nvSpPr>
            <p:cNvPr id="778285" name="Text Box 45"/>
            <p:cNvSpPr txBox="1">
              <a:spLocks noChangeArrowheads="1"/>
            </p:cNvSpPr>
            <p:nvPr/>
          </p:nvSpPr>
          <p:spPr bwMode="auto">
            <a:xfrm>
              <a:off x="4166" y="2714"/>
              <a:ext cx="60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H2O2</a:t>
              </a:r>
            </a:p>
          </p:txBody>
        </p:sp>
        <p:sp>
          <p:nvSpPr>
            <p:cNvPr id="778286" name="Text Box 46"/>
            <p:cNvSpPr txBox="1">
              <a:spLocks noChangeArrowheads="1"/>
            </p:cNvSpPr>
            <p:nvPr/>
          </p:nvSpPr>
          <p:spPr bwMode="auto">
            <a:xfrm>
              <a:off x="3830" y="2378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_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257175" y="2209800"/>
            <a:ext cx="4695825" cy="2182813"/>
            <a:chOff x="144" y="1392"/>
            <a:chExt cx="2629" cy="1375"/>
          </a:xfrm>
        </p:grpSpPr>
        <p:sp>
          <p:nvSpPr>
            <p:cNvPr id="21533" name="AutoShape 48"/>
            <p:cNvSpPr>
              <a:spLocks noChangeArrowheads="1"/>
            </p:cNvSpPr>
            <p:nvPr/>
          </p:nvSpPr>
          <p:spPr bwMode="auto">
            <a:xfrm>
              <a:off x="1392" y="2256"/>
              <a:ext cx="376" cy="136"/>
            </a:xfrm>
            <a:prstGeom prst="rightArrow">
              <a:avLst>
                <a:gd name="adj1" fmla="val 50000"/>
                <a:gd name="adj2" fmla="val 138299"/>
              </a:avLst>
            </a:prstGeom>
            <a:solidFill>
              <a:srgbClr val="FC0128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1534" name="Group 49"/>
            <p:cNvGrpSpPr>
              <a:grpSpLocks/>
            </p:cNvGrpSpPr>
            <p:nvPr/>
          </p:nvGrpSpPr>
          <p:grpSpPr bwMode="auto">
            <a:xfrm rot="5366753" flipV="1">
              <a:off x="2184" y="1655"/>
              <a:ext cx="623" cy="97"/>
              <a:chOff x="3648" y="2352"/>
              <a:chExt cx="576" cy="96"/>
            </a:xfrm>
          </p:grpSpPr>
          <p:sp>
            <p:nvSpPr>
              <p:cNvPr id="21540" name="Line 50"/>
              <p:cNvSpPr>
                <a:spLocks noChangeShapeType="1"/>
              </p:cNvSpPr>
              <p:nvPr/>
            </p:nvSpPr>
            <p:spPr bwMode="auto">
              <a:xfrm flipH="1">
                <a:off x="3648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41" name="Line 51"/>
              <p:cNvSpPr>
                <a:spLocks noChangeShapeType="1"/>
              </p:cNvSpPr>
              <p:nvPr/>
            </p:nvSpPr>
            <p:spPr bwMode="auto">
              <a:xfrm>
                <a:off x="3648" y="235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535" name="Group 52"/>
            <p:cNvGrpSpPr>
              <a:grpSpLocks/>
            </p:cNvGrpSpPr>
            <p:nvPr/>
          </p:nvGrpSpPr>
          <p:grpSpPr bwMode="auto">
            <a:xfrm>
              <a:off x="144" y="1872"/>
              <a:ext cx="1200" cy="895"/>
              <a:chOff x="1920" y="2736"/>
              <a:chExt cx="2064" cy="1231"/>
            </a:xfrm>
          </p:grpSpPr>
          <p:sp>
            <p:nvSpPr>
              <p:cNvPr id="21538" name="Oval 53"/>
              <p:cNvSpPr>
                <a:spLocks noChangeArrowheads="1"/>
              </p:cNvSpPr>
              <p:nvPr/>
            </p:nvSpPr>
            <p:spPr bwMode="auto">
              <a:xfrm flipV="1">
                <a:off x="1920" y="2736"/>
                <a:ext cx="2064" cy="1231"/>
              </a:xfrm>
              <a:prstGeom prst="ellipse">
                <a:avLst/>
              </a:prstGeom>
              <a:solidFill>
                <a:srgbClr val="FF00FF"/>
              </a:solidFill>
              <a:ln w="2857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39" name="Freeform 54"/>
              <p:cNvSpPr>
                <a:spLocks/>
              </p:cNvSpPr>
              <p:nvPr/>
            </p:nvSpPr>
            <p:spPr bwMode="auto">
              <a:xfrm>
                <a:off x="2054" y="2862"/>
                <a:ext cx="1435" cy="958"/>
              </a:xfrm>
              <a:custGeom>
                <a:avLst/>
                <a:gdLst>
                  <a:gd name="T0" fmla="*/ 6141 w 397"/>
                  <a:gd name="T1" fmla="*/ 429 h 411"/>
                  <a:gd name="T2" fmla="*/ 5436 w 397"/>
                  <a:gd name="T3" fmla="*/ 506 h 411"/>
                  <a:gd name="T4" fmla="*/ 4442 w 397"/>
                  <a:gd name="T5" fmla="*/ 636 h 411"/>
                  <a:gd name="T6" fmla="*/ 3304 w 397"/>
                  <a:gd name="T7" fmla="*/ 799 h 411"/>
                  <a:gd name="T8" fmla="*/ 2274 w 397"/>
                  <a:gd name="T9" fmla="*/ 1028 h 411"/>
                  <a:gd name="T10" fmla="*/ 1319 w 397"/>
                  <a:gd name="T11" fmla="*/ 1303 h 411"/>
                  <a:gd name="T12" fmla="*/ 560 w 397"/>
                  <a:gd name="T13" fmla="*/ 1685 h 411"/>
                  <a:gd name="T14" fmla="*/ 184 w 397"/>
                  <a:gd name="T15" fmla="*/ 1960 h 411"/>
                  <a:gd name="T16" fmla="*/ 0 w 397"/>
                  <a:gd name="T17" fmla="*/ 2228 h 411"/>
                  <a:gd name="T18" fmla="*/ 51 w 397"/>
                  <a:gd name="T19" fmla="*/ 2494 h 411"/>
                  <a:gd name="T20" fmla="*/ 289 w 397"/>
                  <a:gd name="T21" fmla="*/ 2760 h 411"/>
                  <a:gd name="T22" fmla="*/ 705 w 397"/>
                  <a:gd name="T23" fmla="*/ 3065 h 411"/>
                  <a:gd name="T24" fmla="*/ 1410 w 397"/>
                  <a:gd name="T25" fmla="*/ 3454 h 411"/>
                  <a:gd name="T26" fmla="*/ 1984 w 397"/>
                  <a:gd name="T27" fmla="*/ 3711 h 411"/>
                  <a:gd name="T28" fmla="*/ 2548 w 397"/>
                  <a:gd name="T29" fmla="*/ 3902 h 411"/>
                  <a:gd name="T30" fmla="*/ 3213 w 397"/>
                  <a:gd name="T31" fmla="*/ 4053 h 411"/>
                  <a:gd name="T32" fmla="*/ 4063 w 397"/>
                  <a:gd name="T33" fmla="*/ 4177 h 411"/>
                  <a:gd name="T34" fmla="*/ 5097 w 397"/>
                  <a:gd name="T35" fmla="*/ 4319 h 411"/>
                  <a:gd name="T36" fmla="*/ 7041 w 397"/>
                  <a:gd name="T37" fmla="*/ 4559 h 411"/>
                  <a:gd name="T38" fmla="*/ 9159 w 397"/>
                  <a:gd name="T39" fmla="*/ 4813 h 411"/>
                  <a:gd name="T40" fmla="*/ 11144 w 397"/>
                  <a:gd name="T41" fmla="*/ 5025 h 411"/>
                  <a:gd name="T42" fmla="*/ 12987 w 397"/>
                  <a:gd name="T43" fmla="*/ 5156 h 411"/>
                  <a:gd name="T44" fmla="*/ 14646 w 397"/>
                  <a:gd name="T45" fmla="*/ 5193 h 411"/>
                  <a:gd name="T46" fmla="*/ 16201 w 397"/>
                  <a:gd name="T47" fmla="*/ 5119 h 411"/>
                  <a:gd name="T48" fmla="*/ 17704 w 397"/>
                  <a:gd name="T49" fmla="*/ 4911 h 411"/>
                  <a:gd name="T50" fmla="*/ 18319 w 397"/>
                  <a:gd name="T51" fmla="*/ 4722 h 411"/>
                  <a:gd name="T52" fmla="*/ 18604 w 397"/>
                  <a:gd name="T53" fmla="*/ 4548 h 411"/>
                  <a:gd name="T54" fmla="*/ 18698 w 397"/>
                  <a:gd name="T55" fmla="*/ 4356 h 411"/>
                  <a:gd name="T56" fmla="*/ 18659 w 397"/>
                  <a:gd name="T57" fmla="*/ 4128 h 411"/>
                  <a:gd name="T58" fmla="*/ 18424 w 397"/>
                  <a:gd name="T59" fmla="*/ 3890 h 411"/>
                  <a:gd name="T60" fmla="*/ 18084 w 397"/>
                  <a:gd name="T61" fmla="*/ 3646 h 411"/>
                  <a:gd name="T62" fmla="*/ 17195 w 397"/>
                  <a:gd name="T63" fmla="*/ 3266 h 411"/>
                  <a:gd name="T64" fmla="*/ 16240 w 397"/>
                  <a:gd name="T65" fmla="*/ 3053 h 411"/>
                  <a:gd name="T66" fmla="*/ 15207 w 397"/>
                  <a:gd name="T67" fmla="*/ 2911 h 411"/>
                  <a:gd name="T68" fmla="*/ 14072 w 397"/>
                  <a:gd name="T69" fmla="*/ 2788 h 411"/>
                  <a:gd name="T70" fmla="*/ 13038 w 397"/>
                  <a:gd name="T71" fmla="*/ 2618 h 411"/>
                  <a:gd name="T72" fmla="*/ 12087 w 397"/>
                  <a:gd name="T73" fmla="*/ 2343 h 411"/>
                  <a:gd name="T74" fmla="*/ 11339 w 397"/>
                  <a:gd name="T75" fmla="*/ 1886 h 411"/>
                  <a:gd name="T76" fmla="*/ 11238 w 397"/>
                  <a:gd name="T77" fmla="*/ 1522 h 411"/>
                  <a:gd name="T78" fmla="*/ 11473 w 397"/>
                  <a:gd name="T79" fmla="*/ 1189 h 411"/>
                  <a:gd name="T80" fmla="*/ 11813 w 397"/>
                  <a:gd name="T81" fmla="*/ 874 h 411"/>
                  <a:gd name="T82" fmla="*/ 11903 w 397"/>
                  <a:gd name="T83" fmla="*/ 580 h 411"/>
                  <a:gd name="T84" fmla="*/ 11578 w 397"/>
                  <a:gd name="T85" fmla="*/ 315 h 411"/>
                  <a:gd name="T86" fmla="*/ 10764 w 397"/>
                  <a:gd name="T87" fmla="*/ 114 h 411"/>
                  <a:gd name="T88" fmla="*/ 10204 w 397"/>
                  <a:gd name="T89" fmla="*/ 37 h 411"/>
                  <a:gd name="T90" fmla="*/ 9629 w 397"/>
                  <a:gd name="T91" fmla="*/ 12 h 411"/>
                  <a:gd name="T92" fmla="*/ 8975 w 397"/>
                  <a:gd name="T93" fmla="*/ 12 h 411"/>
                  <a:gd name="T94" fmla="*/ 8310 w 397"/>
                  <a:gd name="T95" fmla="*/ 37 h 411"/>
                  <a:gd name="T96" fmla="*/ 7605 w 397"/>
                  <a:gd name="T97" fmla="*/ 103 h 411"/>
                  <a:gd name="T98" fmla="*/ 6846 w 397"/>
                  <a:gd name="T99" fmla="*/ 200 h 411"/>
                  <a:gd name="T100" fmla="*/ 6521 w 397"/>
                  <a:gd name="T101" fmla="*/ 277 h 411"/>
                  <a:gd name="T102" fmla="*/ 6232 w 397"/>
                  <a:gd name="T103" fmla="*/ 371 h 411"/>
                  <a:gd name="T104" fmla="*/ 6051 w 397"/>
                  <a:gd name="T105" fmla="*/ 466 h 411"/>
                  <a:gd name="T106" fmla="*/ 5852 w 397"/>
                  <a:gd name="T107" fmla="*/ 559 h 411"/>
                  <a:gd name="T108" fmla="*/ 5816 w 397"/>
                  <a:gd name="T109" fmla="*/ 620 h 411"/>
                  <a:gd name="T110" fmla="*/ 5762 w 397"/>
                  <a:gd name="T111" fmla="*/ 646 h 411"/>
                  <a:gd name="T112" fmla="*/ 5906 w 397"/>
                  <a:gd name="T113" fmla="*/ 597 h 411"/>
                  <a:gd name="T114" fmla="*/ 5997 w 397"/>
                  <a:gd name="T115" fmla="*/ 559 h 411"/>
                  <a:gd name="T116" fmla="*/ 6087 w 397"/>
                  <a:gd name="T117" fmla="*/ 522 h 411"/>
                  <a:gd name="T118" fmla="*/ 6192 w 397"/>
                  <a:gd name="T119" fmla="*/ 494 h 411"/>
                  <a:gd name="T120" fmla="*/ 6286 w 397"/>
                  <a:gd name="T121" fmla="*/ 445 h 411"/>
                  <a:gd name="T122" fmla="*/ 6376 w 397"/>
                  <a:gd name="T123" fmla="*/ 417 h 4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7"/>
                  <a:gd name="T187" fmla="*/ 0 h 411"/>
                  <a:gd name="T188" fmla="*/ 397 w 397"/>
                  <a:gd name="T189" fmla="*/ 411 h 4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7" h="411">
                    <a:moveTo>
                      <a:pt x="136" y="32"/>
                    </a:moveTo>
                    <a:lnTo>
                      <a:pt x="134" y="32"/>
                    </a:lnTo>
                    <a:lnTo>
                      <a:pt x="133" y="33"/>
                    </a:lnTo>
                    <a:lnTo>
                      <a:pt x="132" y="33"/>
                    </a:lnTo>
                    <a:lnTo>
                      <a:pt x="130" y="34"/>
                    </a:lnTo>
                    <a:lnTo>
                      <a:pt x="127" y="35"/>
                    </a:lnTo>
                    <a:lnTo>
                      <a:pt x="125" y="36"/>
                    </a:lnTo>
                    <a:lnTo>
                      <a:pt x="122" y="37"/>
                    </a:lnTo>
                    <a:lnTo>
                      <a:pt x="118" y="39"/>
                    </a:lnTo>
                    <a:lnTo>
                      <a:pt x="115" y="40"/>
                    </a:lnTo>
                    <a:lnTo>
                      <a:pt x="111" y="41"/>
                    </a:lnTo>
                    <a:lnTo>
                      <a:pt x="107" y="43"/>
                    </a:lnTo>
                    <a:lnTo>
                      <a:pt x="103" y="45"/>
                    </a:lnTo>
                    <a:lnTo>
                      <a:pt x="98" y="47"/>
                    </a:lnTo>
                    <a:lnTo>
                      <a:pt x="94" y="50"/>
                    </a:lnTo>
                    <a:lnTo>
                      <a:pt x="90" y="52"/>
                    </a:lnTo>
                    <a:lnTo>
                      <a:pt x="85" y="55"/>
                    </a:lnTo>
                    <a:lnTo>
                      <a:pt x="80" y="57"/>
                    </a:lnTo>
                    <a:lnTo>
                      <a:pt x="75" y="61"/>
                    </a:lnTo>
                    <a:lnTo>
                      <a:pt x="70" y="63"/>
                    </a:lnTo>
                    <a:lnTo>
                      <a:pt x="66" y="67"/>
                    </a:lnTo>
                    <a:lnTo>
                      <a:pt x="61" y="70"/>
                    </a:lnTo>
                    <a:lnTo>
                      <a:pt x="56" y="73"/>
                    </a:lnTo>
                    <a:lnTo>
                      <a:pt x="52" y="77"/>
                    </a:lnTo>
                    <a:lnTo>
                      <a:pt x="48" y="81"/>
                    </a:lnTo>
                    <a:lnTo>
                      <a:pt x="43" y="85"/>
                    </a:lnTo>
                    <a:lnTo>
                      <a:pt x="39" y="89"/>
                    </a:lnTo>
                    <a:lnTo>
                      <a:pt x="36" y="93"/>
                    </a:lnTo>
                    <a:lnTo>
                      <a:pt x="32" y="98"/>
                    </a:lnTo>
                    <a:lnTo>
                      <a:pt x="28" y="103"/>
                    </a:lnTo>
                    <a:lnTo>
                      <a:pt x="25" y="107"/>
                    </a:lnTo>
                    <a:lnTo>
                      <a:pt x="23" y="112"/>
                    </a:lnTo>
                    <a:lnTo>
                      <a:pt x="17" y="123"/>
                    </a:lnTo>
                    <a:lnTo>
                      <a:pt x="14" y="128"/>
                    </a:lnTo>
                    <a:lnTo>
                      <a:pt x="12" y="133"/>
                    </a:lnTo>
                    <a:lnTo>
                      <a:pt x="10" y="137"/>
                    </a:lnTo>
                    <a:lnTo>
                      <a:pt x="8" y="142"/>
                    </a:lnTo>
                    <a:lnTo>
                      <a:pt x="7" y="147"/>
                    </a:lnTo>
                    <a:lnTo>
                      <a:pt x="5" y="151"/>
                    </a:lnTo>
                    <a:lnTo>
                      <a:pt x="4" y="155"/>
                    </a:lnTo>
                    <a:lnTo>
                      <a:pt x="3" y="160"/>
                    </a:lnTo>
                    <a:lnTo>
                      <a:pt x="2" y="164"/>
                    </a:lnTo>
                    <a:lnTo>
                      <a:pt x="1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0" y="189"/>
                    </a:lnTo>
                    <a:lnTo>
                      <a:pt x="0" y="193"/>
                    </a:lnTo>
                    <a:lnTo>
                      <a:pt x="1" y="197"/>
                    </a:lnTo>
                    <a:lnTo>
                      <a:pt x="2" y="201"/>
                    </a:lnTo>
                    <a:lnTo>
                      <a:pt x="2" y="205"/>
                    </a:lnTo>
                    <a:lnTo>
                      <a:pt x="3" y="209"/>
                    </a:lnTo>
                    <a:lnTo>
                      <a:pt x="4" y="214"/>
                    </a:lnTo>
                    <a:lnTo>
                      <a:pt x="6" y="218"/>
                    </a:lnTo>
                    <a:lnTo>
                      <a:pt x="7" y="223"/>
                    </a:lnTo>
                    <a:lnTo>
                      <a:pt x="9" y="227"/>
                    </a:lnTo>
                    <a:lnTo>
                      <a:pt x="11" y="232"/>
                    </a:lnTo>
                    <a:lnTo>
                      <a:pt x="13" y="237"/>
                    </a:lnTo>
                    <a:lnTo>
                      <a:pt x="15" y="242"/>
                    </a:lnTo>
                    <a:lnTo>
                      <a:pt x="18" y="248"/>
                    </a:lnTo>
                    <a:lnTo>
                      <a:pt x="20" y="253"/>
                    </a:lnTo>
                    <a:lnTo>
                      <a:pt x="23" y="259"/>
                    </a:lnTo>
                    <a:lnTo>
                      <a:pt x="28" y="269"/>
                    </a:lnTo>
                    <a:lnTo>
                      <a:pt x="30" y="273"/>
                    </a:lnTo>
                    <a:lnTo>
                      <a:pt x="32" y="278"/>
                    </a:lnTo>
                    <a:lnTo>
                      <a:pt x="34" y="282"/>
                    </a:lnTo>
                    <a:lnTo>
                      <a:pt x="37" y="286"/>
                    </a:lnTo>
                    <a:lnTo>
                      <a:pt x="39" y="290"/>
                    </a:lnTo>
                    <a:lnTo>
                      <a:pt x="42" y="293"/>
                    </a:lnTo>
                    <a:lnTo>
                      <a:pt x="44" y="296"/>
                    </a:lnTo>
                    <a:lnTo>
                      <a:pt x="46" y="299"/>
                    </a:lnTo>
                    <a:lnTo>
                      <a:pt x="49" y="303"/>
                    </a:lnTo>
                    <a:lnTo>
                      <a:pt x="51" y="305"/>
                    </a:lnTo>
                    <a:lnTo>
                      <a:pt x="54" y="308"/>
                    </a:lnTo>
                    <a:lnTo>
                      <a:pt x="56" y="311"/>
                    </a:lnTo>
                    <a:lnTo>
                      <a:pt x="59" y="313"/>
                    </a:lnTo>
                    <a:lnTo>
                      <a:pt x="62" y="315"/>
                    </a:lnTo>
                    <a:lnTo>
                      <a:pt x="65" y="318"/>
                    </a:lnTo>
                    <a:lnTo>
                      <a:pt x="68" y="320"/>
                    </a:lnTo>
                    <a:lnTo>
                      <a:pt x="71" y="322"/>
                    </a:lnTo>
                    <a:lnTo>
                      <a:pt x="75" y="324"/>
                    </a:lnTo>
                    <a:lnTo>
                      <a:pt x="78" y="326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90" y="333"/>
                    </a:lnTo>
                    <a:lnTo>
                      <a:pt x="94" y="335"/>
                    </a:lnTo>
                    <a:lnTo>
                      <a:pt x="98" y="337"/>
                    </a:lnTo>
                    <a:lnTo>
                      <a:pt x="103" y="339"/>
                    </a:lnTo>
                    <a:lnTo>
                      <a:pt x="108" y="341"/>
                    </a:lnTo>
                    <a:lnTo>
                      <a:pt x="112" y="343"/>
                    </a:lnTo>
                    <a:lnTo>
                      <a:pt x="118" y="346"/>
                    </a:lnTo>
                    <a:lnTo>
                      <a:pt x="123" y="348"/>
                    </a:lnTo>
                    <a:lnTo>
                      <a:pt x="129" y="351"/>
                    </a:lnTo>
                    <a:lnTo>
                      <a:pt x="149" y="360"/>
                    </a:lnTo>
                    <a:lnTo>
                      <a:pt x="158" y="364"/>
                    </a:lnTo>
                    <a:lnTo>
                      <a:pt x="168" y="368"/>
                    </a:lnTo>
                    <a:lnTo>
                      <a:pt x="177" y="373"/>
                    </a:lnTo>
                    <a:lnTo>
                      <a:pt x="186" y="377"/>
                    </a:lnTo>
                    <a:lnTo>
                      <a:pt x="194" y="380"/>
                    </a:lnTo>
                    <a:lnTo>
                      <a:pt x="203" y="384"/>
                    </a:lnTo>
                    <a:lnTo>
                      <a:pt x="212" y="387"/>
                    </a:lnTo>
                    <a:lnTo>
                      <a:pt x="220" y="391"/>
                    </a:lnTo>
                    <a:lnTo>
                      <a:pt x="228" y="394"/>
                    </a:lnTo>
                    <a:lnTo>
                      <a:pt x="236" y="397"/>
                    </a:lnTo>
                    <a:lnTo>
                      <a:pt x="244" y="399"/>
                    </a:lnTo>
                    <a:lnTo>
                      <a:pt x="252" y="401"/>
                    </a:lnTo>
                    <a:lnTo>
                      <a:pt x="260" y="404"/>
                    </a:lnTo>
                    <a:lnTo>
                      <a:pt x="268" y="405"/>
                    </a:lnTo>
                    <a:lnTo>
                      <a:pt x="275" y="407"/>
                    </a:lnTo>
                    <a:lnTo>
                      <a:pt x="282" y="408"/>
                    </a:lnTo>
                    <a:lnTo>
                      <a:pt x="289" y="409"/>
                    </a:lnTo>
                    <a:lnTo>
                      <a:pt x="296" y="410"/>
                    </a:lnTo>
                    <a:lnTo>
                      <a:pt x="303" y="410"/>
                    </a:lnTo>
                    <a:lnTo>
                      <a:pt x="310" y="410"/>
                    </a:lnTo>
                    <a:lnTo>
                      <a:pt x="317" y="410"/>
                    </a:lnTo>
                    <a:lnTo>
                      <a:pt x="324" y="409"/>
                    </a:lnTo>
                    <a:lnTo>
                      <a:pt x="330" y="408"/>
                    </a:lnTo>
                    <a:lnTo>
                      <a:pt x="337" y="406"/>
                    </a:lnTo>
                    <a:lnTo>
                      <a:pt x="343" y="404"/>
                    </a:lnTo>
                    <a:lnTo>
                      <a:pt x="350" y="402"/>
                    </a:lnTo>
                    <a:lnTo>
                      <a:pt x="356" y="399"/>
                    </a:lnTo>
                    <a:lnTo>
                      <a:pt x="362" y="396"/>
                    </a:lnTo>
                    <a:lnTo>
                      <a:pt x="368" y="392"/>
                    </a:lnTo>
                    <a:lnTo>
                      <a:pt x="375" y="388"/>
                    </a:lnTo>
                    <a:lnTo>
                      <a:pt x="380" y="383"/>
                    </a:lnTo>
                    <a:lnTo>
                      <a:pt x="382" y="381"/>
                    </a:lnTo>
                    <a:lnTo>
                      <a:pt x="384" y="379"/>
                    </a:lnTo>
                    <a:lnTo>
                      <a:pt x="386" y="376"/>
                    </a:lnTo>
                    <a:lnTo>
                      <a:pt x="388" y="373"/>
                    </a:lnTo>
                    <a:lnTo>
                      <a:pt x="390" y="371"/>
                    </a:lnTo>
                    <a:lnTo>
                      <a:pt x="391" y="368"/>
                    </a:lnTo>
                    <a:lnTo>
                      <a:pt x="392" y="365"/>
                    </a:lnTo>
                    <a:lnTo>
                      <a:pt x="393" y="363"/>
                    </a:lnTo>
                    <a:lnTo>
                      <a:pt x="394" y="359"/>
                    </a:lnTo>
                    <a:lnTo>
                      <a:pt x="395" y="357"/>
                    </a:lnTo>
                    <a:lnTo>
                      <a:pt x="395" y="353"/>
                    </a:lnTo>
                    <a:lnTo>
                      <a:pt x="396" y="350"/>
                    </a:lnTo>
                    <a:lnTo>
                      <a:pt x="396" y="347"/>
                    </a:lnTo>
                    <a:lnTo>
                      <a:pt x="396" y="344"/>
                    </a:lnTo>
                    <a:lnTo>
                      <a:pt x="396" y="340"/>
                    </a:lnTo>
                    <a:lnTo>
                      <a:pt x="396" y="337"/>
                    </a:lnTo>
                    <a:lnTo>
                      <a:pt x="396" y="333"/>
                    </a:lnTo>
                    <a:lnTo>
                      <a:pt x="395" y="330"/>
                    </a:lnTo>
                    <a:lnTo>
                      <a:pt x="395" y="326"/>
                    </a:lnTo>
                    <a:lnTo>
                      <a:pt x="394" y="323"/>
                    </a:lnTo>
                    <a:lnTo>
                      <a:pt x="393" y="319"/>
                    </a:lnTo>
                    <a:lnTo>
                      <a:pt x="392" y="315"/>
                    </a:lnTo>
                    <a:lnTo>
                      <a:pt x="391" y="311"/>
                    </a:lnTo>
                    <a:lnTo>
                      <a:pt x="390" y="307"/>
                    </a:lnTo>
                    <a:lnTo>
                      <a:pt x="389" y="303"/>
                    </a:lnTo>
                    <a:lnTo>
                      <a:pt x="388" y="300"/>
                    </a:lnTo>
                    <a:lnTo>
                      <a:pt x="386" y="296"/>
                    </a:lnTo>
                    <a:lnTo>
                      <a:pt x="384" y="292"/>
                    </a:lnTo>
                    <a:lnTo>
                      <a:pt x="383" y="288"/>
                    </a:lnTo>
                    <a:lnTo>
                      <a:pt x="381" y="284"/>
                    </a:lnTo>
                    <a:lnTo>
                      <a:pt x="375" y="272"/>
                    </a:lnTo>
                    <a:lnTo>
                      <a:pt x="372" y="267"/>
                    </a:lnTo>
                    <a:lnTo>
                      <a:pt x="368" y="262"/>
                    </a:lnTo>
                    <a:lnTo>
                      <a:pt x="364" y="258"/>
                    </a:lnTo>
                    <a:lnTo>
                      <a:pt x="361" y="254"/>
                    </a:lnTo>
                    <a:lnTo>
                      <a:pt x="357" y="250"/>
                    </a:lnTo>
                    <a:lnTo>
                      <a:pt x="353" y="247"/>
                    </a:lnTo>
                    <a:lnTo>
                      <a:pt x="348" y="244"/>
                    </a:lnTo>
                    <a:lnTo>
                      <a:pt x="344" y="241"/>
                    </a:lnTo>
                    <a:lnTo>
                      <a:pt x="340" y="239"/>
                    </a:lnTo>
                    <a:lnTo>
                      <a:pt x="335" y="237"/>
                    </a:lnTo>
                    <a:lnTo>
                      <a:pt x="331" y="234"/>
                    </a:lnTo>
                    <a:lnTo>
                      <a:pt x="326" y="232"/>
                    </a:lnTo>
                    <a:lnTo>
                      <a:pt x="322" y="230"/>
                    </a:lnTo>
                    <a:lnTo>
                      <a:pt x="317" y="229"/>
                    </a:lnTo>
                    <a:lnTo>
                      <a:pt x="312" y="227"/>
                    </a:lnTo>
                    <a:lnTo>
                      <a:pt x="308" y="225"/>
                    </a:lnTo>
                    <a:lnTo>
                      <a:pt x="303" y="222"/>
                    </a:lnTo>
                    <a:lnTo>
                      <a:pt x="298" y="220"/>
                    </a:lnTo>
                    <a:lnTo>
                      <a:pt x="294" y="218"/>
                    </a:lnTo>
                    <a:lnTo>
                      <a:pt x="289" y="215"/>
                    </a:lnTo>
                    <a:lnTo>
                      <a:pt x="285" y="213"/>
                    </a:lnTo>
                    <a:lnTo>
                      <a:pt x="280" y="210"/>
                    </a:lnTo>
                    <a:lnTo>
                      <a:pt x="276" y="207"/>
                    </a:lnTo>
                    <a:lnTo>
                      <a:pt x="272" y="203"/>
                    </a:lnTo>
                    <a:lnTo>
                      <a:pt x="267" y="199"/>
                    </a:lnTo>
                    <a:lnTo>
                      <a:pt x="263" y="195"/>
                    </a:lnTo>
                    <a:lnTo>
                      <a:pt x="259" y="190"/>
                    </a:lnTo>
                    <a:lnTo>
                      <a:pt x="256" y="185"/>
                    </a:lnTo>
                    <a:lnTo>
                      <a:pt x="252" y="179"/>
                    </a:lnTo>
                    <a:lnTo>
                      <a:pt x="248" y="173"/>
                    </a:lnTo>
                    <a:lnTo>
                      <a:pt x="243" y="161"/>
                    </a:lnTo>
                    <a:lnTo>
                      <a:pt x="241" y="155"/>
                    </a:lnTo>
                    <a:lnTo>
                      <a:pt x="240" y="149"/>
                    </a:lnTo>
                    <a:lnTo>
                      <a:pt x="238" y="143"/>
                    </a:lnTo>
                    <a:lnTo>
                      <a:pt x="238" y="137"/>
                    </a:lnTo>
                    <a:lnTo>
                      <a:pt x="238" y="131"/>
                    </a:lnTo>
                    <a:lnTo>
                      <a:pt x="238" y="126"/>
                    </a:lnTo>
                    <a:lnTo>
                      <a:pt x="238" y="120"/>
                    </a:lnTo>
                    <a:lnTo>
                      <a:pt x="239" y="115"/>
                    </a:lnTo>
                    <a:lnTo>
                      <a:pt x="240" y="109"/>
                    </a:lnTo>
                    <a:lnTo>
                      <a:pt x="241" y="104"/>
                    </a:lnTo>
                    <a:lnTo>
                      <a:pt x="242" y="99"/>
                    </a:lnTo>
                    <a:lnTo>
                      <a:pt x="243" y="94"/>
                    </a:lnTo>
                    <a:lnTo>
                      <a:pt x="245" y="89"/>
                    </a:lnTo>
                    <a:lnTo>
                      <a:pt x="246" y="83"/>
                    </a:lnTo>
                    <a:lnTo>
                      <a:pt x="247" y="79"/>
                    </a:lnTo>
                    <a:lnTo>
                      <a:pt x="248" y="74"/>
                    </a:lnTo>
                    <a:lnTo>
                      <a:pt x="250" y="69"/>
                    </a:lnTo>
                    <a:lnTo>
                      <a:pt x="250" y="64"/>
                    </a:lnTo>
                    <a:lnTo>
                      <a:pt x="251" y="60"/>
                    </a:lnTo>
                    <a:lnTo>
                      <a:pt x="252" y="55"/>
                    </a:lnTo>
                    <a:lnTo>
                      <a:pt x="252" y="51"/>
                    </a:lnTo>
                    <a:lnTo>
                      <a:pt x="252" y="46"/>
                    </a:lnTo>
                    <a:lnTo>
                      <a:pt x="251" y="42"/>
                    </a:lnTo>
                    <a:lnTo>
                      <a:pt x="250" y="38"/>
                    </a:lnTo>
                    <a:lnTo>
                      <a:pt x="249" y="33"/>
                    </a:lnTo>
                    <a:lnTo>
                      <a:pt x="248" y="29"/>
                    </a:lnTo>
                    <a:lnTo>
                      <a:pt x="245" y="25"/>
                    </a:lnTo>
                    <a:lnTo>
                      <a:pt x="242" y="21"/>
                    </a:lnTo>
                    <a:lnTo>
                      <a:pt x="239" y="18"/>
                    </a:lnTo>
                    <a:lnTo>
                      <a:pt x="235" y="14"/>
                    </a:lnTo>
                    <a:lnTo>
                      <a:pt x="230" y="11"/>
                    </a:lnTo>
                    <a:lnTo>
                      <a:pt x="228" y="9"/>
                    </a:lnTo>
                    <a:lnTo>
                      <a:pt x="226" y="7"/>
                    </a:lnTo>
                    <a:lnTo>
                      <a:pt x="224" y="6"/>
                    </a:lnTo>
                    <a:lnTo>
                      <a:pt x="221" y="5"/>
                    </a:lnTo>
                    <a:lnTo>
                      <a:pt x="219" y="4"/>
                    </a:lnTo>
                    <a:lnTo>
                      <a:pt x="216" y="3"/>
                    </a:lnTo>
                    <a:lnTo>
                      <a:pt x="214" y="2"/>
                    </a:lnTo>
                    <a:lnTo>
                      <a:pt x="212" y="2"/>
                    </a:lnTo>
                    <a:lnTo>
                      <a:pt x="209" y="1"/>
                    </a:lnTo>
                    <a:lnTo>
                      <a:pt x="206" y="1"/>
                    </a:lnTo>
                    <a:lnTo>
                      <a:pt x="204" y="1"/>
                    </a:lnTo>
                    <a:lnTo>
                      <a:pt x="201" y="0"/>
                    </a:lnTo>
                    <a:lnTo>
                      <a:pt x="198" y="0"/>
                    </a:lnTo>
                    <a:lnTo>
                      <a:pt x="196" y="0"/>
                    </a:lnTo>
                    <a:lnTo>
                      <a:pt x="193" y="0"/>
                    </a:lnTo>
                    <a:lnTo>
                      <a:pt x="190" y="1"/>
                    </a:lnTo>
                    <a:lnTo>
                      <a:pt x="187" y="1"/>
                    </a:lnTo>
                    <a:lnTo>
                      <a:pt x="184" y="1"/>
                    </a:lnTo>
                    <a:lnTo>
                      <a:pt x="182" y="2"/>
                    </a:lnTo>
                    <a:lnTo>
                      <a:pt x="179" y="3"/>
                    </a:lnTo>
                    <a:lnTo>
                      <a:pt x="176" y="3"/>
                    </a:lnTo>
                    <a:lnTo>
                      <a:pt x="173" y="4"/>
                    </a:lnTo>
                    <a:lnTo>
                      <a:pt x="170" y="5"/>
                    </a:lnTo>
                    <a:lnTo>
                      <a:pt x="167" y="6"/>
                    </a:lnTo>
                    <a:lnTo>
                      <a:pt x="164" y="7"/>
                    </a:lnTo>
                    <a:lnTo>
                      <a:pt x="161" y="8"/>
                    </a:lnTo>
                    <a:lnTo>
                      <a:pt x="158" y="10"/>
                    </a:lnTo>
                    <a:lnTo>
                      <a:pt x="155" y="11"/>
                    </a:lnTo>
                    <a:lnTo>
                      <a:pt x="152" y="13"/>
                    </a:lnTo>
                    <a:lnTo>
                      <a:pt x="149" y="14"/>
                    </a:lnTo>
                    <a:lnTo>
                      <a:pt x="145" y="16"/>
                    </a:lnTo>
                    <a:lnTo>
                      <a:pt x="144" y="17"/>
                    </a:lnTo>
                    <a:lnTo>
                      <a:pt x="142" y="18"/>
                    </a:lnTo>
                    <a:lnTo>
                      <a:pt x="140" y="19"/>
                    </a:lnTo>
                    <a:lnTo>
                      <a:pt x="139" y="21"/>
                    </a:lnTo>
                    <a:lnTo>
                      <a:pt x="138" y="22"/>
                    </a:lnTo>
                    <a:lnTo>
                      <a:pt x="136" y="23"/>
                    </a:lnTo>
                    <a:lnTo>
                      <a:pt x="135" y="25"/>
                    </a:lnTo>
                    <a:lnTo>
                      <a:pt x="134" y="27"/>
                    </a:lnTo>
                    <a:lnTo>
                      <a:pt x="133" y="28"/>
                    </a:lnTo>
                    <a:lnTo>
                      <a:pt x="132" y="29"/>
                    </a:lnTo>
                    <a:lnTo>
                      <a:pt x="131" y="31"/>
                    </a:lnTo>
                    <a:lnTo>
                      <a:pt x="130" y="33"/>
                    </a:lnTo>
                    <a:lnTo>
                      <a:pt x="129" y="34"/>
                    </a:lnTo>
                    <a:lnTo>
                      <a:pt x="128" y="36"/>
                    </a:lnTo>
                    <a:lnTo>
                      <a:pt x="128" y="37"/>
                    </a:lnTo>
                    <a:lnTo>
                      <a:pt x="127" y="39"/>
                    </a:lnTo>
                    <a:lnTo>
                      <a:pt x="126" y="40"/>
                    </a:lnTo>
                    <a:lnTo>
                      <a:pt x="126" y="41"/>
                    </a:lnTo>
                    <a:lnTo>
                      <a:pt x="125" y="43"/>
                    </a:lnTo>
                    <a:lnTo>
                      <a:pt x="124" y="44"/>
                    </a:lnTo>
                    <a:lnTo>
                      <a:pt x="124" y="45"/>
                    </a:lnTo>
                    <a:lnTo>
                      <a:pt x="124" y="46"/>
                    </a:lnTo>
                    <a:lnTo>
                      <a:pt x="123" y="47"/>
                    </a:lnTo>
                    <a:lnTo>
                      <a:pt x="123" y="48"/>
                    </a:lnTo>
                    <a:lnTo>
                      <a:pt x="123" y="49"/>
                    </a:lnTo>
                    <a:lnTo>
                      <a:pt x="122" y="49"/>
                    </a:lnTo>
                    <a:lnTo>
                      <a:pt x="122" y="50"/>
                    </a:lnTo>
                    <a:lnTo>
                      <a:pt x="122" y="51"/>
                    </a:lnTo>
                    <a:lnTo>
                      <a:pt x="123" y="49"/>
                    </a:lnTo>
                    <a:lnTo>
                      <a:pt x="124" y="49"/>
                    </a:lnTo>
                    <a:lnTo>
                      <a:pt x="124" y="48"/>
                    </a:lnTo>
                    <a:lnTo>
                      <a:pt x="124" y="47"/>
                    </a:lnTo>
                    <a:lnTo>
                      <a:pt x="125" y="47"/>
                    </a:lnTo>
                    <a:lnTo>
                      <a:pt x="126" y="46"/>
                    </a:lnTo>
                    <a:lnTo>
                      <a:pt x="126" y="45"/>
                    </a:lnTo>
                    <a:lnTo>
                      <a:pt x="127" y="44"/>
                    </a:lnTo>
                    <a:lnTo>
                      <a:pt x="128" y="43"/>
                    </a:lnTo>
                    <a:lnTo>
                      <a:pt x="128" y="42"/>
                    </a:lnTo>
                    <a:lnTo>
                      <a:pt x="129" y="41"/>
                    </a:lnTo>
                    <a:lnTo>
                      <a:pt x="130" y="40"/>
                    </a:lnTo>
                    <a:lnTo>
                      <a:pt x="130" y="39"/>
                    </a:lnTo>
                    <a:lnTo>
                      <a:pt x="131" y="39"/>
                    </a:lnTo>
                    <a:lnTo>
                      <a:pt x="131" y="38"/>
                    </a:lnTo>
                    <a:lnTo>
                      <a:pt x="132" y="37"/>
                    </a:lnTo>
                    <a:lnTo>
                      <a:pt x="132" y="36"/>
                    </a:lnTo>
                    <a:lnTo>
                      <a:pt x="133" y="35"/>
                    </a:lnTo>
                    <a:lnTo>
                      <a:pt x="134" y="34"/>
                    </a:lnTo>
                    <a:lnTo>
                      <a:pt x="134" y="33"/>
                    </a:lnTo>
                    <a:lnTo>
                      <a:pt x="135" y="33"/>
                    </a:lnTo>
                    <a:lnTo>
                      <a:pt x="136" y="32"/>
                    </a:lnTo>
                  </a:path>
                </a:pathLst>
              </a:custGeom>
              <a:solidFill>
                <a:srgbClr val="3366FF"/>
              </a:solidFill>
              <a:ln w="28575" cap="flat" cmpd="sng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78295" name="Text Box 55"/>
            <p:cNvSpPr txBox="1">
              <a:spLocks noChangeArrowheads="1"/>
            </p:cNvSpPr>
            <p:nvPr/>
          </p:nvSpPr>
          <p:spPr bwMode="auto">
            <a:xfrm>
              <a:off x="1814" y="2138"/>
              <a:ext cx="95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IL-1, TNF</a:t>
              </a:r>
            </a:p>
          </p:txBody>
        </p:sp>
        <p:sp>
          <p:nvSpPr>
            <p:cNvPr id="778296" name="Text Box 56"/>
            <p:cNvSpPr txBox="1">
              <a:spLocks noChangeArrowheads="1"/>
            </p:cNvSpPr>
            <p:nvPr/>
          </p:nvSpPr>
          <p:spPr bwMode="auto">
            <a:xfrm>
              <a:off x="2160" y="1728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_</a:t>
              </a:r>
            </a:p>
          </p:txBody>
        </p:sp>
      </p:grpSp>
      <p:sp>
        <p:nvSpPr>
          <p:cNvPr id="778297" name="Line 57"/>
          <p:cNvSpPr>
            <a:spLocks noChangeShapeType="1"/>
          </p:cNvSpPr>
          <p:nvPr/>
        </p:nvSpPr>
        <p:spPr bwMode="auto">
          <a:xfrm flipH="1">
            <a:off x="3686175" y="4038600"/>
            <a:ext cx="600075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78298" name="Text Box 58"/>
          <p:cNvSpPr txBox="1">
            <a:spLocks noChangeArrowheads="1"/>
          </p:cNvSpPr>
          <p:nvPr/>
        </p:nvSpPr>
        <p:spPr bwMode="auto">
          <a:xfrm>
            <a:off x="3668713" y="4003675"/>
            <a:ext cx="4016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</a:p>
        </p:txBody>
      </p:sp>
      <p:sp>
        <p:nvSpPr>
          <p:cNvPr id="21529" name="Line 60"/>
          <p:cNvSpPr>
            <a:spLocks noChangeShapeType="1"/>
          </p:cNvSpPr>
          <p:nvPr/>
        </p:nvSpPr>
        <p:spPr bwMode="auto">
          <a:xfrm>
            <a:off x="6799263" y="3429000"/>
            <a:ext cx="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6367463" y="3716338"/>
            <a:ext cx="936625" cy="217487"/>
            <a:chOff x="4011" y="2341"/>
            <a:chExt cx="590" cy="137"/>
          </a:xfrm>
        </p:grpSpPr>
        <p:sp>
          <p:nvSpPr>
            <p:cNvPr id="21531" name="Line 63"/>
            <p:cNvSpPr>
              <a:spLocks noChangeShapeType="1"/>
            </p:cNvSpPr>
            <p:nvPr/>
          </p:nvSpPr>
          <p:spPr bwMode="auto">
            <a:xfrm flipH="1">
              <a:off x="4011" y="2432"/>
              <a:ext cx="59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2" name="Line 64"/>
            <p:cNvSpPr>
              <a:spLocks noChangeShapeType="1"/>
            </p:cNvSpPr>
            <p:nvPr/>
          </p:nvSpPr>
          <p:spPr bwMode="auto">
            <a:xfrm>
              <a:off x="4011" y="2341"/>
              <a:ext cx="0" cy="13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7" grpId="0" animBg="1"/>
      <p:bldP spid="77829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180975"/>
            <a:ext cx="9031287" cy="1303338"/>
          </a:xfrm>
        </p:spPr>
        <p:txBody>
          <a:bodyPr/>
          <a:lstStyle/>
          <a:p>
            <a:r>
              <a:rPr lang="en-GB" smtClean="0"/>
              <a:t>Interactions between </a:t>
            </a:r>
            <a:br>
              <a:rPr lang="en-GB" smtClean="0"/>
            </a:br>
            <a:r>
              <a:rPr lang="en-GB" smtClean="0"/>
              <a:t>ROS and RNS</a:t>
            </a:r>
          </a:p>
        </p:txBody>
      </p:sp>
      <p:sp>
        <p:nvSpPr>
          <p:cNvPr id="781315" name="Text Box 3"/>
          <p:cNvSpPr txBox="1">
            <a:spLocks noChangeArrowheads="1"/>
          </p:cNvSpPr>
          <p:nvPr/>
        </p:nvSpPr>
        <p:spPr bwMode="auto">
          <a:xfrm>
            <a:off x="4384675" y="1708150"/>
            <a:ext cx="2543175" cy="477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r>
              <a:rPr lang="en-GB" sz="4400" b="0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NO</a:t>
            </a:r>
            <a:r>
              <a:rPr lang="en-GB" sz="4400" b="0" baseline="30000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.</a:t>
            </a: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r>
              <a:rPr lang="en-GB" b="0">
                <a:solidFill>
                  <a:srgbClr val="FAA4B4"/>
                </a:solidFill>
                <a:ea typeface="+mn-ea"/>
              </a:rPr>
              <a:t>cGMP</a:t>
            </a:r>
          </a:p>
          <a:p>
            <a:pPr>
              <a:defRPr/>
            </a:pPr>
            <a:r>
              <a:rPr lang="en-GB" b="0">
                <a:solidFill>
                  <a:srgbClr val="FAA4B4"/>
                </a:solidFill>
                <a:ea typeface="+mn-ea"/>
              </a:rPr>
              <a:t>biological response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070100" y="1736725"/>
            <a:ext cx="1728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b="0">
                <a:solidFill>
                  <a:srgbClr val="FF5050"/>
                </a:solidFill>
              </a:rPr>
              <a:t>HOOH, OH</a:t>
            </a:r>
            <a:r>
              <a:rPr lang="en-GB" b="0" baseline="30000">
                <a:solidFill>
                  <a:srgbClr val="FF5050"/>
                </a:solidFill>
              </a:rPr>
              <a:t>-</a:t>
            </a:r>
          </a:p>
          <a:p>
            <a:r>
              <a:rPr lang="en-GB" b="0">
                <a:solidFill>
                  <a:srgbClr val="FF5050"/>
                </a:solidFill>
              </a:rPr>
              <a:t>OO</a:t>
            </a:r>
            <a:r>
              <a:rPr lang="en-GB" b="0" baseline="30000">
                <a:solidFill>
                  <a:srgbClr val="FF5050"/>
                </a:solidFill>
              </a:rPr>
              <a:t>-</a:t>
            </a:r>
            <a:endParaRPr lang="en-GB" b="0">
              <a:solidFill>
                <a:srgbClr val="FF5050"/>
              </a:solidFill>
            </a:endParaRP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3733800" y="2181225"/>
            <a:ext cx="3438525" cy="161925"/>
          </a:xfrm>
          <a:prstGeom prst="rightArrow">
            <a:avLst>
              <a:gd name="adj1" fmla="val 50000"/>
              <a:gd name="adj2" fmla="val 53088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7385050" y="1755775"/>
            <a:ext cx="24415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b="0">
                <a:solidFill>
                  <a:srgbClr val="FFFF00"/>
                </a:solidFill>
              </a:rPr>
              <a:t>Oxidant signalling</a:t>
            </a:r>
          </a:p>
          <a:p>
            <a:r>
              <a:rPr lang="en-GB" b="0">
                <a:solidFill>
                  <a:srgbClr val="FFFF00"/>
                </a:solidFill>
              </a:rPr>
              <a:t>Protein oxidation</a:t>
            </a:r>
          </a:p>
          <a:p>
            <a:r>
              <a:rPr lang="en-GB" b="0">
                <a:solidFill>
                  <a:srgbClr val="FFFF00"/>
                </a:solidFill>
              </a:rPr>
              <a:t>DNA damage</a:t>
            </a:r>
          </a:p>
          <a:p>
            <a:r>
              <a:rPr lang="en-GB" b="0">
                <a:solidFill>
                  <a:srgbClr val="FFFF00"/>
                </a:solidFill>
              </a:rPr>
              <a:t>lipid peroxidation</a:t>
            </a:r>
          </a:p>
          <a:p>
            <a:r>
              <a:rPr lang="en-GB" b="0">
                <a:solidFill>
                  <a:srgbClr val="FFFF00"/>
                </a:solidFill>
              </a:rPr>
              <a:t>LOO</a:t>
            </a:r>
            <a:r>
              <a:rPr lang="en-GB" b="0" baseline="30000">
                <a:solidFill>
                  <a:srgbClr val="FFFF00"/>
                </a:solidFill>
              </a:rPr>
              <a:t>-</a:t>
            </a:r>
            <a:endParaRPr lang="en-GB" b="0">
              <a:solidFill>
                <a:srgbClr val="FFFF00"/>
              </a:solidFill>
            </a:endParaRPr>
          </a:p>
        </p:txBody>
      </p:sp>
      <p:sp>
        <p:nvSpPr>
          <p:cNvPr id="781319" name="AutoShape 7"/>
          <p:cNvSpPr>
            <a:spLocks noChangeArrowheads="1"/>
          </p:cNvSpPr>
          <p:nvPr/>
        </p:nvSpPr>
        <p:spPr bwMode="auto">
          <a:xfrm rot="-3002442">
            <a:off x="6312694" y="2929732"/>
            <a:ext cx="238125" cy="2605087"/>
          </a:xfrm>
          <a:prstGeom prst="downArrow">
            <a:avLst>
              <a:gd name="adj1" fmla="val 50000"/>
              <a:gd name="adj2" fmla="val 273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81320" name="AutoShape 8"/>
          <p:cNvSpPr>
            <a:spLocks noChangeArrowheads="1"/>
          </p:cNvSpPr>
          <p:nvPr/>
        </p:nvSpPr>
        <p:spPr bwMode="auto">
          <a:xfrm rot="537687">
            <a:off x="7620000" y="3590925"/>
            <a:ext cx="180975" cy="1524000"/>
          </a:xfrm>
          <a:prstGeom prst="downArrow">
            <a:avLst>
              <a:gd name="adj1" fmla="val 50000"/>
              <a:gd name="adj2" fmla="val 21052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81321" name="Text Box 9"/>
          <p:cNvSpPr txBox="1">
            <a:spLocks noChangeArrowheads="1"/>
          </p:cNvSpPr>
          <p:nvPr/>
        </p:nvSpPr>
        <p:spPr bwMode="auto">
          <a:xfrm>
            <a:off x="7280275" y="5175250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b="0">
                <a:solidFill>
                  <a:srgbClr val="FAA4B4"/>
                </a:solidFill>
              </a:rPr>
              <a:t>LOONO</a:t>
            </a:r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4667250" y="3533775"/>
            <a:ext cx="485775" cy="2076450"/>
          </a:xfrm>
          <a:prstGeom prst="downArrow">
            <a:avLst>
              <a:gd name="adj1" fmla="val 50000"/>
              <a:gd name="adj2" fmla="val 10686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81323" name="AutoShape 11"/>
          <p:cNvSpPr>
            <a:spLocks noChangeArrowheads="1"/>
          </p:cNvSpPr>
          <p:nvPr/>
        </p:nvSpPr>
        <p:spPr bwMode="auto">
          <a:xfrm rot="2481369">
            <a:off x="3313113" y="3062288"/>
            <a:ext cx="238125" cy="2605087"/>
          </a:xfrm>
          <a:prstGeom prst="downArrow">
            <a:avLst>
              <a:gd name="adj1" fmla="val 50000"/>
              <a:gd name="adj2" fmla="val 273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81324" name="AutoShape 12"/>
          <p:cNvSpPr>
            <a:spLocks noChangeArrowheads="1"/>
          </p:cNvSpPr>
          <p:nvPr/>
        </p:nvSpPr>
        <p:spPr bwMode="auto">
          <a:xfrm rot="35702">
            <a:off x="2446338" y="2813050"/>
            <a:ext cx="190500" cy="2505075"/>
          </a:xfrm>
          <a:prstGeom prst="downArrow">
            <a:avLst>
              <a:gd name="adj1" fmla="val 50000"/>
              <a:gd name="adj2" fmla="val 3287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81325" name="Text Box 13"/>
          <p:cNvSpPr txBox="1">
            <a:spLocks noChangeArrowheads="1"/>
          </p:cNvSpPr>
          <p:nvPr/>
        </p:nvSpPr>
        <p:spPr bwMode="auto">
          <a:xfrm>
            <a:off x="1812925" y="5260975"/>
            <a:ext cx="113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b="0">
                <a:solidFill>
                  <a:srgbClr val="FAA4B4"/>
                </a:solidFill>
              </a:rPr>
              <a:t>ONOO</a:t>
            </a:r>
            <a:r>
              <a:rPr lang="en-GB" b="0" baseline="30000">
                <a:solidFill>
                  <a:srgbClr val="FAA4B4"/>
                </a:solidFill>
              </a:rPr>
              <a:t>-</a:t>
            </a:r>
            <a:endParaRPr lang="en-GB" b="0">
              <a:solidFill>
                <a:srgbClr val="FAA4B4"/>
              </a:solidFill>
            </a:endParaRPr>
          </a:p>
        </p:txBody>
      </p:sp>
      <p:sp>
        <p:nvSpPr>
          <p:cNvPr id="781326" name="Text Box 14"/>
          <p:cNvSpPr txBox="1">
            <a:spLocks noChangeArrowheads="1"/>
          </p:cNvSpPr>
          <p:nvPr/>
        </p:nvSpPr>
        <p:spPr bwMode="auto">
          <a:xfrm>
            <a:off x="1622425" y="5975350"/>
            <a:ext cx="751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b="0">
                <a:solidFill>
                  <a:srgbClr val="FFFF00"/>
                </a:solidFill>
              </a:rPr>
              <a:t>PRO-OXIDANT                                         ANTIOXIDANT</a:t>
            </a: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393700" y="1466850"/>
            <a:ext cx="10652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3200" b="0">
                <a:solidFill>
                  <a:srgbClr val="FFFF00"/>
                </a:solidFill>
              </a:rPr>
              <a:t>PMN</a:t>
            </a:r>
          </a:p>
          <a:p>
            <a:r>
              <a:rPr lang="en-GB" sz="3200" b="0">
                <a:solidFill>
                  <a:srgbClr val="FFFF00"/>
                </a:solidFill>
              </a:rPr>
              <a:t>EC </a:t>
            </a:r>
          </a:p>
          <a:p>
            <a:r>
              <a:rPr lang="en-GB" sz="3200" b="0">
                <a:solidFill>
                  <a:srgbClr val="FFFF00"/>
                </a:solidFill>
              </a:rPr>
              <a:t>SM</a:t>
            </a:r>
            <a:endParaRPr lang="en-GB" sz="4000" b="0">
              <a:solidFill>
                <a:srgbClr val="FFFF00"/>
              </a:solidFill>
            </a:endParaRP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1365250" y="1339850"/>
            <a:ext cx="685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9600" b="0">
                <a:solidFill>
                  <a:srgbClr val="FAA4B4"/>
                </a:solidFill>
              </a:rPr>
              <a:t>}</a:t>
            </a:r>
            <a:endParaRPr lang="en-GB" sz="5400" b="0">
              <a:solidFill>
                <a:srgbClr val="FAA4B4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9" grpId="0" animBg="1"/>
      <p:bldP spid="781320" grpId="0" animBg="1"/>
      <p:bldP spid="781321" grpId="0" autoUpdateAnimBg="0"/>
      <p:bldP spid="781323" grpId="0" animBg="1"/>
      <p:bldP spid="781324" grpId="0" animBg="1"/>
      <p:bldP spid="781325" grpId="0" autoUpdateAnimBg="0"/>
      <p:bldP spid="78132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84" name="AutoShape 36"/>
          <p:cNvSpPr>
            <a:spLocks noChangeArrowheads="1"/>
          </p:cNvSpPr>
          <p:nvPr/>
        </p:nvSpPr>
        <p:spPr bwMode="auto">
          <a:xfrm>
            <a:off x="6223000" y="5589588"/>
            <a:ext cx="3097213" cy="1490662"/>
          </a:xfrm>
          <a:prstGeom prst="irregularSeal1">
            <a:avLst/>
          </a:pr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53" name="Text Box 5"/>
          <p:cNvSpPr txBox="1">
            <a:spLocks noChangeArrowheads="1"/>
          </p:cNvSpPr>
          <p:nvPr/>
        </p:nvSpPr>
        <p:spPr bwMode="auto">
          <a:xfrm>
            <a:off x="319088" y="260350"/>
            <a:ext cx="3767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FF5050"/>
                </a:solidFill>
              </a:rPr>
              <a:t>Basal + Physiological signal</a:t>
            </a:r>
          </a:p>
          <a:p>
            <a:r>
              <a:rPr lang="en-GB">
                <a:solidFill>
                  <a:srgbClr val="FF5050"/>
                </a:solidFill>
              </a:rPr>
              <a:t>Receptor, FMD</a:t>
            </a:r>
          </a:p>
        </p:txBody>
      </p:sp>
      <p:sp>
        <p:nvSpPr>
          <p:cNvPr id="821254" name="Text Box 6"/>
          <p:cNvSpPr txBox="1">
            <a:spLocks noChangeArrowheads="1"/>
          </p:cNvSpPr>
          <p:nvPr/>
        </p:nvSpPr>
        <p:spPr bwMode="auto">
          <a:xfrm>
            <a:off x="319088" y="3429000"/>
            <a:ext cx="2986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FF3300"/>
                </a:solidFill>
              </a:rPr>
              <a:t>Immunological signal</a:t>
            </a:r>
          </a:p>
          <a:p>
            <a:r>
              <a:rPr lang="en-GB">
                <a:solidFill>
                  <a:srgbClr val="FF3300"/>
                </a:solidFill>
              </a:rPr>
              <a:t>LPS, TNF,IL-1, IFN</a:t>
            </a:r>
          </a:p>
        </p:txBody>
      </p:sp>
      <p:sp>
        <p:nvSpPr>
          <p:cNvPr id="821255" name="AutoShape 7"/>
          <p:cNvSpPr>
            <a:spLocks noChangeArrowheads="1"/>
          </p:cNvSpPr>
          <p:nvPr/>
        </p:nvSpPr>
        <p:spPr bwMode="auto">
          <a:xfrm>
            <a:off x="1039813" y="1557338"/>
            <a:ext cx="1944687" cy="149066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Ca++</a:t>
            </a:r>
          </a:p>
          <a:p>
            <a:pPr algn="ctr"/>
            <a:r>
              <a:rPr lang="en-GB">
                <a:solidFill>
                  <a:srgbClr val="006600"/>
                </a:solidFill>
              </a:rPr>
              <a:t>NOS1</a:t>
            </a:r>
          </a:p>
          <a:p>
            <a:pPr algn="ctr"/>
            <a:r>
              <a:rPr lang="en-GB">
                <a:solidFill>
                  <a:srgbClr val="006600"/>
                </a:solidFill>
              </a:rPr>
              <a:t>NOS3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775075" y="1916113"/>
            <a:ext cx="1871663" cy="792162"/>
            <a:chOff x="2877" y="1207"/>
            <a:chExt cx="1179" cy="499"/>
          </a:xfrm>
        </p:grpSpPr>
        <p:sp>
          <p:nvSpPr>
            <p:cNvPr id="24611" name="Line 9"/>
            <p:cNvSpPr>
              <a:spLocks noChangeShapeType="1"/>
            </p:cNvSpPr>
            <p:nvPr/>
          </p:nvSpPr>
          <p:spPr bwMode="auto">
            <a:xfrm>
              <a:off x="2877" y="1207"/>
              <a:ext cx="0" cy="49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2" name="Line 10"/>
            <p:cNvSpPr>
              <a:spLocks noChangeShapeType="1"/>
            </p:cNvSpPr>
            <p:nvPr/>
          </p:nvSpPr>
          <p:spPr bwMode="auto">
            <a:xfrm>
              <a:off x="2877" y="1706"/>
              <a:ext cx="1179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3" name="Freeform 12"/>
            <p:cNvSpPr>
              <a:spLocks/>
            </p:cNvSpPr>
            <p:nvPr/>
          </p:nvSpPr>
          <p:spPr bwMode="auto">
            <a:xfrm>
              <a:off x="3042" y="1355"/>
              <a:ext cx="552" cy="324"/>
            </a:xfrm>
            <a:custGeom>
              <a:avLst/>
              <a:gdLst>
                <a:gd name="T0" fmla="*/ 0 w 552"/>
                <a:gd name="T1" fmla="*/ 313 h 324"/>
                <a:gd name="T2" fmla="*/ 102 w 552"/>
                <a:gd name="T3" fmla="*/ 229 h 324"/>
                <a:gd name="T4" fmla="*/ 162 w 552"/>
                <a:gd name="T5" fmla="*/ 163 h 324"/>
                <a:gd name="T6" fmla="*/ 180 w 552"/>
                <a:gd name="T7" fmla="*/ 127 h 324"/>
                <a:gd name="T8" fmla="*/ 216 w 552"/>
                <a:gd name="T9" fmla="*/ 31 h 324"/>
                <a:gd name="T10" fmla="*/ 270 w 552"/>
                <a:gd name="T11" fmla="*/ 7 h 324"/>
                <a:gd name="T12" fmla="*/ 324 w 552"/>
                <a:gd name="T13" fmla="*/ 49 h 324"/>
                <a:gd name="T14" fmla="*/ 336 w 552"/>
                <a:gd name="T15" fmla="*/ 85 h 324"/>
                <a:gd name="T16" fmla="*/ 342 w 552"/>
                <a:gd name="T17" fmla="*/ 103 h 324"/>
                <a:gd name="T18" fmla="*/ 552 w 552"/>
                <a:gd name="T19" fmla="*/ 277 h 3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2"/>
                <a:gd name="T31" fmla="*/ 0 h 324"/>
                <a:gd name="T32" fmla="*/ 552 w 552"/>
                <a:gd name="T33" fmla="*/ 324 h 3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2" h="324">
                  <a:moveTo>
                    <a:pt x="0" y="313"/>
                  </a:moveTo>
                  <a:cubicBezTo>
                    <a:pt x="30" y="283"/>
                    <a:pt x="66" y="253"/>
                    <a:pt x="102" y="229"/>
                  </a:cubicBezTo>
                  <a:cubicBezTo>
                    <a:pt x="124" y="195"/>
                    <a:pt x="135" y="190"/>
                    <a:pt x="162" y="163"/>
                  </a:cubicBezTo>
                  <a:cubicBezTo>
                    <a:pt x="184" y="97"/>
                    <a:pt x="149" y="197"/>
                    <a:pt x="180" y="127"/>
                  </a:cubicBezTo>
                  <a:cubicBezTo>
                    <a:pt x="192" y="99"/>
                    <a:pt x="195" y="56"/>
                    <a:pt x="216" y="31"/>
                  </a:cubicBezTo>
                  <a:cubicBezTo>
                    <a:pt x="229" y="16"/>
                    <a:pt x="270" y="7"/>
                    <a:pt x="270" y="7"/>
                  </a:cubicBezTo>
                  <a:cubicBezTo>
                    <a:pt x="325" y="15"/>
                    <a:pt x="308" y="0"/>
                    <a:pt x="324" y="49"/>
                  </a:cubicBezTo>
                  <a:cubicBezTo>
                    <a:pt x="328" y="61"/>
                    <a:pt x="332" y="73"/>
                    <a:pt x="336" y="85"/>
                  </a:cubicBezTo>
                  <a:cubicBezTo>
                    <a:pt x="338" y="91"/>
                    <a:pt x="342" y="103"/>
                    <a:pt x="342" y="103"/>
                  </a:cubicBezTo>
                  <a:cubicBezTo>
                    <a:pt x="350" y="324"/>
                    <a:pt x="326" y="277"/>
                    <a:pt x="552" y="277"/>
                  </a:cubicBezTo>
                </a:path>
              </a:pathLst>
            </a:custGeom>
            <a:noFill/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703638" y="3357563"/>
            <a:ext cx="1982787" cy="796925"/>
            <a:chOff x="2741" y="2112"/>
            <a:chExt cx="1249" cy="502"/>
          </a:xfrm>
        </p:grpSpPr>
        <p:sp>
          <p:nvSpPr>
            <p:cNvPr id="24608" name="Line 13"/>
            <p:cNvSpPr>
              <a:spLocks noChangeShapeType="1"/>
            </p:cNvSpPr>
            <p:nvPr/>
          </p:nvSpPr>
          <p:spPr bwMode="auto">
            <a:xfrm>
              <a:off x="2741" y="2614"/>
              <a:ext cx="1179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9" name="Line 15"/>
            <p:cNvSpPr>
              <a:spLocks noChangeShapeType="1"/>
            </p:cNvSpPr>
            <p:nvPr/>
          </p:nvSpPr>
          <p:spPr bwMode="auto">
            <a:xfrm>
              <a:off x="2741" y="2115"/>
              <a:ext cx="0" cy="49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0" name="Freeform 16"/>
            <p:cNvSpPr>
              <a:spLocks/>
            </p:cNvSpPr>
            <p:nvPr/>
          </p:nvSpPr>
          <p:spPr bwMode="auto">
            <a:xfrm>
              <a:off x="2988" y="2112"/>
              <a:ext cx="1002" cy="420"/>
            </a:xfrm>
            <a:custGeom>
              <a:avLst/>
              <a:gdLst>
                <a:gd name="T0" fmla="*/ 0 w 1002"/>
                <a:gd name="T1" fmla="*/ 420 h 420"/>
                <a:gd name="T2" fmla="*/ 300 w 1002"/>
                <a:gd name="T3" fmla="*/ 414 h 420"/>
                <a:gd name="T4" fmla="*/ 336 w 1002"/>
                <a:gd name="T5" fmla="*/ 402 h 420"/>
                <a:gd name="T6" fmla="*/ 408 w 1002"/>
                <a:gd name="T7" fmla="*/ 372 h 420"/>
                <a:gd name="T8" fmla="*/ 504 w 1002"/>
                <a:gd name="T9" fmla="*/ 330 h 420"/>
                <a:gd name="T10" fmla="*/ 576 w 1002"/>
                <a:gd name="T11" fmla="*/ 276 h 420"/>
                <a:gd name="T12" fmla="*/ 606 w 1002"/>
                <a:gd name="T13" fmla="*/ 240 h 420"/>
                <a:gd name="T14" fmla="*/ 660 w 1002"/>
                <a:gd name="T15" fmla="*/ 174 h 420"/>
                <a:gd name="T16" fmla="*/ 690 w 1002"/>
                <a:gd name="T17" fmla="*/ 120 h 420"/>
                <a:gd name="T18" fmla="*/ 966 w 1002"/>
                <a:gd name="T19" fmla="*/ 6 h 420"/>
                <a:gd name="T20" fmla="*/ 1002 w 1002"/>
                <a:gd name="T21" fmla="*/ 0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2"/>
                <a:gd name="T34" fmla="*/ 0 h 420"/>
                <a:gd name="T35" fmla="*/ 1002 w 1002"/>
                <a:gd name="T36" fmla="*/ 420 h 4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2" h="420">
                  <a:moveTo>
                    <a:pt x="0" y="420"/>
                  </a:moveTo>
                  <a:cubicBezTo>
                    <a:pt x="100" y="418"/>
                    <a:pt x="200" y="419"/>
                    <a:pt x="300" y="414"/>
                  </a:cubicBezTo>
                  <a:cubicBezTo>
                    <a:pt x="313" y="413"/>
                    <a:pt x="336" y="402"/>
                    <a:pt x="336" y="402"/>
                  </a:cubicBezTo>
                  <a:cubicBezTo>
                    <a:pt x="361" y="377"/>
                    <a:pt x="372" y="378"/>
                    <a:pt x="408" y="372"/>
                  </a:cubicBezTo>
                  <a:cubicBezTo>
                    <a:pt x="439" y="359"/>
                    <a:pt x="475" y="347"/>
                    <a:pt x="504" y="330"/>
                  </a:cubicBezTo>
                  <a:cubicBezTo>
                    <a:pt x="532" y="313"/>
                    <a:pt x="550" y="293"/>
                    <a:pt x="576" y="276"/>
                  </a:cubicBezTo>
                  <a:cubicBezTo>
                    <a:pt x="585" y="263"/>
                    <a:pt x="597" y="253"/>
                    <a:pt x="606" y="240"/>
                  </a:cubicBezTo>
                  <a:cubicBezTo>
                    <a:pt x="627" y="208"/>
                    <a:pt x="622" y="199"/>
                    <a:pt x="660" y="174"/>
                  </a:cubicBezTo>
                  <a:cubicBezTo>
                    <a:pt x="667" y="154"/>
                    <a:pt x="683" y="140"/>
                    <a:pt x="690" y="120"/>
                  </a:cubicBezTo>
                  <a:cubicBezTo>
                    <a:pt x="728" y="5"/>
                    <a:pt x="868" y="12"/>
                    <a:pt x="966" y="6"/>
                  </a:cubicBezTo>
                  <a:cubicBezTo>
                    <a:pt x="998" y="0"/>
                    <a:pt x="986" y="0"/>
                    <a:pt x="1002" y="0"/>
                  </a:cubicBezTo>
                </a:path>
              </a:pathLst>
            </a:custGeom>
            <a:noFill/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21266" name="Oval 18"/>
          <p:cNvSpPr>
            <a:spLocks noChangeArrowheads="1"/>
          </p:cNvSpPr>
          <p:nvPr/>
        </p:nvSpPr>
        <p:spPr bwMode="auto">
          <a:xfrm>
            <a:off x="7231063" y="1412875"/>
            <a:ext cx="2119312" cy="1274763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SM</a:t>
            </a:r>
          </a:p>
          <a:p>
            <a:pPr algn="ctr"/>
            <a:r>
              <a:rPr lang="en-GB"/>
              <a:t>sGC</a:t>
            </a:r>
          </a:p>
          <a:p>
            <a:pPr algn="ctr"/>
            <a:r>
              <a:rPr lang="en-GB"/>
              <a:t>cGMP</a:t>
            </a:r>
          </a:p>
        </p:txBody>
      </p:sp>
      <p:sp>
        <p:nvSpPr>
          <p:cNvPr id="821268" name="Text Box 20"/>
          <p:cNvSpPr txBox="1">
            <a:spLocks noChangeArrowheads="1"/>
          </p:cNvSpPr>
          <p:nvPr/>
        </p:nvSpPr>
        <p:spPr bwMode="auto">
          <a:xfrm>
            <a:off x="6296025" y="2636838"/>
            <a:ext cx="3314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/>
              <a:t>Direct, acute, transient, </a:t>
            </a:r>
          </a:p>
          <a:p>
            <a:r>
              <a:rPr lang="en-GB"/>
              <a:t>vasodilator response</a:t>
            </a:r>
          </a:p>
        </p:txBody>
      </p:sp>
      <p:sp>
        <p:nvSpPr>
          <p:cNvPr id="821270" name="Text Box 22"/>
          <p:cNvSpPr txBox="1">
            <a:spLocks noChangeArrowheads="1"/>
          </p:cNvSpPr>
          <p:nvPr/>
        </p:nvSpPr>
        <p:spPr bwMode="auto">
          <a:xfrm>
            <a:off x="4206875" y="2781300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800"/>
              <a:t>minutes</a:t>
            </a:r>
          </a:p>
        </p:txBody>
      </p:sp>
      <p:sp>
        <p:nvSpPr>
          <p:cNvPr id="821271" name="Text Box 23"/>
          <p:cNvSpPr txBox="1">
            <a:spLocks noChangeArrowheads="1"/>
          </p:cNvSpPr>
          <p:nvPr/>
        </p:nvSpPr>
        <p:spPr bwMode="auto">
          <a:xfrm>
            <a:off x="4279900" y="436562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800"/>
              <a:t>hours</a:t>
            </a:r>
          </a:p>
        </p:txBody>
      </p:sp>
      <p:sp>
        <p:nvSpPr>
          <p:cNvPr id="821272" name="Text Box 24"/>
          <p:cNvSpPr txBox="1">
            <a:spLocks noChangeArrowheads="1"/>
          </p:cNvSpPr>
          <p:nvPr/>
        </p:nvSpPr>
        <p:spPr bwMode="auto">
          <a:xfrm>
            <a:off x="6296025" y="3429000"/>
            <a:ext cx="29559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/>
              <a:t>Indirect, sustained </a:t>
            </a:r>
          </a:p>
          <a:p>
            <a:r>
              <a:rPr lang="en-GB"/>
              <a:t>Response (apoptosis, </a:t>
            </a:r>
          </a:p>
          <a:p>
            <a:r>
              <a:rPr lang="en-GB"/>
              <a:t>survial, growth)</a:t>
            </a:r>
          </a:p>
        </p:txBody>
      </p:sp>
      <p:sp>
        <p:nvSpPr>
          <p:cNvPr id="821273" name="Oval 25"/>
          <p:cNvSpPr>
            <a:spLocks noChangeArrowheads="1"/>
          </p:cNvSpPr>
          <p:nvPr/>
        </p:nvSpPr>
        <p:spPr bwMode="auto">
          <a:xfrm>
            <a:off x="6872288" y="4581525"/>
            <a:ext cx="2119312" cy="127476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762F00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99CCFF"/>
                </a:solidFill>
              </a:rPr>
              <a:t>Protein-S-NO</a:t>
            </a:r>
          </a:p>
          <a:p>
            <a:pPr algn="ctr"/>
            <a:r>
              <a:rPr lang="en-GB">
                <a:solidFill>
                  <a:srgbClr val="99CCFF"/>
                </a:solidFill>
              </a:rPr>
              <a:t>mitochondria</a:t>
            </a:r>
          </a:p>
        </p:txBody>
      </p:sp>
      <p:sp>
        <p:nvSpPr>
          <p:cNvPr id="821274" name="Text Box 26"/>
          <p:cNvSpPr txBox="1">
            <a:spLocks noChangeArrowheads="1"/>
          </p:cNvSpPr>
          <p:nvPr/>
        </p:nvSpPr>
        <p:spPr bwMode="auto">
          <a:xfrm>
            <a:off x="6635750" y="582612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0000FF"/>
                </a:solidFill>
              </a:rPr>
              <a:t>O2</a:t>
            </a:r>
            <a:r>
              <a:rPr lang="en-GB" baseline="300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821275" name="Line 27"/>
          <p:cNvSpPr>
            <a:spLocks noChangeShapeType="1"/>
          </p:cNvSpPr>
          <p:nvPr/>
        </p:nvSpPr>
        <p:spPr bwMode="auto">
          <a:xfrm>
            <a:off x="7304088" y="6092825"/>
            <a:ext cx="2873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276" name="Text Box 28"/>
          <p:cNvSpPr txBox="1">
            <a:spLocks noChangeArrowheads="1"/>
          </p:cNvSpPr>
          <p:nvPr/>
        </p:nvSpPr>
        <p:spPr bwMode="auto">
          <a:xfrm>
            <a:off x="7735888" y="5805488"/>
            <a:ext cx="1182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0000FF"/>
                </a:solidFill>
              </a:rPr>
              <a:t>OONO</a:t>
            </a:r>
            <a:r>
              <a:rPr lang="en-GB" baseline="30000">
                <a:solidFill>
                  <a:srgbClr val="0000FF"/>
                </a:solidFill>
              </a:rPr>
              <a:t>-</a:t>
            </a:r>
          </a:p>
          <a:p>
            <a:endParaRPr lang="en-GB" baseline="30000">
              <a:solidFill>
                <a:srgbClr val="0000FF"/>
              </a:solidFill>
            </a:endParaRPr>
          </a:p>
        </p:txBody>
      </p:sp>
      <p:sp>
        <p:nvSpPr>
          <p:cNvPr id="821277" name="Text Box 29"/>
          <p:cNvSpPr txBox="1">
            <a:spLocks noChangeArrowheads="1"/>
          </p:cNvSpPr>
          <p:nvPr/>
        </p:nvSpPr>
        <p:spPr bwMode="auto">
          <a:xfrm>
            <a:off x="7016750" y="6165850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0000FF"/>
                </a:solidFill>
              </a:rPr>
              <a:t>TOXICITY</a:t>
            </a:r>
          </a:p>
        </p:txBody>
      </p:sp>
      <p:sp>
        <p:nvSpPr>
          <p:cNvPr id="821278" name="Text Box 30"/>
          <p:cNvSpPr txBox="1">
            <a:spLocks noChangeArrowheads="1"/>
          </p:cNvSpPr>
          <p:nvPr/>
        </p:nvSpPr>
        <p:spPr bwMode="auto">
          <a:xfrm>
            <a:off x="4979988" y="2106613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solidFill>
                  <a:srgbClr val="FF5050"/>
                </a:solidFill>
              </a:rPr>
              <a:t>NO</a:t>
            </a:r>
            <a:r>
              <a:rPr lang="en-GB" sz="1600" baseline="30000">
                <a:solidFill>
                  <a:srgbClr val="FF5050"/>
                </a:solidFill>
              </a:rPr>
              <a:t>.</a:t>
            </a:r>
          </a:p>
        </p:txBody>
      </p:sp>
      <p:sp>
        <p:nvSpPr>
          <p:cNvPr id="821279" name="Rectangle 31"/>
          <p:cNvSpPr>
            <a:spLocks noChangeArrowheads="1"/>
          </p:cNvSpPr>
          <p:nvPr/>
        </p:nvSpPr>
        <p:spPr bwMode="auto">
          <a:xfrm>
            <a:off x="4206875" y="3259138"/>
            <a:ext cx="860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FF5050"/>
                </a:solidFill>
              </a:rPr>
              <a:t>NO</a:t>
            </a:r>
            <a:r>
              <a:rPr lang="en-GB" sz="3200" baseline="30000">
                <a:solidFill>
                  <a:srgbClr val="FF5050"/>
                </a:solidFill>
              </a:rPr>
              <a:t>.</a:t>
            </a:r>
          </a:p>
        </p:txBody>
      </p:sp>
      <p:sp>
        <p:nvSpPr>
          <p:cNvPr id="821281" name="Freeform 33"/>
          <p:cNvSpPr>
            <a:spLocks/>
          </p:cNvSpPr>
          <p:nvPr/>
        </p:nvSpPr>
        <p:spPr bwMode="auto">
          <a:xfrm>
            <a:off x="5686425" y="2143125"/>
            <a:ext cx="1314450" cy="1457325"/>
          </a:xfrm>
          <a:custGeom>
            <a:avLst/>
            <a:gdLst>
              <a:gd name="T0" fmla="*/ 0 w 828"/>
              <a:gd name="T1" fmla="*/ 2147483647 h 918"/>
              <a:gd name="T2" fmla="*/ 2147483647 w 828"/>
              <a:gd name="T3" fmla="*/ 2147483647 h 918"/>
              <a:gd name="T4" fmla="*/ 2147483647 w 828"/>
              <a:gd name="T5" fmla="*/ 2147483647 h 918"/>
              <a:gd name="T6" fmla="*/ 2147483647 w 828"/>
              <a:gd name="T7" fmla="*/ 2147483647 h 918"/>
              <a:gd name="T8" fmla="*/ 2147483647 w 828"/>
              <a:gd name="T9" fmla="*/ 2147483647 h 918"/>
              <a:gd name="T10" fmla="*/ 2147483647 w 828"/>
              <a:gd name="T11" fmla="*/ 2147483647 h 918"/>
              <a:gd name="T12" fmla="*/ 2147483647 w 828"/>
              <a:gd name="T13" fmla="*/ 2147483647 h 918"/>
              <a:gd name="T14" fmla="*/ 2147483647 w 828"/>
              <a:gd name="T15" fmla="*/ 2147483647 h 918"/>
              <a:gd name="T16" fmla="*/ 2147483647 w 828"/>
              <a:gd name="T17" fmla="*/ 2147483647 h 918"/>
              <a:gd name="T18" fmla="*/ 2147483647 w 828"/>
              <a:gd name="T19" fmla="*/ 2147483647 h 918"/>
              <a:gd name="T20" fmla="*/ 2147483647 w 828"/>
              <a:gd name="T21" fmla="*/ 2147483647 h 918"/>
              <a:gd name="T22" fmla="*/ 2147483647 w 828"/>
              <a:gd name="T23" fmla="*/ 0 h 9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918"/>
              <a:gd name="T38" fmla="*/ 828 w 828"/>
              <a:gd name="T39" fmla="*/ 918 h 9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918">
                <a:moveTo>
                  <a:pt x="0" y="918"/>
                </a:moveTo>
                <a:cubicBezTo>
                  <a:pt x="16" y="894"/>
                  <a:pt x="30" y="874"/>
                  <a:pt x="54" y="858"/>
                </a:cubicBezTo>
                <a:cubicBezTo>
                  <a:pt x="70" y="833"/>
                  <a:pt x="87" y="837"/>
                  <a:pt x="108" y="816"/>
                </a:cubicBezTo>
                <a:cubicBezTo>
                  <a:pt x="134" y="790"/>
                  <a:pt x="161" y="765"/>
                  <a:pt x="186" y="738"/>
                </a:cubicBezTo>
                <a:cubicBezTo>
                  <a:pt x="186" y="738"/>
                  <a:pt x="238" y="686"/>
                  <a:pt x="252" y="672"/>
                </a:cubicBezTo>
                <a:cubicBezTo>
                  <a:pt x="260" y="664"/>
                  <a:pt x="276" y="648"/>
                  <a:pt x="276" y="648"/>
                </a:cubicBezTo>
                <a:cubicBezTo>
                  <a:pt x="292" y="608"/>
                  <a:pt x="320" y="577"/>
                  <a:pt x="342" y="540"/>
                </a:cubicBezTo>
                <a:cubicBezTo>
                  <a:pt x="357" y="481"/>
                  <a:pt x="353" y="416"/>
                  <a:pt x="372" y="360"/>
                </a:cubicBezTo>
                <a:cubicBezTo>
                  <a:pt x="379" y="233"/>
                  <a:pt x="366" y="282"/>
                  <a:pt x="390" y="210"/>
                </a:cubicBezTo>
                <a:cubicBezTo>
                  <a:pt x="402" y="175"/>
                  <a:pt x="439" y="143"/>
                  <a:pt x="462" y="120"/>
                </a:cubicBezTo>
                <a:cubicBezTo>
                  <a:pt x="497" y="85"/>
                  <a:pt x="515" y="87"/>
                  <a:pt x="558" y="66"/>
                </a:cubicBezTo>
                <a:cubicBezTo>
                  <a:pt x="642" y="24"/>
                  <a:pt x="734" y="0"/>
                  <a:pt x="828" y="0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282" name="Freeform 34"/>
          <p:cNvSpPr>
            <a:spLocks/>
          </p:cNvSpPr>
          <p:nvPr/>
        </p:nvSpPr>
        <p:spPr bwMode="auto">
          <a:xfrm>
            <a:off x="5676900" y="3857625"/>
            <a:ext cx="1295400" cy="990600"/>
          </a:xfrm>
          <a:custGeom>
            <a:avLst/>
            <a:gdLst>
              <a:gd name="T0" fmla="*/ 0 w 816"/>
              <a:gd name="T1" fmla="*/ 0 h 624"/>
              <a:gd name="T2" fmla="*/ 2147483647 w 816"/>
              <a:gd name="T3" fmla="*/ 2147483647 h 624"/>
              <a:gd name="T4" fmla="*/ 2147483647 w 816"/>
              <a:gd name="T5" fmla="*/ 2147483647 h 624"/>
              <a:gd name="T6" fmla="*/ 2147483647 w 816"/>
              <a:gd name="T7" fmla="*/ 2147483647 h 624"/>
              <a:gd name="T8" fmla="*/ 2147483647 w 816"/>
              <a:gd name="T9" fmla="*/ 2147483647 h 624"/>
              <a:gd name="T10" fmla="*/ 2147483647 w 816"/>
              <a:gd name="T11" fmla="*/ 2147483647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6"/>
              <a:gd name="T19" fmla="*/ 0 h 624"/>
              <a:gd name="T20" fmla="*/ 816 w 816"/>
              <a:gd name="T21" fmla="*/ 624 h 6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6" h="624">
                <a:moveTo>
                  <a:pt x="0" y="0"/>
                </a:moveTo>
                <a:cubicBezTo>
                  <a:pt x="104" y="26"/>
                  <a:pt x="156" y="118"/>
                  <a:pt x="216" y="198"/>
                </a:cubicBezTo>
                <a:cubicBezTo>
                  <a:pt x="251" y="245"/>
                  <a:pt x="286" y="290"/>
                  <a:pt x="300" y="348"/>
                </a:cubicBezTo>
                <a:cubicBezTo>
                  <a:pt x="304" y="395"/>
                  <a:pt x="302" y="416"/>
                  <a:pt x="312" y="456"/>
                </a:cubicBezTo>
                <a:cubicBezTo>
                  <a:pt x="345" y="590"/>
                  <a:pt x="500" y="572"/>
                  <a:pt x="606" y="582"/>
                </a:cubicBezTo>
                <a:cubicBezTo>
                  <a:pt x="679" y="589"/>
                  <a:pt x="741" y="624"/>
                  <a:pt x="816" y="624"/>
                </a:cubicBezTo>
              </a:path>
            </a:pathLst>
          </a:custGeom>
          <a:noFill/>
          <a:ln w="57150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283" name="Freeform 35"/>
          <p:cNvSpPr>
            <a:spLocks/>
          </p:cNvSpPr>
          <p:nvPr/>
        </p:nvSpPr>
        <p:spPr bwMode="auto">
          <a:xfrm>
            <a:off x="5665788" y="4038600"/>
            <a:ext cx="701675" cy="1911350"/>
          </a:xfrm>
          <a:custGeom>
            <a:avLst/>
            <a:gdLst>
              <a:gd name="T0" fmla="*/ 2147483647 w 763"/>
              <a:gd name="T1" fmla="*/ 0 h 1190"/>
              <a:gd name="T2" fmla="*/ 2147483647 w 763"/>
              <a:gd name="T3" fmla="*/ 2147483647 h 1190"/>
              <a:gd name="T4" fmla="*/ 2147483647 w 763"/>
              <a:gd name="T5" fmla="*/ 2147483647 h 1190"/>
              <a:gd name="T6" fmla="*/ 2147483647 w 763"/>
              <a:gd name="T7" fmla="*/ 2147483647 h 1190"/>
              <a:gd name="T8" fmla="*/ 2147483647 w 763"/>
              <a:gd name="T9" fmla="*/ 2147483647 h 1190"/>
              <a:gd name="T10" fmla="*/ 2147483647 w 763"/>
              <a:gd name="T11" fmla="*/ 2147483647 h 1190"/>
              <a:gd name="T12" fmla="*/ 2147483647 w 763"/>
              <a:gd name="T13" fmla="*/ 2147483647 h 1190"/>
              <a:gd name="T14" fmla="*/ 2147483647 w 763"/>
              <a:gd name="T15" fmla="*/ 2147483647 h 1190"/>
              <a:gd name="T16" fmla="*/ 2147483647 w 763"/>
              <a:gd name="T17" fmla="*/ 2147483647 h 1190"/>
              <a:gd name="T18" fmla="*/ 2147483647 w 763"/>
              <a:gd name="T19" fmla="*/ 2147483647 h 1190"/>
              <a:gd name="T20" fmla="*/ 2147483647 w 763"/>
              <a:gd name="T21" fmla="*/ 2147483647 h 1190"/>
              <a:gd name="T22" fmla="*/ 2147483647 w 763"/>
              <a:gd name="T23" fmla="*/ 2147483647 h 1190"/>
              <a:gd name="T24" fmla="*/ 2147483647 w 763"/>
              <a:gd name="T25" fmla="*/ 2147483647 h 1190"/>
              <a:gd name="T26" fmla="*/ 2147483647 w 763"/>
              <a:gd name="T27" fmla="*/ 2147483647 h 1190"/>
              <a:gd name="T28" fmla="*/ 2147483647 w 763"/>
              <a:gd name="T29" fmla="*/ 2147483647 h 1190"/>
              <a:gd name="T30" fmla="*/ 2147483647 w 763"/>
              <a:gd name="T31" fmla="*/ 2147483647 h 119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3"/>
              <a:gd name="T49" fmla="*/ 0 h 1190"/>
              <a:gd name="T50" fmla="*/ 763 w 763"/>
              <a:gd name="T51" fmla="*/ 1190 h 119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3" h="1190">
                <a:moveTo>
                  <a:pt x="7" y="0"/>
                </a:moveTo>
                <a:cubicBezTo>
                  <a:pt x="33" y="91"/>
                  <a:pt x="0" y="2"/>
                  <a:pt x="43" y="66"/>
                </a:cubicBezTo>
                <a:cubicBezTo>
                  <a:pt x="76" y="116"/>
                  <a:pt x="97" y="174"/>
                  <a:pt x="133" y="222"/>
                </a:cubicBezTo>
                <a:cubicBezTo>
                  <a:pt x="135" y="230"/>
                  <a:pt x="136" y="238"/>
                  <a:pt x="139" y="246"/>
                </a:cubicBezTo>
                <a:cubicBezTo>
                  <a:pt x="142" y="253"/>
                  <a:pt x="148" y="257"/>
                  <a:pt x="151" y="264"/>
                </a:cubicBezTo>
                <a:cubicBezTo>
                  <a:pt x="154" y="273"/>
                  <a:pt x="161" y="323"/>
                  <a:pt x="163" y="330"/>
                </a:cubicBezTo>
                <a:cubicBezTo>
                  <a:pt x="166" y="342"/>
                  <a:pt x="173" y="354"/>
                  <a:pt x="175" y="366"/>
                </a:cubicBezTo>
                <a:cubicBezTo>
                  <a:pt x="177" y="376"/>
                  <a:pt x="179" y="386"/>
                  <a:pt x="181" y="396"/>
                </a:cubicBezTo>
                <a:cubicBezTo>
                  <a:pt x="187" y="423"/>
                  <a:pt x="189" y="426"/>
                  <a:pt x="199" y="456"/>
                </a:cubicBezTo>
                <a:cubicBezTo>
                  <a:pt x="201" y="462"/>
                  <a:pt x="205" y="474"/>
                  <a:pt x="205" y="474"/>
                </a:cubicBezTo>
                <a:cubicBezTo>
                  <a:pt x="211" y="514"/>
                  <a:pt x="219" y="548"/>
                  <a:pt x="223" y="588"/>
                </a:cubicBezTo>
                <a:cubicBezTo>
                  <a:pt x="226" y="661"/>
                  <a:pt x="216" y="820"/>
                  <a:pt x="241" y="894"/>
                </a:cubicBezTo>
                <a:cubicBezTo>
                  <a:pt x="244" y="933"/>
                  <a:pt x="250" y="1006"/>
                  <a:pt x="271" y="1044"/>
                </a:cubicBezTo>
                <a:cubicBezTo>
                  <a:pt x="304" y="1103"/>
                  <a:pt x="357" y="1120"/>
                  <a:pt x="415" y="1146"/>
                </a:cubicBezTo>
                <a:cubicBezTo>
                  <a:pt x="442" y="1158"/>
                  <a:pt x="474" y="1187"/>
                  <a:pt x="505" y="1188"/>
                </a:cubicBezTo>
                <a:cubicBezTo>
                  <a:pt x="591" y="1190"/>
                  <a:pt x="677" y="1188"/>
                  <a:pt x="763" y="1188"/>
                </a:cubicBezTo>
              </a:path>
            </a:pathLst>
          </a:custGeom>
          <a:noFill/>
          <a:ln w="57150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285" name="AutoShape 37"/>
          <p:cNvSpPr>
            <a:spLocks noChangeArrowheads="1"/>
          </p:cNvSpPr>
          <p:nvPr/>
        </p:nvSpPr>
        <p:spPr bwMode="auto">
          <a:xfrm>
            <a:off x="5072063" y="4724400"/>
            <a:ext cx="696912" cy="1295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5715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86" name="Text Box 38"/>
          <p:cNvSpPr txBox="1">
            <a:spLocks noChangeArrowheads="1"/>
          </p:cNvSpPr>
          <p:nvPr/>
        </p:nvSpPr>
        <p:spPr bwMode="auto">
          <a:xfrm>
            <a:off x="4856163" y="6216650"/>
            <a:ext cx="119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800">
                <a:solidFill>
                  <a:srgbClr val="99CCFF"/>
                </a:solidFill>
              </a:rPr>
              <a:t>Oxidative </a:t>
            </a:r>
          </a:p>
          <a:p>
            <a:r>
              <a:rPr lang="en-GB" sz="1800">
                <a:solidFill>
                  <a:srgbClr val="99CCFF"/>
                </a:solidFill>
              </a:rPr>
              <a:t>Stress</a:t>
            </a:r>
          </a:p>
        </p:txBody>
      </p:sp>
      <p:sp>
        <p:nvSpPr>
          <p:cNvPr id="821289" name="AutoShape 41"/>
          <p:cNvSpPr>
            <a:spLocks noChangeArrowheads="1"/>
          </p:cNvSpPr>
          <p:nvPr/>
        </p:nvSpPr>
        <p:spPr bwMode="auto">
          <a:xfrm>
            <a:off x="9391650" y="1916113"/>
            <a:ext cx="895350" cy="417671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90" name="Text Box 42"/>
          <p:cNvSpPr txBox="1">
            <a:spLocks noChangeArrowheads="1"/>
          </p:cNvSpPr>
          <p:nvPr/>
        </p:nvSpPr>
        <p:spPr bwMode="auto">
          <a:xfrm>
            <a:off x="9175750" y="6091238"/>
            <a:ext cx="132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800">
                <a:solidFill>
                  <a:srgbClr val="A50021"/>
                </a:solidFill>
              </a:rPr>
              <a:t>Nitrosative </a:t>
            </a:r>
          </a:p>
          <a:p>
            <a:r>
              <a:rPr lang="en-GB" sz="1800">
                <a:solidFill>
                  <a:srgbClr val="A50021"/>
                </a:solidFill>
              </a:rPr>
              <a:t>Stress</a:t>
            </a:r>
          </a:p>
        </p:txBody>
      </p:sp>
      <p:sp>
        <p:nvSpPr>
          <p:cNvPr id="821291" name="AutoShape 43"/>
          <p:cNvSpPr>
            <a:spLocks noChangeArrowheads="1"/>
          </p:cNvSpPr>
          <p:nvPr/>
        </p:nvSpPr>
        <p:spPr bwMode="auto">
          <a:xfrm>
            <a:off x="1182688" y="4797425"/>
            <a:ext cx="1944687" cy="14906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A50021"/>
                </a:solidFill>
              </a:rPr>
              <a:t>NOS2</a:t>
            </a:r>
          </a:p>
          <a:p>
            <a:pPr algn="ctr"/>
            <a:r>
              <a:rPr lang="en-GB"/>
              <a:t>mRNA</a:t>
            </a:r>
          </a:p>
          <a:p>
            <a:pPr algn="ctr"/>
            <a:r>
              <a:rPr lang="en-GB"/>
              <a:t>Protein</a:t>
            </a:r>
          </a:p>
        </p:txBody>
      </p:sp>
      <p:sp>
        <p:nvSpPr>
          <p:cNvPr id="821292" name="Freeform 44"/>
          <p:cNvSpPr>
            <a:spLocks/>
          </p:cNvSpPr>
          <p:nvPr/>
        </p:nvSpPr>
        <p:spPr bwMode="auto">
          <a:xfrm>
            <a:off x="5781675" y="1849438"/>
            <a:ext cx="1295400" cy="274637"/>
          </a:xfrm>
          <a:custGeom>
            <a:avLst/>
            <a:gdLst>
              <a:gd name="T0" fmla="*/ 0 w 816"/>
              <a:gd name="T1" fmla="*/ 2147483647 h 173"/>
              <a:gd name="T2" fmla="*/ 2147483647 w 816"/>
              <a:gd name="T3" fmla="*/ 2147483647 h 173"/>
              <a:gd name="T4" fmla="*/ 2147483647 w 816"/>
              <a:gd name="T5" fmla="*/ 2147483647 h 173"/>
              <a:gd name="T6" fmla="*/ 2147483647 w 816"/>
              <a:gd name="T7" fmla="*/ 2147483647 h 173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73"/>
              <a:gd name="T14" fmla="*/ 816 w 816"/>
              <a:gd name="T15" fmla="*/ 173 h 1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73">
                <a:moveTo>
                  <a:pt x="0" y="173"/>
                </a:moveTo>
                <a:cubicBezTo>
                  <a:pt x="79" y="126"/>
                  <a:pt x="165" y="115"/>
                  <a:pt x="252" y="89"/>
                </a:cubicBezTo>
                <a:cubicBezTo>
                  <a:pt x="342" y="62"/>
                  <a:pt x="435" y="38"/>
                  <a:pt x="528" y="29"/>
                </a:cubicBezTo>
                <a:cubicBezTo>
                  <a:pt x="646" y="0"/>
                  <a:pt x="653" y="5"/>
                  <a:pt x="816" y="5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293" name="AutoShape 45"/>
          <p:cNvSpPr>
            <a:spLocks noChangeArrowheads="1"/>
          </p:cNvSpPr>
          <p:nvPr/>
        </p:nvSpPr>
        <p:spPr bwMode="auto">
          <a:xfrm rot="-1724468">
            <a:off x="2911475" y="692150"/>
            <a:ext cx="446088" cy="855663"/>
          </a:xfrm>
          <a:prstGeom prst="curvedLeftArrow">
            <a:avLst>
              <a:gd name="adj1" fmla="val 39215"/>
              <a:gd name="adj2" fmla="val 77578"/>
              <a:gd name="adj3" fmla="val 41519"/>
            </a:avLst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94" name="Line 46"/>
          <p:cNvSpPr>
            <a:spLocks noChangeShapeType="1"/>
          </p:cNvSpPr>
          <p:nvPr/>
        </p:nvSpPr>
        <p:spPr bwMode="auto">
          <a:xfrm>
            <a:off x="3198813" y="2276475"/>
            <a:ext cx="360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295" name="AutoShape 47"/>
          <p:cNvSpPr>
            <a:spLocks noChangeArrowheads="1"/>
          </p:cNvSpPr>
          <p:nvPr/>
        </p:nvSpPr>
        <p:spPr bwMode="auto">
          <a:xfrm rot="4572708">
            <a:off x="205582" y="4644231"/>
            <a:ext cx="998538" cy="720725"/>
          </a:xfrm>
          <a:prstGeom prst="curvedUpArrow">
            <a:avLst>
              <a:gd name="adj1" fmla="val 27709"/>
              <a:gd name="adj2" fmla="val 55419"/>
              <a:gd name="adj3" fmla="val 33333"/>
            </a:avLst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96" name="Line 48"/>
          <p:cNvSpPr>
            <a:spLocks noChangeShapeType="1"/>
          </p:cNvSpPr>
          <p:nvPr/>
        </p:nvSpPr>
        <p:spPr bwMode="auto">
          <a:xfrm flipV="1">
            <a:off x="3198813" y="4365625"/>
            <a:ext cx="649287" cy="6477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84" grpId="0" animBg="1"/>
      <p:bldP spid="821253" grpId="0"/>
      <p:bldP spid="821254" grpId="0"/>
      <p:bldP spid="821255" grpId="0" animBg="1"/>
      <p:bldP spid="821266" grpId="0" animBg="1"/>
      <p:bldP spid="821268" grpId="0"/>
      <p:bldP spid="821270" grpId="0"/>
      <p:bldP spid="821271" grpId="0"/>
      <p:bldP spid="821272" grpId="0"/>
      <p:bldP spid="821273" grpId="0" animBg="1"/>
      <p:bldP spid="821274" grpId="0"/>
      <p:bldP spid="821275" grpId="0" animBg="1"/>
      <p:bldP spid="821276" grpId="0"/>
      <p:bldP spid="821277" grpId="0"/>
      <p:bldP spid="821278" grpId="0"/>
      <p:bldP spid="821279" grpId="0"/>
      <p:bldP spid="821281" grpId="0" animBg="1"/>
      <p:bldP spid="821282" grpId="0" animBg="1"/>
      <p:bldP spid="821283" grpId="0" animBg="1"/>
      <p:bldP spid="821285" grpId="0" animBg="1"/>
      <p:bldP spid="821286" grpId="0"/>
      <p:bldP spid="821289" grpId="0" animBg="1"/>
      <p:bldP spid="821290" grpId="0"/>
      <p:bldP spid="821291" grpId="0" animBg="1"/>
      <p:bldP spid="821292" grpId="0" animBg="1"/>
      <p:bldP spid="821293" grpId="0" animBg="1"/>
      <p:bldP spid="821294" grpId="0" animBg="1"/>
      <p:bldP spid="821295" grpId="0" animBg="1"/>
      <p:bldP spid="8212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Consequences of NO dysfunction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Inappropriate vasomotor tone</a:t>
            </a:r>
          </a:p>
          <a:p>
            <a:pPr lvl="1"/>
            <a:r>
              <a:rPr lang="en-GB" smtClean="0"/>
              <a:t>Vasoconstriction</a:t>
            </a:r>
          </a:p>
          <a:p>
            <a:pPr lvl="1"/>
            <a:r>
              <a:rPr lang="en-GB" smtClean="0"/>
              <a:t>Vasoparalysis</a:t>
            </a:r>
          </a:p>
          <a:p>
            <a:r>
              <a:rPr lang="en-GB" smtClean="0"/>
              <a:t>Altered coagulation</a:t>
            </a:r>
          </a:p>
          <a:p>
            <a:pPr lvl="1"/>
            <a:r>
              <a:rPr lang="en-GB" smtClean="0"/>
              <a:t>Increased platelet adhesion, thrombus formation</a:t>
            </a:r>
          </a:p>
          <a:p>
            <a:r>
              <a:rPr lang="en-GB" smtClean="0"/>
              <a:t>Ventilation-perfusion mismatch</a:t>
            </a:r>
          </a:p>
          <a:p>
            <a:pPr lvl="1"/>
            <a:r>
              <a:rPr lang="en-GB" smtClean="0"/>
              <a:t>Arterial hypoxia</a:t>
            </a:r>
          </a:p>
          <a:p>
            <a:r>
              <a:rPr lang="en-GB" smtClean="0"/>
              <a:t>Inappropriate immune response</a:t>
            </a:r>
          </a:p>
          <a:p>
            <a:r>
              <a:rPr lang="en-GB" smtClean="0"/>
              <a:t>Organ dysfunction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NO as diagnostic tool</a:t>
            </a:r>
          </a:p>
        </p:txBody>
      </p:sp>
      <p:sp>
        <p:nvSpPr>
          <p:cNvPr id="26626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Endothelium dependent vascular tone</a:t>
            </a:r>
          </a:p>
          <a:p>
            <a:r>
              <a:rPr lang="en-GB" smtClean="0"/>
              <a:t>Exhaled nitric 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3273378" y="1985370"/>
            <a:ext cx="3621184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0" dirty="0" err="1">
                <a:solidFill>
                  <a:srgbClr val="F76681"/>
                </a:solidFill>
                <a:latin typeface="Arial" pitchFamily="34" charset="0"/>
                <a:ea typeface="+mn-ea"/>
                <a:cs typeface="Arial" pitchFamily="34" charset="0"/>
              </a:rPr>
              <a:t>Dr</a:t>
            </a:r>
            <a:r>
              <a:rPr lang="en-US" sz="3200" b="0" dirty="0">
                <a:solidFill>
                  <a:srgbClr val="F7668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0" dirty="0" err="1">
                <a:solidFill>
                  <a:srgbClr val="F76681"/>
                </a:solidFill>
                <a:latin typeface="Arial" pitchFamily="34" charset="0"/>
                <a:ea typeface="+mn-ea"/>
                <a:cs typeface="Arial" pitchFamily="34" charset="0"/>
              </a:rPr>
              <a:t>Nandor</a:t>
            </a:r>
            <a:r>
              <a:rPr lang="en-US" sz="3200" b="0" dirty="0">
                <a:solidFill>
                  <a:srgbClr val="F7668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0" dirty="0" err="1">
                <a:solidFill>
                  <a:srgbClr val="F76681"/>
                </a:solidFill>
                <a:latin typeface="Arial" pitchFamily="34" charset="0"/>
                <a:ea typeface="+mn-ea"/>
                <a:cs typeface="Arial" pitchFamily="34" charset="0"/>
              </a:rPr>
              <a:t>Marczin</a:t>
            </a:r>
            <a:endParaRPr lang="en-US" sz="3200" b="0" dirty="0">
              <a:solidFill>
                <a:srgbClr val="F7668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771525" y="6096000"/>
            <a:ext cx="3526903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Imperial College London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638675" y="6092825"/>
            <a:ext cx="5217110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Royal </a:t>
            </a:r>
            <a:r>
              <a:rPr lang="en-US" b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Brompton</a:t>
            </a:r>
            <a:r>
              <a:rPr lang="en-US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Harefield</a:t>
            </a:r>
            <a:r>
              <a:rPr lang="en-US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NHS Trust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0" y="260350"/>
            <a:ext cx="10287000" cy="13208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defRPr/>
            </a:pPr>
            <a:r>
              <a:rPr lang="en-GB" sz="4000" b="0" i="1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Innate Inflammation II </a:t>
            </a:r>
          </a:p>
          <a:p>
            <a:pPr algn="ctr">
              <a:defRPr/>
            </a:pPr>
            <a:r>
              <a:rPr lang="en-GB" sz="4000" b="0" i="1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Gaseous Mediators</a:t>
            </a:r>
            <a:r>
              <a:rPr lang="en-GB" b="0" dirty="0" smtClean="0"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GB" b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149" name="Picture 6" descr="la_conf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997200"/>
            <a:ext cx="42481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3068638"/>
            <a:ext cx="3673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60350"/>
            <a:ext cx="9217025" cy="1368425"/>
          </a:xfrm>
        </p:spPr>
        <p:txBody>
          <a:bodyPr/>
          <a:lstStyle/>
          <a:p>
            <a:r>
              <a:rPr lang="en-GB" sz="4000" smtClean="0"/>
              <a:t>Clinical assessment of endothelial function: bedside translation of basic science</a:t>
            </a:r>
          </a:p>
        </p:txBody>
      </p:sp>
      <p:pic>
        <p:nvPicPr>
          <p:cNvPr id="27650" name="Picture 3" descr="endothelfunctio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2082800"/>
            <a:ext cx="8208962" cy="47752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0"/>
            <a:ext cx="9217025" cy="1655763"/>
          </a:xfrm>
        </p:spPr>
        <p:txBody>
          <a:bodyPr/>
          <a:lstStyle/>
          <a:p>
            <a:r>
              <a:rPr lang="en-GB" sz="4000" smtClean="0"/>
              <a:t>Clinical assessment of endothelial function: bedside translation of basic science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6788" y="4797425"/>
            <a:ext cx="8626475" cy="2060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 Ach: NO dependent receptorial mechanism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Adenosine: NO independent flow mediated receptorial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Reactive hyperemia: flow mediated non receptorial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Coronary bed; brachial artery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813" y="1844675"/>
            <a:ext cx="8285162" cy="27670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Flow mediated dilation</a:t>
            </a:r>
          </a:p>
        </p:txBody>
      </p:sp>
      <p:pic>
        <p:nvPicPr>
          <p:cNvPr id="29698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5170" r="63074"/>
          <a:stretch>
            <a:fillRect/>
          </a:stretch>
        </p:blipFill>
        <p:spPr>
          <a:xfrm>
            <a:off x="1538288" y="1841500"/>
            <a:ext cx="6765925" cy="4713288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0" y="1752600"/>
            <a:ext cx="420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0">
                <a:latin typeface="Arial" pitchFamily="34" charset="0"/>
              </a:rPr>
              <a:t>.</a:t>
            </a:r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GB" sz="4000" smtClean="0"/>
              <a:t>Clinical implications: Endothelial function and cardiovascular outcomes</a:t>
            </a:r>
          </a:p>
        </p:txBody>
      </p:sp>
      <p:pic>
        <p:nvPicPr>
          <p:cNvPr id="30723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431925"/>
            <a:ext cx="8496300" cy="5214938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412875"/>
            <a:ext cx="4733925" cy="5300663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0" y="1752600"/>
            <a:ext cx="420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0">
                <a:latin typeface="Arial" pitchFamily="34" charset="0"/>
              </a:rPr>
              <a:t>.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GB" sz="4000" smtClean="0"/>
              <a:t>Clinical implications: Endothelial function and cardiovascular outcomes</a:t>
            </a:r>
          </a:p>
        </p:txBody>
      </p:sp>
      <p:pic>
        <p:nvPicPr>
          <p:cNvPr id="971786" name="Picture 10" descr="endotheldysfun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341438"/>
            <a:ext cx="4318000" cy="568801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-26988"/>
            <a:ext cx="7667625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High-quality image (81K) - Opens new windo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366963"/>
            <a:ext cx="8066088" cy="4202112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320925"/>
            <a:ext cx="5832475" cy="4275138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-26988"/>
            <a:ext cx="7667625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iceber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45845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0" y="0"/>
            <a:ext cx="8751888" cy="1104900"/>
          </a:xfrm>
        </p:spPr>
        <p:txBody>
          <a:bodyPr/>
          <a:lstStyle/>
          <a:p>
            <a:r>
              <a:rPr lang="en-US" smtClean="0"/>
              <a:t>Theory of exhaled NO</a:t>
            </a:r>
          </a:p>
        </p:txBody>
      </p:sp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463550" y="5589588"/>
            <a:ext cx="9172575" cy="146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altLang="en-US">
                <a:solidFill>
                  <a:srgbClr val="FFFF00"/>
                </a:solidFill>
              </a:rPr>
              <a:t>“</a:t>
            </a:r>
            <a:r>
              <a:rPr lang="en-GB">
                <a:solidFill>
                  <a:srgbClr val="FFFF00"/>
                </a:solidFill>
              </a:rPr>
              <a:t>NO levels in the gas phase...reflect in an accurate and qualitative manner the dynamics of NO production and consumption in the lung</a:t>
            </a:r>
            <a:r>
              <a:rPr lang="en-GB" altLang="en-US">
                <a:solidFill>
                  <a:srgbClr val="FFFF00"/>
                </a:solidFill>
              </a:rPr>
              <a:t>”</a:t>
            </a:r>
            <a:r>
              <a:rPr lang="en-GB">
                <a:solidFill>
                  <a:srgbClr val="FFFF00"/>
                </a:solidFill>
              </a:rPr>
              <a:t>.</a:t>
            </a:r>
            <a:r>
              <a:rPr lang="en-GB">
                <a:solidFill>
                  <a:schemeClr val="tx1"/>
                </a:solidFill>
              </a:rPr>
              <a:t>  </a:t>
            </a:r>
            <a:r>
              <a:rPr lang="en-GB" sz="1800">
                <a:solidFill>
                  <a:schemeClr val="accent1"/>
                </a:solidFill>
                <a:latin typeface="CCPTimesTen-Italic" charset="0"/>
              </a:rPr>
              <a:t>Dweik et al.</a:t>
            </a:r>
            <a:r>
              <a:rPr lang="en-GB" sz="1800" i="1">
                <a:solidFill>
                  <a:schemeClr val="accent1"/>
                </a:solidFill>
                <a:latin typeface="CCPTimesTen-Italic" charset="0"/>
              </a:rPr>
              <a:t> </a:t>
            </a:r>
            <a:r>
              <a:rPr lang="en-GB" sz="1800" i="1">
                <a:solidFill>
                  <a:schemeClr val="accent1"/>
                </a:solidFill>
                <a:latin typeface="CCPTimesTen-Roman" charset="0"/>
              </a:rPr>
              <a:t>J. Clin. Invest</a:t>
            </a:r>
            <a:r>
              <a:rPr lang="en-GB" sz="1800">
                <a:solidFill>
                  <a:schemeClr val="accent1"/>
                </a:solidFill>
                <a:latin typeface="CCPTimesTen-Roman" charset="0"/>
              </a:rPr>
              <a:t>.101: 660, 1998</a:t>
            </a:r>
            <a:endParaRPr lang="en-GB" sz="1800" b="0">
              <a:solidFill>
                <a:schemeClr val="accent1"/>
              </a:solidFill>
            </a:endParaRPr>
          </a:p>
          <a:p>
            <a:endParaRPr lang="en-GB" sz="1800">
              <a:solidFill>
                <a:srgbClr val="FAA4B4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7891" name="Picture 4" descr="iceber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557338"/>
            <a:ext cx="3101975" cy="3733800"/>
          </a:xfrm>
          <a:prstGeom prst="rect">
            <a:avLst/>
          </a:prstGeom>
          <a:solidFill>
            <a:srgbClr val="00FF00"/>
          </a:solidFill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789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19200"/>
            <a:ext cx="5095875" cy="4297363"/>
          </a:xfrm>
        </p:spPr>
        <p:txBody>
          <a:bodyPr/>
          <a:lstStyle/>
          <a:p>
            <a:r>
              <a:rPr lang="en-GB" sz="2800" b="1" smtClean="0"/>
              <a:t>Diffusibility</a:t>
            </a:r>
          </a:p>
          <a:p>
            <a:r>
              <a:rPr lang="en-GB" sz="2800" b="1" smtClean="0"/>
              <a:t>Solubility of NO (gas–liquid interfaces)</a:t>
            </a:r>
          </a:p>
          <a:p>
            <a:endParaRPr lang="en-GB" sz="2800" b="1" smtClean="0"/>
          </a:p>
          <a:p>
            <a:r>
              <a:rPr lang="en-GB" sz="2800" b="1" smtClean="0"/>
              <a:t>consumption by autooxidation, oxygen species, proteins, and haemoglobin</a:t>
            </a:r>
          </a:p>
          <a:p>
            <a:r>
              <a:rPr lang="en-GB" sz="2800" b="1" smtClean="0"/>
              <a:t>synthesis 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ctrTitle"/>
          </p:nvPr>
        </p:nvSpPr>
        <p:spPr>
          <a:xfrm>
            <a:off x="750888" y="333375"/>
            <a:ext cx="8743950" cy="1470025"/>
          </a:xfrm>
        </p:spPr>
        <p:txBody>
          <a:bodyPr/>
          <a:lstStyle/>
          <a:p>
            <a:r>
              <a:rPr lang="en-GB" smtClean="0"/>
              <a:t>Exhaled NO in asthma </a:t>
            </a:r>
          </a:p>
        </p:txBody>
      </p:sp>
      <p:pic>
        <p:nvPicPr>
          <p:cNvPr id="38914" name="Picture 4" descr="Illustration showing a normal bronchial tube and an inflamed bronchial tube with build-up of mucus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492375"/>
            <a:ext cx="4908550" cy="3335338"/>
          </a:xfrm>
          <a:prstGeom prst="rect">
            <a:avLst/>
          </a:prstGeom>
          <a:noFill/>
          <a:ln w="38100">
            <a:solidFill>
              <a:srgbClr val="66FF3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2420938"/>
            <a:ext cx="4686300" cy="3386137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Objectives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557338"/>
            <a:ext cx="9896475" cy="5300662"/>
          </a:xfrm>
        </p:spPr>
        <p:txBody>
          <a:bodyPr/>
          <a:lstStyle/>
          <a:p>
            <a:r>
              <a:rPr lang="en-GB" smtClean="0"/>
              <a:t>To review established and emerging gaseous mediator systems</a:t>
            </a:r>
          </a:p>
          <a:p>
            <a:pPr lvl="1"/>
            <a:r>
              <a:rPr lang="en-GB" smtClean="0"/>
              <a:t>NOS-NO-sGC-cGMP axis</a:t>
            </a:r>
          </a:p>
          <a:p>
            <a:pPr lvl="1"/>
            <a:r>
              <a:rPr lang="en-GB" smtClean="0"/>
              <a:t>HO-CO-cGMP</a:t>
            </a:r>
          </a:p>
          <a:p>
            <a:pPr lvl="1"/>
            <a:r>
              <a:rPr lang="en-GB" smtClean="0"/>
              <a:t>Endogenous H2S</a:t>
            </a:r>
          </a:p>
          <a:p>
            <a:r>
              <a:rPr lang="en-GB" smtClean="0"/>
              <a:t>To explore novel diagnostic aspects of these mediators </a:t>
            </a:r>
          </a:p>
          <a:p>
            <a:pPr lvl="1"/>
            <a:endParaRPr lang="en-GB" smtClean="0"/>
          </a:p>
          <a:p>
            <a:r>
              <a:rPr lang="en-GB" smtClean="0"/>
              <a:t>To discuss potential therapeutic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1676400"/>
            <a:ext cx="4522788" cy="4691063"/>
            <a:chOff x="67" y="1003"/>
            <a:chExt cx="2849" cy="2955"/>
          </a:xfrm>
        </p:grpSpPr>
        <p:sp>
          <p:nvSpPr>
            <p:cNvPr id="777219" name="Text Box 3"/>
            <p:cNvSpPr txBox="1">
              <a:spLocks noChangeArrowheads="1"/>
            </p:cNvSpPr>
            <p:nvPr/>
          </p:nvSpPr>
          <p:spPr bwMode="auto">
            <a:xfrm>
              <a:off x="1104" y="1003"/>
              <a:ext cx="9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pitchFamily="34" charset="0"/>
                </a:rPr>
                <a:t>ASTHMA</a:t>
              </a:r>
            </a:p>
          </p:txBody>
        </p:sp>
        <p:sp>
          <p:nvSpPr>
            <p:cNvPr id="40015" name="Text Box 4"/>
            <p:cNvSpPr txBox="1">
              <a:spLocks noChangeArrowheads="1"/>
            </p:cNvSpPr>
            <p:nvPr/>
          </p:nvSpPr>
          <p:spPr bwMode="auto">
            <a:xfrm>
              <a:off x="371" y="329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0</a:t>
              </a:r>
            </a:p>
          </p:txBody>
        </p:sp>
        <p:sp>
          <p:nvSpPr>
            <p:cNvPr id="40016" name="Text Box 5"/>
            <p:cNvSpPr txBox="1">
              <a:spLocks noChangeArrowheads="1"/>
            </p:cNvSpPr>
            <p:nvPr/>
          </p:nvSpPr>
          <p:spPr bwMode="auto">
            <a:xfrm>
              <a:off x="371" y="2978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5</a:t>
              </a:r>
            </a:p>
          </p:txBody>
        </p:sp>
        <p:sp>
          <p:nvSpPr>
            <p:cNvPr id="40017" name="Text Box 6"/>
            <p:cNvSpPr txBox="1">
              <a:spLocks noChangeArrowheads="1"/>
            </p:cNvSpPr>
            <p:nvPr/>
          </p:nvSpPr>
          <p:spPr bwMode="auto">
            <a:xfrm>
              <a:off x="347" y="2695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10</a:t>
              </a:r>
            </a:p>
          </p:txBody>
        </p:sp>
        <p:sp>
          <p:nvSpPr>
            <p:cNvPr id="40018" name="Text Box 7"/>
            <p:cNvSpPr txBox="1">
              <a:spLocks noChangeArrowheads="1"/>
            </p:cNvSpPr>
            <p:nvPr/>
          </p:nvSpPr>
          <p:spPr bwMode="auto">
            <a:xfrm>
              <a:off x="347" y="2379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15</a:t>
              </a:r>
            </a:p>
          </p:txBody>
        </p:sp>
        <p:sp>
          <p:nvSpPr>
            <p:cNvPr id="40019" name="Text Box 8"/>
            <p:cNvSpPr txBox="1">
              <a:spLocks noChangeArrowheads="1"/>
            </p:cNvSpPr>
            <p:nvPr/>
          </p:nvSpPr>
          <p:spPr bwMode="auto">
            <a:xfrm>
              <a:off x="347" y="2096"/>
              <a:ext cx="2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20</a:t>
              </a:r>
            </a:p>
          </p:txBody>
        </p:sp>
        <p:sp>
          <p:nvSpPr>
            <p:cNvPr id="40020" name="Text Box 9"/>
            <p:cNvSpPr txBox="1">
              <a:spLocks noChangeArrowheads="1"/>
            </p:cNvSpPr>
            <p:nvPr/>
          </p:nvSpPr>
          <p:spPr bwMode="auto">
            <a:xfrm>
              <a:off x="347" y="1814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25</a:t>
              </a:r>
            </a:p>
          </p:txBody>
        </p:sp>
        <p:sp>
          <p:nvSpPr>
            <p:cNvPr id="40021" name="Text Box 10"/>
            <p:cNvSpPr txBox="1">
              <a:spLocks noChangeArrowheads="1"/>
            </p:cNvSpPr>
            <p:nvPr/>
          </p:nvSpPr>
          <p:spPr bwMode="auto">
            <a:xfrm>
              <a:off x="347" y="1507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30</a:t>
              </a:r>
            </a:p>
          </p:txBody>
        </p:sp>
        <p:sp>
          <p:nvSpPr>
            <p:cNvPr id="40022" name="Text Box 11"/>
            <p:cNvSpPr txBox="1">
              <a:spLocks noChangeArrowheads="1"/>
            </p:cNvSpPr>
            <p:nvPr/>
          </p:nvSpPr>
          <p:spPr bwMode="auto">
            <a:xfrm>
              <a:off x="357" y="1248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35</a:t>
              </a:r>
            </a:p>
          </p:txBody>
        </p:sp>
        <p:sp>
          <p:nvSpPr>
            <p:cNvPr id="40023" name="Text Box 12"/>
            <p:cNvSpPr txBox="1">
              <a:spLocks noChangeArrowheads="1"/>
            </p:cNvSpPr>
            <p:nvPr/>
          </p:nvSpPr>
          <p:spPr bwMode="auto">
            <a:xfrm>
              <a:off x="1440" y="3670"/>
              <a:ext cx="6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>
                  <a:latin typeface="Arial" pitchFamily="34" charset="0"/>
                </a:rPr>
                <a:t>Hours</a:t>
              </a:r>
            </a:p>
          </p:txBody>
        </p:sp>
        <p:sp>
          <p:nvSpPr>
            <p:cNvPr id="40024" name="Text Box 13"/>
            <p:cNvSpPr txBox="1">
              <a:spLocks noChangeArrowheads="1"/>
            </p:cNvSpPr>
            <p:nvPr/>
          </p:nvSpPr>
          <p:spPr bwMode="auto">
            <a:xfrm rot="-5389159">
              <a:off x="-652" y="2255"/>
              <a:ext cx="17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>
                  <a:latin typeface="Arial" pitchFamily="34" charset="0"/>
                </a:rPr>
                <a:t>Exhaled NO (ppb)</a:t>
              </a:r>
            </a:p>
          </p:txBody>
        </p:sp>
        <p:sp>
          <p:nvSpPr>
            <p:cNvPr id="40025" name="Line 14"/>
            <p:cNvSpPr>
              <a:spLocks noChangeShapeType="1"/>
            </p:cNvSpPr>
            <p:nvPr/>
          </p:nvSpPr>
          <p:spPr bwMode="auto">
            <a:xfrm>
              <a:off x="637" y="1306"/>
              <a:ext cx="8" cy="204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6" name="Line 15"/>
            <p:cNvSpPr>
              <a:spLocks noChangeShapeType="1"/>
            </p:cNvSpPr>
            <p:nvPr/>
          </p:nvSpPr>
          <p:spPr bwMode="auto">
            <a:xfrm>
              <a:off x="645" y="3347"/>
              <a:ext cx="217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7" name="Line 16"/>
            <p:cNvSpPr>
              <a:spLocks noChangeShapeType="1"/>
            </p:cNvSpPr>
            <p:nvPr/>
          </p:nvSpPr>
          <p:spPr bwMode="auto">
            <a:xfrm flipH="1">
              <a:off x="594" y="3060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8" name="Line 17"/>
            <p:cNvSpPr>
              <a:spLocks noChangeShapeType="1"/>
            </p:cNvSpPr>
            <p:nvPr/>
          </p:nvSpPr>
          <p:spPr bwMode="auto">
            <a:xfrm flipH="1">
              <a:off x="594" y="2773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9" name="Line 18"/>
            <p:cNvSpPr>
              <a:spLocks noChangeShapeType="1"/>
            </p:cNvSpPr>
            <p:nvPr/>
          </p:nvSpPr>
          <p:spPr bwMode="auto">
            <a:xfrm flipH="1">
              <a:off x="594" y="2486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0" name="Line 19"/>
            <p:cNvSpPr>
              <a:spLocks noChangeShapeType="1"/>
            </p:cNvSpPr>
            <p:nvPr/>
          </p:nvSpPr>
          <p:spPr bwMode="auto">
            <a:xfrm flipH="1">
              <a:off x="594" y="2200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1" name="Line 20"/>
            <p:cNvSpPr>
              <a:spLocks noChangeShapeType="1"/>
            </p:cNvSpPr>
            <p:nvPr/>
          </p:nvSpPr>
          <p:spPr bwMode="auto">
            <a:xfrm flipH="1">
              <a:off x="594" y="1914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2" name="Line 21"/>
            <p:cNvSpPr>
              <a:spLocks noChangeShapeType="1"/>
            </p:cNvSpPr>
            <p:nvPr/>
          </p:nvSpPr>
          <p:spPr bwMode="auto">
            <a:xfrm flipH="1">
              <a:off x="594" y="1626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3" name="Line 22"/>
            <p:cNvSpPr>
              <a:spLocks noChangeShapeType="1"/>
            </p:cNvSpPr>
            <p:nvPr/>
          </p:nvSpPr>
          <p:spPr bwMode="auto">
            <a:xfrm flipH="1">
              <a:off x="594" y="1340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4" name="Line 23"/>
            <p:cNvSpPr>
              <a:spLocks noChangeShapeType="1"/>
            </p:cNvSpPr>
            <p:nvPr/>
          </p:nvSpPr>
          <p:spPr bwMode="auto">
            <a:xfrm>
              <a:off x="645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5" name="Line 24"/>
            <p:cNvSpPr>
              <a:spLocks noChangeShapeType="1"/>
            </p:cNvSpPr>
            <p:nvPr/>
          </p:nvSpPr>
          <p:spPr bwMode="auto">
            <a:xfrm flipH="1">
              <a:off x="594" y="3347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6" name="Line 25"/>
            <p:cNvSpPr>
              <a:spLocks noChangeShapeType="1"/>
            </p:cNvSpPr>
            <p:nvPr/>
          </p:nvSpPr>
          <p:spPr bwMode="auto">
            <a:xfrm>
              <a:off x="778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7" name="Line 26"/>
            <p:cNvSpPr>
              <a:spLocks noChangeShapeType="1"/>
            </p:cNvSpPr>
            <p:nvPr/>
          </p:nvSpPr>
          <p:spPr bwMode="auto">
            <a:xfrm>
              <a:off x="911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8" name="Line 27"/>
            <p:cNvSpPr>
              <a:spLocks noChangeShapeType="1"/>
            </p:cNvSpPr>
            <p:nvPr/>
          </p:nvSpPr>
          <p:spPr bwMode="auto">
            <a:xfrm>
              <a:off x="1043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9" name="Line 28"/>
            <p:cNvSpPr>
              <a:spLocks noChangeShapeType="1"/>
            </p:cNvSpPr>
            <p:nvPr/>
          </p:nvSpPr>
          <p:spPr bwMode="auto">
            <a:xfrm>
              <a:off x="1175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0" name="Line 29"/>
            <p:cNvSpPr>
              <a:spLocks noChangeShapeType="1"/>
            </p:cNvSpPr>
            <p:nvPr/>
          </p:nvSpPr>
          <p:spPr bwMode="auto">
            <a:xfrm>
              <a:off x="1309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1" name="Line 30"/>
            <p:cNvSpPr>
              <a:spLocks noChangeShapeType="1"/>
            </p:cNvSpPr>
            <p:nvPr/>
          </p:nvSpPr>
          <p:spPr bwMode="auto">
            <a:xfrm>
              <a:off x="1441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2" name="Line 31"/>
            <p:cNvSpPr>
              <a:spLocks noChangeShapeType="1"/>
            </p:cNvSpPr>
            <p:nvPr/>
          </p:nvSpPr>
          <p:spPr bwMode="auto">
            <a:xfrm>
              <a:off x="1573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3" name="Line 32"/>
            <p:cNvSpPr>
              <a:spLocks noChangeShapeType="1"/>
            </p:cNvSpPr>
            <p:nvPr/>
          </p:nvSpPr>
          <p:spPr bwMode="auto">
            <a:xfrm>
              <a:off x="1707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4" name="Line 33"/>
            <p:cNvSpPr>
              <a:spLocks noChangeShapeType="1"/>
            </p:cNvSpPr>
            <p:nvPr/>
          </p:nvSpPr>
          <p:spPr bwMode="auto">
            <a:xfrm>
              <a:off x="1971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5" name="Line 34"/>
            <p:cNvSpPr>
              <a:spLocks noChangeShapeType="1"/>
            </p:cNvSpPr>
            <p:nvPr/>
          </p:nvSpPr>
          <p:spPr bwMode="auto">
            <a:xfrm>
              <a:off x="2236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6" name="Line 35"/>
            <p:cNvSpPr>
              <a:spLocks noChangeShapeType="1"/>
            </p:cNvSpPr>
            <p:nvPr/>
          </p:nvSpPr>
          <p:spPr bwMode="auto">
            <a:xfrm>
              <a:off x="2501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7" name="Line 36"/>
            <p:cNvSpPr>
              <a:spLocks noChangeShapeType="1"/>
            </p:cNvSpPr>
            <p:nvPr/>
          </p:nvSpPr>
          <p:spPr bwMode="auto">
            <a:xfrm>
              <a:off x="2766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8" name="Text Box 37"/>
            <p:cNvSpPr txBox="1">
              <a:spLocks noChangeArrowheads="1"/>
            </p:cNvSpPr>
            <p:nvPr/>
          </p:nvSpPr>
          <p:spPr bwMode="auto">
            <a:xfrm>
              <a:off x="525" y="349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0</a:t>
              </a:r>
            </a:p>
          </p:txBody>
        </p:sp>
        <p:sp>
          <p:nvSpPr>
            <p:cNvPr id="40049" name="Text Box 38"/>
            <p:cNvSpPr txBox="1">
              <a:spLocks noChangeArrowheads="1"/>
            </p:cNvSpPr>
            <p:nvPr/>
          </p:nvSpPr>
          <p:spPr bwMode="auto">
            <a:xfrm>
              <a:off x="798" y="349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2</a:t>
              </a:r>
            </a:p>
          </p:txBody>
        </p:sp>
        <p:sp>
          <p:nvSpPr>
            <p:cNvPr id="40050" name="Text Box 39"/>
            <p:cNvSpPr txBox="1">
              <a:spLocks noChangeArrowheads="1"/>
            </p:cNvSpPr>
            <p:nvPr/>
          </p:nvSpPr>
          <p:spPr bwMode="auto">
            <a:xfrm>
              <a:off x="1071" y="349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4</a:t>
              </a:r>
            </a:p>
          </p:txBody>
        </p:sp>
        <p:sp>
          <p:nvSpPr>
            <p:cNvPr id="40051" name="Text Box 40"/>
            <p:cNvSpPr txBox="1">
              <a:spLocks noChangeArrowheads="1"/>
            </p:cNvSpPr>
            <p:nvPr/>
          </p:nvSpPr>
          <p:spPr bwMode="auto">
            <a:xfrm>
              <a:off x="1345" y="349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6</a:t>
              </a:r>
            </a:p>
          </p:txBody>
        </p:sp>
        <p:sp>
          <p:nvSpPr>
            <p:cNvPr id="40052" name="Text Box 41"/>
            <p:cNvSpPr txBox="1">
              <a:spLocks noChangeArrowheads="1"/>
            </p:cNvSpPr>
            <p:nvPr/>
          </p:nvSpPr>
          <p:spPr bwMode="auto">
            <a:xfrm>
              <a:off x="1618" y="349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8</a:t>
              </a:r>
            </a:p>
          </p:txBody>
        </p:sp>
        <p:sp>
          <p:nvSpPr>
            <p:cNvPr id="40053" name="Text Box 42"/>
            <p:cNvSpPr txBox="1">
              <a:spLocks noChangeArrowheads="1"/>
            </p:cNvSpPr>
            <p:nvPr/>
          </p:nvSpPr>
          <p:spPr bwMode="auto">
            <a:xfrm>
              <a:off x="1838" y="3492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12</a:t>
              </a:r>
            </a:p>
          </p:txBody>
        </p:sp>
        <p:sp>
          <p:nvSpPr>
            <p:cNvPr id="40054" name="Text Box 43"/>
            <p:cNvSpPr txBox="1">
              <a:spLocks noChangeArrowheads="1"/>
            </p:cNvSpPr>
            <p:nvPr/>
          </p:nvSpPr>
          <p:spPr bwMode="auto">
            <a:xfrm>
              <a:off x="2111" y="3492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24</a:t>
              </a:r>
            </a:p>
          </p:txBody>
        </p:sp>
        <p:sp>
          <p:nvSpPr>
            <p:cNvPr id="40055" name="Text Box 44"/>
            <p:cNvSpPr txBox="1">
              <a:spLocks noChangeArrowheads="1"/>
            </p:cNvSpPr>
            <p:nvPr/>
          </p:nvSpPr>
          <p:spPr bwMode="auto">
            <a:xfrm>
              <a:off x="2384" y="3492"/>
              <a:ext cx="2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48</a:t>
              </a:r>
            </a:p>
          </p:txBody>
        </p:sp>
        <p:sp>
          <p:nvSpPr>
            <p:cNvPr id="40056" name="Text Box 45"/>
            <p:cNvSpPr txBox="1">
              <a:spLocks noChangeArrowheads="1"/>
            </p:cNvSpPr>
            <p:nvPr/>
          </p:nvSpPr>
          <p:spPr bwMode="auto">
            <a:xfrm>
              <a:off x="2658" y="3492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1600">
                  <a:latin typeface="Arial" pitchFamily="34" charset="0"/>
                </a:rPr>
                <a:t>72</a:t>
              </a:r>
            </a:p>
          </p:txBody>
        </p:sp>
        <p:sp>
          <p:nvSpPr>
            <p:cNvPr id="40057" name="Freeform 46"/>
            <p:cNvSpPr>
              <a:spLocks/>
            </p:cNvSpPr>
            <p:nvPr/>
          </p:nvSpPr>
          <p:spPr bwMode="auto">
            <a:xfrm>
              <a:off x="645" y="1340"/>
              <a:ext cx="2121" cy="1931"/>
            </a:xfrm>
            <a:custGeom>
              <a:avLst/>
              <a:gdLst>
                <a:gd name="T0" fmla="*/ 0 w 3840"/>
                <a:gd name="T1" fmla="*/ 0 h 2264"/>
                <a:gd name="T2" fmla="*/ 16 w 3840"/>
                <a:gd name="T3" fmla="*/ 1162 h 2264"/>
                <a:gd name="T4" fmla="*/ 24 w 3840"/>
                <a:gd name="T5" fmla="*/ 1370 h 2264"/>
                <a:gd name="T6" fmla="*/ 49 w 3840"/>
                <a:gd name="T7" fmla="*/ 1370 h 2264"/>
                <a:gd name="T8" fmla="*/ 81 w 3840"/>
                <a:gd name="T9" fmla="*/ 1400 h 2264"/>
                <a:gd name="T10" fmla="*/ 113 w 3840"/>
                <a:gd name="T11" fmla="*/ 1400 h 2264"/>
                <a:gd name="T12" fmla="*/ 162 w 3840"/>
                <a:gd name="T13" fmla="*/ 1370 h 2264"/>
                <a:gd name="T14" fmla="*/ 324 w 3840"/>
                <a:gd name="T15" fmla="*/ 1340 h 2264"/>
                <a:gd name="T16" fmla="*/ 404 w 3840"/>
                <a:gd name="T17" fmla="*/ 1340 h 2264"/>
                <a:gd name="T18" fmla="*/ 647 w 3840"/>
                <a:gd name="T19" fmla="*/ 1280 h 2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40"/>
                <a:gd name="T31" fmla="*/ 0 h 2264"/>
                <a:gd name="T32" fmla="*/ 3840 w 3840"/>
                <a:gd name="T33" fmla="*/ 2264 h 2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40" h="2264">
                  <a:moveTo>
                    <a:pt x="0" y="0"/>
                  </a:moveTo>
                  <a:cubicBezTo>
                    <a:pt x="36" y="752"/>
                    <a:pt x="72" y="1504"/>
                    <a:pt x="96" y="1872"/>
                  </a:cubicBezTo>
                  <a:cubicBezTo>
                    <a:pt x="120" y="2240"/>
                    <a:pt x="112" y="2152"/>
                    <a:pt x="144" y="2208"/>
                  </a:cubicBezTo>
                  <a:cubicBezTo>
                    <a:pt x="176" y="2264"/>
                    <a:pt x="232" y="2200"/>
                    <a:pt x="288" y="2208"/>
                  </a:cubicBezTo>
                  <a:cubicBezTo>
                    <a:pt x="344" y="2216"/>
                    <a:pt x="416" y="2248"/>
                    <a:pt x="480" y="2256"/>
                  </a:cubicBezTo>
                  <a:cubicBezTo>
                    <a:pt x="544" y="2264"/>
                    <a:pt x="592" y="2264"/>
                    <a:pt x="672" y="2256"/>
                  </a:cubicBezTo>
                  <a:cubicBezTo>
                    <a:pt x="752" y="2248"/>
                    <a:pt x="752" y="2224"/>
                    <a:pt x="960" y="2208"/>
                  </a:cubicBezTo>
                  <a:cubicBezTo>
                    <a:pt x="1168" y="2192"/>
                    <a:pt x="1680" y="2168"/>
                    <a:pt x="1920" y="2160"/>
                  </a:cubicBezTo>
                  <a:cubicBezTo>
                    <a:pt x="2160" y="2152"/>
                    <a:pt x="2080" y="2176"/>
                    <a:pt x="2400" y="2160"/>
                  </a:cubicBezTo>
                  <a:cubicBezTo>
                    <a:pt x="2720" y="2144"/>
                    <a:pt x="3600" y="2080"/>
                    <a:pt x="3840" y="2064"/>
                  </a:cubicBezTo>
                </a:path>
              </a:pathLst>
            </a:custGeom>
            <a:noFill/>
            <a:ln w="38100" cmpd="sng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8" name="Freeform 47"/>
            <p:cNvSpPr>
              <a:spLocks/>
            </p:cNvSpPr>
            <p:nvPr/>
          </p:nvSpPr>
          <p:spPr bwMode="auto">
            <a:xfrm>
              <a:off x="645" y="1286"/>
              <a:ext cx="2121" cy="832"/>
            </a:xfrm>
            <a:custGeom>
              <a:avLst/>
              <a:gdLst>
                <a:gd name="T0" fmla="*/ 0 w 3840"/>
                <a:gd name="T1" fmla="*/ 129 h 976"/>
                <a:gd name="T2" fmla="*/ 8 w 3840"/>
                <a:gd name="T3" fmla="*/ 218 h 976"/>
                <a:gd name="T4" fmla="*/ 16 w 3840"/>
                <a:gd name="T5" fmla="*/ 248 h 976"/>
                <a:gd name="T6" fmla="*/ 24 w 3840"/>
                <a:gd name="T7" fmla="*/ 218 h 976"/>
                <a:gd name="T8" fmla="*/ 33 w 3840"/>
                <a:gd name="T9" fmla="*/ 248 h 976"/>
                <a:gd name="T10" fmla="*/ 40 w 3840"/>
                <a:gd name="T11" fmla="*/ 218 h 976"/>
                <a:gd name="T12" fmla="*/ 57 w 3840"/>
                <a:gd name="T13" fmla="*/ 248 h 976"/>
                <a:gd name="T14" fmla="*/ 65 w 3840"/>
                <a:gd name="T15" fmla="*/ 396 h 976"/>
                <a:gd name="T16" fmla="*/ 73 w 3840"/>
                <a:gd name="T17" fmla="*/ 308 h 976"/>
                <a:gd name="T18" fmla="*/ 81 w 3840"/>
                <a:gd name="T19" fmla="*/ 278 h 976"/>
                <a:gd name="T20" fmla="*/ 122 w 3840"/>
                <a:gd name="T21" fmla="*/ 278 h 976"/>
                <a:gd name="T22" fmla="*/ 299 w 3840"/>
                <a:gd name="T23" fmla="*/ 218 h 976"/>
                <a:gd name="T24" fmla="*/ 388 w 3840"/>
                <a:gd name="T25" fmla="*/ 188 h 976"/>
                <a:gd name="T26" fmla="*/ 477 w 3840"/>
                <a:gd name="T27" fmla="*/ 69 h 976"/>
                <a:gd name="T28" fmla="*/ 647 w 3840"/>
                <a:gd name="T29" fmla="*/ 604 h 9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40"/>
                <a:gd name="T46" fmla="*/ 0 h 976"/>
                <a:gd name="T47" fmla="*/ 3840 w 3840"/>
                <a:gd name="T48" fmla="*/ 976 h 9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40" h="976">
                  <a:moveTo>
                    <a:pt x="0" y="208"/>
                  </a:moveTo>
                  <a:cubicBezTo>
                    <a:pt x="16" y="264"/>
                    <a:pt x="32" y="320"/>
                    <a:pt x="48" y="352"/>
                  </a:cubicBezTo>
                  <a:cubicBezTo>
                    <a:pt x="64" y="384"/>
                    <a:pt x="80" y="400"/>
                    <a:pt x="96" y="400"/>
                  </a:cubicBezTo>
                  <a:cubicBezTo>
                    <a:pt x="112" y="400"/>
                    <a:pt x="128" y="352"/>
                    <a:pt x="144" y="352"/>
                  </a:cubicBezTo>
                  <a:cubicBezTo>
                    <a:pt x="160" y="352"/>
                    <a:pt x="176" y="400"/>
                    <a:pt x="192" y="400"/>
                  </a:cubicBezTo>
                  <a:cubicBezTo>
                    <a:pt x="208" y="400"/>
                    <a:pt x="216" y="352"/>
                    <a:pt x="240" y="352"/>
                  </a:cubicBezTo>
                  <a:cubicBezTo>
                    <a:pt x="264" y="352"/>
                    <a:pt x="312" y="352"/>
                    <a:pt x="336" y="400"/>
                  </a:cubicBezTo>
                  <a:cubicBezTo>
                    <a:pt x="360" y="448"/>
                    <a:pt x="368" y="624"/>
                    <a:pt x="384" y="640"/>
                  </a:cubicBezTo>
                  <a:cubicBezTo>
                    <a:pt x="400" y="656"/>
                    <a:pt x="416" y="528"/>
                    <a:pt x="432" y="496"/>
                  </a:cubicBezTo>
                  <a:cubicBezTo>
                    <a:pt x="448" y="464"/>
                    <a:pt x="432" y="456"/>
                    <a:pt x="480" y="448"/>
                  </a:cubicBezTo>
                  <a:cubicBezTo>
                    <a:pt x="528" y="440"/>
                    <a:pt x="504" y="464"/>
                    <a:pt x="720" y="448"/>
                  </a:cubicBezTo>
                  <a:cubicBezTo>
                    <a:pt x="936" y="432"/>
                    <a:pt x="1512" y="376"/>
                    <a:pt x="1776" y="352"/>
                  </a:cubicBezTo>
                  <a:cubicBezTo>
                    <a:pt x="2040" y="328"/>
                    <a:pt x="2128" y="344"/>
                    <a:pt x="2304" y="304"/>
                  </a:cubicBezTo>
                  <a:cubicBezTo>
                    <a:pt x="2480" y="264"/>
                    <a:pt x="2576" y="0"/>
                    <a:pt x="2832" y="112"/>
                  </a:cubicBezTo>
                  <a:cubicBezTo>
                    <a:pt x="3088" y="224"/>
                    <a:pt x="3672" y="832"/>
                    <a:pt x="3840" y="976"/>
                  </a:cubicBezTo>
                </a:path>
              </a:pathLst>
            </a:custGeom>
            <a:noFill/>
            <a:ln w="28575" cap="flat" cmpd="sng">
              <a:solidFill>
                <a:srgbClr val="FF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9" name="Text Box 48"/>
            <p:cNvSpPr txBox="1">
              <a:spLocks noChangeArrowheads="1"/>
            </p:cNvSpPr>
            <p:nvPr/>
          </p:nvSpPr>
          <p:spPr bwMode="auto">
            <a:xfrm>
              <a:off x="1142" y="1815"/>
              <a:ext cx="9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2000">
                  <a:solidFill>
                    <a:srgbClr val="FFCCFF"/>
                  </a:solidFill>
                  <a:latin typeface="Arial" pitchFamily="34" charset="0"/>
                </a:rPr>
                <a:t>PLACEBO</a:t>
              </a:r>
            </a:p>
          </p:txBody>
        </p:sp>
        <p:sp>
          <p:nvSpPr>
            <p:cNvPr id="40060" name="Text Box 49"/>
            <p:cNvSpPr txBox="1">
              <a:spLocks noChangeArrowheads="1"/>
            </p:cNvSpPr>
            <p:nvPr/>
          </p:nvSpPr>
          <p:spPr bwMode="auto">
            <a:xfrm>
              <a:off x="1728" y="2741"/>
              <a:ext cx="6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 sz="2000">
                  <a:solidFill>
                    <a:srgbClr val="FF9900"/>
                  </a:solidFill>
                  <a:latin typeface="Arial" pitchFamily="34" charset="0"/>
                </a:rPr>
                <a:t>SD3651</a:t>
              </a:r>
            </a:p>
          </p:txBody>
        </p:sp>
        <p:sp>
          <p:nvSpPr>
            <p:cNvPr id="40061" name="Oval 50"/>
            <p:cNvSpPr>
              <a:spLocks noChangeArrowheads="1"/>
            </p:cNvSpPr>
            <p:nvPr/>
          </p:nvSpPr>
          <p:spPr bwMode="auto">
            <a:xfrm>
              <a:off x="1707" y="3142"/>
              <a:ext cx="26" cy="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2" name="Oval 51"/>
            <p:cNvSpPr>
              <a:spLocks noChangeArrowheads="1"/>
            </p:cNvSpPr>
            <p:nvPr/>
          </p:nvSpPr>
          <p:spPr bwMode="auto">
            <a:xfrm>
              <a:off x="1944" y="3142"/>
              <a:ext cx="27" cy="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3" name="Oval 52"/>
            <p:cNvSpPr>
              <a:spLocks noChangeArrowheads="1"/>
            </p:cNvSpPr>
            <p:nvPr/>
          </p:nvSpPr>
          <p:spPr bwMode="auto">
            <a:xfrm>
              <a:off x="2236" y="3100"/>
              <a:ext cx="27" cy="8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4" name="Oval 53"/>
            <p:cNvSpPr>
              <a:spLocks noChangeArrowheads="1"/>
            </p:cNvSpPr>
            <p:nvPr/>
          </p:nvSpPr>
          <p:spPr bwMode="auto">
            <a:xfrm>
              <a:off x="2476" y="3060"/>
              <a:ext cx="25" cy="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5" name="Oval 54"/>
            <p:cNvSpPr>
              <a:spLocks noChangeArrowheads="1"/>
            </p:cNvSpPr>
            <p:nvPr/>
          </p:nvSpPr>
          <p:spPr bwMode="auto">
            <a:xfrm>
              <a:off x="2740" y="3060"/>
              <a:ext cx="26" cy="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6" name="Oval 55"/>
            <p:cNvSpPr>
              <a:spLocks noChangeArrowheads="1"/>
            </p:cNvSpPr>
            <p:nvPr/>
          </p:nvSpPr>
          <p:spPr bwMode="auto">
            <a:xfrm>
              <a:off x="1150" y="3183"/>
              <a:ext cx="25" cy="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7" name="Oval 56"/>
            <p:cNvSpPr>
              <a:spLocks noChangeArrowheads="1"/>
            </p:cNvSpPr>
            <p:nvPr/>
          </p:nvSpPr>
          <p:spPr bwMode="auto">
            <a:xfrm>
              <a:off x="1043" y="3224"/>
              <a:ext cx="26" cy="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8" name="Oval 57"/>
            <p:cNvSpPr>
              <a:spLocks noChangeArrowheads="1"/>
            </p:cNvSpPr>
            <p:nvPr/>
          </p:nvSpPr>
          <p:spPr bwMode="auto">
            <a:xfrm>
              <a:off x="964" y="3224"/>
              <a:ext cx="27" cy="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9" name="Oval 58"/>
            <p:cNvSpPr>
              <a:spLocks noChangeArrowheads="1"/>
            </p:cNvSpPr>
            <p:nvPr/>
          </p:nvSpPr>
          <p:spPr bwMode="auto">
            <a:xfrm>
              <a:off x="911" y="3224"/>
              <a:ext cx="26" cy="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0" name="Oval 59"/>
            <p:cNvSpPr>
              <a:spLocks noChangeArrowheads="1"/>
            </p:cNvSpPr>
            <p:nvPr/>
          </p:nvSpPr>
          <p:spPr bwMode="auto">
            <a:xfrm>
              <a:off x="858" y="3183"/>
              <a:ext cx="25" cy="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1" name="Oval 60"/>
            <p:cNvSpPr>
              <a:spLocks noChangeArrowheads="1"/>
            </p:cNvSpPr>
            <p:nvPr/>
          </p:nvSpPr>
          <p:spPr bwMode="auto">
            <a:xfrm>
              <a:off x="778" y="3183"/>
              <a:ext cx="27" cy="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2" name="Oval 61"/>
            <p:cNvSpPr>
              <a:spLocks noChangeArrowheads="1"/>
            </p:cNvSpPr>
            <p:nvPr/>
          </p:nvSpPr>
          <p:spPr bwMode="auto">
            <a:xfrm>
              <a:off x="726" y="3183"/>
              <a:ext cx="25" cy="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3" name="Oval 62"/>
            <p:cNvSpPr>
              <a:spLocks noChangeArrowheads="1"/>
            </p:cNvSpPr>
            <p:nvPr/>
          </p:nvSpPr>
          <p:spPr bwMode="auto">
            <a:xfrm>
              <a:off x="699" y="3100"/>
              <a:ext cx="27" cy="8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4" name="Oval 63"/>
            <p:cNvSpPr>
              <a:spLocks noChangeArrowheads="1"/>
            </p:cNvSpPr>
            <p:nvPr/>
          </p:nvSpPr>
          <p:spPr bwMode="auto">
            <a:xfrm>
              <a:off x="672" y="1586"/>
              <a:ext cx="27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5" name="Oval 64"/>
            <p:cNvSpPr>
              <a:spLocks noChangeArrowheads="1"/>
            </p:cNvSpPr>
            <p:nvPr/>
          </p:nvSpPr>
          <p:spPr bwMode="auto">
            <a:xfrm>
              <a:off x="699" y="1544"/>
              <a:ext cx="27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6" name="Oval 65"/>
            <p:cNvSpPr>
              <a:spLocks noChangeArrowheads="1"/>
            </p:cNvSpPr>
            <p:nvPr/>
          </p:nvSpPr>
          <p:spPr bwMode="auto">
            <a:xfrm>
              <a:off x="751" y="1544"/>
              <a:ext cx="27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7" name="Oval 66"/>
            <p:cNvSpPr>
              <a:spLocks noChangeArrowheads="1"/>
            </p:cNvSpPr>
            <p:nvPr/>
          </p:nvSpPr>
          <p:spPr bwMode="auto">
            <a:xfrm>
              <a:off x="805" y="1586"/>
              <a:ext cx="26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8" name="Oval 67"/>
            <p:cNvSpPr>
              <a:spLocks noChangeArrowheads="1"/>
            </p:cNvSpPr>
            <p:nvPr/>
          </p:nvSpPr>
          <p:spPr bwMode="auto">
            <a:xfrm>
              <a:off x="831" y="1668"/>
              <a:ext cx="27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9" name="Oval 68"/>
            <p:cNvSpPr>
              <a:spLocks noChangeArrowheads="1"/>
            </p:cNvSpPr>
            <p:nvPr/>
          </p:nvSpPr>
          <p:spPr bwMode="auto">
            <a:xfrm>
              <a:off x="858" y="1790"/>
              <a:ext cx="25" cy="83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0" name="Oval 69"/>
            <p:cNvSpPr>
              <a:spLocks noChangeArrowheads="1"/>
            </p:cNvSpPr>
            <p:nvPr/>
          </p:nvSpPr>
          <p:spPr bwMode="auto">
            <a:xfrm>
              <a:off x="937" y="1626"/>
              <a:ext cx="27" cy="83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1" name="Oval 70"/>
            <p:cNvSpPr>
              <a:spLocks noChangeArrowheads="1"/>
            </p:cNvSpPr>
            <p:nvPr/>
          </p:nvSpPr>
          <p:spPr bwMode="auto">
            <a:xfrm>
              <a:off x="1043" y="1626"/>
              <a:ext cx="26" cy="83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2" name="Oval 71"/>
            <p:cNvSpPr>
              <a:spLocks noChangeArrowheads="1"/>
            </p:cNvSpPr>
            <p:nvPr/>
          </p:nvSpPr>
          <p:spPr bwMode="auto">
            <a:xfrm>
              <a:off x="1680" y="1544"/>
              <a:ext cx="27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3" name="Oval 72"/>
            <p:cNvSpPr>
              <a:spLocks noChangeArrowheads="1"/>
            </p:cNvSpPr>
            <p:nvPr/>
          </p:nvSpPr>
          <p:spPr bwMode="auto">
            <a:xfrm>
              <a:off x="1786" y="1544"/>
              <a:ext cx="26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4" name="Oval 73"/>
            <p:cNvSpPr>
              <a:spLocks noChangeArrowheads="1"/>
            </p:cNvSpPr>
            <p:nvPr/>
          </p:nvSpPr>
          <p:spPr bwMode="auto">
            <a:xfrm>
              <a:off x="2130" y="1340"/>
              <a:ext cx="27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5" name="Oval 74"/>
            <p:cNvSpPr>
              <a:spLocks noChangeArrowheads="1"/>
            </p:cNvSpPr>
            <p:nvPr/>
          </p:nvSpPr>
          <p:spPr bwMode="auto">
            <a:xfrm>
              <a:off x="2422" y="1586"/>
              <a:ext cx="27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6" name="Oval 75"/>
            <p:cNvSpPr>
              <a:spLocks noChangeArrowheads="1"/>
            </p:cNvSpPr>
            <p:nvPr/>
          </p:nvSpPr>
          <p:spPr bwMode="auto">
            <a:xfrm>
              <a:off x="2740" y="2078"/>
              <a:ext cx="26" cy="81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77292" name="Text Box 76"/>
          <p:cNvSpPr txBox="1">
            <a:spLocks noChangeArrowheads="1"/>
          </p:cNvSpPr>
          <p:nvPr/>
        </p:nvSpPr>
        <p:spPr bwMode="auto">
          <a:xfrm>
            <a:off x="1066800" y="1524000"/>
            <a:ext cx="323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</a:rPr>
              <a:t>NORMAL SUBJECTS</a:t>
            </a:r>
          </a:p>
        </p:txBody>
      </p:sp>
      <p:sp>
        <p:nvSpPr>
          <p:cNvPr id="39939" name="Text Box 77"/>
          <p:cNvSpPr txBox="1">
            <a:spLocks noChangeArrowheads="1"/>
          </p:cNvSpPr>
          <p:nvPr/>
        </p:nvSpPr>
        <p:spPr bwMode="auto">
          <a:xfrm>
            <a:off x="457200" y="43783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10</a:t>
            </a:r>
          </a:p>
        </p:txBody>
      </p:sp>
      <p:sp>
        <p:nvSpPr>
          <p:cNvPr id="39940" name="Text Box 78"/>
          <p:cNvSpPr txBox="1">
            <a:spLocks noChangeArrowheads="1"/>
          </p:cNvSpPr>
          <p:nvPr/>
        </p:nvSpPr>
        <p:spPr bwMode="auto">
          <a:xfrm>
            <a:off x="457200" y="391477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15</a:t>
            </a:r>
          </a:p>
        </p:txBody>
      </p:sp>
      <p:sp>
        <p:nvSpPr>
          <p:cNvPr id="39941" name="Text Box 79"/>
          <p:cNvSpPr txBox="1">
            <a:spLocks noChangeArrowheads="1"/>
          </p:cNvSpPr>
          <p:nvPr/>
        </p:nvSpPr>
        <p:spPr bwMode="auto">
          <a:xfrm>
            <a:off x="457200" y="3449638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20</a:t>
            </a:r>
          </a:p>
        </p:txBody>
      </p:sp>
      <p:sp>
        <p:nvSpPr>
          <p:cNvPr id="39942" name="Text Box 80"/>
          <p:cNvSpPr txBox="1">
            <a:spLocks noChangeArrowheads="1"/>
          </p:cNvSpPr>
          <p:nvPr/>
        </p:nvSpPr>
        <p:spPr bwMode="auto">
          <a:xfrm>
            <a:off x="457200" y="2986088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25</a:t>
            </a:r>
          </a:p>
        </p:txBody>
      </p:sp>
      <p:sp>
        <p:nvSpPr>
          <p:cNvPr id="39943" name="Text Box 81"/>
          <p:cNvSpPr txBox="1">
            <a:spLocks noChangeArrowheads="1"/>
          </p:cNvSpPr>
          <p:nvPr/>
        </p:nvSpPr>
        <p:spPr bwMode="auto">
          <a:xfrm>
            <a:off x="457200" y="25209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30</a:t>
            </a:r>
          </a:p>
        </p:txBody>
      </p:sp>
      <p:sp>
        <p:nvSpPr>
          <p:cNvPr id="39944" name="Text Box 82"/>
          <p:cNvSpPr txBox="1">
            <a:spLocks noChangeArrowheads="1"/>
          </p:cNvSpPr>
          <p:nvPr/>
        </p:nvSpPr>
        <p:spPr bwMode="auto">
          <a:xfrm>
            <a:off x="457200" y="20574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35</a:t>
            </a:r>
          </a:p>
        </p:txBody>
      </p:sp>
      <p:sp>
        <p:nvSpPr>
          <p:cNvPr id="39945" name="Line 83"/>
          <p:cNvSpPr>
            <a:spLocks noChangeShapeType="1"/>
          </p:cNvSpPr>
          <p:nvPr/>
        </p:nvSpPr>
        <p:spPr bwMode="auto">
          <a:xfrm>
            <a:off x="858838" y="2244725"/>
            <a:ext cx="31750" cy="32146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6" name="Line 84"/>
          <p:cNvSpPr>
            <a:spLocks noChangeShapeType="1"/>
          </p:cNvSpPr>
          <p:nvPr/>
        </p:nvSpPr>
        <p:spPr bwMode="auto">
          <a:xfrm>
            <a:off x="890588" y="5459413"/>
            <a:ext cx="32527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7" name="Line 85"/>
          <p:cNvSpPr>
            <a:spLocks noChangeShapeType="1"/>
          </p:cNvSpPr>
          <p:nvPr/>
        </p:nvSpPr>
        <p:spPr bwMode="auto">
          <a:xfrm flipH="1">
            <a:off x="811213" y="5005388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8" name="Line 86"/>
          <p:cNvSpPr>
            <a:spLocks noChangeShapeType="1"/>
          </p:cNvSpPr>
          <p:nvPr/>
        </p:nvSpPr>
        <p:spPr bwMode="auto">
          <a:xfrm flipH="1">
            <a:off x="811213" y="4549775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9" name="Line 87"/>
          <p:cNvSpPr>
            <a:spLocks noChangeShapeType="1"/>
          </p:cNvSpPr>
          <p:nvPr/>
        </p:nvSpPr>
        <p:spPr bwMode="auto">
          <a:xfrm flipH="1">
            <a:off x="811213" y="4095750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0" name="Line 88"/>
          <p:cNvSpPr>
            <a:spLocks noChangeShapeType="1"/>
          </p:cNvSpPr>
          <p:nvPr/>
        </p:nvSpPr>
        <p:spPr bwMode="auto">
          <a:xfrm flipH="1">
            <a:off x="811213" y="3641725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1" name="Line 89"/>
          <p:cNvSpPr>
            <a:spLocks noChangeShapeType="1"/>
          </p:cNvSpPr>
          <p:nvPr/>
        </p:nvSpPr>
        <p:spPr bwMode="auto">
          <a:xfrm flipH="1">
            <a:off x="811213" y="3187700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2" name="Line 90"/>
          <p:cNvSpPr>
            <a:spLocks noChangeShapeType="1"/>
          </p:cNvSpPr>
          <p:nvPr/>
        </p:nvSpPr>
        <p:spPr bwMode="auto">
          <a:xfrm flipH="1">
            <a:off x="811213" y="2732088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3" name="Line 91"/>
          <p:cNvSpPr>
            <a:spLocks noChangeShapeType="1"/>
          </p:cNvSpPr>
          <p:nvPr/>
        </p:nvSpPr>
        <p:spPr bwMode="auto">
          <a:xfrm flipH="1">
            <a:off x="811213" y="2279650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4" name="Line 92"/>
          <p:cNvSpPr>
            <a:spLocks noChangeShapeType="1"/>
          </p:cNvSpPr>
          <p:nvPr/>
        </p:nvSpPr>
        <p:spPr bwMode="auto">
          <a:xfrm>
            <a:off x="890588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5" name="Line 93"/>
          <p:cNvSpPr>
            <a:spLocks noChangeShapeType="1"/>
          </p:cNvSpPr>
          <p:nvPr/>
        </p:nvSpPr>
        <p:spPr bwMode="auto">
          <a:xfrm flipH="1">
            <a:off x="811213" y="5459413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6" name="Line 94"/>
          <p:cNvSpPr>
            <a:spLocks noChangeShapeType="1"/>
          </p:cNvSpPr>
          <p:nvPr/>
        </p:nvSpPr>
        <p:spPr bwMode="auto">
          <a:xfrm>
            <a:off x="1089025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7" name="Line 95"/>
          <p:cNvSpPr>
            <a:spLocks noChangeShapeType="1"/>
          </p:cNvSpPr>
          <p:nvPr/>
        </p:nvSpPr>
        <p:spPr bwMode="auto">
          <a:xfrm>
            <a:off x="1287463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8" name="Line 96"/>
          <p:cNvSpPr>
            <a:spLocks noChangeShapeType="1"/>
          </p:cNvSpPr>
          <p:nvPr/>
        </p:nvSpPr>
        <p:spPr bwMode="auto">
          <a:xfrm>
            <a:off x="1485900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9" name="Line 97"/>
          <p:cNvSpPr>
            <a:spLocks noChangeShapeType="1"/>
          </p:cNvSpPr>
          <p:nvPr/>
        </p:nvSpPr>
        <p:spPr bwMode="auto">
          <a:xfrm>
            <a:off x="1682750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0" name="Line 98"/>
          <p:cNvSpPr>
            <a:spLocks noChangeShapeType="1"/>
          </p:cNvSpPr>
          <p:nvPr/>
        </p:nvSpPr>
        <p:spPr bwMode="auto">
          <a:xfrm>
            <a:off x="1881188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1" name="Line 99"/>
          <p:cNvSpPr>
            <a:spLocks noChangeShapeType="1"/>
          </p:cNvSpPr>
          <p:nvPr/>
        </p:nvSpPr>
        <p:spPr bwMode="auto">
          <a:xfrm>
            <a:off x="2079625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2" name="Line 100"/>
          <p:cNvSpPr>
            <a:spLocks noChangeShapeType="1"/>
          </p:cNvSpPr>
          <p:nvPr/>
        </p:nvSpPr>
        <p:spPr bwMode="auto">
          <a:xfrm>
            <a:off x="2279650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3" name="Line 101"/>
          <p:cNvSpPr>
            <a:spLocks noChangeShapeType="1"/>
          </p:cNvSpPr>
          <p:nvPr/>
        </p:nvSpPr>
        <p:spPr bwMode="auto">
          <a:xfrm>
            <a:off x="2476500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4" name="Line 102"/>
          <p:cNvSpPr>
            <a:spLocks noChangeShapeType="1"/>
          </p:cNvSpPr>
          <p:nvPr/>
        </p:nvSpPr>
        <p:spPr bwMode="auto">
          <a:xfrm>
            <a:off x="2873375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5" name="Line 103"/>
          <p:cNvSpPr>
            <a:spLocks noChangeShapeType="1"/>
          </p:cNvSpPr>
          <p:nvPr/>
        </p:nvSpPr>
        <p:spPr bwMode="auto">
          <a:xfrm>
            <a:off x="3270250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6" name="Line 104"/>
          <p:cNvSpPr>
            <a:spLocks noChangeShapeType="1"/>
          </p:cNvSpPr>
          <p:nvPr/>
        </p:nvSpPr>
        <p:spPr bwMode="auto">
          <a:xfrm>
            <a:off x="3667125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7" name="Line 105"/>
          <p:cNvSpPr>
            <a:spLocks noChangeShapeType="1"/>
          </p:cNvSpPr>
          <p:nvPr/>
        </p:nvSpPr>
        <p:spPr bwMode="auto">
          <a:xfrm>
            <a:off x="4065588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8" name="Text Box 106"/>
          <p:cNvSpPr txBox="1">
            <a:spLocks noChangeArrowheads="1"/>
          </p:cNvSpPr>
          <p:nvPr/>
        </p:nvSpPr>
        <p:spPr bwMode="auto">
          <a:xfrm>
            <a:off x="496888" y="52133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0</a:t>
            </a:r>
          </a:p>
        </p:txBody>
      </p:sp>
      <p:sp>
        <p:nvSpPr>
          <p:cNvPr id="39969" name="Text Box 107"/>
          <p:cNvSpPr txBox="1">
            <a:spLocks noChangeArrowheads="1"/>
          </p:cNvSpPr>
          <p:nvPr/>
        </p:nvSpPr>
        <p:spPr bwMode="auto">
          <a:xfrm>
            <a:off x="496888" y="484187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5</a:t>
            </a:r>
          </a:p>
        </p:txBody>
      </p:sp>
      <p:sp>
        <p:nvSpPr>
          <p:cNvPr id="39970" name="Text Box 108"/>
          <p:cNvSpPr txBox="1">
            <a:spLocks noChangeArrowheads="1"/>
          </p:cNvSpPr>
          <p:nvPr/>
        </p:nvSpPr>
        <p:spPr bwMode="auto">
          <a:xfrm>
            <a:off x="782638" y="56896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0</a:t>
            </a:r>
          </a:p>
        </p:txBody>
      </p:sp>
      <p:sp>
        <p:nvSpPr>
          <p:cNvPr id="39971" name="Text Box 109"/>
          <p:cNvSpPr txBox="1">
            <a:spLocks noChangeArrowheads="1"/>
          </p:cNvSpPr>
          <p:nvPr/>
        </p:nvSpPr>
        <p:spPr bwMode="auto">
          <a:xfrm>
            <a:off x="1165225" y="5689600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2</a:t>
            </a:r>
          </a:p>
        </p:txBody>
      </p:sp>
      <p:sp>
        <p:nvSpPr>
          <p:cNvPr id="39972" name="Text Box 110"/>
          <p:cNvSpPr txBox="1">
            <a:spLocks noChangeArrowheads="1"/>
          </p:cNvSpPr>
          <p:nvPr/>
        </p:nvSpPr>
        <p:spPr bwMode="auto">
          <a:xfrm>
            <a:off x="1544638" y="56896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4</a:t>
            </a:r>
          </a:p>
        </p:txBody>
      </p:sp>
      <p:sp>
        <p:nvSpPr>
          <p:cNvPr id="39973" name="Text Box 111"/>
          <p:cNvSpPr txBox="1">
            <a:spLocks noChangeArrowheads="1"/>
          </p:cNvSpPr>
          <p:nvPr/>
        </p:nvSpPr>
        <p:spPr bwMode="auto">
          <a:xfrm>
            <a:off x="1925638" y="56896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6</a:t>
            </a:r>
          </a:p>
        </p:txBody>
      </p:sp>
      <p:sp>
        <p:nvSpPr>
          <p:cNvPr id="39974" name="Text Box 112"/>
          <p:cNvSpPr txBox="1">
            <a:spLocks noChangeArrowheads="1"/>
          </p:cNvSpPr>
          <p:nvPr/>
        </p:nvSpPr>
        <p:spPr bwMode="auto">
          <a:xfrm>
            <a:off x="2325688" y="56896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8</a:t>
            </a:r>
          </a:p>
        </p:txBody>
      </p:sp>
      <p:sp>
        <p:nvSpPr>
          <p:cNvPr id="39975" name="Text Box 113"/>
          <p:cNvSpPr txBox="1">
            <a:spLocks noChangeArrowheads="1"/>
          </p:cNvSpPr>
          <p:nvPr/>
        </p:nvSpPr>
        <p:spPr bwMode="auto">
          <a:xfrm>
            <a:off x="2687638" y="56896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12</a:t>
            </a:r>
          </a:p>
        </p:txBody>
      </p:sp>
      <p:sp>
        <p:nvSpPr>
          <p:cNvPr id="39976" name="Text Box 114"/>
          <p:cNvSpPr txBox="1">
            <a:spLocks noChangeArrowheads="1"/>
          </p:cNvSpPr>
          <p:nvPr/>
        </p:nvSpPr>
        <p:spPr bwMode="auto">
          <a:xfrm>
            <a:off x="3068638" y="5689600"/>
            <a:ext cx="411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24</a:t>
            </a:r>
          </a:p>
        </p:txBody>
      </p:sp>
      <p:sp>
        <p:nvSpPr>
          <p:cNvPr id="39977" name="Text Box 115"/>
          <p:cNvSpPr txBox="1">
            <a:spLocks noChangeArrowheads="1"/>
          </p:cNvSpPr>
          <p:nvPr/>
        </p:nvSpPr>
        <p:spPr bwMode="auto">
          <a:xfrm>
            <a:off x="3451225" y="5689600"/>
            <a:ext cx="407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48</a:t>
            </a:r>
          </a:p>
        </p:txBody>
      </p:sp>
      <p:sp>
        <p:nvSpPr>
          <p:cNvPr id="39978" name="Text Box 116"/>
          <p:cNvSpPr txBox="1">
            <a:spLocks noChangeArrowheads="1"/>
          </p:cNvSpPr>
          <p:nvPr/>
        </p:nvSpPr>
        <p:spPr bwMode="auto">
          <a:xfrm>
            <a:off x="3908425" y="5689600"/>
            <a:ext cx="407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600">
                <a:latin typeface="Arial" pitchFamily="34" charset="0"/>
              </a:rPr>
              <a:t>72</a:t>
            </a:r>
          </a:p>
        </p:txBody>
      </p:sp>
      <p:sp>
        <p:nvSpPr>
          <p:cNvPr id="39979" name="Text Box 117"/>
          <p:cNvSpPr txBox="1">
            <a:spLocks noChangeArrowheads="1"/>
          </p:cNvSpPr>
          <p:nvPr/>
        </p:nvSpPr>
        <p:spPr bwMode="auto">
          <a:xfrm>
            <a:off x="3125788" y="4419600"/>
            <a:ext cx="14287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2000">
                <a:solidFill>
                  <a:srgbClr val="FFCCFF"/>
                </a:solidFill>
                <a:latin typeface="Arial" pitchFamily="34" charset="0"/>
              </a:rPr>
              <a:t>PLACEBO</a:t>
            </a:r>
          </a:p>
        </p:txBody>
      </p:sp>
      <p:sp>
        <p:nvSpPr>
          <p:cNvPr id="39980" name="Text Box 118"/>
          <p:cNvSpPr txBox="1">
            <a:spLocks noChangeArrowheads="1"/>
          </p:cNvSpPr>
          <p:nvPr/>
        </p:nvSpPr>
        <p:spPr bwMode="auto">
          <a:xfrm>
            <a:off x="3201988" y="4953000"/>
            <a:ext cx="1103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2000">
                <a:solidFill>
                  <a:srgbClr val="FF9900"/>
                </a:solidFill>
                <a:latin typeface="Arial" pitchFamily="34" charset="0"/>
              </a:rPr>
              <a:t>SD3651</a:t>
            </a:r>
          </a:p>
        </p:txBody>
      </p:sp>
      <p:sp>
        <p:nvSpPr>
          <p:cNvPr id="39981" name="Oval 119"/>
          <p:cNvSpPr>
            <a:spLocks noChangeArrowheads="1"/>
          </p:cNvSpPr>
          <p:nvPr/>
        </p:nvSpPr>
        <p:spPr bwMode="auto">
          <a:xfrm>
            <a:off x="890588" y="4875213"/>
            <a:ext cx="39687" cy="1301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82" name="Freeform 120"/>
          <p:cNvSpPr>
            <a:spLocks/>
          </p:cNvSpPr>
          <p:nvPr/>
        </p:nvSpPr>
        <p:spPr bwMode="auto">
          <a:xfrm>
            <a:off x="890588" y="4938713"/>
            <a:ext cx="3175000" cy="455612"/>
          </a:xfrm>
          <a:custGeom>
            <a:avLst/>
            <a:gdLst>
              <a:gd name="T0" fmla="*/ 0 w 3840"/>
              <a:gd name="T1" fmla="*/ 0 h 336"/>
              <a:gd name="T2" fmla="*/ 2147483647 w 3840"/>
              <a:gd name="T3" fmla="*/ 2147483647 h 336"/>
              <a:gd name="T4" fmla="*/ 2147483647 w 3840"/>
              <a:gd name="T5" fmla="*/ 2147483647 h 336"/>
              <a:gd name="T6" fmla="*/ 2147483647 w 3840"/>
              <a:gd name="T7" fmla="*/ 2147483647 h 336"/>
              <a:gd name="T8" fmla="*/ 2147483647 w 3840"/>
              <a:gd name="T9" fmla="*/ 2147483647 h 336"/>
              <a:gd name="T10" fmla="*/ 2147483647 w 3840"/>
              <a:gd name="T11" fmla="*/ 2147483647 h 336"/>
              <a:gd name="T12" fmla="*/ 2147483647 w 3840"/>
              <a:gd name="T13" fmla="*/ 2147483647 h 336"/>
              <a:gd name="T14" fmla="*/ 2147483647 w 3840"/>
              <a:gd name="T15" fmla="*/ 2147483647 h 336"/>
              <a:gd name="T16" fmla="*/ 2147483647 w 3840"/>
              <a:gd name="T17" fmla="*/ 2147483647 h 336"/>
              <a:gd name="T18" fmla="*/ 2147483647 w 3840"/>
              <a:gd name="T19" fmla="*/ 2147483647 h 336"/>
              <a:gd name="T20" fmla="*/ 2147483647 w 3840"/>
              <a:gd name="T21" fmla="*/ 2147483647 h 336"/>
              <a:gd name="T22" fmla="*/ 2147483647 w 3840"/>
              <a:gd name="T23" fmla="*/ 2147483647 h 336"/>
              <a:gd name="T24" fmla="*/ 2147483647 w 3840"/>
              <a:gd name="T25" fmla="*/ 2147483647 h 3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40"/>
              <a:gd name="T40" fmla="*/ 0 h 336"/>
              <a:gd name="T41" fmla="*/ 3840 w 3840"/>
              <a:gd name="T42" fmla="*/ 336 h 3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40" h="336">
                <a:moveTo>
                  <a:pt x="0" y="0"/>
                </a:moveTo>
                <a:cubicBezTo>
                  <a:pt x="20" y="52"/>
                  <a:pt x="40" y="104"/>
                  <a:pt x="48" y="144"/>
                </a:cubicBezTo>
                <a:cubicBezTo>
                  <a:pt x="56" y="184"/>
                  <a:pt x="40" y="216"/>
                  <a:pt x="48" y="240"/>
                </a:cubicBezTo>
                <a:cubicBezTo>
                  <a:pt x="56" y="264"/>
                  <a:pt x="72" y="280"/>
                  <a:pt x="96" y="288"/>
                </a:cubicBezTo>
                <a:cubicBezTo>
                  <a:pt x="120" y="296"/>
                  <a:pt x="128" y="288"/>
                  <a:pt x="192" y="288"/>
                </a:cubicBezTo>
                <a:cubicBezTo>
                  <a:pt x="256" y="288"/>
                  <a:pt x="416" y="280"/>
                  <a:pt x="480" y="288"/>
                </a:cubicBezTo>
                <a:cubicBezTo>
                  <a:pt x="544" y="296"/>
                  <a:pt x="544" y="336"/>
                  <a:pt x="576" y="336"/>
                </a:cubicBezTo>
                <a:cubicBezTo>
                  <a:pt x="608" y="336"/>
                  <a:pt x="608" y="304"/>
                  <a:pt x="672" y="288"/>
                </a:cubicBezTo>
                <a:cubicBezTo>
                  <a:pt x="736" y="272"/>
                  <a:pt x="752" y="248"/>
                  <a:pt x="960" y="240"/>
                </a:cubicBezTo>
                <a:cubicBezTo>
                  <a:pt x="1168" y="232"/>
                  <a:pt x="1680" y="232"/>
                  <a:pt x="1920" y="240"/>
                </a:cubicBezTo>
                <a:cubicBezTo>
                  <a:pt x="2160" y="248"/>
                  <a:pt x="2240" y="280"/>
                  <a:pt x="2400" y="288"/>
                </a:cubicBezTo>
                <a:cubicBezTo>
                  <a:pt x="2560" y="296"/>
                  <a:pt x="2640" y="288"/>
                  <a:pt x="2880" y="288"/>
                </a:cubicBezTo>
                <a:cubicBezTo>
                  <a:pt x="3120" y="288"/>
                  <a:pt x="3680" y="288"/>
                  <a:pt x="3840" y="288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83" name="Freeform 121"/>
          <p:cNvSpPr>
            <a:spLocks/>
          </p:cNvSpPr>
          <p:nvPr/>
        </p:nvSpPr>
        <p:spPr bwMode="auto">
          <a:xfrm>
            <a:off x="890588" y="4854575"/>
            <a:ext cx="3213100" cy="161925"/>
          </a:xfrm>
          <a:custGeom>
            <a:avLst/>
            <a:gdLst>
              <a:gd name="T0" fmla="*/ 0 w 3888"/>
              <a:gd name="T1" fmla="*/ 2147483647 h 120"/>
              <a:gd name="T2" fmla="*/ 2147483647 w 3888"/>
              <a:gd name="T3" fmla="*/ 2147483647 h 120"/>
              <a:gd name="T4" fmla="*/ 2147483647 w 3888"/>
              <a:gd name="T5" fmla="*/ 2147483647 h 120"/>
              <a:gd name="T6" fmla="*/ 2147483647 w 3888"/>
              <a:gd name="T7" fmla="*/ 2147483647 h 120"/>
              <a:gd name="T8" fmla="*/ 2147483647 w 3888"/>
              <a:gd name="T9" fmla="*/ 2147483647 h 120"/>
              <a:gd name="T10" fmla="*/ 2147483647 w 3888"/>
              <a:gd name="T11" fmla="*/ 2147483647 h 120"/>
              <a:gd name="T12" fmla="*/ 2147483647 w 3888"/>
              <a:gd name="T13" fmla="*/ 2147483647 h 120"/>
              <a:gd name="T14" fmla="*/ 2147483647 w 3888"/>
              <a:gd name="T15" fmla="*/ 2147483647 h 120"/>
              <a:gd name="T16" fmla="*/ 2147483647 w 3888"/>
              <a:gd name="T17" fmla="*/ 2147483647 h 120"/>
              <a:gd name="T18" fmla="*/ 2147483647 w 3888"/>
              <a:gd name="T19" fmla="*/ 2147483647 h 120"/>
              <a:gd name="T20" fmla="*/ 2147483647 w 3888"/>
              <a:gd name="T21" fmla="*/ 2147483647 h 120"/>
              <a:gd name="T22" fmla="*/ 2147483647 w 3888"/>
              <a:gd name="T23" fmla="*/ 2147483647 h 120"/>
              <a:gd name="T24" fmla="*/ 2147483647 w 3888"/>
              <a:gd name="T25" fmla="*/ 2147483647 h 120"/>
              <a:gd name="T26" fmla="*/ 2147483647 w 3888"/>
              <a:gd name="T27" fmla="*/ 2147483647 h 120"/>
              <a:gd name="T28" fmla="*/ 2147483647 w 3888"/>
              <a:gd name="T29" fmla="*/ 2147483647 h 120"/>
              <a:gd name="T30" fmla="*/ 2147483647 w 3888"/>
              <a:gd name="T31" fmla="*/ 2147483647 h 1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88"/>
              <a:gd name="T49" fmla="*/ 0 h 120"/>
              <a:gd name="T50" fmla="*/ 3888 w 3888"/>
              <a:gd name="T51" fmla="*/ 120 h 1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88" h="120">
                <a:moveTo>
                  <a:pt x="0" y="64"/>
                </a:moveTo>
                <a:cubicBezTo>
                  <a:pt x="32" y="84"/>
                  <a:pt x="64" y="104"/>
                  <a:pt x="96" y="112"/>
                </a:cubicBezTo>
                <a:cubicBezTo>
                  <a:pt x="128" y="120"/>
                  <a:pt x="160" y="120"/>
                  <a:pt x="192" y="112"/>
                </a:cubicBezTo>
                <a:cubicBezTo>
                  <a:pt x="224" y="104"/>
                  <a:pt x="240" y="80"/>
                  <a:pt x="288" y="64"/>
                </a:cubicBezTo>
                <a:cubicBezTo>
                  <a:pt x="336" y="48"/>
                  <a:pt x="432" y="16"/>
                  <a:pt x="480" y="16"/>
                </a:cubicBezTo>
                <a:cubicBezTo>
                  <a:pt x="528" y="16"/>
                  <a:pt x="552" y="64"/>
                  <a:pt x="576" y="64"/>
                </a:cubicBezTo>
                <a:cubicBezTo>
                  <a:pt x="600" y="64"/>
                  <a:pt x="600" y="24"/>
                  <a:pt x="624" y="16"/>
                </a:cubicBezTo>
                <a:cubicBezTo>
                  <a:pt x="648" y="8"/>
                  <a:pt x="688" y="16"/>
                  <a:pt x="720" y="16"/>
                </a:cubicBezTo>
                <a:cubicBezTo>
                  <a:pt x="752" y="16"/>
                  <a:pt x="616" y="16"/>
                  <a:pt x="816" y="16"/>
                </a:cubicBezTo>
                <a:cubicBezTo>
                  <a:pt x="1016" y="16"/>
                  <a:pt x="1656" y="0"/>
                  <a:pt x="1920" y="16"/>
                </a:cubicBezTo>
                <a:cubicBezTo>
                  <a:pt x="2184" y="32"/>
                  <a:pt x="2248" y="104"/>
                  <a:pt x="2400" y="112"/>
                </a:cubicBezTo>
                <a:cubicBezTo>
                  <a:pt x="2552" y="120"/>
                  <a:pt x="2744" y="72"/>
                  <a:pt x="2832" y="64"/>
                </a:cubicBezTo>
                <a:cubicBezTo>
                  <a:pt x="2920" y="56"/>
                  <a:pt x="2880" y="64"/>
                  <a:pt x="2928" y="64"/>
                </a:cubicBezTo>
                <a:cubicBezTo>
                  <a:pt x="2976" y="64"/>
                  <a:pt x="3048" y="64"/>
                  <a:pt x="3120" y="64"/>
                </a:cubicBezTo>
                <a:cubicBezTo>
                  <a:pt x="3192" y="64"/>
                  <a:pt x="3232" y="56"/>
                  <a:pt x="3360" y="64"/>
                </a:cubicBezTo>
                <a:cubicBezTo>
                  <a:pt x="3488" y="72"/>
                  <a:pt x="3800" y="104"/>
                  <a:pt x="3888" y="112"/>
                </a:cubicBezTo>
              </a:path>
            </a:pathLst>
          </a:custGeom>
          <a:noFill/>
          <a:ln w="38100" cmpd="sng">
            <a:solidFill>
              <a:srgbClr val="FF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84" name="Oval 122"/>
          <p:cNvSpPr>
            <a:spLocks noChangeArrowheads="1"/>
          </p:cNvSpPr>
          <p:nvPr/>
        </p:nvSpPr>
        <p:spPr bwMode="auto">
          <a:xfrm>
            <a:off x="930275" y="4938713"/>
            <a:ext cx="39688" cy="131762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85" name="Oval 123"/>
          <p:cNvSpPr>
            <a:spLocks noChangeArrowheads="1"/>
          </p:cNvSpPr>
          <p:nvPr/>
        </p:nvSpPr>
        <p:spPr bwMode="auto">
          <a:xfrm>
            <a:off x="969963" y="4938713"/>
            <a:ext cx="39687" cy="131762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86" name="Oval 124"/>
          <p:cNvSpPr>
            <a:spLocks noChangeArrowheads="1"/>
          </p:cNvSpPr>
          <p:nvPr/>
        </p:nvSpPr>
        <p:spPr bwMode="auto">
          <a:xfrm>
            <a:off x="1050925" y="4938713"/>
            <a:ext cx="38100" cy="131762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87" name="Oval 125"/>
          <p:cNvSpPr>
            <a:spLocks noChangeArrowheads="1"/>
          </p:cNvSpPr>
          <p:nvPr/>
        </p:nvSpPr>
        <p:spPr bwMode="auto">
          <a:xfrm>
            <a:off x="1128713" y="4875213"/>
            <a:ext cx="39687" cy="130175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88" name="Oval 126"/>
          <p:cNvSpPr>
            <a:spLocks noChangeArrowheads="1"/>
          </p:cNvSpPr>
          <p:nvPr/>
        </p:nvSpPr>
        <p:spPr bwMode="auto">
          <a:xfrm>
            <a:off x="1168400" y="4875213"/>
            <a:ext cx="39688" cy="130175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89" name="Oval 127"/>
          <p:cNvSpPr>
            <a:spLocks noChangeArrowheads="1"/>
          </p:cNvSpPr>
          <p:nvPr/>
        </p:nvSpPr>
        <p:spPr bwMode="auto">
          <a:xfrm>
            <a:off x="1247775" y="4810125"/>
            <a:ext cx="39688" cy="128588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0" name="Oval 128"/>
          <p:cNvSpPr>
            <a:spLocks noChangeArrowheads="1"/>
          </p:cNvSpPr>
          <p:nvPr/>
        </p:nvSpPr>
        <p:spPr bwMode="auto">
          <a:xfrm>
            <a:off x="1327150" y="4875213"/>
            <a:ext cx="39688" cy="130175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1" name="Oval 129"/>
          <p:cNvSpPr>
            <a:spLocks noChangeArrowheads="1"/>
          </p:cNvSpPr>
          <p:nvPr/>
        </p:nvSpPr>
        <p:spPr bwMode="auto">
          <a:xfrm>
            <a:off x="1408113" y="4810125"/>
            <a:ext cx="38100" cy="128588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2" name="Oval 130"/>
          <p:cNvSpPr>
            <a:spLocks noChangeArrowheads="1"/>
          </p:cNvSpPr>
          <p:nvPr/>
        </p:nvSpPr>
        <p:spPr bwMode="auto">
          <a:xfrm>
            <a:off x="1644650" y="4810125"/>
            <a:ext cx="38100" cy="128588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3" name="Oval 131"/>
          <p:cNvSpPr>
            <a:spLocks noChangeArrowheads="1"/>
          </p:cNvSpPr>
          <p:nvPr/>
        </p:nvSpPr>
        <p:spPr bwMode="auto">
          <a:xfrm>
            <a:off x="2476500" y="4810125"/>
            <a:ext cx="39688" cy="128588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4" name="Oval 132"/>
          <p:cNvSpPr>
            <a:spLocks noChangeArrowheads="1"/>
          </p:cNvSpPr>
          <p:nvPr/>
        </p:nvSpPr>
        <p:spPr bwMode="auto">
          <a:xfrm>
            <a:off x="2833688" y="4938713"/>
            <a:ext cx="39687" cy="131762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5" name="Oval 133"/>
          <p:cNvSpPr>
            <a:spLocks noChangeArrowheads="1"/>
          </p:cNvSpPr>
          <p:nvPr/>
        </p:nvSpPr>
        <p:spPr bwMode="auto">
          <a:xfrm>
            <a:off x="3230563" y="4875213"/>
            <a:ext cx="39687" cy="130175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6" name="Oval 134"/>
          <p:cNvSpPr>
            <a:spLocks noChangeArrowheads="1"/>
          </p:cNvSpPr>
          <p:nvPr/>
        </p:nvSpPr>
        <p:spPr bwMode="auto">
          <a:xfrm>
            <a:off x="3627438" y="4875213"/>
            <a:ext cx="39687" cy="130175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7" name="Oval 135"/>
          <p:cNvSpPr>
            <a:spLocks noChangeArrowheads="1"/>
          </p:cNvSpPr>
          <p:nvPr/>
        </p:nvSpPr>
        <p:spPr bwMode="auto">
          <a:xfrm>
            <a:off x="4065588" y="4938713"/>
            <a:ext cx="38100" cy="131762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8" name="Oval 136"/>
          <p:cNvSpPr>
            <a:spLocks noChangeArrowheads="1"/>
          </p:cNvSpPr>
          <p:nvPr/>
        </p:nvSpPr>
        <p:spPr bwMode="auto">
          <a:xfrm>
            <a:off x="930275" y="5200650"/>
            <a:ext cx="39688" cy="1285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9" name="Oval 137"/>
          <p:cNvSpPr>
            <a:spLocks noChangeArrowheads="1"/>
          </p:cNvSpPr>
          <p:nvPr/>
        </p:nvSpPr>
        <p:spPr bwMode="auto">
          <a:xfrm>
            <a:off x="969963" y="5264150"/>
            <a:ext cx="39687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0" name="Oval 138"/>
          <p:cNvSpPr>
            <a:spLocks noChangeArrowheads="1"/>
          </p:cNvSpPr>
          <p:nvPr/>
        </p:nvSpPr>
        <p:spPr bwMode="auto">
          <a:xfrm>
            <a:off x="1009650" y="5264150"/>
            <a:ext cx="41275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1" name="Oval 139"/>
          <p:cNvSpPr>
            <a:spLocks noChangeArrowheads="1"/>
          </p:cNvSpPr>
          <p:nvPr/>
        </p:nvSpPr>
        <p:spPr bwMode="auto">
          <a:xfrm>
            <a:off x="1050925" y="5264150"/>
            <a:ext cx="38100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2" name="Oval 140"/>
          <p:cNvSpPr>
            <a:spLocks noChangeArrowheads="1"/>
          </p:cNvSpPr>
          <p:nvPr/>
        </p:nvSpPr>
        <p:spPr bwMode="auto">
          <a:xfrm>
            <a:off x="1168400" y="5264150"/>
            <a:ext cx="39688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3" name="Oval 141"/>
          <p:cNvSpPr>
            <a:spLocks noChangeArrowheads="1"/>
          </p:cNvSpPr>
          <p:nvPr/>
        </p:nvSpPr>
        <p:spPr bwMode="auto">
          <a:xfrm>
            <a:off x="1247775" y="5264150"/>
            <a:ext cx="39688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4" name="Oval 142"/>
          <p:cNvSpPr>
            <a:spLocks noChangeArrowheads="1"/>
          </p:cNvSpPr>
          <p:nvPr/>
        </p:nvSpPr>
        <p:spPr bwMode="auto">
          <a:xfrm>
            <a:off x="1327150" y="5272088"/>
            <a:ext cx="39688" cy="12858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5" name="Oval 143"/>
          <p:cNvSpPr>
            <a:spLocks noChangeArrowheads="1"/>
          </p:cNvSpPr>
          <p:nvPr/>
        </p:nvSpPr>
        <p:spPr bwMode="auto">
          <a:xfrm>
            <a:off x="1408113" y="5264150"/>
            <a:ext cx="38100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6" name="Oval 144"/>
          <p:cNvSpPr>
            <a:spLocks noChangeArrowheads="1"/>
          </p:cNvSpPr>
          <p:nvPr/>
        </p:nvSpPr>
        <p:spPr bwMode="auto">
          <a:xfrm>
            <a:off x="1644650" y="5200650"/>
            <a:ext cx="38100" cy="1285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7" name="Oval 145"/>
          <p:cNvSpPr>
            <a:spLocks noChangeArrowheads="1"/>
          </p:cNvSpPr>
          <p:nvPr/>
        </p:nvSpPr>
        <p:spPr bwMode="auto">
          <a:xfrm>
            <a:off x="2476500" y="5200650"/>
            <a:ext cx="39688" cy="1285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8" name="Oval 146"/>
          <p:cNvSpPr>
            <a:spLocks noChangeArrowheads="1"/>
          </p:cNvSpPr>
          <p:nvPr/>
        </p:nvSpPr>
        <p:spPr bwMode="auto">
          <a:xfrm>
            <a:off x="2833688" y="5264150"/>
            <a:ext cx="39687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9" name="Oval 147"/>
          <p:cNvSpPr>
            <a:spLocks noChangeArrowheads="1"/>
          </p:cNvSpPr>
          <p:nvPr/>
        </p:nvSpPr>
        <p:spPr bwMode="auto">
          <a:xfrm>
            <a:off x="3230563" y="5264150"/>
            <a:ext cx="39687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10" name="Oval 148"/>
          <p:cNvSpPr>
            <a:spLocks noChangeArrowheads="1"/>
          </p:cNvSpPr>
          <p:nvPr/>
        </p:nvSpPr>
        <p:spPr bwMode="auto">
          <a:xfrm>
            <a:off x="3627438" y="5264150"/>
            <a:ext cx="39687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11" name="Oval 149"/>
          <p:cNvSpPr>
            <a:spLocks noChangeArrowheads="1"/>
          </p:cNvSpPr>
          <p:nvPr/>
        </p:nvSpPr>
        <p:spPr bwMode="auto">
          <a:xfrm>
            <a:off x="4065588" y="5264150"/>
            <a:ext cx="38100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12" name="Text Box 150"/>
          <p:cNvSpPr txBox="1">
            <a:spLocks noChangeArrowheads="1"/>
          </p:cNvSpPr>
          <p:nvPr/>
        </p:nvSpPr>
        <p:spPr bwMode="auto">
          <a:xfrm>
            <a:off x="2365375" y="5981700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>
                <a:latin typeface="Arial" pitchFamily="34" charset="0"/>
              </a:rPr>
              <a:t>Hours</a:t>
            </a:r>
          </a:p>
        </p:txBody>
      </p:sp>
      <p:sp>
        <p:nvSpPr>
          <p:cNvPr id="40013" name="Rectangle 1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 of iNOS inhibitor on exhaled NO in asthma (Barnes)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813" y="0"/>
            <a:ext cx="8743950" cy="1143000"/>
          </a:xfrm>
        </p:spPr>
        <p:txBody>
          <a:bodyPr/>
          <a:lstStyle/>
          <a:p>
            <a:r>
              <a:rPr lang="en-GB" smtClean="0"/>
              <a:t>Exhaled NO for airway inflammation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341438"/>
            <a:ext cx="4392613" cy="5516562"/>
          </a:xfrm>
        </p:spPr>
        <p:txBody>
          <a:bodyPr/>
          <a:lstStyle/>
          <a:p>
            <a:r>
              <a:rPr lang="en-GB" sz="3200" smtClean="0"/>
              <a:t> Timeline</a:t>
            </a:r>
          </a:p>
          <a:p>
            <a:pPr lvl="1"/>
            <a:r>
              <a:rPr lang="en-GB" sz="2400" smtClean="0"/>
              <a:t>1991: NO in exhaled breath</a:t>
            </a:r>
          </a:p>
          <a:p>
            <a:pPr lvl="1"/>
            <a:r>
              <a:rPr lang="en-GB" sz="2400" smtClean="0"/>
              <a:t>1993: FENO increased in asthmatics</a:t>
            </a:r>
          </a:p>
          <a:p>
            <a:pPr lvl="1"/>
            <a:r>
              <a:rPr lang="en-GB" sz="2400" smtClean="0"/>
              <a:t>2003: FDA approval </a:t>
            </a:r>
          </a:p>
          <a:p>
            <a:pPr lvl="1"/>
            <a:r>
              <a:rPr lang="en-GB" sz="2400" smtClean="0"/>
              <a:t>2005: Respiratory society guidelines and revisions </a:t>
            </a:r>
          </a:p>
          <a:p>
            <a:pPr lvl="1"/>
            <a:r>
              <a:rPr lang="en-GB" sz="2400" smtClean="0"/>
              <a:t>2006: Reimbursement in Europe</a:t>
            </a:r>
          </a:p>
          <a:p>
            <a:pPr lvl="1"/>
            <a:r>
              <a:rPr lang="en-GB" sz="2400" smtClean="0"/>
              <a:t>To date: 1200 articles, towards clinical use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5287963" y="1341438"/>
            <a:ext cx="4999037" cy="55165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610000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3200" b="0">
                <a:solidFill>
                  <a:srgbClr val="FFFFFF"/>
                </a:solidFill>
              </a:rPr>
              <a:t> Achievements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b="0">
                <a:solidFill>
                  <a:srgbClr val="CCCCFF"/>
                </a:solidFill>
              </a:rPr>
              <a:t>Correct asthma diagnosis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b="0">
                <a:solidFill>
                  <a:srgbClr val="CCCCFF"/>
                </a:solidFill>
              </a:rPr>
              <a:t>Insights into steroid effectiveness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b="0">
                <a:solidFill>
                  <a:srgbClr val="CCCCFF"/>
                </a:solidFill>
              </a:rPr>
              <a:t>Prediction of steroid response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b="0">
                <a:solidFill>
                  <a:srgbClr val="CCCCFF"/>
                </a:solidFill>
              </a:rPr>
              <a:t>Steroid dose-titration that reduces cost and improves patient outcome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b="0">
                <a:solidFill>
                  <a:srgbClr val="CCCCFF"/>
                </a:solidFill>
              </a:rPr>
              <a:t>Notification of loss of asthma control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b="0">
                <a:solidFill>
                  <a:srgbClr val="CCCCFF"/>
                </a:solidFill>
              </a:rPr>
              <a:t>Prediction of asthma relapse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b="0">
                <a:solidFill>
                  <a:srgbClr val="CCCCFF"/>
                </a:solidFill>
              </a:rPr>
              <a:t>Rapid identification of non-compliance to anti-inflammatory therapy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n-GB" b="0">
              <a:solidFill>
                <a:srgbClr val="CC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188913"/>
            <a:ext cx="8743950" cy="1143000"/>
          </a:xfrm>
        </p:spPr>
        <p:txBody>
          <a:bodyPr/>
          <a:lstStyle/>
          <a:p>
            <a:r>
              <a:rPr lang="en-GB" smtClean="0"/>
              <a:t>Diagnostic progress: state of art</a:t>
            </a:r>
          </a:p>
        </p:txBody>
      </p:sp>
      <p:pic>
        <p:nvPicPr>
          <p:cNvPr id="41986" name="Picture 3" descr="zcb011060514000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8" y="1844675"/>
            <a:ext cx="9648825" cy="4786313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Inflammatory Diseases (same?)</a:t>
            </a:r>
          </a:p>
        </p:txBody>
      </p:sp>
      <p:pic>
        <p:nvPicPr>
          <p:cNvPr id="43010" name="Picture 3" descr="3022-2-4 x 12 300dpi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5359400" cy="4208462"/>
          </a:xfrm>
          <a:noFill/>
          <a:ln w="381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43011" name="Picture 4" descr="DAD%20reperfusion%20injury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4225" y="1341438"/>
            <a:ext cx="3654425" cy="5516562"/>
          </a:xfr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0"/>
            <a:ext cx="8743950" cy="1143000"/>
          </a:xfrm>
        </p:spPr>
        <p:txBody>
          <a:bodyPr/>
          <a:lstStyle/>
          <a:p>
            <a:r>
              <a:rPr lang="en-GB" smtClean="0"/>
              <a:t>eNO in ARDS</a:t>
            </a:r>
          </a:p>
        </p:txBody>
      </p:sp>
      <p:pic>
        <p:nvPicPr>
          <p:cNvPr id="44034" name="Picture 3" descr="brett1ar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25" y="1978025"/>
            <a:ext cx="4968875" cy="3648075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44035" name="Picture 7" descr="brett1ard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341438"/>
            <a:ext cx="3675063" cy="5265737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sp>
        <p:nvSpPr>
          <p:cNvPr id="44036" name="Rectangle 8"/>
          <p:cNvSpPr>
            <a:spLocks noChangeArrowheads="1"/>
          </p:cNvSpPr>
          <p:nvPr/>
        </p:nvSpPr>
        <p:spPr bwMode="auto">
          <a:xfrm>
            <a:off x="247650" y="5949950"/>
            <a:ext cx="5143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rgbClr val="FF5050"/>
                </a:solidFill>
              </a:rPr>
              <a:t>Brett &amp;Evans Am J Respir Crit Care Med. </a:t>
            </a:r>
          </a:p>
          <a:p>
            <a:r>
              <a:rPr lang="en-GB" sz="1800">
                <a:solidFill>
                  <a:srgbClr val="FF5050"/>
                </a:solidFill>
              </a:rPr>
              <a:t>1998 Mar;157(3 Pt 1):993-7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188913"/>
            <a:ext cx="9680575" cy="1439862"/>
          </a:xfrm>
        </p:spPr>
        <p:txBody>
          <a:bodyPr/>
          <a:lstStyle/>
          <a:p>
            <a:r>
              <a:rPr lang="en-GB" sz="4000" b="1" smtClean="0"/>
              <a:t>THE NITRIC OXIDE/CYCLIC GMP PATHWAY IN LUNG Tx</a:t>
            </a:r>
          </a:p>
        </p:txBody>
      </p:sp>
      <p:pic>
        <p:nvPicPr>
          <p:cNvPr id="45058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25" y="2349500"/>
            <a:ext cx="3925888" cy="3275013"/>
          </a:xfrm>
        </p:spPr>
      </p:pic>
      <p:sp>
        <p:nvSpPr>
          <p:cNvPr id="450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10063" y="1989138"/>
            <a:ext cx="5976937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smtClean="0"/>
              <a:t>NO levels measured at the surface of the transplanted lung plummeted upon reperfusion </a:t>
            </a:r>
          </a:p>
          <a:p>
            <a:pPr>
              <a:lnSpc>
                <a:spcPct val="90000"/>
              </a:lnSpc>
            </a:pPr>
            <a:endParaRPr lang="en-GB" sz="1000" smtClean="0"/>
          </a:p>
          <a:p>
            <a:pPr>
              <a:lnSpc>
                <a:spcPct val="90000"/>
              </a:lnSpc>
            </a:pPr>
            <a:r>
              <a:rPr lang="en-GB" sz="3200" smtClean="0"/>
              <a:t>NO levels moderately increased by topical application of SOD</a:t>
            </a:r>
          </a:p>
          <a:p>
            <a:pPr>
              <a:lnSpc>
                <a:spcPct val="90000"/>
              </a:lnSpc>
            </a:pPr>
            <a:endParaRPr lang="en-GB" sz="3200" smtClean="0"/>
          </a:p>
          <a:p>
            <a:pPr>
              <a:lnSpc>
                <a:spcPct val="90000"/>
              </a:lnSpc>
            </a:pPr>
            <a:r>
              <a:rPr lang="en-GB" sz="3200" smtClean="0"/>
              <a:t>Augmenting the NO pathway at the level of cGMP improves graft function and survival</a:t>
            </a:r>
          </a:p>
          <a:p>
            <a:pPr>
              <a:lnSpc>
                <a:spcPct val="90000"/>
              </a:lnSpc>
            </a:pPr>
            <a:endParaRPr lang="en-GB" sz="3200" smtClean="0"/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47650" y="6237288"/>
            <a:ext cx="395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1800" b="0">
                <a:solidFill>
                  <a:srgbClr val="FF9999"/>
                </a:solidFill>
              </a:rPr>
              <a:t>DJ Pinsky, PNAS 91:12086-12090, 1994</a:t>
            </a: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174625" y="2349500"/>
            <a:ext cx="3960813" cy="331152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188913"/>
            <a:ext cx="8743950" cy="1143000"/>
          </a:xfrm>
        </p:spPr>
        <p:txBody>
          <a:bodyPr/>
          <a:lstStyle/>
          <a:p>
            <a:r>
              <a:rPr lang="en-US" smtClean="0"/>
              <a:t>NO consumption in Human LTx</a:t>
            </a:r>
          </a:p>
        </p:txBody>
      </p: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1971675" y="5943600"/>
            <a:ext cx="5349875" cy="1249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        </a:t>
            </a: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ea typeface="+mn-ea"/>
              </a:rPr>
              <a:t>Pre-                 Post-        24 hrs post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ea typeface="+mn-ea"/>
              </a:rPr>
              <a:t>	Reperfusion    	  transplant</a:t>
            </a:r>
            <a:endParaRPr lang="en-US" sz="2800">
              <a:effectLst>
                <a:outerShdw blurRad="38100" dist="38100" dir="2700000" algn="tl">
                  <a:srgbClr val="808080"/>
                </a:outerShdw>
              </a:effectLst>
              <a:ea typeface="+mn-ea"/>
            </a:endParaRPr>
          </a:p>
          <a:p>
            <a:pPr>
              <a:defRPr/>
            </a:pPr>
            <a:endParaRPr lang="en-US" sz="2800">
              <a:solidFill>
                <a:srgbClr val="FAA4B4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/>
        </p:nvGraphicFramePr>
        <p:xfrm>
          <a:off x="1093788" y="1484313"/>
          <a:ext cx="8058150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Worksheet" r:id="rId3" imgW="4279900" imgH="2692400" progId="Excel.Sheet.8">
                  <p:embed/>
                </p:oleObj>
              </mc:Choice>
              <mc:Fallback>
                <p:oleObj name="Worksheet" r:id="rId3" imgW="4279900" imgH="26924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484313"/>
                        <a:ext cx="8058150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188913"/>
            <a:ext cx="8785225" cy="1287462"/>
          </a:xfrm>
        </p:spPr>
        <p:txBody>
          <a:bodyPr/>
          <a:lstStyle/>
          <a:p>
            <a:r>
              <a:rPr lang="en-GB" sz="4000" smtClean="0"/>
              <a:t>   </a:t>
            </a:r>
            <a:br>
              <a:rPr lang="en-GB" sz="4000" smtClean="0"/>
            </a:br>
            <a:r>
              <a:rPr lang="en-GB" sz="4000" smtClean="0"/>
              <a:t>Endogenous NO consumption in ALI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981200"/>
            <a:ext cx="9196388" cy="4616450"/>
          </a:xfrm>
        </p:spPr>
        <p:txBody>
          <a:bodyPr/>
          <a:lstStyle/>
          <a:p>
            <a:r>
              <a:rPr lang="en-GB" sz="3200" smtClean="0"/>
              <a:t>NO is consumed in oxidative stress reactions in cellular models</a:t>
            </a:r>
            <a:br>
              <a:rPr lang="en-GB" sz="3200" smtClean="0"/>
            </a:br>
            <a:endParaRPr lang="en-GB" sz="1000" smtClean="0"/>
          </a:p>
          <a:p>
            <a:r>
              <a:rPr lang="en-GB" sz="3200" smtClean="0"/>
              <a:t>NO is consumed in animal models of LTX</a:t>
            </a:r>
          </a:p>
          <a:p>
            <a:endParaRPr lang="en-GB" sz="1000" smtClean="0"/>
          </a:p>
          <a:p>
            <a:r>
              <a:rPr lang="en-GB" sz="3200" smtClean="0"/>
              <a:t>Endogenous NO is less in human Acute Lung Injury</a:t>
            </a:r>
            <a:br>
              <a:rPr lang="en-GB" sz="3200" smtClean="0"/>
            </a:br>
            <a:endParaRPr lang="en-GB" sz="3200" smtClean="0"/>
          </a:p>
          <a:p>
            <a:r>
              <a:rPr lang="en-GB" sz="4000" smtClean="0"/>
              <a:t>Surely we need to supplement more NO!!??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NO as therapeutic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Marczin NANDOR</a:t>
            </a:r>
          </a:p>
        </p:txBody>
      </p:sp>
      <p:sp>
        <p:nvSpPr>
          <p:cNvPr id="801795" name="Rectangle 3"/>
          <p:cNvSpPr>
            <a:spLocks noChangeArrowheads="1"/>
          </p:cNvSpPr>
          <p:nvPr/>
        </p:nvSpPr>
        <p:spPr bwMode="auto">
          <a:xfrm>
            <a:off x="771525" y="2133600"/>
            <a:ext cx="87439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4400" b="0"/>
              <a:t>Marcz</a:t>
            </a:r>
            <a:r>
              <a:rPr lang="en-GB" sz="4400" b="0">
                <a:solidFill>
                  <a:srgbClr val="990000"/>
                </a:solidFill>
              </a:rPr>
              <a:t>i</a:t>
            </a:r>
            <a:r>
              <a:rPr lang="en-GB" sz="4400" b="0"/>
              <a:t>n</a:t>
            </a:r>
            <a:r>
              <a:rPr lang="en-GB" sz="4400" b="0">
                <a:solidFill>
                  <a:srgbClr val="FFFF00"/>
                </a:solidFill>
              </a:rPr>
              <a:t> </a:t>
            </a:r>
            <a:r>
              <a:rPr lang="en-GB" sz="4400" b="0">
                <a:solidFill>
                  <a:srgbClr val="990000"/>
                </a:solidFill>
              </a:rPr>
              <a:t>N</a:t>
            </a:r>
            <a:r>
              <a:rPr lang="en-GB" sz="4400" b="0"/>
              <a:t>AND</a:t>
            </a:r>
            <a:r>
              <a:rPr lang="en-GB" sz="4400" b="0">
                <a:solidFill>
                  <a:srgbClr val="990000"/>
                </a:solidFill>
              </a:rPr>
              <a:t>O</a:t>
            </a:r>
            <a:r>
              <a:rPr lang="en-GB" sz="4400" b="0"/>
              <a:t>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NO as mediator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7650" y="1700213"/>
            <a:ext cx="4086225" cy="4854575"/>
            <a:chOff x="156" y="1071"/>
            <a:chExt cx="2574" cy="3058"/>
          </a:xfrm>
        </p:grpSpPr>
        <p:grpSp>
          <p:nvGrpSpPr>
            <p:cNvPr id="50188" name="Group 2"/>
            <p:cNvGrpSpPr>
              <a:grpSpLocks/>
            </p:cNvGrpSpPr>
            <p:nvPr/>
          </p:nvGrpSpPr>
          <p:grpSpPr bwMode="auto">
            <a:xfrm>
              <a:off x="156" y="1071"/>
              <a:ext cx="2490" cy="3058"/>
              <a:chOff x="144" y="819"/>
              <a:chExt cx="2490" cy="3058"/>
            </a:xfrm>
          </p:grpSpPr>
          <p:sp>
            <p:nvSpPr>
              <p:cNvPr id="50192" name="Text Box 3"/>
              <p:cNvSpPr txBox="1">
                <a:spLocks noChangeArrowheads="1"/>
              </p:cNvSpPr>
              <p:nvPr/>
            </p:nvSpPr>
            <p:spPr bwMode="auto">
              <a:xfrm>
                <a:off x="144" y="819"/>
                <a:ext cx="2490" cy="524"/>
              </a:xfrm>
              <a:prstGeom prst="rect">
                <a:avLst/>
              </a:prstGeom>
              <a:gradFill rotWithShape="0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buFont typeface="Symbol" pitchFamily="18" charset="2"/>
                  <a:buChar char="¯"/>
                </a:pPr>
                <a:r>
                  <a:rPr lang="en-GB">
                    <a:latin typeface="Arial" pitchFamily="34" charset="0"/>
                    <a:sym typeface="Symbol" pitchFamily="18" charset="2"/>
                  </a:rPr>
                  <a:t>PVR, PAP, RV failure</a:t>
                </a:r>
              </a:p>
              <a:p>
                <a:pPr>
                  <a:buFont typeface="Symbol" pitchFamily="18" charset="2"/>
                  <a:buNone/>
                </a:pPr>
                <a:r>
                  <a:rPr lang="en-GB">
                    <a:latin typeface="Arial" pitchFamily="34" charset="0"/>
                    <a:sym typeface="Symbol" pitchFamily="18" charset="2"/>
                  </a:rPr>
                  <a:t>Improved hemodynamics </a:t>
                </a:r>
                <a:endParaRPr lang="en-GB" sz="1800">
                  <a:latin typeface="Arial" pitchFamily="34" charset="0"/>
                  <a:sym typeface="Symbol" pitchFamily="18" charset="2"/>
                </a:endParaRPr>
              </a:p>
            </p:txBody>
          </p:sp>
          <p:sp>
            <p:nvSpPr>
              <p:cNvPr id="50193" name="Text Box 4"/>
              <p:cNvSpPr txBox="1">
                <a:spLocks noChangeArrowheads="1"/>
              </p:cNvSpPr>
              <p:nvPr/>
            </p:nvSpPr>
            <p:spPr bwMode="auto">
              <a:xfrm>
                <a:off x="144" y="1923"/>
                <a:ext cx="2042" cy="697"/>
              </a:xfrm>
              <a:prstGeom prst="rect">
                <a:avLst/>
              </a:prstGeom>
              <a:gradFill rotWithShape="0">
                <a:gsLst>
                  <a:gs pos="0">
                    <a:srgbClr val="761847"/>
                  </a:gs>
                  <a:gs pos="50000">
                    <a:srgbClr val="FF3399"/>
                  </a:gs>
                  <a:gs pos="100000">
                    <a:srgbClr val="761847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buFont typeface="Symbol" pitchFamily="18" charset="2"/>
                  <a:buChar char="¯"/>
                </a:pPr>
                <a:r>
                  <a:rPr lang="en-GB">
                    <a:latin typeface="Arial" pitchFamily="34" charset="0"/>
                    <a:sym typeface="Symbol" pitchFamily="18" charset="2"/>
                  </a:rPr>
                  <a:t> Capillary filtration</a:t>
                </a:r>
              </a:p>
              <a:p>
                <a:pPr>
                  <a:buFont typeface="Symbol" pitchFamily="18" charset="2"/>
                  <a:buNone/>
                </a:pPr>
                <a:r>
                  <a:rPr lang="en-GB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↓ Pulmonary oedema</a:t>
                </a:r>
                <a:endParaRPr lang="en-GB">
                  <a:latin typeface="Arial" pitchFamily="34" charset="0"/>
                  <a:sym typeface="Symbol" pitchFamily="18" charset="2"/>
                </a:endParaRPr>
              </a:p>
              <a:p>
                <a:endParaRPr lang="en-GB" sz="1800">
                  <a:latin typeface="Arial" pitchFamily="34" charset="0"/>
                  <a:sym typeface="Symbol" pitchFamily="18" charset="2"/>
                </a:endParaRPr>
              </a:p>
            </p:txBody>
          </p:sp>
          <p:sp>
            <p:nvSpPr>
              <p:cNvPr id="50194" name="Text Box 5"/>
              <p:cNvSpPr txBox="1">
                <a:spLocks noChangeArrowheads="1"/>
              </p:cNvSpPr>
              <p:nvPr/>
            </p:nvSpPr>
            <p:spPr bwMode="auto">
              <a:xfrm>
                <a:off x="240" y="3123"/>
                <a:ext cx="2309" cy="754"/>
              </a:xfrm>
              <a:prstGeom prst="rect">
                <a:avLst/>
              </a:prstGeom>
              <a:gradFill rotWithShape="0">
                <a:gsLst>
                  <a:gs pos="0">
                    <a:srgbClr val="470076"/>
                  </a:gs>
                  <a:gs pos="50000">
                    <a:srgbClr val="9900FF"/>
                  </a:gs>
                  <a:gs pos="100000">
                    <a:srgbClr val="470076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r>
                  <a:rPr lang="en-GB">
                    <a:latin typeface="Arial" pitchFamily="34" charset="0"/>
                    <a:sym typeface="Symbol" pitchFamily="18" charset="2"/>
                  </a:rPr>
                  <a:t>Ventilation/perfusion</a:t>
                </a:r>
              </a:p>
              <a:p>
                <a:r>
                  <a:rPr lang="en-GB">
                    <a:latin typeface="Arial" pitchFamily="34" charset="0"/>
                    <a:sym typeface="Symbol" pitchFamily="18" charset="2"/>
                  </a:rPr>
                  <a:t>Matching,  shunt</a:t>
                </a:r>
              </a:p>
              <a:p>
                <a:r>
                  <a:rPr lang="en-GB">
                    <a:latin typeface="Arial" pitchFamily="34" charset="0"/>
                    <a:sym typeface="Symbol" pitchFamily="18" charset="2"/>
                  </a:rPr>
                  <a:t>Improved gas exchange</a:t>
                </a:r>
                <a:endParaRPr lang="en-GB">
                  <a:latin typeface="Arial" pitchFamily="34" charset="0"/>
                </a:endParaRPr>
              </a:p>
            </p:txBody>
          </p:sp>
        </p:grpSp>
        <p:sp>
          <p:nvSpPr>
            <p:cNvPr id="50189" name="Line 6"/>
            <p:cNvSpPr>
              <a:spLocks noChangeShapeType="1"/>
            </p:cNvSpPr>
            <p:nvPr/>
          </p:nvSpPr>
          <p:spPr bwMode="auto">
            <a:xfrm flipH="1" flipV="1">
              <a:off x="2061" y="1616"/>
              <a:ext cx="581" cy="5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90" name="Line 7"/>
            <p:cNvSpPr>
              <a:spLocks noChangeShapeType="1"/>
            </p:cNvSpPr>
            <p:nvPr/>
          </p:nvSpPr>
          <p:spPr bwMode="auto">
            <a:xfrm flipH="1">
              <a:off x="2333" y="2387"/>
              <a:ext cx="24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91" name="Line 8"/>
            <p:cNvSpPr>
              <a:spLocks noChangeShapeType="1"/>
            </p:cNvSpPr>
            <p:nvPr/>
          </p:nvSpPr>
          <p:spPr bwMode="auto">
            <a:xfrm flipH="1">
              <a:off x="1290" y="2614"/>
              <a:ext cx="1440" cy="7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281613" y="1700213"/>
            <a:ext cx="5005387" cy="4271962"/>
            <a:chOff x="3312" y="963"/>
            <a:chExt cx="3153" cy="2691"/>
          </a:xfrm>
        </p:grpSpPr>
        <p:grpSp>
          <p:nvGrpSpPr>
            <p:cNvPr id="50181" name="Group 10"/>
            <p:cNvGrpSpPr>
              <a:grpSpLocks/>
            </p:cNvGrpSpPr>
            <p:nvPr/>
          </p:nvGrpSpPr>
          <p:grpSpPr bwMode="auto">
            <a:xfrm>
              <a:off x="3312" y="963"/>
              <a:ext cx="3153" cy="2691"/>
              <a:chOff x="3312" y="963"/>
              <a:chExt cx="3153" cy="2691"/>
            </a:xfrm>
          </p:grpSpPr>
          <p:sp>
            <p:nvSpPr>
              <p:cNvPr id="50185" name="Text Box 11"/>
              <p:cNvSpPr txBox="1">
                <a:spLocks noChangeArrowheads="1"/>
              </p:cNvSpPr>
              <p:nvPr/>
            </p:nvSpPr>
            <p:spPr bwMode="auto">
              <a:xfrm>
                <a:off x="3927" y="963"/>
                <a:ext cx="2346" cy="640"/>
              </a:xfrm>
              <a:prstGeom prst="rect">
                <a:avLst/>
              </a:prstGeom>
              <a:gradFill rotWithShape="0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buFont typeface="Symbol" pitchFamily="18" charset="2"/>
                  <a:buChar char="¯"/>
                </a:pPr>
                <a:r>
                  <a:rPr lang="en-GB">
                    <a:latin typeface="Arial" pitchFamily="34" charset="0"/>
                    <a:sym typeface="Symbol" pitchFamily="18" charset="2"/>
                  </a:rPr>
                  <a:t>PMN responses</a:t>
                </a:r>
              </a:p>
              <a:p>
                <a:pPr>
                  <a:buFont typeface="Symbol" pitchFamily="18" charset="2"/>
                  <a:buNone/>
                </a:pPr>
                <a:r>
                  <a:rPr lang="en-GB" sz="1800">
                    <a:latin typeface="Arial" pitchFamily="34" charset="0"/>
                    <a:sym typeface="Symbol" pitchFamily="18" charset="2"/>
                  </a:rPr>
                  <a:t> (adhesion molecule expression,</a:t>
                </a:r>
              </a:p>
              <a:p>
                <a:pPr>
                  <a:buFont typeface="Symbol" pitchFamily="18" charset="2"/>
                  <a:buNone/>
                </a:pPr>
                <a:r>
                  <a:rPr lang="en-GB" sz="1800">
                    <a:latin typeface="Arial" pitchFamily="34" charset="0"/>
                    <a:sym typeface="Symbol" pitchFamily="18" charset="2"/>
                  </a:rPr>
                  <a:t>Free radical release) </a:t>
                </a:r>
              </a:p>
            </p:txBody>
          </p:sp>
          <p:sp>
            <p:nvSpPr>
              <p:cNvPr id="302092" name="Text Box 12"/>
              <p:cNvSpPr txBox="1">
                <a:spLocks noChangeArrowheads="1"/>
              </p:cNvSpPr>
              <p:nvPr/>
            </p:nvSpPr>
            <p:spPr bwMode="auto">
              <a:xfrm>
                <a:off x="3312" y="3168"/>
                <a:ext cx="2978" cy="486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>
                    <a:latin typeface="Arial" pitchFamily="34" charset="0"/>
                    <a:ea typeface="+mn-ea"/>
                    <a:sym typeface="Symbol" pitchFamily="18" charset="2"/>
                  </a:rPr>
                  <a:t> Immune response to allograft</a:t>
                </a:r>
                <a:endParaRPr lang="en-GB" sz="2000">
                  <a:latin typeface="Arial" pitchFamily="34" charset="0"/>
                  <a:ea typeface="+mn-ea"/>
                  <a:sym typeface="Symbol" pitchFamily="18" charset="2"/>
                </a:endParaRPr>
              </a:p>
              <a:p>
                <a:pPr>
                  <a:defRPr/>
                </a:pPr>
                <a:r>
                  <a:rPr lang="en-GB" sz="2000">
                    <a:latin typeface="Arial" pitchFamily="34" charset="0"/>
                    <a:ea typeface="+mn-ea"/>
                    <a:sym typeface="Symbol" pitchFamily="18" charset="2"/>
                  </a:rPr>
                  <a:t> allograft preservation</a:t>
                </a:r>
                <a:endParaRPr lang="en-GB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50187" name="Text Box 13"/>
              <p:cNvSpPr txBox="1">
                <a:spLocks noChangeArrowheads="1"/>
              </p:cNvSpPr>
              <p:nvPr/>
            </p:nvSpPr>
            <p:spPr bwMode="auto">
              <a:xfrm>
                <a:off x="4349" y="2079"/>
                <a:ext cx="2116" cy="524"/>
              </a:xfrm>
              <a:prstGeom prst="rect">
                <a:avLst/>
              </a:prstGeom>
              <a:gradFill rotWithShape="0">
                <a:gsLst>
                  <a:gs pos="0">
                    <a:srgbClr val="5E0000"/>
                  </a:gs>
                  <a:gs pos="50000">
                    <a:srgbClr val="CC0000"/>
                  </a:gs>
                  <a:gs pos="100000">
                    <a:srgbClr val="5E000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buFont typeface="Symbol" pitchFamily="18" charset="2"/>
                  <a:buChar char="¯"/>
                </a:pPr>
                <a:r>
                  <a:rPr lang="en-GB">
                    <a:latin typeface="Arial" pitchFamily="34" charset="0"/>
                    <a:sym typeface="Symbol" pitchFamily="18" charset="2"/>
                  </a:rPr>
                  <a:t>Cytokine expression</a:t>
                </a:r>
              </a:p>
              <a:p>
                <a:pPr>
                  <a:buFont typeface="Symbol" pitchFamily="18" charset="2"/>
                  <a:buChar char="¯"/>
                </a:pPr>
                <a:r>
                  <a:rPr lang="en-GB">
                    <a:latin typeface="Arial" pitchFamily="34" charset="0"/>
                    <a:sym typeface="Symbol" pitchFamily="18" charset="2"/>
                  </a:rPr>
                  <a:t>Activation of NF-kB)</a:t>
                </a:r>
              </a:p>
            </p:txBody>
          </p:sp>
        </p:grpSp>
        <p:sp>
          <p:nvSpPr>
            <p:cNvPr id="50182" name="Line 14"/>
            <p:cNvSpPr>
              <a:spLocks noChangeShapeType="1"/>
            </p:cNvSpPr>
            <p:nvPr/>
          </p:nvSpPr>
          <p:spPr bwMode="auto">
            <a:xfrm flipV="1">
              <a:off x="3312" y="1344"/>
              <a:ext cx="576" cy="6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83" name="Line 15"/>
            <p:cNvSpPr>
              <a:spLocks noChangeShapeType="1"/>
            </p:cNvSpPr>
            <p:nvPr/>
          </p:nvSpPr>
          <p:spPr bwMode="auto">
            <a:xfrm>
              <a:off x="3600" y="2256"/>
              <a:ext cx="7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84" name="Line 16"/>
            <p:cNvSpPr>
              <a:spLocks noChangeShapeType="1"/>
            </p:cNvSpPr>
            <p:nvPr/>
          </p:nvSpPr>
          <p:spPr bwMode="auto">
            <a:xfrm>
              <a:off x="3360" y="2448"/>
              <a:ext cx="912" cy="6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2098" name="Oval 18"/>
          <p:cNvSpPr>
            <a:spLocks noChangeArrowheads="1"/>
          </p:cNvSpPr>
          <p:nvPr/>
        </p:nvSpPr>
        <p:spPr bwMode="auto">
          <a:xfrm>
            <a:off x="4135438" y="3284538"/>
            <a:ext cx="1524000" cy="838200"/>
          </a:xfrm>
          <a:prstGeom prst="ellipse">
            <a:avLst/>
          </a:pr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rPr>
              <a:t>iNO</a:t>
            </a:r>
            <a:endParaRPr lang="en-GB" sz="3600">
              <a:latin typeface="Arial" pitchFamily="34" charset="0"/>
              <a:ea typeface="+mn-ea"/>
            </a:endParaRPr>
          </a:p>
        </p:txBody>
      </p:sp>
      <p:sp>
        <p:nvSpPr>
          <p:cNvPr id="302100" name="Rectangle 20"/>
          <p:cNvSpPr>
            <a:spLocks noGrp="1" noChangeArrowheads="1"/>
          </p:cNvSpPr>
          <p:nvPr>
            <p:ph type="title"/>
          </p:nvPr>
        </p:nvSpPr>
        <p:spPr>
          <a:xfrm>
            <a:off x="750888" y="260350"/>
            <a:ext cx="8743950" cy="1143000"/>
          </a:xfrm>
        </p:spPr>
        <p:txBody>
          <a:bodyPr/>
          <a:lstStyle/>
          <a:p>
            <a:r>
              <a:rPr lang="en-GB" sz="4000" b="1" smtClean="0">
                <a:solidFill>
                  <a:srgbClr val="EEEA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iNO: the master </a:t>
            </a:r>
            <a:br>
              <a:rPr lang="en-GB" sz="4000" b="1" smtClean="0">
                <a:solidFill>
                  <a:srgbClr val="EEEA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4000" b="1" smtClean="0">
                <a:solidFill>
                  <a:srgbClr val="EEEA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GB" sz="4000" b="1" smtClean="0">
                <a:solidFill>
                  <a:srgbClr val="EEEA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reperfusion anaesthetic</a:t>
            </a:r>
            <a:r>
              <a:rPr lang="en-GB" altLang="en-US" sz="4000" b="1" smtClean="0">
                <a:solidFill>
                  <a:srgbClr val="EEEA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GB" sz="4000" b="1" smtClean="0">
              <a:solidFill>
                <a:srgbClr val="EEEA3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://inomax.com/images/uploads/INOvent-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1916113"/>
            <a:ext cx="295116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4" descr="http://inomax.com/images/uploads/INOmax-DS-45-800-p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205038"/>
            <a:ext cx="2952750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6" descr="http://www.ikaria.com/images/inomax-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260350"/>
            <a:ext cx="3529012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425" y="188913"/>
            <a:ext cx="9217025" cy="2663825"/>
          </a:xfrm>
        </p:spPr>
      </p:pic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3213100"/>
            <a:ext cx="9793288" cy="3644900"/>
          </a:xfrm>
        </p:spPr>
        <p:txBody>
          <a:bodyPr/>
          <a:lstStyle/>
          <a:p>
            <a:r>
              <a:rPr lang="en-GB" b="1" smtClean="0"/>
              <a:t>Placebo controlled, randomised single centre </a:t>
            </a:r>
          </a:p>
          <a:p>
            <a:pPr lvl="1"/>
            <a:r>
              <a:rPr lang="en-GB" b="1" smtClean="0"/>
              <a:t>84 patients. inhaled NO 20 ppm, 10 min after reperfusion</a:t>
            </a:r>
          </a:p>
          <a:p>
            <a:r>
              <a:rPr lang="en-GB" b="1" smtClean="0"/>
              <a:t>Tightly controlled study protocol and weaning from iNO and mechanical ventilation</a:t>
            </a:r>
          </a:p>
          <a:p>
            <a:r>
              <a:rPr lang="en-GB" b="1" smtClean="0"/>
              <a:t>No influence of physiological variables and outcome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3"/>
          <p:cNvSpPr>
            <a:spLocks noGrp="1"/>
          </p:cNvSpPr>
          <p:nvPr>
            <p:ph sz="half" idx="2"/>
          </p:nvPr>
        </p:nvSpPr>
        <p:spPr>
          <a:xfrm>
            <a:off x="319088" y="5805488"/>
            <a:ext cx="9720262" cy="936625"/>
          </a:xfrm>
        </p:spPr>
        <p:txBody>
          <a:bodyPr/>
          <a:lstStyle/>
          <a:p>
            <a:r>
              <a:rPr lang="en-GB" smtClean="0"/>
              <a:t>iNO therapy is effective and recommended for LVAD  insertion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15900"/>
            <a:ext cx="9015413" cy="5300663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679450" y="188913"/>
            <a:ext cx="8815388" cy="1295400"/>
          </a:xfrm>
        </p:spPr>
        <p:txBody>
          <a:bodyPr/>
          <a:lstStyle/>
          <a:p>
            <a:r>
              <a:rPr lang="en-GB" smtClean="0"/>
              <a:t>RV failure after LVAD insertion </a:t>
            </a:r>
            <a:br>
              <a:rPr lang="en-GB" smtClean="0"/>
            </a:br>
            <a:r>
              <a:rPr lang="en-GB" smtClean="0"/>
              <a:t>(5-39%)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76475"/>
            <a:ext cx="576103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5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22"/>
          <a:stretch>
            <a:fillRect/>
          </a:stretch>
        </p:blipFill>
        <p:spPr bwMode="auto">
          <a:xfrm>
            <a:off x="174625" y="2349500"/>
            <a:ext cx="3878263" cy="34766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125413"/>
            <a:ext cx="8743950" cy="1143000"/>
          </a:xfrm>
        </p:spPr>
        <p:txBody>
          <a:bodyPr/>
          <a:lstStyle/>
          <a:p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>RV OVERLOAD </a:t>
            </a:r>
            <a:br>
              <a:rPr lang="en-GB" sz="4000" smtClean="0"/>
            </a:br>
            <a:endParaRPr lang="en-GB" sz="4000" smtClean="0"/>
          </a:p>
        </p:txBody>
      </p:sp>
      <p:pic>
        <p:nvPicPr>
          <p:cNvPr id="458756" name="Picture 4" descr="cart hor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8588" y="1463675"/>
            <a:ext cx="6985000" cy="5394325"/>
          </a:xfr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822325" y="188913"/>
            <a:ext cx="8743950" cy="1143000"/>
          </a:xfrm>
        </p:spPr>
        <p:txBody>
          <a:bodyPr/>
          <a:lstStyle/>
          <a:p>
            <a:r>
              <a:rPr lang="en-GB" smtClean="0"/>
              <a:t>BiVAD support</a:t>
            </a:r>
          </a:p>
        </p:txBody>
      </p:sp>
      <p:pic>
        <p:nvPicPr>
          <p:cNvPr id="56322" name="Picture 2" descr="!UN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511300"/>
            <a:ext cx="7200900" cy="5346700"/>
          </a:xfrm>
          <a:prstGeom prst="rect">
            <a:avLst/>
          </a:prstGeom>
          <a:noFill/>
          <a:ln w="476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750888" y="115888"/>
            <a:ext cx="8743950" cy="1143000"/>
          </a:xfrm>
        </p:spPr>
        <p:txBody>
          <a:bodyPr/>
          <a:lstStyle/>
          <a:p>
            <a:r>
              <a:rPr lang="en-GB" smtClean="0"/>
              <a:t>Impact of RVAD on survival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1406525"/>
            <a:ext cx="6480175" cy="540702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title"/>
          </p:nvPr>
        </p:nvSpPr>
        <p:spPr>
          <a:xfrm>
            <a:off x="679450" y="188913"/>
            <a:ext cx="8815388" cy="1295400"/>
          </a:xfrm>
        </p:spPr>
        <p:txBody>
          <a:bodyPr/>
          <a:lstStyle/>
          <a:p>
            <a:r>
              <a:rPr lang="en-GB" smtClean="0"/>
              <a:t>RV failure after LVAD insertion </a:t>
            </a:r>
            <a:br>
              <a:rPr lang="en-GB" smtClean="0"/>
            </a:br>
            <a:r>
              <a:rPr lang="en-GB" smtClean="0"/>
              <a:t>(5-39%)</a:t>
            </a:r>
          </a:p>
        </p:txBody>
      </p:sp>
      <p:pic>
        <p:nvPicPr>
          <p:cNvPr id="58370" name="Picture 5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22"/>
          <a:stretch>
            <a:fillRect/>
          </a:stretch>
        </p:blipFill>
        <p:spPr bwMode="auto">
          <a:xfrm>
            <a:off x="174625" y="2349500"/>
            <a:ext cx="3878263" cy="34766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4" descr="Resp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700213"/>
            <a:ext cx="5327650" cy="4559300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426" name="Group 2"/>
          <p:cNvGraphicFramePr>
            <a:graphicFrameLocks noGrp="1"/>
          </p:cNvGraphicFramePr>
          <p:nvPr>
            <p:ph idx="1"/>
          </p:nvPr>
        </p:nvGraphicFramePr>
        <p:xfrm>
          <a:off x="942975" y="1844675"/>
          <a:ext cx="9702800" cy="5273675"/>
        </p:xfrm>
        <a:graphic>
          <a:graphicData uri="http://schemas.openxmlformats.org/drawingml/2006/table">
            <a:tbl>
              <a:tblPr/>
              <a:tblGrid>
                <a:gridCol w="3095625"/>
                <a:gridCol w="660717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PGE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milrinone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PGE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milrinone, dopamine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3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PGE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milrinone, epinephrine, norepinephrine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4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5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PGE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milrinone, dobutamine, epinephrine, norepinephrine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7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PGE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milrinone, epinephrine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8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PGE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milrinone, dobutamine, epinephrine, nitroglycerin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9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milrinone, epinephrine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10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milrinone, dopamine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6" name="Rectangle 29"/>
          <p:cNvSpPr>
            <a:spLocks noGrp="1" noChangeArrowheads="1"/>
          </p:cNvSpPr>
          <p:nvPr>
            <p:ph type="title"/>
          </p:nvPr>
        </p:nvSpPr>
        <p:spPr>
          <a:xfrm>
            <a:off x="319088" y="0"/>
            <a:ext cx="9680575" cy="1439863"/>
          </a:xfrm>
        </p:spPr>
        <p:txBody>
          <a:bodyPr/>
          <a:lstStyle/>
          <a:p>
            <a:r>
              <a:rPr lang="en-US" sz="2800" smtClean="0"/>
              <a:t>Vasoactive drugs at ICU admission </a:t>
            </a:r>
            <a:r>
              <a:rPr lang="en-GB" sz="2800" smtClean="0"/>
              <a:t>following  Jarvik 2000  insertion </a:t>
            </a:r>
            <a:r>
              <a:rPr lang="en-GB" sz="2400" smtClean="0">
                <a:solidFill>
                  <a:schemeClr val="accent1"/>
                </a:solidFill>
              </a:rPr>
              <a:t>Anesth Analg. 2003 Oct;97(4):964-71</a:t>
            </a:r>
            <a:r>
              <a:rPr lang="en-GB" sz="40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0"/>
            <a:ext cx="8929687" cy="2205038"/>
          </a:xfrm>
        </p:spPr>
        <p:txBody>
          <a:bodyPr/>
          <a:lstStyle/>
          <a:p>
            <a:r>
              <a:rPr lang="en-GB" sz="4000" b="1" smtClean="0"/>
              <a:t>The Nobel Prize in Physiology or Medicine 1998:</a:t>
            </a:r>
            <a:br>
              <a:rPr lang="en-GB" sz="4000" b="1" smtClean="0"/>
            </a:br>
            <a:r>
              <a:rPr lang="en-GB" sz="4000" b="1" smtClean="0"/>
              <a:t> A New Principle</a:t>
            </a:r>
          </a:p>
        </p:txBody>
      </p:sp>
      <p:sp>
        <p:nvSpPr>
          <p:cNvPr id="1024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22325" y="2708275"/>
            <a:ext cx="8743950" cy="3816350"/>
          </a:xfrm>
        </p:spPr>
        <p:txBody>
          <a:bodyPr/>
          <a:lstStyle/>
          <a:p>
            <a:r>
              <a:rPr lang="en-GB" smtClean="0"/>
              <a:t>Nitric Oxide, NO, </a:t>
            </a:r>
          </a:p>
          <a:p>
            <a:pPr lvl="1"/>
            <a:r>
              <a:rPr lang="en-GB" smtClean="0"/>
              <a:t>is a short-lived, endogenously produced gas that acts as a signalling molecule in the body. </a:t>
            </a:r>
          </a:p>
          <a:p>
            <a:pPr lvl="1"/>
            <a:r>
              <a:rPr lang="en-GB" smtClean="0"/>
              <a:t>Signal transmission by a gas, produced by one cell, which penetrates membranes and regulates the function of other cells is an entirely new principle for signalling in the human organism.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4"/>
          <p:cNvSpPr>
            <a:spLocks noGrp="1"/>
          </p:cNvSpPr>
          <p:nvPr>
            <p:ph type="title"/>
          </p:nvPr>
        </p:nvSpPr>
        <p:spPr>
          <a:xfrm>
            <a:off x="750888" y="333375"/>
            <a:ext cx="8743950" cy="1143000"/>
          </a:xfrm>
        </p:spPr>
        <p:txBody>
          <a:bodyPr/>
          <a:lstStyle/>
          <a:p>
            <a:r>
              <a:rPr lang="en-GB" b="1" smtClean="0"/>
              <a:t>Use of iNO After LVAD Placement:</a:t>
            </a:r>
            <a:endParaRPr lang="en-GB" smtClean="0"/>
          </a:p>
        </p:txBody>
      </p:sp>
      <p:sp>
        <p:nvSpPr>
          <p:cNvPr id="60418" name="TextBox 6"/>
          <p:cNvSpPr txBox="1">
            <a:spLocks noChangeArrowheads="1"/>
          </p:cNvSpPr>
          <p:nvPr/>
        </p:nvSpPr>
        <p:spPr bwMode="auto">
          <a:xfrm>
            <a:off x="2335213" y="1700213"/>
            <a:ext cx="6010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GB" sz="2000">
                <a:solidFill>
                  <a:srgbClr val="FFFF00"/>
                </a:solidFill>
              </a:rPr>
              <a:t>Results of a Prospective, Randomized, Double-Blind, </a:t>
            </a:r>
          </a:p>
          <a:p>
            <a:pPr algn="ctr"/>
            <a:r>
              <a:rPr lang="en-GB" sz="2000">
                <a:solidFill>
                  <a:srgbClr val="FFFF00"/>
                </a:solidFill>
              </a:rPr>
              <a:t>Multicenter, Placebo-Controlled Trial</a:t>
            </a:r>
            <a:r>
              <a:rPr lang="en-GB" sz="2000" i="1"/>
              <a:t> </a:t>
            </a:r>
          </a:p>
          <a:p>
            <a:pPr algn="ctr"/>
            <a:r>
              <a:rPr lang="en-GB" sz="2000" i="1">
                <a:solidFill>
                  <a:srgbClr val="FF5050"/>
                </a:solidFill>
              </a:rPr>
              <a:t>Circulation.</a:t>
            </a:r>
            <a:r>
              <a:rPr lang="en-GB" sz="2000">
                <a:solidFill>
                  <a:srgbClr val="FF5050"/>
                </a:solidFill>
              </a:rPr>
              <a:t> 2009;120:S845</a:t>
            </a:r>
          </a:p>
        </p:txBody>
      </p:sp>
      <p:pic>
        <p:nvPicPr>
          <p:cNvPr id="60419" name="Picture 2" descr="Tabl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933825"/>
            <a:ext cx="98520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9"/>
          <p:cNvSpPr>
            <a:spLocks noChangeArrowheads="1"/>
          </p:cNvSpPr>
          <p:nvPr/>
        </p:nvSpPr>
        <p:spPr bwMode="auto">
          <a:xfrm>
            <a:off x="534988" y="2924175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rgbClr val="99CCFF"/>
                </a:solidFill>
              </a:rPr>
              <a:t>Study-Defined Right Ventricular Dysfunction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4"/>
          <p:cNvSpPr>
            <a:spLocks noGrp="1"/>
          </p:cNvSpPr>
          <p:nvPr>
            <p:ph type="title"/>
          </p:nvPr>
        </p:nvSpPr>
        <p:spPr>
          <a:xfrm>
            <a:off x="750888" y="333375"/>
            <a:ext cx="8743950" cy="1143000"/>
          </a:xfrm>
        </p:spPr>
        <p:txBody>
          <a:bodyPr/>
          <a:lstStyle/>
          <a:p>
            <a:r>
              <a:rPr lang="en-GB" b="1" smtClean="0"/>
              <a:t>Use of iNO After LVAD Placement:</a:t>
            </a:r>
            <a:endParaRPr lang="en-GB" smtClean="0"/>
          </a:p>
        </p:txBody>
      </p:sp>
      <p:sp>
        <p:nvSpPr>
          <p:cNvPr id="61442" name="Rectangle 7"/>
          <p:cNvSpPr>
            <a:spLocks noChangeArrowheads="1"/>
          </p:cNvSpPr>
          <p:nvPr/>
        </p:nvSpPr>
        <p:spPr bwMode="auto">
          <a:xfrm>
            <a:off x="390525" y="1773238"/>
            <a:ext cx="9361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rgbClr val="99CCFF"/>
                </a:solidFill>
              </a:rPr>
              <a:t>Secondary Efficacy</a:t>
            </a:r>
            <a:r>
              <a:rPr lang="en-GB" baseline="30000">
                <a:solidFill>
                  <a:srgbClr val="99CCFF"/>
                </a:solidFill>
              </a:rPr>
              <a:t> </a:t>
            </a:r>
            <a:r>
              <a:rPr lang="en-GB">
                <a:solidFill>
                  <a:srgbClr val="99CCFF"/>
                </a:solidFill>
              </a:rPr>
              <a:t>Outcomes, Intent-to-Treat Population</a:t>
            </a:r>
          </a:p>
        </p:txBody>
      </p:sp>
      <p:pic>
        <p:nvPicPr>
          <p:cNvPr id="61443" name="Picture 2" descr="Tabl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517775"/>
            <a:ext cx="9504362" cy="4149725"/>
          </a:xfrm>
          <a:prstGeom prst="rect">
            <a:avLst/>
          </a:prstGeom>
          <a:noFill/>
          <a:ln w="476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Rounded Rectangle 10"/>
          <p:cNvSpPr>
            <a:spLocks noChangeArrowheads="1"/>
          </p:cNvSpPr>
          <p:nvPr/>
        </p:nvSpPr>
        <p:spPr bwMode="auto">
          <a:xfrm>
            <a:off x="4351338" y="3068638"/>
            <a:ext cx="1223962" cy="41116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4400"/>
          </a:p>
        </p:txBody>
      </p:sp>
      <p:sp>
        <p:nvSpPr>
          <p:cNvPr id="61445" name="Rounded Rectangle 11"/>
          <p:cNvSpPr>
            <a:spLocks noChangeArrowheads="1"/>
          </p:cNvSpPr>
          <p:nvPr/>
        </p:nvSpPr>
        <p:spPr bwMode="auto">
          <a:xfrm>
            <a:off x="7088188" y="3068638"/>
            <a:ext cx="1223962" cy="41116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4400"/>
          </a:p>
        </p:txBody>
      </p:sp>
      <p:sp>
        <p:nvSpPr>
          <p:cNvPr id="61446" name="Rounded Rectangle 12"/>
          <p:cNvSpPr>
            <a:spLocks noChangeArrowheads="1"/>
          </p:cNvSpPr>
          <p:nvPr/>
        </p:nvSpPr>
        <p:spPr bwMode="auto">
          <a:xfrm>
            <a:off x="4495800" y="3500438"/>
            <a:ext cx="863600" cy="41116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4400"/>
          </a:p>
        </p:txBody>
      </p:sp>
      <p:sp>
        <p:nvSpPr>
          <p:cNvPr id="61447" name="Rounded Rectangle 13"/>
          <p:cNvSpPr>
            <a:spLocks noChangeArrowheads="1"/>
          </p:cNvSpPr>
          <p:nvPr/>
        </p:nvSpPr>
        <p:spPr bwMode="auto">
          <a:xfrm>
            <a:off x="7159625" y="3500438"/>
            <a:ext cx="936625" cy="3381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4400"/>
          </a:p>
        </p:txBody>
      </p:sp>
      <p:sp>
        <p:nvSpPr>
          <p:cNvPr id="61448" name="Rounded Rectangle 14"/>
          <p:cNvSpPr>
            <a:spLocks noChangeArrowheads="1"/>
          </p:cNvSpPr>
          <p:nvPr/>
        </p:nvSpPr>
        <p:spPr bwMode="auto">
          <a:xfrm>
            <a:off x="4422775" y="6021388"/>
            <a:ext cx="1225550" cy="4095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4400"/>
          </a:p>
        </p:txBody>
      </p:sp>
      <p:sp>
        <p:nvSpPr>
          <p:cNvPr id="61449" name="Rounded Rectangle 15"/>
          <p:cNvSpPr>
            <a:spLocks noChangeArrowheads="1"/>
          </p:cNvSpPr>
          <p:nvPr/>
        </p:nvSpPr>
        <p:spPr bwMode="auto">
          <a:xfrm>
            <a:off x="7231063" y="6021388"/>
            <a:ext cx="1225550" cy="4095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4"/>
          <p:cNvSpPr>
            <a:spLocks noGrp="1"/>
          </p:cNvSpPr>
          <p:nvPr>
            <p:ph type="title"/>
          </p:nvPr>
        </p:nvSpPr>
        <p:spPr>
          <a:xfrm>
            <a:off x="606425" y="188913"/>
            <a:ext cx="8743950" cy="1143000"/>
          </a:xfrm>
        </p:spPr>
        <p:txBody>
          <a:bodyPr/>
          <a:lstStyle/>
          <a:p>
            <a:r>
              <a:rPr lang="en-GB" b="1" smtClean="0"/>
              <a:t>Use of iNO After LVAD Placement:</a:t>
            </a:r>
            <a:endParaRPr lang="en-GB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0525" y="1700213"/>
            <a:ext cx="9361488" cy="49688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err="1" smtClean="0">
                <a:ea typeface="+mn-ea"/>
                <a:cs typeface="+mn-cs"/>
              </a:rPr>
              <a:t>iNO</a:t>
            </a:r>
            <a:r>
              <a:rPr lang="en-GB" dirty="0" smtClean="0">
                <a:ea typeface="+mn-ea"/>
                <a:cs typeface="+mn-cs"/>
              </a:rPr>
              <a:t> reduced the incidence of RVD,</a:t>
            </a:r>
            <a:r>
              <a:rPr lang="en-GB" baseline="30000" dirty="0" smtClean="0"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GB" dirty="0" smtClean="0">
                <a:ea typeface="+mn-ea"/>
                <a:cs typeface="+mn-cs"/>
              </a:rPr>
              <a:t>reduced time on mechanical ventilation, </a:t>
            </a:r>
          </a:p>
          <a:p>
            <a:pPr>
              <a:defRPr/>
            </a:pPr>
            <a:r>
              <a:rPr lang="en-GB" dirty="0" smtClean="0">
                <a:ea typeface="+mn-ea"/>
                <a:cs typeface="+mn-cs"/>
              </a:rPr>
              <a:t>was safe and well</a:t>
            </a:r>
            <a:r>
              <a:rPr lang="en-GB" baseline="30000" dirty="0" smtClean="0">
                <a:ea typeface="+mn-ea"/>
                <a:cs typeface="+mn-cs"/>
              </a:rPr>
              <a:t> </a:t>
            </a:r>
            <a:r>
              <a:rPr lang="en-GB" dirty="0" smtClean="0">
                <a:ea typeface="+mn-ea"/>
                <a:cs typeface="+mn-cs"/>
              </a:rPr>
              <a:t>tolerated. </a:t>
            </a:r>
          </a:p>
          <a:p>
            <a:pPr>
              <a:defRPr/>
            </a:pPr>
            <a:endParaRPr lang="en-GB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GB" dirty="0" smtClean="0">
                <a:ea typeface="+mn-ea"/>
                <a:cs typeface="+mn-cs"/>
              </a:rPr>
              <a:t>Results are clinically meaningful considering</a:t>
            </a:r>
            <a:r>
              <a:rPr lang="en-GB" baseline="30000" dirty="0" smtClean="0">
                <a:ea typeface="+mn-ea"/>
                <a:cs typeface="+mn-cs"/>
              </a:rPr>
              <a:t> </a:t>
            </a:r>
            <a:r>
              <a:rPr lang="en-GB" dirty="0" smtClean="0">
                <a:ea typeface="+mn-ea"/>
                <a:cs typeface="+mn-cs"/>
              </a:rPr>
              <a:t>the cross-over design. </a:t>
            </a:r>
          </a:p>
          <a:p>
            <a:pPr>
              <a:defRPr/>
            </a:pPr>
            <a:endParaRPr lang="en-GB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GB" dirty="0" smtClean="0">
                <a:ea typeface="+mn-ea"/>
                <a:cs typeface="+mn-cs"/>
              </a:rPr>
              <a:t>The use of </a:t>
            </a:r>
            <a:r>
              <a:rPr lang="en-GB" dirty="0" err="1" smtClean="0">
                <a:ea typeface="+mn-ea"/>
                <a:cs typeface="+mn-cs"/>
              </a:rPr>
              <a:t>iNO</a:t>
            </a:r>
            <a:r>
              <a:rPr lang="en-GB" dirty="0" smtClean="0">
                <a:ea typeface="+mn-ea"/>
                <a:cs typeface="+mn-cs"/>
              </a:rPr>
              <a:t> after LVAD placement may</a:t>
            </a:r>
            <a:r>
              <a:rPr lang="en-GB" baseline="30000" dirty="0" smtClean="0">
                <a:ea typeface="+mn-ea"/>
                <a:cs typeface="+mn-cs"/>
              </a:rPr>
              <a:t> </a:t>
            </a:r>
            <a:r>
              <a:rPr lang="en-GB" dirty="0" smtClean="0">
                <a:ea typeface="+mn-ea"/>
                <a:cs typeface="+mn-cs"/>
              </a:rPr>
              <a:t>improve outcomes and reduce ventilation time</a:t>
            </a: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57250" y="711200"/>
          <a:ext cx="85725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114425" y="1085674"/>
          <a:ext cx="8315325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46956" y="4064000"/>
          <a:ext cx="9525694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3455777" y="2571744"/>
            <a:ext cx="3295078" cy="1214446"/>
          </a:xfrm>
          <a:prstGeom prst="leftRightArrow">
            <a:avLst>
              <a:gd name="adj1" fmla="val 78607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en-GB" b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Mechanisms</a:t>
            </a:r>
          </a:p>
        </p:txBody>
      </p:sp>
      <p:sp>
        <p:nvSpPr>
          <p:cNvPr id="8" name="Chevron 7"/>
          <p:cNvSpPr>
            <a:spLocks noChangeArrowheads="1"/>
          </p:cNvSpPr>
          <p:nvPr/>
        </p:nvSpPr>
        <p:spPr bwMode="auto">
          <a:xfrm rot="10800000">
            <a:off x="642938" y="2659063"/>
            <a:ext cx="3081337" cy="1055687"/>
          </a:xfrm>
          <a:prstGeom prst="chevron">
            <a:avLst>
              <a:gd name="adj" fmla="val 49998"/>
            </a:avLst>
          </a:prstGeom>
          <a:gradFill rotWithShape="0">
            <a:gsLst>
              <a:gs pos="0">
                <a:srgbClr val="9C9CFF"/>
              </a:gs>
              <a:gs pos="35001">
                <a:srgbClr val="BABAFF"/>
              </a:gs>
              <a:gs pos="100000">
                <a:srgbClr val="E4E4FF"/>
              </a:gs>
            </a:gsLst>
            <a:lin ang="16200000" scaled="1"/>
          </a:gradFill>
          <a:ln w="9525">
            <a:solidFill>
              <a:srgbClr val="2828B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GB" sz="18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3494" name="TextBox 9"/>
          <p:cNvSpPr txBox="1">
            <a:spLocks noChangeArrowheads="1"/>
          </p:cNvSpPr>
          <p:nvPr/>
        </p:nvSpPr>
        <p:spPr bwMode="auto">
          <a:xfrm>
            <a:off x="1114425" y="2928938"/>
            <a:ext cx="1881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1F497D"/>
                </a:solidFill>
                <a:latin typeface="Arial" pitchFamily="34" charset="0"/>
              </a:rPr>
              <a:t>Biomarkers</a:t>
            </a:r>
          </a:p>
        </p:txBody>
      </p:sp>
      <p:sp>
        <p:nvSpPr>
          <p:cNvPr id="11" name="Chevron 10"/>
          <p:cNvSpPr>
            <a:spLocks noChangeArrowheads="1"/>
          </p:cNvSpPr>
          <p:nvPr/>
        </p:nvSpPr>
        <p:spPr bwMode="auto">
          <a:xfrm>
            <a:off x="6510338" y="2659063"/>
            <a:ext cx="3262312" cy="1055687"/>
          </a:xfrm>
          <a:prstGeom prst="chevron">
            <a:avLst>
              <a:gd name="adj" fmla="val 50002"/>
            </a:avLst>
          </a:prstGeom>
          <a:gradFill rotWithShape="1">
            <a:gsLst>
              <a:gs pos="0">
                <a:srgbClr val="9C9CFF"/>
              </a:gs>
              <a:gs pos="35001">
                <a:srgbClr val="BABAFF"/>
              </a:gs>
              <a:gs pos="100000">
                <a:srgbClr val="E4E4FF"/>
              </a:gs>
            </a:gsLst>
            <a:lin ang="16200000" scaled="1"/>
          </a:gradFill>
          <a:ln w="9525">
            <a:solidFill>
              <a:srgbClr val="2828B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GB" sz="18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3496" name="TextBox 11"/>
          <p:cNvSpPr txBox="1">
            <a:spLocks noChangeArrowheads="1"/>
          </p:cNvSpPr>
          <p:nvPr/>
        </p:nvSpPr>
        <p:spPr bwMode="auto">
          <a:xfrm>
            <a:off x="7288213" y="2741613"/>
            <a:ext cx="1704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1F497D"/>
                </a:solidFill>
                <a:latin typeface="Arial" pitchFamily="34" charset="0"/>
              </a:rPr>
              <a:t>Molecular </a:t>
            </a:r>
          </a:p>
          <a:p>
            <a:pPr eaLnBrk="1" hangingPunct="1"/>
            <a:r>
              <a:rPr lang="en-GB">
                <a:solidFill>
                  <a:srgbClr val="1F497D"/>
                </a:solidFill>
                <a:latin typeface="Arial" pitchFamily="34" charset="0"/>
              </a:rPr>
              <a:t>Targets</a:t>
            </a:r>
          </a:p>
        </p:txBody>
      </p:sp>
      <p:sp>
        <p:nvSpPr>
          <p:cNvPr id="63497" name="Title 12"/>
          <p:cNvSpPr>
            <a:spLocks noGrp="1"/>
          </p:cNvSpPr>
          <p:nvPr>
            <p:ph type="title"/>
          </p:nvPr>
        </p:nvSpPr>
        <p:spPr>
          <a:xfrm>
            <a:off x="1039813" y="188913"/>
            <a:ext cx="7632700" cy="647700"/>
          </a:xfrm>
          <a:gradFill>
            <a:gsLst>
              <a:gs pos="0">
                <a:srgbClr val="00DBA1"/>
              </a:gs>
              <a:gs pos="50000">
                <a:srgbClr val="00B886"/>
              </a:gs>
              <a:gs pos="100000">
                <a:srgbClr val="007F5B"/>
              </a:gs>
            </a:gsLst>
          </a:gradFill>
        </p:spPr>
        <p:txBody>
          <a:bodyPr/>
          <a:lstStyle/>
          <a:p>
            <a:r>
              <a:rPr lang="en-GB" smtClean="0">
                <a:cs typeface="Times New Roman" pitchFamily="18" charset="0"/>
              </a:rPr>
              <a:t>Cardiac Surgery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60350"/>
            <a:ext cx="8743950" cy="1143000"/>
          </a:xfrm>
        </p:spPr>
        <p:txBody>
          <a:bodyPr/>
          <a:lstStyle/>
          <a:p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>Rethink the </a:t>
            </a:r>
            <a:r>
              <a:rPr lang="en-GB" altLang="en-US" sz="4000" smtClean="0"/>
              <a:t>“</a:t>
            </a:r>
            <a:r>
              <a:rPr lang="en-GB" sz="4000" smtClean="0"/>
              <a:t>failures</a:t>
            </a:r>
            <a:r>
              <a:rPr lang="en-GB" altLang="en-US" sz="4000" smtClean="0"/>
              <a:t>”</a:t>
            </a:r>
            <a:r>
              <a:rPr lang="en-GB" sz="4000" smtClean="0"/>
              <a:t> </a:t>
            </a:r>
            <a:br>
              <a:rPr lang="en-GB" sz="4000" smtClean="0"/>
            </a:br>
            <a:r>
              <a:rPr lang="en-GB" sz="4000" smtClean="0"/>
              <a:t>and further potential</a:t>
            </a:r>
            <a:br>
              <a:rPr lang="en-GB" sz="4000" smtClean="0"/>
            </a:br>
            <a:r>
              <a:rPr lang="en-GB" sz="4000" smtClean="0"/>
              <a:t> </a:t>
            </a:r>
            <a:br>
              <a:rPr lang="en-GB" sz="4000" smtClean="0"/>
            </a:br>
            <a:endParaRPr lang="en-GB" sz="4000" smtClean="0"/>
          </a:p>
        </p:txBody>
      </p:sp>
      <p:pic>
        <p:nvPicPr>
          <p:cNvPr id="64514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9313" y="1557338"/>
            <a:ext cx="6553200" cy="5068887"/>
          </a:xfr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ChangeArrowheads="1"/>
          </p:cNvSpPr>
          <p:nvPr/>
        </p:nvSpPr>
        <p:spPr bwMode="auto">
          <a:xfrm>
            <a:off x="3775075" y="1773238"/>
            <a:ext cx="4032250" cy="863600"/>
          </a:xfrm>
          <a:prstGeom prst="rect">
            <a:avLst/>
          </a:prstGeom>
          <a:gradFill rotWithShape="1">
            <a:gsLst>
              <a:gs pos="0">
                <a:srgbClr val="3B3B3B"/>
              </a:gs>
              <a:gs pos="50000">
                <a:srgbClr val="808080"/>
              </a:gs>
              <a:gs pos="100000">
                <a:srgbClr val="3B3B3B"/>
              </a:gs>
            </a:gsLst>
            <a:lin ang="5400000" scaled="1"/>
          </a:gra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319088" y="3429000"/>
            <a:ext cx="1800225" cy="1008063"/>
          </a:xfrm>
          <a:prstGeom prst="rect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title"/>
          </p:nvPr>
        </p:nvSpPr>
        <p:spPr>
          <a:xfrm>
            <a:off x="750888" y="188913"/>
            <a:ext cx="9072562" cy="1143000"/>
          </a:xfrm>
        </p:spPr>
        <p:txBody>
          <a:bodyPr/>
          <a:lstStyle/>
          <a:p>
            <a:r>
              <a:rPr lang="en-GB" sz="4000" smtClean="0"/>
              <a:t>Possibilities for </a:t>
            </a:r>
            <a:r>
              <a:rPr lang="en-GB" altLang="en-US" sz="4000" smtClean="0"/>
              <a:t>“</a:t>
            </a:r>
            <a:r>
              <a:rPr lang="en-GB" sz="4000" smtClean="0"/>
              <a:t>extended</a:t>
            </a:r>
            <a:r>
              <a:rPr lang="en-GB" altLang="en-US" sz="4000" smtClean="0"/>
              <a:t>”</a:t>
            </a:r>
            <a:r>
              <a:rPr lang="en-GB" sz="4000" smtClean="0"/>
              <a:t>  iNO therapy</a:t>
            </a:r>
          </a:p>
        </p:txBody>
      </p:sp>
      <p:sp>
        <p:nvSpPr>
          <p:cNvPr id="763909" name="Oval 5"/>
          <p:cNvSpPr>
            <a:spLocks noChangeArrowheads="1"/>
          </p:cNvSpPr>
          <p:nvPr/>
        </p:nvSpPr>
        <p:spPr bwMode="auto">
          <a:xfrm>
            <a:off x="1255713" y="4005263"/>
            <a:ext cx="8640762" cy="2535237"/>
          </a:xfrm>
          <a:prstGeom prst="ellipse">
            <a:avLst/>
          </a:prstGeom>
          <a:gradFill rotWithShape="1">
            <a:gsLst>
              <a:gs pos="0">
                <a:srgbClr val="1E4C0F"/>
              </a:gs>
              <a:gs pos="50000">
                <a:srgbClr val="66FF33"/>
              </a:gs>
              <a:gs pos="100000">
                <a:srgbClr val="1E4C0F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GB" sz="4400">
              <a:ea typeface="+mn-ea"/>
            </a:endParaRPr>
          </a:p>
        </p:txBody>
      </p:sp>
      <p:grpSp>
        <p:nvGrpSpPr>
          <p:cNvPr id="65541" name="Group 6"/>
          <p:cNvGrpSpPr>
            <a:grpSpLocks/>
          </p:cNvGrpSpPr>
          <p:nvPr/>
        </p:nvGrpSpPr>
        <p:grpSpPr bwMode="auto">
          <a:xfrm>
            <a:off x="1830388" y="4292600"/>
            <a:ext cx="2644775" cy="1444625"/>
            <a:chOff x="2744" y="3007"/>
            <a:chExt cx="1481" cy="910"/>
          </a:xfrm>
        </p:grpSpPr>
        <p:sp>
          <p:nvSpPr>
            <p:cNvPr id="65574" name="Oval 7"/>
            <p:cNvSpPr>
              <a:spLocks noChangeArrowheads="1"/>
            </p:cNvSpPr>
            <p:nvPr/>
          </p:nvSpPr>
          <p:spPr bwMode="auto">
            <a:xfrm>
              <a:off x="2744" y="3368"/>
              <a:ext cx="752" cy="320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75" name="Rectangle 8"/>
            <p:cNvSpPr>
              <a:spLocks noChangeArrowheads="1"/>
            </p:cNvSpPr>
            <p:nvPr/>
          </p:nvSpPr>
          <p:spPr bwMode="auto">
            <a:xfrm>
              <a:off x="2815" y="3391"/>
              <a:ext cx="44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FC0128"/>
                  </a:solidFill>
                  <a:latin typeface="Book Antiqua" pitchFamily="18" charset="0"/>
                </a:rPr>
                <a:t>sGC</a:t>
              </a:r>
            </a:p>
          </p:txBody>
        </p:sp>
        <p:sp>
          <p:nvSpPr>
            <p:cNvPr id="65576" name="Arc 9"/>
            <p:cNvSpPr>
              <a:spLocks/>
            </p:cNvSpPr>
            <p:nvPr/>
          </p:nvSpPr>
          <p:spPr bwMode="auto">
            <a:xfrm rot="-8520000">
              <a:off x="3456" y="3291"/>
              <a:ext cx="360" cy="4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77" name="Rectangle 10"/>
            <p:cNvSpPr>
              <a:spLocks noChangeArrowheads="1"/>
            </p:cNvSpPr>
            <p:nvPr/>
          </p:nvSpPr>
          <p:spPr bwMode="auto">
            <a:xfrm>
              <a:off x="3631" y="3007"/>
              <a:ext cx="46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Book Antiqua" pitchFamily="18" charset="0"/>
                </a:rPr>
                <a:t>GTP</a:t>
              </a:r>
            </a:p>
          </p:txBody>
        </p:sp>
        <p:sp>
          <p:nvSpPr>
            <p:cNvPr id="65578" name="Rectangle 11"/>
            <p:cNvSpPr>
              <a:spLocks noChangeArrowheads="1"/>
            </p:cNvSpPr>
            <p:nvPr/>
          </p:nvSpPr>
          <p:spPr bwMode="auto">
            <a:xfrm>
              <a:off x="3631" y="3631"/>
              <a:ext cx="59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FC0128"/>
                  </a:solidFill>
                  <a:latin typeface="Book Antiqua" pitchFamily="18" charset="0"/>
                </a:rPr>
                <a:t>cGMP</a:t>
              </a:r>
            </a:p>
          </p:txBody>
        </p:sp>
      </p:grpSp>
      <p:sp>
        <p:nvSpPr>
          <p:cNvPr id="65542" name="Rectangle 12"/>
          <p:cNvSpPr>
            <a:spLocks noChangeArrowheads="1"/>
          </p:cNvSpPr>
          <p:nvPr/>
        </p:nvSpPr>
        <p:spPr bwMode="auto">
          <a:xfrm>
            <a:off x="2544763" y="3124200"/>
            <a:ext cx="7747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C0128"/>
                </a:solidFill>
                <a:latin typeface="Book Antiqua" pitchFamily="18" charset="0"/>
              </a:rPr>
              <a:t>NO</a:t>
            </a:r>
          </a:p>
        </p:txBody>
      </p:sp>
      <p:sp>
        <p:nvSpPr>
          <p:cNvPr id="65543" name="AutoShape 13"/>
          <p:cNvSpPr>
            <a:spLocks noChangeArrowheads="1"/>
          </p:cNvSpPr>
          <p:nvPr/>
        </p:nvSpPr>
        <p:spPr bwMode="auto">
          <a:xfrm rot="16200000" flipH="1">
            <a:off x="2396332" y="2504281"/>
            <a:ext cx="1130300" cy="242887"/>
          </a:xfrm>
          <a:prstGeom prst="rightArrow">
            <a:avLst>
              <a:gd name="adj1" fmla="val 50000"/>
              <a:gd name="adj2" fmla="val 232788"/>
            </a:avLst>
          </a:prstGeom>
          <a:solidFill>
            <a:srgbClr val="FC012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4" name="AutoShape 14"/>
          <p:cNvSpPr>
            <a:spLocks noChangeArrowheads="1"/>
          </p:cNvSpPr>
          <p:nvPr/>
        </p:nvSpPr>
        <p:spPr bwMode="auto">
          <a:xfrm rot="16800000" flipH="1">
            <a:off x="2177257" y="4066381"/>
            <a:ext cx="1054100" cy="242887"/>
          </a:xfrm>
          <a:prstGeom prst="rightArrow">
            <a:avLst>
              <a:gd name="adj1" fmla="val 50000"/>
              <a:gd name="adj2" fmla="val 217094"/>
            </a:avLst>
          </a:prstGeom>
          <a:solidFill>
            <a:srgbClr val="FC012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5" name="Rectangle 15"/>
          <p:cNvSpPr>
            <a:spLocks noChangeArrowheads="1"/>
          </p:cNvSpPr>
          <p:nvPr/>
        </p:nvSpPr>
        <p:spPr bwMode="auto">
          <a:xfrm>
            <a:off x="2622550" y="1484313"/>
            <a:ext cx="8937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C0128"/>
                </a:solidFill>
                <a:latin typeface="Book Antiqua" pitchFamily="18" charset="0"/>
              </a:rPr>
              <a:t>iNO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414713" y="2781300"/>
            <a:ext cx="1255712" cy="495300"/>
            <a:chOff x="3922" y="2042"/>
            <a:chExt cx="791" cy="312"/>
          </a:xfrm>
        </p:grpSpPr>
        <p:sp>
          <p:nvSpPr>
            <p:cNvPr id="763921" name="Text Box 17"/>
            <p:cNvSpPr txBox="1">
              <a:spLocks noChangeArrowheads="1"/>
            </p:cNvSpPr>
            <p:nvPr/>
          </p:nvSpPr>
          <p:spPr bwMode="auto">
            <a:xfrm>
              <a:off x="4309" y="2042"/>
              <a:ext cx="40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O2</a:t>
              </a:r>
              <a:r>
                <a:rPr lang="en-GB" baseline="30000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-</a:t>
              </a:r>
            </a:p>
          </p:txBody>
        </p:sp>
        <p:grpSp>
          <p:nvGrpSpPr>
            <p:cNvPr id="65571" name="Group 18"/>
            <p:cNvGrpSpPr>
              <a:grpSpLocks/>
            </p:cNvGrpSpPr>
            <p:nvPr/>
          </p:nvGrpSpPr>
          <p:grpSpPr bwMode="auto">
            <a:xfrm rot="-6463526">
              <a:off x="4059" y="2081"/>
              <a:ext cx="136" cy="409"/>
              <a:chOff x="201" y="3566"/>
              <a:chExt cx="181" cy="590"/>
            </a:xfrm>
          </p:grpSpPr>
          <p:sp>
            <p:nvSpPr>
              <p:cNvPr id="65572" name="Line 19"/>
              <p:cNvSpPr>
                <a:spLocks noChangeShapeType="1"/>
              </p:cNvSpPr>
              <p:nvPr/>
            </p:nvSpPr>
            <p:spPr bwMode="auto">
              <a:xfrm flipV="1">
                <a:off x="292" y="3566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573" name="Line 20"/>
              <p:cNvSpPr>
                <a:spLocks noChangeShapeType="1"/>
              </p:cNvSpPr>
              <p:nvPr/>
            </p:nvSpPr>
            <p:spPr bwMode="auto">
              <a:xfrm>
                <a:off x="201" y="3566"/>
                <a:ext cx="18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763925" name="Text Box 21"/>
          <p:cNvSpPr txBox="1">
            <a:spLocks noChangeArrowheads="1"/>
          </p:cNvSpPr>
          <p:nvPr/>
        </p:nvSpPr>
        <p:spPr bwMode="auto">
          <a:xfrm>
            <a:off x="3848100" y="1989138"/>
            <a:ext cx="388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/>
              <a:t>1. Antioxidants (NAC, SOD)</a:t>
            </a:r>
          </a:p>
        </p:txBody>
      </p:sp>
      <p:sp>
        <p:nvSpPr>
          <p:cNvPr id="763926" name="Text Box 22"/>
          <p:cNvSpPr txBox="1">
            <a:spLocks noChangeArrowheads="1"/>
          </p:cNvSpPr>
          <p:nvPr/>
        </p:nvSpPr>
        <p:spPr bwMode="auto">
          <a:xfrm>
            <a:off x="3414713" y="2133600"/>
            <a:ext cx="793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sz="96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65549" name="Arc 23"/>
          <p:cNvSpPr>
            <a:spLocks/>
          </p:cNvSpPr>
          <p:nvPr/>
        </p:nvSpPr>
        <p:spPr bwMode="auto">
          <a:xfrm rot="8095632">
            <a:off x="4607719" y="5188744"/>
            <a:ext cx="642938" cy="723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550" name="Text Box 24"/>
          <p:cNvSpPr txBox="1">
            <a:spLocks noChangeArrowheads="1"/>
          </p:cNvSpPr>
          <p:nvPr/>
        </p:nvSpPr>
        <p:spPr bwMode="auto">
          <a:xfrm>
            <a:off x="5430838" y="5300663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/>
              <a:t>GMP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495800" y="4437063"/>
            <a:ext cx="2479675" cy="1081087"/>
            <a:chOff x="3808" y="2069"/>
            <a:chExt cx="1562" cy="681"/>
          </a:xfrm>
        </p:grpSpPr>
        <p:sp>
          <p:nvSpPr>
            <p:cNvPr id="763930" name="Text Box 26"/>
            <p:cNvSpPr txBox="1">
              <a:spLocks noChangeArrowheads="1"/>
            </p:cNvSpPr>
            <p:nvPr/>
          </p:nvSpPr>
          <p:spPr bwMode="auto">
            <a:xfrm>
              <a:off x="3808" y="2069"/>
              <a:ext cx="156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+mn-ea"/>
                </a:rPr>
                <a:t>2. PDE Inhibitors</a:t>
              </a:r>
              <a:endParaRPr lang="en-GB" baseline="30000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endParaRPr>
            </a:p>
          </p:txBody>
        </p:sp>
        <p:grpSp>
          <p:nvGrpSpPr>
            <p:cNvPr id="65567" name="Group 27"/>
            <p:cNvGrpSpPr>
              <a:grpSpLocks/>
            </p:cNvGrpSpPr>
            <p:nvPr/>
          </p:nvGrpSpPr>
          <p:grpSpPr bwMode="auto">
            <a:xfrm rot="10800000">
              <a:off x="4011" y="2341"/>
              <a:ext cx="136" cy="409"/>
              <a:chOff x="201" y="3566"/>
              <a:chExt cx="181" cy="590"/>
            </a:xfrm>
          </p:grpSpPr>
          <p:sp>
            <p:nvSpPr>
              <p:cNvPr id="65568" name="Line 28"/>
              <p:cNvSpPr>
                <a:spLocks noChangeShapeType="1"/>
              </p:cNvSpPr>
              <p:nvPr/>
            </p:nvSpPr>
            <p:spPr bwMode="auto">
              <a:xfrm flipV="1">
                <a:off x="292" y="3566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569" name="Line 29"/>
              <p:cNvSpPr>
                <a:spLocks noChangeShapeType="1"/>
              </p:cNvSpPr>
              <p:nvPr/>
            </p:nvSpPr>
            <p:spPr bwMode="auto">
              <a:xfrm>
                <a:off x="201" y="3566"/>
                <a:ext cx="18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19088" y="3500438"/>
            <a:ext cx="1584325" cy="1441450"/>
            <a:chOff x="201" y="2205"/>
            <a:chExt cx="998" cy="908"/>
          </a:xfrm>
        </p:grpSpPr>
        <p:sp>
          <p:nvSpPr>
            <p:cNvPr id="65564" name="Line 31"/>
            <p:cNvSpPr>
              <a:spLocks noChangeShapeType="1"/>
            </p:cNvSpPr>
            <p:nvPr/>
          </p:nvSpPr>
          <p:spPr bwMode="auto">
            <a:xfrm>
              <a:off x="927" y="2795"/>
              <a:ext cx="272" cy="318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5" name="Text Box 32"/>
            <p:cNvSpPr txBox="1">
              <a:spLocks noChangeArrowheads="1"/>
            </p:cNvSpPr>
            <p:nvPr/>
          </p:nvSpPr>
          <p:spPr bwMode="auto">
            <a:xfrm>
              <a:off x="201" y="2205"/>
              <a:ext cx="94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>
                  <a:solidFill>
                    <a:srgbClr val="990000"/>
                  </a:solidFill>
                </a:rPr>
                <a:t>3. sGC</a:t>
              </a:r>
            </a:p>
            <a:p>
              <a:r>
                <a:rPr lang="en-GB">
                  <a:solidFill>
                    <a:srgbClr val="990000"/>
                  </a:solidFill>
                </a:rPr>
                <a:t>sensitisers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6223000" y="2636838"/>
            <a:ext cx="3024188" cy="3244850"/>
            <a:chOff x="3920" y="1661"/>
            <a:chExt cx="1905" cy="2044"/>
          </a:xfrm>
        </p:grpSpPr>
        <p:sp>
          <p:nvSpPr>
            <p:cNvPr id="65555" name="Rectangle 34"/>
            <p:cNvSpPr>
              <a:spLocks noChangeArrowheads="1"/>
            </p:cNvSpPr>
            <p:nvPr/>
          </p:nvSpPr>
          <p:spPr bwMode="auto">
            <a:xfrm>
              <a:off x="4646" y="1661"/>
              <a:ext cx="1179" cy="499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571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5556" name="Group 35"/>
            <p:cNvGrpSpPr>
              <a:grpSpLocks/>
            </p:cNvGrpSpPr>
            <p:nvPr/>
          </p:nvGrpSpPr>
          <p:grpSpPr bwMode="auto">
            <a:xfrm>
              <a:off x="3920" y="2795"/>
              <a:ext cx="1654" cy="910"/>
              <a:chOff x="2744" y="3007"/>
              <a:chExt cx="1471" cy="910"/>
            </a:xfrm>
          </p:grpSpPr>
          <p:sp>
            <p:nvSpPr>
              <p:cNvPr id="65559" name="Oval 36"/>
              <p:cNvSpPr>
                <a:spLocks noChangeArrowheads="1"/>
              </p:cNvSpPr>
              <p:nvPr/>
            </p:nvSpPr>
            <p:spPr bwMode="auto">
              <a:xfrm>
                <a:off x="2744" y="3368"/>
                <a:ext cx="752" cy="320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60" name="Rectangle 37"/>
              <p:cNvSpPr>
                <a:spLocks noChangeArrowheads="1"/>
              </p:cNvSpPr>
              <p:nvPr/>
            </p:nvSpPr>
            <p:spPr bwMode="auto">
              <a:xfrm>
                <a:off x="2815" y="3391"/>
                <a:ext cx="400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>
                    <a:solidFill>
                      <a:srgbClr val="FC0128"/>
                    </a:solidFill>
                    <a:latin typeface="Book Antiqua" pitchFamily="18" charset="0"/>
                  </a:rPr>
                  <a:t> AC</a:t>
                </a:r>
              </a:p>
            </p:txBody>
          </p:sp>
          <p:sp>
            <p:nvSpPr>
              <p:cNvPr id="65561" name="Arc 38"/>
              <p:cNvSpPr>
                <a:spLocks/>
              </p:cNvSpPr>
              <p:nvPr/>
            </p:nvSpPr>
            <p:spPr bwMode="auto">
              <a:xfrm rot="-8520000">
                <a:off x="3456" y="3291"/>
                <a:ext cx="360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62" name="Rectangle 39"/>
              <p:cNvSpPr>
                <a:spLocks noChangeArrowheads="1"/>
              </p:cNvSpPr>
              <p:nvPr/>
            </p:nvSpPr>
            <p:spPr bwMode="auto">
              <a:xfrm>
                <a:off x="3631" y="3007"/>
                <a:ext cx="45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>
                    <a:solidFill>
                      <a:srgbClr val="FFFF00"/>
                    </a:solidFill>
                    <a:latin typeface="Book Antiqua" pitchFamily="18" charset="0"/>
                  </a:rPr>
                  <a:t>ATP</a:t>
                </a:r>
              </a:p>
            </p:txBody>
          </p:sp>
          <p:sp>
            <p:nvSpPr>
              <p:cNvPr id="65563" name="Rectangle 40"/>
              <p:cNvSpPr>
                <a:spLocks noChangeArrowheads="1"/>
              </p:cNvSpPr>
              <p:nvPr/>
            </p:nvSpPr>
            <p:spPr bwMode="auto">
              <a:xfrm>
                <a:off x="3631" y="3631"/>
                <a:ext cx="584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>
                    <a:solidFill>
                      <a:srgbClr val="FC0128"/>
                    </a:solidFill>
                    <a:latin typeface="Book Antiqua" pitchFamily="18" charset="0"/>
                  </a:rPr>
                  <a:t>cAMP</a:t>
                </a:r>
              </a:p>
            </p:txBody>
          </p:sp>
        </p:grpSp>
        <p:sp>
          <p:nvSpPr>
            <p:cNvPr id="65557" name="Line 41"/>
            <p:cNvSpPr>
              <a:spLocks noChangeShapeType="1"/>
            </p:cNvSpPr>
            <p:nvPr/>
          </p:nvSpPr>
          <p:spPr bwMode="auto">
            <a:xfrm flipH="1">
              <a:off x="4465" y="2205"/>
              <a:ext cx="363" cy="86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58" name="Text Box 42"/>
            <p:cNvSpPr txBox="1">
              <a:spLocks noChangeArrowheads="1"/>
            </p:cNvSpPr>
            <p:nvPr/>
          </p:nvSpPr>
          <p:spPr bwMode="auto">
            <a:xfrm>
              <a:off x="4815" y="1719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GB">
                  <a:solidFill>
                    <a:schemeClr val="accent2"/>
                  </a:solidFill>
                </a:rPr>
                <a:t>4. PGI</a:t>
              </a:r>
            </a:p>
          </p:txBody>
        </p:sp>
      </p:grpSp>
      <p:sp>
        <p:nvSpPr>
          <p:cNvPr id="65554" name="Oval 43"/>
          <p:cNvSpPr>
            <a:spLocks noChangeArrowheads="1"/>
          </p:cNvSpPr>
          <p:nvPr/>
        </p:nvSpPr>
        <p:spPr bwMode="auto">
          <a:xfrm>
            <a:off x="4206875" y="5876925"/>
            <a:ext cx="1439863" cy="549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6" grpId="0" animBg="1"/>
      <p:bldP spid="763907" grpId="0" animBg="1"/>
      <p:bldP spid="763925" grpId="0"/>
      <p:bldP spid="7639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The HO-CO-cGMP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Heme oxygenase-CO pathway</a:t>
            </a:r>
          </a:p>
        </p:txBody>
      </p:sp>
      <p:pic>
        <p:nvPicPr>
          <p:cNvPr id="67586" name="Picture 6" descr="Figure 7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513" y="1412875"/>
            <a:ext cx="6840537" cy="4927600"/>
          </a:xfrm>
          <a:solidFill>
            <a:srgbClr val="00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260350"/>
            <a:ext cx="8743950" cy="1143000"/>
          </a:xfrm>
        </p:spPr>
        <p:txBody>
          <a:bodyPr/>
          <a:lstStyle/>
          <a:p>
            <a:r>
              <a:rPr lang="en-GB" sz="4000" smtClean="0"/>
              <a:t>H2S: </a:t>
            </a:r>
            <a:r>
              <a:rPr lang="en-GB" altLang="en-US" sz="4000" smtClean="0"/>
              <a:t>“</a:t>
            </a:r>
            <a:r>
              <a:rPr lang="en-GB" sz="4000" smtClean="0"/>
              <a:t>all the benefits of NO </a:t>
            </a:r>
            <a:br>
              <a:rPr lang="en-GB" sz="4000" smtClean="0"/>
            </a:br>
            <a:r>
              <a:rPr lang="en-GB" sz="4000" smtClean="0"/>
              <a:t>but without toxicity???</a:t>
            </a:r>
          </a:p>
        </p:txBody>
      </p:sp>
      <p:pic>
        <p:nvPicPr>
          <p:cNvPr id="68610" name="Picture 3" descr=" The name of referred object is zpq048078496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628775"/>
            <a:ext cx="61214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260350"/>
            <a:ext cx="8743950" cy="1143000"/>
          </a:xfrm>
        </p:spPr>
        <p:txBody>
          <a:bodyPr/>
          <a:lstStyle/>
          <a:p>
            <a:r>
              <a:rPr lang="en-GB" smtClean="0"/>
              <a:t>Anaesthetist = </a:t>
            </a:r>
            <a:r>
              <a:rPr lang="en-GB" altLang="en-US" smtClean="0"/>
              <a:t>“</a:t>
            </a:r>
            <a:r>
              <a:rPr lang="en-GB" smtClean="0"/>
              <a:t>        Gas man</a:t>
            </a:r>
            <a:r>
              <a:rPr lang="en-GB" altLang="en-US" smtClean="0"/>
              <a:t>”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0"/>
            <a:ext cx="9001125" cy="1341438"/>
          </a:xfrm>
        </p:spPr>
        <p:txBody>
          <a:bodyPr/>
          <a:lstStyle/>
          <a:p>
            <a:r>
              <a:rPr lang="en-GB" sz="4000" b="1" smtClean="0"/>
              <a:t/>
            </a:r>
            <a:br>
              <a:rPr lang="en-GB" sz="4000" b="1" smtClean="0"/>
            </a:br>
            <a:r>
              <a:rPr lang="en-GB" sz="4000" b="1" smtClean="0"/>
              <a:t>The Nobel Prize in Physiology or Medicine 1998</a:t>
            </a:r>
            <a:br>
              <a:rPr lang="en-GB" sz="4000" b="1" smtClean="0"/>
            </a:br>
            <a:endParaRPr lang="en-GB" sz="4000" b="1" smtClean="0"/>
          </a:p>
        </p:txBody>
      </p:sp>
      <p:pic>
        <p:nvPicPr>
          <p:cNvPr id="11266" name="Picture 9" descr="Robert F. Furchgott and His Majesty the Kin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3408363" cy="5445125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11267" name="Picture 12" descr="Ferid Murad and His Majesty the King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7738" y="1557338"/>
            <a:ext cx="3106737" cy="5300662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11268" name="Picture 15" descr="Louis J. Ignarro and His Majesty the King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2288" y="1484313"/>
            <a:ext cx="3094037" cy="5373687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260350"/>
            <a:ext cx="8743950" cy="1143000"/>
          </a:xfrm>
        </p:spPr>
        <p:txBody>
          <a:bodyPr/>
          <a:lstStyle/>
          <a:p>
            <a:r>
              <a:rPr lang="en-GB" smtClean="0"/>
              <a:t>Anaesthetist = </a:t>
            </a:r>
            <a:r>
              <a:rPr lang="en-GB" altLang="en-US" smtClean="0"/>
              <a:t>“</a:t>
            </a:r>
            <a:r>
              <a:rPr lang="en-GB" smtClean="0"/>
              <a:t> New Gas man</a:t>
            </a:r>
            <a:r>
              <a:rPr lang="en-GB" altLang="en-US" smtClean="0"/>
              <a:t>”</a:t>
            </a:r>
            <a:endParaRPr lang="en-GB" smtClean="0"/>
          </a:p>
        </p:txBody>
      </p:sp>
      <p:pic>
        <p:nvPicPr>
          <p:cNvPr id="818179" name="Picture 3" descr="Morto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000" y="1628775"/>
            <a:ext cx="3668713" cy="4933950"/>
          </a:xfr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70659" name="Picture 4" descr="or_infgamma_x_xl_us_zoom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" y="1619250"/>
            <a:ext cx="5688013" cy="4911725"/>
          </a:xfr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title"/>
          </p:nvPr>
        </p:nvSpPr>
        <p:spPr>
          <a:xfrm>
            <a:off x="1141413" y="0"/>
            <a:ext cx="9145587" cy="1773238"/>
          </a:xfrm>
        </p:spPr>
        <p:txBody>
          <a:bodyPr/>
          <a:lstStyle/>
          <a:p>
            <a:r>
              <a:rPr lang="en-US" sz="4000" b="1" smtClean="0"/>
              <a:t>The Nobel Prize in Physiology or Medicine 1998: </a:t>
            </a:r>
            <a:r>
              <a:rPr lang="en-US" sz="4000" smtClean="0"/>
              <a:t>F</a:t>
            </a:r>
            <a:r>
              <a:rPr lang="en-GB" sz="4000" smtClean="0"/>
              <a:t>urchgott</a:t>
            </a:r>
            <a:r>
              <a:rPr lang="en-GB" altLang="en-US" sz="4000" smtClean="0"/>
              <a:t>’</a:t>
            </a:r>
            <a:r>
              <a:rPr lang="en-GB" sz="4000" smtClean="0"/>
              <a:t>s sandwich</a:t>
            </a:r>
          </a:p>
        </p:txBody>
      </p:sp>
      <p:pic>
        <p:nvPicPr>
          <p:cNvPr id="12290" name="Picture 6" descr=" 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888" y="1916113"/>
            <a:ext cx="9001125" cy="46101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12291" name="Picture 10" descr="Nobel Prize® medal - registered trademark of the Nobel Foundatio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4813"/>
            <a:ext cx="966788" cy="966787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0"/>
            <a:ext cx="9145587" cy="1773238"/>
          </a:xfrm>
        </p:spPr>
        <p:txBody>
          <a:bodyPr/>
          <a:lstStyle/>
          <a:p>
            <a:r>
              <a:rPr lang="en-US" sz="4000" b="1" smtClean="0"/>
              <a:t>The Nobel Prize in Physiology or Medicine 1998: Murad: cGMP</a:t>
            </a:r>
            <a:endParaRPr lang="en-GB" sz="4000" smtClean="0"/>
          </a:p>
        </p:txBody>
      </p:sp>
      <p:pic>
        <p:nvPicPr>
          <p:cNvPr id="13314" name="Picture 4" descr="Nobel Prize® medal - registered trademark of the Nobel Foundatio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4813"/>
            <a:ext cx="966788" cy="966787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13315" name="Picture 6" descr=" 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4850" y="1919288"/>
            <a:ext cx="5689600" cy="4938712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4488" y="0"/>
            <a:ext cx="8424862" cy="1484313"/>
          </a:xfrm>
        </p:spPr>
        <p:txBody>
          <a:bodyPr/>
          <a:lstStyle/>
          <a:p>
            <a:r>
              <a:rPr lang="en-US" sz="4000" b="1" smtClean="0"/>
              <a:t>The Nobel Prize in Physiology or Medicine 1998: </a:t>
            </a:r>
            <a:r>
              <a:rPr lang="en-GB" sz="4000" b="1" smtClean="0"/>
              <a:t>Ignarro's NO</a:t>
            </a:r>
          </a:p>
        </p:txBody>
      </p:sp>
      <p:pic>
        <p:nvPicPr>
          <p:cNvPr id="14338" name="Picture 12" descr=" 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475" y="1628775"/>
            <a:ext cx="3810000" cy="24384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14339" name="Picture 3" descr="Nobel Prize® medal - registered trademark of the Nobel Foundation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" y="0"/>
            <a:ext cx="1182688" cy="1182688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  <p:pic>
        <p:nvPicPr>
          <p:cNvPr id="14340" name="Picture 15" descr=" 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475" y="4368800"/>
            <a:ext cx="3810000" cy="24892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00000"/>
                    </a:gs>
                    <a:gs pos="100000">
                      <a:srgbClr val="61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9906</TotalTime>
  <Words>1473</Words>
  <Application>Microsoft Office PowerPoint</Application>
  <PresentationFormat>35mm Slides</PresentationFormat>
  <Paragraphs>378</Paragraphs>
  <Slides>60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Times New Roman</vt:lpstr>
      <vt:lpstr>MS PGothic</vt:lpstr>
      <vt:lpstr>Arial</vt:lpstr>
      <vt:lpstr>Wingdings</vt:lpstr>
      <vt:lpstr>Book Antiqua</vt:lpstr>
      <vt:lpstr>CCPTimesTen-Italic</vt:lpstr>
      <vt:lpstr>CCPTimesTen-Roman</vt:lpstr>
      <vt:lpstr>Symbol</vt:lpstr>
      <vt:lpstr>Blank Presentation</vt:lpstr>
      <vt:lpstr>Chart</vt:lpstr>
      <vt:lpstr>Worksheet</vt:lpstr>
      <vt:lpstr>PowerPoint Presentation</vt:lpstr>
      <vt:lpstr>PowerPoint Presentation</vt:lpstr>
      <vt:lpstr>Objectives</vt:lpstr>
      <vt:lpstr>NO as mediator</vt:lpstr>
      <vt:lpstr>The Nobel Prize in Physiology or Medicine 1998:  A New Principle</vt:lpstr>
      <vt:lpstr> The Nobel Prize in Physiology or Medicine 1998 </vt:lpstr>
      <vt:lpstr>The Nobel Prize in Physiology or Medicine 1998: Furchgott’s sandwich</vt:lpstr>
      <vt:lpstr>The Nobel Prize in Physiology or Medicine 1998: Murad: cGMP</vt:lpstr>
      <vt:lpstr>The Nobel Prize in Physiology or Medicine 1998: Ignarro's NO</vt:lpstr>
      <vt:lpstr> The Nobel Prize 1998: NO has many Clinical Applications </vt:lpstr>
      <vt:lpstr>PowerPoint Presentation</vt:lpstr>
      <vt:lpstr>Hemodynamic influence of  NO inhibition by LNMMA in man</vt:lpstr>
      <vt:lpstr>HOMEOSTATIC FUNCTIONS OF NO IN THE LUNG</vt:lpstr>
      <vt:lpstr>NO as inflammatory target</vt:lpstr>
      <vt:lpstr>PowerPoint Presentation</vt:lpstr>
      <vt:lpstr>Interactions between  ROS and RNS</vt:lpstr>
      <vt:lpstr>PowerPoint Presentation</vt:lpstr>
      <vt:lpstr>Consequences of NO dysfunction</vt:lpstr>
      <vt:lpstr>NO as diagnostic tool</vt:lpstr>
      <vt:lpstr>Clinical assessment of endothelial function: bedside translation of basic science</vt:lpstr>
      <vt:lpstr>Clinical assessment of endothelial function: bedside translation of basic science</vt:lpstr>
      <vt:lpstr>Flow mediated dilation</vt:lpstr>
      <vt:lpstr>Clinical implications: Endothelial function and cardiovascular outcomes</vt:lpstr>
      <vt:lpstr>Clinical implications: Endothelial function and cardiovascular outcomes</vt:lpstr>
      <vt:lpstr>PowerPoint Presentation</vt:lpstr>
      <vt:lpstr>PowerPoint Presentation</vt:lpstr>
      <vt:lpstr>PowerPoint Presentation</vt:lpstr>
      <vt:lpstr>Theory of exhaled NO</vt:lpstr>
      <vt:lpstr>Exhaled NO in asthma </vt:lpstr>
      <vt:lpstr>Effect of iNOS inhibitor on exhaled NO in asthma (Barnes)</vt:lpstr>
      <vt:lpstr>Exhaled NO for airway inflammation</vt:lpstr>
      <vt:lpstr>Diagnostic progress: state of art</vt:lpstr>
      <vt:lpstr>Inflammatory Diseases (same?)</vt:lpstr>
      <vt:lpstr>eNO in ARDS</vt:lpstr>
      <vt:lpstr>THE NITRIC OXIDE/CYCLIC GMP PATHWAY IN LUNG Tx</vt:lpstr>
      <vt:lpstr>NO consumption in Human LTx</vt:lpstr>
      <vt:lpstr>    Endogenous NO consumption in ALI </vt:lpstr>
      <vt:lpstr>NO as therapeutic</vt:lpstr>
      <vt:lpstr>Marczin NANDOR</vt:lpstr>
      <vt:lpstr>iNO: the master  “reperfusion anaesthetic”</vt:lpstr>
      <vt:lpstr>PowerPoint Presentation</vt:lpstr>
      <vt:lpstr>PowerPoint Presentation</vt:lpstr>
      <vt:lpstr>PowerPoint Presentation</vt:lpstr>
      <vt:lpstr>RV failure after LVAD insertion  (5-39%)</vt:lpstr>
      <vt:lpstr> RV OVERLOAD  </vt:lpstr>
      <vt:lpstr>BiVAD support</vt:lpstr>
      <vt:lpstr>Impact of RVAD on survival</vt:lpstr>
      <vt:lpstr>RV failure after LVAD insertion  (5-39%)</vt:lpstr>
      <vt:lpstr>Vasoactive drugs at ICU admission following  Jarvik 2000  insertion Anesth Analg. 2003 Oct;97(4):964-71 </vt:lpstr>
      <vt:lpstr>Use of iNO After LVAD Placement:</vt:lpstr>
      <vt:lpstr>Use of iNO After LVAD Placement:</vt:lpstr>
      <vt:lpstr>Use of iNO After LVAD Placement:</vt:lpstr>
      <vt:lpstr>Cardiac Surgery Inflammation</vt:lpstr>
      <vt:lpstr>  Rethink the “failures”  and further potential   </vt:lpstr>
      <vt:lpstr>Possibilities for “extended”  iNO therapy</vt:lpstr>
      <vt:lpstr>The HO-CO-cGMP axis</vt:lpstr>
      <vt:lpstr>Heme oxygenase-CO pathway</vt:lpstr>
      <vt:lpstr>H2S: “all the benefits of NO  but without toxicity???</vt:lpstr>
      <vt:lpstr>Anaesthetist = “        Gas man”</vt:lpstr>
      <vt:lpstr>Anaesthetist = “ New Gas man”</vt:lpstr>
    </vt:vector>
  </TitlesOfParts>
  <Company>NHLI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Peter J Barnes</dc:creator>
  <cp:lastModifiedBy>Shiel, Nuala</cp:lastModifiedBy>
  <cp:revision>153</cp:revision>
  <cp:lastPrinted>1998-05-20T10:07:22Z</cp:lastPrinted>
  <dcterms:created xsi:type="dcterms:W3CDTF">1998-04-17T12:35:00Z</dcterms:created>
  <dcterms:modified xsi:type="dcterms:W3CDTF">2012-12-12T11:41:49Z</dcterms:modified>
</cp:coreProperties>
</file>