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768" r:id="rId2"/>
    <p:sldId id="639" r:id="rId3"/>
    <p:sldId id="590" r:id="rId4"/>
    <p:sldId id="640" r:id="rId5"/>
    <p:sldId id="628" r:id="rId6"/>
    <p:sldId id="366" r:id="rId7"/>
    <p:sldId id="794" r:id="rId8"/>
    <p:sldId id="679" r:id="rId9"/>
    <p:sldId id="606" r:id="rId10"/>
    <p:sldId id="703" r:id="rId11"/>
    <p:sldId id="330" r:id="rId12"/>
    <p:sldId id="770" r:id="rId13"/>
    <p:sldId id="728" r:id="rId14"/>
    <p:sldId id="650" r:id="rId15"/>
    <p:sldId id="710" r:id="rId16"/>
    <p:sldId id="711" r:id="rId17"/>
    <p:sldId id="771" r:id="rId18"/>
    <p:sldId id="706" r:id="rId19"/>
    <p:sldId id="784" r:id="rId20"/>
    <p:sldId id="785" r:id="rId21"/>
    <p:sldId id="786" r:id="rId22"/>
    <p:sldId id="787" r:id="rId23"/>
    <p:sldId id="788" r:id="rId24"/>
    <p:sldId id="789" r:id="rId25"/>
    <p:sldId id="790" r:id="rId26"/>
    <p:sldId id="791" r:id="rId27"/>
    <p:sldId id="792" r:id="rId28"/>
    <p:sldId id="793" r:id="rId29"/>
    <p:sldId id="712" r:id="rId30"/>
    <p:sldId id="713" r:id="rId31"/>
    <p:sldId id="714" r:id="rId32"/>
    <p:sldId id="783" r:id="rId33"/>
    <p:sldId id="716" r:id="rId34"/>
    <p:sldId id="718" r:id="rId35"/>
    <p:sldId id="720" r:id="rId36"/>
    <p:sldId id="721" r:id="rId37"/>
    <p:sldId id="722" r:id="rId38"/>
    <p:sldId id="723" r:id="rId39"/>
    <p:sldId id="724" r:id="rId40"/>
    <p:sldId id="734" r:id="rId41"/>
    <p:sldId id="735" r:id="rId42"/>
    <p:sldId id="736" r:id="rId43"/>
    <p:sldId id="737" r:id="rId44"/>
    <p:sldId id="738" r:id="rId45"/>
    <p:sldId id="739" r:id="rId46"/>
    <p:sldId id="726" r:id="rId47"/>
    <p:sldId id="732" r:id="rId48"/>
    <p:sldId id="741" r:id="rId49"/>
    <p:sldId id="601" r:id="rId50"/>
    <p:sldId id="759" r:id="rId51"/>
    <p:sldId id="760" r:id="rId52"/>
    <p:sldId id="761" r:id="rId53"/>
    <p:sldId id="403" r:id="rId54"/>
    <p:sldId id="593" r:id="rId55"/>
    <p:sldId id="594" r:id="rId56"/>
    <p:sldId id="595" r:id="rId57"/>
    <p:sldId id="757" r:id="rId58"/>
    <p:sldId id="758" r:id="rId59"/>
    <p:sldId id="748" r:id="rId60"/>
    <p:sldId id="749" r:id="rId61"/>
  </p:sldIdLst>
  <p:sldSz cx="9906000" cy="6858000" type="A4"/>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30" autoAdjust="0"/>
    <p:restoredTop sz="94660"/>
  </p:normalViewPr>
  <p:slideViewPr>
    <p:cSldViewPr snapToGrid="0">
      <p:cViewPr>
        <p:scale>
          <a:sx n="50" d="100"/>
          <a:sy n="50" d="100"/>
        </p:scale>
        <p:origin x="-660" y="-258"/>
      </p:cViewPr>
      <p:guideLst>
        <p:guide orient="horz" pos="2160"/>
        <p:guide pos="312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media/image6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33" tIns="45717" rIns="91433" bIns="45717" rtlCol="0"/>
          <a:lstStyle>
            <a:lvl1pPr algn="l">
              <a:defRPr sz="1200"/>
            </a:lvl1pPr>
          </a:lstStyle>
          <a:p>
            <a:endParaRPr lang="en-GB"/>
          </a:p>
        </p:txBody>
      </p:sp>
      <p:sp>
        <p:nvSpPr>
          <p:cNvPr id="3" name="Date Placeholder 2"/>
          <p:cNvSpPr>
            <a:spLocks noGrp="1"/>
          </p:cNvSpPr>
          <p:nvPr>
            <p:ph type="dt" sz="quarter" idx="1"/>
          </p:nvPr>
        </p:nvSpPr>
        <p:spPr>
          <a:xfrm>
            <a:off x="3849689" y="0"/>
            <a:ext cx="2946400" cy="496888"/>
          </a:xfrm>
          <a:prstGeom prst="rect">
            <a:avLst/>
          </a:prstGeom>
        </p:spPr>
        <p:txBody>
          <a:bodyPr vert="horz" lIns="91433" tIns="45717" rIns="91433" bIns="45717" rtlCol="0"/>
          <a:lstStyle>
            <a:lvl1pPr algn="r">
              <a:defRPr sz="1200"/>
            </a:lvl1pPr>
          </a:lstStyle>
          <a:p>
            <a:fld id="{4DEC0FB3-0BF3-427D-967E-75AE856189AC}" type="datetimeFigureOut">
              <a:rPr lang="en-US" smtClean="0"/>
              <a:pPr/>
              <a:t>12/12/2012</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33" tIns="45717" rIns="91433" bIns="45717" rtlCol="0" anchor="b"/>
          <a:lstStyle>
            <a:lvl1pPr algn="l">
              <a:defRPr sz="1200"/>
            </a:lvl1pPr>
          </a:lstStyle>
          <a:p>
            <a:endParaRPr lang="en-GB"/>
          </a:p>
        </p:txBody>
      </p:sp>
      <p:sp>
        <p:nvSpPr>
          <p:cNvPr id="5" name="Slide Number Placeholder 4"/>
          <p:cNvSpPr>
            <a:spLocks noGrp="1"/>
          </p:cNvSpPr>
          <p:nvPr>
            <p:ph type="sldNum" sz="quarter" idx="3"/>
          </p:nvPr>
        </p:nvSpPr>
        <p:spPr>
          <a:xfrm>
            <a:off x="3849689" y="9429750"/>
            <a:ext cx="2946400" cy="496888"/>
          </a:xfrm>
          <a:prstGeom prst="rect">
            <a:avLst/>
          </a:prstGeom>
        </p:spPr>
        <p:txBody>
          <a:bodyPr vert="horz" lIns="91433" tIns="45717" rIns="91433" bIns="45717" rtlCol="0" anchor="b"/>
          <a:lstStyle>
            <a:lvl1pPr algn="r">
              <a:defRPr sz="1200"/>
            </a:lvl1pPr>
          </a:lstStyle>
          <a:p>
            <a:fld id="{D7CFBB6F-DD4C-47AF-97F8-0AB4F44F41AC}" type="slidenum">
              <a:rPr lang="en-GB" smtClean="0"/>
              <a:pPr/>
              <a:t>‹#›</a:t>
            </a:fld>
            <a:endParaRPr lang="en-GB"/>
          </a:p>
        </p:txBody>
      </p:sp>
    </p:spTree>
    <p:extLst>
      <p:ext uri="{BB962C8B-B14F-4D97-AF65-F5344CB8AC3E}">
        <p14:creationId xmlns:p14="http://schemas.microsoft.com/office/powerpoint/2010/main" val="2337659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411"/>
          </a:xfrm>
          <a:prstGeom prst="rect">
            <a:avLst/>
          </a:prstGeom>
        </p:spPr>
        <p:txBody>
          <a:bodyPr vert="horz" lIns="91433" tIns="45717" rIns="91433" bIns="45717" rtlCol="0"/>
          <a:lstStyle>
            <a:lvl1pPr algn="l">
              <a:defRPr sz="1200"/>
            </a:lvl1pPr>
          </a:lstStyle>
          <a:p>
            <a:endParaRPr lang="en-GB"/>
          </a:p>
        </p:txBody>
      </p:sp>
      <p:sp>
        <p:nvSpPr>
          <p:cNvPr id="3" name="Date Placeholder 2"/>
          <p:cNvSpPr>
            <a:spLocks noGrp="1"/>
          </p:cNvSpPr>
          <p:nvPr>
            <p:ph type="dt" idx="1"/>
          </p:nvPr>
        </p:nvSpPr>
        <p:spPr>
          <a:xfrm>
            <a:off x="3850444" y="1"/>
            <a:ext cx="2945659" cy="496411"/>
          </a:xfrm>
          <a:prstGeom prst="rect">
            <a:avLst/>
          </a:prstGeom>
        </p:spPr>
        <p:txBody>
          <a:bodyPr vert="horz" lIns="91433" tIns="45717" rIns="91433" bIns="45717" rtlCol="0"/>
          <a:lstStyle>
            <a:lvl1pPr algn="r">
              <a:defRPr sz="1200"/>
            </a:lvl1pPr>
          </a:lstStyle>
          <a:p>
            <a:fld id="{6945D7F8-AA65-4FF6-9C07-0FAFD6749688}" type="datetimeFigureOut">
              <a:rPr lang="en-US" smtClean="0"/>
              <a:pPr/>
              <a:t>12/12/2012</a:t>
            </a:fld>
            <a:endParaRPr lang="en-GB"/>
          </a:p>
        </p:txBody>
      </p:sp>
      <p:sp>
        <p:nvSpPr>
          <p:cNvPr id="4" name="Slide Image Placeholder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433" tIns="45717" rIns="91433" bIns="45717" rtlCol="0" anchor="ctr"/>
          <a:lstStyle/>
          <a:p>
            <a:endParaRPr lang="en-GB"/>
          </a:p>
        </p:txBody>
      </p:sp>
      <p:sp>
        <p:nvSpPr>
          <p:cNvPr id="5" name="Notes Placeholder 4"/>
          <p:cNvSpPr>
            <a:spLocks noGrp="1"/>
          </p:cNvSpPr>
          <p:nvPr>
            <p:ph type="body" sz="quarter" idx="3"/>
          </p:nvPr>
        </p:nvSpPr>
        <p:spPr>
          <a:xfrm>
            <a:off x="679768" y="4715908"/>
            <a:ext cx="5438140" cy="4467701"/>
          </a:xfrm>
          <a:prstGeom prst="rect">
            <a:avLst/>
          </a:prstGeom>
        </p:spPr>
        <p:txBody>
          <a:bodyPr vert="horz" lIns="91433" tIns="45717" rIns="91433" bIns="457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30091"/>
            <a:ext cx="2945659" cy="496411"/>
          </a:xfrm>
          <a:prstGeom prst="rect">
            <a:avLst/>
          </a:prstGeom>
        </p:spPr>
        <p:txBody>
          <a:bodyPr vert="horz" lIns="91433" tIns="45717" rIns="91433" bIns="45717"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30091"/>
            <a:ext cx="2945659" cy="496411"/>
          </a:xfrm>
          <a:prstGeom prst="rect">
            <a:avLst/>
          </a:prstGeom>
        </p:spPr>
        <p:txBody>
          <a:bodyPr vert="horz" lIns="91433" tIns="45717" rIns="91433" bIns="45717" rtlCol="0" anchor="b"/>
          <a:lstStyle>
            <a:lvl1pPr algn="r">
              <a:defRPr sz="1200"/>
            </a:lvl1pPr>
          </a:lstStyle>
          <a:p>
            <a:fld id="{AFBAA9B8-09C1-4BF6-AC28-D03BFCFAEC86}" type="slidenum">
              <a:rPr lang="en-GB" smtClean="0"/>
              <a:pPr/>
              <a:t>‹#›</a:t>
            </a:fld>
            <a:endParaRPr lang="en-GB"/>
          </a:p>
        </p:txBody>
      </p:sp>
    </p:spTree>
    <p:extLst>
      <p:ext uri="{BB962C8B-B14F-4D97-AF65-F5344CB8AC3E}">
        <p14:creationId xmlns:p14="http://schemas.microsoft.com/office/powerpoint/2010/main" val="2611134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DDE64E-74F2-4E38-B6C9-669FEBF35DF9}" type="slidenum">
              <a:rPr lang="ja-JP" altLang="en-GB"/>
              <a:pPr/>
              <a:t>10</a:t>
            </a:fld>
            <a:endParaRPr lang="en-GB" altLang="ja-JP"/>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GB"/>
              <a:t>Human HDACs  are classified  into three classes on the basis of their similarity to yeast HDACs. </a:t>
            </a:r>
          </a:p>
          <a:p>
            <a:r>
              <a:rPr lang="en-GB"/>
              <a:t>Class I and II HDACs are classical HDACs and can be inhibited by trichostatin A and also enhanced by theophylline.</a:t>
            </a:r>
          </a:p>
          <a:p>
            <a:r>
              <a:rPr lang="en-GB"/>
              <a:t>The third class is new class of HDAC and homologous to the silent information regulator 2 (Sir2) protein family which contains NAD-dependent deacetylases.</a:t>
            </a:r>
          </a:p>
          <a:p>
            <a:r>
              <a:rPr lang="en-GB"/>
              <a:t>Class III HDACs are inhibited by  Splitomycine and Suramin and enhanced by Quinolone or resveratolol,  which compund is focused in Louise’s group.</a:t>
            </a:r>
          </a:p>
          <a:p>
            <a:endParaRPr lang="en-GB"/>
          </a:p>
          <a:p>
            <a:endParaRPr lang="en-GB"/>
          </a:p>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6A04DC1D-3B09-40D2-990D-F92AFA8EFDB8}" type="slidenum">
              <a:rPr lang="en-GB"/>
              <a:pPr/>
              <a:t>17</a:t>
            </a:fld>
            <a:endParaRPr lang="en-GB"/>
          </a:p>
        </p:txBody>
      </p:sp>
      <p:sp>
        <p:nvSpPr>
          <p:cNvPr id="61443" name="Rectangle 2"/>
          <p:cNvSpPr>
            <a:spLocks noGrp="1" noRot="1" noChangeAspect="1" noChangeArrowheads="1" noTextEdit="1"/>
          </p:cNvSpPr>
          <p:nvPr>
            <p:ph type="sldImg"/>
          </p:nvPr>
        </p:nvSpPr>
        <p:spPr>
          <a:xfrm>
            <a:off x="715963" y="747713"/>
            <a:ext cx="5372100" cy="3719512"/>
          </a:xfrm>
          <a:ln/>
        </p:spPr>
      </p:sp>
      <p:sp>
        <p:nvSpPr>
          <p:cNvPr id="61444" name="Rectangle 3"/>
          <p:cNvSpPr>
            <a:spLocks noGrp="1" noChangeArrowheads="1"/>
          </p:cNvSpPr>
          <p:nvPr>
            <p:ph type="body" idx="1"/>
          </p:nvPr>
        </p:nvSpPr>
        <p:spPr>
          <a:xfrm>
            <a:off x="679455" y="4716468"/>
            <a:ext cx="5438775" cy="4467225"/>
          </a:xfrm>
          <a:noFill/>
          <a:ln/>
        </p:spPr>
        <p:txBody>
          <a:bodyPr/>
          <a:lstStyle/>
          <a:p>
            <a:r>
              <a:rPr lang="en-GB" smtClean="0"/>
              <a:t>Finally, I examined selectivity of these two inhibitors.</a:t>
            </a:r>
          </a:p>
          <a:p>
            <a:r>
              <a:rPr lang="en-GB" smtClean="0"/>
              <a:t>TSA preferentially upregulate GM-CSF though TSA increased MMP9 and IL-8.</a:t>
            </a:r>
          </a:p>
          <a:p>
            <a:r>
              <a:rPr lang="en-GB" smtClean="0"/>
              <a:t>On the other hand, Suramine enhanced MMP9 and IL-8 but not enhance GM-CSF mRNA.</a:t>
            </a:r>
          </a:p>
          <a:p>
            <a:r>
              <a:rPr lang="en-GB" smtClean="0"/>
              <a:t>Class III HDAC is more specific to IL-8, MMP9</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1F9665F4-EA6A-45F0-8CC1-B370C63A3741}" type="slidenum">
              <a:rPr lang="en-GB"/>
              <a:pPr/>
              <a:t>19</a:t>
            </a:fld>
            <a:endParaRPr lang="en-GB" dirty="0"/>
          </a:p>
        </p:txBody>
      </p:sp>
      <p:sp>
        <p:nvSpPr>
          <p:cNvPr id="63491" name="Rectangle 2"/>
          <p:cNvSpPr>
            <a:spLocks noGrp="1" noRot="1" noChangeAspect="1" noChangeArrowheads="1" noTextEdit="1"/>
          </p:cNvSpPr>
          <p:nvPr>
            <p:ph type="sldImg"/>
          </p:nvPr>
        </p:nvSpPr>
        <p:spPr>
          <a:xfrm>
            <a:off x="895350" y="871538"/>
            <a:ext cx="5008563" cy="3468687"/>
          </a:xfrm>
          <a:ln/>
        </p:spPr>
      </p:sp>
      <p:sp>
        <p:nvSpPr>
          <p:cNvPr id="63492" name="Rectangle 3"/>
          <p:cNvSpPr>
            <a:spLocks noGrp="1" noChangeArrowheads="1"/>
          </p:cNvSpPr>
          <p:nvPr>
            <p:ph type="body" idx="1"/>
          </p:nvPr>
        </p:nvSpPr>
        <p:spPr>
          <a:xfrm>
            <a:off x="936627" y="4719641"/>
            <a:ext cx="4989513" cy="4486275"/>
          </a:xfrm>
          <a:noFill/>
          <a:ln/>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705F45-489B-4395-8088-DA1DC595CAEB}" type="slidenum">
              <a:rPr lang="en-GB"/>
              <a:pPr/>
              <a:t>30</a:t>
            </a:fld>
            <a:endParaRPr lang="en-GB"/>
          </a:p>
        </p:txBody>
      </p:sp>
      <p:sp>
        <p:nvSpPr>
          <p:cNvPr id="178178" name="Rectangle 2"/>
          <p:cNvSpPr>
            <a:spLocks noGrp="1" noRot="1" noChangeAspect="1" noChangeArrowheads="1" noTextEdit="1"/>
          </p:cNvSpPr>
          <p:nvPr>
            <p:ph type="sldImg"/>
          </p:nvPr>
        </p:nvSpPr>
        <p:spPr>
          <a:xfrm>
            <a:off x="711200" y="744538"/>
            <a:ext cx="5375275" cy="3722687"/>
          </a:xfrm>
          <a:ln/>
        </p:spPr>
      </p:sp>
      <p:sp>
        <p:nvSpPr>
          <p:cNvPr id="178179" name="Rectangle 3"/>
          <p:cNvSpPr>
            <a:spLocks noGrp="1" noChangeArrowheads="1"/>
          </p:cNvSpPr>
          <p:nvPr>
            <p:ph type="body" idx="1"/>
          </p:nvPr>
        </p:nvSpPr>
        <p:spPr>
          <a:xfrm>
            <a:off x="906463" y="4716467"/>
            <a:ext cx="4984750" cy="4467225"/>
          </a:xfrm>
        </p:spPr>
        <p:txBody>
          <a:bodyPr lIns="90994" tIns="45498" rIns="90994" bIns="45498"/>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4AD0ED9-098F-4910-9DD4-FDD9BE926E65}" type="datetimeFigureOut">
              <a:rPr lang="en-US" smtClean="0"/>
              <a:pPr/>
              <a:t>12/12/2012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035812-3DAC-4294-8A40-78387E778666}"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4AD0ED9-098F-4910-9DD4-FDD9BE926E65}" type="datetimeFigureOut">
              <a:rPr lang="en-US" smtClean="0"/>
              <a:pPr/>
              <a:t>12/12/2012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035812-3DAC-4294-8A40-78387E778666}"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80337" y="274639"/>
            <a:ext cx="2414588"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6575" y="274639"/>
            <a:ext cx="707866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4AD0ED9-098F-4910-9DD4-FDD9BE926E65}" type="datetimeFigureOut">
              <a:rPr lang="en-US" smtClean="0"/>
              <a:pPr/>
              <a:t>12/12/2012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035812-3DAC-4294-8A40-78387E778666}"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651000" y="190500"/>
            <a:ext cx="7594600" cy="1527175"/>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1651000" y="1905000"/>
            <a:ext cx="371475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530850" y="1905000"/>
            <a:ext cx="371475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1651000" y="4038600"/>
            <a:ext cx="371475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5530850" y="4038600"/>
            <a:ext cx="371475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401DC297-5F23-43EC-8615-192A0278FD0B}"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4AD0ED9-098F-4910-9DD4-FDD9BE926E65}" type="datetimeFigureOut">
              <a:rPr lang="en-US" smtClean="0"/>
              <a:pPr/>
              <a:t>12/12/2012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035812-3DAC-4294-8A40-78387E778666}"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AD0ED9-098F-4910-9DD4-FDD9BE926E65}" type="datetimeFigureOut">
              <a:rPr lang="en-US" smtClean="0"/>
              <a:pPr/>
              <a:t>12/12/2012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035812-3DAC-4294-8A40-78387E778666}"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6575"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448300"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4AD0ED9-098F-4910-9DD4-FDD9BE926E65}" type="datetimeFigureOut">
              <a:rPr lang="en-US" smtClean="0"/>
              <a:pPr/>
              <a:t>12/12/2012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035812-3DAC-4294-8A40-78387E778666}"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4AD0ED9-098F-4910-9DD4-FDD9BE926E65}" type="datetimeFigureOut">
              <a:rPr lang="en-US" smtClean="0"/>
              <a:pPr/>
              <a:t>12/12/2012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7035812-3DAC-4294-8A40-78387E778666}"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4AD0ED9-098F-4910-9DD4-FDD9BE926E65}" type="datetimeFigureOut">
              <a:rPr lang="en-US" smtClean="0"/>
              <a:pPr/>
              <a:t>12/12/2012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7035812-3DAC-4294-8A40-78387E778666}"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AD0ED9-098F-4910-9DD4-FDD9BE926E65}" type="datetimeFigureOut">
              <a:rPr lang="en-US" smtClean="0"/>
              <a:pPr/>
              <a:t>12/12/2012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7035812-3DAC-4294-8A40-78387E778666}"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AD0ED9-098F-4910-9DD4-FDD9BE926E65}" type="datetimeFigureOut">
              <a:rPr lang="en-US" smtClean="0"/>
              <a:pPr/>
              <a:t>12/12/2012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035812-3DAC-4294-8A40-78387E778666}"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AD0ED9-098F-4910-9DD4-FDD9BE926E65}" type="datetimeFigureOut">
              <a:rPr lang="en-US" smtClean="0"/>
              <a:pPr/>
              <a:t>12/12/2012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035812-3DAC-4294-8A40-78387E778666}"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AD0ED9-098F-4910-9DD4-FDD9BE926E65}" type="datetimeFigureOut">
              <a:rPr lang="en-US" smtClean="0"/>
              <a:pPr/>
              <a:t>12/12/2012</a:t>
            </a:fld>
            <a:endParaRPr lang="en-GB"/>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35812-3DAC-4294-8A40-78387E778666}"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w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ideo" Target="file:///G:\sterg%20f%20clean%20long%20all%201.mp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8.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9.e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34.emf"/><Relationship Id="rId5" Type="http://schemas.openxmlformats.org/officeDocument/2006/relationships/oleObject" Target="../embeddings/oleObject5.bin"/><Relationship Id="rId4" Type="http://schemas.openxmlformats.org/officeDocument/2006/relationships/image" Target="../media/image33.emf"/></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60.wm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65.emf"/><Relationship Id="rId5" Type="http://schemas.openxmlformats.org/officeDocument/2006/relationships/oleObject" Target="../embeddings/oleObject8.bin"/><Relationship Id="rId4" Type="http://schemas.openxmlformats.org/officeDocument/2006/relationships/image" Target="../media/image64.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66.emf"/></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gif"/></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1.png"/><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0" y="1357315"/>
            <a:ext cx="9906000" cy="1690686"/>
          </a:xfrm>
        </p:spPr>
        <p:txBody>
          <a:bodyPr>
            <a:noAutofit/>
          </a:bodyPr>
          <a:lstStyle/>
          <a:p>
            <a:r>
              <a:rPr lang="en-GB" sz="4800" dirty="0" smtClean="0">
                <a:solidFill>
                  <a:srgbClr val="FF0000"/>
                </a:solidFill>
                <a:latin typeface="Arial" pitchFamily="34" charset="0"/>
                <a:cs typeface="Arial" pitchFamily="34" charset="0"/>
              </a:rPr>
              <a:t>Epigenetics and inflammation</a:t>
            </a:r>
          </a:p>
        </p:txBody>
      </p:sp>
      <p:sp>
        <p:nvSpPr>
          <p:cNvPr id="15362" name="Picture 3" descr="RBH as GIF"/>
          <p:cNvSpPr>
            <a:spLocks noChangeAspect="1" noChangeArrowheads="1"/>
          </p:cNvSpPr>
          <p:nvPr/>
        </p:nvSpPr>
        <p:spPr bwMode="auto">
          <a:xfrm>
            <a:off x="8818563" y="5948365"/>
            <a:ext cx="912812" cy="835025"/>
          </a:xfrm>
          <a:prstGeom prst="rect">
            <a:avLst/>
          </a:prstGeom>
          <a:noFill/>
          <a:ln w="9525">
            <a:noFill/>
            <a:miter lim="800000"/>
            <a:headEnd/>
            <a:tailEnd/>
          </a:ln>
        </p:spPr>
        <p:txBody>
          <a:bodyPr/>
          <a:lstStyle/>
          <a:p>
            <a:endParaRPr lang="en-GB"/>
          </a:p>
        </p:txBody>
      </p:sp>
      <p:sp>
        <p:nvSpPr>
          <p:cNvPr id="123910" name="Rectangle 6"/>
          <p:cNvSpPr>
            <a:spLocks noGrp="1" noChangeArrowheads="1"/>
          </p:cNvSpPr>
          <p:nvPr>
            <p:ph type="subTitle" idx="1"/>
          </p:nvPr>
        </p:nvSpPr>
        <p:spPr>
          <a:xfrm>
            <a:off x="0" y="3647879"/>
            <a:ext cx="9906000" cy="2301403"/>
          </a:xfrm>
        </p:spPr>
        <p:txBody>
          <a:bodyPr rtlCol="0">
            <a:noAutofit/>
          </a:bodyPr>
          <a:lstStyle/>
          <a:p>
            <a:pPr defTabSz="860425" eaLnBrk="1" fontAlgn="auto" hangingPunct="1">
              <a:spcAft>
                <a:spcPts val="0"/>
              </a:spcAft>
              <a:buFont typeface="Arial" pitchFamily="34" charset="0"/>
              <a:buNone/>
              <a:defRPr/>
            </a:pPr>
            <a:r>
              <a:rPr lang="en-GB" dirty="0">
                <a:solidFill>
                  <a:srgbClr val="3333FF"/>
                </a:solidFill>
                <a:latin typeface="Arial" pitchFamily="34" charset="0"/>
                <a:cs typeface="Arial" pitchFamily="34" charset="0"/>
                <a:sym typeface="Symbol" pitchFamily="18" charset="2"/>
              </a:rPr>
              <a:t>Ian </a:t>
            </a:r>
            <a:r>
              <a:rPr lang="en-GB" dirty="0" smtClean="0">
                <a:solidFill>
                  <a:srgbClr val="3333FF"/>
                </a:solidFill>
                <a:latin typeface="Arial" pitchFamily="34" charset="0"/>
                <a:cs typeface="Arial" pitchFamily="34" charset="0"/>
                <a:sym typeface="Symbol" pitchFamily="18" charset="2"/>
              </a:rPr>
              <a:t>Adcock</a:t>
            </a:r>
          </a:p>
          <a:p>
            <a:pPr defTabSz="860425" eaLnBrk="1" fontAlgn="auto" hangingPunct="1">
              <a:spcAft>
                <a:spcPts val="0"/>
              </a:spcAft>
              <a:buFont typeface="Arial" pitchFamily="34" charset="0"/>
              <a:buNone/>
              <a:defRPr/>
            </a:pPr>
            <a:endParaRPr lang="en-GB" sz="1200" dirty="0" smtClean="0">
              <a:solidFill>
                <a:srgbClr val="3333FF"/>
              </a:solidFill>
              <a:latin typeface="Arial" pitchFamily="34" charset="0"/>
              <a:cs typeface="Arial" pitchFamily="34" charset="0"/>
              <a:sym typeface="Symbol" pitchFamily="18" charset="2"/>
            </a:endParaRPr>
          </a:p>
          <a:p>
            <a:pPr defTabSz="860425" eaLnBrk="1" fontAlgn="auto" hangingPunct="1">
              <a:spcAft>
                <a:spcPts val="0"/>
              </a:spcAft>
              <a:buFont typeface="Arial" pitchFamily="34" charset="0"/>
              <a:buNone/>
              <a:defRPr/>
            </a:pPr>
            <a:r>
              <a:rPr lang="en-US" sz="1800" dirty="0" smtClean="0">
                <a:latin typeface="Arial" pitchFamily="34" charset="0"/>
                <a:cs typeface="Arial" pitchFamily="34" charset="0"/>
                <a:sym typeface="Symbol" pitchFamily="18" charset="2"/>
              </a:rPr>
              <a:t> </a:t>
            </a:r>
            <a:r>
              <a:rPr lang="en-GB" altLang="ja-JP" sz="2400" i="1" dirty="0">
                <a:solidFill>
                  <a:schemeClr val="accent2"/>
                </a:solidFill>
                <a:latin typeface="Arial" pitchFamily="34" charset="0"/>
                <a:cs typeface="Arial" pitchFamily="34" charset="0"/>
                <a:sym typeface="Symbol" pitchFamily="18" charset="2"/>
              </a:rPr>
              <a:t>National Heart and Lung </a:t>
            </a:r>
            <a:r>
              <a:rPr lang="en-GB" altLang="ja-JP" sz="2400" i="1" dirty="0" smtClean="0">
                <a:solidFill>
                  <a:schemeClr val="accent2"/>
                </a:solidFill>
                <a:latin typeface="Arial" pitchFamily="34" charset="0"/>
                <a:cs typeface="Arial" pitchFamily="34" charset="0"/>
                <a:sym typeface="Symbol" pitchFamily="18" charset="2"/>
              </a:rPr>
              <a:t>Institute,</a:t>
            </a:r>
          </a:p>
          <a:p>
            <a:pPr defTabSz="860425" eaLnBrk="1" fontAlgn="auto" hangingPunct="1">
              <a:spcAft>
                <a:spcPts val="0"/>
              </a:spcAft>
              <a:buFont typeface="Arial" pitchFamily="34" charset="0"/>
              <a:buNone/>
              <a:defRPr/>
            </a:pPr>
            <a:r>
              <a:rPr lang="en-GB" altLang="ja-JP" sz="2400" i="1" dirty="0" smtClean="0">
                <a:solidFill>
                  <a:schemeClr val="accent2"/>
                </a:solidFill>
                <a:latin typeface="Arial" pitchFamily="34" charset="0"/>
                <a:cs typeface="Arial" pitchFamily="34" charset="0"/>
                <a:sym typeface="Symbol" pitchFamily="18" charset="2"/>
              </a:rPr>
              <a:t>Imperial College London</a:t>
            </a:r>
            <a:endParaRPr lang="en-GB" sz="2400" dirty="0">
              <a:solidFill>
                <a:schemeClr val="accent2"/>
              </a:solidFill>
              <a:latin typeface="Arial" pitchFamily="34" charset="0"/>
              <a:cs typeface="Arial" pitchFamily="34" charset="0"/>
              <a:sym typeface="Symbol" pitchFamily="18" charset="2"/>
            </a:endParaRPr>
          </a:p>
        </p:txBody>
      </p:sp>
      <p:pic>
        <p:nvPicPr>
          <p:cNvPr id="15364" name="Picture 8"/>
          <p:cNvPicPr>
            <a:picLocks noChangeAspect="1" noChangeArrowheads="1"/>
          </p:cNvPicPr>
          <p:nvPr/>
        </p:nvPicPr>
        <p:blipFill>
          <a:blip r:embed="rId2"/>
          <a:srcRect/>
          <a:stretch>
            <a:fillRect/>
          </a:stretch>
        </p:blipFill>
        <p:spPr bwMode="auto">
          <a:xfrm>
            <a:off x="2237517" y="214315"/>
            <a:ext cx="4764088" cy="765175"/>
          </a:xfrm>
          <a:prstGeom prst="rect">
            <a:avLst/>
          </a:prstGeom>
          <a:noFill/>
          <a:ln w="9525">
            <a:noFill/>
            <a:miter lim="800000"/>
            <a:headEnd/>
            <a:tailEnd/>
          </a:ln>
        </p:spPr>
      </p:pic>
      <p:pic>
        <p:nvPicPr>
          <p:cNvPr id="15365" name="Picture 6" descr="header-narrow.jpg"/>
          <p:cNvPicPr>
            <a:picLocks noChangeAspect="1"/>
          </p:cNvPicPr>
          <p:nvPr/>
        </p:nvPicPr>
        <p:blipFill>
          <a:blip r:embed="rId3"/>
          <a:srcRect l="46242" b="17363"/>
          <a:stretch>
            <a:fillRect/>
          </a:stretch>
        </p:blipFill>
        <p:spPr bwMode="auto">
          <a:xfrm>
            <a:off x="2767013" y="6196013"/>
            <a:ext cx="3311525" cy="590550"/>
          </a:xfrm>
          <a:prstGeom prst="rect">
            <a:avLst/>
          </a:prstGeom>
          <a:noFill/>
          <a:ln w="9525">
            <a:noFill/>
            <a:miter lim="800000"/>
            <a:headEnd/>
            <a:tailEnd/>
          </a:ln>
        </p:spPr>
      </p:pic>
      <p:pic>
        <p:nvPicPr>
          <p:cNvPr id="15366" name="Picture 5" descr="Royal Brompton and Harefield NHS Foundation Trust"/>
          <p:cNvPicPr>
            <a:picLocks noChangeAspect="1" noChangeArrowheads="1"/>
          </p:cNvPicPr>
          <p:nvPr/>
        </p:nvPicPr>
        <p:blipFill>
          <a:blip r:embed="rId4"/>
          <a:srcRect/>
          <a:stretch>
            <a:fillRect/>
          </a:stretch>
        </p:blipFill>
        <p:spPr bwMode="auto">
          <a:xfrm>
            <a:off x="6677026" y="6340477"/>
            <a:ext cx="2919413" cy="358775"/>
          </a:xfrm>
          <a:prstGeom prst="rect">
            <a:avLst/>
          </a:prstGeom>
          <a:noFill/>
          <a:ln w="9525">
            <a:noFill/>
            <a:miter lim="800000"/>
            <a:headEnd/>
            <a:tailEnd/>
          </a:ln>
        </p:spPr>
      </p:pic>
      <p:pic>
        <p:nvPicPr>
          <p:cNvPr id="15367" name="Picture 7" descr="Imperial College London"/>
          <p:cNvPicPr>
            <a:picLocks noChangeAspect="1" noChangeArrowheads="1"/>
          </p:cNvPicPr>
          <p:nvPr/>
        </p:nvPicPr>
        <p:blipFill>
          <a:blip r:embed="rId5"/>
          <a:srcRect/>
          <a:stretch>
            <a:fillRect/>
          </a:stretch>
        </p:blipFill>
        <p:spPr bwMode="auto">
          <a:xfrm>
            <a:off x="242888" y="6267452"/>
            <a:ext cx="1924050" cy="504825"/>
          </a:xfrm>
          <a:prstGeom prst="rect">
            <a:avLst/>
          </a:prstGeom>
          <a:noFill/>
          <a:ln w="9525">
            <a:noFill/>
            <a:miter lim="800000"/>
            <a:headEnd/>
            <a:tailEnd/>
          </a:ln>
        </p:spPr>
      </p:pic>
      <p:pic>
        <p:nvPicPr>
          <p:cNvPr id="9" name="Picture 5"/>
          <p:cNvPicPr>
            <a:picLocks noChangeAspect="1" noChangeArrowheads="1"/>
          </p:cNvPicPr>
          <p:nvPr/>
        </p:nvPicPr>
        <p:blipFill>
          <a:blip r:embed="rId6" cstate="print"/>
          <a:srcRect/>
          <a:stretch>
            <a:fillRect/>
          </a:stretch>
        </p:blipFill>
        <p:spPr bwMode="auto">
          <a:xfrm>
            <a:off x="301627" y="1058863"/>
            <a:ext cx="881063" cy="538162"/>
          </a:xfrm>
          <a:prstGeom prst="rect">
            <a:avLst/>
          </a:prstGeom>
          <a:noFill/>
          <a:ln w="9525">
            <a:noFill/>
            <a:miter lim="800000"/>
            <a:headEnd/>
            <a:tailEnd/>
          </a:ln>
        </p:spPr>
      </p:pic>
      <p:pic>
        <p:nvPicPr>
          <p:cNvPr id="10" name="Picture 4"/>
          <p:cNvPicPr>
            <a:picLocks noChangeAspect="1" noChangeArrowheads="1"/>
          </p:cNvPicPr>
          <p:nvPr/>
        </p:nvPicPr>
        <p:blipFill>
          <a:blip r:embed="rId7" cstate="print"/>
          <a:srcRect/>
          <a:stretch>
            <a:fillRect/>
          </a:stretch>
        </p:blipFill>
        <p:spPr bwMode="auto">
          <a:xfrm>
            <a:off x="342901" y="211138"/>
            <a:ext cx="830263" cy="830262"/>
          </a:xfrm>
          <a:prstGeom prst="rect">
            <a:avLst/>
          </a:prstGeom>
          <a:noFill/>
          <a:ln w="9525">
            <a:noFill/>
            <a:miter lim="800000"/>
            <a:headEnd/>
            <a:tailEnd/>
          </a:ln>
        </p:spPr>
      </p:pic>
      <p:pic>
        <p:nvPicPr>
          <p:cNvPr id="11" name="Picture 2" descr="http://www.copdmap.org/frontlogo.png"/>
          <p:cNvPicPr>
            <a:picLocks noChangeAspect="1" noChangeArrowheads="1"/>
          </p:cNvPicPr>
          <p:nvPr/>
        </p:nvPicPr>
        <p:blipFill>
          <a:blip r:embed="rId8" cstate="print"/>
          <a:srcRect/>
          <a:stretch>
            <a:fillRect/>
          </a:stretch>
        </p:blipFill>
        <p:spPr bwMode="auto">
          <a:xfrm>
            <a:off x="7380288" y="311150"/>
            <a:ext cx="2525712" cy="5222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0" y="76200"/>
            <a:ext cx="9906000" cy="646331"/>
          </a:xfrm>
          <a:prstGeom prst="rect">
            <a:avLst/>
          </a:prstGeom>
          <a:noFill/>
          <a:ln w="9525">
            <a:noFill/>
            <a:miter lim="800000"/>
            <a:headEnd/>
            <a:tailEnd/>
          </a:ln>
          <a:effectLst/>
        </p:spPr>
        <p:txBody>
          <a:bodyPr wrap="square">
            <a:spAutoFit/>
          </a:bodyPr>
          <a:lstStyle/>
          <a:p>
            <a:pPr algn="ctr"/>
            <a:r>
              <a:rPr kumimoji="1" lang="en-US" altLang="ja-JP" sz="3600" dirty="0" smtClean="0">
                <a:solidFill>
                  <a:srgbClr val="FF0000"/>
                </a:solidFill>
                <a:latin typeface="Trebuchet MS" pitchFamily="34" charset="0"/>
                <a:ea typeface="MS PGothic" pitchFamily="34" charset="-128"/>
              </a:rPr>
              <a:t>Histone (Protein) </a:t>
            </a:r>
            <a:r>
              <a:rPr kumimoji="1" lang="en-US" altLang="ja-JP" sz="3600" dirty="0" err="1">
                <a:solidFill>
                  <a:srgbClr val="FF0000"/>
                </a:solidFill>
                <a:latin typeface="Trebuchet MS" pitchFamily="34" charset="0"/>
                <a:ea typeface="MS PGothic" pitchFamily="34" charset="-128"/>
              </a:rPr>
              <a:t>deacetylases</a:t>
            </a:r>
            <a:r>
              <a:rPr kumimoji="1" lang="en-US" altLang="ja-JP" sz="3600" dirty="0">
                <a:solidFill>
                  <a:srgbClr val="FF0000"/>
                </a:solidFill>
                <a:latin typeface="Trebuchet MS" pitchFamily="34" charset="0"/>
                <a:ea typeface="MS PGothic" pitchFamily="34" charset="-128"/>
              </a:rPr>
              <a:t> </a:t>
            </a:r>
            <a:r>
              <a:rPr kumimoji="1" lang="en-US" altLang="ja-JP" sz="3600" dirty="0" smtClean="0">
                <a:solidFill>
                  <a:srgbClr val="FF0000"/>
                </a:solidFill>
                <a:latin typeface="Trebuchet MS" pitchFamily="34" charset="0"/>
                <a:ea typeface="MS PGothic" pitchFamily="34" charset="-128"/>
              </a:rPr>
              <a:t>(HDACs</a:t>
            </a:r>
            <a:r>
              <a:rPr kumimoji="1" lang="en-US" altLang="ja-JP" sz="3600" dirty="0">
                <a:solidFill>
                  <a:srgbClr val="FF0000"/>
                </a:solidFill>
                <a:latin typeface="Trebuchet MS" pitchFamily="34" charset="0"/>
                <a:ea typeface="MS PGothic" pitchFamily="34" charset="-128"/>
              </a:rPr>
              <a:t>)</a:t>
            </a:r>
          </a:p>
        </p:txBody>
      </p:sp>
      <p:sp>
        <p:nvSpPr>
          <p:cNvPr id="204803" name="Text Box 3"/>
          <p:cNvSpPr txBox="1">
            <a:spLocks noChangeArrowheads="1"/>
          </p:cNvSpPr>
          <p:nvPr/>
        </p:nvSpPr>
        <p:spPr bwMode="auto">
          <a:xfrm>
            <a:off x="1365250" y="1041400"/>
            <a:ext cx="1366080" cy="584775"/>
          </a:xfrm>
          <a:prstGeom prst="rect">
            <a:avLst/>
          </a:prstGeom>
          <a:noFill/>
          <a:ln w="9525">
            <a:noFill/>
            <a:miter lim="800000"/>
            <a:headEnd/>
            <a:tailEnd/>
          </a:ln>
          <a:effectLst/>
        </p:spPr>
        <p:txBody>
          <a:bodyPr wrap="none">
            <a:spAutoFit/>
          </a:bodyPr>
          <a:lstStyle/>
          <a:p>
            <a:r>
              <a:rPr kumimoji="1" lang="en-US" altLang="ja-JP" sz="3200" b="1">
                <a:latin typeface="Trebuchet MS" pitchFamily="34" charset="0"/>
                <a:ea typeface="MS PGothic" pitchFamily="34" charset="-128"/>
              </a:rPr>
              <a:t>Class I</a:t>
            </a:r>
          </a:p>
        </p:txBody>
      </p:sp>
      <p:sp>
        <p:nvSpPr>
          <p:cNvPr id="204804" name="Rectangle 4"/>
          <p:cNvSpPr>
            <a:spLocks noChangeArrowheads="1"/>
          </p:cNvSpPr>
          <p:nvPr/>
        </p:nvSpPr>
        <p:spPr bwMode="auto">
          <a:xfrm>
            <a:off x="3263900" y="1143000"/>
            <a:ext cx="1238250" cy="1206500"/>
          </a:xfrm>
          <a:prstGeom prst="rect">
            <a:avLst/>
          </a:prstGeom>
          <a:solidFill>
            <a:srgbClr val="FF9933"/>
          </a:solidFill>
          <a:ln w="9525">
            <a:solidFill>
              <a:schemeClr val="tx1"/>
            </a:solidFill>
            <a:miter lim="800000"/>
            <a:headEnd/>
            <a:tailEnd/>
          </a:ln>
          <a:effectLst/>
        </p:spPr>
        <p:txBody>
          <a:bodyPr wrap="none" anchor="ctr"/>
          <a:lstStyle/>
          <a:p>
            <a:endParaRPr kumimoji="1" lang="en-US" altLang="ja-JP" b="1">
              <a:latin typeface="Trebuchet MS" pitchFamily="34" charset="0"/>
              <a:ea typeface="MS PGothic" pitchFamily="34" charset="-128"/>
            </a:endParaRPr>
          </a:p>
          <a:p>
            <a:r>
              <a:rPr kumimoji="1" lang="en-US" altLang="ja-JP" b="1">
                <a:latin typeface="Trebuchet MS" pitchFamily="34" charset="0"/>
                <a:ea typeface="MS PGothic" pitchFamily="34" charset="-128"/>
              </a:rPr>
              <a:t>HDAC1</a:t>
            </a:r>
          </a:p>
          <a:p>
            <a:r>
              <a:rPr kumimoji="1" lang="en-US" altLang="ja-JP" b="1">
                <a:latin typeface="Trebuchet MS" pitchFamily="34" charset="0"/>
                <a:ea typeface="MS PGothic" pitchFamily="34" charset="-128"/>
              </a:rPr>
              <a:t>HDAC2</a:t>
            </a:r>
          </a:p>
          <a:p>
            <a:r>
              <a:rPr kumimoji="1" lang="en-US" altLang="ja-JP" b="1">
                <a:latin typeface="Trebuchet MS" pitchFamily="34" charset="0"/>
                <a:ea typeface="MS PGothic" pitchFamily="34" charset="-128"/>
              </a:rPr>
              <a:t>HDAC3</a:t>
            </a:r>
          </a:p>
          <a:p>
            <a:r>
              <a:rPr kumimoji="1" lang="en-US" altLang="ja-JP" b="1">
                <a:latin typeface="Trebuchet MS" pitchFamily="34" charset="0"/>
                <a:ea typeface="MS PGothic" pitchFamily="34" charset="-128"/>
              </a:rPr>
              <a:t>HDAC8</a:t>
            </a:r>
          </a:p>
          <a:p>
            <a:endParaRPr kumimoji="1" lang="en-US" altLang="ja-JP" b="1">
              <a:latin typeface="Trebuchet MS" pitchFamily="34" charset="0"/>
              <a:ea typeface="MS PGothic" pitchFamily="34" charset="-128"/>
            </a:endParaRPr>
          </a:p>
        </p:txBody>
      </p:sp>
      <p:sp>
        <p:nvSpPr>
          <p:cNvPr id="204805" name="Text Box 5"/>
          <p:cNvSpPr txBox="1">
            <a:spLocks noChangeArrowheads="1"/>
          </p:cNvSpPr>
          <p:nvPr/>
        </p:nvSpPr>
        <p:spPr bwMode="auto">
          <a:xfrm>
            <a:off x="1365251" y="2349500"/>
            <a:ext cx="1479892" cy="584775"/>
          </a:xfrm>
          <a:prstGeom prst="rect">
            <a:avLst/>
          </a:prstGeom>
          <a:noFill/>
          <a:ln w="9525">
            <a:noFill/>
            <a:miter lim="800000"/>
            <a:headEnd/>
            <a:tailEnd/>
          </a:ln>
          <a:effectLst/>
        </p:spPr>
        <p:txBody>
          <a:bodyPr wrap="none">
            <a:spAutoFit/>
          </a:bodyPr>
          <a:lstStyle/>
          <a:p>
            <a:r>
              <a:rPr kumimoji="1" lang="en-US" altLang="ja-JP" sz="3200" b="1">
                <a:latin typeface="Trebuchet MS" pitchFamily="34" charset="0"/>
                <a:ea typeface="MS PGothic" pitchFamily="34" charset="-128"/>
              </a:rPr>
              <a:t>Class II</a:t>
            </a:r>
          </a:p>
        </p:txBody>
      </p:sp>
      <p:sp>
        <p:nvSpPr>
          <p:cNvPr id="204806" name="Rectangle 6"/>
          <p:cNvSpPr>
            <a:spLocks noChangeArrowheads="1"/>
          </p:cNvSpPr>
          <p:nvPr/>
        </p:nvSpPr>
        <p:spPr bwMode="auto">
          <a:xfrm>
            <a:off x="3263900" y="2451100"/>
            <a:ext cx="1238250" cy="1676400"/>
          </a:xfrm>
          <a:prstGeom prst="rect">
            <a:avLst/>
          </a:prstGeom>
          <a:solidFill>
            <a:schemeClr val="accent2">
              <a:lumMod val="40000"/>
              <a:lumOff val="60000"/>
            </a:schemeClr>
          </a:solidFill>
          <a:ln w="9525">
            <a:solidFill>
              <a:schemeClr val="tx1"/>
            </a:solidFill>
            <a:miter lim="800000"/>
            <a:headEnd/>
            <a:tailEnd/>
          </a:ln>
          <a:effectLst/>
        </p:spPr>
        <p:txBody>
          <a:bodyPr wrap="none" anchor="ctr"/>
          <a:lstStyle/>
          <a:p>
            <a:r>
              <a:rPr kumimoji="1" lang="en-US" altLang="ja-JP" b="1">
                <a:latin typeface="Trebuchet MS" pitchFamily="34" charset="0"/>
                <a:ea typeface="MS PGothic" pitchFamily="34" charset="-128"/>
              </a:rPr>
              <a:t>HDAC4</a:t>
            </a:r>
          </a:p>
          <a:p>
            <a:r>
              <a:rPr kumimoji="1" lang="en-US" altLang="ja-JP" b="1">
                <a:latin typeface="Trebuchet MS" pitchFamily="34" charset="0"/>
                <a:ea typeface="MS PGothic" pitchFamily="34" charset="-128"/>
              </a:rPr>
              <a:t>HDAC5</a:t>
            </a:r>
          </a:p>
          <a:p>
            <a:r>
              <a:rPr kumimoji="1" lang="en-US" altLang="ja-JP" b="1">
                <a:latin typeface="Trebuchet MS" pitchFamily="34" charset="0"/>
                <a:ea typeface="MS PGothic" pitchFamily="34" charset="-128"/>
              </a:rPr>
              <a:t>HDAC6</a:t>
            </a:r>
          </a:p>
          <a:p>
            <a:r>
              <a:rPr kumimoji="1" lang="en-US" altLang="ja-JP" b="1">
                <a:latin typeface="Trebuchet MS" pitchFamily="34" charset="0"/>
                <a:ea typeface="MS PGothic" pitchFamily="34" charset="-128"/>
              </a:rPr>
              <a:t>HDAC7</a:t>
            </a:r>
          </a:p>
          <a:p>
            <a:r>
              <a:rPr kumimoji="1" lang="en-US" altLang="ja-JP" b="1">
                <a:latin typeface="Trebuchet MS" pitchFamily="34" charset="0"/>
                <a:ea typeface="MS PGothic" pitchFamily="34" charset="-128"/>
              </a:rPr>
              <a:t>HDAC9</a:t>
            </a:r>
          </a:p>
          <a:p>
            <a:r>
              <a:rPr kumimoji="1" lang="en-US" altLang="ja-JP" b="1">
                <a:latin typeface="Trebuchet MS" pitchFamily="34" charset="0"/>
                <a:ea typeface="MS PGothic" pitchFamily="34" charset="-128"/>
              </a:rPr>
              <a:t>HDAC10</a:t>
            </a:r>
          </a:p>
        </p:txBody>
      </p:sp>
      <p:sp>
        <p:nvSpPr>
          <p:cNvPr id="204807" name="Rectangle 7"/>
          <p:cNvSpPr>
            <a:spLocks noChangeArrowheads="1"/>
          </p:cNvSpPr>
          <p:nvPr/>
        </p:nvSpPr>
        <p:spPr bwMode="auto">
          <a:xfrm>
            <a:off x="3263900" y="4837113"/>
            <a:ext cx="1238250" cy="1905000"/>
          </a:xfrm>
          <a:prstGeom prst="rect">
            <a:avLst/>
          </a:prstGeom>
          <a:solidFill>
            <a:schemeClr val="accent3">
              <a:lumMod val="60000"/>
              <a:lumOff val="40000"/>
            </a:schemeClr>
          </a:solidFill>
          <a:ln w="9525">
            <a:solidFill>
              <a:schemeClr val="tx1"/>
            </a:solidFill>
            <a:miter lim="800000"/>
            <a:headEnd/>
            <a:tailEnd/>
          </a:ln>
          <a:effectLst/>
        </p:spPr>
        <p:txBody>
          <a:bodyPr wrap="none" anchor="ctr"/>
          <a:lstStyle/>
          <a:p>
            <a:r>
              <a:rPr kumimoji="1" lang="en-US" altLang="ja-JP" b="1">
                <a:latin typeface="Trebuchet MS" pitchFamily="34" charset="0"/>
                <a:ea typeface="MS PGothic" pitchFamily="34" charset="-128"/>
              </a:rPr>
              <a:t>SIRT1</a:t>
            </a:r>
          </a:p>
          <a:p>
            <a:r>
              <a:rPr kumimoji="1" lang="en-US" altLang="ja-JP" b="1">
                <a:latin typeface="Trebuchet MS" pitchFamily="34" charset="0"/>
                <a:ea typeface="MS PGothic" pitchFamily="34" charset="-128"/>
              </a:rPr>
              <a:t>SIRT2</a:t>
            </a:r>
          </a:p>
          <a:p>
            <a:r>
              <a:rPr kumimoji="1" lang="en-US" altLang="ja-JP" b="1">
                <a:latin typeface="Trebuchet MS" pitchFamily="34" charset="0"/>
                <a:ea typeface="MS PGothic" pitchFamily="34" charset="-128"/>
              </a:rPr>
              <a:t>SIRT3</a:t>
            </a:r>
          </a:p>
          <a:p>
            <a:r>
              <a:rPr kumimoji="1" lang="en-US" altLang="ja-JP" b="1">
                <a:latin typeface="Trebuchet MS" pitchFamily="34" charset="0"/>
                <a:ea typeface="MS PGothic" pitchFamily="34" charset="-128"/>
              </a:rPr>
              <a:t>SIRT4</a:t>
            </a:r>
          </a:p>
          <a:p>
            <a:r>
              <a:rPr kumimoji="1" lang="en-US" altLang="ja-JP" b="1">
                <a:latin typeface="Trebuchet MS" pitchFamily="34" charset="0"/>
                <a:ea typeface="MS PGothic" pitchFamily="34" charset="-128"/>
              </a:rPr>
              <a:t>SIRT5</a:t>
            </a:r>
          </a:p>
          <a:p>
            <a:r>
              <a:rPr kumimoji="1" lang="en-US" altLang="ja-JP" b="1">
                <a:latin typeface="Trebuchet MS" pitchFamily="34" charset="0"/>
                <a:ea typeface="MS PGothic" pitchFamily="34" charset="-128"/>
              </a:rPr>
              <a:t>SIRT6</a:t>
            </a:r>
          </a:p>
          <a:p>
            <a:r>
              <a:rPr kumimoji="1" lang="en-US" altLang="ja-JP" b="1">
                <a:latin typeface="Trebuchet MS" pitchFamily="34" charset="0"/>
                <a:ea typeface="MS PGothic" pitchFamily="34" charset="-128"/>
              </a:rPr>
              <a:t>SIRT7</a:t>
            </a:r>
          </a:p>
        </p:txBody>
      </p:sp>
      <p:sp>
        <p:nvSpPr>
          <p:cNvPr id="204808" name="Text Box 8"/>
          <p:cNvSpPr txBox="1">
            <a:spLocks noChangeArrowheads="1"/>
          </p:cNvSpPr>
          <p:nvPr/>
        </p:nvSpPr>
        <p:spPr bwMode="auto">
          <a:xfrm>
            <a:off x="1365250" y="4622800"/>
            <a:ext cx="1593706" cy="584775"/>
          </a:xfrm>
          <a:prstGeom prst="rect">
            <a:avLst/>
          </a:prstGeom>
          <a:noFill/>
          <a:ln w="9525">
            <a:noFill/>
            <a:miter lim="800000"/>
            <a:headEnd/>
            <a:tailEnd/>
          </a:ln>
          <a:effectLst/>
        </p:spPr>
        <p:txBody>
          <a:bodyPr wrap="none">
            <a:spAutoFit/>
          </a:bodyPr>
          <a:lstStyle/>
          <a:p>
            <a:r>
              <a:rPr kumimoji="1" lang="en-US" altLang="ja-JP" sz="3200" b="1">
                <a:latin typeface="Trebuchet MS" pitchFamily="34" charset="0"/>
                <a:ea typeface="MS PGothic" pitchFamily="34" charset="-128"/>
              </a:rPr>
              <a:t>Class III</a:t>
            </a:r>
          </a:p>
        </p:txBody>
      </p:sp>
      <p:sp>
        <p:nvSpPr>
          <p:cNvPr id="204809" name="Text Box 9"/>
          <p:cNvSpPr txBox="1">
            <a:spLocks noChangeArrowheads="1"/>
          </p:cNvSpPr>
          <p:nvPr/>
        </p:nvSpPr>
        <p:spPr bwMode="auto">
          <a:xfrm>
            <a:off x="1595703" y="1763713"/>
            <a:ext cx="1553630" cy="307777"/>
          </a:xfrm>
          <a:prstGeom prst="rect">
            <a:avLst/>
          </a:prstGeom>
          <a:noFill/>
          <a:ln w="9525">
            <a:noFill/>
            <a:miter lim="800000"/>
            <a:headEnd/>
            <a:tailEnd/>
          </a:ln>
          <a:effectLst/>
        </p:spPr>
        <p:txBody>
          <a:bodyPr wrap="none">
            <a:spAutoFit/>
          </a:bodyPr>
          <a:lstStyle/>
          <a:p>
            <a:r>
              <a:rPr kumimoji="1" lang="en-US" altLang="ja-JP" sz="1400" b="1">
                <a:latin typeface="Trebuchet MS" pitchFamily="34" charset="0"/>
                <a:ea typeface="MS PGothic" pitchFamily="34" charset="-128"/>
              </a:rPr>
              <a:t>(</a:t>
            </a:r>
            <a:r>
              <a:rPr kumimoji="1" lang="en-GB" altLang="zh-CN" sz="1400" b="1">
                <a:latin typeface="Trebuchet MS" pitchFamily="34" charset="0"/>
                <a:ea typeface="SimSun" pitchFamily="2" charset="-122"/>
              </a:rPr>
              <a:t>Rpd3</a:t>
            </a:r>
            <a:r>
              <a:rPr kumimoji="1" lang="en-GB" altLang="zh-CN" sz="1400" b="1">
                <a:latin typeface="Trebuchet MS" pitchFamily="34" charset="0"/>
                <a:ea typeface="MS PGothic" pitchFamily="34" charset="-128"/>
              </a:rPr>
              <a:t> </a:t>
            </a:r>
            <a:r>
              <a:rPr kumimoji="1" lang="en-US" altLang="ja-JP" sz="1400" b="1">
                <a:latin typeface="Trebuchet MS" pitchFamily="34" charset="0"/>
                <a:ea typeface="MS PGothic" pitchFamily="34" charset="-128"/>
              </a:rPr>
              <a:t> homolog)</a:t>
            </a:r>
          </a:p>
        </p:txBody>
      </p:sp>
      <p:sp>
        <p:nvSpPr>
          <p:cNvPr id="204810" name="Text Box 10"/>
          <p:cNvSpPr txBox="1">
            <a:spLocks noChangeArrowheads="1"/>
          </p:cNvSpPr>
          <p:nvPr/>
        </p:nvSpPr>
        <p:spPr bwMode="auto">
          <a:xfrm>
            <a:off x="1612900" y="3060700"/>
            <a:ext cx="1560042" cy="307777"/>
          </a:xfrm>
          <a:prstGeom prst="rect">
            <a:avLst/>
          </a:prstGeom>
          <a:noFill/>
          <a:ln w="9525">
            <a:noFill/>
            <a:miter lim="800000"/>
            <a:headEnd/>
            <a:tailEnd/>
          </a:ln>
          <a:effectLst/>
        </p:spPr>
        <p:txBody>
          <a:bodyPr wrap="none">
            <a:spAutoFit/>
          </a:bodyPr>
          <a:lstStyle/>
          <a:p>
            <a:r>
              <a:rPr kumimoji="1" lang="en-US" altLang="ja-JP" sz="1400" b="1">
                <a:latin typeface="Trebuchet MS" pitchFamily="34" charset="0"/>
                <a:ea typeface="MS PGothic" pitchFamily="34" charset="-128"/>
              </a:rPr>
              <a:t>(</a:t>
            </a:r>
            <a:r>
              <a:rPr kumimoji="1" lang="en-GB" altLang="zh-CN" sz="1400" b="1">
                <a:latin typeface="Trebuchet MS" pitchFamily="34" charset="0"/>
                <a:ea typeface="SimSun" pitchFamily="2" charset="-122"/>
              </a:rPr>
              <a:t>Hda1</a:t>
            </a:r>
            <a:r>
              <a:rPr kumimoji="1" lang="en-GB" altLang="zh-CN" sz="1400" b="1">
                <a:latin typeface="Trebuchet MS" pitchFamily="34" charset="0"/>
                <a:ea typeface="MS PGothic" pitchFamily="34" charset="-128"/>
              </a:rPr>
              <a:t> </a:t>
            </a:r>
            <a:r>
              <a:rPr kumimoji="1" lang="en-US" altLang="ja-JP" sz="1400" b="1">
                <a:latin typeface="Trebuchet MS" pitchFamily="34" charset="0"/>
                <a:ea typeface="MS PGothic" pitchFamily="34" charset="-128"/>
              </a:rPr>
              <a:t> homolog)</a:t>
            </a:r>
          </a:p>
        </p:txBody>
      </p:sp>
      <p:sp>
        <p:nvSpPr>
          <p:cNvPr id="204811" name="Text Box 11"/>
          <p:cNvSpPr txBox="1">
            <a:spLocks noChangeArrowheads="1"/>
          </p:cNvSpPr>
          <p:nvPr/>
        </p:nvSpPr>
        <p:spPr bwMode="auto">
          <a:xfrm>
            <a:off x="1612900" y="5370513"/>
            <a:ext cx="1402948" cy="307777"/>
          </a:xfrm>
          <a:prstGeom prst="rect">
            <a:avLst/>
          </a:prstGeom>
          <a:noFill/>
          <a:ln w="9525">
            <a:noFill/>
            <a:miter lim="800000"/>
            <a:headEnd/>
            <a:tailEnd/>
          </a:ln>
          <a:effectLst/>
        </p:spPr>
        <p:txBody>
          <a:bodyPr wrap="none">
            <a:spAutoFit/>
          </a:bodyPr>
          <a:lstStyle/>
          <a:p>
            <a:r>
              <a:rPr kumimoji="1" lang="en-US" altLang="ja-JP" sz="1400" b="1">
                <a:latin typeface="Trebuchet MS" pitchFamily="34" charset="0"/>
                <a:ea typeface="MS PGothic" pitchFamily="34" charset="-128"/>
              </a:rPr>
              <a:t>(Sir2 homolog)</a:t>
            </a:r>
          </a:p>
        </p:txBody>
      </p:sp>
      <p:sp>
        <p:nvSpPr>
          <p:cNvPr id="204812" name="Rectangle 12"/>
          <p:cNvSpPr>
            <a:spLocks noChangeArrowheads="1"/>
          </p:cNvSpPr>
          <p:nvPr/>
        </p:nvSpPr>
        <p:spPr bwMode="auto">
          <a:xfrm>
            <a:off x="4914900" y="1143000"/>
            <a:ext cx="2559050" cy="3352800"/>
          </a:xfrm>
          <a:prstGeom prst="rect">
            <a:avLst/>
          </a:prstGeom>
          <a:solidFill>
            <a:srgbClr val="FFFF99"/>
          </a:solidFill>
          <a:ln w="9525">
            <a:solidFill>
              <a:schemeClr val="tx1"/>
            </a:solidFill>
            <a:miter lim="800000"/>
            <a:headEnd/>
            <a:tailEnd/>
          </a:ln>
          <a:effectLst/>
        </p:spPr>
        <p:txBody>
          <a:bodyPr wrap="none" anchor="ctr"/>
          <a:lstStyle/>
          <a:p>
            <a:pPr algn="ctr"/>
            <a:r>
              <a:rPr kumimoji="1" lang="en-US" altLang="ja-JP" sz="2400" b="1">
                <a:latin typeface="Trebuchet MS" pitchFamily="34" charset="0"/>
                <a:ea typeface="MS PGothic" pitchFamily="34" charset="-128"/>
              </a:rPr>
              <a:t>Trichostatin A</a:t>
            </a:r>
          </a:p>
          <a:p>
            <a:pPr algn="ctr"/>
            <a:r>
              <a:rPr kumimoji="1" lang="en-US" altLang="ja-JP" b="1">
                <a:latin typeface="Trebuchet MS" pitchFamily="34" charset="0"/>
                <a:ea typeface="MS PGothic" pitchFamily="34" charset="-128"/>
              </a:rPr>
              <a:t>SAHA</a:t>
            </a:r>
          </a:p>
          <a:p>
            <a:pPr algn="ctr"/>
            <a:r>
              <a:rPr kumimoji="1" lang="en-US" altLang="ja-JP" b="1">
                <a:latin typeface="Trebuchet MS" pitchFamily="34" charset="0"/>
                <a:ea typeface="MS PGothic" pitchFamily="34" charset="-128"/>
              </a:rPr>
              <a:t>MS275</a:t>
            </a:r>
          </a:p>
          <a:p>
            <a:pPr algn="ctr"/>
            <a:r>
              <a:rPr kumimoji="1" lang="en-US" altLang="ja-JP" b="1">
                <a:latin typeface="Trebuchet MS" pitchFamily="34" charset="0"/>
                <a:ea typeface="MS PGothic" pitchFamily="34" charset="-128"/>
              </a:rPr>
              <a:t>Valproic acid</a:t>
            </a:r>
          </a:p>
          <a:p>
            <a:pPr algn="ctr"/>
            <a:r>
              <a:rPr kumimoji="1" lang="en-US" altLang="ja-JP" b="1">
                <a:latin typeface="Trebuchet MS" pitchFamily="34" charset="0"/>
                <a:ea typeface="MS PGothic" pitchFamily="34" charset="-128"/>
              </a:rPr>
              <a:t>etc…</a:t>
            </a:r>
          </a:p>
          <a:p>
            <a:pPr algn="ctr"/>
            <a:endParaRPr kumimoji="1" lang="en-US" altLang="ja-JP" sz="2400" b="1">
              <a:latin typeface="Trebuchet MS" pitchFamily="34" charset="0"/>
              <a:ea typeface="MS PGothic" pitchFamily="34" charset="-128"/>
            </a:endParaRPr>
          </a:p>
        </p:txBody>
      </p:sp>
      <p:sp>
        <p:nvSpPr>
          <p:cNvPr id="204814" name="Rectangle 14"/>
          <p:cNvSpPr>
            <a:spLocks noChangeArrowheads="1"/>
          </p:cNvSpPr>
          <p:nvPr/>
        </p:nvSpPr>
        <p:spPr bwMode="auto">
          <a:xfrm>
            <a:off x="4914900" y="4837113"/>
            <a:ext cx="2559050" cy="1905000"/>
          </a:xfrm>
          <a:prstGeom prst="rect">
            <a:avLst/>
          </a:prstGeom>
          <a:solidFill>
            <a:srgbClr val="FFFF99"/>
          </a:solidFill>
          <a:ln w="9525">
            <a:solidFill>
              <a:schemeClr val="tx1"/>
            </a:solidFill>
            <a:miter lim="800000"/>
            <a:headEnd/>
            <a:tailEnd/>
          </a:ln>
          <a:effectLst/>
        </p:spPr>
        <p:txBody>
          <a:bodyPr wrap="none" anchor="ctr"/>
          <a:lstStyle/>
          <a:p>
            <a:pPr algn="ctr"/>
            <a:r>
              <a:rPr kumimoji="1" lang="en-US" altLang="ja-JP" sz="2400" b="1">
                <a:latin typeface="Trebuchet MS" pitchFamily="34" charset="0"/>
                <a:ea typeface="MS PGothic" pitchFamily="34" charset="-128"/>
              </a:rPr>
              <a:t>Splitomycin</a:t>
            </a:r>
          </a:p>
          <a:p>
            <a:pPr algn="ctr"/>
            <a:r>
              <a:rPr kumimoji="1" lang="en-US" altLang="ja-JP" sz="2400" b="1">
                <a:latin typeface="Trebuchet MS" pitchFamily="34" charset="0"/>
                <a:ea typeface="MS PGothic" pitchFamily="34" charset="-128"/>
              </a:rPr>
              <a:t>Suramine</a:t>
            </a:r>
          </a:p>
          <a:p>
            <a:pPr algn="ctr"/>
            <a:r>
              <a:rPr kumimoji="1" lang="en-US" altLang="ja-JP" sz="2400" b="1">
                <a:latin typeface="Trebuchet MS" pitchFamily="34" charset="0"/>
                <a:ea typeface="MS PGothic" pitchFamily="34" charset="-128"/>
              </a:rPr>
              <a:t>NAD</a:t>
            </a:r>
          </a:p>
        </p:txBody>
      </p:sp>
      <p:sp>
        <p:nvSpPr>
          <p:cNvPr id="204816" name="Text Box 16"/>
          <p:cNvSpPr txBox="1">
            <a:spLocks noChangeArrowheads="1"/>
          </p:cNvSpPr>
          <p:nvPr/>
        </p:nvSpPr>
        <p:spPr bwMode="auto">
          <a:xfrm>
            <a:off x="5480713" y="642938"/>
            <a:ext cx="1430200" cy="461665"/>
          </a:xfrm>
          <a:prstGeom prst="rect">
            <a:avLst/>
          </a:prstGeom>
          <a:noFill/>
          <a:ln w="9525">
            <a:noFill/>
            <a:miter lim="800000"/>
            <a:headEnd/>
            <a:tailEnd/>
          </a:ln>
          <a:effectLst/>
        </p:spPr>
        <p:txBody>
          <a:bodyPr wrap="none">
            <a:spAutoFit/>
          </a:bodyPr>
          <a:lstStyle/>
          <a:p>
            <a:r>
              <a:rPr kumimoji="1" lang="en-GB" sz="2400" b="1">
                <a:latin typeface="Trebuchet MS" pitchFamily="34" charset="0"/>
                <a:ea typeface="MS PGothic" pitchFamily="34" charset="-128"/>
              </a:rPr>
              <a:t>inhibitor</a:t>
            </a:r>
          </a:p>
        </p:txBody>
      </p:sp>
      <p:sp>
        <p:nvSpPr>
          <p:cNvPr id="204818" name="Text Box 18"/>
          <p:cNvSpPr txBox="1">
            <a:spLocks noChangeArrowheads="1"/>
          </p:cNvSpPr>
          <p:nvPr/>
        </p:nvSpPr>
        <p:spPr bwMode="auto">
          <a:xfrm>
            <a:off x="1365251" y="4065589"/>
            <a:ext cx="1620957" cy="584775"/>
          </a:xfrm>
          <a:prstGeom prst="rect">
            <a:avLst/>
          </a:prstGeom>
          <a:noFill/>
          <a:ln w="9525">
            <a:noFill/>
            <a:miter lim="800000"/>
            <a:headEnd/>
            <a:tailEnd/>
          </a:ln>
          <a:effectLst/>
        </p:spPr>
        <p:txBody>
          <a:bodyPr wrap="none">
            <a:spAutoFit/>
          </a:bodyPr>
          <a:lstStyle/>
          <a:p>
            <a:r>
              <a:rPr kumimoji="1" lang="en-US" altLang="ja-JP" sz="3200" b="1">
                <a:latin typeface="Trebuchet MS" pitchFamily="34" charset="0"/>
                <a:ea typeface="MS PGothic" pitchFamily="34" charset="-128"/>
              </a:rPr>
              <a:t>Class IV</a:t>
            </a:r>
          </a:p>
        </p:txBody>
      </p:sp>
      <p:sp>
        <p:nvSpPr>
          <p:cNvPr id="204819" name="Rectangle 19"/>
          <p:cNvSpPr>
            <a:spLocks noChangeArrowheads="1"/>
          </p:cNvSpPr>
          <p:nvPr/>
        </p:nvSpPr>
        <p:spPr bwMode="auto">
          <a:xfrm>
            <a:off x="3263900" y="4167189"/>
            <a:ext cx="1238250" cy="414337"/>
          </a:xfrm>
          <a:prstGeom prst="rect">
            <a:avLst/>
          </a:prstGeom>
          <a:solidFill>
            <a:schemeClr val="accent4">
              <a:lumMod val="40000"/>
              <a:lumOff val="60000"/>
            </a:schemeClr>
          </a:solidFill>
          <a:ln w="9525">
            <a:solidFill>
              <a:schemeClr val="tx1"/>
            </a:solidFill>
            <a:miter lim="800000"/>
            <a:headEnd/>
            <a:tailEnd/>
          </a:ln>
          <a:effectLst/>
        </p:spPr>
        <p:txBody>
          <a:bodyPr wrap="none" anchor="ctr"/>
          <a:lstStyle/>
          <a:p>
            <a:endParaRPr kumimoji="1" lang="en-US" altLang="ja-JP" b="1">
              <a:latin typeface="Trebuchet MS" pitchFamily="34" charset="0"/>
              <a:ea typeface="MS PGothic" pitchFamily="34" charset="-128"/>
            </a:endParaRPr>
          </a:p>
          <a:p>
            <a:r>
              <a:rPr kumimoji="1" lang="en-US" altLang="ja-JP" b="1">
                <a:latin typeface="Trebuchet MS" pitchFamily="34" charset="0"/>
                <a:ea typeface="MS PGothic" pitchFamily="34" charset="-128"/>
              </a:rPr>
              <a:t>HDAC11</a:t>
            </a:r>
          </a:p>
          <a:p>
            <a:endParaRPr kumimoji="1" lang="en-US" altLang="ja-JP" b="1">
              <a:latin typeface="Trebuchet MS" pitchFamily="34" charset="0"/>
              <a:ea typeface="MS PGothic" pitchFamily="34" charset="-128"/>
            </a:endParaRPr>
          </a:p>
        </p:txBody>
      </p:sp>
      <p:sp>
        <p:nvSpPr>
          <p:cNvPr id="204820" name="Text Box 20"/>
          <p:cNvSpPr txBox="1">
            <a:spLocks noChangeArrowheads="1"/>
          </p:cNvSpPr>
          <p:nvPr/>
        </p:nvSpPr>
        <p:spPr bwMode="auto">
          <a:xfrm>
            <a:off x="1595702" y="4824413"/>
            <a:ext cx="250390" cy="307777"/>
          </a:xfrm>
          <a:prstGeom prst="rect">
            <a:avLst/>
          </a:prstGeom>
          <a:noFill/>
          <a:ln w="9525">
            <a:noFill/>
            <a:miter lim="800000"/>
            <a:headEnd/>
            <a:tailEnd/>
          </a:ln>
          <a:effectLst/>
        </p:spPr>
        <p:txBody>
          <a:bodyPr wrap="none">
            <a:spAutoFit/>
          </a:bodyPr>
          <a:lstStyle/>
          <a:p>
            <a:r>
              <a:rPr kumimoji="1" lang="en-US" altLang="ja-JP" sz="1400" b="1">
                <a:latin typeface="Trebuchet MS" pitchFamily="34" charset="0"/>
                <a:ea typeface="MS PGothic" pitchFamily="34" charset="-128"/>
              </a:rPr>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2"/>
          <a:srcRect l="2095" t="2307" r="36913" b="49585"/>
          <a:stretch>
            <a:fillRect/>
          </a:stretch>
        </p:blipFill>
        <p:spPr bwMode="auto">
          <a:xfrm>
            <a:off x="255588" y="1604963"/>
            <a:ext cx="9472612" cy="4926012"/>
          </a:xfrm>
          <a:prstGeom prst="rect">
            <a:avLst/>
          </a:prstGeom>
          <a:noFill/>
          <a:ln w="9525">
            <a:noFill/>
            <a:miter lim="800000"/>
            <a:headEnd/>
            <a:tailEnd/>
          </a:ln>
          <a:effectLst/>
        </p:spPr>
      </p:pic>
      <p:sp>
        <p:nvSpPr>
          <p:cNvPr id="185347" name="Rectangle 3"/>
          <p:cNvSpPr>
            <a:spLocks noGrp="1" noChangeArrowheads="1"/>
          </p:cNvSpPr>
          <p:nvPr>
            <p:ph type="title"/>
          </p:nvPr>
        </p:nvSpPr>
        <p:spPr/>
        <p:txBody>
          <a:bodyPr>
            <a:normAutofit fontScale="90000"/>
          </a:bodyPr>
          <a:lstStyle/>
          <a:p>
            <a:r>
              <a:rPr lang="en-GB" sz="3500" b="0">
                <a:solidFill>
                  <a:srgbClr val="FF0000"/>
                </a:solidFill>
                <a:latin typeface="Trebuchet MS" pitchFamily="34" charset="0"/>
              </a:rPr>
              <a:t>Regulation of H3 methylation by methylases and demethylases</a:t>
            </a:r>
          </a:p>
        </p:txBody>
      </p:sp>
      <p:sp>
        <p:nvSpPr>
          <p:cNvPr id="185349" name="Rectangle 5"/>
          <p:cNvSpPr>
            <a:spLocks noChangeArrowheads="1"/>
          </p:cNvSpPr>
          <p:nvPr/>
        </p:nvSpPr>
        <p:spPr bwMode="auto">
          <a:xfrm>
            <a:off x="201613" y="4540250"/>
            <a:ext cx="9499600" cy="2092325"/>
          </a:xfrm>
          <a:prstGeom prst="rect">
            <a:avLst/>
          </a:prstGeom>
          <a:solidFill>
            <a:schemeClr val="bg1"/>
          </a:solidFill>
          <a:ln w="9525">
            <a:noFill/>
            <a:miter lim="800000"/>
            <a:headEnd/>
            <a:tailEnd/>
          </a:ln>
          <a:effectLst/>
        </p:spPr>
        <p:txBody>
          <a:bodyPr wrap="none" anchor="ctr"/>
          <a:lstStyle/>
          <a:p>
            <a:pPr algn="ctr"/>
            <a:endParaRPr lang="en-US"/>
          </a:p>
        </p:txBody>
      </p:sp>
      <p:sp>
        <p:nvSpPr>
          <p:cNvPr id="185350" name="Text Box 6"/>
          <p:cNvSpPr txBox="1">
            <a:spLocks noChangeArrowheads="1"/>
          </p:cNvSpPr>
          <p:nvPr/>
        </p:nvSpPr>
        <p:spPr bwMode="auto">
          <a:xfrm>
            <a:off x="3052667" y="4896888"/>
            <a:ext cx="2470356" cy="830997"/>
          </a:xfrm>
          <a:prstGeom prst="rect">
            <a:avLst/>
          </a:prstGeom>
          <a:noFill/>
          <a:ln w="9525">
            <a:noFill/>
            <a:miter lim="800000"/>
            <a:headEnd/>
            <a:tailEnd/>
          </a:ln>
          <a:effectLst/>
        </p:spPr>
        <p:txBody>
          <a:bodyPr wrap="none">
            <a:spAutoFit/>
          </a:bodyPr>
          <a:lstStyle/>
          <a:p>
            <a:r>
              <a:rPr lang="en-GB" sz="2400" dirty="0"/>
              <a:t>Green – </a:t>
            </a:r>
            <a:r>
              <a:rPr lang="en-GB" sz="2400" dirty="0">
                <a:solidFill>
                  <a:srgbClr val="009900"/>
                </a:solidFill>
              </a:rPr>
              <a:t>activation</a:t>
            </a:r>
          </a:p>
          <a:p>
            <a:r>
              <a:rPr lang="en-GB" sz="2400" dirty="0"/>
              <a:t>Red - </a:t>
            </a:r>
            <a:r>
              <a:rPr lang="en-GB" sz="2400" dirty="0">
                <a:solidFill>
                  <a:srgbClr val="FF0000"/>
                </a:solidFill>
              </a:rPr>
              <a:t>repression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53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862"/>
            <a:ext cx="9906000" cy="1143000"/>
          </a:xfrm>
        </p:spPr>
        <p:txBody>
          <a:bodyPr>
            <a:noAutofit/>
          </a:bodyPr>
          <a:lstStyle/>
          <a:p>
            <a:r>
              <a:rPr lang="en-GB" sz="3600" dirty="0" err="1" smtClean="0">
                <a:solidFill>
                  <a:srgbClr val="FF0000"/>
                </a:solidFill>
                <a:latin typeface="Trebuchet MS" pitchFamily="34" charset="0"/>
              </a:rPr>
              <a:t>Histone</a:t>
            </a:r>
            <a:r>
              <a:rPr lang="en-GB" sz="3600" dirty="0" smtClean="0">
                <a:solidFill>
                  <a:srgbClr val="FF0000"/>
                </a:solidFill>
                <a:latin typeface="Trebuchet MS" pitchFamily="34" charset="0"/>
              </a:rPr>
              <a:t> tails are post-</a:t>
            </a:r>
            <a:r>
              <a:rPr lang="en-GB" sz="3600" dirty="0" err="1" smtClean="0">
                <a:solidFill>
                  <a:srgbClr val="FF0000"/>
                </a:solidFill>
                <a:latin typeface="Trebuchet MS" pitchFamily="34" charset="0"/>
              </a:rPr>
              <a:t>translationally</a:t>
            </a:r>
            <a:r>
              <a:rPr lang="en-GB" sz="3600" dirty="0" smtClean="0">
                <a:solidFill>
                  <a:srgbClr val="FF0000"/>
                </a:solidFill>
                <a:latin typeface="Trebuchet MS" pitchFamily="34" charset="0"/>
              </a:rPr>
              <a:t> modified: </a:t>
            </a:r>
            <a:r>
              <a:rPr lang="en-GB" sz="3200" dirty="0" smtClean="0">
                <a:latin typeface="Trebuchet MS" pitchFamily="34" charset="0"/>
              </a:rPr>
              <a:t> key role in epigenetic regulation of transcription</a:t>
            </a:r>
            <a:endParaRPr lang="en-GB" sz="3200" dirty="0">
              <a:latin typeface="Trebuchet MS" pitchFamily="34" charset="0"/>
            </a:endParaRPr>
          </a:p>
        </p:txBody>
      </p:sp>
      <p:pic>
        <p:nvPicPr>
          <p:cNvPr id="89090" name="Picture 2" descr="http://www.shechterlab.org/wp-content/uploads/2009/07/Histonecode-figure-from-Allis-et-al-textbook-2006.jpg"/>
          <p:cNvPicPr>
            <a:picLocks noChangeAspect="1" noChangeArrowheads="1"/>
          </p:cNvPicPr>
          <p:nvPr/>
        </p:nvPicPr>
        <p:blipFill>
          <a:blip r:embed="rId2" cstate="print"/>
          <a:srcRect/>
          <a:stretch>
            <a:fillRect/>
          </a:stretch>
        </p:blipFill>
        <p:spPr bwMode="auto">
          <a:xfrm>
            <a:off x="232016" y="1625635"/>
            <a:ext cx="9505950" cy="4314825"/>
          </a:xfrm>
          <a:prstGeom prst="rect">
            <a:avLst/>
          </a:prstGeom>
          <a:noFill/>
        </p:spPr>
      </p:pic>
    </p:spTree>
    <p:extLst>
      <p:ext uri="{BB962C8B-B14F-4D97-AF65-F5344CB8AC3E}">
        <p14:creationId xmlns:p14="http://schemas.microsoft.com/office/powerpoint/2010/main" val="57708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2603883" y="974040"/>
            <a:ext cx="4748923" cy="5848331"/>
          </a:xfrm>
          <a:prstGeom prst="rect">
            <a:avLst/>
          </a:prstGeom>
          <a:noFill/>
          <a:ln w="9525">
            <a:noFill/>
            <a:miter lim="800000"/>
            <a:headEnd/>
            <a:tailEnd/>
          </a:ln>
        </p:spPr>
      </p:pic>
      <p:pic>
        <p:nvPicPr>
          <p:cNvPr id="8" name="Picture 2"/>
          <p:cNvPicPr>
            <a:picLocks noChangeAspect="1" noChangeArrowheads="1"/>
          </p:cNvPicPr>
          <p:nvPr/>
        </p:nvPicPr>
        <p:blipFill>
          <a:blip r:embed="rId3"/>
          <a:srcRect t="72892" r="6858" b="788"/>
          <a:stretch>
            <a:fillRect/>
          </a:stretch>
        </p:blipFill>
        <p:spPr bwMode="auto">
          <a:xfrm>
            <a:off x="44318" y="95006"/>
            <a:ext cx="9325611" cy="760021"/>
          </a:xfrm>
          <a:prstGeom prst="rect">
            <a:avLst/>
          </a:prstGeom>
          <a:noFill/>
          <a:ln w="9525">
            <a:noFill/>
            <a:miter lim="800000"/>
            <a:headEnd/>
            <a:tailEnd/>
          </a:ln>
        </p:spPr>
      </p:pic>
      <p:pic>
        <p:nvPicPr>
          <p:cNvPr id="7" name="Picture 2"/>
          <p:cNvPicPr>
            <a:picLocks noChangeAspect="1" noChangeArrowheads="1"/>
          </p:cNvPicPr>
          <p:nvPr/>
        </p:nvPicPr>
        <p:blipFill>
          <a:blip r:embed="rId3"/>
          <a:srcRect l="85119" b="47310"/>
          <a:stretch>
            <a:fillRect/>
          </a:stretch>
        </p:blipFill>
        <p:spPr bwMode="auto">
          <a:xfrm>
            <a:off x="8621492" y="463135"/>
            <a:ext cx="1248888" cy="1275323"/>
          </a:xfrm>
          <a:prstGeom prst="rect">
            <a:avLst/>
          </a:prstGeom>
          <a:noFill/>
          <a:ln w="9525">
            <a:noFill/>
            <a:miter lim="800000"/>
            <a:headEnd/>
            <a:tailEnd/>
          </a:ln>
        </p:spPr>
      </p:pic>
      <p:sp>
        <p:nvSpPr>
          <p:cNvPr id="6" name="TextBox 5"/>
          <p:cNvSpPr txBox="1"/>
          <p:nvPr/>
        </p:nvSpPr>
        <p:spPr>
          <a:xfrm>
            <a:off x="5889003" y="6488668"/>
            <a:ext cx="4016997" cy="369332"/>
          </a:xfrm>
          <a:prstGeom prst="rect">
            <a:avLst/>
          </a:prstGeom>
          <a:noFill/>
        </p:spPr>
        <p:txBody>
          <a:bodyPr wrap="none" rtlCol="0">
            <a:spAutoFit/>
          </a:bodyPr>
          <a:lstStyle/>
          <a:p>
            <a:r>
              <a:rPr lang="en-GB" dirty="0" smtClean="0">
                <a:solidFill>
                  <a:srgbClr val="7030A0"/>
                </a:solidFill>
              </a:rPr>
              <a:t>Wilson CB, et al., Nat Rev </a:t>
            </a:r>
            <a:r>
              <a:rPr lang="en-GB" dirty="0" err="1" smtClean="0">
                <a:solidFill>
                  <a:srgbClr val="7030A0"/>
                </a:solidFill>
              </a:rPr>
              <a:t>Immunol</a:t>
            </a:r>
            <a:r>
              <a:rPr lang="en-GB" dirty="0" smtClean="0">
                <a:solidFill>
                  <a:srgbClr val="7030A0"/>
                </a:solidFill>
              </a:rPr>
              <a:t>. 2009</a:t>
            </a:r>
            <a:endParaRPr lang="en-GB" dirty="0">
              <a:solidFill>
                <a:srgbClr val="7030A0"/>
              </a:solidFill>
            </a:endParaRPr>
          </a:p>
        </p:txBody>
      </p:sp>
      <p:grpSp>
        <p:nvGrpSpPr>
          <p:cNvPr id="2" name="Group 8"/>
          <p:cNvGrpSpPr/>
          <p:nvPr/>
        </p:nvGrpSpPr>
        <p:grpSpPr>
          <a:xfrm>
            <a:off x="-30619" y="1071546"/>
            <a:ext cx="9936619" cy="5786454"/>
            <a:chOff x="-30619" y="1071546"/>
            <a:chExt cx="9936619" cy="5786454"/>
          </a:xfrm>
        </p:grpSpPr>
        <p:sp>
          <p:nvSpPr>
            <p:cNvPr id="10" name="Rectangle 9"/>
            <p:cNvSpPr/>
            <p:nvPr/>
          </p:nvSpPr>
          <p:spPr>
            <a:xfrm>
              <a:off x="0" y="1071546"/>
              <a:ext cx="9906000" cy="5786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5889003" y="6488668"/>
              <a:ext cx="4016997" cy="369332"/>
            </a:xfrm>
            <a:prstGeom prst="rect">
              <a:avLst/>
            </a:prstGeom>
            <a:noFill/>
          </p:spPr>
          <p:txBody>
            <a:bodyPr wrap="none" rtlCol="0">
              <a:spAutoFit/>
            </a:bodyPr>
            <a:lstStyle/>
            <a:p>
              <a:r>
                <a:rPr lang="en-GB" dirty="0" smtClean="0">
                  <a:solidFill>
                    <a:srgbClr val="7030A0"/>
                  </a:solidFill>
                </a:rPr>
                <a:t>Wilson CB, et al., Nat Rev </a:t>
              </a:r>
              <a:r>
                <a:rPr lang="en-GB" dirty="0" err="1" smtClean="0">
                  <a:solidFill>
                    <a:srgbClr val="7030A0"/>
                  </a:solidFill>
                </a:rPr>
                <a:t>Immunol</a:t>
              </a:r>
              <a:r>
                <a:rPr lang="en-GB" dirty="0" smtClean="0">
                  <a:solidFill>
                    <a:srgbClr val="7030A0"/>
                  </a:solidFill>
                </a:rPr>
                <a:t>. 2009</a:t>
              </a:r>
              <a:endParaRPr lang="en-GB" dirty="0">
                <a:solidFill>
                  <a:srgbClr val="7030A0"/>
                </a:solidFill>
              </a:endParaRPr>
            </a:p>
          </p:txBody>
        </p:sp>
        <p:pic>
          <p:nvPicPr>
            <p:cNvPr id="12" name="Picture 2"/>
            <p:cNvPicPr>
              <a:picLocks noChangeAspect="1" noChangeArrowheads="1"/>
            </p:cNvPicPr>
            <p:nvPr/>
          </p:nvPicPr>
          <p:blipFill>
            <a:blip r:embed="rId4"/>
            <a:srcRect l="758" r="6061"/>
            <a:stretch>
              <a:fillRect/>
            </a:stretch>
          </p:blipFill>
          <p:spPr bwMode="auto">
            <a:xfrm>
              <a:off x="-30619" y="1500174"/>
              <a:ext cx="9936619" cy="497024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27" name="sterg f clean long all 1.mpg">
            <a:hlinkClick r:id="" action="ppaction://media"/>
          </p:cNvPr>
          <p:cNvPicPr>
            <a:picLocks noRot="1" noChangeAspect="1" noChangeArrowheads="1"/>
          </p:cNvPicPr>
          <p:nvPr>
            <a:videoFile r:link="rId1"/>
          </p:nvPr>
        </p:nvPicPr>
        <p:blipFill>
          <a:blip r:embed="rId3"/>
          <a:srcRect/>
          <a:stretch>
            <a:fillRect/>
          </a:stretch>
        </p:blipFill>
        <p:spPr bwMode="auto">
          <a:xfrm>
            <a:off x="1" y="0"/>
            <a:ext cx="9906000" cy="6864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60" fill="hold"/>
                                        <p:tgtEl>
                                          <p:spTgt spid="61542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repeatCount="indefinite" fill="hold" display="0">
                  <p:stCondLst>
                    <p:cond delay="indefinite"/>
                  </p:stCondLst>
                  <p:endCondLst>
                    <p:cond evt="onNext" delay="0">
                      <p:tgtEl>
                        <p:sldTgt/>
                      </p:tgtEl>
                    </p:cond>
                    <p:cond evt="onPrev" delay="0">
                      <p:tgtEl>
                        <p:sldTgt/>
                      </p:tgtEl>
                    </p:cond>
                  </p:endCondLst>
                </p:cTn>
                <p:tgtEl>
                  <p:spTgt spid="615427"/>
                </p:tgtEl>
              </p:cMediaNode>
            </p:video>
            <p:seq concurrent="1" nextAc="seek">
              <p:cTn id="8" restart="whenNotActive" fill="hold" evtFilter="cancelBubble" nodeType="interactiveSeq">
                <p:stCondLst>
                  <p:cond evt="onClick" delay="0">
                    <p:tgtEl>
                      <p:spTgt spid="6154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15427"/>
                                        </p:tgtEl>
                                      </p:cBhvr>
                                    </p:cmd>
                                  </p:childTnLst>
                                </p:cTn>
                              </p:par>
                            </p:childTnLst>
                          </p:cTn>
                        </p:par>
                      </p:childTnLst>
                    </p:cTn>
                  </p:par>
                </p:childTnLst>
              </p:cTn>
              <p:nextCondLst>
                <p:cond evt="onClick" delay="0">
                  <p:tgtEl>
                    <p:spTgt spid="61542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6"/>
            <a:ext cx="9906000" cy="1470025"/>
          </a:xfrm>
        </p:spPr>
        <p:txBody>
          <a:bodyPr>
            <a:normAutofit fontScale="90000"/>
          </a:bodyPr>
          <a:lstStyle/>
          <a:p>
            <a:r>
              <a:rPr lang="en-GB" dirty="0" smtClean="0">
                <a:solidFill>
                  <a:srgbClr val="FF0000"/>
                </a:solidFill>
                <a:latin typeface="Trebuchet MS" pitchFamily="34" charset="0"/>
              </a:rPr>
              <a:t>Evidence for a role of HDACs in inflammation:</a:t>
            </a:r>
            <a:br>
              <a:rPr lang="en-GB" dirty="0" smtClean="0">
                <a:solidFill>
                  <a:srgbClr val="FF0000"/>
                </a:solidFill>
                <a:latin typeface="Trebuchet MS" pitchFamily="34" charset="0"/>
              </a:rPr>
            </a:br>
            <a:r>
              <a:rPr lang="en-GB" sz="4000" dirty="0" smtClean="0">
                <a:latin typeface="Trebuchet MS" pitchFamily="34" charset="0"/>
              </a:rPr>
              <a:t>inhibitor and expression studies</a:t>
            </a:r>
            <a:endParaRPr lang="en-GB" dirty="0">
              <a:latin typeface="Trebuchet MS" pitchFamily="34" charset="0"/>
            </a:endParaRPr>
          </a:p>
        </p:txBody>
      </p:sp>
      <p:sp>
        <p:nvSpPr>
          <p:cNvPr id="3" name="Subtitle 2"/>
          <p:cNvSpPr>
            <a:spLocks noGrp="1"/>
          </p:cNvSpPr>
          <p:nvPr>
            <p:ph type="subTitle" idx="1"/>
          </p:nvPr>
        </p:nvSpPr>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972550" y="2306638"/>
            <a:ext cx="582613" cy="130175"/>
            <a:chOff x="5195" y="801"/>
            <a:chExt cx="338" cy="82"/>
          </a:xfrm>
        </p:grpSpPr>
        <p:sp>
          <p:nvSpPr>
            <p:cNvPr id="1192" name="Freeform 3"/>
            <p:cNvSpPr>
              <a:spLocks noEditPoints="1"/>
            </p:cNvSpPr>
            <p:nvPr/>
          </p:nvSpPr>
          <p:spPr bwMode="auto">
            <a:xfrm>
              <a:off x="5195" y="801"/>
              <a:ext cx="338" cy="82"/>
            </a:xfrm>
            <a:custGeom>
              <a:avLst/>
              <a:gdLst>
                <a:gd name="T0" fmla="*/ 4 w 1685"/>
                <a:gd name="T1" fmla="*/ 37 h 405"/>
                <a:gd name="T2" fmla="*/ 330 w 1685"/>
                <a:gd name="T3" fmla="*/ 37 h 405"/>
                <a:gd name="T4" fmla="*/ 334 w 1685"/>
                <a:gd name="T5" fmla="*/ 41 h 405"/>
                <a:gd name="T6" fmla="*/ 330 w 1685"/>
                <a:gd name="T7" fmla="*/ 45 h 405"/>
                <a:gd name="T8" fmla="*/ 4 w 1685"/>
                <a:gd name="T9" fmla="*/ 45 h 405"/>
                <a:gd name="T10" fmla="*/ 0 w 1685"/>
                <a:gd name="T11" fmla="*/ 41 h 405"/>
                <a:gd name="T12" fmla="*/ 4 w 1685"/>
                <a:gd name="T13" fmla="*/ 37 h 405"/>
                <a:gd name="T14" fmla="*/ 271 w 1685"/>
                <a:gd name="T15" fmla="*/ 1 h 405"/>
                <a:gd name="T16" fmla="*/ 338 w 1685"/>
                <a:gd name="T17" fmla="*/ 41 h 405"/>
                <a:gd name="T18" fmla="*/ 271 w 1685"/>
                <a:gd name="T19" fmla="*/ 81 h 405"/>
                <a:gd name="T20" fmla="*/ 266 w 1685"/>
                <a:gd name="T21" fmla="*/ 80 h 405"/>
                <a:gd name="T22" fmla="*/ 267 w 1685"/>
                <a:gd name="T23" fmla="*/ 74 h 405"/>
                <a:gd name="T24" fmla="*/ 329 w 1685"/>
                <a:gd name="T25" fmla="*/ 38 h 405"/>
                <a:gd name="T26" fmla="*/ 329 w 1685"/>
                <a:gd name="T27" fmla="*/ 45 h 405"/>
                <a:gd name="T28" fmla="*/ 267 w 1685"/>
                <a:gd name="T29" fmla="*/ 8 h 405"/>
                <a:gd name="T30" fmla="*/ 266 w 1685"/>
                <a:gd name="T31" fmla="*/ 3 h 405"/>
                <a:gd name="T32" fmla="*/ 271 w 1685"/>
                <a:gd name="T33" fmla="*/ 1 h 4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5"/>
                <a:gd name="T52" fmla="*/ 0 h 405"/>
                <a:gd name="T53" fmla="*/ 1685 w 1685"/>
                <a:gd name="T54" fmla="*/ 405 h 4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5" h="405">
                  <a:moveTo>
                    <a:pt x="20" y="183"/>
                  </a:moveTo>
                  <a:lnTo>
                    <a:pt x="1647" y="183"/>
                  </a:lnTo>
                  <a:cubicBezTo>
                    <a:pt x="1658" y="183"/>
                    <a:pt x="1667" y="192"/>
                    <a:pt x="1667" y="203"/>
                  </a:cubicBezTo>
                  <a:cubicBezTo>
                    <a:pt x="1667" y="214"/>
                    <a:pt x="1658" y="222"/>
                    <a:pt x="1647" y="222"/>
                  </a:cubicBezTo>
                  <a:lnTo>
                    <a:pt x="20" y="222"/>
                  </a:lnTo>
                  <a:cubicBezTo>
                    <a:pt x="10" y="222"/>
                    <a:pt x="0" y="214"/>
                    <a:pt x="0" y="203"/>
                  </a:cubicBezTo>
                  <a:cubicBezTo>
                    <a:pt x="0" y="192"/>
                    <a:pt x="10" y="183"/>
                    <a:pt x="20" y="183"/>
                  </a:cubicBezTo>
                  <a:close/>
                  <a:moveTo>
                    <a:pt x="1353" y="5"/>
                  </a:moveTo>
                  <a:lnTo>
                    <a:pt x="1685" y="203"/>
                  </a:lnTo>
                  <a:lnTo>
                    <a:pt x="1353" y="399"/>
                  </a:lnTo>
                  <a:cubicBezTo>
                    <a:pt x="1344" y="405"/>
                    <a:pt x="1331" y="402"/>
                    <a:pt x="1327" y="393"/>
                  </a:cubicBezTo>
                  <a:cubicBezTo>
                    <a:pt x="1321" y="384"/>
                    <a:pt x="1324" y="371"/>
                    <a:pt x="1333" y="367"/>
                  </a:cubicBezTo>
                  <a:lnTo>
                    <a:pt x="1638" y="186"/>
                  </a:lnTo>
                  <a:lnTo>
                    <a:pt x="1638" y="220"/>
                  </a:lnTo>
                  <a:lnTo>
                    <a:pt x="1333" y="39"/>
                  </a:lnTo>
                  <a:cubicBezTo>
                    <a:pt x="1324" y="33"/>
                    <a:pt x="1321" y="22"/>
                    <a:pt x="1327" y="13"/>
                  </a:cubicBezTo>
                  <a:cubicBezTo>
                    <a:pt x="1331" y="4"/>
                    <a:pt x="1344" y="0"/>
                    <a:pt x="1353" y="5"/>
                  </a:cubicBezTo>
                  <a:close/>
                </a:path>
              </a:pathLst>
            </a:custGeom>
            <a:solidFill>
              <a:srgbClr val="000000"/>
            </a:solidFill>
            <a:ln w="0">
              <a:solidFill>
                <a:srgbClr val="000000"/>
              </a:solidFill>
              <a:round/>
              <a:headEnd/>
              <a:tailEnd/>
            </a:ln>
          </p:spPr>
          <p:txBody>
            <a:bodyPr/>
            <a:lstStyle/>
            <a:p>
              <a:endParaRPr lang="en-GB">
                <a:latin typeface="Calibri" pitchFamily="34" charset="0"/>
              </a:endParaRPr>
            </a:p>
          </p:txBody>
        </p:sp>
        <p:sp>
          <p:nvSpPr>
            <p:cNvPr id="1193" name="Freeform 4"/>
            <p:cNvSpPr>
              <a:spLocks noEditPoints="1"/>
            </p:cNvSpPr>
            <p:nvPr/>
          </p:nvSpPr>
          <p:spPr bwMode="auto">
            <a:xfrm>
              <a:off x="5195" y="801"/>
              <a:ext cx="338" cy="82"/>
            </a:xfrm>
            <a:custGeom>
              <a:avLst/>
              <a:gdLst>
                <a:gd name="T0" fmla="*/ 4 w 1685"/>
                <a:gd name="T1" fmla="*/ 37 h 405"/>
                <a:gd name="T2" fmla="*/ 330 w 1685"/>
                <a:gd name="T3" fmla="*/ 37 h 405"/>
                <a:gd name="T4" fmla="*/ 334 w 1685"/>
                <a:gd name="T5" fmla="*/ 41 h 405"/>
                <a:gd name="T6" fmla="*/ 330 w 1685"/>
                <a:gd name="T7" fmla="*/ 45 h 405"/>
                <a:gd name="T8" fmla="*/ 4 w 1685"/>
                <a:gd name="T9" fmla="*/ 45 h 405"/>
                <a:gd name="T10" fmla="*/ 0 w 1685"/>
                <a:gd name="T11" fmla="*/ 41 h 405"/>
                <a:gd name="T12" fmla="*/ 4 w 1685"/>
                <a:gd name="T13" fmla="*/ 37 h 405"/>
                <a:gd name="T14" fmla="*/ 271 w 1685"/>
                <a:gd name="T15" fmla="*/ 1 h 405"/>
                <a:gd name="T16" fmla="*/ 338 w 1685"/>
                <a:gd name="T17" fmla="*/ 41 h 405"/>
                <a:gd name="T18" fmla="*/ 271 w 1685"/>
                <a:gd name="T19" fmla="*/ 81 h 405"/>
                <a:gd name="T20" fmla="*/ 266 w 1685"/>
                <a:gd name="T21" fmla="*/ 80 h 405"/>
                <a:gd name="T22" fmla="*/ 267 w 1685"/>
                <a:gd name="T23" fmla="*/ 74 h 405"/>
                <a:gd name="T24" fmla="*/ 329 w 1685"/>
                <a:gd name="T25" fmla="*/ 38 h 405"/>
                <a:gd name="T26" fmla="*/ 329 w 1685"/>
                <a:gd name="T27" fmla="*/ 45 h 405"/>
                <a:gd name="T28" fmla="*/ 267 w 1685"/>
                <a:gd name="T29" fmla="*/ 8 h 405"/>
                <a:gd name="T30" fmla="*/ 266 w 1685"/>
                <a:gd name="T31" fmla="*/ 3 h 405"/>
                <a:gd name="T32" fmla="*/ 271 w 1685"/>
                <a:gd name="T33" fmla="*/ 1 h 4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5"/>
                <a:gd name="T52" fmla="*/ 0 h 405"/>
                <a:gd name="T53" fmla="*/ 1685 w 1685"/>
                <a:gd name="T54" fmla="*/ 405 h 4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5" h="405">
                  <a:moveTo>
                    <a:pt x="20" y="183"/>
                  </a:moveTo>
                  <a:lnTo>
                    <a:pt x="1647" y="183"/>
                  </a:lnTo>
                  <a:cubicBezTo>
                    <a:pt x="1658" y="183"/>
                    <a:pt x="1667" y="192"/>
                    <a:pt x="1667" y="203"/>
                  </a:cubicBezTo>
                  <a:cubicBezTo>
                    <a:pt x="1667" y="214"/>
                    <a:pt x="1658" y="222"/>
                    <a:pt x="1647" y="222"/>
                  </a:cubicBezTo>
                  <a:lnTo>
                    <a:pt x="20" y="222"/>
                  </a:lnTo>
                  <a:cubicBezTo>
                    <a:pt x="10" y="222"/>
                    <a:pt x="0" y="214"/>
                    <a:pt x="0" y="203"/>
                  </a:cubicBezTo>
                  <a:cubicBezTo>
                    <a:pt x="0" y="192"/>
                    <a:pt x="10" y="183"/>
                    <a:pt x="20" y="183"/>
                  </a:cubicBezTo>
                  <a:close/>
                  <a:moveTo>
                    <a:pt x="1353" y="5"/>
                  </a:moveTo>
                  <a:lnTo>
                    <a:pt x="1685" y="203"/>
                  </a:lnTo>
                  <a:lnTo>
                    <a:pt x="1353" y="399"/>
                  </a:lnTo>
                  <a:cubicBezTo>
                    <a:pt x="1344" y="405"/>
                    <a:pt x="1331" y="402"/>
                    <a:pt x="1327" y="393"/>
                  </a:cubicBezTo>
                  <a:cubicBezTo>
                    <a:pt x="1321" y="384"/>
                    <a:pt x="1324" y="371"/>
                    <a:pt x="1333" y="367"/>
                  </a:cubicBezTo>
                  <a:lnTo>
                    <a:pt x="1638" y="186"/>
                  </a:lnTo>
                  <a:lnTo>
                    <a:pt x="1638" y="220"/>
                  </a:lnTo>
                  <a:lnTo>
                    <a:pt x="1333" y="39"/>
                  </a:lnTo>
                  <a:cubicBezTo>
                    <a:pt x="1324" y="33"/>
                    <a:pt x="1321" y="22"/>
                    <a:pt x="1327" y="13"/>
                  </a:cubicBezTo>
                  <a:cubicBezTo>
                    <a:pt x="1331" y="4"/>
                    <a:pt x="1344" y="0"/>
                    <a:pt x="1353" y="5"/>
                  </a:cubicBezTo>
                  <a:close/>
                </a:path>
              </a:pathLst>
            </a:custGeom>
            <a:noFill/>
            <a:ln w="3175" cap="rnd">
              <a:solidFill>
                <a:srgbClr val="000000"/>
              </a:solidFill>
              <a:round/>
              <a:headEnd/>
              <a:tailEnd/>
            </a:ln>
          </p:spPr>
          <p:txBody>
            <a:bodyPr/>
            <a:lstStyle/>
            <a:p>
              <a:endParaRPr lang="en-GB">
                <a:latin typeface="Calibri" pitchFamily="34" charset="0"/>
              </a:endParaRPr>
            </a:p>
          </p:txBody>
        </p:sp>
      </p:grpSp>
      <p:sp>
        <p:nvSpPr>
          <p:cNvPr id="1028" name="Line 5"/>
          <p:cNvSpPr>
            <a:spLocks noChangeShapeType="1"/>
          </p:cNvSpPr>
          <p:nvPr/>
        </p:nvSpPr>
        <p:spPr bwMode="auto">
          <a:xfrm>
            <a:off x="8980488" y="2370138"/>
            <a:ext cx="1587" cy="187325"/>
          </a:xfrm>
          <a:prstGeom prst="line">
            <a:avLst/>
          </a:prstGeom>
          <a:noFill/>
          <a:ln w="12700" cap="rnd">
            <a:solidFill>
              <a:srgbClr val="000000"/>
            </a:solidFill>
            <a:round/>
            <a:headEnd/>
            <a:tailEnd/>
          </a:ln>
        </p:spPr>
        <p:txBody>
          <a:bodyPr/>
          <a:lstStyle/>
          <a:p>
            <a:endParaRPr lang="en-GB"/>
          </a:p>
        </p:txBody>
      </p:sp>
      <p:grpSp>
        <p:nvGrpSpPr>
          <p:cNvPr id="3" name="Group 6"/>
          <p:cNvGrpSpPr>
            <a:grpSpLocks/>
          </p:cNvGrpSpPr>
          <p:nvPr/>
        </p:nvGrpSpPr>
        <p:grpSpPr bwMode="auto">
          <a:xfrm>
            <a:off x="8972550" y="2306638"/>
            <a:ext cx="582613" cy="130175"/>
            <a:chOff x="5195" y="801"/>
            <a:chExt cx="338" cy="82"/>
          </a:xfrm>
        </p:grpSpPr>
        <p:sp>
          <p:nvSpPr>
            <p:cNvPr id="1190" name="Freeform 7"/>
            <p:cNvSpPr>
              <a:spLocks noEditPoints="1"/>
            </p:cNvSpPr>
            <p:nvPr/>
          </p:nvSpPr>
          <p:spPr bwMode="auto">
            <a:xfrm>
              <a:off x="5195" y="801"/>
              <a:ext cx="338" cy="82"/>
            </a:xfrm>
            <a:custGeom>
              <a:avLst/>
              <a:gdLst>
                <a:gd name="T0" fmla="*/ 4 w 1685"/>
                <a:gd name="T1" fmla="*/ 37 h 405"/>
                <a:gd name="T2" fmla="*/ 330 w 1685"/>
                <a:gd name="T3" fmla="*/ 37 h 405"/>
                <a:gd name="T4" fmla="*/ 334 w 1685"/>
                <a:gd name="T5" fmla="*/ 41 h 405"/>
                <a:gd name="T6" fmla="*/ 330 w 1685"/>
                <a:gd name="T7" fmla="*/ 45 h 405"/>
                <a:gd name="T8" fmla="*/ 4 w 1685"/>
                <a:gd name="T9" fmla="*/ 45 h 405"/>
                <a:gd name="T10" fmla="*/ 0 w 1685"/>
                <a:gd name="T11" fmla="*/ 41 h 405"/>
                <a:gd name="T12" fmla="*/ 4 w 1685"/>
                <a:gd name="T13" fmla="*/ 37 h 405"/>
                <a:gd name="T14" fmla="*/ 271 w 1685"/>
                <a:gd name="T15" fmla="*/ 1 h 405"/>
                <a:gd name="T16" fmla="*/ 338 w 1685"/>
                <a:gd name="T17" fmla="*/ 41 h 405"/>
                <a:gd name="T18" fmla="*/ 271 w 1685"/>
                <a:gd name="T19" fmla="*/ 81 h 405"/>
                <a:gd name="T20" fmla="*/ 266 w 1685"/>
                <a:gd name="T21" fmla="*/ 80 h 405"/>
                <a:gd name="T22" fmla="*/ 267 w 1685"/>
                <a:gd name="T23" fmla="*/ 74 h 405"/>
                <a:gd name="T24" fmla="*/ 329 w 1685"/>
                <a:gd name="T25" fmla="*/ 38 h 405"/>
                <a:gd name="T26" fmla="*/ 329 w 1685"/>
                <a:gd name="T27" fmla="*/ 45 h 405"/>
                <a:gd name="T28" fmla="*/ 267 w 1685"/>
                <a:gd name="T29" fmla="*/ 8 h 405"/>
                <a:gd name="T30" fmla="*/ 266 w 1685"/>
                <a:gd name="T31" fmla="*/ 3 h 405"/>
                <a:gd name="T32" fmla="*/ 271 w 1685"/>
                <a:gd name="T33" fmla="*/ 1 h 4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5"/>
                <a:gd name="T52" fmla="*/ 0 h 405"/>
                <a:gd name="T53" fmla="*/ 1685 w 1685"/>
                <a:gd name="T54" fmla="*/ 405 h 4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5" h="405">
                  <a:moveTo>
                    <a:pt x="20" y="183"/>
                  </a:moveTo>
                  <a:lnTo>
                    <a:pt x="1647" y="183"/>
                  </a:lnTo>
                  <a:cubicBezTo>
                    <a:pt x="1658" y="183"/>
                    <a:pt x="1667" y="192"/>
                    <a:pt x="1667" y="203"/>
                  </a:cubicBezTo>
                  <a:cubicBezTo>
                    <a:pt x="1667" y="214"/>
                    <a:pt x="1658" y="222"/>
                    <a:pt x="1647" y="222"/>
                  </a:cubicBezTo>
                  <a:lnTo>
                    <a:pt x="20" y="222"/>
                  </a:lnTo>
                  <a:cubicBezTo>
                    <a:pt x="10" y="222"/>
                    <a:pt x="0" y="214"/>
                    <a:pt x="0" y="203"/>
                  </a:cubicBezTo>
                  <a:cubicBezTo>
                    <a:pt x="0" y="192"/>
                    <a:pt x="10" y="183"/>
                    <a:pt x="20" y="183"/>
                  </a:cubicBezTo>
                  <a:close/>
                  <a:moveTo>
                    <a:pt x="1353" y="5"/>
                  </a:moveTo>
                  <a:lnTo>
                    <a:pt x="1685" y="203"/>
                  </a:lnTo>
                  <a:lnTo>
                    <a:pt x="1353" y="399"/>
                  </a:lnTo>
                  <a:cubicBezTo>
                    <a:pt x="1344" y="405"/>
                    <a:pt x="1331" y="402"/>
                    <a:pt x="1327" y="393"/>
                  </a:cubicBezTo>
                  <a:cubicBezTo>
                    <a:pt x="1321" y="384"/>
                    <a:pt x="1324" y="371"/>
                    <a:pt x="1333" y="367"/>
                  </a:cubicBezTo>
                  <a:lnTo>
                    <a:pt x="1638" y="186"/>
                  </a:lnTo>
                  <a:lnTo>
                    <a:pt x="1638" y="220"/>
                  </a:lnTo>
                  <a:lnTo>
                    <a:pt x="1333" y="39"/>
                  </a:lnTo>
                  <a:cubicBezTo>
                    <a:pt x="1324" y="33"/>
                    <a:pt x="1321" y="22"/>
                    <a:pt x="1327" y="13"/>
                  </a:cubicBezTo>
                  <a:cubicBezTo>
                    <a:pt x="1331" y="4"/>
                    <a:pt x="1344" y="0"/>
                    <a:pt x="1353" y="5"/>
                  </a:cubicBezTo>
                  <a:close/>
                </a:path>
              </a:pathLst>
            </a:custGeom>
            <a:solidFill>
              <a:srgbClr val="000000"/>
            </a:solidFill>
            <a:ln w="0">
              <a:solidFill>
                <a:srgbClr val="000000"/>
              </a:solidFill>
              <a:round/>
              <a:headEnd/>
              <a:tailEnd/>
            </a:ln>
          </p:spPr>
          <p:txBody>
            <a:bodyPr/>
            <a:lstStyle/>
            <a:p>
              <a:endParaRPr lang="en-GB">
                <a:latin typeface="Calibri" pitchFamily="34" charset="0"/>
              </a:endParaRPr>
            </a:p>
          </p:txBody>
        </p:sp>
        <p:sp>
          <p:nvSpPr>
            <p:cNvPr id="1191" name="Freeform 8"/>
            <p:cNvSpPr>
              <a:spLocks noEditPoints="1"/>
            </p:cNvSpPr>
            <p:nvPr/>
          </p:nvSpPr>
          <p:spPr bwMode="auto">
            <a:xfrm>
              <a:off x="5195" y="801"/>
              <a:ext cx="338" cy="82"/>
            </a:xfrm>
            <a:custGeom>
              <a:avLst/>
              <a:gdLst>
                <a:gd name="T0" fmla="*/ 4 w 1685"/>
                <a:gd name="T1" fmla="*/ 37 h 405"/>
                <a:gd name="T2" fmla="*/ 330 w 1685"/>
                <a:gd name="T3" fmla="*/ 37 h 405"/>
                <a:gd name="T4" fmla="*/ 334 w 1685"/>
                <a:gd name="T5" fmla="*/ 41 h 405"/>
                <a:gd name="T6" fmla="*/ 330 w 1685"/>
                <a:gd name="T7" fmla="*/ 45 h 405"/>
                <a:gd name="T8" fmla="*/ 4 w 1685"/>
                <a:gd name="T9" fmla="*/ 45 h 405"/>
                <a:gd name="T10" fmla="*/ 0 w 1685"/>
                <a:gd name="T11" fmla="*/ 41 h 405"/>
                <a:gd name="T12" fmla="*/ 4 w 1685"/>
                <a:gd name="T13" fmla="*/ 37 h 405"/>
                <a:gd name="T14" fmla="*/ 271 w 1685"/>
                <a:gd name="T15" fmla="*/ 1 h 405"/>
                <a:gd name="T16" fmla="*/ 338 w 1685"/>
                <a:gd name="T17" fmla="*/ 41 h 405"/>
                <a:gd name="T18" fmla="*/ 271 w 1685"/>
                <a:gd name="T19" fmla="*/ 81 h 405"/>
                <a:gd name="T20" fmla="*/ 266 w 1685"/>
                <a:gd name="T21" fmla="*/ 80 h 405"/>
                <a:gd name="T22" fmla="*/ 267 w 1685"/>
                <a:gd name="T23" fmla="*/ 74 h 405"/>
                <a:gd name="T24" fmla="*/ 329 w 1685"/>
                <a:gd name="T25" fmla="*/ 38 h 405"/>
                <a:gd name="T26" fmla="*/ 329 w 1685"/>
                <a:gd name="T27" fmla="*/ 45 h 405"/>
                <a:gd name="T28" fmla="*/ 267 w 1685"/>
                <a:gd name="T29" fmla="*/ 8 h 405"/>
                <a:gd name="T30" fmla="*/ 266 w 1685"/>
                <a:gd name="T31" fmla="*/ 3 h 405"/>
                <a:gd name="T32" fmla="*/ 271 w 1685"/>
                <a:gd name="T33" fmla="*/ 1 h 4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5"/>
                <a:gd name="T52" fmla="*/ 0 h 405"/>
                <a:gd name="T53" fmla="*/ 1685 w 1685"/>
                <a:gd name="T54" fmla="*/ 405 h 4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5" h="405">
                  <a:moveTo>
                    <a:pt x="20" y="183"/>
                  </a:moveTo>
                  <a:lnTo>
                    <a:pt x="1647" y="183"/>
                  </a:lnTo>
                  <a:cubicBezTo>
                    <a:pt x="1658" y="183"/>
                    <a:pt x="1667" y="192"/>
                    <a:pt x="1667" y="203"/>
                  </a:cubicBezTo>
                  <a:cubicBezTo>
                    <a:pt x="1667" y="214"/>
                    <a:pt x="1658" y="222"/>
                    <a:pt x="1647" y="222"/>
                  </a:cubicBezTo>
                  <a:lnTo>
                    <a:pt x="20" y="222"/>
                  </a:lnTo>
                  <a:cubicBezTo>
                    <a:pt x="10" y="222"/>
                    <a:pt x="0" y="214"/>
                    <a:pt x="0" y="203"/>
                  </a:cubicBezTo>
                  <a:cubicBezTo>
                    <a:pt x="0" y="192"/>
                    <a:pt x="10" y="183"/>
                    <a:pt x="20" y="183"/>
                  </a:cubicBezTo>
                  <a:close/>
                  <a:moveTo>
                    <a:pt x="1353" y="5"/>
                  </a:moveTo>
                  <a:lnTo>
                    <a:pt x="1685" y="203"/>
                  </a:lnTo>
                  <a:lnTo>
                    <a:pt x="1353" y="399"/>
                  </a:lnTo>
                  <a:cubicBezTo>
                    <a:pt x="1344" y="405"/>
                    <a:pt x="1331" y="402"/>
                    <a:pt x="1327" y="393"/>
                  </a:cubicBezTo>
                  <a:cubicBezTo>
                    <a:pt x="1321" y="384"/>
                    <a:pt x="1324" y="371"/>
                    <a:pt x="1333" y="367"/>
                  </a:cubicBezTo>
                  <a:lnTo>
                    <a:pt x="1638" y="186"/>
                  </a:lnTo>
                  <a:lnTo>
                    <a:pt x="1638" y="220"/>
                  </a:lnTo>
                  <a:lnTo>
                    <a:pt x="1333" y="39"/>
                  </a:lnTo>
                  <a:cubicBezTo>
                    <a:pt x="1324" y="33"/>
                    <a:pt x="1321" y="22"/>
                    <a:pt x="1327" y="13"/>
                  </a:cubicBezTo>
                  <a:cubicBezTo>
                    <a:pt x="1331" y="4"/>
                    <a:pt x="1344" y="0"/>
                    <a:pt x="1353" y="5"/>
                  </a:cubicBezTo>
                  <a:close/>
                </a:path>
              </a:pathLst>
            </a:custGeom>
            <a:noFill/>
            <a:ln w="3175" cap="rnd">
              <a:solidFill>
                <a:srgbClr val="000000"/>
              </a:solidFill>
              <a:round/>
              <a:headEnd/>
              <a:tailEnd/>
            </a:ln>
          </p:spPr>
          <p:txBody>
            <a:bodyPr/>
            <a:lstStyle/>
            <a:p>
              <a:endParaRPr lang="en-GB">
                <a:latin typeface="Calibri" pitchFamily="34" charset="0"/>
              </a:endParaRPr>
            </a:p>
          </p:txBody>
        </p:sp>
      </p:grpSp>
      <p:sp>
        <p:nvSpPr>
          <p:cNvPr id="1030" name="Line 9"/>
          <p:cNvSpPr>
            <a:spLocks noChangeShapeType="1"/>
          </p:cNvSpPr>
          <p:nvPr/>
        </p:nvSpPr>
        <p:spPr bwMode="auto">
          <a:xfrm>
            <a:off x="8980488" y="2370138"/>
            <a:ext cx="1587" cy="187325"/>
          </a:xfrm>
          <a:prstGeom prst="line">
            <a:avLst/>
          </a:prstGeom>
          <a:noFill/>
          <a:ln w="12700" cap="rnd">
            <a:solidFill>
              <a:srgbClr val="000000"/>
            </a:solidFill>
            <a:round/>
            <a:headEnd/>
            <a:tailEnd/>
          </a:ln>
        </p:spPr>
        <p:txBody>
          <a:bodyPr/>
          <a:lstStyle/>
          <a:p>
            <a:endParaRPr lang="en-GB"/>
          </a:p>
        </p:txBody>
      </p:sp>
      <p:grpSp>
        <p:nvGrpSpPr>
          <p:cNvPr id="4" name="Group 10"/>
          <p:cNvGrpSpPr>
            <a:grpSpLocks/>
          </p:cNvGrpSpPr>
          <p:nvPr/>
        </p:nvGrpSpPr>
        <p:grpSpPr bwMode="auto">
          <a:xfrm>
            <a:off x="660400" y="2500313"/>
            <a:ext cx="117475" cy="109537"/>
            <a:chOff x="544" y="923"/>
            <a:chExt cx="68" cy="69"/>
          </a:xfrm>
        </p:grpSpPr>
        <p:sp>
          <p:nvSpPr>
            <p:cNvPr id="1188" name="Rectangle 11"/>
            <p:cNvSpPr>
              <a:spLocks noChangeArrowheads="1"/>
            </p:cNvSpPr>
            <p:nvPr/>
          </p:nvSpPr>
          <p:spPr bwMode="auto">
            <a:xfrm>
              <a:off x="544" y="923"/>
              <a:ext cx="68" cy="69"/>
            </a:xfrm>
            <a:prstGeom prst="rect">
              <a:avLst/>
            </a:prstGeom>
            <a:solidFill>
              <a:srgbClr val="000000"/>
            </a:solidFill>
            <a:ln w="9525">
              <a:noFill/>
              <a:miter lim="800000"/>
              <a:headEnd/>
              <a:tailEnd/>
            </a:ln>
          </p:spPr>
          <p:txBody>
            <a:bodyPr/>
            <a:lstStyle/>
            <a:p>
              <a:endParaRPr lang="en-GB">
                <a:latin typeface="Calibri" pitchFamily="34" charset="0"/>
              </a:endParaRPr>
            </a:p>
          </p:txBody>
        </p:sp>
        <p:sp>
          <p:nvSpPr>
            <p:cNvPr id="1189" name="Rectangle 12"/>
            <p:cNvSpPr>
              <a:spLocks noChangeArrowheads="1"/>
            </p:cNvSpPr>
            <p:nvPr/>
          </p:nvSpPr>
          <p:spPr bwMode="auto">
            <a:xfrm>
              <a:off x="544" y="923"/>
              <a:ext cx="68" cy="69"/>
            </a:xfrm>
            <a:prstGeom prst="rect">
              <a:avLst/>
            </a:prstGeom>
            <a:noFill/>
            <a:ln w="9525" cap="rnd">
              <a:solidFill>
                <a:srgbClr val="000000"/>
              </a:solidFill>
              <a:miter lim="800000"/>
              <a:headEnd/>
              <a:tailEnd/>
            </a:ln>
          </p:spPr>
          <p:txBody>
            <a:bodyPr/>
            <a:lstStyle/>
            <a:p>
              <a:endParaRPr lang="en-GB">
                <a:latin typeface="Calibri" pitchFamily="34" charset="0"/>
              </a:endParaRPr>
            </a:p>
          </p:txBody>
        </p:sp>
      </p:grpSp>
      <p:sp>
        <p:nvSpPr>
          <p:cNvPr id="1032" name="Rectangle 13"/>
          <p:cNvSpPr>
            <a:spLocks noChangeArrowheads="1"/>
          </p:cNvSpPr>
          <p:nvPr/>
        </p:nvSpPr>
        <p:spPr bwMode="auto">
          <a:xfrm>
            <a:off x="8975725" y="1955800"/>
            <a:ext cx="536575" cy="304800"/>
          </a:xfrm>
          <a:prstGeom prst="rect">
            <a:avLst/>
          </a:prstGeom>
          <a:noFill/>
          <a:ln w="9525">
            <a:noFill/>
            <a:miter lim="800000"/>
            <a:headEnd/>
            <a:tailEnd/>
          </a:ln>
        </p:spPr>
        <p:txBody>
          <a:bodyPr wrap="none" lIns="0" tIns="0" rIns="0" bIns="0">
            <a:spAutoFit/>
          </a:bodyPr>
          <a:lstStyle/>
          <a:p>
            <a:r>
              <a:rPr lang="en-GB" sz="2000" b="1">
                <a:solidFill>
                  <a:srgbClr val="003399"/>
                </a:solidFill>
              </a:rPr>
              <a:t>ATG</a:t>
            </a:r>
            <a:endParaRPr lang="en-GB" sz="2800" b="1">
              <a:solidFill>
                <a:srgbClr val="003399"/>
              </a:solidFill>
            </a:endParaRPr>
          </a:p>
        </p:txBody>
      </p:sp>
      <p:grpSp>
        <p:nvGrpSpPr>
          <p:cNvPr id="5" name="Group 14"/>
          <p:cNvGrpSpPr>
            <a:grpSpLocks/>
          </p:cNvGrpSpPr>
          <p:nvPr/>
        </p:nvGrpSpPr>
        <p:grpSpPr bwMode="auto">
          <a:xfrm>
            <a:off x="1782763" y="2500313"/>
            <a:ext cx="115887" cy="109537"/>
            <a:chOff x="1454" y="923"/>
            <a:chExt cx="68" cy="69"/>
          </a:xfrm>
        </p:grpSpPr>
        <p:sp>
          <p:nvSpPr>
            <p:cNvPr id="1186" name="Rectangle 15"/>
            <p:cNvSpPr>
              <a:spLocks noChangeArrowheads="1"/>
            </p:cNvSpPr>
            <p:nvPr/>
          </p:nvSpPr>
          <p:spPr bwMode="auto">
            <a:xfrm>
              <a:off x="1454" y="923"/>
              <a:ext cx="68" cy="69"/>
            </a:xfrm>
            <a:prstGeom prst="rect">
              <a:avLst/>
            </a:prstGeom>
            <a:solidFill>
              <a:srgbClr val="000000"/>
            </a:solidFill>
            <a:ln w="9525">
              <a:noFill/>
              <a:miter lim="800000"/>
              <a:headEnd/>
              <a:tailEnd/>
            </a:ln>
          </p:spPr>
          <p:txBody>
            <a:bodyPr/>
            <a:lstStyle/>
            <a:p>
              <a:endParaRPr lang="en-GB">
                <a:latin typeface="Calibri" pitchFamily="34" charset="0"/>
              </a:endParaRPr>
            </a:p>
          </p:txBody>
        </p:sp>
        <p:sp>
          <p:nvSpPr>
            <p:cNvPr id="1187" name="Rectangle 16"/>
            <p:cNvSpPr>
              <a:spLocks noChangeArrowheads="1"/>
            </p:cNvSpPr>
            <p:nvPr/>
          </p:nvSpPr>
          <p:spPr bwMode="auto">
            <a:xfrm>
              <a:off x="1454" y="923"/>
              <a:ext cx="68" cy="69"/>
            </a:xfrm>
            <a:prstGeom prst="rect">
              <a:avLst/>
            </a:prstGeom>
            <a:noFill/>
            <a:ln w="9525" cap="rnd">
              <a:solidFill>
                <a:srgbClr val="000000"/>
              </a:solidFill>
              <a:miter lim="800000"/>
              <a:headEnd/>
              <a:tailEnd/>
            </a:ln>
          </p:spPr>
          <p:txBody>
            <a:bodyPr/>
            <a:lstStyle/>
            <a:p>
              <a:endParaRPr lang="en-GB">
                <a:latin typeface="Calibri" pitchFamily="34" charset="0"/>
              </a:endParaRPr>
            </a:p>
          </p:txBody>
        </p:sp>
      </p:grpSp>
      <p:grpSp>
        <p:nvGrpSpPr>
          <p:cNvPr id="6" name="Group 17"/>
          <p:cNvGrpSpPr>
            <a:grpSpLocks/>
          </p:cNvGrpSpPr>
          <p:nvPr/>
        </p:nvGrpSpPr>
        <p:grpSpPr bwMode="auto">
          <a:xfrm>
            <a:off x="5732463" y="2500313"/>
            <a:ext cx="115887" cy="109537"/>
            <a:chOff x="4922" y="923"/>
            <a:chExt cx="68" cy="69"/>
          </a:xfrm>
        </p:grpSpPr>
        <p:sp>
          <p:nvSpPr>
            <p:cNvPr id="1184" name="Rectangle 18"/>
            <p:cNvSpPr>
              <a:spLocks noChangeArrowheads="1"/>
            </p:cNvSpPr>
            <p:nvPr/>
          </p:nvSpPr>
          <p:spPr bwMode="auto">
            <a:xfrm>
              <a:off x="4922" y="923"/>
              <a:ext cx="68" cy="69"/>
            </a:xfrm>
            <a:prstGeom prst="rect">
              <a:avLst/>
            </a:prstGeom>
            <a:solidFill>
              <a:srgbClr val="000000"/>
            </a:solidFill>
            <a:ln w="9525">
              <a:noFill/>
              <a:miter lim="800000"/>
              <a:headEnd/>
              <a:tailEnd/>
            </a:ln>
          </p:spPr>
          <p:txBody>
            <a:bodyPr/>
            <a:lstStyle/>
            <a:p>
              <a:endParaRPr lang="en-GB">
                <a:latin typeface="Calibri" pitchFamily="34" charset="0"/>
              </a:endParaRPr>
            </a:p>
          </p:txBody>
        </p:sp>
        <p:sp>
          <p:nvSpPr>
            <p:cNvPr id="1185" name="Rectangle 19"/>
            <p:cNvSpPr>
              <a:spLocks noChangeArrowheads="1"/>
            </p:cNvSpPr>
            <p:nvPr/>
          </p:nvSpPr>
          <p:spPr bwMode="auto">
            <a:xfrm>
              <a:off x="4922" y="923"/>
              <a:ext cx="68" cy="69"/>
            </a:xfrm>
            <a:prstGeom prst="rect">
              <a:avLst/>
            </a:prstGeom>
            <a:noFill/>
            <a:ln w="9525" cap="rnd">
              <a:solidFill>
                <a:srgbClr val="000000"/>
              </a:solidFill>
              <a:miter lim="800000"/>
              <a:headEnd/>
              <a:tailEnd/>
            </a:ln>
          </p:spPr>
          <p:txBody>
            <a:bodyPr/>
            <a:lstStyle/>
            <a:p>
              <a:endParaRPr lang="en-GB">
                <a:latin typeface="Calibri" pitchFamily="34" charset="0"/>
              </a:endParaRPr>
            </a:p>
          </p:txBody>
        </p:sp>
      </p:grpSp>
      <p:sp>
        <p:nvSpPr>
          <p:cNvPr id="1035" name="Line 20"/>
          <p:cNvSpPr>
            <a:spLocks noChangeShapeType="1"/>
          </p:cNvSpPr>
          <p:nvPr/>
        </p:nvSpPr>
        <p:spPr bwMode="auto">
          <a:xfrm>
            <a:off x="465138" y="2555875"/>
            <a:ext cx="9080500" cy="1588"/>
          </a:xfrm>
          <a:prstGeom prst="line">
            <a:avLst/>
          </a:prstGeom>
          <a:noFill/>
          <a:ln w="38100">
            <a:solidFill>
              <a:srgbClr val="000000"/>
            </a:solidFill>
            <a:round/>
            <a:headEnd/>
            <a:tailEnd/>
          </a:ln>
        </p:spPr>
        <p:txBody>
          <a:bodyPr/>
          <a:lstStyle/>
          <a:p>
            <a:endParaRPr lang="en-GB"/>
          </a:p>
        </p:txBody>
      </p:sp>
      <p:sp>
        <p:nvSpPr>
          <p:cNvPr id="1036" name="Rectangle 21"/>
          <p:cNvSpPr>
            <a:spLocks noChangeArrowheads="1"/>
          </p:cNvSpPr>
          <p:nvPr/>
        </p:nvSpPr>
        <p:spPr bwMode="auto">
          <a:xfrm>
            <a:off x="3970338" y="3192463"/>
            <a:ext cx="1793875" cy="276225"/>
          </a:xfrm>
          <a:prstGeom prst="rect">
            <a:avLst/>
          </a:prstGeom>
          <a:noFill/>
          <a:ln w="9525">
            <a:noFill/>
            <a:miter lim="800000"/>
            <a:headEnd/>
            <a:tailEnd/>
          </a:ln>
        </p:spPr>
        <p:txBody>
          <a:bodyPr wrap="none" lIns="0" tIns="0" rIns="0" bIns="0">
            <a:spAutoFit/>
          </a:bodyPr>
          <a:lstStyle/>
          <a:p>
            <a:r>
              <a:rPr lang="en-GB" b="1">
                <a:solidFill>
                  <a:srgbClr val="000000"/>
                </a:solidFill>
              </a:rPr>
              <a:t>TGF</a:t>
            </a:r>
            <a:r>
              <a:rPr lang="en-GB" b="1">
                <a:solidFill>
                  <a:srgbClr val="000000"/>
                </a:solidFill>
                <a:latin typeface="Symbol" pitchFamily="18" charset="2"/>
              </a:rPr>
              <a:t>b</a:t>
            </a:r>
            <a:r>
              <a:rPr lang="en-GB" b="1">
                <a:solidFill>
                  <a:srgbClr val="000000"/>
                </a:solidFill>
              </a:rPr>
              <a:t>1 promoter</a:t>
            </a:r>
            <a:endParaRPr lang="en-GB" b="1"/>
          </a:p>
        </p:txBody>
      </p:sp>
      <p:sp>
        <p:nvSpPr>
          <p:cNvPr id="1037" name="Rectangle 22"/>
          <p:cNvSpPr>
            <a:spLocks noChangeArrowheads="1"/>
          </p:cNvSpPr>
          <p:nvPr/>
        </p:nvSpPr>
        <p:spPr bwMode="auto">
          <a:xfrm>
            <a:off x="5356225" y="2557463"/>
            <a:ext cx="814388" cy="549275"/>
          </a:xfrm>
          <a:prstGeom prst="rect">
            <a:avLst/>
          </a:prstGeom>
          <a:noFill/>
          <a:ln w="9525">
            <a:noFill/>
            <a:miter lim="800000"/>
            <a:headEnd/>
            <a:tailEnd/>
          </a:ln>
        </p:spPr>
        <p:txBody>
          <a:bodyPr wrap="none" lIns="0" tIns="0" rIns="0" bIns="0">
            <a:spAutoFit/>
          </a:bodyPr>
          <a:lstStyle/>
          <a:p>
            <a:pPr algn="ctr"/>
            <a:r>
              <a:rPr lang="en-GB" b="1">
                <a:solidFill>
                  <a:srgbClr val="9900CC"/>
                </a:solidFill>
                <a:latin typeface="Symbol" pitchFamily="18" charset="2"/>
              </a:rPr>
              <a:t>k</a:t>
            </a:r>
            <a:r>
              <a:rPr lang="en-GB" b="1">
                <a:solidFill>
                  <a:srgbClr val="9900CC"/>
                </a:solidFill>
              </a:rPr>
              <a:t>B3</a:t>
            </a:r>
          </a:p>
          <a:p>
            <a:pPr algn="ctr"/>
            <a:r>
              <a:rPr lang="en-GB" sz="1200">
                <a:solidFill>
                  <a:srgbClr val="9900CC"/>
                </a:solidFill>
              </a:rPr>
              <a:t>(-790/-781)</a:t>
            </a:r>
            <a:r>
              <a:rPr lang="en-GB" b="1">
                <a:solidFill>
                  <a:srgbClr val="9900CC"/>
                </a:solidFill>
              </a:rPr>
              <a:t> </a:t>
            </a:r>
            <a:endParaRPr lang="en-GB">
              <a:solidFill>
                <a:srgbClr val="9900CC"/>
              </a:solidFill>
            </a:endParaRPr>
          </a:p>
        </p:txBody>
      </p:sp>
      <p:sp>
        <p:nvSpPr>
          <p:cNvPr id="1038" name="Rectangle 23"/>
          <p:cNvSpPr>
            <a:spLocks noChangeArrowheads="1"/>
          </p:cNvSpPr>
          <p:nvPr/>
        </p:nvSpPr>
        <p:spPr bwMode="auto">
          <a:xfrm>
            <a:off x="1331913" y="2557463"/>
            <a:ext cx="982662" cy="549275"/>
          </a:xfrm>
          <a:prstGeom prst="rect">
            <a:avLst/>
          </a:prstGeom>
          <a:noFill/>
          <a:ln w="9525">
            <a:noFill/>
            <a:miter lim="800000"/>
            <a:headEnd/>
            <a:tailEnd/>
          </a:ln>
        </p:spPr>
        <p:txBody>
          <a:bodyPr wrap="none" lIns="0" tIns="0" rIns="0" bIns="0">
            <a:spAutoFit/>
          </a:bodyPr>
          <a:lstStyle/>
          <a:p>
            <a:pPr algn="ctr"/>
            <a:r>
              <a:rPr lang="en-GB" b="1">
                <a:solidFill>
                  <a:srgbClr val="9900CC"/>
                </a:solidFill>
                <a:latin typeface="Symbol" pitchFamily="18" charset="2"/>
              </a:rPr>
              <a:t>k</a:t>
            </a:r>
            <a:r>
              <a:rPr lang="en-GB" b="1">
                <a:solidFill>
                  <a:srgbClr val="9900CC"/>
                </a:solidFill>
              </a:rPr>
              <a:t>B2</a:t>
            </a:r>
          </a:p>
          <a:p>
            <a:pPr algn="ctr"/>
            <a:r>
              <a:rPr lang="en-GB" sz="1200">
                <a:solidFill>
                  <a:srgbClr val="9900CC"/>
                </a:solidFill>
              </a:rPr>
              <a:t>(-2042/-2033)</a:t>
            </a:r>
            <a:r>
              <a:rPr lang="en-GB" b="1">
                <a:solidFill>
                  <a:srgbClr val="9900CC"/>
                </a:solidFill>
              </a:rPr>
              <a:t> </a:t>
            </a:r>
            <a:endParaRPr lang="en-GB">
              <a:solidFill>
                <a:srgbClr val="9900CC"/>
              </a:solidFill>
            </a:endParaRPr>
          </a:p>
        </p:txBody>
      </p:sp>
      <p:sp>
        <p:nvSpPr>
          <p:cNvPr id="1039" name="Rectangle 24"/>
          <p:cNvSpPr>
            <a:spLocks noChangeArrowheads="1"/>
          </p:cNvSpPr>
          <p:nvPr/>
        </p:nvSpPr>
        <p:spPr bwMode="auto">
          <a:xfrm>
            <a:off x="234950" y="2557463"/>
            <a:ext cx="982663" cy="549275"/>
          </a:xfrm>
          <a:prstGeom prst="rect">
            <a:avLst/>
          </a:prstGeom>
          <a:noFill/>
          <a:ln w="9525">
            <a:noFill/>
            <a:miter lim="800000"/>
            <a:headEnd/>
            <a:tailEnd/>
          </a:ln>
        </p:spPr>
        <p:txBody>
          <a:bodyPr wrap="none" lIns="0" tIns="0" rIns="0" bIns="0">
            <a:spAutoFit/>
          </a:bodyPr>
          <a:lstStyle/>
          <a:p>
            <a:pPr algn="ctr"/>
            <a:r>
              <a:rPr lang="en-GB" b="1">
                <a:solidFill>
                  <a:srgbClr val="9900CC"/>
                </a:solidFill>
                <a:latin typeface="Symbol" pitchFamily="18" charset="2"/>
              </a:rPr>
              <a:t>k</a:t>
            </a:r>
            <a:r>
              <a:rPr lang="en-GB" b="1">
                <a:solidFill>
                  <a:srgbClr val="9900CC"/>
                </a:solidFill>
              </a:rPr>
              <a:t>B1</a:t>
            </a:r>
          </a:p>
          <a:p>
            <a:pPr algn="ctr"/>
            <a:r>
              <a:rPr lang="en-GB" sz="1200">
                <a:solidFill>
                  <a:srgbClr val="9900CC"/>
                </a:solidFill>
              </a:rPr>
              <a:t>(-2103/-2097)</a:t>
            </a:r>
            <a:r>
              <a:rPr lang="en-GB" b="1">
                <a:solidFill>
                  <a:srgbClr val="9900CC"/>
                </a:solidFill>
              </a:rPr>
              <a:t> </a:t>
            </a:r>
            <a:endParaRPr lang="en-GB">
              <a:solidFill>
                <a:srgbClr val="9900CC"/>
              </a:solidFill>
            </a:endParaRPr>
          </a:p>
        </p:txBody>
      </p:sp>
      <p:sp>
        <p:nvSpPr>
          <p:cNvPr id="1040" name="Text Box 25"/>
          <p:cNvSpPr txBox="1">
            <a:spLocks noChangeArrowheads="1"/>
          </p:cNvSpPr>
          <p:nvPr/>
        </p:nvSpPr>
        <p:spPr bwMode="auto">
          <a:xfrm>
            <a:off x="0" y="350838"/>
            <a:ext cx="9906000" cy="1066800"/>
          </a:xfrm>
          <a:prstGeom prst="rect">
            <a:avLst/>
          </a:prstGeom>
          <a:noFill/>
          <a:ln w="9525">
            <a:noFill/>
            <a:miter lim="800000"/>
            <a:headEnd/>
            <a:tailEnd/>
          </a:ln>
        </p:spPr>
        <p:txBody>
          <a:bodyPr>
            <a:spAutoFit/>
          </a:bodyPr>
          <a:lstStyle/>
          <a:p>
            <a:pPr algn="ctr"/>
            <a:r>
              <a:rPr lang="en-GB" sz="3200">
                <a:solidFill>
                  <a:srgbClr val="FF0000"/>
                </a:solidFill>
                <a:latin typeface="Trebuchet MS" pitchFamily="34" charset="0"/>
              </a:rPr>
              <a:t>Selective recruitment of NF-</a:t>
            </a:r>
            <a:r>
              <a:rPr lang="en-GB" sz="3200">
                <a:solidFill>
                  <a:srgbClr val="FF0000"/>
                </a:solidFill>
                <a:latin typeface="Symbol" pitchFamily="18" charset="2"/>
              </a:rPr>
              <a:t>k</a:t>
            </a:r>
            <a:r>
              <a:rPr lang="en-GB" sz="3200">
                <a:solidFill>
                  <a:srgbClr val="FF0000"/>
                </a:solidFill>
                <a:latin typeface="Trebuchet MS" pitchFamily="34" charset="0"/>
              </a:rPr>
              <a:t>B to the TGF</a:t>
            </a:r>
            <a:r>
              <a:rPr lang="en-GB" sz="3200">
                <a:solidFill>
                  <a:srgbClr val="FF0000"/>
                </a:solidFill>
                <a:latin typeface="Symbol" pitchFamily="18" charset="2"/>
              </a:rPr>
              <a:t>b</a:t>
            </a:r>
            <a:r>
              <a:rPr lang="en-GB" sz="3200">
                <a:solidFill>
                  <a:srgbClr val="FF0000"/>
                </a:solidFill>
                <a:latin typeface="Trebuchet MS" pitchFamily="34" charset="0"/>
              </a:rPr>
              <a:t>1 promoter</a:t>
            </a:r>
          </a:p>
        </p:txBody>
      </p:sp>
      <p:graphicFrame>
        <p:nvGraphicFramePr>
          <p:cNvPr id="613402" name="Object 26"/>
          <p:cNvGraphicFramePr>
            <a:graphicFrameLocks noChangeAspect="1"/>
          </p:cNvGraphicFramePr>
          <p:nvPr/>
        </p:nvGraphicFramePr>
        <p:xfrm>
          <a:off x="36513" y="3719513"/>
          <a:ext cx="9864725" cy="2884487"/>
        </p:xfrm>
        <a:graphic>
          <a:graphicData uri="http://schemas.openxmlformats.org/presentationml/2006/ole">
            <mc:AlternateContent xmlns:mc="http://schemas.openxmlformats.org/markup-compatibility/2006">
              <mc:Choice xmlns:v="urn:schemas-microsoft-com:vml" Requires="v">
                <p:oleObj spid="_x0000_s390154" name="Prism Project" r:id="rId3" imgW="9110160" imgH="2663640" progId="Prism.Document">
                  <p:embed/>
                </p:oleObj>
              </mc:Choice>
              <mc:Fallback>
                <p:oleObj name="Prism Project" r:id="rId3" imgW="9110160" imgH="2663640" progId="Prism.Document">
                  <p:embed/>
                  <p:pic>
                    <p:nvPicPr>
                      <p:cNvPr id="0" name="Object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3719513"/>
                        <a:ext cx="9864725" cy="2884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 name="Group 27"/>
          <p:cNvGrpSpPr>
            <a:grpSpLocks/>
          </p:cNvGrpSpPr>
          <p:nvPr/>
        </p:nvGrpSpPr>
        <p:grpSpPr bwMode="auto">
          <a:xfrm>
            <a:off x="0" y="2771775"/>
            <a:ext cx="9906000" cy="3924300"/>
            <a:chOff x="0" y="2965"/>
            <a:chExt cx="6240" cy="2472"/>
          </a:xfrm>
        </p:grpSpPr>
        <p:sp>
          <p:nvSpPr>
            <p:cNvPr id="1129" name="Rectangle 28"/>
            <p:cNvSpPr>
              <a:spLocks noChangeArrowheads="1"/>
            </p:cNvSpPr>
            <p:nvPr/>
          </p:nvSpPr>
          <p:spPr bwMode="auto">
            <a:xfrm>
              <a:off x="0" y="2965"/>
              <a:ext cx="6240" cy="2472"/>
            </a:xfrm>
            <a:prstGeom prst="rect">
              <a:avLst/>
            </a:prstGeom>
            <a:solidFill>
              <a:schemeClr val="bg1"/>
            </a:solidFill>
            <a:ln w="9525">
              <a:noFill/>
              <a:miter lim="800000"/>
              <a:headEnd/>
              <a:tailEnd/>
            </a:ln>
          </p:spPr>
          <p:txBody>
            <a:bodyPr wrap="none" anchor="ctr"/>
            <a:lstStyle/>
            <a:p>
              <a:endParaRPr lang="en-GB">
                <a:latin typeface="Calibri" pitchFamily="34" charset="0"/>
              </a:endParaRPr>
            </a:p>
          </p:txBody>
        </p:sp>
        <p:grpSp>
          <p:nvGrpSpPr>
            <p:cNvPr id="8" name="Group 29"/>
            <p:cNvGrpSpPr>
              <a:grpSpLocks/>
            </p:cNvGrpSpPr>
            <p:nvPr/>
          </p:nvGrpSpPr>
          <p:grpSpPr bwMode="auto">
            <a:xfrm>
              <a:off x="1618" y="3327"/>
              <a:ext cx="3083" cy="1985"/>
              <a:chOff x="0" y="3161"/>
              <a:chExt cx="3083" cy="1985"/>
            </a:xfrm>
          </p:grpSpPr>
          <p:sp>
            <p:nvSpPr>
              <p:cNvPr id="1131" name="Rectangle 30"/>
              <p:cNvSpPr>
                <a:spLocks noChangeArrowheads="1"/>
              </p:cNvSpPr>
              <p:nvPr/>
            </p:nvSpPr>
            <p:spPr bwMode="auto">
              <a:xfrm>
                <a:off x="2435" y="4230"/>
                <a:ext cx="432" cy="427"/>
              </a:xfrm>
              <a:prstGeom prst="rect">
                <a:avLst/>
              </a:prstGeom>
              <a:solidFill>
                <a:srgbClr val="CC00CC"/>
              </a:solidFill>
              <a:ln w="9525">
                <a:noFill/>
                <a:miter lim="800000"/>
                <a:headEnd/>
                <a:tailEnd/>
              </a:ln>
            </p:spPr>
            <p:txBody>
              <a:bodyPr/>
              <a:lstStyle/>
              <a:p>
                <a:endParaRPr lang="en-GB">
                  <a:latin typeface="Calibri" pitchFamily="34" charset="0"/>
                </a:endParaRPr>
              </a:p>
            </p:txBody>
          </p:sp>
          <p:sp>
            <p:nvSpPr>
              <p:cNvPr id="1132" name="Line 31"/>
              <p:cNvSpPr>
                <a:spLocks noChangeShapeType="1"/>
              </p:cNvSpPr>
              <p:nvPr/>
            </p:nvSpPr>
            <p:spPr bwMode="auto">
              <a:xfrm flipV="1">
                <a:off x="2435" y="4230"/>
                <a:ext cx="1" cy="427"/>
              </a:xfrm>
              <a:prstGeom prst="line">
                <a:avLst/>
              </a:prstGeom>
              <a:noFill/>
              <a:ln w="11113">
                <a:solidFill>
                  <a:srgbClr val="000000"/>
                </a:solidFill>
                <a:round/>
                <a:headEnd/>
                <a:tailEnd/>
              </a:ln>
            </p:spPr>
            <p:txBody>
              <a:bodyPr/>
              <a:lstStyle/>
              <a:p>
                <a:endParaRPr lang="en-GB"/>
              </a:p>
            </p:txBody>
          </p:sp>
          <p:sp>
            <p:nvSpPr>
              <p:cNvPr id="1133" name="Line 32"/>
              <p:cNvSpPr>
                <a:spLocks noChangeShapeType="1"/>
              </p:cNvSpPr>
              <p:nvPr/>
            </p:nvSpPr>
            <p:spPr bwMode="auto">
              <a:xfrm>
                <a:off x="2435" y="4230"/>
                <a:ext cx="1" cy="427"/>
              </a:xfrm>
              <a:prstGeom prst="line">
                <a:avLst/>
              </a:prstGeom>
              <a:noFill/>
              <a:ln w="11113">
                <a:solidFill>
                  <a:srgbClr val="000000"/>
                </a:solidFill>
                <a:round/>
                <a:headEnd/>
                <a:tailEnd/>
              </a:ln>
            </p:spPr>
            <p:txBody>
              <a:bodyPr/>
              <a:lstStyle/>
              <a:p>
                <a:endParaRPr lang="en-GB"/>
              </a:p>
            </p:txBody>
          </p:sp>
          <p:sp>
            <p:nvSpPr>
              <p:cNvPr id="1134" name="Line 33"/>
              <p:cNvSpPr>
                <a:spLocks noChangeShapeType="1"/>
              </p:cNvSpPr>
              <p:nvPr/>
            </p:nvSpPr>
            <p:spPr bwMode="auto">
              <a:xfrm>
                <a:off x="2435" y="4230"/>
                <a:ext cx="432" cy="1"/>
              </a:xfrm>
              <a:prstGeom prst="line">
                <a:avLst/>
              </a:prstGeom>
              <a:noFill/>
              <a:ln w="11113">
                <a:solidFill>
                  <a:srgbClr val="000000"/>
                </a:solidFill>
                <a:round/>
                <a:headEnd/>
                <a:tailEnd/>
              </a:ln>
            </p:spPr>
            <p:txBody>
              <a:bodyPr/>
              <a:lstStyle/>
              <a:p>
                <a:endParaRPr lang="en-GB"/>
              </a:p>
            </p:txBody>
          </p:sp>
          <p:sp>
            <p:nvSpPr>
              <p:cNvPr id="1135" name="Line 34"/>
              <p:cNvSpPr>
                <a:spLocks noChangeShapeType="1"/>
              </p:cNvSpPr>
              <p:nvPr/>
            </p:nvSpPr>
            <p:spPr bwMode="auto">
              <a:xfrm flipH="1">
                <a:off x="2435" y="4230"/>
                <a:ext cx="432" cy="1"/>
              </a:xfrm>
              <a:prstGeom prst="line">
                <a:avLst/>
              </a:prstGeom>
              <a:noFill/>
              <a:ln w="11113">
                <a:solidFill>
                  <a:srgbClr val="000000"/>
                </a:solidFill>
                <a:round/>
                <a:headEnd/>
                <a:tailEnd/>
              </a:ln>
            </p:spPr>
            <p:txBody>
              <a:bodyPr/>
              <a:lstStyle/>
              <a:p>
                <a:endParaRPr lang="en-GB"/>
              </a:p>
            </p:txBody>
          </p:sp>
          <p:sp>
            <p:nvSpPr>
              <p:cNvPr id="1136" name="Line 35"/>
              <p:cNvSpPr>
                <a:spLocks noChangeShapeType="1"/>
              </p:cNvSpPr>
              <p:nvPr/>
            </p:nvSpPr>
            <p:spPr bwMode="auto">
              <a:xfrm flipV="1">
                <a:off x="2867" y="4230"/>
                <a:ext cx="1" cy="427"/>
              </a:xfrm>
              <a:prstGeom prst="line">
                <a:avLst/>
              </a:prstGeom>
              <a:noFill/>
              <a:ln w="11113">
                <a:solidFill>
                  <a:srgbClr val="000000"/>
                </a:solidFill>
                <a:round/>
                <a:headEnd/>
                <a:tailEnd/>
              </a:ln>
            </p:spPr>
            <p:txBody>
              <a:bodyPr/>
              <a:lstStyle/>
              <a:p>
                <a:endParaRPr lang="en-GB"/>
              </a:p>
            </p:txBody>
          </p:sp>
          <p:sp>
            <p:nvSpPr>
              <p:cNvPr id="1137" name="Line 36"/>
              <p:cNvSpPr>
                <a:spLocks noChangeShapeType="1"/>
              </p:cNvSpPr>
              <p:nvPr/>
            </p:nvSpPr>
            <p:spPr bwMode="auto">
              <a:xfrm>
                <a:off x="2867" y="4230"/>
                <a:ext cx="1" cy="427"/>
              </a:xfrm>
              <a:prstGeom prst="line">
                <a:avLst/>
              </a:prstGeom>
              <a:noFill/>
              <a:ln w="11113">
                <a:solidFill>
                  <a:srgbClr val="000000"/>
                </a:solidFill>
                <a:round/>
                <a:headEnd/>
                <a:tailEnd/>
              </a:ln>
            </p:spPr>
            <p:txBody>
              <a:bodyPr/>
              <a:lstStyle/>
              <a:p>
                <a:endParaRPr lang="en-GB"/>
              </a:p>
            </p:txBody>
          </p:sp>
          <p:sp>
            <p:nvSpPr>
              <p:cNvPr id="1138" name="Line 37"/>
              <p:cNvSpPr>
                <a:spLocks noChangeShapeType="1"/>
              </p:cNvSpPr>
              <p:nvPr/>
            </p:nvSpPr>
            <p:spPr bwMode="auto">
              <a:xfrm>
                <a:off x="2435" y="4657"/>
                <a:ext cx="432" cy="1"/>
              </a:xfrm>
              <a:prstGeom prst="line">
                <a:avLst/>
              </a:prstGeom>
              <a:noFill/>
              <a:ln w="11113">
                <a:solidFill>
                  <a:srgbClr val="000000"/>
                </a:solidFill>
                <a:round/>
                <a:headEnd/>
                <a:tailEnd/>
              </a:ln>
            </p:spPr>
            <p:txBody>
              <a:bodyPr/>
              <a:lstStyle/>
              <a:p>
                <a:endParaRPr lang="en-GB"/>
              </a:p>
            </p:txBody>
          </p:sp>
          <p:sp>
            <p:nvSpPr>
              <p:cNvPr id="1139" name="Line 38"/>
              <p:cNvSpPr>
                <a:spLocks noChangeShapeType="1"/>
              </p:cNvSpPr>
              <p:nvPr/>
            </p:nvSpPr>
            <p:spPr bwMode="auto">
              <a:xfrm flipH="1">
                <a:off x="2435" y="4657"/>
                <a:ext cx="432" cy="1"/>
              </a:xfrm>
              <a:prstGeom prst="line">
                <a:avLst/>
              </a:prstGeom>
              <a:noFill/>
              <a:ln w="11113">
                <a:solidFill>
                  <a:srgbClr val="000000"/>
                </a:solidFill>
                <a:round/>
                <a:headEnd/>
                <a:tailEnd/>
              </a:ln>
            </p:spPr>
            <p:txBody>
              <a:bodyPr/>
              <a:lstStyle/>
              <a:p>
                <a:endParaRPr lang="en-GB"/>
              </a:p>
            </p:txBody>
          </p:sp>
          <p:sp>
            <p:nvSpPr>
              <p:cNvPr id="1140" name="Line 39"/>
              <p:cNvSpPr>
                <a:spLocks noChangeShapeType="1"/>
              </p:cNvSpPr>
              <p:nvPr/>
            </p:nvSpPr>
            <p:spPr bwMode="auto">
              <a:xfrm>
                <a:off x="2543" y="4148"/>
                <a:ext cx="217" cy="1"/>
              </a:xfrm>
              <a:prstGeom prst="line">
                <a:avLst/>
              </a:prstGeom>
              <a:noFill/>
              <a:ln w="11113">
                <a:solidFill>
                  <a:srgbClr val="000000"/>
                </a:solidFill>
                <a:round/>
                <a:headEnd/>
                <a:tailEnd/>
              </a:ln>
            </p:spPr>
            <p:txBody>
              <a:bodyPr/>
              <a:lstStyle/>
              <a:p>
                <a:endParaRPr lang="en-GB"/>
              </a:p>
            </p:txBody>
          </p:sp>
          <p:sp>
            <p:nvSpPr>
              <p:cNvPr id="1141" name="Line 40"/>
              <p:cNvSpPr>
                <a:spLocks noChangeShapeType="1"/>
              </p:cNvSpPr>
              <p:nvPr/>
            </p:nvSpPr>
            <p:spPr bwMode="auto">
              <a:xfrm>
                <a:off x="2651" y="4148"/>
                <a:ext cx="1" cy="82"/>
              </a:xfrm>
              <a:prstGeom prst="line">
                <a:avLst/>
              </a:prstGeom>
              <a:noFill/>
              <a:ln w="11113">
                <a:solidFill>
                  <a:srgbClr val="000000"/>
                </a:solidFill>
                <a:round/>
                <a:headEnd/>
                <a:tailEnd/>
              </a:ln>
            </p:spPr>
            <p:txBody>
              <a:bodyPr/>
              <a:lstStyle/>
              <a:p>
                <a:endParaRPr lang="en-GB"/>
              </a:p>
            </p:txBody>
          </p:sp>
          <p:sp>
            <p:nvSpPr>
              <p:cNvPr id="1142" name="Rectangle 41"/>
              <p:cNvSpPr>
                <a:spLocks noChangeArrowheads="1"/>
              </p:cNvSpPr>
              <p:nvPr/>
            </p:nvSpPr>
            <p:spPr bwMode="auto">
              <a:xfrm>
                <a:off x="1788" y="3618"/>
                <a:ext cx="432" cy="1039"/>
              </a:xfrm>
              <a:prstGeom prst="rect">
                <a:avLst/>
              </a:prstGeom>
              <a:solidFill>
                <a:srgbClr val="FF0000"/>
              </a:solidFill>
              <a:ln w="9525">
                <a:noFill/>
                <a:miter lim="800000"/>
                <a:headEnd/>
                <a:tailEnd/>
              </a:ln>
            </p:spPr>
            <p:txBody>
              <a:bodyPr/>
              <a:lstStyle/>
              <a:p>
                <a:endParaRPr lang="en-GB">
                  <a:latin typeface="Calibri" pitchFamily="34" charset="0"/>
                </a:endParaRPr>
              </a:p>
            </p:txBody>
          </p:sp>
          <p:sp>
            <p:nvSpPr>
              <p:cNvPr id="1143" name="Line 42"/>
              <p:cNvSpPr>
                <a:spLocks noChangeShapeType="1"/>
              </p:cNvSpPr>
              <p:nvPr/>
            </p:nvSpPr>
            <p:spPr bwMode="auto">
              <a:xfrm flipV="1">
                <a:off x="1788" y="3618"/>
                <a:ext cx="1" cy="1039"/>
              </a:xfrm>
              <a:prstGeom prst="line">
                <a:avLst/>
              </a:prstGeom>
              <a:noFill/>
              <a:ln w="11113">
                <a:solidFill>
                  <a:srgbClr val="000000"/>
                </a:solidFill>
                <a:round/>
                <a:headEnd/>
                <a:tailEnd/>
              </a:ln>
            </p:spPr>
            <p:txBody>
              <a:bodyPr/>
              <a:lstStyle/>
              <a:p>
                <a:endParaRPr lang="en-GB"/>
              </a:p>
            </p:txBody>
          </p:sp>
          <p:sp>
            <p:nvSpPr>
              <p:cNvPr id="1144" name="Line 43"/>
              <p:cNvSpPr>
                <a:spLocks noChangeShapeType="1"/>
              </p:cNvSpPr>
              <p:nvPr/>
            </p:nvSpPr>
            <p:spPr bwMode="auto">
              <a:xfrm>
                <a:off x="1788" y="3618"/>
                <a:ext cx="1" cy="1039"/>
              </a:xfrm>
              <a:prstGeom prst="line">
                <a:avLst/>
              </a:prstGeom>
              <a:noFill/>
              <a:ln w="11113">
                <a:solidFill>
                  <a:srgbClr val="000000"/>
                </a:solidFill>
                <a:round/>
                <a:headEnd/>
                <a:tailEnd/>
              </a:ln>
            </p:spPr>
            <p:txBody>
              <a:bodyPr/>
              <a:lstStyle/>
              <a:p>
                <a:endParaRPr lang="en-GB"/>
              </a:p>
            </p:txBody>
          </p:sp>
          <p:sp>
            <p:nvSpPr>
              <p:cNvPr id="1145" name="Line 44"/>
              <p:cNvSpPr>
                <a:spLocks noChangeShapeType="1"/>
              </p:cNvSpPr>
              <p:nvPr/>
            </p:nvSpPr>
            <p:spPr bwMode="auto">
              <a:xfrm>
                <a:off x="1788" y="3618"/>
                <a:ext cx="432" cy="1"/>
              </a:xfrm>
              <a:prstGeom prst="line">
                <a:avLst/>
              </a:prstGeom>
              <a:noFill/>
              <a:ln w="11113">
                <a:solidFill>
                  <a:srgbClr val="000000"/>
                </a:solidFill>
                <a:round/>
                <a:headEnd/>
                <a:tailEnd/>
              </a:ln>
            </p:spPr>
            <p:txBody>
              <a:bodyPr/>
              <a:lstStyle/>
              <a:p>
                <a:endParaRPr lang="en-GB"/>
              </a:p>
            </p:txBody>
          </p:sp>
          <p:sp>
            <p:nvSpPr>
              <p:cNvPr id="1146" name="Line 45"/>
              <p:cNvSpPr>
                <a:spLocks noChangeShapeType="1"/>
              </p:cNvSpPr>
              <p:nvPr/>
            </p:nvSpPr>
            <p:spPr bwMode="auto">
              <a:xfrm flipH="1">
                <a:off x="1788" y="3618"/>
                <a:ext cx="432" cy="1"/>
              </a:xfrm>
              <a:prstGeom prst="line">
                <a:avLst/>
              </a:prstGeom>
              <a:noFill/>
              <a:ln w="11113">
                <a:solidFill>
                  <a:srgbClr val="000000"/>
                </a:solidFill>
                <a:round/>
                <a:headEnd/>
                <a:tailEnd/>
              </a:ln>
            </p:spPr>
            <p:txBody>
              <a:bodyPr/>
              <a:lstStyle/>
              <a:p>
                <a:endParaRPr lang="en-GB"/>
              </a:p>
            </p:txBody>
          </p:sp>
          <p:sp>
            <p:nvSpPr>
              <p:cNvPr id="1147" name="Line 46"/>
              <p:cNvSpPr>
                <a:spLocks noChangeShapeType="1"/>
              </p:cNvSpPr>
              <p:nvPr/>
            </p:nvSpPr>
            <p:spPr bwMode="auto">
              <a:xfrm flipV="1">
                <a:off x="2220" y="3618"/>
                <a:ext cx="1" cy="1039"/>
              </a:xfrm>
              <a:prstGeom prst="line">
                <a:avLst/>
              </a:prstGeom>
              <a:noFill/>
              <a:ln w="11113">
                <a:solidFill>
                  <a:srgbClr val="000000"/>
                </a:solidFill>
                <a:round/>
                <a:headEnd/>
                <a:tailEnd/>
              </a:ln>
            </p:spPr>
            <p:txBody>
              <a:bodyPr/>
              <a:lstStyle/>
              <a:p>
                <a:endParaRPr lang="en-GB"/>
              </a:p>
            </p:txBody>
          </p:sp>
          <p:sp>
            <p:nvSpPr>
              <p:cNvPr id="1148" name="Line 47"/>
              <p:cNvSpPr>
                <a:spLocks noChangeShapeType="1"/>
              </p:cNvSpPr>
              <p:nvPr/>
            </p:nvSpPr>
            <p:spPr bwMode="auto">
              <a:xfrm>
                <a:off x="2220" y="3618"/>
                <a:ext cx="1" cy="1039"/>
              </a:xfrm>
              <a:prstGeom prst="line">
                <a:avLst/>
              </a:prstGeom>
              <a:noFill/>
              <a:ln w="11113">
                <a:solidFill>
                  <a:srgbClr val="000000"/>
                </a:solidFill>
                <a:round/>
                <a:headEnd/>
                <a:tailEnd/>
              </a:ln>
            </p:spPr>
            <p:txBody>
              <a:bodyPr/>
              <a:lstStyle/>
              <a:p>
                <a:endParaRPr lang="en-GB"/>
              </a:p>
            </p:txBody>
          </p:sp>
          <p:sp>
            <p:nvSpPr>
              <p:cNvPr id="1149" name="Line 48"/>
              <p:cNvSpPr>
                <a:spLocks noChangeShapeType="1"/>
              </p:cNvSpPr>
              <p:nvPr/>
            </p:nvSpPr>
            <p:spPr bwMode="auto">
              <a:xfrm>
                <a:off x="1788" y="4657"/>
                <a:ext cx="432" cy="1"/>
              </a:xfrm>
              <a:prstGeom prst="line">
                <a:avLst/>
              </a:prstGeom>
              <a:noFill/>
              <a:ln w="11113">
                <a:solidFill>
                  <a:srgbClr val="000000"/>
                </a:solidFill>
                <a:round/>
                <a:headEnd/>
                <a:tailEnd/>
              </a:ln>
            </p:spPr>
            <p:txBody>
              <a:bodyPr/>
              <a:lstStyle/>
              <a:p>
                <a:endParaRPr lang="en-GB"/>
              </a:p>
            </p:txBody>
          </p:sp>
          <p:sp>
            <p:nvSpPr>
              <p:cNvPr id="1150" name="Line 49"/>
              <p:cNvSpPr>
                <a:spLocks noChangeShapeType="1"/>
              </p:cNvSpPr>
              <p:nvPr/>
            </p:nvSpPr>
            <p:spPr bwMode="auto">
              <a:xfrm flipH="1">
                <a:off x="1788" y="4657"/>
                <a:ext cx="432" cy="1"/>
              </a:xfrm>
              <a:prstGeom prst="line">
                <a:avLst/>
              </a:prstGeom>
              <a:noFill/>
              <a:ln w="11113">
                <a:solidFill>
                  <a:srgbClr val="000000"/>
                </a:solidFill>
                <a:round/>
                <a:headEnd/>
                <a:tailEnd/>
              </a:ln>
            </p:spPr>
            <p:txBody>
              <a:bodyPr/>
              <a:lstStyle/>
              <a:p>
                <a:endParaRPr lang="en-GB"/>
              </a:p>
            </p:txBody>
          </p:sp>
          <p:sp>
            <p:nvSpPr>
              <p:cNvPr id="1151" name="Line 50"/>
              <p:cNvSpPr>
                <a:spLocks noChangeShapeType="1"/>
              </p:cNvSpPr>
              <p:nvPr/>
            </p:nvSpPr>
            <p:spPr bwMode="auto">
              <a:xfrm>
                <a:off x="1896" y="3361"/>
                <a:ext cx="217" cy="1"/>
              </a:xfrm>
              <a:prstGeom prst="line">
                <a:avLst/>
              </a:prstGeom>
              <a:noFill/>
              <a:ln w="11113">
                <a:solidFill>
                  <a:srgbClr val="000000"/>
                </a:solidFill>
                <a:round/>
                <a:headEnd/>
                <a:tailEnd/>
              </a:ln>
            </p:spPr>
            <p:txBody>
              <a:bodyPr/>
              <a:lstStyle/>
              <a:p>
                <a:endParaRPr lang="en-GB"/>
              </a:p>
            </p:txBody>
          </p:sp>
          <p:sp>
            <p:nvSpPr>
              <p:cNvPr id="1152" name="Line 51"/>
              <p:cNvSpPr>
                <a:spLocks noChangeShapeType="1"/>
              </p:cNvSpPr>
              <p:nvPr/>
            </p:nvSpPr>
            <p:spPr bwMode="auto">
              <a:xfrm>
                <a:off x="2004" y="3361"/>
                <a:ext cx="1" cy="257"/>
              </a:xfrm>
              <a:prstGeom prst="line">
                <a:avLst/>
              </a:prstGeom>
              <a:noFill/>
              <a:ln w="11113">
                <a:solidFill>
                  <a:srgbClr val="000000"/>
                </a:solidFill>
                <a:round/>
                <a:headEnd/>
                <a:tailEnd/>
              </a:ln>
            </p:spPr>
            <p:txBody>
              <a:bodyPr/>
              <a:lstStyle/>
              <a:p>
                <a:endParaRPr lang="en-GB"/>
              </a:p>
            </p:txBody>
          </p:sp>
          <p:sp>
            <p:nvSpPr>
              <p:cNvPr id="1153" name="Line 52"/>
              <p:cNvSpPr>
                <a:spLocks noChangeShapeType="1"/>
              </p:cNvSpPr>
              <p:nvPr/>
            </p:nvSpPr>
            <p:spPr bwMode="auto">
              <a:xfrm flipV="1">
                <a:off x="1140" y="4467"/>
                <a:ext cx="1" cy="190"/>
              </a:xfrm>
              <a:prstGeom prst="line">
                <a:avLst/>
              </a:prstGeom>
              <a:noFill/>
              <a:ln w="11113">
                <a:solidFill>
                  <a:srgbClr val="000000"/>
                </a:solidFill>
                <a:round/>
                <a:headEnd/>
                <a:tailEnd/>
              </a:ln>
            </p:spPr>
            <p:txBody>
              <a:bodyPr/>
              <a:lstStyle/>
              <a:p>
                <a:endParaRPr lang="en-GB"/>
              </a:p>
            </p:txBody>
          </p:sp>
          <p:sp>
            <p:nvSpPr>
              <p:cNvPr id="1154" name="Line 53"/>
              <p:cNvSpPr>
                <a:spLocks noChangeShapeType="1"/>
              </p:cNvSpPr>
              <p:nvPr/>
            </p:nvSpPr>
            <p:spPr bwMode="auto">
              <a:xfrm>
                <a:off x="1140" y="4467"/>
                <a:ext cx="1" cy="190"/>
              </a:xfrm>
              <a:prstGeom prst="line">
                <a:avLst/>
              </a:prstGeom>
              <a:noFill/>
              <a:ln w="11113">
                <a:solidFill>
                  <a:srgbClr val="000000"/>
                </a:solidFill>
                <a:round/>
                <a:headEnd/>
                <a:tailEnd/>
              </a:ln>
            </p:spPr>
            <p:txBody>
              <a:bodyPr/>
              <a:lstStyle/>
              <a:p>
                <a:endParaRPr lang="en-GB"/>
              </a:p>
            </p:txBody>
          </p:sp>
          <p:sp>
            <p:nvSpPr>
              <p:cNvPr id="1155" name="Line 54"/>
              <p:cNvSpPr>
                <a:spLocks noChangeShapeType="1"/>
              </p:cNvSpPr>
              <p:nvPr/>
            </p:nvSpPr>
            <p:spPr bwMode="auto">
              <a:xfrm>
                <a:off x="1140" y="4467"/>
                <a:ext cx="432" cy="1"/>
              </a:xfrm>
              <a:prstGeom prst="line">
                <a:avLst/>
              </a:prstGeom>
              <a:noFill/>
              <a:ln w="11113">
                <a:solidFill>
                  <a:srgbClr val="000000"/>
                </a:solidFill>
                <a:round/>
                <a:headEnd/>
                <a:tailEnd/>
              </a:ln>
            </p:spPr>
            <p:txBody>
              <a:bodyPr/>
              <a:lstStyle/>
              <a:p>
                <a:endParaRPr lang="en-GB"/>
              </a:p>
            </p:txBody>
          </p:sp>
          <p:sp>
            <p:nvSpPr>
              <p:cNvPr id="1156" name="Line 55"/>
              <p:cNvSpPr>
                <a:spLocks noChangeShapeType="1"/>
              </p:cNvSpPr>
              <p:nvPr/>
            </p:nvSpPr>
            <p:spPr bwMode="auto">
              <a:xfrm flipH="1">
                <a:off x="1140" y="4467"/>
                <a:ext cx="432" cy="1"/>
              </a:xfrm>
              <a:prstGeom prst="line">
                <a:avLst/>
              </a:prstGeom>
              <a:noFill/>
              <a:ln w="11113">
                <a:solidFill>
                  <a:srgbClr val="000000"/>
                </a:solidFill>
                <a:round/>
                <a:headEnd/>
                <a:tailEnd/>
              </a:ln>
            </p:spPr>
            <p:txBody>
              <a:bodyPr/>
              <a:lstStyle/>
              <a:p>
                <a:endParaRPr lang="en-GB"/>
              </a:p>
            </p:txBody>
          </p:sp>
          <p:sp>
            <p:nvSpPr>
              <p:cNvPr id="1157" name="Line 56"/>
              <p:cNvSpPr>
                <a:spLocks noChangeShapeType="1"/>
              </p:cNvSpPr>
              <p:nvPr/>
            </p:nvSpPr>
            <p:spPr bwMode="auto">
              <a:xfrm flipV="1">
                <a:off x="1572" y="4467"/>
                <a:ext cx="1" cy="190"/>
              </a:xfrm>
              <a:prstGeom prst="line">
                <a:avLst/>
              </a:prstGeom>
              <a:noFill/>
              <a:ln w="11113">
                <a:solidFill>
                  <a:srgbClr val="000000"/>
                </a:solidFill>
                <a:round/>
                <a:headEnd/>
                <a:tailEnd/>
              </a:ln>
            </p:spPr>
            <p:txBody>
              <a:bodyPr/>
              <a:lstStyle/>
              <a:p>
                <a:endParaRPr lang="en-GB"/>
              </a:p>
            </p:txBody>
          </p:sp>
          <p:sp>
            <p:nvSpPr>
              <p:cNvPr id="1158" name="Line 57"/>
              <p:cNvSpPr>
                <a:spLocks noChangeShapeType="1"/>
              </p:cNvSpPr>
              <p:nvPr/>
            </p:nvSpPr>
            <p:spPr bwMode="auto">
              <a:xfrm>
                <a:off x="1572" y="4467"/>
                <a:ext cx="1" cy="190"/>
              </a:xfrm>
              <a:prstGeom prst="line">
                <a:avLst/>
              </a:prstGeom>
              <a:noFill/>
              <a:ln w="11113">
                <a:solidFill>
                  <a:srgbClr val="000000"/>
                </a:solidFill>
                <a:round/>
                <a:headEnd/>
                <a:tailEnd/>
              </a:ln>
            </p:spPr>
            <p:txBody>
              <a:bodyPr/>
              <a:lstStyle/>
              <a:p>
                <a:endParaRPr lang="en-GB"/>
              </a:p>
            </p:txBody>
          </p:sp>
          <p:sp>
            <p:nvSpPr>
              <p:cNvPr id="1159" name="Line 58"/>
              <p:cNvSpPr>
                <a:spLocks noChangeShapeType="1"/>
              </p:cNvSpPr>
              <p:nvPr/>
            </p:nvSpPr>
            <p:spPr bwMode="auto">
              <a:xfrm>
                <a:off x="1140" y="4657"/>
                <a:ext cx="432" cy="1"/>
              </a:xfrm>
              <a:prstGeom prst="line">
                <a:avLst/>
              </a:prstGeom>
              <a:noFill/>
              <a:ln w="11113">
                <a:solidFill>
                  <a:srgbClr val="000000"/>
                </a:solidFill>
                <a:round/>
                <a:headEnd/>
                <a:tailEnd/>
              </a:ln>
            </p:spPr>
            <p:txBody>
              <a:bodyPr/>
              <a:lstStyle/>
              <a:p>
                <a:endParaRPr lang="en-GB"/>
              </a:p>
            </p:txBody>
          </p:sp>
          <p:sp>
            <p:nvSpPr>
              <p:cNvPr id="1160" name="Line 59"/>
              <p:cNvSpPr>
                <a:spLocks noChangeShapeType="1"/>
              </p:cNvSpPr>
              <p:nvPr/>
            </p:nvSpPr>
            <p:spPr bwMode="auto">
              <a:xfrm flipH="1">
                <a:off x="1140" y="4657"/>
                <a:ext cx="432" cy="1"/>
              </a:xfrm>
              <a:prstGeom prst="line">
                <a:avLst/>
              </a:prstGeom>
              <a:noFill/>
              <a:ln w="11113">
                <a:solidFill>
                  <a:srgbClr val="000000"/>
                </a:solidFill>
                <a:round/>
                <a:headEnd/>
                <a:tailEnd/>
              </a:ln>
            </p:spPr>
            <p:txBody>
              <a:bodyPr/>
              <a:lstStyle/>
              <a:p>
                <a:endParaRPr lang="en-GB"/>
              </a:p>
            </p:txBody>
          </p:sp>
          <p:sp>
            <p:nvSpPr>
              <p:cNvPr id="1161" name="Line 60"/>
              <p:cNvSpPr>
                <a:spLocks noChangeShapeType="1"/>
              </p:cNvSpPr>
              <p:nvPr/>
            </p:nvSpPr>
            <p:spPr bwMode="auto">
              <a:xfrm>
                <a:off x="1248" y="4458"/>
                <a:ext cx="217" cy="1"/>
              </a:xfrm>
              <a:prstGeom prst="line">
                <a:avLst/>
              </a:prstGeom>
              <a:noFill/>
              <a:ln w="11113">
                <a:solidFill>
                  <a:srgbClr val="000000"/>
                </a:solidFill>
                <a:round/>
                <a:headEnd/>
                <a:tailEnd/>
              </a:ln>
            </p:spPr>
            <p:txBody>
              <a:bodyPr/>
              <a:lstStyle/>
              <a:p>
                <a:endParaRPr lang="en-GB"/>
              </a:p>
            </p:txBody>
          </p:sp>
          <p:sp>
            <p:nvSpPr>
              <p:cNvPr id="1162" name="Line 61"/>
              <p:cNvSpPr>
                <a:spLocks noChangeShapeType="1"/>
              </p:cNvSpPr>
              <p:nvPr/>
            </p:nvSpPr>
            <p:spPr bwMode="auto">
              <a:xfrm>
                <a:off x="1356" y="4458"/>
                <a:ext cx="1" cy="9"/>
              </a:xfrm>
              <a:prstGeom prst="line">
                <a:avLst/>
              </a:prstGeom>
              <a:noFill/>
              <a:ln w="11113">
                <a:solidFill>
                  <a:srgbClr val="000000"/>
                </a:solidFill>
                <a:round/>
                <a:headEnd/>
                <a:tailEnd/>
              </a:ln>
            </p:spPr>
            <p:txBody>
              <a:bodyPr/>
              <a:lstStyle/>
              <a:p>
                <a:endParaRPr lang="en-GB"/>
              </a:p>
            </p:txBody>
          </p:sp>
          <p:sp>
            <p:nvSpPr>
              <p:cNvPr id="1163" name="Line 62"/>
              <p:cNvSpPr>
                <a:spLocks noChangeShapeType="1"/>
              </p:cNvSpPr>
              <p:nvPr/>
            </p:nvSpPr>
            <p:spPr bwMode="auto">
              <a:xfrm>
                <a:off x="924" y="4657"/>
                <a:ext cx="2159" cy="1"/>
              </a:xfrm>
              <a:prstGeom prst="line">
                <a:avLst/>
              </a:prstGeom>
              <a:noFill/>
              <a:ln w="11113">
                <a:solidFill>
                  <a:srgbClr val="000000"/>
                </a:solidFill>
                <a:round/>
                <a:headEnd/>
                <a:tailEnd/>
              </a:ln>
            </p:spPr>
            <p:txBody>
              <a:bodyPr/>
              <a:lstStyle/>
              <a:p>
                <a:endParaRPr lang="en-GB"/>
              </a:p>
            </p:txBody>
          </p:sp>
          <p:sp>
            <p:nvSpPr>
              <p:cNvPr id="1164" name="Line 63"/>
              <p:cNvSpPr>
                <a:spLocks noChangeShapeType="1"/>
              </p:cNvSpPr>
              <p:nvPr/>
            </p:nvSpPr>
            <p:spPr bwMode="auto">
              <a:xfrm flipV="1">
                <a:off x="924" y="3218"/>
                <a:ext cx="1" cy="1439"/>
              </a:xfrm>
              <a:prstGeom prst="line">
                <a:avLst/>
              </a:prstGeom>
              <a:noFill/>
              <a:ln w="11113">
                <a:solidFill>
                  <a:srgbClr val="000000"/>
                </a:solidFill>
                <a:round/>
                <a:headEnd/>
                <a:tailEnd/>
              </a:ln>
            </p:spPr>
            <p:txBody>
              <a:bodyPr/>
              <a:lstStyle/>
              <a:p>
                <a:endParaRPr lang="en-GB"/>
              </a:p>
            </p:txBody>
          </p:sp>
          <p:sp>
            <p:nvSpPr>
              <p:cNvPr id="1165" name="Line 64"/>
              <p:cNvSpPr>
                <a:spLocks noChangeShapeType="1"/>
              </p:cNvSpPr>
              <p:nvPr/>
            </p:nvSpPr>
            <p:spPr bwMode="auto">
              <a:xfrm flipH="1">
                <a:off x="885" y="4657"/>
                <a:ext cx="39" cy="1"/>
              </a:xfrm>
              <a:prstGeom prst="line">
                <a:avLst/>
              </a:prstGeom>
              <a:noFill/>
              <a:ln w="11113">
                <a:solidFill>
                  <a:srgbClr val="000000"/>
                </a:solidFill>
                <a:round/>
                <a:headEnd/>
                <a:tailEnd/>
              </a:ln>
            </p:spPr>
            <p:txBody>
              <a:bodyPr/>
              <a:lstStyle/>
              <a:p>
                <a:endParaRPr lang="en-GB"/>
              </a:p>
            </p:txBody>
          </p:sp>
          <p:sp>
            <p:nvSpPr>
              <p:cNvPr id="1166" name="Rectangle 65"/>
              <p:cNvSpPr>
                <a:spLocks noChangeArrowheads="1"/>
              </p:cNvSpPr>
              <p:nvPr/>
            </p:nvSpPr>
            <p:spPr bwMode="auto">
              <a:xfrm>
                <a:off x="681" y="4600"/>
                <a:ext cx="167" cy="144"/>
              </a:xfrm>
              <a:prstGeom prst="rect">
                <a:avLst/>
              </a:prstGeom>
              <a:noFill/>
              <a:ln w="9525">
                <a:noFill/>
                <a:miter lim="800000"/>
                <a:headEnd/>
                <a:tailEnd/>
              </a:ln>
            </p:spPr>
            <p:txBody>
              <a:bodyPr wrap="none" lIns="0" tIns="0" rIns="0" bIns="0">
                <a:spAutoFit/>
              </a:bodyPr>
              <a:lstStyle/>
              <a:p>
                <a:r>
                  <a:rPr lang="en-GB" sz="1500">
                    <a:solidFill>
                      <a:srgbClr val="000000"/>
                    </a:solidFill>
                  </a:rPr>
                  <a:t>0.0</a:t>
                </a:r>
                <a:endParaRPr lang="en-GB" sz="2000"/>
              </a:p>
            </p:txBody>
          </p:sp>
          <p:sp>
            <p:nvSpPr>
              <p:cNvPr id="1167" name="Line 66"/>
              <p:cNvSpPr>
                <a:spLocks noChangeShapeType="1"/>
              </p:cNvSpPr>
              <p:nvPr/>
            </p:nvSpPr>
            <p:spPr bwMode="auto">
              <a:xfrm flipH="1">
                <a:off x="885" y="4178"/>
                <a:ext cx="39" cy="1"/>
              </a:xfrm>
              <a:prstGeom prst="line">
                <a:avLst/>
              </a:prstGeom>
              <a:noFill/>
              <a:ln w="11113">
                <a:solidFill>
                  <a:srgbClr val="000000"/>
                </a:solidFill>
                <a:round/>
                <a:headEnd/>
                <a:tailEnd/>
              </a:ln>
            </p:spPr>
            <p:txBody>
              <a:bodyPr/>
              <a:lstStyle/>
              <a:p>
                <a:endParaRPr lang="en-GB"/>
              </a:p>
            </p:txBody>
          </p:sp>
          <p:sp>
            <p:nvSpPr>
              <p:cNvPr id="1168" name="Rectangle 67"/>
              <p:cNvSpPr>
                <a:spLocks noChangeArrowheads="1"/>
              </p:cNvSpPr>
              <p:nvPr/>
            </p:nvSpPr>
            <p:spPr bwMode="auto">
              <a:xfrm>
                <a:off x="681" y="4120"/>
                <a:ext cx="167" cy="144"/>
              </a:xfrm>
              <a:prstGeom prst="rect">
                <a:avLst/>
              </a:prstGeom>
              <a:noFill/>
              <a:ln w="9525">
                <a:noFill/>
                <a:miter lim="800000"/>
                <a:headEnd/>
                <a:tailEnd/>
              </a:ln>
            </p:spPr>
            <p:txBody>
              <a:bodyPr wrap="none" lIns="0" tIns="0" rIns="0" bIns="0">
                <a:spAutoFit/>
              </a:bodyPr>
              <a:lstStyle/>
              <a:p>
                <a:r>
                  <a:rPr lang="en-GB" sz="1500">
                    <a:solidFill>
                      <a:srgbClr val="000000"/>
                    </a:solidFill>
                  </a:rPr>
                  <a:t>2.5</a:t>
                </a:r>
                <a:endParaRPr lang="en-GB" sz="2000"/>
              </a:p>
            </p:txBody>
          </p:sp>
          <p:sp>
            <p:nvSpPr>
              <p:cNvPr id="1169" name="Line 68"/>
              <p:cNvSpPr>
                <a:spLocks noChangeShapeType="1"/>
              </p:cNvSpPr>
              <p:nvPr/>
            </p:nvSpPr>
            <p:spPr bwMode="auto">
              <a:xfrm flipH="1">
                <a:off x="885" y="3698"/>
                <a:ext cx="39" cy="1"/>
              </a:xfrm>
              <a:prstGeom prst="line">
                <a:avLst/>
              </a:prstGeom>
              <a:noFill/>
              <a:ln w="11113">
                <a:solidFill>
                  <a:srgbClr val="000000"/>
                </a:solidFill>
                <a:round/>
                <a:headEnd/>
                <a:tailEnd/>
              </a:ln>
            </p:spPr>
            <p:txBody>
              <a:bodyPr/>
              <a:lstStyle/>
              <a:p>
                <a:endParaRPr lang="en-GB"/>
              </a:p>
            </p:txBody>
          </p:sp>
          <p:sp>
            <p:nvSpPr>
              <p:cNvPr id="1170" name="Rectangle 69"/>
              <p:cNvSpPr>
                <a:spLocks noChangeArrowheads="1"/>
              </p:cNvSpPr>
              <p:nvPr/>
            </p:nvSpPr>
            <p:spPr bwMode="auto">
              <a:xfrm>
                <a:off x="681" y="3640"/>
                <a:ext cx="167" cy="144"/>
              </a:xfrm>
              <a:prstGeom prst="rect">
                <a:avLst/>
              </a:prstGeom>
              <a:noFill/>
              <a:ln w="9525">
                <a:noFill/>
                <a:miter lim="800000"/>
                <a:headEnd/>
                <a:tailEnd/>
              </a:ln>
            </p:spPr>
            <p:txBody>
              <a:bodyPr wrap="none" lIns="0" tIns="0" rIns="0" bIns="0">
                <a:spAutoFit/>
              </a:bodyPr>
              <a:lstStyle/>
              <a:p>
                <a:r>
                  <a:rPr lang="en-GB" sz="1500">
                    <a:solidFill>
                      <a:srgbClr val="000000"/>
                    </a:solidFill>
                  </a:rPr>
                  <a:t>5.0</a:t>
                </a:r>
                <a:endParaRPr lang="en-GB" sz="2000"/>
              </a:p>
            </p:txBody>
          </p:sp>
          <p:sp>
            <p:nvSpPr>
              <p:cNvPr id="1171" name="Line 70"/>
              <p:cNvSpPr>
                <a:spLocks noChangeShapeType="1"/>
              </p:cNvSpPr>
              <p:nvPr/>
            </p:nvSpPr>
            <p:spPr bwMode="auto">
              <a:xfrm flipH="1">
                <a:off x="885" y="3218"/>
                <a:ext cx="39" cy="1"/>
              </a:xfrm>
              <a:prstGeom prst="line">
                <a:avLst/>
              </a:prstGeom>
              <a:noFill/>
              <a:ln w="11113">
                <a:solidFill>
                  <a:srgbClr val="000000"/>
                </a:solidFill>
                <a:round/>
                <a:headEnd/>
                <a:tailEnd/>
              </a:ln>
            </p:spPr>
            <p:txBody>
              <a:bodyPr/>
              <a:lstStyle/>
              <a:p>
                <a:endParaRPr lang="en-GB"/>
              </a:p>
            </p:txBody>
          </p:sp>
          <p:sp>
            <p:nvSpPr>
              <p:cNvPr id="1172" name="Rectangle 71"/>
              <p:cNvSpPr>
                <a:spLocks noChangeArrowheads="1"/>
              </p:cNvSpPr>
              <p:nvPr/>
            </p:nvSpPr>
            <p:spPr bwMode="auto">
              <a:xfrm>
                <a:off x="681" y="3161"/>
                <a:ext cx="167" cy="144"/>
              </a:xfrm>
              <a:prstGeom prst="rect">
                <a:avLst/>
              </a:prstGeom>
              <a:noFill/>
              <a:ln w="9525">
                <a:noFill/>
                <a:miter lim="800000"/>
                <a:headEnd/>
                <a:tailEnd/>
              </a:ln>
            </p:spPr>
            <p:txBody>
              <a:bodyPr wrap="none" lIns="0" tIns="0" rIns="0" bIns="0">
                <a:spAutoFit/>
              </a:bodyPr>
              <a:lstStyle/>
              <a:p>
                <a:r>
                  <a:rPr lang="en-GB" sz="1500">
                    <a:solidFill>
                      <a:srgbClr val="000000"/>
                    </a:solidFill>
                  </a:rPr>
                  <a:t>7.5</a:t>
                </a:r>
                <a:endParaRPr lang="en-GB" sz="2000"/>
              </a:p>
            </p:txBody>
          </p:sp>
          <p:sp>
            <p:nvSpPr>
              <p:cNvPr id="1173" name="Rectangle 72"/>
              <p:cNvSpPr>
                <a:spLocks noChangeArrowheads="1"/>
              </p:cNvSpPr>
              <p:nvPr/>
            </p:nvSpPr>
            <p:spPr bwMode="auto">
              <a:xfrm>
                <a:off x="2608" y="3776"/>
                <a:ext cx="72" cy="221"/>
              </a:xfrm>
              <a:prstGeom prst="rect">
                <a:avLst/>
              </a:prstGeom>
              <a:noFill/>
              <a:ln w="9525">
                <a:noFill/>
                <a:miter lim="800000"/>
                <a:headEnd/>
                <a:tailEnd/>
              </a:ln>
            </p:spPr>
            <p:txBody>
              <a:bodyPr wrap="none" lIns="0" tIns="0" rIns="0" bIns="0">
                <a:spAutoFit/>
              </a:bodyPr>
              <a:lstStyle/>
              <a:p>
                <a:r>
                  <a:rPr lang="en-GB" sz="2300">
                    <a:solidFill>
                      <a:srgbClr val="000000"/>
                    </a:solidFill>
                  </a:rPr>
                  <a:t>*</a:t>
                </a:r>
                <a:endParaRPr lang="en-GB"/>
              </a:p>
            </p:txBody>
          </p:sp>
          <p:sp>
            <p:nvSpPr>
              <p:cNvPr id="1174" name="Rectangle 73"/>
              <p:cNvSpPr>
                <a:spLocks noChangeArrowheads="1"/>
              </p:cNvSpPr>
              <p:nvPr/>
            </p:nvSpPr>
            <p:spPr bwMode="auto">
              <a:xfrm>
                <a:off x="1349" y="4760"/>
                <a:ext cx="79" cy="173"/>
              </a:xfrm>
              <a:prstGeom prst="rect">
                <a:avLst/>
              </a:prstGeom>
              <a:noFill/>
              <a:ln w="9525">
                <a:noFill/>
                <a:miter lim="800000"/>
                <a:headEnd/>
                <a:tailEnd/>
              </a:ln>
            </p:spPr>
            <p:txBody>
              <a:bodyPr wrap="none" lIns="0" tIns="0" rIns="0" bIns="0">
                <a:spAutoFit/>
              </a:bodyPr>
              <a:lstStyle/>
              <a:p>
                <a:r>
                  <a:rPr lang="en-GB">
                    <a:solidFill>
                      <a:srgbClr val="000000"/>
                    </a:solidFill>
                    <a:latin typeface="Symbol" pitchFamily="18" charset="2"/>
                  </a:rPr>
                  <a:t>-</a:t>
                </a:r>
                <a:endParaRPr lang="en-GB"/>
              </a:p>
            </p:txBody>
          </p:sp>
          <p:sp>
            <p:nvSpPr>
              <p:cNvPr id="1175" name="Rectangle 74"/>
              <p:cNvSpPr>
                <a:spLocks noChangeArrowheads="1"/>
              </p:cNvSpPr>
              <p:nvPr/>
            </p:nvSpPr>
            <p:spPr bwMode="auto">
              <a:xfrm>
                <a:off x="1889" y="4772"/>
                <a:ext cx="204" cy="173"/>
              </a:xfrm>
              <a:prstGeom prst="rect">
                <a:avLst/>
              </a:prstGeom>
              <a:noFill/>
              <a:ln w="9525">
                <a:noFill/>
                <a:miter lim="800000"/>
                <a:headEnd/>
                <a:tailEnd/>
              </a:ln>
            </p:spPr>
            <p:txBody>
              <a:bodyPr wrap="none" lIns="0" tIns="0" rIns="0" bIns="0">
                <a:spAutoFit/>
              </a:bodyPr>
              <a:lstStyle/>
              <a:p>
                <a:r>
                  <a:rPr lang="en-GB">
                    <a:solidFill>
                      <a:srgbClr val="000000"/>
                    </a:solidFill>
                  </a:rPr>
                  <a:t>   +</a:t>
                </a:r>
                <a:endParaRPr lang="en-GB"/>
              </a:p>
            </p:txBody>
          </p:sp>
          <p:sp>
            <p:nvSpPr>
              <p:cNvPr id="1176" name="Rectangle 75"/>
              <p:cNvSpPr>
                <a:spLocks noChangeArrowheads="1"/>
              </p:cNvSpPr>
              <p:nvPr/>
            </p:nvSpPr>
            <p:spPr bwMode="auto">
              <a:xfrm>
                <a:off x="2608" y="4772"/>
                <a:ext cx="124" cy="173"/>
              </a:xfrm>
              <a:prstGeom prst="rect">
                <a:avLst/>
              </a:prstGeom>
              <a:noFill/>
              <a:ln w="9525">
                <a:noFill/>
                <a:miter lim="800000"/>
                <a:headEnd/>
                <a:tailEnd/>
              </a:ln>
            </p:spPr>
            <p:txBody>
              <a:bodyPr wrap="none" lIns="0" tIns="0" rIns="0" bIns="0">
                <a:spAutoFit/>
              </a:bodyPr>
              <a:lstStyle/>
              <a:p>
                <a:r>
                  <a:rPr lang="en-GB">
                    <a:solidFill>
                      <a:srgbClr val="000000"/>
                    </a:solidFill>
                  </a:rPr>
                  <a:t> +</a:t>
                </a:r>
                <a:endParaRPr lang="en-GB"/>
              </a:p>
            </p:txBody>
          </p:sp>
          <p:sp>
            <p:nvSpPr>
              <p:cNvPr id="1177" name="Rectangle 76"/>
              <p:cNvSpPr>
                <a:spLocks noChangeArrowheads="1"/>
              </p:cNvSpPr>
              <p:nvPr/>
            </p:nvSpPr>
            <p:spPr bwMode="auto">
              <a:xfrm>
                <a:off x="1349" y="4912"/>
                <a:ext cx="79" cy="173"/>
              </a:xfrm>
              <a:prstGeom prst="rect">
                <a:avLst/>
              </a:prstGeom>
              <a:noFill/>
              <a:ln w="9525">
                <a:noFill/>
                <a:miter lim="800000"/>
                <a:headEnd/>
                <a:tailEnd/>
              </a:ln>
            </p:spPr>
            <p:txBody>
              <a:bodyPr wrap="none" lIns="0" tIns="0" rIns="0" bIns="0">
                <a:spAutoFit/>
              </a:bodyPr>
              <a:lstStyle/>
              <a:p>
                <a:r>
                  <a:rPr lang="en-GB">
                    <a:solidFill>
                      <a:srgbClr val="000000"/>
                    </a:solidFill>
                    <a:latin typeface="Symbol" pitchFamily="18" charset="2"/>
                  </a:rPr>
                  <a:t>-</a:t>
                </a:r>
                <a:endParaRPr lang="en-GB"/>
              </a:p>
            </p:txBody>
          </p:sp>
          <p:sp>
            <p:nvSpPr>
              <p:cNvPr id="1178" name="Rectangle 77"/>
              <p:cNvSpPr>
                <a:spLocks noChangeArrowheads="1"/>
              </p:cNvSpPr>
              <p:nvPr/>
            </p:nvSpPr>
            <p:spPr bwMode="auto">
              <a:xfrm>
                <a:off x="1996" y="4912"/>
                <a:ext cx="79" cy="173"/>
              </a:xfrm>
              <a:prstGeom prst="rect">
                <a:avLst/>
              </a:prstGeom>
              <a:noFill/>
              <a:ln w="9525">
                <a:noFill/>
                <a:miter lim="800000"/>
                <a:headEnd/>
                <a:tailEnd/>
              </a:ln>
            </p:spPr>
            <p:txBody>
              <a:bodyPr wrap="none" lIns="0" tIns="0" rIns="0" bIns="0">
                <a:spAutoFit/>
              </a:bodyPr>
              <a:lstStyle/>
              <a:p>
                <a:r>
                  <a:rPr lang="en-GB">
                    <a:solidFill>
                      <a:srgbClr val="000000"/>
                    </a:solidFill>
                    <a:latin typeface="Symbol" pitchFamily="18" charset="2"/>
                  </a:rPr>
                  <a:t>-</a:t>
                </a:r>
                <a:endParaRPr lang="en-GB"/>
              </a:p>
            </p:txBody>
          </p:sp>
          <p:sp>
            <p:nvSpPr>
              <p:cNvPr id="1179" name="Rectangle 78"/>
              <p:cNvSpPr>
                <a:spLocks noChangeArrowheads="1"/>
              </p:cNvSpPr>
              <p:nvPr/>
            </p:nvSpPr>
            <p:spPr bwMode="auto">
              <a:xfrm>
                <a:off x="2608" y="4924"/>
                <a:ext cx="124" cy="173"/>
              </a:xfrm>
              <a:prstGeom prst="rect">
                <a:avLst/>
              </a:prstGeom>
              <a:noFill/>
              <a:ln w="9525">
                <a:noFill/>
                <a:miter lim="800000"/>
                <a:headEnd/>
                <a:tailEnd/>
              </a:ln>
            </p:spPr>
            <p:txBody>
              <a:bodyPr wrap="none" lIns="0" tIns="0" rIns="0" bIns="0">
                <a:spAutoFit/>
              </a:bodyPr>
              <a:lstStyle/>
              <a:p>
                <a:r>
                  <a:rPr lang="en-GB">
                    <a:solidFill>
                      <a:srgbClr val="000000"/>
                    </a:solidFill>
                  </a:rPr>
                  <a:t> +</a:t>
                </a:r>
                <a:endParaRPr lang="en-GB"/>
              </a:p>
            </p:txBody>
          </p:sp>
          <p:sp>
            <p:nvSpPr>
              <p:cNvPr id="1180" name="Rectangle 79"/>
              <p:cNvSpPr>
                <a:spLocks noChangeArrowheads="1"/>
              </p:cNvSpPr>
              <p:nvPr/>
            </p:nvSpPr>
            <p:spPr bwMode="auto">
              <a:xfrm rot="-5400000">
                <a:off x="-268" y="3703"/>
                <a:ext cx="1246" cy="184"/>
              </a:xfrm>
              <a:prstGeom prst="rect">
                <a:avLst/>
              </a:prstGeom>
              <a:noFill/>
              <a:ln w="9525">
                <a:noFill/>
                <a:miter lim="800000"/>
                <a:headEnd/>
                <a:tailEnd/>
              </a:ln>
            </p:spPr>
            <p:txBody>
              <a:bodyPr wrap="none" lIns="0" tIns="0" rIns="0" bIns="0">
                <a:spAutoFit/>
              </a:bodyPr>
              <a:lstStyle/>
              <a:p>
                <a:r>
                  <a:rPr lang="en-GB" sz="1900" b="1">
                    <a:solidFill>
                      <a:srgbClr val="000000"/>
                    </a:solidFill>
                  </a:rPr>
                  <a:t>Fold Induction of</a:t>
                </a:r>
                <a:endParaRPr lang="en-GB"/>
              </a:p>
            </p:txBody>
          </p:sp>
          <p:sp>
            <p:nvSpPr>
              <p:cNvPr id="1181" name="Rectangle 80"/>
              <p:cNvSpPr>
                <a:spLocks noChangeArrowheads="1"/>
              </p:cNvSpPr>
              <p:nvPr/>
            </p:nvSpPr>
            <p:spPr bwMode="auto">
              <a:xfrm rot="-5400000">
                <a:off x="326" y="3736"/>
                <a:ext cx="517" cy="184"/>
              </a:xfrm>
              <a:prstGeom prst="rect">
                <a:avLst/>
              </a:prstGeom>
              <a:noFill/>
              <a:ln w="9525">
                <a:noFill/>
                <a:miter lim="800000"/>
                <a:headEnd/>
                <a:tailEnd/>
              </a:ln>
            </p:spPr>
            <p:txBody>
              <a:bodyPr wrap="none" lIns="0" tIns="0" rIns="0" bIns="0">
                <a:spAutoFit/>
              </a:bodyPr>
              <a:lstStyle/>
              <a:p>
                <a:r>
                  <a:rPr lang="en-GB" sz="1900" b="1">
                    <a:solidFill>
                      <a:srgbClr val="000000"/>
                    </a:solidFill>
                  </a:rPr>
                  <a:t>IP DNA</a:t>
                </a:r>
                <a:endParaRPr lang="en-GB"/>
              </a:p>
            </p:txBody>
          </p:sp>
          <p:sp>
            <p:nvSpPr>
              <p:cNvPr id="1182" name="Rectangle 81"/>
              <p:cNvSpPr>
                <a:spLocks noChangeArrowheads="1"/>
              </p:cNvSpPr>
              <p:nvPr/>
            </p:nvSpPr>
            <p:spPr bwMode="auto">
              <a:xfrm>
                <a:off x="116" y="4763"/>
                <a:ext cx="1055" cy="173"/>
              </a:xfrm>
              <a:prstGeom prst="rect">
                <a:avLst/>
              </a:prstGeom>
              <a:noFill/>
              <a:ln w="9525">
                <a:noFill/>
                <a:miter lim="800000"/>
                <a:headEnd/>
                <a:tailEnd/>
              </a:ln>
            </p:spPr>
            <p:txBody>
              <a:bodyPr wrap="none" lIns="0" tIns="0" rIns="0" bIns="0">
                <a:spAutoFit/>
              </a:bodyPr>
              <a:lstStyle/>
              <a:p>
                <a:r>
                  <a:rPr lang="en-GB" b="1">
                    <a:solidFill>
                      <a:srgbClr val="000000"/>
                    </a:solidFill>
                  </a:rPr>
                  <a:t> IL-1</a:t>
                </a:r>
                <a:r>
                  <a:rPr lang="en-GB" b="1">
                    <a:solidFill>
                      <a:srgbClr val="000000"/>
                    </a:solidFill>
                    <a:latin typeface="Symbol" pitchFamily="18" charset="2"/>
                  </a:rPr>
                  <a:t>b</a:t>
                </a:r>
                <a:r>
                  <a:rPr lang="en-GB" b="1">
                    <a:solidFill>
                      <a:srgbClr val="000000"/>
                    </a:solidFill>
                  </a:rPr>
                  <a:t> (10ng/ml)</a:t>
                </a:r>
                <a:endParaRPr lang="en-GB" b="1"/>
              </a:p>
            </p:txBody>
          </p:sp>
          <p:sp>
            <p:nvSpPr>
              <p:cNvPr id="1183" name="Rectangle 82"/>
              <p:cNvSpPr>
                <a:spLocks noChangeArrowheads="1"/>
              </p:cNvSpPr>
              <p:nvPr/>
            </p:nvSpPr>
            <p:spPr bwMode="auto">
              <a:xfrm>
                <a:off x="0" y="4973"/>
                <a:ext cx="1179" cy="173"/>
              </a:xfrm>
              <a:prstGeom prst="rect">
                <a:avLst/>
              </a:prstGeom>
              <a:noFill/>
              <a:ln w="9525">
                <a:noFill/>
                <a:miter lim="800000"/>
                <a:headEnd/>
                <a:tailEnd/>
              </a:ln>
            </p:spPr>
            <p:txBody>
              <a:bodyPr wrap="none" lIns="0" tIns="0" rIns="0" bIns="0">
                <a:spAutoFit/>
              </a:bodyPr>
              <a:lstStyle/>
              <a:p>
                <a:r>
                  <a:rPr lang="en-GB" b="1">
                    <a:solidFill>
                      <a:srgbClr val="000000"/>
                    </a:solidFill>
                  </a:rPr>
                  <a:t>AS602868 (10</a:t>
                </a:r>
                <a:r>
                  <a:rPr lang="en-GB" b="1">
                    <a:solidFill>
                      <a:srgbClr val="000000"/>
                    </a:solidFill>
                    <a:latin typeface="Symbol" pitchFamily="18" charset="2"/>
                  </a:rPr>
                  <a:t>m</a:t>
                </a:r>
                <a:r>
                  <a:rPr lang="en-GB" b="1">
                    <a:solidFill>
                      <a:srgbClr val="000000"/>
                    </a:solidFill>
                  </a:rPr>
                  <a:t>M)</a:t>
                </a:r>
                <a:endParaRPr lang="en-GB" b="1"/>
              </a:p>
            </p:txBody>
          </p:sp>
        </p:grpSp>
      </p:grpSp>
      <p:sp>
        <p:nvSpPr>
          <p:cNvPr id="1042" name="Text Box 83"/>
          <p:cNvSpPr txBox="1">
            <a:spLocks noChangeArrowheads="1"/>
          </p:cNvSpPr>
          <p:nvPr/>
        </p:nvSpPr>
        <p:spPr bwMode="auto">
          <a:xfrm>
            <a:off x="82550" y="6503988"/>
            <a:ext cx="2465388" cy="366712"/>
          </a:xfrm>
          <a:prstGeom prst="rect">
            <a:avLst/>
          </a:prstGeom>
          <a:noFill/>
          <a:ln w="9525">
            <a:noFill/>
            <a:miter lim="800000"/>
            <a:headEnd/>
            <a:tailEnd/>
          </a:ln>
        </p:spPr>
        <p:txBody>
          <a:bodyPr wrap="none">
            <a:spAutoFit/>
          </a:bodyPr>
          <a:lstStyle/>
          <a:p>
            <a:r>
              <a:rPr lang="en-GB">
                <a:solidFill>
                  <a:srgbClr val="990099"/>
                </a:solidFill>
                <a:latin typeface="Trebuchet MS" pitchFamily="34" charset="0"/>
              </a:rPr>
              <a:t>Lee K-Y et al., JI 2006</a:t>
            </a:r>
          </a:p>
        </p:txBody>
      </p:sp>
      <p:sp>
        <p:nvSpPr>
          <p:cNvPr id="1043" name="Text Box 84"/>
          <p:cNvSpPr txBox="1">
            <a:spLocks noChangeArrowheads="1"/>
          </p:cNvSpPr>
          <p:nvPr/>
        </p:nvSpPr>
        <p:spPr bwMode="auto">
          <a:xfrm>
            <a:off x="8693150" y="6491288"/>
            <a:ext cx="1212850" cy="366712"/>
          </a:xfrm>
          <a:prstGeom prst="rect">
            <a:avLst/>
          </a:prstGeom>
          <a:noFill/>
          <a:ln w="9525">
            <a:noFill/>
            <a:miter lim="800000"/>
            <a:headEnd/>
            <a:tailEnd/>
          </a:ln>
        </p:spPr>
        <p:txBody>
          <a:bodyPr wrap="none">
            <a:spAutoFit/>
          </a:bodyPr>
          <a:lstStyle/>
          <a:p>
            <a:r>
              <a:rPr lang="en-GB">
                <a:latin typeface="Trebuchet MS" pitchFamily="34" charset="0"/>
              </a:rPr>
              <a:t>A549 cells</a:t>
            </a:r>
          </a:p>
        </p:txBody>
      </p:sp>
      <p:grpSp>
        <p:nvGrpSpPr>
          <p:cNvPr id="9" name="Group 85"/>
          <p:cNvGrpSpPr>
            <a:grpSpLocks/>
          </p:cNvGrpSpPr>
          <p:nvPr/>
        </p:nvGrpSpPr>
        <p:grpSpPr bwMode="auto">
          <a:xfrm>
            <a:off x="468313" y="3382963"/>
            <a:ext cx="8424862" cy="3141662"/>
            <a:chOff x="295" y="2341"/>
            <a:chExt cx="5307" cy="1979"/>
          </a:xfrm>
        </p:grpSpPr>
        <p:sp>
          <p:nvSpPr>
            <p:cNvPr id="1045" name="Rectangle 86"/>
            <p:cNvSpPr>
              <a:spLocks noChangeArrowheads="1"/>
            </p:cNvSpPr>
            <p:nvPr/>
          </p:nvSpPr>
          <p:spPr bwMode="auto">
            <a:xfrm>
              <a:off x="295" y="2341"/>
              <a:ext cx="5307" cy="1979"/>
            </a:xfrm>
            <a:prstGeom prst="rect">
              <a:avLst/>
            </a:prstGeom>
            <a:solidFill>
              <a:schemeClr val="bg1"/>
            </a:solidFill>
            <a:ln w="9525">
              <a:noFill/>
              <a:miter lim="800000"/>
              <a:headEnd/>
              <a:tailEnd/>
            </a:ln>
          </p:spPr>
          <p:txBody>
            <a:bodyPr wrap="none" anchor="ctr"/>
            <a:lstStyle/>
            <a:p>
              <a:endParaRPr lang="en-GB">
                <a:latin typeface="Calibri" pitchFamily="34" charset="0"/>
              </a:endParaRPr>
            </a:p>
          </p:txBody>
        </p:sp>
        <p:grpSp>
          <p:nvGrpSpPr>
            <p:cNvPr id="10" name="Group 87"/>
            <p:cNvGrpSpPr>
              <a:grpSpLocks/>
            </p:cNvGrpSpPr>
            <p:nvPr/>
          </p:nvGrpSpPr>
          <p:grpSpPr bwMode="auto">
            <a:xfrm>
              <a:off x="703" y="2614"/>
              <a:ext cx="4774" cy="1493"/>
              <a:chOff x="1292" y="2753"/>
              <a:chExt cx="4308" cy="1347"/>
            </a:xfrm>
          </p:grpSpPr>
          <p:sp>
            <p:nvSpPr>
              <p:cNvPr id="1047" name="Rectangle 88"/>
              <p:cNvSpPr>
                <a:spLocks noChangeArrowheads="1"/>
              </p:cNvSpPr>
              <p:nvPr/>
            </p:nvSpPr>
            <p:spPr bwMode="auto">
              <a:xfrm>
                <a:off x="3602" y="2859"/>
                <a:ext cx="311" cy="777"/>
              </a:xfrm>
              <a:prstGeom prst="rect">
                <a:avLst/>
              </a:prstGeom>
              <a:solidFill>
                <a:srgbClr val="FF0000"/>
              </a:solidFill>
              <a:ln w="9525">
                <a:noFill/>
                <a:miter lim="800000"/>
                <a:headEnd/>
                <a:tailEnd/>
              </a:ln>
            </p:spPr>
            <p:txBody>
              <a:bodyPr/>
              <a:lstStyle/>
              <a:p>
                <a:endParaRPr lang="en-GB">
                  <a:latin typeface="Calibri" pitchFamily="34" charset="0"/>
                </a:endParaRPr>
              </a:p>
            </p:txBody>
          </p:sp>
          <p:sp>
            <p:nvSpPr>
              <p:cNvPr id="1048" name="Freeform 89"/>
              <p:cNvSpPr>
                <a:spLocks/>
              </p:cNvSpPr>
              <p:nvPr/>
            </p:nvSpPr>
            <p:spPr bwMode="auto">
              <a:xfrm>
                <a:off x="3602" y="2859"/>
                <a:ext cx="310" cy="777"/>
              </a:xfrm>
              <a:custGeom>
                <a:avLst/>
                <a:gdLst>
                  <a:gd name="T0" fmla="*/ 0 w 599"/>
                  <a:gd name="T1" fmla="*/ 777 h 1200"/>
                  <a:gd name="T2" fmla="*/ 0 w 599"/>
                  <a:gd name="T3" fmla="*/ 0 h 1200"/>
                  <a:gd name="T4" fmla="*/ 310 w 599"/>
                  <a:gd name="T5" fmla="*/ 0 h 1200"/>
                  <a:gd name="T6" fmla="*/ 310 w 599"/>
                  <a:gd name="T7" fmla="*/ 777 h 1200"/>
                  <a:gd name="T8" fmla="*/ 0 60000 65536"/>
                  <a:gd name="T9" fmla="*/ 0 60000 65536"/>
                  <a:gd name="T10" fmla="*/ 0 60000 65536"/>
                  <a:gd name="T11" fmla="*/ 0 60000 65536"/>
                  <a:gd name="T12" fmla="*/ 0 w 599"/>
                  <a:gd name="T13" fmla="*/ 0 h 1200"/>
                  <a:gd name="T14" fmla="*/ 599 w 599"/>
                  <a:gd name="T15" fmla="*/ 1200 h 1200"/>
                </a:gdLst>
                <a:ahLst/>
                <a:cxnLst>
                  <a:cxn ang="T8">
                    <a:pos x="T0" y="T1"/>
                  </a:cxn>
                  <a:cxn ang="T9">
                    <a:pos x="T2" y="T3"/>
                  </a:cxn>
                  <a:cxn ang="T10">
                    <a:pos x="T4" y="T5"/>
                  </a:cxn>
                  <a:cxn ang="T11">
                    <a:pos x="T6" y="T7"/>
                  </a:cxn>
                </a:cxnLst>
                <a:rect l="T12" t="T13" r="T14" b="T15"/>
                <a:pathLst>
                  <a:path w="599" h="1200">
                    <a:moveTo>
                      <a:pt x="0" y="1200"/>
                    </a:moveTo>
                    <a:lnTo>
                      <a:pt x="0" y="0"/>
                    </a:lnTo>
                    <a:lnTo>
                      <a:pt x="599" y="0"/>
                    </a:lnTo>
                    <a:lnTo>
                      <a:pt x="599" y="1200"/>
                    </a:lnTo>
                  </a:path>
                </a:pathLst>
              </a:custGeom>
              <a:noFill/>
              <a:ln w="4763">
                <a:solidFill>
                  <a:srgbClr val="000000"/>
                </a:solidFill>
                <a:round/>
                <a:headEnd/>
                <a:tailEnd/>
              </a:ln>
            </p:spPr>
            <p:txBody>
              <a:bodyPr/>
              <a:lstStyle/>
              <a:p>
                <a:endParaRPr lang="en-GB">
                  <a:latin typeface="Calibri" pitchFamily="34" charset="0"/>
                </a:endParaRPr>
              </a:p>
            </p:txBody>
          </p:sp>
          <p:sp>
            <p:nvSpPr>
              <p:cNvPr id="1049" name="Rectangle 90"/>
              <p:cNvSpPr>
                <a:spLocks noChangeArrowheads="1"/>
              </p:cNvSpPr>
              <p:nvPr/>
            </p:nvSpPr>
            <p:spPr bwMode="auto">
              <a:xfrm>
                <a:off x="4068" y="3496"/>
                <a:ext cx="311" cy="140"/>
              </a:xfrm>
              <a:prstGeom prst="rect">
                <a:avLst/>
              </a:prstGeom>
              <a:solidFill>
                <a:srgbClr val="CC00CC"/>
              </a:solidFill>
              <a:ln w="9525">
                <a:noFill/>
                <a:miter lim="800000"/>
                <a:headEnd/>
                <a:tailEnd/>
              </a:ln>
            </p:spPr>
            <p:txBody>
              <a:bodyPr/>
              <a:lstStyle/>
              <a:p>
                <a:endParaRPr lang="en-GB">
                  <a:latin typeface="Calibri" pitchFamily="34" charset="0"/>
                </a:endParaRPr>
              </a:p>
            </p:txBody>
          </p:sp>
          <p:sp>
            <p:nvSpPr>
              <p:cNvPr id="1050" name="Freeform 91"/>
              <p:cNvSpPr>
                <a:spLocks/>
              </p:cNvSpPr>
              <p:nvPr/>
            </p:nvSpPr>
            <p:spPr bwMode="auto">
              <a:xfrm>
                <a:off x="4068" y="3496"/>
                <a:ext cx="311" cy="140"/>
              </a:xfrm>
              <a:custGeom>
                <a:avLst/>
                <a:gdLst>
                  <a:gd name="T0" fmla="*/ 0 w 599"/>
                  <a:gd name="T1" fmla="*/ 140 h 216"/>
                  <a:gd name="T2" fmla="*/ 0 w 599"/>
                  <a:gd name="T3" fmla="*/ 0 h 216"/>
                  <a:gd name="T4" fmla="*/ 311 w 599"/>
                  <a:gd name="T5" fmla="*/ 0 h 216"/>
                  <a:gd name="T6" fmla="*/ 311 w 599"/>
                  <a:gd name="T7" fmla="*/ 140 h 216"/>
                  <a:gd name="T8" fmla="*/ 0 60000 65536"/>
                  <a:gd name="T9" fmla="*/ 0 60000 65536"/>
                  <a:gd name="T10" fmla="*/ 0 60000 65536"/>
                  <a:gd name="T11" fmla="*/ 0 60000 65536"/>
                  <a:gd name="T12" fmla="*/ 0 w 599"/>
                  <a:gd name="T13" fmla="*/ 0 h 216"/>
                  <a:gd name="T14" fmla="*/ 599 w 599"/>
                  <a:gd name="T15" fmla="*/ 216 h 216"/>
                </a:gdLst>
                <a:ahLst/>
                <a:cxnLst>
                  <a:cxn ang="T8">
                    <a:pos x="T0" y="T1"/>
                  </a:cxn>
                  <a:cxn ang="T9">
                    <a:pos x="T2" y="T3"/>
                  </a:cxn>
                  <a:cxn ang="T10">
                    <a:pos x="T4" y="T5"/>
                  </a:cxn>
                  <a:cxn ang="T11">
                    <a:pos x="T6" y="T7"/>
                  </a:cxn>
                </a:cxnLst>
                <a:rect l="T12" t="T13" r="T14" b="T15"/>
                <a:pathLst>
                  <a:path w="599" h="216">
                    <a:moveTo>
                      <a:pt x="0" y="216"/>
                    </a:moveTo>
                    <a:lnTo>
                      <a:pt x="0" y="0"/>
                    </a:lnTo>
                    <a:lnTo>
                      <a:pt x="599" y="0"/>
                    </a:lnTo>
                    <a:lnTo>
                      <a:pt x="599" y="216"/>
                    </a:lnTo>
                  </a:path>
                </a:pathLst>
              </a:custGeom>
              <a:noFill/>
              <a:ln w="4763">
                <a:solidFill>
                  <a:srgbClr val="000000"/>
                </a:solidFill>
                <a:round/>
                <a:headEnd/>
                <a:tailEnd/>
              </a:ln>
            </p:spPr>
            <p:txBody>
              <a:bodyPr/>
              <a:lstStyle/>
              <a:p>
                <a:endParaRPr lang="en-GB">
                  <a:latin typeface="Calibri" pitchFamily="34" charset="0"/>
                </a:endParaRPr>
              </a:p>
            </p:txBody>
          </p:sp>
          <p:sp>
            <p:nvSpPr>
              <p:cNvPr id="1051" name="Freeform 92"/>
              <p:cNvSpPr>
                <a:spLocks/>
              </p:cNvSpPr>
              <p:nvPr/>
            </p:nvSpPr>
            <p:spPr bwMode="auto">
              <a:xfrm>
                <a:off x="4146" y="3397"/>
                <a:ext cx="156" cy="0"/>
              </a:xfrm>
              <a:custGeom>
                <a:avLst/>
                <a:gdLst>
                  <a:gd name="T0" fmla="*/ 0 w 300"/>
                  <a:gd name="T1" fmla="*/ 156 w 300"/>
                  <a:gd name="T2" fmla="*/ 0 w 300"/>
                  <a:gd name="T3" fmla="*/ 0 60000 65536"/>
                  <a:gd name="T4" fmla="*/ 0 60000 65536"/>
                  <a:gd name="T5" fmla="*/ 0 60000 65536"/>
                  <a:gd name="T6" fmla="*/ 0 w 300"/>
                  <a:gd name="T7" fmla="*/ 300 w 300"/>
                </a:gdLst>
                <a:ahLst/>
                <a:cxnLst>
                  <a:cxn ang="T3">
                    <a:pos x="T0" y="0"/>
                  </a:cxn>
                  <a:cxn ang="T4">
                    <a:pos x="T1" y="0"/>
                  </a:cxn>
                  <a:cxn ang="T5">
                    <a:pos x="T2" y="0"/>
                  </a:cxn>
                </a:cxnLst>
                <a:rect l="T6" t="0" r="T7" b="0"/>
                <a:pathLst>
                  <a:path w="300">
                    <a:moveTo>
                      <a:pt x="0" y="0"/>
                    </a:moveTo>
                    <a:lnTo>
                      <a:pt x="300" y="0"/>
                    </a:lnTo>
                    <a:lnTo>
                      <a:pt x="0" y="0"/>
                    </a:lnTo>
                  </a:path>
                </a:pathLst>
              </a:custGeom>
              <a:noFill/>
              <a:ln w="4763">
                <a:solidFill>
                  <a:srgbClr val="000000"/>
                </a:solidFill>
                <a:round/>
                <a:headEnd/>
                <a:tailEnd/>
              </a:ln>
            </p:spPr>
            <p:txBody>
              <a:bodyPr/>
              <a:lstStyle/>
              <a:p>
                <a:endParaRPr lang="en-GB">
                  <a:latin typeface="Calibri" pitchFamily="34" charset="0"/>
                </a:endParaRPr>
              </a:p>
            </p:txBody>
          </p:sp>
          <p:sp>
            <p:nvSpPr>
              <p:cNvPr id="1052" name="Line 93"/>
              <p:cNvSpPr>
                <a:spLocks noChangeShapeType="1"/>
              </p:cNvSpPr>
              <p:nvPr/>
            </p:nvSpPr>
            <p:spPr bwMode="auto">
              <a:xfrm>
                <a:off x="4224" y="3397"/>
                <a:ext cx="0" cy="99"/>
              </a:xfrm>
              <a:prstGeom prst="line">
                <a:avLst/>
              </a:prstGeom>
              <a:noFill/>
              <a:ln w="4763">
                <a:solidFill>
                  <a:srgbClr val="000000"/>
                </a:solidFill>
                <a:round/>
                <a:headEnd/>
                <a:tailEnd/>
              </a:ln>
            </p:spPr>
            <p:txBody>
              <a:bodyPr/>
              <a:lstStyle/>
              <a:p>
                <a:endParaRPr lang="en-GB"/>
              </a:p>
            </p:txBody>
          </p:sp>
          <p:sp>
            <p:nvSpPr>
              <p:cNvPr id="1053" name="Line 94"/>
              <p:cNvSpPr>
                <a:spLocks noChangeShapeType="1"/>
              </p:cNvSpPr>
              <p:nvPr/>
            </p:nvSpPr>
            <p:spPr bwMode="auto">
              <a:xfrm>
                <a:off x="3524" y="3636"/>
                <a:ext cx="933" cy="0"/>
              </a:xfrm>
              <a:prstGeom prst="line">
                <a:avLst/>
              </a:prstGeom>
              <a:noFill/>
              <a:ln w="9525">
                <a:solidFill>
                  <a:srgbClr val="000000"/>
                </a:solidFill>
                <a:round/>
                <a:headEnd/>
                <a:tailEnd/>
              </a:ln>
            </p:spPr>
            <p:txBody>
              <a:bodyPr/>
              <a:lstStyle/>
              <a:p>
                <a:endParaRPr lang="en-GB"/>
              </a:p>
            </p:txBody>
          </p:sp>
          <p:sp>
            <p:nvSpPr>
              <p:cNvPr id="1054" name="Rectangle 95"/>
              <p:cNvSpPr>
                <a:spLocks noChangeArrowheads="1"/>
              </p:cNvSpPr>
              <p:nvPr/>
            </p:nvSpPr>
            <p:spPr bwMode="auto">
              <a:xfrm>
                <a:off x="3745" y="3660"/>
                <a:ext cx="0" cy="157"/>
              </a:xfrm>
              <a:prstGeom prst="rect">
                <a:avLst/>
              </a:prstGeom>
              <a:noFill/>
              <a:ln w="9525">
                <a:noFill/>
                <a:miter lim="800000"/>
                <a:headEnd/>
                <a:tailEnd/>
              </a:ln>
            </p:spPr>
            <p:txBody>
              <a:bodyPr wrap="none" lIns="0" tIns="0" rIns="0" bIns="0">
                <a:spAutoFit/>
              </a:bodyPr>
              <a:lstStyle/>
              <a:p>
                <a:endParaRPr lang="en-GB">
                  <a:latin typeface="Trebuchet MS" pitchFamily="34" charset="0"/>
                </a:endParaRPr>
              </a:p>
            </p:txBody>
          </p:sp>
          <p:sp>
            <p:nvSpPr>
              <p:cNvPr id="1055" name="Rectangle 96"/>
              <p:cNvSpPr>
                <a:spLocks noChangeArrowheads="1"/>
              </p:cNvSpPr>
              <p:nvPr/>
            </p:nvSpPr>
            <p:spPr bwMode="auto">
              <a:xfrm>
                <a:off x="3745" y="3660"/>
                <a:ext cx="0" cy="157"/>
              </a:xfrm>
              <a:prstGeom prst="rect">
                <a:avLst/>
              </a:prstGeom>
              <a:noFill/>
              <a:ln w="9525">
                <a:noFill/>
                <a:miter lim="800000"/>
                <a:headEnd/>
                <a:tailEnd/>
              </a:ln>
            </p:spPr>
            <p:txBody>
              <a:bodyPr wrap="none" lIns="0" tIns="0" rIns="0" bIns="0">
                <a:spAutoFit/>
              </a:bodyPr>
              <a:lstStyle/>
              <a:p>
                <a:endParaRPr lang="en-GB">
                  <a:latin typeface="Trebuchet MS" pitchFamily="34" charset="0"/>
                </a:endParaRPr>
              </a:p>
            </p:txBody>
          </p:sp>
          <p:sp>
            <p:nvSpPr>
              <p:cNvPr id="1056" name="Rectangle 97"/>
              <p:cNvSpPr>
                <a:spLocks noChangeArrowheads="1"/>
              </p:cNvSpPr>
              <p:nvPr/>
            </p:nvSpPr>
            <p:spPr bwMode="auto">
              <a:xfrm>
                <a:off x="4211" y="3660"/>
                <a:ext cx="0" cy="157"/>
              </a:xfrm>
              <a:prstGeom prst="rect">
                <a:avLst/>
              </a:prstGeom>
              <a:noFill/>
              <a:ln w="9525">
                <a:noFill/>
                <a:miter lim="800000"/>
                <a:headEnd/>
                <a:tailEnd/>
              </a:ln>
            </p:spPr>
            <p:txBody>
              <a:bodyPr wrap="none" lIns="0" tIns="0" rIns="0" bIns="0">
                <a:spAutoFit/>
              </a:bodyPr>
              <a:lstStyle/>
              <a:p>
                <a:endParaRPr lang="en-GB">
                  <a:latin typeface="Trebuchet MS" pitchFamily="34" charset="0"/>
                </a:endParaRPr>
              </a:p>
            </p:txBody>
          </p:sp>
          <p:sp>
            <p:nvSpPr>
              <p:cNvPr id="1057" name="Rectangle 98"/>
              <p:cNvSpPr>
                <a:spLocks noChangeArrowheads="1"/>
              </p:cNvSpPr>
              <p:nvPr/>
            </p:nvSpPr>
            <p:spPr bwMode="auto">
              <a:xfrm>
                <a:off x="4211" y="3660"/>
                <a:ext cx="0" cy="157"/>
              </a:xfrm>
              <a:prstGeom prst="rect">
                <a:avLst/>
              </a:prstGeom>
              <a:noFill/>
              <a:ln w="9525">
                <a:noFill/>
                <a:miter lim="800000"/>
                <a:headEnd/>
                <a:tailEnd/>
              </a:ln>
            </p:spPr>
            <p:txBody>
              <a:bodyPr wrap="none" lIns="0" tIns="0" rIns="0" bIns="0">
                <a:spAutoFit/>
              </a:bodyPr>
              <a:lstStyle/>
              <a:p>
                <a:endParaRPr lang="en-GB">
                  <a:latin typeface="Trebuchet MS" pitchFamily="34" charset="0"/>
                </a:endParaRPr>
              </a:p>
            </p:txBody>
          </p:sp>
          <p:sp>
            <p:nvSpPr>
              <p:cNvPr id="1058" name="Line 99"/>
              <p:cNvSpPr>
                <a:spLocks noChangeShapeType="1"/>
              </p:cNvSpPr>
              <p:nvPr/>
            </p:nvSpPr>
            <p:spPr bwMode="auto">
              <a:xfrm flipV="1">
                <a:off x="3524" y="2859"/>
                <a:ext cx="0" cy="777"/>
              </a:xfrm>
              <a:prstGeom prst="line">
                <a:avLst/>
              </a:prstGeom>
              <a:noFill/>
              <a:ln w="9525">
                <a:solidFill>
                  <a:srgbClr val="000000"/>
                </a:solidFill>
                <a:round/>
                <a:headEnd/>
                <a:tailEnd/>
              </a:ln>
            </p:spPr>
            <p:txBody>
              <a:bodyPr/>
              <a:lstStyle/>
              <a:p>
                <a:endParaRPr lang="en-GB"/>
              </a:p>
            </p:txBody>
          </p:sp>
          <p:sp>
            <p:nvSpPr>
              <p:cNvPr id="1059" name="Line 100"/>
              <p:cNvSpPr>
                <a:spLocks noChangeShapeType="1"/>
              </p:cNvSpPr>
              <p:nvPr/>
            </p:nvSpPr>
            <p:spPr bwMode="auto">
              <a:xfrm flipH="1">
                <a:off x="3507" y="3636"/>
                <a:ext cx="17" cy="0"/>
              </a:xfrm>
              <a:prstGeom prst="line">
                <a:avLst/>
              </a:prstGeom>
              <a:noFill/>
              <a:ln w="9525">
                <a:solidFill>
                  <a:srgbClr val="000000"/>
                </a:solidFill>
                <a:round/>
                <a:headEnd/>
                <a:tailEnd/>
              </a:ln>
            </p:spPr>
            <p:txBody>
              <a:bodyPr/>
              <a:lstStyle/>
              <a:p>
                <a:endParaRPr lang="en-GB"/>
              </a:p>
            </p:txBody>
          </p:sp>
          <p:sp>
            <p:nvSpPr>
              <p:cNvPr id="1060" name="Rectangle 101"/>
              <p:cNvSpPr>
                <a:spLocks noChangeArrowheads="1"/>
              </p:cNvSpPr>
              <p:nvPr/>
            </p:nvSpPr>
            <p:spPr bwMode="auto">
              <a:xfrm>
                <a:off x="3448" y="3601"/>
                <a:ext cx="35" cy="78"/>
              </a:xfrm>
              <a:prstGeom prst="rect">
                <a:avLst/>
              </a:prstGeom>
              <a:noFill/>
              <a:ln w="9525">
                <a:noFill/>
                <a:miter lim="800000"/>
                <a:headEnd/>
                <a:tailEnd/>
              </a:ln>
            </p:spPr>
            <p:txBody>
              <a:bodyPr wrap="none" lIns="0" tIns="0" rIns="0" bIns="0">
                <a:spAutoFit/>
              </a:bodyPr>
              <a:lstStyle/>
              <a:p>
                <a:r>
                  <a:rPr lang="en-GB" sz="900">
                    <a:solidFill>
                      <a:srgbClr val="000000"/>
                    </a:solidFill>
                    <a:latin typeface="Trebuchet MS" pitchFamily="34" charset="0"/>
                  </a:rPr>
                  <a:t>0</a:t>
                </a:r>
                <a:endParaRPr lang="en-GB">
                  <a:latin typeface="Trebuchet MS" pitchFamily="34" charset="0"/>
                </a:endParaRPr>
              </a:p>
            </p:txBody>
          </p:sp>
          <p:sp>
            <p:nvSpPr>
              <p:cNvPr id="1061" name="Line 102"/>
              <p:cNvSpPr>
                <a:spLocks noChangeShapeType="1"/>
              </p:cNvSpPr>
              <p:nvPr/>
            </p:nvSpPr>
            <p:spPr bwMode="auto">
              <a:xfrm flipH="1">
                <a:off x="3514" y="3597"/>
                <a:ext cx="10" cy="0"/>
              </a:xfrm>
              <a:prstGeom prst="line">
                <a:avLst/>
              </a:prstGeom>
              <a:noFill/>
              <a:ln w="9525">
                <a:solidFill>
                  <a:srgbClr val="000000"/>
                </a:solidFill>
                <a:round/>
                <a:headEnd/>
                <a:tailEnd/>
              </a:ln>
            </p:spPr>
            <p:txBody>
              <a:bodyPr/>
              <a:lstStyle/>
              <a:p>
                <a:endParaRPr lang="en-GB"/>
              </a:p>
            </p:txBody>
          </p:sp>
          <p:sp>
            <p:nvSpPr>
              <p:cNvPr id="1062" name="Line 103"/>
              <p:cNvSpPr>
                <a:spLocks noChangeShapeType="1"/>
              </p:cNvSpPr>
              <p:nvPr/>
            </p:nvSpPr>
            <p:spPr bwMode="auto">
              <a:xfrm flipH="1">
                <a:off x="3514" y="3558"/>
                <a:ext cx="10" cy="0"/>
              </a:xfrm>
              <a:prstGeom prst="line">
                <a:avLst/>
              </a:prstGeom>
              <a:noFill/>
              <a:ln w="9525">
                <a:solidFill>
                  <a:srgbClr val="000000"/>
                </a:solidFill>
                <a:round/>
                <a:headEnd/>
                <a:tailEnd/>
              </a:ln>
            </p:spPr>
            <p:txBody>
              <a:bodyPr/>
              <a:lstStyle/>
              <a:p>
                <a:endParaRPr lang="en-GB"/>
              </a:p>
            </p:txBody>
          </p:sp>
          <p:sp>
            <p:nvSpPr>
              <p:cNvPr id="1063" name="Line 104"/>
              <p:cNvSpPr>
                <a:spLocks noChangeShapeType="1"/>
              </p:cNvSpPr>
              <p:nvPr/>
            </p:nvSpPr>
            <p:spPr bwMode="auto">
              <a:xfrm flipH="1">
                <a:off x="3514" y="3519"/>
                <a:ext cx="10" cy="0"/>
              </a:xfrm>
              <a:prstGeom prst="line">
                <a:avLst/>
              </a:prstGeom>
              <a:noFill/>
              <a:ln w="9525">
                <a:solidFill>
                  <a:srgbClr val="000000"/>
                </a:solidFill>
                <a:round/>
                <a:headEnd/>
                <a:tailEnd/>
              </a:ln>
            </p:spPr>
            <p:txBody>
              <a:bodyPr/>
              <a:lstStyle/>
              <a:p>
                <a:endParaRPr lang="en-GB"/>
              </a:p>
            </p:txBody>
          </p:sp>
          <p:sp>
            <p:nvSpPr>
              <p:cNvPr id="1064" name="Line 105"/>
              <p:cNvSpPr>
                <a:spLocks noChangeShapeType="1"/>
              </p:cNvSpPr>
              <p:nvPr/>
            </p:nvSpPr>
            <p:spPr bwMode="auto">
              <a:xfrm flipH="1">
                <a:off x="3514" y="3480"/>
                <a:ext cx="10" cy="0"/>
              </a:xfrm>
              <a:prstGeom prst="line">
                <a:avLst/>
              </a:prstGeom>
              <a:noFill/>
              <a:ln w="9525">
                <a:solidFill>
                  <a:srgbClr val="000000"/>
                </a:solidFill>
                <a:round/>
                <a:headEnd/>
                <a:tailEnd/>
              </a:ln>
            </p:spPr>
            <p:txBody>
              <a:bodyPr/>
              <a:lstStyle/>
              <a:p>
                <a:endParaRPr lang="en-GB"/>
              </a:p>
            </p:txBody>
          </p:sp>
          <p:sp>
            <p:nvSpPr>
              <p:cNvPr id="1065" name="Line 106"/>
              <p:cNvSpPr>
                <a:spLocks noChangeShapeType="1"/>
              </p:cNvSpPr>
              <p:nvPr/>
            </p:nvSpPr>
            <p:spPr bwMode="auto">
              <a:xfrm flipH="1">
                <a:off x="3507" y="3442"/>
                <a:ext cx="17" cy="0"/>
              </a:xfrm>
              <a:prstGeom prst="line">
                <a:avLst/>
              </a:prstGeom>
              <a:noFill/>
              <a:ln w="9525">
                <a:solidFill>
                  <a:srgbClr val="000000"/>
                </a:solidFill>
                <a:round/>
                <a:headEnd/>
                <a:tailEnd/>
              </a:ln>
            </p:spPr>
            <p:txBody>
              <a:bodyPr/>
              <a:lstStyle/>
              <a:p>
                <a:endParaRPr lang="en-GB"/>
              </a:p>
            </p:txBody>
          </p:sp>
          <p:sp>
            <p:nvSpPr>
              <p:cNvPr id="1066" name="Rectangle 107"/>
              <p:cNvSpPr>
                <a:spLocks noChangeArrowheads="1"/>
              </p:cNvSpPr>
              <p:nvPr/>
            </p:nvSpPr>
            <p:spPr bwMode="auto">
              <a:xfrm>
                <a:off x="3419" y="3407"/>
                <a:ext cx="69" cy="78"/>
              </a:xfrm>
              <a:prstGeom prst="rect">
                <a:avLst/>
              </a:prstGeom>
              <a:noFill/>
              <a:ln w="9525">
                <a:noFill/>
                <a:miter lim="800000"/>
                <a:headEnd/>
                <a:tailEnd/>
              </a:ln>
            </p:spPr>
            <p:txBody>
              <a:bodyPr wrap="none" lIns="0" tIns="0" rIns="0" bIns="0">
                <a:spAutoFit/>
              </a:bodyPr>
              <a:lstStyle/>
              <a:p>
                <a:r>
                  <a:rPr lang="en-GB" sz="900">
                    <a:solidFill>
                      <a:srgbClr val="000000"/>
                    </a:solidFill>
                    <a:latin typeface="Trebuchet MS" pitchFamily="34" charset="0"/>
                  </a:rPr>
                  <a:t>25</a:t>
                </a:r>
                <a:endParaRPr lang="en-GB">
                  <a:latin typeface="Trebuchet MS" pitchFamily="34" charset="0"/>
                </a:endParaRPr>
              </a:p>
            </p:txBody>
          </p:sp>
          <p:sp>
            <p:nvSpPr>
              <p:cNvPr id="1067" name="Line 108"/>
              <p:cNvSpPr>
                <a:spLocks noChangeShapeType="1"/>
              </p:cNvSpPr>
              <p:nvPr/>
            </p:nvSpPr>
            <p:spPr bwMode="auto">
              <a:xfrm flipH="1">
                <a:off x="3514" y="3403"/>
                <a:ext cx="10" cy="0"/>
              </a:xfrm>
              <a:prstGeom prst="line">
                <a:avLst/>
              </a:prstGeom>
              <a:noFill/>
              <a:ln w="9525">
                <a:solidFill>
                  <a:srgbClr val="000000"/>
                </a:solidFill>
                <a:round/>
                <a:headEnd/>
                <a:tailEnd/>
              </a:ln>
            </p:spPr>
            <p:txBody>
              <a:bodyPr/>
              <a:lstStyle/>
              <a:p>
                <a:endParaRPr lang="en-GB"/>
              </a:p>
            </p:txBody>
          </p:sp>
          <p:sp>
            <p:nvSpPr>
              <p:cNvPr id="1068" name="Line 109"/>
              <p:cNvSpPr>
                <a:spLocks noChangeShapeType="1"/>
              </p:cNvSpPr>
              <p:nvPr/>
            </p:nvSpPr>
            <p:spPr bwMode="auto">
              <a:xfrm flipH="1">
                <a:off x="3514" y="3364"/>
                <a:ext cx="10" cy="0"/>
              </a:xfrm>
              <a:prstGeom prst="line">
                <a:avLst/>
              </a:prstGeom>
              <a:noFill/>
              <a:ln w="9525">
                <a:solidFill>
                  <a:srgbClr val="000000"/>
                </a:solidFill>
                <a:round/>
                <a:headEnd/>
                <a:tailEnd/>
              </a:ln>
            </p:spPr>
            <p:txBody>
              <a:bodyPr/>
              <a:lstStyle/>
              <a:p>
                <a:endParaRPr lang="en-GB"/>
              </a:p>
            </p:txBody>
          </p:sp>
          <p:sp>
            <p:nvSpPr>
              <p:cNvPr id="1069" name="Line 110"/>
              <p:cNvSpPr>
                <a:spLocks noChangeShapeType="1"/>
              </p:cNvSpPr>
              <p:nvPr/>
            </p:nvSpPr>
            <p:spPr bwMode="auto">
              <a:xfrm flipH="1">
                <a:off x="3514" y="3325"/>
                <a:ext cx="10" cy="0"/>
              </a:xfrm>
              <a:prstGeom prst="line">
                <a:avLst/>
              </a:prstGeom>
              <a:noFill/>
              <a:ln w="9525">
                <a:solidFill>
                  <a:srgbClr val="000000"/>
                </a:solidFill>
                <a:round/>
                <a:headEnd/>
                <a:tailEnd/>
              </a:ln>
            </p:spPr>
            <p:txBody>
              <a:bodyPr/>
              <a:lstStyle/>
              <a:p>
                <a:endParaRPr lang="en-GB"/>
              </a:p>
            </p:txBody>
          </p:sp>
          <p:sp>
            <p:nvSpPr>
              <p:cNvPr id="1070" name="Line 111"/>
              <p:cNvSpPr>
                <a:spLocks noChangeShapeType="1"/>
              </p:cNvSpPr>
              <p:nvPr/>
            </p:nvSpPr>
            <p:spPr bwMode="auto">
              <a:xfrm flipH="1">
                <a:off x="3514" y="3286"/>
                <a:ext cx="10" cy="0"/>
              </a:xfrm>
              <a:prstGeom prst="line">
                <a:avLst/>
              </a:prstGeom>
              <a:noFill/>
              <a:ln w="9525">
                <a:solidFill>
                  <a:srgbClr val="000000"/>
                </a:solidFill>
                <a:round/>
                <a:headEnd/>
                <a:tailEnd/>
              </a:ln>
            </p:spPr>
            <p:txBody>
              <a:bodyPr/>
              <a:lstStyle/>
              <a:p>
                <a:endParaRPr lang="en-GB"/>
              </a:p>
            </p:txBody>
          </p:sp>
          <p:sp>
            <p:nvSpPr>
              <p:cNvPr id="1071" name="Line 112"/>
              <p:cNvSpPr>
                <a:spLocks noChangeShapeType="1"/>
              </p:cNvSpPr>
              <p:nvPr/>
            </p:nvSpPr>
            <p:spPr bwMode="auto">
              <a:xfrm flipH="1">
                <a:off x="3507" y="3247"/>
                <a:ext cx="17" cy="0"/>
              </a:xfrm>
              <a:prstGeom prst="line">
                <a:avLst/>
              </a:prstGeom>
              <a:noFill/>
              <a:ln w="9525">
                <a:solidFill>
                  <a:srgbClr val="000000"/>
                </a:solidFill>
                <a:round/>
                <a:headEnd/>
                <a:tailEnd/>
              </a:ln>
            </p:spPr>
            <p:txBody>
              <a:bodyPr/>
              <a:lstStyle/>
              <a:p>
                <a:endParaRPr lang="en-GB"/>
              </a:p>
            </p:txBody>
          </p:sp>
          <p:sp>
            <p:nvSpPr>
              <p:cNvPr id="1072" name="Rectangle 113"/>
              <p:cNvSpPr>
                <a:spLocks noChangeArrowheads="1"/>
              </p:cNvSpPr>
              <p:nvPr/>
            </p:nvSpPr>
            <p:spPr bwMode="auto">
              <a:xfrm>
                <a:off x="3419" y="3212"/>
                <a:ext cx="69" cy="78"/>
              </a:xfrm>
              <a:prstGeom prst="rect">
                <a:avLst/>
              </a:prstGeom>
              <a:noFill/>
              <a:ln w="9525">
                <a:noFill/>
                <a:miter lim="800000"/>
                <a:headEnd/>
                <a:tailEnd/>
              </a:ln>
            </p:spPr>
            <p:txBody>
              <a:bodyPr wrap="none" lIns="0" tIns="0" rIns="0" bIns="0">
                <a:spAutoFit/>
              </a:bodyPr>
              <a:lstStyle/>
              <a:p>
                <a:r>
                  <a:rPr lang="en-GB" sz="900">
                    <a:solidFill>
                      <a:srgbClr val="000000"/>
                    </a:solidFill>
                    <a:latin typeface="Trebuchet MS" pitchFamily="34" charset="0"/>
                  </a:rPr>
                  <a:t>50</a:t>
                </a:r>
                <a:endParaRPr lang="en-GB">
                  <a:latin typeface="Trebuchet MS" pitchFamily="34" charset="0"/>
                </a:endParaRPr>
              </a:p>
            </p:txBody>
          </p:sp>
          <p:sp>
            <p:nvSpPr>
              <p:cNvPr id="1073" name="Line 114"/>
              <p:cNvSpPr>
                <a:spLocks noChangeShapeType="1"/>
              </p:cNvSpPr>
              <p:nvPr/>
            </p:nvSpPr>
            <p:spPr bwMode="auto">
              <a:xfrm flipH="1">
                <a:off x="3514" y="3208"/>
                <a:ext cx="10" cy="0"/>
              </a:xfrm>
              <a:prstGeom prst="line">
                <a:avLst/>
              </a:prstGeom>
              <a:noFill/>
              <a:ln w="9525">
                <a:solidFill>
                  <a:srgbClr val="000000"/>
                </a:solidFill>
                <a:round/>
                <a:headEnd/>
                <a:tailEnd/>
              </a:ln>
            </p:spPr>
            <p:txBody>
              <a:bodyPr/>
              <a:lstStyle/>
              <a:p>
                <a:endParaRPr lang="en-GB"/>
              </a:p>
            </p:txBody>
          </p:sp>
          <p:sp>
            <p:nvSpPr>
              <p:cNvPr id="1074" name="Line 115"/>
              <p:cNvSpPr>
                <a:spLocks noChangeShapeType="1"/>
              </p:cNvSpPr>
              <p:nvPr/>
            </p:nvSpPr>
            <p:spPr bwMode="auto">
              <a:xfrm flipH="1">
                <a:off x="3514" y="3170"/>
                <a:ext cx="10" cy="0"/>
              </a:xfrm>
              <a:prstGeom prst="line">
                <a:avLst/>
              </a:prstGeom>
              <a:noFill/>
              <a:ln w="9525">
                <a:solidFill>
                  <a:srgbClr val="000000"/>
                </a:solidFill>
                <a:round/>
                <a:headEnd/>
                <a:tailEnd/>
              </a:ln>
            </p:spPr>
            <p:txBody>
              <a:bodyPr/>
              <a:lstStyle/>
              <a:p>
                <a:endParaRPr lang="en-GB"/>
              </a:p>
            </p:txBody>
          </p:sp>
          <p:sp>
            <p:nvSpPr>
              <p:cNvPr id="1075" name="Line 116"/>
              <p:cNvSpPr>
                <a:spLocks noChangeShapeType="1"/>
              </p:cNvSpPr>
              <p:nvPr/>
            </p:nvSpPr>
            <p:spPr bwMode="auto">
              <a:xfrm flipH="1">
                <a:off x="3514" y="3131"/>
                <a:ext cx="10" cy="0"/>
              </a:xfrm>
              <a:prstGeom prst="line">
                <a:avLst/>
              </a:prstGeom>
              <a:noFill/>
              <a:ln w="9525">
                <a:solidFill>
                  <a:srgbClr val="000000"/>
                </a:solidFill>
                <a:round/>
                <a:headEnd/>
                <a:tailEnd/>
              </a:ln>
            </p:spPr>
            <p:txBody>
              <a:bodyPr/>
              <a:lstStyle/>
              <a:p>
                <a:endParaRPr lang="en-GB"/>
              </a:p>
            </p:txBody>
          </p:sp>
          <p:sp>
            <p:nvSpPr>
              <p:cNvPr id="1076" name="Line 117"/>
              <p:cNvSpPr>
                <a:spLocks noChangeShapeType="1"/>
              </p:cNvSpPr>
              <p:nvPr/>
            </p:nvSpPr>
            <p:spPr bwMode="auto">
              <a:xfrm flipH="1">
                <a:off x="3514" y="3092"/>
                <a:ext cx="10" cy="0"/>
              </a:xfrm>
              <a:prstGeom prst="line">
                <a:avLst/>
              </a:prstGeom>
              <a:noFill/>
              <a:ln w="9525">
                <a:solidFill>
                  <a:srgbClr val="000000"/>
                </a:solidFill>
                <a:round/>
                <a:headEnd/>
                <a:tailEnd/>
              </a:ln>
            </p:spPr>
            <p:txBody>
              <a:bodyPr/>
              <a:lstStyle/>
              <a:p>
                <a:endParaRPr lang="en-GB"/>
              </a:p>
            </p:txBody>
          </p:sp>
          <p:sp>
            <p:nvSpPr>
              <p:cNvPr id="1077" name="Line 118"/>
              <p:cNvSpPr>
                <a:spLocks noChangeShapeType="1"/>
              </p:cNvSpPr>
              <p:nvPr/>
            </p:nvSpPr>
            <p:spPr bwMode="auto">
              <a:xfrm flipH="1">
                <a:off x="3507" y="3053"/>
                <a:ext cx="17" cy="0"/>
              </a:xfrm>
              <a:prstGeom prst="line">
                <a:avLst/>
              </a:prstGeom>
              <a:noFill/>
              <a:ln w="9525">
                <a:solidFill>
                  <a:srgbClr val="000000"/>
                </a:solidFill>
                <a:round/>
                <a:headEnd/>
                <a:tailEnd/>
              </a:ln>
            </p:spPr>
            <p:txBody>
              <a:bodyPr/>
              <a:lstStyle/>
              <a:p>
                <a:endParaRPr lang="en-GB"/>
              </a:p>
            </p:txBody>
          </p:sp>
          <p:sp>
            <p:nvSpPr>
              <p:cNvPr id="1078" name="Rectangle 119"/>
              <p:cNvSpPr>
                <a:spLocks noChangeArrowheads="1"/>
              </p:cNvSpPr>
              <p:nvPr/>
            </p:nvSpPr>
            <p:spPr bwMode="auto">
              <a:xfrm>
                <a:off x="3419" y="3018"/>
                <a:ext cx="69" cy="78"/>
              </a:xfrm>
              <a:prstGeom prst="rect">
                <a:avLst/>
              </a:prstGeom>
              <a:noFill/>
              <a:ln w="9525">
                <a:noFill/>
                <a:miter lim="800000"/>
                <a:headEnd/>
                <a:tailEnd/>
              </a:ln>
            </p:spPr>
            <p:txBody>
              <a:bodyPr wrap="none" lIns="0" tIns="0" rIns="0" bIns="0">
                <a:spAutoFit/>
              </a:bodyPr>
              <a:lstStyle/>
              <a:p>
                <a:r>
                  <a:rPr lang="en-GB" sz="900">
                    <a:solidFill>
                      <a:srgbClr val="000000"/>
                    </a:solidFill>
                    <a:latin typeface="Trebuchet MS" pitchFamily="34" charset="0"/>
                  </a:rPr>
                  <a:t>75</a:t>
                </a:r>
                <a:endParaRPr lang="en-GB">
                  <a:latin typeface="Trebuchet MS" pitchFamily="34" charset="0"/>
                </a:endParaRPr>
              </a:p>
            </p:txBody>
          </p:sp>
          <p:sp>
            <p:nvSpPr>
              <p:cNvPr id="1079" name="Line 120"/>
              <p:cNvSpPr>
                <a:spLocks noChangeShapeType="1"/>
              </p:cNvSpPr>
              <p:nvPr/>
            </p:nvSpPr>
            <p:spPr bwMode="auto">
              <a:xfrm flipH="1">
                <a:off x="3514" y="3014"/>
                <a:ext cx="10" cy="0"/>
              </a:xfrm>
              <a:prstGeom prst="line">
                <a:avLst/>
              </a:prstGeom>
              <a:noFill/>
              <a:ln w="9525">
                <a:solidFill>
                  <a:srgbClr val="000000"/>
                </a:solidFill>
                <a:round/>
                <a:headEnd/>
                <a:tailEnd/>
              </a:ln>
            </p:spPr>
            <p:txBody>
              <a:bodyPr/>
              <a:lstStyle/>
              <a:p>
                <a:endParaRPr lang="en-GB"/>
              </a:p>
            </p:txBody>
          </p:sp>
          <p:sp>
            <p:nvSpPr>
              <p:cNvPr id="1080" name="Line 121"/>
              <p:cNvSpPr>
                <a:spLocks noChangeShapeType="1"/>
              </p:cNvSpPr>
              <p:nvPr/>
            </p:nvSpPr>
            <p:spPr bwMode="auto">
              <a:xfrm flipH="1">
                <a:off x="3514" y="2975"/>
                <a:ext cx="10" cy="0"/>
              </a:xfrm>
              <a:prstGeom prst="line">
                <a:avLst/>
              </a:prstGeom>
              <a:noFill/>
              <a:ln w="9525">
                <a:solidFill>
                  <a:srgbClr val="000000"/>
                </a:solidFill>
                <a:round/>
                <a:headEnd/>
                <a:tailEnd/>
              </a:ln>
            </p:spPr>
            <p:txBody>
              <a:bodyPr/>
              <a:lstStyle/>
              <a:p>
                <a:endParaRPr lang="en-GB"/>
              </a:p>
            </p:txBody>
          </p:sp>
          <p:sp>
            <p:nvSpPr>
              <p:cNvPr id="1081" name="Line 122"/>
              <p:cNvSpPr>
                <a:spLocks noChangeShapeType="1"/>
              </p:cNvSpPr>
              <p:nvPr/>
            </p:nvSpPr>
            <p:spPr bwMode="auto">
              <a:xfrm flipH="1">
                <a:off x="3514" y="2936"/>
                <a:ext cx="10" cy="0"/>
              </a:xfrm>
              <a:prstGeom prst="line">
                <a:avLst/>
              </a:prstGeom>
              <a:noFill/>
              <a:ln w="9525">
                <a:solidFill>
                  <a:srgbClr val="000000"/>
                </a:solidFill>
                <a:round/>
                <a:headEnd/>
                <a:tailEnd/>
              </a:ln>
            </p:spPr>
            <p:txBody>
              <a:bodyPr/>
              <a:lstStyle/>
              <a:p>
                <a:endParaRPr lang="en-GB"/>
              </a:p>
            </p:txBody>
          </p:sp>
          <p:sp>
            <p:nvSpPr>
              <p:cNvPr id="1082" name="Line 123"/>
              <p:cNvSpPr>
                <a:spLocks noChangeShapeType="1"/>
              </p:cNvSpPr>
              <p:nvPr/>
            </p:nvSpPr>
            <p:spPr bwMode="auto">
              <a:xfrm flipH="1">
                <a:off x="3514" y="2898"/>
                <a:ext cx="10" cy="0"/>
              </a:xfrm>
              <a:prstGeom prst="line">
                <a:avLst/>
              </a:prstGeom>
              <a:noFill/>
              <a:ln w="9525">
                <a:solidFill>
                  <a:srgbClr val="000000"/>
                </a:solidFill>
                <a:round/>
                <a:headEnd/>
                <a:tailEnd/>
              </a:ln>
            </p:spPr>
            <p:txBody>
              <a:bodyPr/>
              <a:lstStyle/>
              <a:p>
                <a:endParaRPr lang="en-GB"/>
              </a:p>
            </p:txBody>
          </p:sp>
          <p:sp>
            <p:nvSpPr>
              <p:cNvPr id="1083" name="Line 124"/>
              <p:cNvSpPr>
                <a:spLocks noChangeShapeType="1"/>
              </p:cNvSpPr>
              <p:nvPr/>
            </p:nvSpPr>
            <p:spPr bwMode="auto">
              <a:xfrm flipH="1">
                <a:off x="3507" y="2859"/>
                <a:ext cx="17" cy="0"/>
              </a:xfrm>
              <a:prstGeom prst="line">
                <a:avLst/>
              </a:prstGeom>
              <a:noFill/>
              <a:ln w="9525">
                <a:solidFill>
                  <a:srgbClr val="000000"/>
                </a:solidFill>
                <a:round/>
                <a:headEnd/>
                <a:tailEnd/>
              </a:ln>
            </p:spPr>
            <p:txBody>
              <a:bodyPr/>
              <a:lstStyle/>
              <a:p>
                <a:endParaRPr lang="en-GB"/>
              </a:p>
            </p:txBody>
          </p:sp>
          <p:sp>
            <p:nvSpPr>
              <p:cNvPr id="1084" name="Rectangle 125"/>
              <p:cNvSpPr>
                <a:spLocks noChangeArrowheads="1"/>
              </p:cNvSpPr>
              <p:nvPr/>
            </p:nvSpPr>
            <p:spPr bwMode="auto">
              <a:xfrm>
                <a:off x="3391" y="2824"/>
                <a:ext cx="103" cy="78"/>
              </a:xfrm>
              <a:prstGeom prst="rect">
                <a:avLst/>
              </a:prstGeom>
              <a:noFill/>
              <a:ln w="9525">
                <a:noFill/>
                <a:miter lim="800000"/>
                <a:headEnd/>
                <a:tailEnd/>
              </a:ln>
            </p:spPr>
            <p:txBody>
              <a:bodyPr wrap="none" lIns="0" tIns="0" rIns="0" bIns="0">
                <a:spAutoFit/>
              </a:bodyPr>
              <a:lstStyle/>
              <a:p>
                <a:r>
                  <a:rPr lang="en-GB" sz="900">
                    <a:solidFill>
                      <a:srgbClr val="000000"/>
                    </a:solidFill>
                    <a:latin typeface="Trebuchet MS" pitchFamily="34" charset="0"/>
                  </a:rPr>
                  <a:t>100</a:t>
                </a:r>
                <a:endParaRPr lang="en-GB">
                  <a:latin typeface="Trebuchet MS" pitchFamily="34" charset="0"/>
                </a:endParaRPr>
              </a:p>
            </p:txBody>
          </p:sp>
          <p:sp>
            <p:nvSpPr>
              <p:cNvPr id="1085" name="Rectangle 126"/>
              <p:cNvSpPr>
                <a:spLocks noChangeArrowheads="1"/>
              </p:cNvSpPr>
              <p:nvPr/>
            </p:nvSpPr>
            <p:spPr bwMode="auto">
              <a:xfrm>
                <a:off x="3752" y="3657"/>
                <a:ext cx="1680" cy="105"/>
              </a:xfrm>
              <a:prstGeom prst="rect">
                <a:avLst/>
              </a:prstGeom>
              <a:noFill/>
              <a:ln w="9525">
                <a:noFill/>
                <a:miter lim="800000"/>
                <a:headEnd/>
                <a:tailEnd/>
              </a:ln>
            </p:spPr>
            <p:txBody>
              <a:bodyPr wrap="none" lIns="0" tIns="0" rIns="0" bIns="0">
                <a:spAutoFit/>
              </a:bodyPr>
              <a:lstStyle/>
              <a:p>
                <a:r>
                  <a:rPr lang="en-GB" sz="1200">
                    <a:solidFill>
                      <a:srgbClr val="000000"/>
                    </a:solidFill>
                    <a:latin typeface="Trebuchet MS" pitchFamily="34" charset="0"/>
                  </a:rPr>
                  <a:t>+                            +         IL-1</a:t>
                </a:r>
                <a:r>
                  <a:rPr lang="en-GB" sz="1200">
                    <a:solidFill>
                      <a:srgbClr val="000000"/>
                    </a:solidFill>
                    <a:latin typeface="Symbol" pitchFamily="18" charset="2"/>
                  </a:rPr>
                  <a:t>b</a:t>
                </a:r>
                <a:r>
                  <a:rPr lang="en-GB" sz="1200">
                    <a:solidFill>
                      <a:srgbClr val="000000"/>
                    </a:solidFill>
                    <a:latin typeface="Trebuchet MS" pitchFamily="34" charset="0"/>
                  </a:rPr>
                  <a:t> (10ng/ml)</a:t>
                </a:r>
                <a:endParaRPr lang="en-GB">
                  <a:latin typeface="Trebuchet MS" pitchFamily="34" charset="0"/>
                </a:endParaRPr>
              </a:p>
            </p:txBody>
          </p:sp>
          <p:sp>
            <p:nvSpPr>
              <p:cNvPr id="1086" name="Rectangle 127"/>
              <p:cNvSpPr>
                <a:spLocks noChangeArrowheads="1"/>
              </p:cNvSpPr>
              <p:nvPr/>
            </p:nvSpPr>
            <p:spPr bwMode="auto">
              <a:xfrm>
                <a:off x="3753" y="3784"/>
                <a:ext cx="1847" cy="104"/>
              </a:xfrm>
              <a:prstGeom prst="rect">
                <a:avLst/>
              </a:prstGeom>
              <a:noFill/>
              <a:ln w="9525">
                <a:noFill/>
                <a:miter lim="800000"/>
                <a:headEnd/>
                <a:tailEnd/>
              </a:ln>
            </p:spPr>
            <p:txBody>
              <a:bodyPr wrap="none" lIns="0" tIns="0" rIns="0" bIns="0">
                <a:spAutoFit/>
              </a:bodyPr>
              <a:lstStyle/>
              <a:p>
                <a:r>
                  <a:rPr lang="en-GB" sz="1200">
                    <a:solidFill>
                      <a:srgbClr val="000000"/>
                    </a:solidFill>
                    <a:latin typeface="Trebuchet MS" pitchFamily="34" charset="0"/>
                  </a:rPr>
                  <a:t> -                            +         AS602868 (10ng/ml)</a:t>
                </a:r>
                <a:endParaRPr lang="en-GB">
                  <a:latin typeface="Trebuchet MS" pitchFamily="34" charset="0"/>
                </a:endParaRPr>
              </a:p>
            </p:txBody>
          </p:sp>
          <p:sp>
            <p:nvSpPr>
              <p:cNvPr id="1087" name="Rectangle 128"/>
              <p:cNvSpPr>
                <a:spLocks noChangeArrowheads="1"/>
              </p:cNvSpPr>
              <p:nvPr/>
            </p:nvSpPr>
            <p:spPr bwMode="auto">
              <a:xfrm>
                <a:off x="3665" y="3928"/>
                <a:ext cx="1059" cy="139"/>
              </a:xfrm>
              <a:prstGeom prst="rect">
                <a:avLst/>
              </a:prstGeom>
              <a:noFill/>
              <a:ln w="9525">
                <a:noFill/>
                <a:miter lim="800000"/>
                <a:headEnd/>
                <a:tailEnd/>
              </a:ln>
            </p:spPr>
            <p:txBody>
              <a:bodyPr wrap="none" lIns="0" tIns="0" rIns="0" bIns="0">
                <a:spAutoFit/>
              </a:bodyPr>
              <a:lstStyle/>
              <a:p>
                <a:r>
                  <a:rPr lang="en-GB" sz="1600">
                    <a:solidFill>
                      <a:srgbClr val="000000"/>
                    </a:solidFill>
                    <a:latin typeface="Trebuchet MS" pitchFamily="34" charset="0"/>
                  </a:rPr>
                  <a:t>AcH4 ChIP (</a:t>
                </a:r>
                <a:r>
                  <a:rPr lang="en-GB" sz="1600">
                    <a:solidFill>
                      <a:srgbClr val="000000"/>
                    </a:solidFill>
                    <a:latin typeface="Symbol" pitchFamily="18" charset="2"/>
                  </a:rPr>
                  <a:t>k</a:t>
                </a:r>
                <a:r>
                  <a:rPr lang="en-GB" sz="1600">
                    <a:solidFill>
                      <a:srgbClr val="000000"/>
                    </a:solidFill>
                    <a:latin typeface="Trebuchet MS" pitchFamily="34" charset="0"/>
                  </a:rPr>
                  <a:t>B3 site)</a:t>
                </a:r>
                <a:endParaRPr lang="en-GB">
                  <a:latin typeface="Trebuchet MS" pitchFamily="34" charset="0"/>
                </a:endParaRPr>
              </a:p>
            </p:txBody>
          </p:sp>
          <p:sp>
            <p:nvSpPr>
              <p:cNvPr id="1088" name="Rectangle 129"/>
              <p:cNvSpPr>
                <a:spLocks noChangeArrowheads="1"/>
              </p:cNvSpPr>
              <p:nvPr/>
            </p:nvSpPr>
            <p:spPr bwMode="auto">
              <a:xfrm rot="-5400000">
                <a:off x="2975" y="3198"/>
                <a:ext cx="650" cy="87"/>
              </a:xfrm>
              <a:prstGeom prst="rect">
                <a:avLst/>
              </a:prstGeom>
              <a:noFill/>
              <a:ln w="9525">
                <a:noFill/>
                <a:miter lim="800000"/>
                <a:headEnd/>
                <a:tailEnd/>
              </a:ln>
            </p:spPr>
            <p:txBody>
              <a:bodyPr wrap="none" lIns="0" tIns="0" rIns="0" bIns="0">
                <a:spAutoFit/>
              </a:bodyPr>
              <a:lstStyle/>
              <a:p>
                <a:r>
                  <a:rPr lang="en-GB" sz="1000">
                    <a:solidFill>
                      <a:srgbClr val="000000"/>
                    </a:solidFill>
                    <a:latin typeface="Trebuchet MS" pitchFamily="34" charset="0"/>
                  </a:rPr>
                  <a:t>% maximal response</a:t>
                </a:r>
                <a:endParaRPr lang="en-GB">
                  <a:latin typeface="Trebuchet MS" pitchFamily="34" charset="0"/>
                </a:endParaRPr>
              </a:p>
            </p:txBody>
          </p:sp>
          <p:sp>
            <p:nvSpPr>
              <p:cNvPr id="1089" name="Rectangle 130"/>
              <p:cNvSpPr>
                <a:spLocks noChangeArrowheads="1"/>
              </p:cNvSpPr>
              <p:nvPr/>
            </p:nvSpPr>
            <p:spPr bwMode="auto">
              <a:xfrm>
                <a:off x="1383" y="2753"/>
                <a:ext cx="1721" cy="1347"/>
              </a:xfrm>
              <a:prstGeom prst="rect">
                <a:avLst/>
              </a:prstGeom>
              <a:noFill/>
              <a:ln w="9525">
                <a:noFill/>
                <a:miter lim="800000"/>
                <a:headEnd/>
                <a:tailEnd/>
              </a:ln>
            </p:spPr>
            <p:txBody>
              <a:bodyPr/>
              <a:lstStyle/>
              <a:p>
                <a:endParaRPr lang="en-GB">
                  <a:latin typeface="Calibri" pitchFamily="34" charset="0"/>
                </a:endParaRPr>
              </a:p>
            </p:txBody>
          </p:sp>
          <p:sp>
            <p:nvSpPr>
              <p:cNvPr id="1090" name="Rectangle 131"/>
              <p:cNvSpPr>
                <a:spLocks noChangeArrowheads="1"/>
              </p:cNvSpPr>
              <p:nvPr/>
            </p:nvSpPr>
            <p:spPr bwMode="auto">
              <a:xfrm>
                <a:off x="1680" y="2860"/>
                <a:ext cx="306" cy="767"/>
              </a:xfrm>
              <a:prstGeom prst="rect">
                <a:avLst/>
              </a:prstGeom>
              <a:solidFill>
                <a:srgbClr val="FF0000"/>
              </a:solidFill>
              <a:ln w="9525">
                <a:noFill/>
                <a:miter lim="800000"/>
                <a:headEnd/>
                <a:tailEnd/>
              </a:ln>
            </p:spPr>
            <p:txBody>
              <a:bodyPr/>
              <a:lstStyle/>
              <a:p>
                <a:endParaRPr lang="en-GB">
                  <a:latin typeface="Calibri" pitchFamily="34" charset="0"/>
                </a:endParaRPr>
              </a:p>
            </p:txBody>
          </p:sp>
          <p:sp>
            <p:nvSpPr>
              <p:cNvPr id="1091" name="Freeform 132"/>
              <p:cNvSpPr>
                <a:spLocks/>
              </p:cNvSpPr>
              <p:nvPr/>
            </p:nvSpPr>
            <p:spPr bwMode="auto">
              <a:xfrm>
                <a:off x="1680" y="2860"/>
                <a:ext cx="306" cy="767"/>
              </a:xfrm>
              <a:custGeom>
                <a:avLst/>
                <a:gdLst>
                  <a:gd name="T0" fmla="*/ 0 w 599"/>
                  <a:gd name="T1" fmla="*/ 767 h 1200"/>
                  <a:gd name="T2" fmla="*/ 0 w 599"/>
                  <a:gd name="T3" fmla="*/ 0 h 1200"/>
                  <a:gd name="T4" fmla="*/ 306 w 599"/>
                  <a:gd name="T5" fmla="*/ 0 h 1200"/>
                  <a:gd name="T6" fmla="*/ 306 w 599"/>
                  <a:gd name="T7" fmla="*/ 767 h 1200"/>
                  <a:gd name="T8" fmla="*/ 0 60000 65536"/>
                  <a:gd name="T9" fmla="*/ 0 60000 65536"/>
                  <a:gd name="T10" fmla="*/ 0 60000 65536"/>
                  <a:gd name="T11" fmla="*/ 0 60000 65536"/>
                  <a:gd name="T12" fmla="*/ 0 w 599"/>
                  <a:gd name="T13" fmla="*/ 0 h 1200"/>
                  <a:gd name="T14" fmla="*/ 599 w 599"/>
                  <a:gd name="T15" fmla="*/ 1200 h 1200"/>
                </a:gdLst>
                <a:ahLst/>
                <a:cxnLst>
                  <a:cxn ang="T8">
                    <a:pos x="T0" y="T1"/>
                  </a:cxn>
                  <a:cxn ang="T9">
                    <a:pos x="T2" y="T3"/>
                  </a:cxn>
                  <a:cxn ang="T10">
                    <a:pos x="T4" y="T5"/>
                  </a:cxn>
                  <a:cxn ang="T11">
                    <a:pos x="T6" y="T7"/>
                  </a:cxn>
                </a:cxnLst>
                <a:rect l="T12" t="T13" r="T14" b="T15"/>
                <a:pathLst>
                  <a:path w="599" h="1200">
                    <a:moveTo>
                      <a:pt x="0" y="1200"/>
                    </a:moveTo>
                    <a:lnTo>
                      <a:pt x="0" y="0"/>
                    </a:lnTo>
                    <a:lnTo>
                      <a:pt x="599" y="0"/>
                    </a:lnTo>
                    <a:lnTo>
                      <a:pt x="599" y="1200"/>
                    </a:lnTo>
                  </a:path>
                </a:pathLst>
              </a:custGeom>
              <a:noFill/>
              <a:ln w="4763">
                <a:solidFill>
                  <a:srgbClr val="000000"/>
                </a:solidFill>
                <a:round/>
                <a:headEnd/>
                <a:tailEnd/>
              </a:ln>
            </p:spPr>
            <p:txBody>
              <a:bodyPr/>
              <a:lstStyle/>
              <a:p>
                <a:endParaRPr lang="en-GB">
                  <a:latin typeface="Calibri" pitchFamily="34" charset="0"/>
                </a:endParaRPr>
              </a:p>
            </p:txBody>
          </p:sp>
          <p:sp>
            <p:nvSpPr>
              <p:cNvPr id="1092" name="Rectangle 133"/>
              <p:cNvSpPr>
                <a:spLocks noChangeArrowheads="1"/>
              </p:cNvSpPr>
              <p:nvPr/>
            </p:nvSpPr>
            <p:spPr bwMode="auto">
              <a:xfrm>
                <a:off x="2139" y="3436"/>
                <a:ext cx="306" cy="191"/>
              </a:xfrm>
              <a:prstGeom prst="rect">
                <a:avLst/>
              </a:prstGeom>
              <a:solidFill>
                <a:srgbClr val="CC00CC"/>
              </a:solidFill>
              <a:ln w="9525">
                <a:noFill/>
                <a:miter lim="800000"/>
                <a:headEnd/>
                <a:tailEnd/>
              </a:ln>
            </p:spPr>
            <p:txBody>
              <a:bodyPr/>
              <a:lstStyle/>
              <a:p>
                <a:endParaRPr lang="en-GB">
                  <a:latin typeface="Calibri" pitchFamily="34" charset="0"/>
                </a:endParaRPr>
              </a:p>
            </p:txBody>
          </p:sp>
          <p:sp>
            <p:nvSpPr>
              <p:cNvPr id="1093" name="Freeform 134"/>
              <p:cNvSpPr>
                <a:spLocks/>
              </p:cNvSpPr>
              <p:nvPr/>
            </p:nvSpPr>
            <p:spPr bwMode="auto">
              <a:xfrm>
                <a:off x="2139" y="3436"/>
                <a:ext cx="306" cy="191"/>
              </a:xfrm>
              <a:custGeom>
                <a:avLst/>
                <a:gdLst>
                  <a:gd name="T0" fmla="*/ 0 w 599"/>
                  <a:gd name="T1" fmla="*/ 191 h 299"/>
                  <a:gd name="T2" fmla="*/ 0 w 599"/>
                  <a:gd name="T3" fmla="*/ 0 h 299"/>
                  <a:gd name="T4" fmla="*/ 306 w 599"/>
                  <a:gd name="T5" fmla="*/ 0 h 299"/>
                  <a:gd name="T6" fmla="*/ 306 w 599"/>
                  <a:gd name="T7" fmla="*/ 191 h 299"/>
                  <a:gd name="T8" fmla="*/ 0 60000 65536"/>
                  <a:gd name="T9" fmla="*/ 0 60000 65536"/>
                  <a:gd name="T10" fmla="*/ 0 60000 65536"/>
                  <a:gd name="T11" fmla="*/ 0 60000 65536"/>
                  <a:gd name="T12" fmla="*/ 0 w 599"/>
                  <a:gd name="T13" fmla="*/ 0 h 299"/>
                  <a:gd name="T14" fmla="*/ 599 w 599"/>
                  <a:gd name="T15" fmla="*/ 299 h 299"/>
                </a:gdLst>
                <a:ahLst/>
                <a:cxnLst>
                  <a:cxn ang="T8">
                    <a:pos x="T0" y="T1"/>
                  </a:cxn>
                  <a:cxn ang="T9">
                    <a:pos x="T2" y="T3"/>
                  </a:cxn>
                  <a:cxn ang="T10">
                    <a:pos x="T4" y="T5"/>
                  </a:cxn>
                  <a:cxn ang="T11">
                    <a:pos x="T6" y="T7"/>
                  </a:cxn>
                </a:cxnLst>
                <a:rect l="T12" t="T13" r="T14" b="T15"/>
                <a:pathLst>
                  <a:path w="599" h="299">
                    <a:moveTo>
                      <a:pt x="0" y="299"/>
                    </a:moveTo>
                    <a:lnTo>
                      <a:pt x="0" y="0"/>
                    </a:lnTo>
                    <a:lnTo>
                      <a:pt x="599" y="0"/>
                    </a:lnTo>
                    <a:lnTo>
                      <a:pt x="599" y="299"/>
                    </a:lnTo>
                  </a:path>
                </a:pathLst>
              </a:custGeom>
              <a:noFill/>
              <a:ln w="4763">
                <a:solidFill>
                  <a:srgbClr val="000000"/>
                </a:solidFill>
                <a:round/>
                <a:headEnd/>
                <a:tailEnd/>
              </a:ln>
            </p:spPr>
            <p:txBody>
              <a:bodyPr/>
              <a:lstStyle/>
              <a:p>
                <a:endParaRPr lang="en-GB">
                  <a:latin typeface="Calibri" pitchFamily="34" charset="0"/>
                </a:endParaRPr>
              </a:p>
            </p:txBody>
          </p:sp>
          <p:sp>
            <p:nvSpPr>
              <p:cNvPr id="1094" name="Freeform 135"/>
              <p:cNvSpPr>
                <a:spLocks/>
              </p:cNvSpPr>
              <p:nvPr/>
            </p:nvSpPr>
            <p:spPr bwMode="auto">
              <a:xfrm>
                <a:off x="2216" y="3271"/>
                <a:ext cx="153" cy="0"/>
              </a:xfrm>
              <a:custGeom>
                <a:avLst/>
                <a:gdLst>
                  <a:gd name="T0" fmla="*/ 0 w 300"/>
                  <a:gd name="T1" fmla="*/ 153 w 300"/>
                  <a:gd name="T2" fmla="*/ 0 w 300"/>
                  <a:gd name="T3" fmla="*/ 0 60000 65536"/>
                  <a:gd name="T4" fmla="*/ 0 60000 65536"/>
                  <a:gd name="T5" fmla="*/ 0 60000 65536"/>
                  <a:gd name="T6" fmla="*/ 0 w 300"/>
                  <a:gd name="T7" fmla="*/ 300 w 300"/>
                </a:gdLst>
                <a:ahLst/>
                <a:cxnLst>
                  <a:cxn ang="T3">
                    <a:pos x="T0" y="0"/>
                  </a:cxn>
                  <a:cxn ang="T4">
                    <a:pos x="T1" y="0"/>
                  </a:cxn>
                  <a:cxn ang="T5">
                    <a:pos x="T2" y="0"/>
                  </a:cxn>
                </a:cxnLst>
                <a:rect l="T6" t="0" r="T7" b="0"/>
                <a:pathLst>
                  <a:path w="300">
                    <a:moveTo>
                      <a:pt x="0" y="0"/>
                    </a:moveTo>
                    <a:lnTo>
                      <a:pt x="300" y="0"/>
                    </a:lnTo>
                    <a:lnTo>
                      <a:pt x="0" y="0"/>
                    </a:lnTo>
                  </a:path>
                </a:pathLst>
              </a:custGeom>
              <a:noFill/>
              <a:ln w="4763">
                <a:solidFill>
                  <a:srgbClr val="000000"/>
                </a:solidFill>
                <a:round/>
                <a:headEnd/>
                <a:tailEnd/>
              </a:ln>
            </p:spPr>
            <p:txBody>
              <a:bodyPr/>
              <a:lstStyle/>
              <a:p>
                <a:endParaRPr lang="en-GB">
                  <a:latin typeface="Calibri" pitchFamily="34" charset="0"/>
                </a:endParaRPr>
              </a:p>
            </p:txBody>
          </p:sp>
          <p:sp>
            <p:nvSpPr>
              <p:cNvPr id="1095" name="Line 136"/>
              <p:cNvSpPr>
                <a:spLocks noChangeShapeType="1"/>
              </p:cNvSpPr>
              <p:nvPr/>
            </p:nvSpPr>
            <p:spPr bwMode="auto">
              <a:xfrm>
                <a:off x="2292" y="3271"/>
                <a:ext cx="0" cy="165"/>
              </a:xfrm>
              <a:prstGeom prst="line">
                <a:avLst/>
              </a:prstGeom>
              <a:noFill/>
              <a:ln w="4763">
                <a:solidFill>
                  <a:srgbClr val="000000"/>
                </a:solidFill>
                <a:round/>
                <a:headEnd/>
                <a:tailEnd/>
              </a:ln>
            </p:spPr>
            <p:txBody>
              <a:bodyPr/>
              <a:lstStyle/>
              <a:p>
                <a:endParaRPr lang="en-GB"/>
              </a:p>
            </p:txBody>
          </p:sp>
          <p:sp>
            <p:nvSpPr>
              <p:cNvPr id="1096" name="Line 137"/>
              <p:cNvSpPr>
                <a:spLocks noChangeShapeType="1"/>
              </p:cNvSpPr>
              <p:nvPr/>
            </p:nvSpPr>
            <p:spPr bwMode="auto">
              <a:xfrm>
                <a:off x="1603" y="3627"/>
                <a:ext cx="919" cy="0"/>
              </a:xfrm>
              <a:prstGeom prst="line">
                <a:avLst/>
              </a:prstGeom>
              <a:noFill/>
              <a:ln w="9525">
                <a:solidFill>
                  <a:srgbClr val="000000"/>
                </a:solidFill>
                <a:round/>
                <a:headEnd/>
                <a:tailEnd/>
              </a:ln>
            </p:spPr>
            <p:txBody>
              <a:bodyPr/>
              <a:lstStyle/>
              <a:p>
                <a:endParaRPr lang="en-GB"/>
              </a:p>
            </p:txBody>
          </p:sp>
          <p:sp>
            <p:nvSpPr>
              <p:cNvPr id="1097" name="Line 138"/>
              <p:cNvSpPr>
                <a:spLocks noChangeShapeType="1"/>
              </p:cNvSpPr>
              <p:nvPr/>
            </p:nvSpPr>
            <p:spPr bwMode="auto">
              <a:xfrm flipV="1">
                <a:off x="1603" y="2860"/>
                <a:ext cx="0" cy="767"/>
              </a:xfrm>
              <a:prstGeom prst="line">
                <a:avLst/>
              </a:prstGeom>
              <a:noFill/>
              <a:ln w="9525">
                <a:solidFill>
                  <a:srgbClr val="000000"/>
                </a:solidFill>
                <a:round/>
                <a:headEnd/>
                <a:tailEnd/>
              </a:ln>
            </p:spPr>
            <p:txBody>
              <a:bodyPr/>
              <a:lstStyle/>
              <a:p>
                <a:endParaRPr lang="en-GB"/>
              </a:p>
            </p:txBody>
          </p:sp>
          <p:sp>
            <p:nvSpPr>
              <p:cNvPr id="1098" name="Line 139"/>
              <p:cNvSpPr>
                <a:spLocks noChangeShapeType="1"/>
              </p:cNvSpPr>
              <p:nvPr/>
            </p:nvSpPr>
            <p:spPr bwMode="auto">
              <a:xfrm flipH="1">
                <a:off x="1586" y="3627"/>
                <a:ext cx="17" cy="0"/>
              </a:xfrm>
              <a:prstGeom prst="line">
                <a:avLst/>
              </a:prstGeom>
              <a:noFill/>
              <a:ln w="9525">
                <a:solidFill>
                  <a:srgbClr val="000000"/>
                </a:solidFill>
                <a:round/>
                <a:headEnd/>
                <a:tailEnd/>
              </a:ln>
            </p:spPr>
            <p:txBody>
              <a:bodyPr/>
              <a:lstStyle/>
              <a:p>
                <a:endParaRPr lang="en-GB"/>
              </a:p>
            </p:txBody>
          </p:sp>
          <p:sp>
            <p:nvSpPr>
              <p:cNvPr id="1099" name="Rectangle 140"/>
              <p:cNvSpPr>
                <a:spLocks noChangeArrowheads="1"/>
              </p:cNvSpPr>
              <p:nvPr/>
            </p:nvSpPr>
            <p:spPr bwMode="auto">
              <a:xfrm>
                <a:off x="1527" y="3592"/>
                <a:ext cx="35" cy="79"/>
              </a:xfrm>
              <a:prstGeom prst="rect">
                <a:avLst/>
              </a:prstGeom>
              <a:noFill/>
              <a:ln w="9525">
                <a:noFill/>
                <a:miter lim="800000"/>
                <a:headEnd/>
                <a:tailEnd/>
              </a:ln>
            </p:spPr>
            <p:txBody>
              <a:bodyPr wrap="none" lIns="0" tIns="0" rIns="0" bIns="0">
                <a:spAutoFit/>
              </a:bodyPr>
              <a:lstStyle/>
              <a:p>
                <a:r>
                  <a:rPr lang="en-GB" sz="900">
                    <a:solidFill>
                      <a:srgbClr val="000000"/>
                    </a:solidFill>
                    <a:latin typeface="Trebuchet MS" pitchFamily="34" charset="0"/>
                  </a:rPr>
                  <a:t>0</a:t>
                </a:r>
                <a:endParaRPr lang="en-GB">
                  <a:latin typeface="Trebuchet MS" pitchFamily="34" charset="0"/>
                </a:endParaRPr>
              </a:p>
            </p:txBody>
          </p:sp>
          <p:sp>
            <p:nvSpPr>
              <p:cNvPr id="1100" name="Line 141"/>
              <p:cNvSpPr>
                <a:spLocks noChangeShapeType="1"/>
              </p:cNvSpPr>
              <p:nvPr/>
            </p:nvSpPr>
            <p:spPr bwMode="auto">
              <a:xfrm flipH="1">
                <a:off x="1594" y="3588"/>
                <a:ext cx="9" cy="0"/>
              </a:xfrm>
              <a:prstGeom prst="line">
                <a:avLst/>
              </a:prstGeom>
              <a:noFill/>
              <a:ln w="9525">
                <a:solidFill>
                  <a:srgbClr val="000000"/>
                </a:solidFill>
                <a:round/>
                <a:headEnd/>
                <a:tailEnd/>
              </a:ln>
            </p:spPr>
            <p:txBody>
              <a:bodyPr/>
              <a:lstStyle/>
              <a:p>
                <a:endParaRPr lang="en-GB"/>
              </a:p>
            </p:txBody>
          </p:sp>
          <p:sp>
            <p:nvSpPr>
              <p:cNvPr id="1101" name="Line 142"/>
              <p:cNvSpPr>
                <a:spLocks noChangeShapeType="1"/>
              </p:cNvSpPr>
              <p:nvPr/>
            </p:nvSpPr>
            <p:spPr bwMode="auto">
              <a:xfrm flipH="1">
                <a:off x="1594" y="3550"/>
                <a:ext cx="9" cy="0"/>
              </a:xfrm>
              <a:prstGeom prst="line">
                <a:avLst/>
              </a:prstGeom>
              <a:noFill/>
              <a:ln w="9525">
                <a:solidFill>
                  <a:srgbClr val="000000"/>
                </a:solidFill>
                <a:round/>
                <a:headEnd/>
                <a:tailEnd/>
              </a:ln>
            </p:spPr>
            <p:txBody>
              <a:bodyPr/>
              <a:lstStyle/>
              <a:p>
                <a:endParaRPr lang="en-GB"/>
              </a:p>
            </p:txBody>
          </p:sp>
          <p:sp>
            <p:nvSpPr>
              <p:cNvPr id="1102" name="Line 143"/>
              <p:cNvSpPr>
                <a:spLocks noChangeShapeType="1"/>
              </p:cNvSpPr>
              <p:nvPr/>
            </p:nvSpPr>
            <p:spPr bwMode="auto">
              <a:xfrm flipH="1">
                <a:off x="1594" y="3512"/>
                <a:ext cx="9" cy="0"/>
              </a:xfrm>
              <a:prstGeom prst="line">
                <a:avLst/>
              </a:prstGeom>
              <a:noFill/>
              <a:ln w="9525">
                <a:solidFill>
                  <a:srgbClr val="000000"/>
                </a:solidFill>
                <a:round/>
                <a:headEnd/>
                <a:tailEnd/>
              </a:ln>
            </p:spPr>
            <p:txBody>
              <a:bodyPr/>
              <a:lstStyle/>
              <a:p>
                <a:endParaRPr lang="en-GB"/>
              </a:p>
            </p:txBody>
          </p:sp>
          <p:sp>
            <p:nvSpPr>
              <p:cNvPr id="1103" name="Line 144"/>
              <p:cNvSpPr>
                <a:spLocks noChangeShapeType="1"/>
              </p:cNvSpPr>
              <p:nvPr/>
            </p:nvSpPr>
            <p:spPr bwMode="auto">
              <a:xfrm flipH="1">
                <a:off x="1594" y="3473"/>
                <a:ext cx="9" cy="0"/>
              </a:xfrm>
              <a:prstGeom prst="line">
                <a:avLst/>
              </a:prstGeom>
              <a:noFill/>
              <a:ln w="9525">
                <a:solidFill>
                  <a:srgbClr val="000000"/>
                </a:solidFill>
                <a:round/>
                <a:headEnd/>
                <a:tailEnd/>
              </a:ln>
            </p:spPr>
            <p:txBody>
              <a:bodyPr/>
              <a:lstStyle/>
              <a:p>
                <a:endParaRPr lang="en-GB"/>
              </a:p>
            </p:txBody>
          </p:sp>
          <p:sp>
            <p:nvSpPr>
              <p:cNvPr id="1104" name="Line 145"/>
              <p:cNvSpPr>
                <a:spLocks noChangeShapeType="1"/>
              </p:cNvSpPr>
              <p:nvPr/>
            </p:nvSpPr>
            <p:spPr bwMode="auto">
              <a:xfrm flipH="1">
                <a:off x="1586" y="3435"/>
                <a:ext cx="17" cy="0"/>
              </a:xfrm>
              <a:prstGeom prst="line">
                <a:avLst/>
              </a:prstGeom>
              <a:noFill/>
              <a:ln w="9525">
                <a:solidFill>
                  <a:srgbClr val="000000"/>
                </a:solidFill>
                <a:round/>
                <a:headEnd/>
                <a:tailEnd/>
              </a:ln>
            </p:spPr>
            <p:txBody>
              <a:bodyPr/>
              <a:lstStyle/>
              <a:p>
                <a:endParaRPr lang="en-GB"/>
              </a:p>
            </p:txBody>
          </p:sp>
          <p:sp>
            <p:nvSpPr>
              <p:cNvPr id="1105" name="Rectangle 146"/>
              <p:cNvSpPr>
                <a:spLocks noChangeArrowheads="1"/>
              </p:cNvSpPr>
              <p:nvPr/>
            </p:nvSpPr>
            <p:spPr bwMode="auto">
              <a:xfrm>
                <a:off x="1499" y="3401"/>
                <a:ext cx="69" cy="79"/>
              </a:xfrm>
              <a:prstGeom prst="rect">
                <a:avLst/>
              </a:prstGeom>
              <a:noFill/>
              <a:ln w="9525">
                <a:noFill/>
                <a:miter lim="800000"/>
                <a:headEnd/>
                <a:tailEnd/>
              </a:ln>
            </p:spPr>
            <p:txBody>
              <a:bodyPr wrap="none" lIns="0" tIns="0" rIns="0" bIns="0">
                <a:spAutoFit/>
              </a:bodyPr>
              <a:lstStyle/>
              <a:p>
                <a:r>
                  <a:rPr lang="en-GB" sz="900">
                    <a:solidFill>
                      <a:srgbClr val="000000"/>
                    </a:solidFill>
                    <a:latin typeface="Trebuchet MS" pitchFamily="34" charset="0"/>
                  </a:rPr>
                  <a:t>25</a:t>
                </a:r>
                <a:endParaRPr lang="en-GB">
                  <a:latin typeface="Trebuchet MS" pitchFamily="34" charset="0"/>
                </a:endParaRPr>
              </a:p>
            </p:txBody>
          </p:sp>
          <p:sp>
            <p:nvSpPr>
              <p:cNvPr id="1106" name="Line 147"/>
              <p:cNvSpPr>
                <a:spLocks noChangeShapeType="1"/>
              </p:cNvSpPr>
              <p:nvPr/>
            </p:nvSpPr>
            <p:spPr bwMode="auto">
              <a:xfrm flipH="1">
                <a:off x="1594" y="3397"/>
                <a:ext cx="9" cy="0"/>
              </a:xfrm>
              <a:prstGeom prst="line">
                <a:avLst/>
              </a:prstGeom>
              <a:noFill/>
              <a:ln w="9525">
                <a:solidFill>
                  <a:srgbClr val="000000"/>
                </a:solidFill>
                <a:round/>
                <a:headEnd/>
                <a:tailEnd/>
              </a:ln>
            </p:spPr>
            <p:txBody>
              <a:bodyPr/>
              <a:lstStyle/>
              <a:p>
                <a:endParaRPr lang="en-GB"/>
              </a:p>
            </p:txBody>
          </p:sp>
          <p:sp>
            <p:nvSpPr>
              <p:cNvPr id="1107" name="Line 148"/>
              <p:cNvSpPr>
                <a:spLocks noChangeShapeType="1"/>
              </p:cNvSpPr>
              <p:nvPr/>
            </p:nvSpPr>
            <p:spPr bwMode="auto">
              <a:xfrm flipH="1">
                <a:off x="1594" y="3358"/>
                <a:ext cx="9" cy="0"/>
              </a:xfrm>
              <a:prstGeom prst="line">
                <a:avLst/>
              </a:prstGeom>
              <a:noFill/>
              <a:ln w="9525">
                <a:solidFill>
                  <a:srgbClr val="000000"/>
                </a:solidFill>
                <a:round/>
                <a:headEnd/>
                <a:tailEnd/>
              </a:ln>
            </p:spPr>
            <p:txBody>
              <a:bodyPr/>
              <a:lstStyle/>
              <a:p>
                <a:endParaRPr lang="en-GB"/>
              </a:p>
            </p:txBody>
          </p:sp>
          <p:sp>
            <p:nvSpPr>
              <p:cNvPr id="1108" name="Line 149"/>
              <p:cNvSpPr>
                <a:spLocks noChangeShapeType="1"/>
              </p:cNvSpPr>
              <p:nvPr/>
            </p:nvSpPr>
            <p:spPr bwMode="auto">
              <a:xfrm flipH="1">
                <a:off x="1594" y="3320"/>
                <a:ext cx="9" cy="0"/>
              </a:xfrm>
              <a:prstGeom prst="line">
                <a:avLst/>
              </a:prstGeom>
              <a:noFill/>
              <a:ln w="9525">
                <a:solidFill>
                  <a:srgbClr val="000000"/>
                </a:solidFill>
                <a:round/>
                <a:headEnd/>
                <a:tailEnd/>
              </a:ln>
            </p:spPr>
            <p:txBody>
              <a:bodyPr/>
              <a:lstStyle/>
              <a:p>
                <a:endParaRPr lang="en-GB"/>
              </a:p>
            </p:txBody>
          </p:sp>
          <p:sp>
            <p:nvSpPr>
              <p:cNvPr id="1109" name="Line 150"/>
              <p:cNvSpPr>
                <a:spLocks noChangeShapeType="1"/>
              </p:cNvSpPr>
              <p:nvPr/>
            </p:nvSpPr>
            <p:spPr bwMode="auto">
              <a:xfrm flipH="1">
                <a:off x="1594" y="3282"/>
                <a:ext cx="9" cy="0"/>
              </a:xfrm>
              <a:prstGeom prst="line">
                <a:avLst/>
              </a:prstGeom>
              <a:noFill/>
              <a:ln w="9525">
                <a:solidFill>
                  <a:srgbClr val="000000"/>
                </a:solidFill>
                <a:round/>
                <a:headEnd/>
                <a:tailEnd/>
              </a:ln>
            </p:spPr>
            <p:txBody>
              <a:bodyPr/>
              <a:lstStyle/>
              <a:p>
                <a:endParaRPr lang="en-GB"/>
              </a:p>
            </p:txBody>
          </p:sp>
          <p:sp>
            <p:nvSpPr>
              <p:cNvPr id="1110" name="Line 151"/>
              <p:cNvSpPr>
                <a:spLocks noChangeShapeType="1"/>
              </p:cNvSpPr>
              <p:nvPr/>
            </p:nvSpPr>
            <p:spPr bwMode="auto">
              <a:xfrm flipH="1">
                <a:off x="1586" y="3243"/>
                <a:ext cx="17" cy="0"/>
              </a:xfrm>
              <a:prstGeom prst="line">
                <a:avLst/>
              </a:prstGeom>
              <a:noFill/>
              <a:ln w="9525">
                <a:solidFill>
                  <a:srgbClr val="000000"/>
                </a:solidFill>
                <a:round/>
                <a:headEnd/>
                <a:tailEnd/>
              </a:ln>
            </p:spPr>
            <p:txBody>
              <a:bodyPr/>
              <a:lstStyle/>
              <a:p>
                <a:endParaRPr lang="en-GB"/>
              </a:p>
            </p:txBody>
          </p:sp>
          <p:sp>
            <p:nvSpPr>
              <p:cNvPr id="1111" name="Rectangle 152"/>
              <p:cNvSpPr>
                <a:spLocks noChangeArrowheads="1"/>
              </p:cNvSpPr>
              <p:nvPr/>
            </p:nvSpPr>
            <p:spPr bwMode="auto">
              <a:xfrm>
                <a:off x="1499" y="3209"/>
                <a:ext cx="69" cy="79"/>
              </a:xfrm>
              <a:prstGeom prst="rect">
                <a:avLst/>
              </a:prstGeom>
              <a:noFill/>
              <a:ln w="9525">
                <a:noFill/>
                <a:miter lim="800000"/>
                <a:headEnd/>
                <a:tailEnd/>
              </a:ln>
            </p:spPr>
            <p:txBody>
              <a:bodyPr wrap="none" lIns="0" tIns="0" rIns="0" bIns="0">
                <a:spAutoFit/>
              </a:bodyPr>
              <a:lstStyle/>
              <a:p>
                <a:r>
                  <a:rPr lang="en-GB" sz="900">
                    <a:solidFill>
                      <a:srgbClr val="000000"/>
                    </a:solidFill>
                    <a:latin typeface="Trebuchet MS" pitchFamily="34" charset="0"/>
                  </a:rPr>
                  <a:t>50</a:t>
                </a:r>
                <a:endParaRPr lang="en-GB">
                  <a:latin typeface="Trebuchet MS" pitchFamily="34" charset="0"/>
                </a:endParaRPr>
              </a:p>
            </p:txBody>
          </p:sp>
          <p:sp>
            <p:nvSpPr>
              <p:cNvPr id="1112" name="Line 153"/>
              <p:cNvSpPr>
                <a:spLocks noChangeShapeType="1"/>
              </p:cNvSpPr>
              <p:nvPr/>
            </p:nvSpPr>
            <p:spPr bwMode="auto">
              <a:xfrm flipH="1">
                <a:off x="1594" y="3205"/>
                <a:ext cx="9" cy="0"/>
              </a:xfrm>
              <a:prstGeom prst="line">
                <a:avLst/>
              </a:prstGeom>
              <a:noFill/>
              <a:ln w="9525">
                <a:solidFill>
                  <a:srgbClr val="000000"/>
                </a:solidFill>
                <a:round/>
                <a:headEnd/>
                <a:tailEnd/>
              </a:ln>
            </p:spPr>
            <p:txBody>
              <a:bodyPr/>
              <a:lstStyle/>
              <a:p>
                <a:endParaRPr lang="en-GB"/>
              </a:p>
            </p:txBody>
          </p:sp>
          <p:sp>
            <p:nvSpPr>
              <p:cNvPr id="1113" name="Line 154"/>
              <p:cNvSpPr>
                <a:spLocks noChangeShapeType="1"/>
              </p:cNvSpPr>
              <p:nvPr/>
            </p:nvSpPr>
            <p:spPr bwMode="auto">
              <a:xfrm flipH="1">
                <a:off x="1594" y="3167"/>
                <a:ext cx="9" cy="0"/>
              </a:xfrm>
              <a:prstGeom prst="line">
                <a:avLst/>
              </a:prstGeom>
              <a:noFill/>
              <a:ln w="9525">
                <a:solidFill>
                  <a:srgbClr val="000000"/>
                </a:solidFill>
                <a:round/>
                <a:headEnd/>
                <a:tailEnd/>
              </a:ln>
            </p:spPr>
            <p:txBody>
              <a:bodyPr/>
              <a:lstStyle/>
              <a:p>
                <a:endParaRPr lang="en-GB"/>
              </a:p>
            </p:txBody>
          </p:sp>
          <p:sp>
            <p:nvSpPr>
              <p:cNvPr id="1114" name="Line 155"/>
              <p:cNvSpPr>
                <a:spLocks noChangeShapeType="1"/>
              </p:cNvSpPr>
              <p:nvPr/>
            </p:nvSpPr>
            <p:spPr bwMode="auto">
              <a:xfrm flipH="1">
                <a:off x="1594" y="3129"/>
                <a:ext cx="9" cy="0"/>
              </a:xfrm>
              <a:prstGeom prst="line">
                <a:avLst/>
              </a:prstGeom>
              <a:noFill/>
              <a:ln w="9525">
                <a:solidFill>
                  <a:srgbClr val="000000"/>
                </a:solidFill>
                <a:round/>
                <a:headEnd/>
                <a:tailEnd/>
              </a:ln>
            </p:spPr>
            <p:txBody>
              <a:bodyPr/>
              <a:lstStyle/>
              <a:p>
                <a:endParaRPr lang="en-GB"/>
              </a:p>
            </p:txBody>
          </p:sp>
          <p:sp>
            <p:nvSpPr>
              <p:cNvPr id="1115" name="Line 156"/>
              <p:cNvSpPr>
                <a:spLocks noChangeShapeType="1"/>
              </p:cNvSpPr>
              <p:nvPr/>
            </p:nvSpPr>
            <p:spPr bwMode="auto">
              <a:xfrm flipH="1">
                <a:off x="1594" y="3090"/>
                <a:ext cx="9" cy="0"/>
              </a:xfrm>
              <a:prstGeom prst="line">
                <a:avLst/>
              </a:prstGeom>
              <a:noFill/>
              <a:ln w="9525">
                <a:solidFill>
                  <a:srgbClr val="000000"/>
                </a:solidFill>
                <a:round/>
                <a:headEnd/>
                <a:tailEnd/>
              </a:ln>
            </p:spPr>
            <p:txBody>
              <a:bodyPr/>
              <a:lstStyle/>
              <a:p>
                <a:endParaRPr lang="en-GB"/>
              </a:p>
            </p:txBody>
          </p:sp>
          <p:sp>
            <p:nvSpPr>
              <p:cNvPr id="1116" name="Line 157"/>
              <p:cNvSpPr>
                <a:spLocks noChangeShapeType="1"/>
              </p:cNvSpPr>
              <p:nvPr/>
            </p:nvSpPr>
            <p:spPr bwMode="auto">
              <a:xfrm flipH="1">
                <a:off x="1586" y="3052"/>
                <a:ext cx="17" cy="0"/>
              </a:xfrm>
              <a:prstGeom prst="line">
                <a:avLst/>
              </a:prstGeom>
              <a:noFill/>
              <a:ln w="9525">
                <a:solidFill>
                  <a:srgbClr val="000000"/>
                </a:solidFill>
                <a:round/>
                <a:headEnd/>
                <a:tailEnd/>
              </a:ln>
            </p:spPr>
            <p:txBody>
              <a:bodyPr/>
              <a:lstStyle/>
              <a:p>
                <a:endParaRPr lang="en-GB"/>
              </a:p>
            </p:txBody>
          </p:sp>
          <p:sp>
            <p:nvSpPr>
              <p:cNvPr id="1117" name="Rectangle 158"/>
              <p:cNvSpPr>
                <a:spLocks noChangeArrowheads="1"/>
              </p:cNvSpPr>
              <p:nvPr/>
            </p:nvSpPr>
            <p:spPr bwMode="auto">
              <a:xfrm>
                <a:off x="1499" y="3017"/>
                <a:ext cx="69" cy="79"/>
              </a:xfrm>
              <a:prstGeom prst="rect">
                <a:avLst/>
              </a:prstGeom>
              <a:noFill/>
              <a:ln w="9525">
                <a:noFill/>
                <a:miter lim="800000"/>
                <a:headEnd/>
                <a:tailEnd/>
              </a:ln>
            </p:spPr>
            <p:txBody>
              <a:bodyPr wrap="none" lIns="0" tIns="0" rIns="0" bIns="0">
                <a:spAutoFit/>
              </a:bodyPr>
              <a:lstStyle/>
              <a:p>
                <a:r>
                  <a:rPr lang="en-GB" sz="900">
                    <a:solidFill>
                      <a:srgbClr val="000000"/>
                    </a:solidFill>
                    <a:latin typeface="Trebuchet MS" pitchFamily="34" charset="0"/>
                  </a:rPr>
                  <a:t>75</a:t>
                </a:r>
                <a:endParaRPr lang="en-GB">
                  <a:latin typeface="Trebuchet MS" pitchFamily="34" charset="0"/>
                </a:endParaRPr>
              </a:p>
            </p:txBody>
          </p:sp>
          <p:sp>
            <p:nvSpPr>
              <p:cNvPr id="1118" name="Line 159"/>
              <p:cNvSpPr>
                <a:spLocks noChangeShapeType="1"/>
              </p:cNvSpPr>
              <p:nvPr/>
            </p:nvSpPr>
            <p:spPr bwMode="auto">
              <a:xfrm flipH="1">
                <a:off x="1594" y="3014"/>
                <a:ext cx="9" cy="0"/>
              </a:xfrm>
              <a:prstGeom prst="line">
                <a:avLst/>
              </a:prstGeom>
              <a:noFill/>
              <a:ln w="9525">
                <a:solidFill>
                  <a:srgbClr val="000000"/>
                </a:solidFill>
                <a:round/>
                <a:headEnd/>
                <a:tailEnd/>
              </a:ln>
            </p:spPr>
            <p:txBody>
              <a:bodyPr/>
              <a:lstStyle/>
              <a:p>
                <a:endParaRPr lang="en-GB"/>
              </a:p>
            </p:txBody>
          </p:sp>
          <p:sp>
            <p:nvSpPr>
              <p:cNvPr id="1119" name="Line 160"/>
              <p:cNvSpPr>
                <a:spLocks noChangeShapeType="1"/>
              </p:cNvSpPr>
              <p:nvPr/>
            </p:nvSpPr>
            <p:spPr bwMode="auto">
              <a:xfrm flipH="1">
                <a:off x="1594" y="2975"/>
                <a:ext cx="9" cy="0"/>
              </a:xfrm>
              <a:prstGeom prst="line">
                <a:avLst/>
              </a:prstGeom>
              <a:noFill/>
              <a:ln w="9525">
                <a:solidFill>
                  <a:srgbClr val="000000"/>
                </a:solidFill>
                <a:round/>
                <a:headEnd/>
                <a:tailEnd/>
              </a:ln>
            </p:spPr>
            <p:txBody>
              <a:bodyPr/>
              <a:lstStyle/>
              <a:p>
                <a:endParaRPr lang="en-GB"/>
              </a:p>
            </p:txBody>
          </p:sp>
          <p:sp>
            <p:nvSpPr>
              <p:cNvPr id="1120" name="Line 161"/>
              <p:cNvSpPr>
                <a:spLocks noChangeShapeType="1"/>
              </p:cNvSpPr>
              <p:nvPr/>
            </p:nvSpPr>
            <p:spPr bwMode="auto">
              <a:xfrm flipH="1">
                <a:off x="1594" y="2937"/>
                <a:ext cx="9" cy="0"/>
              </a:xfrm>
              <a:prstGeom prst="line">
                <a:avLst/>
              </a:prstGeom>
              <a:noFill/>
              <a:ln w="9525">
                <a:solidFill>
                  <a:srgbClr val="000000"/>
                </a:solidFill>
                <a:round/>
                <a:headEnd/>
                <a:tailEnd/>
              </a:ln>
            </p:spPr>
            <p:txBody>
              <a:bodyPr/>
              <a:lstStyle/>
              <a:p>
                <a:endParaRPr lang="en-GB"/>
              </a:p>
            </p:txBody>
          </p:sp>
          <p:sp>
            <p:nvSpPr>
              <p:cNvPr id="1121" name="Line 162"/>
              <p:cNvSpPr>
                <a:spLocks noChangeShapeType="1"/>
              </p:cNvSpPr>
              <p:nvPr/>
            </p:nvSpPr>
            <p:spPr bwMode="auto">
              <a:xfrm flipH="1">
                <a:off x="1594" y="2899"/>
                <a:ext cx="9" cy="0"/>
              </a:xfrm>
              <a:prstGeom prst="line">
                <a:avLst/>
              </a:prstGeom>
              <a:noFill/>
              <a:ln w="9525">
                <a:solidFill>
                  <a:srgbClr val="000000"/>
                </a:solidFill>
                <a:round/>
                <a:headEnd/>
                <a:tailEnd/>
              </a:ln>
            </p:spPr>
            <p:txBody>
              <a:bodyPr/>
              <a:lstStyle/>
              <a:p>
                <a:endParaRPr lang="en-GB"/>
              </a:p>
            </p:txBody>
          </p:sp>
          <p:sp>
            <p:nvSpPr>
              <p:cNvPr id="1122" name="Line 163"/>
              <p:cNvSpPr>
                <a:spLocks noChangeShapeType="1"/>
              </p:cNvSpPr>
              <p:nvPr/>
            </p:nvSpPr>
            <p:spPr bwMode="auto">
              <a:xfrm flipH="1">
                <a:off x="1586" y="2860"/>
                <a:ext cx="17" cy="0"/>
              </a:xfrm>
              <a:prstGeom prst="line">
                <a:avLst/>
              </a:prstGeom>
              <a:noFill/>
              <a:ln w="9525">
                <a:solidFill>
                  <a:srgbClr val="000000"/>
                </a:solidFill>
                <a:round/>
                <a:headEnd/>
                <a:tailEnd/>
              </a:ln>
            </p:spPr>
            <p:txBody>
              <a:bodyPr/>
              <a:lstStyle/>
              <a:p>
                <a:endParaRPr lang="en-GB"/>
              </a:p>
            </p:txBody>
          </p:sp>
          <p:sp>
            <p:nvSpPr>
              <p:cNvPr id="1123" name="Rectangle 164"/>
              <p:cNvSpPr>
                <a:spLocks noChangeArrowheads="1"/>
              </p:cNvSpPr>
              <p:nvPr/>
            </p:nvSpPr>
            <p:spPr bwMode="auto">
              <a:xfrm>
                <a:off x="1471" y="2826"/>
                <a:ext cx="104" cy="79"/>
              </a:xfrm>
              <a:prstGeom prst="rect">
                <a:avLst/>
              </a:prstGeom>
              <a:noFill/>
              <a:ln w="9525">
                <a:noFill/>
                <a:miter lim="800000"/>
                <a:headEnd/>
                <a:tailEnd/>
              </a:ln>
            </p:spPr>
            <p:txBody>
              <a:bodyPr wrap="none" lIns="0" tIns="0" rIns="0" bIns="0">
                <a:spAutoFit/>
              </a:bodyPr>
              <a:lstStyle/>
              <a:p>
                <a:r>
                  <a:rPr lang="en-GB" sz="900">
                    <a:solidFill>
                      <a:srgbClr val="000000"/>
                    </a:solidFill>
                    <a:latin typeface="Trebuchet MS" pitchFamily="34" charset="0"/>
                  </a:rPr>
                  <a:t>100</a:t>
                </a:r>
                <a:endParaRPr lang="en-GB">
                  <a:latin typeface="Trebuchet MS" pitchFamily="34" charset="0"/>
                </a:endParaRPr>
              </a:p>
            </p:txBody>
          </p:sp>
          <p:sp>
            <p:nvSpPr>
              <p:cNvPr id="1124" name="Rectangle 165"/>
              <p:cNvSpPr>
                <a:spLocks noChangeArrowheads="1"/>
              </p:cNvSpPr>
              <p:nvPr/>
            </p:nvSpPr>
            <p:spPr bwMode="auto">
              <a:xfrm>
                <a:off x="1816" y="3664"/>
                <a:ext cx="1657" cy="210"/>
              </a:xfrm>
              <a:prstGeom prst="rect">
                <a:avLst/>
              </a:prstGeom>
              <a:noFill/>
              <a:ln w="9525">
                <a:noFill/>
                <a:miter lim="800000"/>
                <a:headEnd/>
                <a:tailEnd/>
              </a:ln>
            </p:spPr>
            <p:txBody>
              <a:bodyPr wrap="none" lIns="0" tIns="0" rIns="0" bIns="0">
                <a:spAutoFit/>
              </a:bodyPr>
              <a:lstStyle/>
              <a:p>
                <a:r>
                  <a:rPr lang="en-GB" sz="1200">
                    <a:solidFill>
                      <a:srgbClr val="000000"/>
                    </a:solidFill>
                    <a:latin typeface="Trebuchet MS" pitchFamily="34" charset="0"/>
                  </a:rPr>
                  <a:t>+                            +         IL-1</a:t>
                </a:r>
                <a:r>
                  <a:rPr lang="en-GB" sz="1200">
                    <a:solidFill>
                      <a:srgbClr val="000000"/>
                    </a:solidFill>
                    <a:latin typeface="Symbol" pitchFamily="18" charset="2"/>
                  </a:rPr>
                  <a:t>b</a:t>
                </a:r>
                <a:r>
                  <a:rPr lang="en-GB" sz="1200">
                    <a:solidFill>
                      <a:srgbClr val="000000"/>
                    </a:solidFill>
                  </a:rPr>
                  <a:t> (10ng/ml)</a:t>
                </a:r>
                <a:endParaRPr lang="en-GB" sz="1200"/>
              </a:p>
              <a:p>
                <a:endParaRPr lang="en-GB" sz="1200">
                  <a:latin typeface="Trebuchet MS" pitchFamily="34" charset="0"/>
                </a:endParaRPr>
              </a:p>
            </p:txBody>
          </p:sp>
          <p:sp>
            <p:nvSpPr>
              <p:cNvPr id="1125" name="Rectangle 166"/>
              <p:cNvSpPr>
                <a:spLocks noChangeArrowheads="1"/>
              </p:cNvSpPr>
              <p:nvPr/>
            </p:nvSpPr>
            <p:spPr bwMode="auto">
              <a:xfrm>
                <a:off x="1816" y="3789"/>
                <a:ext cx="1711" cy="105"/>
              </a:xfrm>
              <a:prstGeom prst="rect">
                <a:avLst/>
              </a:prstGeom>
              <a:noFill/>
              <a:ln w="9525">
                <a:noFill/>
                <a:miter lim="800000"/>
                <a:headEnd/>
                <a:tailEnd/>
              </a:ln>
            </p:spPr>
            <p:txBody>
              <a:bodyPr wrap="none" lIns="0" tIns="0" rIns="0" bIns="0">
                <a:spAutoFit/>
              </a:bodyPr>
              <a:lstStyle/>
              <a:p>
                <a:r>
                  <a:rPr lang="en-GB" sz="1200">
                    <a:solidFill>
                      <a:srgbClr val="000000"/>
                    </a:solidFill>
                    <a:latin typeface="Trebuchet MS" pitchFamily="34" charset="0"/>
                  </a:rPr>
                  <a:t> -                            +        AS602868 (10</a:t>
                </a:r>
                <a:r>
                  <a:rPr lang="en-GB" sz="1200">
                    <a:solidFill>
                      <a:srgbClr val="000000"/>
                    </a:solidFill>
                    <a:latin typeface="Symbol" pitchFamily="18" charset="2"/>
                  </a:rPr>
                  <a:t>m</a:t>
                </a:r>
                <a:r>
                  <a:rPr lang="en-GB" sz="1200">
                    <a:solidFill>
                      <a:srgbClr val="000000"/>
                    </a:solidFill>
                    <a:latin typeface="Trebuchet MS" pitchFamily="34" charset="0"/>
                  </a:rPr>
                  <a:t>M)</a:t>
                </a:r>
                <a:endParaRPr lang="en-GB">
                  <a:latin typeface="Trebuchet MS" pitchFamily="34" charset="0"/>
                </a:endParaRPr>
              </a:p>
            </p:txBody>
          </p:sp>
          <p:sp>
            <p:nvSpPr>
              <p:cNvPr id="1126" name="Rectangle 167"/>
              <p:cNvSpPr>
                <a:spLocks noChangeArrowheads="1"/>
              </p:cNvSpPr>
              <p:nvPr/>
            </p:nvSpPr>
            <p:spPr bwMode="auto">
              <a:xfrm>
                <a:off x="1800" y="3931"/>
                <a:ext cx="996" cy="139"/>
              </a:xfrm>
              <a:prstGeom prst="rect">
                <a:avLst/>
              </a:prstGeom>
              <a:noFill/>
              <a:ln w="9525">
                <a:noFill/>
                <a:miter lim="800000"/>
                <a:headEnd/>
                <a:tailEnd/>
              </a:ln>
            </p:spPr>
            <p:txBody>
              <a:bodyPr wrap="none" lIns="0" tIns="0" rIns="0" bIns="0">
                <a:spAutoFit/>
              </a:bodyPr>
              <a:lstStyle/>
              <a:p>
                <a:r>
                  <a:rPr lang="en-GB" sz="1600">
                    <a:solidFill>
                      <a:srgbClr val="000000"/>
                    </a:solidFill>
                    <a:latin typeface="Trebuchet MS" pitchFamily="34" charset="0"/>
                  </a:rPr>
                  <a:t>CBP ChIP (</a:t>
                </a:r>
                <a:r>
                  <a:rPr lang="en-GB" sz="1600">
                    <a:solidFill>
                      <a:srgbClr val="000000"/>
                    </a:solidFill>
                    <a:latin typeface="Symbol" pitchFamily="18" charset="2"/>
                  </a:rPr>
                  <a:t>k</a:t>
                </a:r>
                <a:r>
                  <a:rPr lang="en-GB" sz="1600">
                    <a:solidFill>
                      <a:srgbClr val="000000"/>
                    </a:solidFill>
                    <a:latin typeface="Trebuchet MS" pitchFamily="34" charset="0"/>
                  </a:rPr>
                  <a:t>B3 site)</a:t>
                </a:r>
                <a:endParaRPr lang="en-GB">
                  <a:latin typeface="Trebuchet MS" pitchFamily="34" charset="0"/>
                </a:endParaRPr>
              </a:p>
            </p:txBody>
          </p:sp>
          <p:sp>
            <p:nvSpPr>
              <p:cNvPr id="1127" name="Rectangle 168"/>
              <p:cNvSpPr>
                <a:spLocks noChangeArrowheads="1"/>
              </p:cNvSpPr>
              <p:nvPr/>
            </p:nvSpPr>
            <p:spPr bwMode="auto">
              <a:xfrm>
                <a:off x="2273" y="3179"/>
                <a:ext cx="46" cy="149"/>
              </a:xfrm>
              <a:prstGeom prst="rect">
                <a:avLst/>
              </a:prstGeom>
              <a:noFill/>
              <a:ln w="9525">
                <a:noFill/>
                <a:miter lim="800000"/>
                <a:headEnd/>
                <a:tailEnd/>
              </a:ln>
            </p:spPr>
            <p:txBody>
              <a:bodyPr wrap="none" lIns="0" tIns="0" rIns="0" bIns="0">
                <a:spAutoFit/>
              </a:bodyPr>
              <a:lstStyle/>
              <a:p>
                <a:r>
                  <a:rPr lang="en-GB" sz="1700">
                    <a:solidFill>
                      <a:srgbClr val="000000"/>
                    </a:solidFill>
                    <a:latin typeface="Trebuchet MS" pitchFamily="34" charset="0"/>
                  </a:rPr>
                  <a:t>*</a:t>
                </a:r>
                <a:endParaRPr lang="en-GB">
                  <a:latin typeface="Trebuchet MS" pitchFamily="34" charset="0"/>
                </a:endParaRPr>
              </a:p>
            </p:txBody>
          </p:sp>
          <p:sp>
            <p:nvSpPr>
              <p:cNvPr id="1128" name="Rectangle 169"/>
              <p:cNvSpPr>
                <a:spLocks noChangeArrowheads="1"/>
              </p:cNvSpPr>
              <p:nvPr/>
            </p:nvSpPr>
            <p:spPr bwMode="auto">
              <a:xfrm rot="-5400000">
                <a:off x="1113" y="3088"/>
                <a:ext cx="479" cy="122"/>
              </a:xfrm>
              <a:prstGeom prst="rect">
                <a:avLst/>
              </a:prstGeom>
              <a:noFill/>
              <a:ln w="9525">
                <a:noFill/>
                <a:miter lim="800000"/>
                <a:headEnd/>
                <a:tailEnd/>
              </a:ln>
            </p:spPr>
            <p:txBody>
              <a:bodyPr wrap="none" lIns="0" tIns="0" rIns="0" bIns="0">
                <a:spAutoFit/>
              </a:bodyPr>
              <a:lstStyle/>
              <a:p>
                <a:r>
                  <a:rPr lang="en-GB" sz="1400">
                    <a:solidFill>
                      <a:srgbClr val="000000"/>
                    </a:solidFill>
                    <a:latin typeface="Trebuchet MS" pitchFamily="34" charset="0"/>
                  </a:rPr>
                  <a:t>% maximal</a:t>
                </a:r>
                <a:endParaRPr lang="en-GB" sz="3200">
                  <a:latin typeface="Trebuchet MS"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13402"/>
                                        </p:tgtEl>
                                        <p:attrNameLst>
                                          <p:attrName>style.visibility</p:attrName>
                                        </p:attrNameLst>
                                      </p:cBhvr>
                                      <p:to>
                                        <p:strVal val="visible"/>
                                      </p:to>
                                    </p:set>
                                    <p:animEffect transition="in" filter="diamond(in)">
                                      <p:cBhvr>
                                        <p:cTn id="7" dur="2000"/>
                                        <p:tgtEl>
                                          <p:spTgt spid="61340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 y="155577"/>
            <a:ext cx="9906000" cy="1277273"/>
          </a:xfrm>
          <a:prstGeom prst="rect">
            <a:avLst/>
          </a:prstGeom>
          <a:noFill/>
          <a:ln w="9525">
            <a:noFill/>
            <a:miter lim="800000"/>
            <a:headEnd/>
            <a:tailEnd/>
          </a:ln>
        </p:spPr>
        <p:txBody>
          <a:bodyPr lIns="0" tIns="0" rIns="0" bIns="0">
            <a:spAutoFit/>
          </a:bodyPr>
          <a:lstStyle/>
          <a:p>
            <a:pPr algn="ctr" eaLnBrk="1" hangingPunct="1"/>
            <a:r>
              <a:rPr kumimoji="1" lang="en-US" altLang="ja-JP" sz="3500" dirty="0" smtClean="0">
                <a:solidFill>
                  <a:srgbClr val="FF0000"/>
                </a:solidFill>
                <a:latin typeface="Trebuchet MS" pitchFamily="34" charset="0"/>
                <a:ea typeface="MS PGothic" pitchFamily="34" charset="-128"/>
                <a:cs typeface="Arial" pitchFamily="34" charset="0"/>
              </a:rPr>
              <a:t>HDAC inhibition enhances </a:t>
            </a:r>
            <a:r>
              <a:rPr kumimoji="1" lang="en-US" altLang="ja-JP" sz="3500" dirty="0">
                <a:solidFill>
                  <a:srgbClr val="FF0000"/>
                </a:solidFill>
                <a:latin typeface="Trebuchet MS" pitchFamily="34" charset="0"/>
                <a:ea typeface="MS PGothic" pitchFamily="34" charset="-128"/>
                <a:cs typeface="Arial" pitchFamily="34" charset="0"/>
              </a:rPr>
              <a:t>MMP-9 </a:t>
            </a:r>
            <a:r>
              <a:rPr kumimoji="1" lang="en-US" altLang="ja-JP" sz="3500" dirty="0" smtClean="0">
                <a:solidFill>
                  <a:srgbClr val="FF0000"/>
                </a:solidFill>
                <a:latin typeface="Trebuchet MS" pitchFamily="34" charset="0"/>
                <a:ea typeface="MS PGothic" pitchFamily="34" charset="-128"/>
                <a:cs typeface="Arial" pitchFamily="34" charset="0"/>
              </a:rPr>
              <a:t>expression:</a:t>
            </a:r>
          </a:p>
          <a:p>
            <a:pPr algn="ctr" eaLnBrk="1" hangingPunct="1"/>
            <a:endParaRPr kumimoji="1" lang="en-US" altLang="ja-JP" dirty="0" smtClean="0">
              <a:latin typeface="Trebuchet MS" pitchFamily="34" charset="0"/>
              <a:ea typeface="MS PGothic" pitchFamily="34" charset="-128"/>
              <a:cs typeface="Arial" pitchFamily="34" charset="0"/>
            </a:endParaRPr>
          </a:p>
          <a:p>
            <a:pPr algn="ctr" eaLnBrk="1" hangingPunct="1"/>
            <a:r>
              <a:rPr kumimoji="1" lang="en-US" altLang="ja-JP" sz="2800" dirty="0" smtClean="0">
                <a:latin typeface="Trebuchet MS" pitchFamily="34" charset="0"/>
                <a:ea typeface="MS PGothic" pitchFamily="34" charset="-128"/>
                <a:cs typeface="Arial" pitchFamily="34" charset="0"/>
              </a:rPr>
              <a:t>Inhibition of an inhibitor = activation</a:t>
            </a:r>
            <a:endParaRPr kumimoji="1" lang="en-US" altLang="ja-JP" sz="2000" dirty="0">
              <a:latin typeface="Trebuchet MS" pitchFamily="34" charset="0"/>
              <a:ea typeface="MS PGothic" pitchFamily="34" charset="-128"/>
              <a:cs typeface="Arial" pitchFamily="34" charset="0"/>
            </a:endParaRPr>
          </a:p>
        </p:txBody>
      </p:sp>
      <p:sp>
        <p:nvSpPr>
          <p:cNvPr id="28675" name="Rectangle 3"/>
          <p:cNvSpPr>
            <a:spLocks noChangeArrowheads="1"/>
          </p:cNvSpPr>
          <p:nvPr/>
        </p:nvSpPr>
        <p:spPr bwMode="auto">
          <a:xfrm>
            <a:off x="5629493" y="3272561"/>
            <a:ext cx="587563" cy="1835150"/>
          </a:xfrm>
          <a:prstGeom prst="rect">
            <a:avLst/>
          </a:prstGeom>
          <a:solidFill>
            <a:schemeClr val="accent2"/>
          </a:solidFill>
          <a:ln w="9525">
            <a:noFill/>
            <a:miter lim="800000"/>
            <a:headEnd/>
            <a:tailEnd/>
          </a:ln>
        </p:spPr>
        <p:txBody>
          <a:bodyPr/>
          <a:lstStyle/>
          <a:p>
            <a:endParaRPr lang="en-GB"/>
          </a:p>
        </p:txBody>
      </p:sp>
      <p:sp>
        <p:nvSpPr>
          <p:cNvPr id="28676" name="Line 4"/>
          <p:cNvSpPr>
            <a:spLocks noChangeShapeType="1"/>
          </p:cNvSpPr>
          <p:nvPr/>
        </p:nvSpPr>
        <p:spPr bwMode="auto">
          <a:xfrm flipV="1">
            <a:off x="5629492" y="3272561"/>
            <a:ext cx="6352" cy="1835150"/>
          </a:xfrm>
          <a:prstGeom prst="line">
            <a:avLst/>
          </a:prstGeom>
          <a:noFill/>
          <a:ln w="15875" cap="rnd">
            <a:solidFill>
              <a:srgbClr val="000000"/>
            </a:solidFill>
            <a:round/>
            <a:headEnd/>
            <a:tailEnd/>
          </a:ln>
        </p:spPr>
        <p:txBody>
          <a:bodyPr/>
          <a:lstStyle/>
          <a:p>
            <a:endParaRPr lang="en-GB"/>
          </a:p>
        </p:txBody>
      </p:sp>
      <p:sp>
        <p:nvSpPr>
          <p:cNvPr id="28677" name="Line 5"/>
          <p:cNvSpPr>
            <a:spLocks noChangeShapeType="1"/>
          </p:cNvSpPr>
          <p:nvPr/>
        </p:nvSpPr>
        <p:spPr bwMode="auto">
          <a:xfrm>
            <a:off x="5629492" y="3272561"/>
            <a:ext cx="6352" cy="1835150"/>
          </a:xfrm>
          <a:prstGeom prst="line">
            <a:avLst/>
          </a:prstGeom>
          <a:noFill/>
          <a:ln w="15875" cap="rnd">
            <a:solidFill>
              <a:srgbClr val="000000"/>
            </a:solidFill>
            <a:round/>
            <a:headEnd/>
            <a:tailEnd/>
          </a:ln>
        </p:spPr>
        <p:txBody>
          <a:bodyPr/>
          <a:lstStyle/>
          <a:p>
            <a:endParaRPr lang="en-GB"/>
          </a:p>
        </p:txBody>
      </p:sp>
      <p:sp>
        <p:nvSpPr>
          <p:cNvPr id="28678" name="Line 6"/>
          <p:cNvSpPr>
            <a:spLocks noChangeShapeType="1"/>
          </p:cNvSpPr>
          <p:nvPr/>
        </p:nvSpPr>
        <p:spPr bwMode="auto">
          <a:xfrm>
            <a:off x="5629493" y="3272561"/>
            <a:ext cx="587563" cy="6350"/>
          </a:xfrm>
          <a:prstGeom prst="line">
            <a:avLst/>
          </a:prstGeom>
          <a:noFill/>
          <a:ln w="15875" cap="rnd">
            <a:solidFill>
              <a:srgbClr val="000000"/>
            </a:solidFill>
            <a:round/>
            <a:headEnd/>
            <a:tailEnd/>
          </a:ln>
        </p:spPr>
        <p:txBody>
          <a:bodyPr/>
          <a:lstStyle/>
          <a:p>
            <a:endParaRPr lang="en-GB"/>
          </a:p>
        </p:txBody>
      </p:sp>
      <p:sp>
        <p:nvSpPr>
          <p:cNvPr id="28679" name="Line 7"/>
          <p:cNvSpPr>
            <a:spLocks noChangeShapeType="1"/>
          </p:cNvSpPr>
          <p:nvPr/>
        </p:nvSpPr>
        <p:spPr bwMode="auto">
          <a:xfrm flipH="1">
            <a:off x="5629493" y="3272561"/>
            <a:ext cx="587563" cy="6350"/>
          </a:xfrm>
          <a:prstGeom prst="line">
            <a:avLst/>
          </a:prstGeom>
          <a:noFill/>
          <a:ln w="15875" cap="rnd">
            <a:solidFill>
              <a:srgbClr val="000000"/>
            </a:solidFill>
            <a:round/>
            <a:headEnd/>
            <a:tailEnd/>
          </a:ln>
        </p:spPr>
        <p:txBody>
          <a:bodyPr/>
          <a:lstStyle/>
          <a:p>
            <a:endParaRPr lang="en-GB"/>
          </a:p>
        </p:txBody>
      </p:sp>
      <p:sp>
        <p:nvSpPr>
          <p:cNvPr id="28680" name="Line 8"/>
          <p:cNvSpPr>
            <a:spLocks noChangeShapeType="1"/>
          </p:cNvSpPr>
          <p:nvPr/>
        </p:nvSpPr>
        <p:spPr bwMode="auto">
          <a:xfrm flipV="1">
            <a:off x="6217056" y="3272561"/>
            <a:ext cx="6352" cy="1835150"/>
          </a:xfrm>
          <a:prstGeom prst="line">
            <a:avLst/>
          </a:prstGeom>
          <a:noFill/>
          <a:ln w="15875" cap="rnd">
            <a:solidFill>
              <a:srgbClr val="000000"/>
            </a:solidFill>
            <a:round/>
            <a:headEnd/>
            <a:tailEnd/>
          </a:ln>
        </p:spPr>
        <p:txBody>
          <a:bodyPr/>
          <a:lstStyle/>
          <a:p>
            <a:endParaRPr lang="en-GB"/>
          </a:p>
        </p:txBody>
      </p:sp>
      <p:sp>
        <p:nvSpPr>
          <p:cNvPr id="28681" name="Line 9"/>
          <p:cNvSpPr>
            <a:spLocks noChangeShapeType="1"/>
          </p:cNvSpPr>
          <p:nvPr/>
        </p:nvSpPr>
        <p:spPr bwMode="auto">
          <a:xfrm>
            <a:off x="6217056" y="3272561"/>
            <a:ext cx="6352" cy="1835150"/>
          </a:xfrm>
          <a:prstGeom prst="line">
            <a:avLst/>
          </a:prstGeom>
          <a:noFill/>
          <a:ln w="15875" cap="rnd">
            <a:solidFill>
              <a:srgbClr val="000000"/>
            </a:solidFill>
            <a:round/>
            <a:headEnd/>
            <a:tailEnd/>
          </a:ln>
        </p:spPr>
        <p:txBody>
          <a:bodyPr/>
          <a:lstStyle/>
          <a:p>
            <a:endParaRPr lang="en-GB"/>
          </a:p>
        </p:txBody>
      </p:sp>
      <p:sp>
        <p:nvSpPr>
          <p:cNvPr id="28682" name="Line 10"/>
          <p:cNvSpPr>
            <a:spLocks noChangeShapeType="1"/>
          </p:cNvSpPr>
          <p:nvPr/>
        </p:nvSpPr>
        <p:spPr bwMode="auto">
          <a:xfrm>
            <a:off x="5629493" y="5107711"/>
            <a:ext cx="587563" cy="4762"/>
          </a:xfrm>
          <a:prstGeom prst="line">
            <a:avLst/>
          </a:prstGeom>
          <a:noFill/>
          <a:ln w="15875" cap="rnd">
            <a:solidFill>
              <a:srgbClr val="000000"/>
            </a:solidFill>
            <a:round/>
            <a:headEnd/>
            <a:tailEnd/>
          </a:ln>
        </p:spPr>
        <p:txBody>
          <a:bodyPr/>
          <a:lstStyle/>
          <a:p>
            <a:endParaRPr lang="en-GB"/>
          </a:p>
        </p:txBody>
      </p:sp>
      <p:sp>
        <p:nvSpPr>
          <p:cNvPr id="28683" name="Line 11"/>
          <p:cNvSpPr>
            <a:spLocks noChangeShapeType="1"/>
          </p:cNvSpPr>
          <p:nvPr/>
        </p:nvSpPr>
        <p:spPr bwMode="auto">
          <a:xfrm flipH="1">
            <a:off x="5629493" y="5107711"/>
            <a:ext cx="587563" cy="4762"/>
          </a:xfrm>
          <a:prstGeom prst="line">
            <a:avLst/>
          </a:prstGeom>
          <a:noFill/>
          <a:ln w="15875" cap="rnd">
            <a:solidFill>
              <a:srgbClr val="000000"/>
            </a:solidFill>
            <a:round/>
            <a:headEnd/>
            <a:tailEnd/>
          </a:ln>
        </p:spPr>
        <p:txBody>
          <a:bodyPr/>
          <a:lstStyle/>
          <a:p>
            <a:endParaRPr lang="en-GB"/>
          </a:p>
        </p:txBody>
      </p:sp>
      <p:sp>
        <p:nvSpPr>
          <p:cNvPr id="28684" name="Line 12"/>
          <p:cNvSpPr>
            <a:spLocks noChangeShapeType="1"/>
          </p:cNvSpPr>
          <p:nvPr/>
        </p:nvSpPr>
        <p:spPr bwMode="auto">
          <a:xfrm>
            <a:off x="5778767" y="2834411"/>
            <a:ext cx="295370" cy="4762"/>
          </a:xfrm>
          <a:prstGeom prst="line">
            <a:avLst/>
          </a:prstGeom>
          <a:noFill/>
          <a:ln w="15875" cap="rnd">
            <a:solidFill>
              <a:srgbClr val="000000"/>
            </a:solidFill>
            <a:round/>
            <a:headEnd/>
            <a:tailEnd/>
          </a:ln>
        </p:spPr>
        <p:txBody>
          <a:bodyPr/>
          <a:lstStyle/>
          <a:p>
            <a:endParaRPr lang="en-GB"/>
          </a:p>
        </p:txBody>
      </p:sp>
      <p:sp>
        <p:nvSpPr>
          <p:cNvPr id="28685" name="Line 13"/>
          <p:cNvSpPr>
            <a:spLocks noChangeShapeType="1"/>
          </p:cNvSpPr>
          <p:nvPr/>
        </p:nvSpPr>
        <p:spPr bwMode="auto">
          <a:xfrm>
            <a:off x="5923275" y="2834411"/>
            <a:ext cx="6352" cy="438150"/>
          </a:xfrm>
          <a:prstGeom prst="line">
            <a:avLst/>
          </a:prstGeom>
          <a:noFill/>
          <a:ln w="15875" cap="rnd">
            <a:solidFill>
              <a:srgbClr val="000000"/>
            </a:solidFill>
            <a:round/>
            <a:headEnd/>
            <a:tailEnd/>
          </a:ln>
        </p:spPr>
        <p:txBody>
          <a:bodyPr/>
          <a:lstStyle/>
          <a:p>
            <a:endParaRPr lang="en-GB"/>
          </a:p>
        </p:txBody>
      </p:sp>
      <p:sp>
        <p:nvSpPr>
          <p:cNvPr id="28686" name="Rectangle 14"/>
          <p:cNvSpPr>
            <a:spLocks noChangeArrowheads="1"/>
          </p:cNvSpPr>
          <p:nvPr/>
        </p:nvSpPr>
        <p:spPr bwMode="auto">
          <a:xfrm>
            <a:off x="4738619" y="3243989"/>
            <a:ext cx="587563" cy="1863725"/>
          </a:xfrm>
          <a:prstGeom prst="rect">
            <a:avLst/>
          </a:prstGeom>
          <a:solidFill>
            <a:schemeClr val="accent2"/>
          </a:solidFill>
          <a:ln w="9525">
            <a:noFill/>
            <a:miter lim="800000"/>
            <a:headEnd/>
            <a:tailEnd/>
          </a:ln>
        </p:spPr>
        <p:txBody>
          <a:bodyPr/>
          <a:lstStyle/>
          <a:p>
            <a:pPr eaLnBrk="1" hangingPunct="1"/>
            <a:endParaRPr lang="en-GB" sz="3600">
              <a:latin typeface="Trebuchet MS" pitchFamily="34" charset="0"/>
              <a:cs typeface="Arial" pitchFamily="34" charset="0"/>
            </a:endParaRPr>
          </a:p>
        </p:txBody>
      </p:sp>
      <p:sp>
        <p:nvSpPr>
          <p:cNvPr id="28687" name="Line 15"/>
          <p:cNvSpPr>
            <a:spLocks noChangeShapeType="1"/>
          </p:cNvSpPr>
          <p:nvPr/>
        </p:nvSpPr>
        <p:spPr bwMode="auto">
          <a:xfrm flipV="1">
            <a:off x="4738620" y="3243989"/>
            <a:ext cx="4765" cy="1863725"/>
          </a:xfrm>
          <a:prstGeom prst="line">
            <a:avLst/>
          </a:prstGeom>
          <a:noFill/>
          <a:ln w="15875" cap="rnd">
            <a:solidFill>
              <a:srgbClr val="000000"/>
            </a:solidFill>
            <a:round/>
            <a:headEnd/>
            <a:tailEnd/>
          </a:ln>
        </p:spPr>
        <p:txBody>
          <a:bodyPr/>
          <a:lstStyle/>
          <a:p>
            <a:endParaRPr lang="en-GB"/>
          </a:p>
        </p:txBody>
      </p:sp>
      <p:sp>
        <p:nvSpPr>
          <p:cNvPr id="28688" name="Line 16"/>
          <p:cNvSpPr>
            <a:spLocks noChangeShapeType="1"/>
          </p:cNvSpPr>
          <p:nvPr/>
        </p:nvSpPr>
        <p:spPr bwMode="auto">
          <a:xfrm>
            <a:off x="4738620" y="3243989"/>
            <a:ext cx="4765" cy="1863725"/>
          </a:xfrm>
          <a:prstGeom prst="line">
            <a:avLst/>
          </a:prstGeom>
          <a:noFill/>
          <a:ln w="15875" cap="rnd">
            <a:solidFill>
              <a:srgbClr val="000000"/>
            </a:solidFill>
            <a:round/>
            <a:headEnd/>
            <a:tailEnd/>
          </a:ln>
        </p:spPr>
        <p:txBody>
          <a:bodyPr/>
          <a:lstStyle/>
          <a:p>
            <a:endParaRPr lang="en-GB"/>
          </a:p>
        </p:txBody>
      </p:sp>
      <p:sp>
        <p:nvSpPr>
          <p:cNvPr id="28689" name="Line 17"/>
          <p:cNvSpPr>
            <a:spLocks noChangeShapeType="1"/>
          </p:cNvSpPr>
          <p:nvPr/>
        </p:nvSpPr>
        <p:spPr bwMode="auto">
          <a:xfrm>
            <a:off x="4738619" y="3243989"/>
            <a:ext cx="587563" cy="1587"/>
          </a:xfrm>
          <a:prstGeom prst="line">
            <a:avLst/>
          </a:prstGeom>
          <a:noFill/>
          <a:ln w="15875" cap="rnd">
            <a:solidFill>
              <a:srgbClr val="000000"/>
            </a:solidFill>
            <a:round/>
            <a:headEnd/>
            <a:tailEnd/>
          </a:ln>
        </p:spPr>
        <p:txBody>
          <a:bodyPr/>
          <a:lstStyle/>
          <a:p>
            <a:endParaRPr lang="en-GB"/>
          </a:p>
        </p:txBody>
      </p:sp>
      <p:sp>
        <p:nvSpPr>
          <p:cNvPr id="28690" name="Line 18"/>
          <p:cNvSpPr>
            <a:spLocks noChangeShapeType="1"/>
          </p:cNvSpPr>
          <p:nvPr/>
        </p:nvSpPr>
        <p:spPr bwMode="auto">
          <a:xfrm flipH="1">
            <a:off x="4738619" y="3243989"/>
            <a:ext cx="587563" cy="1587"/>
          </a:xfrm>
          <a:prstGeom prst="line">
            <a:avLst/>
          </a:prstGeom>
          <a:noFill/>
          <a:ln w="15875" cap="rnd">
            <a:solidFill>
              <a:srgbClr val="000000"/>
            </a:solidFill>
            <a:round/>
            <a:headEnd/>
            <a:tailEnd/>
          </a:ln>
        </p:spPr>
        <p:txBody>
          <a:bodyPr/>
          <a:lstStyle/>
          <a:p>
            <a:endParaRPr lang="en-GB"/>
          </a:p>
        </p:txBody>
      </p:sp>
      <p:sp>
        <p:nvSpPr>
          <p:cNvPr id="28691" name="Line 19"/>
          <p:cNvSpPr>
            <a:spLocks noChangeShapeType="1"/>
          </p:cNvSpPr>
          <p:nvPr/>
        </p:nvSpPr>
        <p:spPr bwMode="auto">
          <a:xfrm flipV="1">
            <a:off x="5326182" y="3243989"/>
            <a:ext cx="4765" cy="1863725"/>
          </a:xfrm>
          <a:prstGeom prst="line">
            <a:avLst/>
          </a:prstGeom>
          <a:noFill/>
          <a:ln w="15875" cap="rnd">
            <a:solidFill>
              <a:srgbClr val="000000"/>
            </a:solidFill>
            <a:round/>
            <a:headEnd/>
            <a:tailEnd/>
          </a:ln>
        </p:spPr>
        <p:txBody>
          <a:bodyPr/>
          <a:lstStyle/>
          <a:p>
            <a:endParaRPr lang="en-GB"/>
          </a:p>
        </p:txBody>
      </p:sp>
      <p:sp>
        <p:nvSpPr>
          <p:cNvPr id="28692" name="Line 20"/>
          <p:cNvSpPr>
            <a:spLocks noChangeShapeType="1"/>
          </p:cNvSpPr>
          <p:nvPr/>
        </p:nvSpPr>
        <p:spPr bwMode="auto">
          <a:xfrm>
            <a:off x="5326182" y="3243989"/>
            <a:ext cx="4765" cy="1863725"/>
          </a:xfrm>
          <a:prstGeom prst="line">
            <a:avLst/>
          </a:prstGeom>
          <a:noFill/>
          <a:ln w="15875" cap="rnd">
            <a:solidFill>
              <a:srgbClr val="000000"/>
            </a:solidFill>
            <a:round/>
            <a:headEnd/>
            <a:tailEnd/>
          </a:ln>
        </p:spPr>
        <p:txBody>
          <a:bodyPr/>
          <a:lstStyle/>
          <a:p>
            <a:endParaRPr lang="en-GB"/>
          </a:p>
        </p:txBody>
      </p:sp>
      <p:sp>
        <p:nvSpPr>
          <p:cNvPr id="28693" name="Line 21"/>
          <p:cNvSpPr>
            <a:spLocks noChangeShapeType="1"/>
          </p:cNvSpPr>
          <p:nvPr/>
        </p:nvSpPr>
        <p:spPr bwMode="auto">
          <a:xfrm>
            <a:off x="4738619" y="5107711"/>
            <a:ext cx="587563" cy="4762"/>
          </a:xfrm>
          <a:prstGeom prst="line">
            <a:avLst/>
          </a:prstGeom>
          <a:noFill/>
          <a:ln w="15875" cap="rnd">
            <a:solidFill>
              <a:srgbClr val="000000"/>
            </a:solidFill>
            <a:round/>
            <a:headEnd/>
            <a:tailEnd/>
          </a:ln>
        </p:spPr>
        <p:txBody>
          <a:bodyPr/>
          <a:lstStyle/>
          <a:p>
            <a:endParaRPr lang="en-GB"/>
          </a:p>
        </p:txBody>
      </p:sp>
      <p:sp>
        <p:nvSpPr>
          <p:cNvPr id="28694" name="Line 22"/>
          <p:cNvSpPr>
            <a:spLocks noChangeShapeType="1"/>
          </p:cNvSpPr>
          <p:nvPr/>
        </p:nvSpPr>
        <p:spPr bwMode="auto">
          <a:xfrm flipH="1">
            <a:off x="4738619" y="5107711"/>
            <a:ext cx="587563" cy="4762"/>
          </a:xfrm>
          <a:prstGeom prst="line">
            <a:avLst/>
          </a:prstGeom>
          <a:noFill/>
          <a:ln w="15875" cap="rnd">
            <a:solidFill>
              <a:srgbClr val="000000"/>
            </a:solidFill>
            <a:round/>
            <a:headEnd/>
            <a:tailEnd/>
          </a:ln>
        </p:spPr>
        <p:txBody>
          <a:bodyPr/>
          <a:lstStyle/>
          <a:p>
            <a:endParaRPr lang="en-GB"/>
          </a:p>
        </p:txBody>
      </p:sp>
      <p:sp>
        <p:nvSpPr>
          <p:cNvPr id="28695" name="Line 23"/>
          <p:cNvSpPr>
            <a:spLocks noChangeShapeType="1"/>
          </p:cNvSpPr>
          <p:nvPr/>
        </p:nvSpPr>
        <p:spPr bwMode="auto">
          <a:xfrm>
            <a:off x="4889481" y="2893151"/>
            <a:ext cx="296957" cy="4763"/>
          </a:xfrm>
          <a:prstGeom prst="line">
            <a:avLst/>
          </a:prstGeom>
          <a:noFill/>
          <a:ln w="15875" cap="rnd">
            <a:solidFill>
              <a:srgbClr val="000000"/>
            </a:solidFill>
            <a:round/>
            <a:headEnd/>
            <a:tailEnd/>
          </a:ln>
        </p:spPr>
        <p:txBody>
          <a:bodyPr/>
          <a:lstStyle/>
          <a:p>
            <a:endParaRPr lang="en-GB"/>
          </a:p>
        </p:txBody>
      </p:sp>
      <p:sp>
        <p:nvSpPr>
          <p:cNvPr id="28696" name="Line 24"/>
          <p:cNvSpPr>
            <a:spLocks noChangeShapeType="1"/>
          </p:cNvSpPr>
          <p:nvPr/>
        </p:nvSpPr>
        <p:spPr bwMode="auto">
          <a:xfrm>
            <a:off x="5032401" y="2893148"/>
            <a:ext cx="4765" cy="350838"/>
          </a:xfrm>
          <a:prstGeom prst="line">
            <a:avLst/>
          </a:prstGeom>
          <a:noFill/>
          <a:ln w="15875" cap="rnd">
            <a:solidFill>
              <a:srgbClr val="000000"/>
            </a:solidFill>
            <a:round/>
            <a:headEnd/>
            <a:tailEnd/>
          </a:ln>
        </p:spPr>
        <p:txBody>
          <a:bodyPr/>
          <a:lstStyle/>
          <a:p>
            <a:endParaRPr lang="en-GB"/>
          </a:p>
        </p:txBody>
      </p:sp>
      <p:sp>
        <p:nvSpPr>
          <p:cNvPr id="28697" name="Rectangle 25"/>
          <p:cNvSpPr>
            <a:spLocks noChangeArrowheads="1"/>
          </p:cNvSpPr>
          <p:nvPr/>
        </p:nvSpPr>
        <p:spPr bwMode="auto">
          <a:xfrm>
            <a:off x="3846159" y="4734651"/>
            <a:ext cx="593915" cy="373063"/>
          </a:xfrm>
          <a:prstGeom prst="rect">
            <a:avLst/>
          </a:prstGeom>
          <a:solidFill>
            <a:srgbClr val="FF0000"/>
          </a:solidFill>
          <a:ln w="9525">
            <a:noFill/>
            <a:miter lim="800000"/>
            <a:headEnd/>
            <a:tailEnd/>
          </a:ln>
        </p:spPr>
        <p:txBody>
          <a:bodyPr/>
          <a:lstStyle/>
          <a:p>
            <a:endParaRPr lang="en-GB"/>
          </a:p>
        </p:txBody>
      </p:sp>
      <p:sp>
        <p:nvSpPr>
          <p:cNvPr id="28698" name="Line 26"/>
          <p:cNvSpPr>
            <a:spLocks noChangeShapeType="1"/>
          </p:cNvSpPr>
          <p:nvPr/>
        </p:nvSpPr>
        <p:spPr bwMode="auto">
          <a:xfrm flipV="1">
            <a:off x="3846159" y="4734651"/>
            <a:ext cx="6352" cy="373063"/>
          </a:xfrm>
          <a:prstGeom prst="line">
            <a:avLst/>
          </a:prstGeom>
          <a:noFill/>
          <a:ln w="15875" cap="rnd">
            <a:solidFill>
              <a:srgbClr val="000000"/>
            </a:solidFill>
            <a:round/>
            <a:headEnd/>
            <a:tailEnd/>
          </a:ln>
        </p:spPr>
        <p:txBody>
          <a:bodyPr/>
          <a:lstStyle/>
          <a:p>
            <a:endParaRPr lang="en-GB"/>
          </a:p>
        </p:txBody>
      </p:sp>
      <p:sp>
        <p:nvSpPr>
          <p:cNvPr id="28699" name="Line 27"/>
          <p:cNvSpPr>
            <a:spLocks noChangeShapeType="1"/>
          </p:cNvSpPr>
          <p:nvPr/>
        </p:nvSpPr>
        <p:spPr bwMode="auto">
          <a:xfrm>
            <a:off x="3846159" y="4734651"/>
            <a:ext cx="6352" cy="373063"/>
          </a:xfrm>
          <a:prstGeom prst="line">
            <a:avLst/>
          </a:prstGeom>
          <a:noFill/>
          <a:ln w="15875" cap="rnd">
            <a:solidFill>
              <a:srgbClr val="000000"/>
            </a:solidFill>
            <a:round/>
            <a:headEnd/>
            <a:tailEnd/>
          </a:ln>
        </p:spPr>
        <p:txBody>
          <a:bodyPr/>
          <a:lstStyle/>
          <a:p>
            <a:endParaRPr lang="en-GB"/>
          </a:p>
        </p:txBody>
      </p:sp>
      <p:sp>
        <p:nvSpPr>
          <p:cNvPr id="28700" name="Line 28"/>
          <p:cNvSpPr>
            <a:spLocks noChangeShapeType="1"/>
          </p:cNvSpPr>
          <p:nvPr/>
        </p:nvSpPr>
        <p:spPr bwMode="auto">
          <a:xfrm>
            <a:off x="3846159" y="4734648"/>
            <a:ext cx="593915" cy="6350"/>
          </a:xfrm>
          <a:prstGeom prst="line">
            <a:avLst/>
          </a:prstGeom>
          <a:noFill/>
          <a:ln w="15875" cap="rnd">
            <a:solidFill>
              <a:srgbClr val="000000"/>
            </a:solidFill>
            <a:round/>
            <a:headEnd/>
            <a:tailEnd/>
          </a:ln>
        </p:spPr>
        <p:txBody>
          <a:bodyPr/>
          <a:lstStyle/>
          <a:p>
            <a:endParaRPr lang="en-GB"/>
          </a:p>
        </p:txBody>
      </p:sp>
      <p:sp>
        <p:nvSpPr>
          <p:cNvPr id="28701" name="Line 29"/>
          <p:cNvSpPr>
            <a:spLocks noChangeShapeType="1"/>
          </p:cNvSpPr>
          <p:nvPr/>
        </p:nvSpPr>
        <p:spPr bwMode="auto">
          <a:xfrm flipH="1">
            <a:off x="3846159" y="4734648"/>
            <a:ext cx="593915" cy="6350"/>
          </a:xfrm>
          <a:prstGeom prst="line">
            <a:avLst/>
          </a:prstGeom>
          <a:noFill/>
          <a:ln w="15875" cap="rnd">
            <a:solidFill>
              <a:srgbClr val="000000"/>
            </a:solidFill>
            <a:round/>
            <a:headEnd/>
            <a:tailEnd/>
          </a:ln>
        </p:spPr>
        <p:txBody>
          <a:bodyPr/>
          <a:lstStyle/>
          <a:p>
            <a:endParaRPr lang="en-GB"/>
          </a:p>
        </p:txBody>
      </p:sp>
      <p:sp>
        <p:nvSpPr>
          <p:cNvPr id="28702" name="Line 30"/>
          <p:cNvSpPr>
            <a:spLocks noChangeShapeType="1"/>
          </p:cNvSpPr>
          <p:nvPr/>
        </p:nvSpPr>
        <p:spPr bwMode="auto">
          <a:xfrm flipV="1">
            <a:off x="4440074" y="4734651"/>
            <a:ext cx="4765" cy="373063"/>
          </a:xfrm>
          <a:prstGeom prst="line">
            <a:avLst/>
          </a:prstGeom>
          <a:noFill/>
          <a:ln w="15875" cap="rnd">
            <a:solidFill>
              <a:srgbClr val="000000"/>
            </a:solidFill>
            <a:round/>
            <a:headEnd/>
            <a:tailEnd/>
          </a:ln>
        </p:spPr>
        <p:txBody>
          <a:bodyPr/>
          <a:lstStyle/>
          <a:p>
            <a:endParaRPr lang="en-GB"/>
          </a:p>
        </p:txBody>
      </p:sp>
      <p:sp>
        <p:nvSpPr>
          <p:cNvPr id="28703" name="Line 31"/>
          <p:cNvSpPr>
            <a:spLocks noChangeShapeType="1"/>
          </p:cNvSpPr>
          <p:nvPr/>
        </p:nvSpPr>
        <p:spPr bwMode="auto">
          <a:xfrm>
            <a:off x="4440074" y="4734651"/>
            <a:ext cx="4765" cy="373063"/>
          </a:xfrm>
          <a:prstGeom prst="line">
            <a:avLst/>
          </a:prstGeom>
          <a:noFill/>
          <a:ln w="15875" cap="rnd">
            <a:solidFill>
              <a:srgbClr val="000000"/>
            </a:solidFill>
            <a:round/>
            <a:headEnd/>
            <a:tailEnd/>
          </a:ln>
        </p:spPr>
        <p:txBody>
          <a:bodyPr/>
          <a:lstStyle/>
          <a:p>
            <a:endParaRPr lang="en-GB"/>
          </a:p>
        </p:txBody>
      </p:sp>
      <p:sp>
        <p:nvSpPr>
          <p:cNvPr id="28704" name="Line 32"/>
          <p:cNvSpPr>
            <a:spLocks noChangeShapeType="1"/>
          </p:cNvSpPr>
          <p:nvPr/>
        </p:nvSpPr>
        <p:spPr bwMode="auto">
          <a:xfrm>
            <a:off x="3846159" y="5107711"/>
            <a:ext cx="593915" cy="4762"/>
          </a:xfrm>
          <a:prstGeom prst="line">
            <a:avLst/>
          </a:prstGeom>
          <a:noFill/>
          <a:ln w="15875" cap="rnd">
            <a:solidFill>
              <a:srgbClr val="000000"/>
            </a:solidFill>
            <a:round/>
            <a:headEnd/>
            <a:tailEnd/>
          </a:ln>
        </p:spPr>
        <p:txBody>
          <a:bodyPr/>
          <a:lstStyle/>
          <a:p>
            <a:endParaRPr lang="en-GB"/>
          </a:p>
        </p:txBody>
      </p:sp>
      <p:sp>
        <p:nvSpPr>
          <p:cNvPr id="28705" name="Line 33"/>
          <p:cNvSpPr>
            <a:spLocks noChangeShapeType="1"/>
          </p:cNvSpPr>
          <p:nvPr/>
        </p:nvSpPr>
        <p:spPr bwMode="auto">
          <a:xfrm flipH="1">
            <a:off x="3846159" y="5107711"/>
            <a:ext cx="593915" cy="4762"/>
          </a:xfrm>
          <a:prstGeom prst="line">
            <a:avLst/>
          </a:prstGeom>
          <a:noFill/>
          <a:ln w="15875" cap="rnd">
            <a:solidFill>
              <a:srgbClr val="000000"/>
            </a:solidFill>
            <a:round/>
            <a:headEnd/>
            <a:tailEnd/>
          </a:ln>
        </p:spPr>
        <p:txBody>
          <a:bodyPr/>
          <a:lstStyle/>
          <a:p>
            <a:endParaRPr lang="en-GB"/>
          </a:p>
        </p:txBody>
      </p:sp>
      <p:sp>
        <p:nvSpPr>
          <p:cNvPr id="28706" name="Line 34"/>
          <p:cNvSpPr>
            <a:spLocks noChangeShapeType="1"/>
          </p:cNvSpPr>
          <p:nvPr/>
        </p:nvSpPr>
        <p:spPr bwMode="auto">
          <a:xfrm>
            <a:off x="3997020" y="4555261"/>
            <a:ext cx="296957" cy="4762"/>
          </a:xfrm>
          <a:prstGeom prst="line">
            <a:avLst/>
          </a:prstGeom>
          <a:noFill/>
          <a:ln w="15875" cap="rnd">
            <a:solidFill>
              <a:srgbClr val="000000"/>
            </a:solidFill>
            <a:round/>
            <a:headEnd/>
            <a:tailEnd/>
          </a:ln>
        </p:spPr>
        <p:txBody>
          <a:bodyPr/>
          <a:lstStyle/>
          <a:p>
            <a:endParaRPr lang="en-GB"/>
          </a:p>
        </p:txBody>
      </p:sp>
      <p:sp>
        <p:nvSpPr>
          <p:cNvPr id="28707" name="Line 35"/>
          <p:cNvSpPr>
            <a:spLocks noChangeShapeType="1"/>
          </p:cNvSpPr>
          <p:nvPr/>
        </p:nvSpPr>
        <p:spPr bwMode="auto">
          <a:xfrm>
            <a:off x="4143116" y="4555264"/>
            <a:ext cx="3176" cy="179387"/>
          </a:xfrm>
          <a:prstGeom prst="line">
            <a:avLst/>
          </a:prstGeom>
          <a:noFill/>
          <a:ln w="15875" cap="rnd">
            <a:solidFill>
              <a:srgbClr val="000000"/>
            </a:solidFill>
            <a:round/>
            <a:headEnd/>
            <a:tailEnd/>
          </a:ln>
        </p:spPr>
        <p:txBody>
          <a:bodyPr/>
          <a:lstStyle/>
          <a:p>
            <a:endParaRPr lang="en-GB"/>
          </a:p>
        </p:txBody>
      </p:sp>
      <p:sp>
        <p:nvSpPr>
          <p:cNvPr id="28708" name="Rectangle 36"/>
          <p:cNvSpPr>
            <a:spLocks noChangeArrowheads="1"/>
          </p:cNvSpPr>
          <p:nvPr/>
        </p:nvSpPr>
        <p:spPr bwMode="auto">
          <a:xfrm>
            <a:off x="2960049" y="5107711"/>
            <a:ext cx="587563" cy="4762"/>
          </a:xfrm>
          <a:prstGeom prst="rect">
            <a:avLst/>
          </a:prstGeom>
          <a:solidFill>
            <a:srgbClr val="000000"/>
          </a:solidFill>
          <a:ln w="9525">
            <a:noFill/>
            <a:miter lim="800000"/>
            <a:headEnd/>
            <a:tailEnd/>
          </a:ln>
        </p:spPr>
        <p:txBody>
          <a:bodyPr/>
          <a:lstStyle/>
          <a:p>
            <a:endParaRPr lang="en-GB"/>
          </a:p>
        </p:txBody>
      </p:sp>
      <p:sp>
        <p:nvSpPr>
          <p:cNvPr id="28709" name="Line 37"/>
          <p:cNvSpPr>
            <a:spLocks noChangeShapeType="1"/>
          </p:cNvSpPr>
          <p:nvPr/>
        </p:nvSpPr>
        <p:spPr bwMode="auto">
          <a:xfrm>
            <a:off x="2960049" y="5107711"/>
            <a:ext cx="6352" cy="4762"/>
          </a:xfrm>
          <a:prstGeom prst="line">
            <a:avLst/>
          </a:prstGeom>
          <a:noFill/>
          <a:ln w="15875" cap="rnd">
            <a:solidFill>
              <a:srgbClr val="000000"/>
            </a:solidFill>
            <a:round/>
            <a:headEnd/>
            <a:tailEnd/>
          </a:ln>
        </p:spPr>
        <p:txBody>
          <a:bodyPr/>
          <a:lstStyle/>
          <a:p>
            <a:endParaRPr lang="en-GB"/>
          </a:p>
        </p:txBody>
      </p:sp>
      <p:sp>
        <p:nvSpPr>
          <p:cNvPr id="28710" name="Line 38"/>
          <p:cNvSpPr>
            <a:spLocks noChangeShapeType="1"/>
          </p:cNvSpPr>
          <p:nvPr/>
        </p:nvSpPr>
        <p:spPr bwMode="auto">
          <a:xfrm>
            <a:off x="2960049" y="5107711"/>
            <a:ext cx="6352" cy="4762"/>
          </a:xfrm>
          <a:prstGeom prst="line">
            <a:avLst/>
          </a:prstGeom>
          <a:noFill/>
          <a:ln w="15875" cap="rnd">
            <a:solidFill>
              <a:srgbClr val="000000"/>
            </a:solidFill>
            <a:round/>
            <a:headEnd/>
            <a:tailEnd/>
          </a:ln>
        </p:spPr>
        <p:txBody>
          <a:bodyPr/>
          <a:lstStyle/>
          <a:p>
            <a:endParaRPr lang="en-GB"/>
          </a:p>
        </p:txBody>
      </p:sp>
      <p:sp>
        <p:nvSpPr>
          <p:cNvPr id="28711" name="Line 39"/>
          <p:cNvSpPr>
            <a:spLocks noChangeShapeType="1"/>
          </p:cNvSpPr>
          <p:nvPr/>
        </p:nvSpPr>
        <p:spPr bwMode="auto">
          <a:xfrm>
            <a:off x="2960049" y="5107711"/>
            <a:ext cx="587563" cy="4762"/>
          </a:xfrm>
          <a:prstGeom prst="line">
            <a:avLst/>
          </a:prstGeom>
          <a:noFill/>
          <a:ln w="15875" cap="rnd">
            <a:solidFill>
              <a:srgbClr val="000000"/>
            </a:solidFill>
            <a:round/>
            <a:headEnd/>
            <a:tailEnd/>
          </a:ln>
        </p:spPr>
        <p:txBody>
          <a:bodyPr/>
          <a:lstStyle/>
          <a:p>
            <a:endParaRPr lang="en-GB"/>
          </a:p>
        </p:txBody>
      </p:sp>
      <p:sp>
        <p:nvSpPr>
          <p:cNvPr id="28712" name="Line 40"/>
          <p:cNvSpPr>
            <a:spLocks noChangeShapeType="1"/>
          </p:cNvSpPr>
          <p:nvPr/>
        </p:nvSpPr>
        <p:spPr bwMode="auto">
          <a:xfrm flipH="1">
            <a:off x="2960049" y="5107711"/>
            <a:ext cx="587563" cy="4762"/>
          </a:xfrm>
          <a:prstGeom prst="line">
            <a:avLst/>
          </a:prstGeom>
          <a:noFill/>
          <a:ln w="15875" cap="rnd">
            <a:solidFill>
              <a:srgbClr val="000000"/>
            </a:solidFill>
            <a:round/>
            <a:headEnd/>
            <a:tailEnd/>
          </a:ln>
        </p:spPr>
        <p:txBody>
          <a:bodyPr/>
          <a:lstStyle/>
          <a:p>
            <a:endParaRPr lang="en-GB"/>
          </a:p>
        </p:txBody>
      </p:sp>
      <p:sp>
        <p:nvSpPr>
          <p:cNvPr id="28713" name="Line 41"/>
          <p:cNvSpPr>
            <a:spLocks noChangeShapeType="1"/>
          </p:cNvSpPr>
          <p:nvPr/>
        </p:nvSpPr>
        <p:spPr bwMode="auto">
          <a:xfrm>
            <a:off x="3547612" y="5107711"/>
            <a:ext cx="4765" cy="4762"/>
          </a:xfrm>
          <a:prstGeom prst="line">
            <a:avLst/>
          </a:prstGeom>
          <a:noFill/>
          <a:ln w="15875" cap="rnd">
            <a:solidFill>
              <a:srgbClr val="000000"/>
            </a:solidFill>
            <a:round/>
            <a:headEnd/>
            <a:tailEnd/>
          </a:ln>
        </p:spPr>
        <p:txBody>
          <a:bodyPr/>
          <a:lstStyle/>
          <a:p>
            <a:endParaRPr lang="en-GB"/>
          </a:p>
        </p:txBody>
      </p:sp>
      <p:sp>
        <p:nvSpPr>
          <p:cNvPr id="28714" name="Line 42"/>
          <p:cNvSpPr>
            <a:spLocks noChangeShapeType="1"/>
          </p:cNvSpPr>
          <p:nvPr/>
        </p:nvSpPr>
        <p:spPr bwMode="auto">
          <a:xfrm>
            <a:off x="3547612" y="5107711"/>
            <a:ext cx="4765" cy="4762"/>
          </a:xfrm>
          <a:prstGeom prst="line">
            <a:avLst/>
          </a:prstGeom>
          <a:noFill/>
          <a:ln w="15875" cap="rnd">
            <a:solidFill>
              <a:srgbClr val="000000"/>
            </a:solidFill>
            <a:round/>
            <a:headEnd/>
            <a:tailEnd/>
          </a:ln>
        </p:spPr>
        <p:txBody>
          <a:bodyPr/>
          <a:lstStyle/>
          <a:p>
            <a:endParaRPr lang="en-GB"/>
          </a:p>
        </p:txBody>
      </p:sp>
      <p:sp>
        <p:nvSpPr>
          <p:cNvPr id="28715" name="Line 43"/>
          <p:cNvSpPr>
            <a:spLocks noChangeShapeType="1"/>
          </p:cNvSpPr>
          <p:nvPr/>
        </p:nvSpPr>
        <p:spPr bwMode="auto">
          <a:xfrm>
            <a:off x="2960049" y="5107711"/>
            <a:ext cx="587563" cy="4762"/>
          </a:xfrm>
          <a:prstGeom prst="line">
            <a:avLst/>
          </a:prstGeom>
          <a:noFill/>
          <a:ln w="15875" cap="rnd">
            <a:solidFill>
              <a:srgbClr val="000000"/>
            </a:solidFill>
            <a:round/>
            <a:headEnd/>
            <a:tailEnd/>
          </a:ln>
        </p:spPr>
        <p:txBody>
          <a:bodyPr/>
          <a:lstStyle/>
          <a:p>
            <a:endParaRPr lang="en-GB"/>
          </a:p>
        </p:txBody>
      </p:sp>
      <p:sp>
        <p:nvSpPr>
          <p:cNvPr id="28716" name="Line 44"/>
          <p:cNvSpPr>
            <a:spLocks noChangeShapeType="1"/>
          </p:cNvSpPr>
          <p:nvPr/>
        </p:nvSpPr>
        <p:spPr bwMode="auto">
          <a:xfrm flipH="1">
            <a:off x="2960049" y="5107711"/>
            <a:ext cx="587563" cy="4762"/>
          </a:xfrm>
          <a:prstGeom prst="line">
            <a:avLst/>
          </a:prstGeom>
          <a:noFill/>
          <a:ln w="15875" cap="rnd">
            <a:solidFill>
              <a:srgbClr val="000000"/>
            </a:solidFill>
            <a:round/>
            <a:headEnd/>
            <a:tailEnd/>
          </a:ln>
        </p:spPr>
        <p:txBody>
          <a:bodyPr/>
          <a:lstStyle/>
          <a:p>
            <a:endParaRPr lang="en-GB"/>
          </a:p>
        </p:txBody>
      </p:sp>
      <p:sp>
        <p:nvSpPr>
          <p:cNvPr id="28717" name="Rectangle 45"/>
          <p:cNvSpPr>
            <a:spLocks noChangeArrowheads="1"/>
          </p:cNvSpPr>
          <p:nvPr/>
        </p:nvSpPr>
        <p:spPr bwMode="auto">
          <a:xfrm>
            <a:off x="2070765" y="5107711"/>
            <a:ext cx="584387" cy="4762"/>
          </a:xfrm>
          <a:prstGeom prst="rect">
            <a:avLst/>
          </a:prstGeom>
          <a:solidFill>
            <a:srgbClr val="000000"/>
          </a:solidFill>
          <a:ln w="9525">
            <a:noFill/>
            <a:miter lim="800000"/>
            <a:headEnd/>
            <a:tailEnd/>
          </a:ln>
        </p:spPr>
        <p:txBody>
          <a:bodyPr/>
          <a:lstStyle/>
          <a:p>
            <a:endParaRPr lang="en-GB"/>
          </a:p>
        </p:txBody>
      </p:sp>
      <p:sp>
        <p:nvSpPr>
          <p:cNvPr id="28718" name="Line 46"/>
          <p:cNvSpPr>
            <a:spLocks noChangeShapeType="1"/>
          </p:cNvSpPr>
          <p:nvPr/>
        </p:nvSpPr>
        <p:spPr bwMode="auto">
          <a:xfrm flipV="1">
            <a:off x="2070764" y="5107711"/>
            <a:ext cx="4765" cy="4762"/>
          </a:xfrm>
          <a:prstGeom prst="line">
            <a:avLst/>
          </a:prstGeom>
          <a:noFill/>
          <a:ln w="15875" cap="rnd">
            <a:solidFill>
              <a:srgbClr val="000000"/>
            </a:solidFill>
            <a:round/>
            <a:headEnd/>
            <a:tailEnd/>
          </a:ln>
        </p:spPr>
        <p:txBody>
          <a:bodyPr/>
          <a:lstStyle/>
          <a:p>
            <a:endParaRPr lang="en-GB"/>
          </a:p>
        </p:txBody>
      </p:sp>
      <p:sp>
        <p:nvSpPr>
          <p:cNvPr id="28719" name="Line 47"/>
          <p:cNvSpPr>
            <a:spLocks noChangeShapeType="1"/>
          </p:cNvSpPr>
          <p:nvPr/>
        </p:nvSpPr>
        <p:spPr bwMode="auto">
          <a:xfrm>
            <a:off x="2070764" y="5107711"/>
            <a:ext cx="4765" cy="4762"/>
          </a:xfrm>
          <a:prstGeom prst="line">
            <a:avLst/>
          </a:prstGeom>
          <a:noFill/>
          <a:ln w="15875" cap="rnd">
            <a:solidFill>
              <a:srgbClr val="000000"/>
            </a:solidFill>
            <a:round/>
            <a:headEnd/>
            <a:tailEnd/>
          </a:ln>
        </p:spPr>
        <p:txBody>
          <a:bodyPr/>
          <a:lstStyle/>
          <a:p>
            <a:endParaRPr lang="en-GB"/>
          </a:p>
        </p:txBody>
      </p:sp>
      <p:sp>
        <p:nvSpPr>
          <p:cNvPr id="28720" name="Line 48"/>
          <p:cNvSpPr>
            <a:spLocks noChangeShapeType="1"/>
          </p:cNvSpPr>
          <p:nvPr/>
        </p:nvSpPr>
        <p:spPr bwMode="auto">
          <a:xfrm>
            <a:off x="2070765" y="5107711"/>
            <a:ext cx="584387" cy="4762"/>
          </a:xfrm>
          <a:prstGeom prst="line">
            <a:avLst/>
          </a:prstGeom>
          <a:noFill/>
          <a:ln w="15875" cap="rnd">
            <a:solidFill>
              <a:srgbClr val="000000"/>
            </a:solidFill>
            <a:round/>
            <a:headEnd/>
            <a:tailEnd/>
          </a:ln>
        </p:spPr>
        <p:txBody>
          <a:bodyPr/>
          <a:lstStyle/>
          <a:p>
            <a:endParaRPr lang="en-GB"/>
          </a:p>
        </p:txBody>
      </p:sp>
      <p:sp>
        <p:nvSpPr>
          <p:cNvPr id="28721" name="Line 49"/>
          <p:cNvSpPr>
            <a:spLocks noChangeShapeType="1"/>
          </p:cNvSpPr>
          <p:nvPr/>
        </p:nvSpPr>
        <p:spPr bwMode="auto">
          <a:xfrm flipH="1">
            <a:off x="2070765" y="5107711"/>
            <a:ext cx="584387" cy="4762"/>
          </a:xfrm>
          <a:prstGeom prst="line">
            <a:avLst/>
          </a:prstGeom>
          <a:noFill/>
          <a:ln w="15875" cap="rnd">
            <a:solidFill>
              <a:srgbClr val="000000"/>
            </a:solidFill>
            <a:round/>
            <a:headEnd/>
            <a:tailEnd/>
          </a:ln>
        </p:spPr>
        <p:txBody>
          <a:bodyPr/>
          <a:lstStyle/>
          <a:p>
            <a:endParaRPr lang="en-GB"/>
          </a:p>
        </p:txBody>
      </p:sp>
      <p:sp>
        <p:nvSpPr>
          <p:cNvPr id="28722" name="Line 50"/>
          <p:cNvSpPr>
            <a:spLocks noChangeShapeType="1"/>
          </p:cNvSpPr>
          <p:nvPr/>
        </p:nvSpPr>
        <p:spPr bwMode="auto">
          <a:xfrm flipV="1">
            <a:off x="2655152" y="5107711"/>
            <a:ext cx="6352" cy="4762"/>
          </a:xfrm>
          <a:prstGeom prst="line">
            <a:avLst/>
          </a:prstGeom>
          <a:noFill/>
          <a:ln w="15875" cap="rnd">
            <a:solidFill>
              <a:srgbClr val="000000"/>
            </a:solidFill>
            <a:round/>
            <a:headEnd/>
            <a:tailEnd/>
          </a:ln>
        </p:spPr>
        <p:txBody>
          <a:bodyPr/>
          <a:lstStyle/>
          <a:p>
            <a:endParaRPr lang="en-GB"/>
          </a:p>
        </p:txBody>
      </p:sp>
      <p:sp>
        <p:nvSpPr>
          <p:cNvPr id="28723" name="Line 51"/>
          <p:cNvSpPr>
            <a:spLocks noChangeShapeType="1"/>
          </p:cNvSpPr>
          <p:nvPr/>
        </p:nvSpPr>
        <p:spPr bwMode="auto">
          <a:xfrm>
            <a:off x="2655152" y="5107711"/>
            <a:ext cx="6352" cy="4762"/>
          </a:xfrm>
          <a:prstGeom prst="line">
            <a:avLst/>
          </a:prstGeom>
          <a:noFill/>
          <a:ln w="15875" cap="rnd">
            <a:solidFill>
              <a:srgbClr val="000000"/>
            </a:solidFill>
            <a:round/>
            <a:headEnd/>
            <a:tailEnd/>
          </a:ln>
        </p:spPr>
        <p:txBody>
          <a:bodyPr/>
          <a:lstStyle/>
          <a:p>
            <a:endParaRPr lang="en-GB"/>
          </a:p>
        </p:txBody>
      </p:sp>
      <p:sp>
        <p:nvSpPr>
          <p:cNvPr id="28724" name="Line 52"/>
          <p:cNvSpPr>
            <a:spLocks noChangeShapeType="1"/>
          </p:cNvSpPr>
          <p:nvPr/>
        </p:nvSpPr>
        <p:spPr bwMode="auto">
          <a:xfrm>
            <a:off x="2070765" y="5107711"/>
            <a:ext cx="584387" cy="4762"/>
          </a:xfrm>
          <a:prstGeom prst="line">
            <a:avLst/>
          </a:prstGeom>
          <a:noFill/>
          <a:ln w="15875" cap="rnd">
            <a:solidFill>
              <a:srgbClr val="000000"/>
            </a:solidFill>
            <a:round/>
            <a:headEnd/>
            <a:tailEnd/>
          </a:ln>
        </p:spPr>
        <p:txBody>
          <a:bodyPr/>
          <a:lstStyle/>
          <a:p>
            <a:endParaRPr lang="en-GB"/>
          </a:p>
        </p:txBody>
      </p:sp>
      <p:sp>
        <p:nvSpPr>
          <p:cNvPr id="28725" name="Line 53"/>
          <p:cNvSpPr>
            <a:spLocks noChangeShapeType="1"/>
          </p:cNvSpPr>
          <p:nvPr/>
        </p:nvSpPr>
        <p:spPr bwMode="auto">
          <a:xfrm flipH="1">
            <a:off x="2070765" y="5107711"/>
            <a:ext cx="584387" cy="4762"/>
          </a:xfrm>
          <a:prstGeom prst="line">
            <a:avLst/>
          </a:prstGeom>
          <a:noFill/>
          <a:ln w="15875" cap="rnd">
            <a:solidFill>
              <a:srgbClr val="000000"/>
            </a:solidFill>
            <a:round/>
            <a:headEnd/>
            <a:tailEnd/>
          </a:ln>
        </p:spPr>
        <p:txBody>
          <a:bodyPr/>
          <a:lstStyle/>
          <a:p>
            <a:endParaRPr lang="en-GB"/>
          </a:p>
        </p:txBody>
      </p:sp>
      <p:sp>
        <p:nvSpPr>
          <p:cNvPr id="28726" name="Line 54"/>
          <p:cNvSpPr>
            <a:spLocks noChangeShapeType="1"/>
          </p:cNvSpPr>
          <p:nvPr/>
        </p:nvSpPr>
        <p:spPr bwMode="auto">
          <a:xfrm>
            <a:off x="1773807" y="5107711"/>
            <a:ext cx="4756086" cy="4762"/>
          </a:xfrm>
          <a:prstGeom prst="line">
            <a:avLst/>
          </a:prstGeom>
          <a:noFill/>
          <a:ln w="15875" cap="rnd">
            <a:solidFill>
              <a:srgbClr val="000000"/>
            </a:solidFill>
            <a:round/>
            <a:headEnd/>
            <a:tailEnd/>
          </a:ln>
        </p:spPr>
        <p:txBody>
          <a:bodyPr/>
          <a:lstStyle/>
          <a:p>
            <a:endParaRPr lang="en-GB"/>
          </a:p>
        </p:txBody>
      </p:sp>
      <p:sp>
        <p:nvSpPr>
          <p:cNvPr id="28727" name="Line 55"/>
          <p:cNvSpPr>
            <a:spLocks noChangeShapeType="1"/>
          </p:cNvSpPr>
          <p:nvPr/>
        </p:nvSpPr>
        <p:spPr bwMode="auto">
          <a:xfrm flipV="1">
            <a:off x="1773807" y="2478811"/>
            <a:ext cx="3176" cy="2628900"/>
          </a:xfrm>
          <a:prstGeom prst="line">
            <a:avLst/>
          </a:prstGeom>
          <a:noFill/>
          <a:ln w="15875" cap="rnd">
            <a:solidFill>
              <a:srgbClr val="000000"/>
            </a:solidFill>
            <a:round/>
            <a:headEnd/>
            <a:tailEnd/>
          </a:ln>
        </p:spPr>
        <p:txBody>
          <a:bodyPr/>
          <a:lstStyle/>
          <a:p>
            <a:endParaRPr lang="en-GB"/>
          </a:p>
        </p:txBody>
      </p:sp>
      <p:sp>
        <p:nvSpPr>
          <p:cNvPr id="28728" name="Line 56"/>
          <p:cNvSpPr>
            <a:spLocks noChangeShapeType="1"/>
          </p:cNvSpPr>
          <p:nvPr/>
        </p:nvSpPr>
        <p:spPr bwMode="auto">
          <a:xfrm flipH="1">
            <a:off x="1672175" y="5107711"/>
            <a:ext cx="101633" cy="4762"/>
          </a:xfrm>
          <a:prstGeom prst="line">
            <a:avLst/>
          </a:prstGeom>
          <a:noFill/>
          <a:ln w="15875" cap="rnd">
            <a:solidFill>
              <a:srgbClr val="000000"/>
            </a:solidFill>
            <a:round/>
            <a:headEnd/>
            <a:tailEnd/>
          </a:ln>
        </p:spPr>
        <p:txBody>
          <a:bodyPr/>
          <a:lstStyle/>
          <a:p>
            <a:endParaRPr lang="en-GB"/>
          </a:p>
        </p:txBody>
      </p:sp>
      <p:sp>
        <p:nvSpPr>
          <p:cNvPr id="28729" name="Rectangle 57"/>
          <p:cNvSpPr>
            <a:spLocks noChangeArrowheads="1"/>
          </p:cNvSpPr>
          <p:nvPr/>
        </p:nvSpPr>
        <p:spPr bwMode="auto">
          <a:xfrm>
            <a:off x="1156071" y="5031514"/>
            <a:ext cx="328616" cy="276999"/>
          </a:xfrm>
          <a:prstGeom prst="rect">
            <a:avLst/>
          </a:prstGeom>
          <a:noFill/>
          <a:ln w="9525">
            <a:noFill/>
            <a:miter lim="800000"/>
            <a:headEnd/>
            <a:tailEnd/>
          </a:ln>
        </p:spPr>
        <p:txBody>
          <a:bodyPr wrap="none" lIns="0" tIns="0" rIns="0" bIns="0">
            <a:spAutoFit/>
          </a:bodyPr>
          <a:lstStyle/>
          <a:p>
            <a:pPr eaLnBrk="1" hangingPunct="1"/>
            <a:r>
              <a:rPr lang="en-GB" sz="1800">
                <a:solidFill>
                  <a:srgbClr val="000000"/>
                </a:solidFill>
                <a:latin typeface="Trebuchet MS" pitchFamily="34" charset="0"/>
                <a:cs typeface="Arial" pitchFamily="34" charset="0"/>
              </a:rPr>
              <a:t>0.0</a:t>
            </a:r>
            <a:endParaRPr lang="en-GB" sz="1800">
              <a:latin typeface="Trebuchet MS" pitchFamily="34" charset="0"/>
              <a:cs typeface="Arial" pitchFamily="34" charset="0"/>
            </a:endParaRPr>
          </a:p>
        </p:txBody>
      </p:sp>
      <p:sp>
        <p:nvSpPr>
          <p:cNvPr id="28730" name="Line 58"/>
          <p:cNvSpPr>
            <a:spLocks noChangeShapeType="1"/>
          </p:cNvSpPr>
          <p:nvPr/>
        </p:nvSpPr>
        <p:spPr bwMode="auto">
          <a:xfrm flipH="1">
            <a:off x="1672175" y="4450486"/>
            <a:ext cx="101633" cy="4762"/>
          </a:xfrm>
          <a:prstGeom prst="line">
            <a:avLst/>
          </a:prstGeom>
          <a:noFill/>
          <a:ln w="15875" cap="rnd">
            <a:solidFill>
              <a:srgbClr val="000000"/>
            </a:solidFill>
            <a:round/>
            <a:headEnd/>
            <a:tailEnd/>
          </a:ln>
        </p:spPr>
        <p:txBody>
          <a:bodyPr/>
          <a:lstStyle/>
          <a:p>
            <a:endParaRPr lang="en-GB"/>
          </a:p>
        </p:txBody>
      </p:sp>
      <p:sp>
        <p:nvSpPr>
          <p:cNvPr id="28731" name="Rectangle 59"/>
          <p:cNvSpPr>
            <a:spLocks noChangeArrowheads="1"/>
          </p:cNvSpPr>
          <p:nvPr/>
        </p:nvSpPr>
        <p:spPr bwMode="auto">
          <a:xfrm>
            <a:off x="1156071" y="4382224"/>
            <a:ext cx="328616" cy="276999"/>
          </a:xfrm>
          <a:prstGeom prst="rect">
            <a:avLst/>
          </a:prstGeom>
          <a:noFill/>
          <a:ln w="9525">
            <a:noFill/>
            <a:miter lim="800000"/>
            <a:headEnd/>
            <a:tailEnd/>
          </a:ln>
        </p:spPr>
        <p:txBody>
          <a:bodyPr wrap="none" lIns="0" tIns="0" rIns="0" bIns="0">
            <a:spAutoFit/>
          </a:bodyPr>
          <a:lstStyle/>
          <a:p>
            <a:pPr eaLnBrk="1" hangingPunct="1"/>
            <a:r>
              <a:rPr lang="en-GB" sz="1800">
                <a:solidFill>
                  <a:srgbClr val="000000"/>
                </a:solidFill>
                <a:latin typeface="Trebuchet MS" pitchFamily="34" charset="0"/>
                <a:cs typeface="Arial" pitchFamily="34" charset="0"/>
              </a:rPr>
              <a:t>2.5</a:t>
            </a:r>
            <a:endParaRPr lang="en-GB" sz="1800">
              <a:latin typeface="Trebuchet MS" pitchFamily="34" charset="0"/>
              <a:cs typeface="Arial" pitchFamily="34" charset="0"/>
            </a:endParaRPr>
          </a:p>
        </p:txBody>
      </p:sp>
      <p:sp>
        <p:nvSpPr>
          <p:cNvPr id="28732" name="Line 60"/>
          <p:cNvSpPr>
            <a:spLocks noChangeShapeType="1"/>
          </p:cNvSpPr>
          <p:nvPr/>
        </p:nvSpPr>
        <p:spPr bwMode="auto">
          <a:xfrm flipH="1">
            <a:off x="1672175" y="3790086"/>
            <a:ext cx="101633" cy="4762"/>
          </a:xfrm>
          <a:prstGeom prst="line">
            <a:avLst/>
          </a:prstGeom>
          <a:noFill/>
          <a:ln w="15875" cap="rnd">
            <a:solidFill>
              <a:srgbClr val="000000"/>
            </a:solidFill>
            <a:round/>
            <a:headEnd/>
            <a:tailEnd/>
          </a:ln>
        </p:spPr>
        <p:txBody>
          <a:bodyPr/>
          <a:lstStyle/>
          <a:p>
            <a:endParaRPr lang="en-GB"/>
          </a:p>
        </p:txBody>
      </p:sp>
      <p:sp>
        <p:nvSpPr>
          <p:cNvPr id="28733" name="Rectangle 61"/>
          <p:cNvSpPr>
            <a:spLocks noChangeArrowheads="1"/>
          </p:cNvSpPr>
          <p:nvPr/>
        </p:nvSpPr>
        <p:spPr bwMode="auto">
          <a:xfrm>
            <a:off x="1156071" y="3723414"/>
            <a:ext cx="328616" cy="276999"/>
          </a:xfrm>
          <a:prstGeom prst="rect">
            <a:avLst/>
          </a:prstGeom>
          <a:noFill/>
          <a:ln w="9525">
            <a:noFill/>
            <a:miter lim="800000"/>
            <a:headEnd/>
            <a:tailEnd/>
          </a:ln>
        </p:spPr>
        <p:txBody>
          <a:bodyPr wrap="none" lIns="0" tIns="0" rIns="0" bIns="0">
            <a:spAutoFit/>
          </a:bodyPr>
          <a:lstStyle/>
          <a:p>
            <a:pPr eaLnBrk="1" hangingPunct="1"/>
            <a:r>
              <a:rPr lang="en-GB" sz="1800">
                <a:solidFill>
                  <a:srgbClr val="000000"/>
                </a:solidFill>
                <a:latin typeface="Trebuchet MS" pitchFamily="34" charset="0"/>
                <a:cs typeface="Arial" pitchFamily="34" charset="0"/>
              </a:rPr>
              <a:t>5.0</a:t>
            </a:r>
            <a:endParaRPr lang="en-GB" sz="1800">
              <a:latin typeface="Trebuchet MS" pitchFamily="34" charset="0"/>
              <a:cs typeface="Arial" pitchFamily="34" charset="0"/>
            </a:endParaRPr>
          </a:p>
        </p:txBody>
      </p:sp>
      <p:sp>
        <p:nvSpPr>
          <p:cNvPr id="28734" name="Line 62"/>
          <p:cNvSpPr>
            <a:spLocks noChangeShapeType="1"/>
          </p:cNvSpPr>
          <p:nvPr/>
        </p:nvSpPr>
        <p:spPr bwMode="auto">
          <a:xfrm flipH="1">
            <a:off x="1672175" y="3132861"/>
            <a:ext cx="101633" cy="4762"/>
          </a:xfrm>
          <a:prstGeom prst="line">
            <a:avLst/>
          </a:prstGeom>
          <a:noFill/>
          <a:ln w="15875" cap="rnd">
            <a:solidFill>
              <a:srgbClr val="000000"/>
            </a:solidFill>
            <a:round/>
            <a:headEnd/>
            <a:tailEnd/>
          </a:ln>
        </p:spPr>
        <p:txBody>
          <a:bodyPr/>
          <a:lstStyle/>
          <a:p>
            <a:endParaRPr lang="en-GB"/>
          </a:p>
        </p:txBody>
      </p:sp>
      <p:sp>
        <p:nvSpPr>
          <p:cNvPr id="28735" name="Rectangle 63"/>
          <p:cNvSpPr>
            <a:spLocks noChangeArrowheads="1"/>
          </p:cNvSpPr>
          <p:nvPr/>
        </p:nvSpPr>
        <p:spPr bwMode="auto">
          <a:xfrm>
            <a:off x="1156071" y="3063014"/>
            <a:ext cx="328616" cy="276999"/>
          </a:xfrm>
          <a:prstGeom prst="rect">
            <a:avLst/>
          </a:prstGeom>
          <a:noFill/>
          <a:ln w="9525">
            <a:noFill/>
            <a:miter lim="800000"/>
            <a:headEnd/>
            <a:tailEnd/>
          </a:ln>
        </p:spPr>
        <p:txBody>
          <a:bodyPr wrap="none" lIns="0" tIns="0" rIns="0" bIns="0">
            <a:spAutoFit/>
          </a:bodyPr>
          <a:lstStyle/>
          <a:p>
            <a:pPr eaLnBrk="1" hangingPunct="1"/>
            <a:r>
              <a:rPr lang="en-GB" sz="1800">
                <a:solidFill>
                  <a:srgbClr val="000000"/>
                </a:solidFill>
                <a:latin typeface="Trebuchet MS" pitchFamily="34" charset="0"/>
                <a:cs typeface="Arial" pitchFamily="34" charset="0"/>
              </a:rPr>
              <a:t>7.5</a:t>
            </a:r>
            <a:endParaRPr lang="en-GB" sz="1800">
              <a:latin typeface="Trebuchet MS" pitchFamily="34" charset="0"/>
              <a:cs typeface="Arial" pitchFamily="34" charset="0"/>
            </a:endParaRPr>
          </a:p>
        </p:txBody>
      </p:sp>
      <p:sp>
        <p:nvSpPr>
          <p:cNvPr id="28736" name="Line 64"/>
          <p:cNvSpPr>
            <a:spLocks noChangeShapeType="1"/>
          </p:cNvSpPr>
          <p:nvPr/>
        </p:nvSpPr>
        <p:spPr bwMode="auto">
          <a:xfrm flipH="1">
            <a:off x="1672175" y="2478814"/>
            <a:ext cx="101633" cy="1587"/>
          </a:xfrm>
          <a:prstGeom prst="line">
            <a:avLst/>
          </a:prstGeom>
          <a:noFill/>
          <a:ln w="15875" cap="rnd">
            <a:solidFill>
              <a:srgbClr val="000000"/>
            </a:solidFill>
            <a:round/>
            <a:headEnd/>
            <a:tailEnd/>
          </a:ln>
        </p:spPr>
        <p:txBody>
          <a:bodyPr/>
          <a:lstStyle/>
          <a:p>
            <a:endParaRPr lang="en-GB"/>
          </a:p>
        </p:txBody>
      </p:sp>
      <p:sp>
        <p:nvSpPr>
          <p:cNvPr id="28737" name="Rectangle 65"/>
          <p:cNvSpPr>
            <a:spLocks noChangeArrowheads="1"/>
          </p:cNvSpPr>
          <p:nvPr/>
        </p:nvSpPr>
        <p:spPr bwMode="auto">
          <a:xfrm>
            <a:off x="1016326" y="2399438"/>
            <a:ext cx="450444" cy="276999"/>
          </a:xfrm>
          <a:prstGeom prst="rect">
            <a:avLst/>
          </a:prstGeom>
          <a:noFill/>
          <a:ln w="9525">
            <a:noFill/>
            <a:miter lim="800000"/>
            <a:headEnd/>
            <a:tailEnd/>
          </a:ln>
        </p:spPr>
        <p:txBody>
          <a:bodyPr wrap="none" lIns="0" tIns="0" rIns="0" bIns="0">
            <a:spAutoFit/>
          </a:bodyPr>
          <a:lstStyle/>
          <a:p>
            <a:pPr eaLnBrk="1" hangingPunct="1"/>
            <a:r>
              <a:rPr lang="en-GB" sz="1800">
                <a:solidFill>
                  <a:srgbClr val="000000"/>
                </a:solidFill>
                <a:latin typeface="Trebuchet MS" pitchFamily="34" charset="0"/>
                <a:cs typeface="Arial" pitchFamily="34" charset="0"/>
              </a:rPr>
              <a:t>10.0</a:t>
            </a:r>
            <a:endParaRPr lang="en-GB" sz="1800">
              <a:latin typeface="Trebuchet MS" pitchFamily="34" charset="0"/>
              <a:cs typeface="Arial" pitchFamily="34" charset="0"/>
            </a:endParaRPr>
          </a:p>
        </p:txBody>
      </p:sp>
      <p:sp>
        <p:nvSpPr>
          <p:cNvPr id="28738" name="Rectangle 66"/>
          <p:cNvSpPr>
            <a:spLocks noChangeArrowheads="1"/>
          </p:cNvSpPr>
          <p:nvPr/>
        </p:nvSpPr>
        <p:spPr bwMode="auto">
          <a:xfrm>
            <a:off x="4913300" y="2181951"/>
            <a:ext cx="150682" cy="492443"/>
          </a:xfrm>
          <a:prstGeom prst="rect">
            <a:avLst/>
          </a:prstGeom>
          <a:noFill/>
          <a:ln w="9525">
            <a:noFill/>
            <a:miter lim="800000"/>
            <a:headEnd/>
            <a:tailEnd/>
          </a:ln>
        </p:spPr>
        <p:txBody>
          <a:bodyPr wrap="none" lIns="0" tIns="0" rIns="0" bIns="0">
            <a:spAutoFit/>
          </a:bodyPr>
          <a:lstStyle/>
          <a:p>
            <a:pPr eaLnBrk="1" hangingPunct="1"/>
            <a:r>
              <a:rPr lang="en-GB" sz="3200">
                <a:solidFill>
                  <a:srgbClr val="000000"/>
                </a:solidFill>
                <a:latin typeface="Trebuchet MS" pitchFamily="34" charset="0"/>
                <a:cs typeface="Arial" pitchFamily="34" charset="0"/>
              </a:rPr>
              <a:t>*</a:t>
            </a:r>
            <a:endParaRPr lang="en-GB" sz="1800">
              <a:latin typeface="Trebuchet MS" pitchFamily="34" charset="0"/>
              <a:cs typeface="Arial" pitchFamily="34" charset="0"/>
            </a:endParaRPr>
          </a:p>
        </p:txBody>
      </p:sp>
      <p:sp>
        <p:nvSpPr>
          <p:cNvPr id="28739" name="Rectangle 67"/>
          <p:cNvSpPr>
            <a:spLocks noChangeArrowheads="1"/>
          </p:cNvSpPr>
          <p:nvPr/>
        </p:nvSpPr>
        <p:spPr bwMode="auto">
          <a:xfrm>
            <a:off x="5829582" y="2193063"/>
            <a:ext cx="150682" cy="492443"/>
          </a:xfrm>
          <a:prstGeom prst="rect">
            <a:avLst/>
          </a:prstGeom>
          <a:noFill/>
          <a:ln w="9525">
            <a:noFill/>
            <a:miter lim="800000"/>
            <a:headEnd/>
            <a:tailEnd/>
          </a:ln>
        </p:spPr>
        <p:txBody>
          <a:bodyPr wrap="none" lIns="0" tIns="0" rIns="0" bIns="0">
            <a:spAutoFit/>
          </a:bodyPr>
          <a:lstStyle/>
          <a:p>
            <a:pPr eaLnBrk="1" hangingPunct="1"/>
            <a:r>
              <a:rPr lang="en-GB" sz="3200">
                <a:solidFill>
                  <a:srgbClr val="000000"/>
                </a:solidFill>
                <a:latin typeface="Trebuchet MS" pitchFamily="34" charset="0"/>
                <a:cs typeface="Arial" pitchFamily="34" charset="0"/>
              </a:rPr>
              <a:t>*</a:t>
            </a:r>
            <a:endParaRPr lang="en-GB" sz="1800">
              <a:latin typeface="Trebuchet MS" pitchFamily="34" charset="0"/>
              <a:cs typeface="Arial" pitchFamily="34" charset="0"/>
            </a:endParaRPr>
          </a:p>
        </p:txBody>
      </p:sp>
      <p:sp>
        <p:nvSpPr>
          <p:cNvPr id="28740" name="Rectangle 68"/>
          <p:cNvSpPr>
            <a:spLocks noChangeArrowheads="1"/>
          </p:cNvSpPr>
          <p:nvPr/>
        </p:nvSpPr>
        <p:spPr bwMode="auto">
          <a:xfrm rot="-5400000">
            <a:off x="100886" y="3390673"/>
            <a:ext cx="1178208" cy="492443"/>
          </a:xfrm>
          <a:prstGeom prst="rect">
            <a:avLst/>
          </a:prstGeom>
          <a:noFill/>
          <a:ln w="9525">
            <a:noFill/>
            <a:miter lim="800000"/>
            <a:headEnd/>
            <a:tailEnd/>
          </a:ln>
        </p:spPr>
        <p:txBody>
          <a:bodyPr wrap="none" lIns="0" tIns="0" rIns="0" bIns="0">
            <a:spAutoFit/>
          </a:bodyPr>
          <a:lstStyle/>
          <a:p>
            <a:pPr eaLnBrk="1" hangingPunct="1"/>
            <a:r>
              <a:rPr lang="en-GB" sz="3200">
                <a:solidFill>
                  <a:srgbClr val="000000"/>
                </a:solidFill>
                <a:latin typeface="Trebuchet MS" pitchFamily="34" charset="0"/>
                <a:cs typeface="Arial" pitchFamily="34" charset="0"/>
              </a:rPr>
              <a:t>MMP-9</a:t>
            </a:r>
            <a:endParaRPr lang="en-GB" sz="1800">
              <a:latin typeface="Trebuchet MS" pitchFamily="34" charset="0"/>
              <a:cs typeface="Arial" pitchFamily="34" charset="0"/>
            </a:endParaRPr>
          </a:p>
        </p:txBody>
      </p:sp>
      <p:sp>
        <p:nvSpPr>
          <p:cNvPr id="28741" name="Text Box 69"/>
          <p:cNvSpPr txBox="1">
            <a:spLocks noChangeArrowheads="1"/>
          </p:cNvSpPr>
          <p:nvPr/>
        </p:nvSpPr>
        <p:spPr bwMode="auto">
          <a:xfrm>
            <a:off x="6621998" y="5302975"/>
            <a:ext cx="1686103" cy="523220"/>
          </a:xfrm>
          <a:prstGeom prst="rect">
            <a:avLst/>
          </a:prstGeom>
          <a:noFill/>
          <a:ln w="9525">
            <a:noFill/>
            <a:miter lim="800000"/>
            <a:headEnd/>
            <a:tailEnd/>
          </a:ln>
        </p:spPr>
        <p:txBody>
          <a:bodyPr wrap="none">
            <a:spAutoFit/>
          </a:bodyPr>
          <a:lstStyle/>
          <a:p>
            <a:pPr eaLnBrk="1" hangingPunct="1"/>
            <a:r>
              <a:rPr lang="en-GB" sz="2800">
                <a:latin typeface="Trebuchet MS" pitchFamily="34" charset="0"/>
                <a:cs typeface="Arial" pitchFamily="34" charset="0"/>
              </a:rPr>
              <a:t>TSA (nM) </a:t>
            </a:r>
          </a:p>
        </p:txBody>
      </p:sp>
      <p:sp>
        <p:nvSpPr>
          <p:cNvPr id="28742" name="Text Box 70"/>
          <p:cNvSpPr txBox="1">
            <a:spLocks noChangeArrowheads="1"/>
          </p:cNvSpPr>
          <p:nvPr/>
        </p:nvSpPr>
        <p:spPr bwMode="auto">
          <a:xfrm>
            <a:off x="3790578" y="5966550"/>
            <a:ext cx="2134943" cy="523220"/>
          </a:xfrm>
          <a:prstGeom prst="rect">
            <a:avLst/>
          </a:prstGeom>
          <a:noFill/>
          <a:ln w="9525">
            <a:noFill/>
            <a:miter lim="800000"/>
            <a:headEnd/>
            <a:tailEnd/>
          </a:ln>
        </p:spPr>
        <p:txBody>
          <a:bodyPr wrap="none">
            <a:spAutoFit/>
          </a:bodyPr>
          <a:lstStyle/>
          <a:p>
            <a:pPr eaLnBrk="1" hangingPunct="1"/>
            <a:r>
              <a:rPr lang="en-GB" sz="2800">
                <a:solidFill>
                  <a:srgbClr val="3333FF"/>
                </a:solidFill>
                <a:latin typeface="Trebuchet MS" pitchFamily="34" charset="0"/>
                <a:cs typeface="Arial" pitchFamily="34" charset="0"/>
              </a:rPr>
              <a:t>PMA (50nM) </a:t>
            </a:r>
          </a:p>
        </p:txBody>
      </p:sp>
      <p:sp>
        <p:nvSpPr>
          <p:cNvPr id="28743" name="Text Box 71"/>
          <p:cNvSpPr txBox="1">
            <a:spLocks noChangeArrowheads="1"/>
          </p:cNvSpPr>
          <p:nvPr/>
        </p:nvSpPr>
        <p:spPr bwMode="auto">
          <a:xfrm>
            <a:off x="2180338" y="5336311"/>
            <a:ext cx="4070345" cy="369332"/>
          </a:xfrm>
          <a:prstGeom prst="rect">
            <a:avLst/>
          </a:prstGeom>
          <a:noFill/>
          <a:ln w="9525">
            <a:noFill/>
            <a:miter lim="800000"/>
            <a:headEnd/>
            <a:tailEnd/>
          </a:ln>
        </p:spPr>
        <p:txBody>
          <a:bodyPr wrap="none">
            <a:spAutoFit/>
          </a:bodyPr>
          <a:lstStyle/>
          <a:p>
            <a:pPr eaLnBrk="1" hangingPunct="1"/>
            <a:r>
              <a:rPr lang="en-GB" dirty="0">
                <a:latin typeface="Trebuchet MS" pitchFamily="34" charset="0"/>
                <a:cs typeface="Arial" pitchFamily="34" charset="0"/>
              </a:rPr>
              <a:t>0        100    </a:t>
            </a:r>
            <a:r>
              <a:rPr lang="en-GB" dirty="0" smtClean="0">
                <a:latin typeface="Trebuchet MS" pitchFamily="34" charset="0"/>
                <a:cs typeface="Arial" pitchFamily="34" charset="0"/>
              </a:rPr>
              <a:t>        </a:t>
            </a:r>
            <a:r>
              <a:rPr lang="en-GB" dirty="0">
                <a:latin typeface="Trebuchet MS" pitchFamily="34" charset="0"/>
                <a:cs typeface="Arial" pitchFamily="34" charset="0"/>
              </a:rPr>
              <a:t>0    </a:t>
            </a:r>
            <a:r>
              <a:rPr lang="en-GB" dirty="0" smtClean="0">
                <a:latin typeface="Trebuchet MS" pitchFamily="34" charset="0"/>
                <a:cs typeface="Arial" pitchFamily="34" charset="0"/>
              </a:rPr>
              <a:t>     </a:t>
            </a:r>
            <a:r>
              <a:rPr lang="en-GB" dirty="0">
                <a:latin typeface="Trebuchet MS" pitchFamily="34" charset="0"/>
                <a:cs typeface="Arial" pitchFamily="34" charset="0"/>
              </a:rPr>
              <a:t>0.1      </a:t>
            </a:r>
            <a:r>
              <a:rPr lang="en-GB" dirty="0" smtClean="0">
                <a:latin typeface="Trebuchet MS" pitchFamily="34" charset="0"/>
                <a:cs typeface="Arial" pitchFamily="34" charset="0"/>
              </a:rPr>
              <a:t>   1.0</a:t>
            </a:r>
            <a:endParaRPr lang="en-GB" dirty="0">
              <a:latin typeface="Trebuchet MS" pitchFamily="34" charset="0"/>
              <a:cs typeface="Arial" pitchFamily="34" charset="0"/>
            </a:endParaRPr>
          </a:p>
        </p:txBody>
      </p:sp>
      <p:sp>
        <p:nvSpPr>
          <p:cNvPr id="28744" name="Line 72"/>
          <p:cNvSpPr>
            <a:spLocks noChangeShapeType="1"/>
          </p:cNvSpPr>
          <p:nvPr/>
        </p:nvSpPr>
        <p:spPr bwMode="auto">
          <a:xfrm>
            <a:off x="3190310" y="5849073"/>
            <a:ext cx="3137906" cy="0"/>
          </a:xfrm>
          <a:prstGeom prst="line">
            <a:avLst/>
          </a:prstGeom>
          <a:noFill/>
          <a:ln w="28575">
            <a:solidFill>
              <a:schemeClr val="tx1"/>
            </a:solidFill>
            <a:round/>
            <a:headEnd/>
            <a:tailEnd/>
          </a:ln>
        </p:spPr>
        <p:txBody>
          <a:bodyPr/>
          <a:lstStyle/>
          <a:p>
            <a:endParaRPr lang="en-GB"/>
          </a:p>
        </p:txBody>
      </p:sp>
      <p:sp>
        <p:nvSpPr>
          <p:cNvPr id="28745" name="Rectangle 73"/>
          <p:cNvSpPr>
            <a:spLocks noChangeArrowheads="1"/>
          </p:cNvSpPr>
          <p:nvPr/>
        </p:nvSpPr>
        <p:spPr bwMode="auto">
          <a:xfrm>
            <a:off x="0" y="6532232"/>
            <a:ext cx="2239780" cy="369332"/>
          </a:xfrm>
          <a:prstGeom prst="rect">
            <a:avLst/>
          </a:prstGeom>
          <a:noFill/>
          <a:ln w="9525">
            <a:noFill/>
            <a:miter lim="800000"/>
            <a:headEnd/>
            <a:tailEnd/>
          </a:ln>
        </p:spPr>
        <p:txBody>
          <a:bodyPr wrap="none">
            <a:spAutoFit/>
          </a:bodyPr>
          <a:lstStyle/>
          <a:p>
            <a:pPr eaLnBrk="1" hangingPunct="1"/>
            <a:r>
              <a:rPr kumimoji="1" lang="en-US" altLang="ja-JP" sz="1800">
                <a:latin typeface="Trebuchet MS" pitchFamily="34" charset="0"/>
                <a:ea typeface="MS PGothic" pitchFamily="34" charset="-128"/>
                <a:cs typeface="Arial" pitchFamily="34" charset="0"/>
              </a:rPr>
              <a:t>U937 and A549 cells</a:t>
            </a:r>
          </a:p>
        </p:txBody>
      </p:sp>
      <p:sp>
        <p:nvSpPr>
          <p:cNvPr id="28746" name="Rectangle 74"/>
          <p:cNvSpPr>
            <a:spLocks noChangeArrowheads="1"/>
          </p:cNvSpPr>
          <p:nvPr/>
        </p:nvSpPr>
        <p:spPr bwMode="auto">
          <a:xfrm>
            <a:off x="7673259" y="6532232"/>
            <a:ext cx="2058640" cy="369332"/>
          </a:xfrm>
          <a:prstGeom prst="rect">
            <a:avLst/>
          </a:prstGeom>
          <a:noFill/>
          <a:ln w="9525">
            <a:noFill/>
            <a:miter lim="800000"/>
            <a:headEnd/>
            <a:tailEnd/>
          </a:ln>
        </p:spPr>
        <p:txBody>
          <a:bodyPr wrap="none">
            <a:spAutoFit/>
          </a:bodyPr>
          <a:lstStyle/>
          <a:p>
            <a:pPr eaLnBrk="1" hangingPunct="1"/>
            <a:r>
              <a:rPr kumimoji="1" lang="en-US" altLang="ja-JP" sz="1800">
                <a:solidFill>
                  <a:srgbClr val="990099"/>
                </a:solidFill>
                <a:latin typeface="Trebuchet MS" pitchFamily="34" charset="0"/>
                <a:ea typeface="MS PGothic" pitchFamily="34" charset="-128"/>
                <a:cs typeface="Arial" pitchFamily="34" charset="0"/>
              </a:rPr>
              <a:t>Satoshi Yamamura</a:t>
            </a:r>
          </a:p>
        </p:txBody>
      </p:sp>
      <p:grpSp>
        <p:nvGrpSpPr>
          <p:cNvPr id="2" name="Group 77"/>
          <p:cNvGrpSpPr/>
          <p:nvPr/>
        </p:nvGrpSpPr>
        <p:grpSpPr>
          <a:xfrm>
            <a:off x="0" y="1582856"/>
            <a:ext cx="9906000" cy="4913194"/>
            <a:chOff x="-4" y="1228114"/>
            <a:chExt cx="9906000" cy="4913194"/>
          </a:xfrm>
        </p:grpSpPr>
        <p:sp>
          <p:nvSpPr>
            <p:cNvPr id="76" name="Rectangle 75"/>
            <p:cNvSpPr/>
            <p:nvPr/>
          </p:nvSpPr>
          <p:spPr>
            <a:xfrm>
              <a:off x="-4" y="1228114"/>
              <a:ext cx="9906000" cy="4913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56354" name="Object 22"/>
            <p:cNvGraphicFramePr>
              <a:graphicFrameLocks noChangeAspect="1"/>
            </p:cNvGraphicFramePr>
            <p:nvPr/>
          </p:nvGraphicFramePr>
          <p:xfrm>
            <a:off x="1291369" y="1248668"/>
            <a:ext cx="7170240" cy="4872087"/>
          </p:xfrm>
          <a:graphic>
            <a:graphicData uri="http://schemas.openxmlformats.org/presentationml/2006/ole">
              <mc:AlternateContent xmlns:mc="http://schemas.openxmlformats.org/markup-compatibility/2006">
                <mc:Choice xmlns:v="urn:schemas-microsoft-com:vml" Requires="v">
                  <p:oleObj spid="_x0000_s394245" name="Prism Project" r:id="rId4" imgW="3471840" imgH="2360160" progId="Prism4.Document">
                    <p:embed/>
                  </p:oleObj>
                </mc:Choice>
                <mc:Fallback>
                  <p:oleObj name="Prism Project" r:id="rId4" imgW="3471840" imgH="2360160" progId="Prism4.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1369" y="1248668"/>
                          <a:ext cx="7170240" cy="487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78" name="TextBox 77"/>
          <p:cNvSpPr txBox="1"/>
          <p:nvPr/>
        </p:nvSpPr>
        <p:spPr>
          <a:xfrm>
            <a:off x="791570" y="2402002"/>
            <a:ext cx="8598090" cy="1569660"/>
          </a:xfrm>
          <a:prstGeom prst="rect">
            <a:avLst/>
          </a:prstGeom>
          <a:solidFill>
            <a:schemeClr val="bg1"/>
          </a:solidFill>
        </p:spPr>
        <p:txBody>
          <a:bodyPr wrap="square" rtlCol="0">
            <a:spAutoFit/>
          </a:bodyPr>
          <a:lstStyle/>
          <a:p>
            <a:pPr algn="ctr"/>
            <a:r>
              <a:rPr lang="en-GB" sz="3200" dirty="0" smtClean="0">
                <a:solidFill>
                  <a:srgbClr val="0000CC"/>
                </a:solidFill>
                <a:latin typeface="Trebuchet MS" pitchFamily="34" charset="0"/>
              </a:rPr>
              <a:t>An imbalance between HAT and HDAC expression/activity can modulate inflammatory gene expression</a:t>
            </a:r>
            <a:endParaRPr lang="en-GB" sz="3200" dirty="0">
              <a:solidFill>
                <a:srgbClr val="0000CC"/>
              </a:solidFill>
              <a:latin typeface="Trebuchet MS" pitchFamily="34" charset="0"/>
            </a:endParaRPr>
          </a:p>
        </p:txBody>
      </p:sp>
    </p:spTree>
    <p:extLst>
      <p:ext uri="{BB962C8B-B14F-4D97-AF65-F5344CB8AC3E}">
        <p14:creationId xmlns:p14="http://schemas.microsoft.com/office/powerpoint/2010/main" val="308863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906000" cy="1143000"/>
          </a:xfrm>
        </p:spPr>
        <p:txBody>
          <a:bodyPr>
            <a:noAutofit/>
          </a:bodyPr>
          <a:lstStyle/>
          <a:p>
            <a:r>
              <a:rPr lang="en-GB" sz="3600" dirty="0" smtClean="0">
                <a:solidFill>
                  <a:srgbClr val="FF0000"/>
                </a:solidFill>
                <a:latin typeface="Trebuchet MS" pitchFamily="34" charset="0"/>
              </a:rPr>
              <a:t>HAT inhibition reduces NF-</a:t>
            </a:r>
            <a:r>
              <a:rPr lang="en-GB" sz="3600" dirty="0" err="1" smtClean="0">
                <a:solidFill>
                  <a:srgbClr val="FF0000"/>
                </a:solidFill>
                <a:latin typeface="Symbol" pitchFamily="18" charset="2"/>
              </a:rPr>
              <a:t>k</a:t>
            </a:r>
            <a:r>
              <a:rPr lang="en-GB" sz="3600" dirty="0" err="1" smtClean="0">
                <a:solidFill>
                  <a:srgbClr val="FF0000"/>
                </a:solidFill>
                <a:latin typeface="Trebuchet MS" pitchFamily="34" charset="0"/>
              </a:rPr>
              <a:t>B</a:t>
            </a:r>
            <a:r>
              <a:rPr lang="en-GB" sz="3600" dirty="0" smtClean="0">
                <a:solidFill>
                  <a:srgbClr val="FF0000"/>
                </a:solidFill>
                <a:latin typeface="Trebuchet MS" pitchFamily="34" charset="0"/>
              </a:rPr>
              <a:t>-mediated ET-1 expression in primary lung endothelial cells</a:t>
            </a:r>
            <a:endParaRPr lang="en-GB" sz="3600" dirty="0">
              <a:solidFill>
                <a:srgbClr val="FF0000"/>
              </a:solidFill>
              <a:latin typeface="Trebuchet MS" pitchFamily="34" charset="0"/>
            </a:endParaRPr>
          </a:p>
        </p:txBody>
      </p:sp>
      <p:sp>
        <p:nvSpPr>
          <p:cNvPr id="126" name="TextBox 125"/>
          <p:cNvSpPr txBox="1"/>
          <p:nvPr/>
        </p:nvSpPr>
        <p:spPr>
          <a:xfrm>
            <a:off x="23779" y="6500835"/>
            <a:ext cx="2131033" cy="369332"/>
          </a:xfrm>
          <a:prstGeom prst="rect">
            <a:avLst/>
          </a:prstGeom>
          <a:noFill/>
        </p:spPr>
        <p:txBody>
          <a:bodyPr wrap="none" rtlCol="0">
            <a:spAutoFit/>
          </a:bodyPr>
          <a:lstStyle/>
          <a:p>
            <a:r>
              <a:rPr lang="en-GB" dirty="0" err="1" smtClean="0"/>
              <a:t>Wort</a:t>
            </a:r>
            <a:r>
              <a:rPr lang="en-GB" dirty="0" smtClean="0"/>
              <a:t> et al., JBC 2009</a:t>
            </a:r>
            <a:endParaRPr lang="en-GB" dirty="0"/>
          </a:p>
        </p:txBody>
      </p:sp>
      <p:pic>
        <p:nvPicPr>
          <p:cNvPr id="131" name="Picture 8"/>
          <p:cNvPicPr>
            <a:picLocks noChangeAspect="1" noChangeArrowheads="1"/>
          </p:cNvPicPr>
          <p:nvPr/>
        </p:nvPicPr>
        <p:blipFill>
          <a:blip r:embed="rId2"/>
          <a:srcRect b="3380"/>
          <a:stretch>
            <a:fillRect/>
          </a:stretch>
        </p:blipFill>
        <p:spPr bwMode="auto">
          <a:xfrm>
            <a:off x="491328" y="1605309"/>
            <a:ext cx="9089283" cy="46434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n-asthmatic airway.png"/>
          <p:cNvPicPr>
            <a:picLocks noChangeAspect="1"/>
          </p:cNvPicPr>
          <p:nvPr/>
        </p:nvPicPr>
        <p:blipFill>
          <a:blip r:embed="rId3" cstate="print"/>
          <a:stretch>
            <a:fillRect/>
          </a:stretch>
        </p:blipFill>
        <p:spPr>
          <a:xfrm>
            <a:off x="4953000" y="1170084"/>
            <a:ext cx="4041314" cy="5571284"/>
          </a:xfrm>
          <a:prstGeom prst="rect">
            <a:avLst/>
          </a:prstGeom>
        </p:spPr>
      </p:pic>
      <p:sp>
        <p:nvSpPr>
          <p:cNvPr id="310281" name="Text Box 9"/>
          <p:cNvSpPr txBox="1">
            <a:spLocks noChangeArrowheads="1"/>
          </p:cNvSpPr>
          <p:nvPr/>
        </p:nvSpPr>
        <p:spPr bwMode="auto">
          <a:xfrm>
            <a:off x="0" y="13910"/>
            <a:ext cx="9864363" cy="1200329"/>
          </a:xfrm>
          <a:prstGeom prst="rect">
            <a:avLst/>
          </a:prstGeom>
          <a:noFill/>
          <a:ln w="9525">
            <a:noFill/>
            <a:miter lim="800000"/>
            <a:headEnd/>
            <a:tailEnd/>
          </a:ln>
          <a:effectLst/>
        </p:spPr>
        <p:txBody>
          <a:bodyPr wrap="square">
            <a:spAutoFit/>
          </a:bodyPr>
          <a:lstStyle/>
          <a:p>
            <a:pPr algn="ctr" eaLnBrk="1" hangingPunct="1">
              <a:defRPr/>
            </a:pPr>
            <a:r>
              <a:rPr lang="en-US" sz="3600" dirty="0" smtClean="0">
                <a:solidFill>
                  <a:srgbClr val="FF0000"/>
                </a:solidFill>
                <a:effectLst/>
                <a:latin typeface="Trebuchet MS" pitchFamily="34" charset="0"/>
              </a:rPr>
              <a:t>Proliferation </a:t>
            </a:r>
            <a:r>
              <a:rPr lang="en-US" sz="3600" dirty="0">
                <a:solidFill>
                  <a:srgbClr val="FF0000"/>
                </a:solidFill>
                <a:effectLst/>
                <a:latin typeface="Trebuchet MS" pitchFamily="34" charset="0"/>
              </a:rPr>
              <a:t>of Airway </a:t>
            </a:r>
            <a:r>
              <a:rPr lang="en-US" sz="3600" dirty="0" smtClean="0">
                <a:solidFill>
                  <a:srgbClr val="FF0000"/>
                </a:solidFill>
                <a:effectLst/>
                <a:latin typeface="Trebuchet MS" pitchFamily="34" charset="0"/>
              </a:rPr>
              <a:t>Smooth Muscle (ASM) in asthma.</a:t>
            </a:r>
            <a:endParaRPr lang="en-US" sz="3600" dirty="0">
              <a:solidFill>
                <a:srgbClr val="FF0000"/>
              </a:solidFill>
              <a:effectLst/>
              <a:latin typeface="Trebuchet MS" pitchFamily="34" charset="0"/>
            </a:endParaRPr>
          </a:p>
        </p:txBody>
      </p:sp>
      <p:sp>
        <p:nvSpPr>
          <p:cNvPr id="22535" name="Text Box 22"/>
          <p:cNvSpPr txBox="1">
            <a:spLocks noChangeArrowheads="1"/>
          </p:cNvSpPr>
          <p:nvPr/>
        </p:nvSpPr>
        <p:spPr bwMode="auto">
          <a:xfrm>
            <a:off x="7405379" y="6550223"/>
            <a:ext cx="2500621" cy="307777"/>
          </a:xfrm>
          <a:prstGeom prst="rect">
            <a:avLst/>
          </a:prstGeom>
          <a:solidFill>
            <a:schemeClr val="bg1"/>
          </a:solidFill>
          <a:ln w="9525" algn="ctr">
            <a:noFill/>
            <a:miter lim="800000"/>
            <a:headEnd/>
            <a:tailEnd/>
          </a:ln>
        </p:spPr>
        <p:txBody>
          <a:bodyPr wrap="none">
            <a:spAutoFit/>
          </a:bodyPr>
          <a:lstStyle/>
          <a:p>
            <a:pPr eaLnBrk="1" hangingPunct="1"/>
            <a:r>
              <a:rPr lang="en-GB" sz="1400" dirty="0" smtClean="0">
                <a:effectLst/>
              </a:rPr>
              <a:t>(Adapted </a:t>
            </a:r>
            <a:r>
              <a:rPr lang="en-GB" sz="1400" dirty="0">
                <a:effectLst/>
              </a:rPr>
              <a:t>from Hirst </a:t>
            </a:r>
            <a:r>
              <a:rPr lang="en-GB" sz="1400" i="1" dirty="0">
                <a:effectLst/>
              </a:rPr>
              <a:t>et al</a:t>
            </a:r>
            <a:r>
              <a:rPr lang="en-GB" sz="1400" dirty="0">
                <a:effectLst/>
              </a:rPr>
              <a:t>, </a:t>
            </a:r>
            <a:r>
              <a:rPr lang="en-GB" sz="1400" dirty="0" smtClean="0">
                <a:effectLst/>
              </a:rPr>
              <a:t>2006)</a:t>
            </a:r>
            <a:endParaRPr lang="en-GB" sz="1400" dirty="0">
              <a:effectLst/>
            </a:endParaRPr>
          </a:p>
        </p:txBody>
      </p:sp>
      <p:pic>
        <p:nvPicPr>
          <p:cNvPr id="19" name="Picture 18" descr="Asthmatic airway.png"/>
          <p:cNvPicPr>
            <a:picLocks noChangeAspect="1"/>
          </p:cNvPicPr>
          <p:nvPr/>
        </p:nvPicPr>
        <p:blipFill>
          <a:blip r:embed="rId4" cstate="print"/>
          <a:stretch>
            <a:fillRect/>
          </a:stretch>
        </p:blipFill>
        <p:spPr>
          <a:xfrm>
            <a:off x="864770" y="1000109"/>
            <a:ext cx="4088230" cy="5761219"/>
          </a:xfrm>
          <a:prstGeom prst="rect">
            <a:avLst/>
          </a:prstGeom>
        </p:spPr>
      </p:pic>
      <p:sp>
        <p:nvSpPr>
          <p:cNvPr id="6" name="TextBox 5"/>
          <p:cNvSpPr txBox="1"/>
          <p:nvPr/>
        </p:nvSpPr>
        <p:spPr>
          <a:xfrm>
            <a:off x="348343" y="3328534"/>
            <a:ext cx="9042399" cy="1261884"/>
          </a:xfrm>
          <a:prstGeom prst="rect">
            <a:avLst/>
          </a:prstGeom>
          <a:solidFill>
            <a:srgbClr val="FFFF00"/>
          </a:solidFill>
          <a:ln w="34925" cmpd="dbl">
            <a:solidFill>
              <a:schemeClr val="tx1"/>
            </a:solidFill>
          </a:ln>
        </p:spPr>
        <p:txBody>
          <a:bodyPr wrap="square" rtlCol="0">
            <a:spAutoFit/>
          </a:bodyPr>
          <a:lstStyle/>
          <a:p>
            <a:pPr algn="ctr"/>
            <a:r>
              <a:rPr lang="en-GB" sz="4000" dirty="0" smtClean="0"/>
              <a:t>INCREASED ASM PROLIFERATION</a:t>
            </a:r>
          </a:p>
          <a:p>
            <a:pPr algn="ctr"/>
            <a:r>
              <a:rPr lang="en-GB" sz="1800" dirty="0" smtClean="0"/>
              <a:t>Growth factors (e.g. </a:t>
            </a:r>
            <a:r>
              <a:rPr lang="en-GB" sz="1800" b="1" dirty="0" smtClean="0"/>
              <a:t>FCS</a:t>
            </a:r>
            <a:r>
              <a:rPr lang="en-GB" sz="1800" dirty="0" smtClean="0"/>
              <a:t>), </a:t>
            </a:r>
          </a:p>
          <a:p>
            <a:pPr algn="ctr"/>
            <a:r>
              <a:rPr lang="en-GB" sz="1800" dirty="0" smtClean="0"/>
              <a:t>Pro-inflammatory cytokines (e.g. IL-1</a:t>
            </a:r>
            <a:r>
              <a:rPr lang="el-GR" sz="1800" dirty="0" smtClean="0"/>
              <a:t>β</a:t>
            </a:r>
            <a:r>
              <a:rPr lang="en-GB" sz="1800" dirty="0" smtClean="0"/>
              <a:t>, </a:t>
            </a:r>
            <a:r>
              <a:rPr lang="en-GB" sz="1800" b="1" dirty="0" smtClean="0"/>
              <a:t>TGF-</a:t>
            </a:r>
            <a:r>
              <a:rPr lang="el-GR" sz="1800" b="1" dirty="0" smtClean="0"/>
              <a:t>β</a:t>
            </a:r>
            <a:r>
              <a:rPr lang="en-GB" sz="1800" dirty="0" smtClean="0"/>
              <a:t>, TNF-</a:t>
            </a:r>
            <a:r>
              <a:rPr lang="el-GR" sz="1800" dirty="0" smtClean="0"/>
              <a:t>α</a:t>
            </a:r>
            <a:r>
              <a:rPr lang="en-GB" sz="1800" dirty="0" smtClean="0"/>
              <a:t>)</a:t>
            </a:r>
            <a:endParaRPr lang="en-GB" sz="1800" dirty="0"/>
          </a:p>
        </p:txBody>
      </p:sp>
    </p:spTree>
    <p:extLst>
      <p:ext uri="{BB962C8B-B14F-4D97-AF65-F5344CB8AC3E}">
        <p14:creationId xmlns:p14="http://schemas.microsoft.com/office/powerpoint/2010/main" val="30719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solidFill>
                  <a:srgbClr val="FF0000"/>
                </a:solidFill>
                <a:latin typeface="Trebuchet MS" pitchFamily="34" charset="0"/>
              </a:rPr>
              <a:t>Summary</a:t>
            </a:r>
            <a:endParaRPr lang="en-GB" sz="3600" dirty="0">
              <a:solidFill>
                <a:srgbClr val="FF0000"/>
              </a:solidFill>
              <a:latin typeface="Trebuchet MS" pitchFamily="34" charset="0"/>
            </a:endParaRPr>
          </a:p>
        </p:txBody>
      </p:sp>
      <p:sp>
        <p:nvSpPr>
          <p:cNvPr id="3" name="Content Placeholder 2"/>
          <p:cNvSpPr>
            <a:spLocks noGrp="1"/>
          </p:cNvSpPr>
          <p:nvPr>
            <p:ph idx="1"/>
          </p:nvPr>
        </p:nvSpPr>
        <p:spPr/>
        <p:txBody>
          <a:bodyPr/>
          <a:lstStyle/>
          <a:p>
            <a:r>
              <a:rPr lang="en-GB" dirty="0" smtClean="0"/>
              <a:t>Why epigenetics?</a:t>
            </a:r>
          </a:p>
          <a:p>
            <a:r>
              <a:rPr lang="en-GB" dirty="0" smtClean="0"/>
              <a:t>What is epigenetics?</a:t>
            </a:r>
          </a:p>
          <a:p>
            <a:r>
              <a:rPr lang="en-GB" dirty="0" smtClean="0"/>
              <a:t>Epigenetic changes in airways disease</a:t>
            </a:r>
          </a:p>
          <a:p>
            <a:pPr lvl="1"/>
            <a:r>
              <a:rPr lang="en-GB" dirty="0" smtClean="0">
                <a:solidFill>
                  <a:srgbClr val="0000CC"/>
                </a:solidFill>
              </a:rPr>
              <a:t>Acetylation, methylation and enzyme activity</a:t>
            </a:r>
          </a:p>
          <a:p>
            <a:r>
              <a:rPr lang="en-GB" dirty="0" smtClean="0"/>
              <a:t>The environment and epigenetic changes</a:t>
            </a:r>
          </a:p>
          <a:p>
            <a:pPr lvl="1"/>
            <a:r>
              <a:rPr lang="en-GB" dirty="0" smtClean="0">
                <a:solidFill>
                  <a:srgbClr val="0000CC"/>
                </a:solidFill>
              </a:rPr>
              <a:t>Effects on airways disease susceptibility and severity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32138"/>
            <a:ext cx="9906000" cy="1143000"/>
          </a:xfrm>
        </p:spPr>
        <p:txBody>
          <a:bodyPr>
            <a:noAutofit/>
          </a:bodyPr>
          <a:lstStyle/>
          <a:p>
            <a:r>
              <a:rPr lang="en-GB" sz="3600" dirty="0" smtClean="0">
                <a:solidFill>
                  <a:srgbClr val="FF0000"/>
                </a:solidFill>
              </a:rPr>
              <a:t>ASM cells from severe asthmatics demonstrate increased proliferation</a:t>
            </a:r>
            <a:endParaRPr lang="en-GB" sz="3600" baseline="30000" dirty="0"/>
          </a:p>
        </p:txBody>
      </p:sp>
      <p:graphicFrame>
        <p:nvGraphicFramePr>
          <p:cNvPr id="13313" name="Object 1"/>
          <p:cNvGraphicFramePr>
            <a:graphicFrameLocks noChangeAspect="1"/>
          </p:cNvGraphicFramePr>
          <p:nvPr/>
        </p:nvGraphicFramePr>
        <p:xfrm>
          <a:off x="52740" y="1527609"/>
          <a:ext cx="4559233" cy="4160672"/>
        </p:xfrm>
        <a:graphic>
          <a:graphicData uri="http://schemas.openxmlformats.org/presentationml/2006/ole">
            <mc:AlternateContent xmlns:mc="http://schemas.openxmlformats.org/markup-compatibility/2006">
              <mc:Choice xmlns:v="urn:schemas-microsoft-com:vml" Requires="v">
                <p:oleObj spid="_x0000_s395272" name="Prism Project" r:id="rId3" imgW="4583880" imgH="4183920" progId="Prism4.Document">
                  <p:embed/>
                </p:oleObj>
              </mc:Choice>
              <mc:Fallback>
                <p:oleObj name="Prism Project" r:id="rId3" imgW="4583880" imgH="4183920" progId="Prism4.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40" y="1527609"/>
                        <a:ext cx="4559233" cy="4160672"/>
                      </a:xfrm>
                      <a:prstGeom prst="rect">
                        <a:avLst/>
                      </a:prstGeom>
                      <a:noFill/>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oleObj>
              </mc:Fallback>
            </mc:AlternateContent>
          </a:graphicData>
        </a:graphic>
      </p:graphicFrame>
      <p:graphicFrame>
        <p:nvGraphicFramePr>
          <p:cNvPr id="13314" name="Object 2"/>
          <p:cNvGraphicFramePr>
            <a:graphicFrameLocks noChangeAspect="1"/>
          </p:cNvGraphicFramePr>
          <p:nvPr/>
        </p:nvGraphicFramePr>
        <p:xfrm>
          <a:off x="4529912" y="1923803"/>
          <a:ext cx="5322741" cy="3669466"/>
        </p:xfrm>
        <a:graphic>
          <a:graphicData uri="http://schemas.openxmlformats.org/presentationml/2006/ole">
            <mc:AlternateContent xmlns:mc="http://schemas.openxmlformats.org/markup-compatibility/2006">
              <mc:Choice xmlns:v="urn:schemas-microsoft-com:vml" Requires="v">
                <p:oleObj spid="_x0000_s395273" name="Prism Project" r:id="rId5" imgW="6152040" imgH="4240080" progId="Prism4.Document">
                  <p:embed/>
                </p:oleObj>
              </mc:Choice>
              <mc:Fallback>
                <p:oleObj name="Prism Project" r:id="rId5" imgW="6152040" imgH="4240080" progId="Prism4.Documen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9912" y="1923803"/>
                        <a:ext cx="5322741" cy="3669466"/>
                      </a:xfrm>
                      <a:prstGeom prst="rect">
                        <a:avLst/>
                      </a:prstGeom>
                      <a:noFill/>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oleObj>
              </mc:Fallback>
            </mc:AlternateContent>
          </a:graphicData>
        </a:graphic>
      </p:graphicFrame>
    </p:spTree>
    <p:extLst>
      <p:ext uri="{BB962C8B-B14F-4D97-AF65-F5344CB8AC3E}">
        <p14:creationId xmlns:p14="http://schemas.microsoft.com/office/powerpoint/2010/main" val="16665019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p:cNvPicPr>
            <a:picLocks noChangeAspect="1" noChangeArrowheads="1"/>
          </p:cNvPicPr>
          <p:nvPr/>
        </p:nvPicPr>
        <p:blipFill>
          <a:blip r:embed="rId2" cstate="print"/>
          <a:srcRect/>
          <a:stretch>
            <a:fillRect/>
          </a:stretch>
        </p:blipFill>
        <p:spPr bwMode="auto">
          <a:xfrm>
            <a:off x="344487" y="1581174"/>
            <a:ext cx="7497763" cy="4972027"/>
          </a:xfrm>
          <a:prstGeom prst="rect">
            <a:avLst/>
          </a:prstGeom>
          <a:noFill/>
          <a:ln w="9525">
            <a:noFill/>
            <a:miter lim="800000"/>
            <a:headEnd/>
            <a:tailEnd/>
          </a:ln>
        </p:spPr>
      </p:pic>
      <p:sp>
        <p:nvSpPr>
          <p:cNvPr id="11" name="標題 1"/>
          <p:cNvSpPr>
            <a:spLocks noGrp="1"/>
          </p:cNvSpPr>
          <p:nvPr>
            <p:ph type="title"/>
          </p:nvPr>
        </p:nvSpPr>
        <p:spPr>
          <a:xfrm>
            <a:off x="0" y="211574"/>
            <a:ext cx="9906000" cy="1143000"/>
          </a:xfrm>
          <a:noFill/>
          <a:effectLst/>
        </p:spPr>
        <p:style>
          <a:lnRef idx="0">
            <a:schemeClr val="accent1"/>
          </a:lnRef>
          <a:fillRef idx="3">
            <a:schemeClr val="accent1"/>
          </a:fillRef>
          <a:effectRef idx="3">
            <a:schemeClr val="accent1"/>
          </a:effectRef>
          <a:fontRef idx="minor">
            <a:schemeClr val="lt1"/>
          </a:fontRef>
        </p:style>
        <p:txBody>
          <a:bodyPr>
            <a:noAutofit/>
          </a:bodyPr>
          <a:lstStyle/>
          <a:p>
            <a:pPr>
              <a:defRPr/>
            </a:pPr>
            <a:r>
              <a:rPr lang="en-US" altLang="zh-TW" sz="3600" dirty="0" smtClean="0">
                <a:solidFill>
                  <a:srgbClr val="FF0000"/>
                </a:solidFill>
                <a:latin typeface="Trebuchet MS" pitchFamily="34" charset="0"/>
              </a:rPr>
              <a:t>Impaired steroid responsiveness of ASM cells in severe asthma</a:t>
            </a:r>
            <a:endParaRPr lang="zh-TW" altLang="en-US" sz="3600" dirty="0">
              <a:solidFill>
                <a:srgbClr val="FF0000"/>
              </a:solidFill>
              <a:latin typeface="Trebuchet MS" pitchFamily="34" charset="0"/>
            </a:endParaRPr>
          </a:p>
        </p:txBody>
      </p:sp>
      <p:sp>
        <p:nvSpPr>
          <p:cNvPr id="9" name="矩形 8"/>
          <p:cNvSpPr/>
          <p:nvPr/>
        </p:nvSpPr>
        <p:spPr>
          <a:xfrm>
            <a:off x="309563" y="6072192"/>
            <a:ext cx="4487862"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850" name="Rectangle 9"/>
          <p:cNvSpPr>
            <a:spLocks noChangeArrowheads="1"/>
          </p:cNvSpPr>
          <p:nvPr/>
        </p:nvSpPr>
        <p:spPr bwMode="auto">
          <a:xfrm>
            <a:off x="0" y="6488114"/>
            <a:ext cx="1379095" cy="369332"/>
          </a:xfrm>
          <a:prstGeom prst="rect">
            <a:avLst/>
          </a:prstGeom>
          <a:noFill/>
          <a:ln w="9525">
            <a:noFill/>
            <a:miter lim="800000"/>
            <a:headEnd/>
            <a:tailEnd/>
          </a:ln>
        </p:spPr>
        <p:txBody>
          <a:bodyPr wrap="none">
            <a:spAutoFit/>
          </a:bodyPr>
          <a:lstStyle/>
          <a:p>
            <a:r>
              <a:rPr lang="en-US" altLang="zh-TW">
                <a:solidFill>
                  <a:srgbClr val="7030A0"/>
                </a:solidFill>
                <a:cs typeface="新細明體"/>
              </a:rPr>
              <a:t>Po-Jui Chang</a:t>
            </a:r>
          </a:p>
        </p:txBody>
      </p:sp>
      <p:pic>
        <p:nvPicPr>
          <p:cNvPr id="35849" name="Picture 2"/>
          <p:cNvPicPr>
            <a:picLocks noChangeAspect="1" noChangeArrowheads="1"/>
          </p:cNvPicPr>
          <p:nvPr/>
        </p:nvPicPr>
        <p:blipFill>
          <a:blip r:embed="rId3" cstate="print"/>
          <a:srcRect l="67970" t="6354" b="78400"/>
          <a:stretch>
            <a:fillRect/>
          </a:stretch>
        </p:blipFill>
        <p:spPr bwMode="auto">
          <a:xfrm>
            <a:off x="6727825" y="1600200"/>
            <a:ext cx="3178175" cy="863600"/>
          </a:xfrm>
          <a:prstGeom prst="rect">
            <a:avLst/>
          </a:prstGeom>
          <a:noFill/>
          <a:ln w="9525">
            <a:noFill/>
            <a:miter lim="800000"/>
            <a:headEnd/>
            <a:tailEnd/>
          </a:ln>
        </p:spPr>
      </p:pic>
      <p:sp>
        <p:nvSpPr>
          <p:cNvPr id="10" name="TextBox 9"/>
          <p:cNvSpPr txBox="1"/>
          <p:nvPr/>
        </p:nvSpPr>
        <p:spPr>
          <a:xfrm>
            <a:off x="0" y="1642081"/>
            <a:ext cx="9906000" cy="3046988"/>
          </a:xfrm>
          <a:prstGeom prst="rect">
            <a:avLst/>
          </a:prstGeom>
          <a:solidFill>
            <a:schemeClr val="bg1"/>
          </a:solidFill>
        </p:spPr>
        <p:txBody>
          <a:bodyPr wrap="square" rtlCol="0">
            <a:spAutoFit/>
          </a:bodyPr>
          <a:lstStyle/>
          <a:p>
            <a:pPr algn="ctr"/>
            <a:r>
              <a:rPr lang="en-GB" sz="3200" dirty="0" smtClean="0">
                <a:solidFill>
                  <a:srgbClr val="0000CC"/>
                </a:solidFill>
                <a:latin typeface="Trebuchet MS" pitchFamily="34" charset="0"/>
              </a:rPr>
              <a:t>Similar steroid resistance in cells from patients with COPD</a:t>
            </a:r>
          </a:p>
          <a:p>
            <a:pPr algn="ctr"/>
            <a:endParaRPr lang="en-GB" sz="3200" dirty="0" smtClean="0">
              <a:solidFill>
                <a:srgbClr val="0000CC"/>
              </a:solidFill>
              <a:latin typeface="Trebuchet MS" pitchFamily="34" charset="0"/>
            </a:endParaRPr>
          </a:p>
          <a:p>
            <a:pPr algn="ctr"/>
            <a:r>
              <a:rPr lang="en-GB" sz="3200" dirty="0" smtClean="0">
                <a:solidFill>
                  <a:srgbClr val="0000CC"/>
                </a:solidFill>
                <a:latin typeface="Trebuchet MS" pitchFamily="34" charset="0"/>
              </a:rPr>
              <a:t>? Differences in ASM (and HEP) cell function due to changes in intracellular signalling and/or </a:t>
            </a:r>
            <a:r>
              <a:rPr lang="en-GB" sz="3200" dirty="0" err="1" smtClean="0">
                <a:solidFill>
                  <a:srgbClr val="0000CC"/>
                </a:solidFill>
                <a:latin typeface="Trebuchet MS" pitchFamily="34" charset="0"/>
              </a:rPr>
              <a:t>epigenetics</a:t>
            </a:r>
            <a:endParaRPr lang="en-GB" sz="3200" dirty="0" smtClean="0">
              <a:solidFill>
                <a:srgbClr val="0000CC"/>
              </a:solidFill>
              <a:latin typeface="Trebuchet MS" pitchFamily="34" charset="0"/>
            </a:endParaRPr>
          </a:p>
          <a:p>
            <a:pPr algn="ctr"/>
            <a:endParaRPr lang="en-GB" sz="3200" dirty="0">
              <a:solidFill>
                <a:srgbClr val="0000CC"/>
              </a:solidFill>
              <a:latin typeface="Trebuchet MS" pitchFamily="34" charset="0"/>
            </a:endParaRPr>
          </a:p>
        </p:txBody>
      </p:sp>
    </p:spTree>
    <p:extLst>
      <p:ext uri="{BB962C8B-B14F-4D97-AF65-F5344CB8AC3E}">
        <p14:creationId xmlns:p14="http://schemas.microsoft.com/office/powerpoint/2010/main" val="249661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906000" cy="1143000"/>
          </a:xfrm>
        </p:spPr>
        <p:txBody>
          <a:bodyPr>
            <a:noAutofit/>
          </a:bodyPr>
          <a:lstStyle/>
          <a:p>
            <a:r>
              <a:rPr lang="en-GB" sz="3600" dirty="0" smtClean="0">
                <a:solidFill>
                  <a:srgbClr val="FF0000"/>
                </a:solidFill>
                <a:latin typeface="Trebuchet MS" pitchFamily="34" charset="0"/>
              </a:rPr>
              <a:t>Gene induction requires association of H3 and H4 </a:t>
            </a:r>
            <a:r>
              <a:rPr lang="en-GB" sz="3600" dirty="0" err="1" smtClean="0">
                <a:solidFill>
                  <a:srgbClr val="FF0000"/>
                </a:solidFill>
                <a:latin typeface="Trebuchet MS" pitchFamily="34" charset="0"/>
              </a:rPr>
              <a:t>acetylation</a:t>
            </a:r>
            <a:r>
              <a:rPr lang="en-GB" sz="3600" dirty="0" smtClean="0">
                <a:solidFill>
                  <a:srgbClr val="FF0000"/>
                </a:solidFill>
                <a:latin typeface="Trebuchet MS" pitchFamily="34" charset="0"/>
              </a:rPr>
              <a:t> with Brd4</a:t>
            </a:r>
            <a:endParaRPr lang="en-GB" sz="3600" dirty="0">
              <a:solidFill>
                <a:srgbClr val="FF0000"/>
              </a:solidFill>
              <a:latin typeface="Trebuchet MS" pitchFamily="34" charset="0"/>
            </a:endParaRPr>
          </a:p>
        </p:txBody>
      </p:sp>
      <p:sp>
        <p:nvSpPr>
          <p:cNvPr id="3" name="Content Placeholder 2"/>
          <p:cNvSpPr>
            <a:spLocks noGrp="1"/>
          </p:cNvSpPr>
          <p:nvPr>
            <p:ph idx="1"/>
          </p:nvPr>
        </p:nvSpPr>
        <p:spPr/>
        <p:txBody>
          <a:bodyPr>
            <a:normAutofit fontScale="55000" lnSpcReduction="20000"/>
          </a:bodyPr>
          <a:lstStyle/>
          <a:p>
            <a:r>
              <a:rPr lang="en-GB" dirty="0" smtClean="0"/>
              <a:t>Figure 2. </a:t>
            </a:r>
            <a:r>
              <a:rPr lang="en-GB" b="1" dirty="0" smtClean="0"/>
              <a:t>Acetylation of histone H3 and H4 lysine residues modulates Brd4 association with chromatin and the recruitment of Mediator and P-</a:t>
            </a:r>
            <a:r>
              <a:rPr lang="en-GB" b="1" dirty="0" err="1" smtClean="0"/>
              <a:t>TEFb</a:t>
            </a:r>
            <a:endParaRPr lang="en-GB" b="1" dirty="0" smtClean="0"/>
          </a:p>
          <a:p>
            <a:r>
              <a:rPr lang="en-GB" dirty="0" smtClean="0"/>
              <a:t>Three steps for bromodomain-containing protein 4 (Brd4)-regulated chromatin targeting and transcriptional regulation are highlighted. The first step (left) represents a commitment to target gene transcription illustrated by cooperative binding between Brd4 and a transcriptional activator with acetylated chromatin through Brd4-activator interaction, activator-DNA contact, and Brd4 association, via its tandem bromodomains, with acetylated lysine 5 (K5ac), acetylated lysine 8 (K8ac), acetylated lysine 12 (K12ac), and acetylated lysine 16 (K16ac) of histone H4, and/or acetylated lysine 14 (K14ac) of histone H3. The second step (</a:t>
            </a:r>
            <a:r>
              <a:rPr lang="en-GB" dirty="0" err="1" smtClean="0"/>
              <a:t>center</a:t>
            </a:r>
            <a:r>
              <a:rPr lang="en-GB" dirty="0" smtClean="0"/>
              <a:t>) is Brd4-mediated recruitment of the initiation cofactor Mediator to the promoter region, which often leads to phosphorylation of the RNA polymerase II (Pol II) carboxyl-terminal domain (CTD) at Ser5 during initiation and post-initiation events. The third step (right) is Brd4-facilitated recruitment of the elongation cofactor P-</a:t>
            </a:r>
            <a:r>
              <a:rPr lang="en-GB" dirty="0" err="1" smtClean="0"/>
              <a:t>TEFb</a:t>
            </a:r>
            <a:r>
              <a:rPr lang="en-GB" dirty="0" smtClean="0"/>
              <a:t> (positive transcription elongation factor b) to paused Pol II that results in Ser2 phosphorylation of the CTD, thereby allowing Pol II to resume elongation. The inducible recruitment of Brd4 to an acetylated </a:t>
            </a:r>
            <a:r>
              <a:rPr lang="en-GB" dirty="0" err="1" smtClean="0"/>
              <a:t>nucleosome</a:t>
            </a:r>
            <a:r>
              <a:rPr lang="en-GB" dirty="0" smtClean="0"/>
              <a:t> located downstream of the transcription start site (indicated by an arrow) appears to depend on crosstalk between acetylated lysine 9 (K9ac) and phosphorylated serine 10 (S10) of H3 with H4K16ac [</a:t>
            </a:r>
            <a:r>
              <a:rPr lang="en-GB" i="1" dirty="0" smtClean="0">
                <a:hlinkClick r:id="" action="ppaction://hlinkfile"/>
              </a:rPr>
              <a:t>38</a:t>
            </a:r>
            <a:r>
              <a:rPr lang="en-GB" dirty="0" smtClean="0"/>
              <a:t>]. </a:t>
            </a:r>
          </a:p>
          <a:p>
            <a:endParaRPr lang="en-GB" dirty="0"/>
          </a:p>
        </p:txBody>
      </p:sp>
      <p:pic>
        <p:nvPicPr>
          <p:cNvPr id="46082" name="Picture 2" descr="http://f1000.com/reports/b/1/98/fig-2_mid.jpg/large"/>
          <p:cNvPicPr>
            <a:picLocks noChangeAspect="1" noChangeArrowheads="1"/>
          </p:cNvPicPr>
          <p:nvPr/>
        </p:nvPicPr>
        <p:blipFill>
          <a:blip r:embed="rId2" cstate="print"/>
          <a:srcRect/>
          <a:stretch>
            <a:fillRect/>
          </a:stretch>
        </p:blipFill>
        <p:spPr bwMode="auto">
          <a:xfrm>
            <a:off x="443157" y="1574762"/>
            <a:ext cx="9205810" cy="4912518"/>
          </a:xfrm>
          <a:prstGeom prst="rect">
            <a:avLst/>
          </a:prstGeom>
          <a:noFill/>
        </p:spPr>
      </p:pic>
    </p:spTree>
    <p:extLst>
      <p:ext uri="{BB962C8B-B14F-4D97-AF65-F5344CB8AC3E}">
        <p14:creationId xmlns:p14="http://schemas.microsoft.com/office/powerpoint/2010/main" val="9196033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9680"/>
            <a:ext cx="9906000" cy="655528"/>
          </a:xfrm>
        </p:spPr>
        <p:txBody>
          <a:bodyPr>
            <a:normAutofit/>
          </a:bodyPr>
          <a:lstStyle/>
          <a:p>
            <a:r>
              <a:rPr lang="en-GB" sz="3600" dirty="0" err="1" smtClean="0">
                <a:solidFill>
                  <a:srgbClr val="FF0000"/>
                </a:solidFill>
              </a:rPr>
              <a:t>Bromodomain</a:t>
            </a:r>
            <a:r>
              <a:rPr lang="en-GB" sz="3600" dirty="0" smtClean="0">
                <a:solidFill>
                  <a:srgbClr val="FF0000"/>
                </a:solidFill>
              </a:rPr>
              <a:t> mimics suppress inflammation</a:t>
            </a:r>
            <a:endParaRPr lang="en-GB" sz="3600" dirty="0">
              <a:solidFill>
                <a:srgbClr val="FF0000"/>
              </a:solidFill>
            </a:endParaRPr>
          </a:p>
        </p:txBody>
      </p:sp>
      <p:pic>
        <p:nvPicPr>
          <p:cNvPr id="395266" name="Picture 2"/>
          <p:cNvPicPr>
            <a:picLocks noChangeAspect="1" noChangeArrowheads="1"/>
          </p:cNvPicPr>
          <p:nvPr/>
        </p:nvPicPr>
        <p:blipFill>
          <a:blip r:embed="rId2" cstate="print"/>
          <a:srcRect t="63171"/>
          <a:stretch>
            <a:fillRect/>
          </a:stretch>
        </p:blipFill>
        <p:spPr bwMode="auto">
          <a:xfrm>
            <a:off x="284753" y="955341"/>
            <a:ext cx="9529011" cy="644488"/>
          </a:xfrm>
          <a:prstGeom prst="rect">
            <a:avLst/>
          </a:prstGeom>
          <a:noFill/>
          <a:ln w="9525">
            <a:noFill/>
            <a:miter lim="800000"/>
            <a:headEnd/>
            <a:tailEnd/>
          </a:ln>
          <a:effectLst/>
        </p:spPr>
      </p:pic>
      <p:pic>
        <p:nvPicPr>
          <p:cNvPr id="395267" name="Picture 3"/>
          <p:cNvPicPr>
            <a:picLocks noChangeAspect="1" noChangeArrowheads="1"/>
          </p:cNvPicPr>
          <p:nvPr/>
        </p:nvPicPr>
        <p:blipFill>
          <a:blip r:embed="rId3" cstate="print"/>
          <a:srcRect t="21204"/>
          <a:stretch>
            <a:fillRect/>
          </a:stretch>
        </p:blipFill>
        <p:spPr bwMode="auto">
          <a:xfrm>
            <a:off x="327552" y="1724109"/>
            <a:ext cx="4698403" cy="5134918"/>
          </a:xfrm>
          <a:prstGeom prst="rect">
            <a:avLst/>
          </a:prstGeom>
          <a:noFill/>
          <a:ln w="9525">
            <a:noFill/>
            <a:miter lim="800000"/>
            <a:headEnd/>
            <a:tailEnd/>
          </a:ln>
          <a:effectLst/>
        </p:spPr>
      </p:pic>
      <p:grpSp>
        <p:nvGrpSpPr>
          <p:cNvPr id="2" name="Group 9"/>
          <p:cNvGrpSpPr/>
          <p:nvPr/>
        </p:nvGrpSpPr>
        <p:grpSpPr>
          <a:xfrm>
            <a:off x="4882562" y="2197290"/>
            <a:ext cx="4859662" cy="3862316"/>
            <a:chOff x="4882562" y="2197290"/>
            <a:chExt cx="4859662" cy="3862316"/>
          </a:xfrm>
        </p:grpSpPr>
        <p:pic>
          <p:nvPicPr>
            <p:cNvPr id="395268" name="Picture 4"/>
            <p:cNvPicPr>
              <a:picLocks noChangeAspect="1" noChangeArrowheads="1"/>
            </p:cNvPicPr>
            <p:nvPr/>
          </p:nvPicPr>
          <p:blipFill>
            <a:blip r:embed="rId4" cstate="print"/>
            <a:srcRect l="2574" t="5849" r="62319" b="58775"/>
            <a:stretch>
              <a:fillRect/>
            </a:stretch>
          </p:blipFill>
          <p:spPr bwMode="auto">
            <a:xfrm>
              <a:off x="4882562" y="2320124"/>
              <a:ext cx="4859662" cy="3609202"/>
            </a:xfrm>
            <a:prstGeom prst="rect">
              <a:avLst/>
            </a:prstGeom>
            <a:noFill/>
            <a:ln w="9525">
              <a:noFill/>
              <a:miter lim="800000"/>
              <a:headEnd/>
              <a:tailEnd/>
            </a:ln>
            <a:effectLst/>
          </p:spPr>
        </p:pic>
        <p:sp>
          <p:nvSpPr>
            <p:cNvPr id="8" name="Rectangle 7"/>
            <p:cNvSpPr/>
            <p:nvPr/>
          </p:nvSpPr>
          <p:spPr>
            <a:xfrm>
              <a:off x="5172501" y="2197290"/>
              <a:ext cx="518615" cy="300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199797" y="5636525"/>
              <a:ext cx="696036" cy="4230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4"/>
          <p:cNvPicPr>
            <a:picLocks noChangeAspect="1" noChangeArrowheads="1"/>
          </p:cNvPicPr>
          <p:nvPr/>
        </p:nvPicPr>
        <p:blipFill>
          <a:blip r:embed="rId4" cstate="print"/>
          <a:srcRect t="43128" r="62319"/>
          <a:stretch>
            <a:fillRect/>
          </a:stretch>
        </p:blipFill>
        <p:spPr bwMode="auto">
          <a:xfrm>
            <a:off x="4995079" y="1589329"/>
            <a:ext cx="4735780" cy="5268236"/>
          </a:xfrm>
          <a:prstGeom prst="rect">
            <a:avLst/>
          </a:prstGeom>
          <a:noFill/>
          <a:ln w="9525">
            <a:noFill/>
            <a:miter lim="800000"/>
            <a:headEnd/>
            <a:tailEnd/>
          </a:ln>
          <a:effectLst/>
        </p:spPr>
      </p:pic>
      <p:pic>
        <p:nvPicPr>
          <p:cNvPr id="11" name="Picture 2"/>
          <p:cNvPicPr>
            <a:picLocks noChangeAspect="1" noChangeArrowheads="1"/>
          </p:cNvPicPr>
          <p:nvPr/>
        </p:nvPicPr>
        <p:blipFill>
          <a:blip r:embed="rId2" cstate="print"/>
          <a:srcRect b="46317"/>
          <a:stretch>
            <a:fillRect/>
          </a:stretch>
        </p:blipFill>
        <p:spPr bwMode="auto">
          <a:xfrm>
            <a:off x="284753" y="2272"/>
            <a:ext cx="9529011" cy="939421"/>
          </a:xfrm>
          <a:prstGeom prst="rect">
            <a:avLst/>
          </a:prstGeom>
          <a:noFill/>
          <a:ln w="9525">
            <a:noFill/>
            <a:miter lim="800000"/>
            <a:headEnd/>
            <a:tailEnd/>
          </a:ln>
          <a:effectLst/>
        </p:spPr>
      </p:pic>
    </p:spTree>
    <p:extLst>
      <p:ext uri="{BB962C8B-B14F-4D97-AF65-F5344CB8AC3E}">
        <p14:creationId xmlns:p14="http://schemas.microsoft.com/office/powerpoint/2010/main" val="193386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r="53333" b="51449"/>
          <a:stretch>
            <a:fillRect/>
          </a:stretch>
        </p:blipFill>
        <p:spPr bwMode="auto">
          <a:xfrm>
            <a:off x="497568" y="718015"/>
            <a:ext cx="9179832" cy="6139985"/>
          </a:xfrm>
          <a:prstGeom prst="rect">
            <a:avLst/>
          </a:prstGeom>
          <a:noFill/>
          <a:ln w="9525">
            <a:noFill/>
            <a:miter lim="800000"/>
            <a:headEnd/>
            <a:tailEnd/>
          </a:ln>
        </p:spPr>
      </p:pic>
      <p:sp>
        <p:nvSpPr>
          <p:cNvPr id="2" name="Title 1"/>
          <p:cNvSpPr>
            <a:spLocks noGrp="1"/>
          </p:cNvSpPr>
          <p:nvPr>
            <p:ph type="title"/>
          </p:nvPr>
        </p:nvSpPr>
        <p:spPr>
          <a:xfrm>
            <a:off x="0" y="152400"/>
            <a:ext cx="9906000" cy="838200"/>
          </a:xfrm>
        </p:spPr>
        <p:txBody>
          <a:bodyPr>
            <a:noAutofit/>
          </a:bodyPr>
          <a:lstStyle/>
          <a:p>
            <a:r>
              <a:rPr lang="en-GB" sz="3600" dirty="0" smtClean="0">
                <a:solidFill>
                  <a:srgbClr val="FF0000"/>
                </a:solidFill>
              </a:rPr>
              <a:t>JQ1 does not affect ASM viability: </a:t>
            </a:r>
            <a:r>
              <a:rPr lang="en-GB" sz="2800" dirty="0" smtClean="0"/>
              <a:t>TGF-</a:t>
            </a:r>
            <a:r>
              <a:rPr lang="el-GR" sz="2800" dirty="0" smtClean="0"/>
              <a:t>β</a:t>
            </a:r>
            <a:r>
              <a:rPr lang="en-GB" sz="2800" dirty="0" smtClean="0"/>
              <a:t> (1 ng/ml) @ </a:t>
            </a:r>
            <a:r>
              <a:rPr lang="en-GB" sz="2800" b="1" dirty="0" smtClean="0"/>
              <a:t>48 h</a:t>
            </a:r>
            <a:endParaRPr lang="en-GB" sz="3600" b="1" dirty="0"/>
          </a:p>
        </p:txBody>
      </p:sp>
    </p:spTree>
    <p:extLst>
      <p:ext uri="{BB962C8B-B14F-4D97-AF65-F5344CB8AC3E}">
        <p14:creationId xmlns:p14="http://schemas.microsoft.com/office/powerpoint/2010/main" val="34053675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8029" y="781050"/>
            <a:ext cx="9709944" cy="6076950"/>
          </a:xfrm>
          <a:prstGeom prst="rect">
            <a:avLst/>
          </a:prstGeom>
          <a:noFill/>
          <a:ln w="9525">
            <a:noFill/>
            <a:miter lim="800000"/>
            <a:headEnd/>
            <a:tailEnd/>
          </a:ln>
        </p:spPr>
      </p:pic>
      <p:sp>
        <p:nvSpPr>
          <p:cNvPr id="6" name="Title 5"/>
          <p:cNvSpPr>
            <a:spLocks noGrp="1"/>
          </p:cNvSpPr>
          <p:nvPr>
            <p:ph type="title"/>
          </p:nvPr>
        </p:nvSpPr>
        <p:spPr>
          <a:xfrm>
            <a:off x="0" y="152400"/>
            <a:ext cx="9906000" cy="685800"/>
          </a:xfrm>
        </p:spPr>
        <p:txBody>
          <a:bodyPr>
            <a:noAutofit/>
          </a:bodyPr>
          <a:lstStyle/>
          <a:p>
            <a:r>
              <a:rPr lang="en-GB" sz="3200" dirty="0" smtClean="0">
                <a:solidFill>
                  <a:srgbClr val="FF0000"/>
                </a:solidFill>
              </a:rPr>
              <a:t>JQ1+ suppresses TGF</a:t>
            </a:r>
            <a:r>
              <a:rPr lang="el-GR" sz="3200" dirty="0" smtClean="0">
                <a:solidFill>
                  <a:srgbClr val="FF0000"/>
                </a:solidFill>
              </a:rPr>
              <a:t>β</a:t>
            </a:r>
            <a:r>
              <a:rPr lang="en-GB" sz="3200" dirty="0" smtClean="0">
                <a:solidFill>
                  <a:srgbClr val="FF0000"/>
                </a:solidFill>
              </a:rPr>
              <a:t>+FCS-induced ASM cell proliferation</a:t>
            </a:r>
            <a:endParaRPr lang="en-GB" sz="3600" u="sng" dirty="0">
              <a:solidFill>
                <a:srgbClr val="FF0000"/>
              </a:solidFill>
            </a:endParaRPr>
          </a:p>
        </p:txBody>
      </p:sp>
      <p:sp>
        <p:nvSpPr>
          <p:cNvPr id="7" name="TextBox 6"/>
          <p:cNvSpPr txBox="1"/>
          <p:nvPr/>
        </p:nvSpPr>
        <p:spPr>
          <a:xfrm>
            <a:off x="3481580" y="878568"/>
            <a:ext cx="2409570" cy="369332"/>
          </a:xfrm>
          <a:prstGeom prst="rect">
            <a:avLst/>
          </a:prstGeom>
          <a:solidFill>
            <a:schemeClr val="bg1"/>
          </a:solidFill>
        </p:spPr>
        <p:txBody>
          <a:bodyPr wrap="none" rtlCol="0">
            <a:spAutoFit/>
          </a:bodyPr>
          <a:lstStyle/>
          <a:p>
            <a:r>
              <a:rPr lang="en-GB" b="1" u="sng" dirty="0" smtClean="0">
                <a:solidFill>
                  <a:srgbClr val="00B050"/>
                </a:solidFill>
              </a:rPr>
              <a:t>Healthy Patients (</a:t>
            </a:r>
            <a:r>
              <a:rPr lang="en-GB" b="1" i="1" u="sng" dirty="0" smtClean="0">
                <a:solidFill>
                  <a:srgbClr val="00B050"/>
                </a:solidFill>
              </a:rPr>
              <a:t>n</a:t>
            </a:r>
            <a:r>
              <a:rPr lang="en-GB" b="1" u="sng" dirty="0" smtClean="0">
                <a:solidFill>
                  <a:srgbClr val="00B050"/>
                </a:solidFill>
              </a:rPr>
              <a:t> = 9)</a:t>
            </a:r>
            <a:endParaRPr lang="en-GB" dirty="0"/>
          </a:p>
        </p:txBody>
      </p:sp>
    </p:spTree>
    <p:extLst>
      <p:ext uri="{BB962C8B-B14F-4D97-AF65-F5344CB8AC3E}">
        <p14:creationId xmlns:p14="http://schemas.microsoft.com/office/powerpoint/2010/main" val="19379202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5041" y="990600"/>
            <a:ext cx="8522640" cy="5867400"/>
          </a:xfrm>
          <a:prstGeom prst="rect">
            <a:avLst/>
          </a:prstGeom>
          <a:noFill/>
          <a:ln w="9525">
            <a:noFill/>
            <a:miter lim="800000"/>
            <a:headEnd/>
            <a:tailEnd/>
          </a:ln>
        </p:spPr>
      </p:pic>
      <p:sp>
        <p:nvSpPr>
          <p:cNvPr id="7" name="TextBox 6"/>
          <p:cNvSpPr txBox="1"/>
          <p:nvPr/>
        </p:nvSpPr>
        <p:spPr>
          <a:xfrm>
            <a:off x="3372597" y="1021276"/>
            <a:ext cx="2268185" cy="369332"/>
          </a:xfrm>
          <a:prstGeom prst="rect">
            <a:avLst/>
          </a:prstGeom>
          <a:solidFill>
            <a:schemeClr val="bg1"/>
          </a:solidFill>
        </p:spPr>
        <p:txBody>
          <a:bodyPr wrap="none" rtlCol="0">
            <a:spAutoFit/>
          </a:bodyPr>
          <a:lstStyle/>
          <a:p>
            <a:r>
              <a:rPr lang="en-GB" b="1" u="sng" dirty="0" smtClean="0">
                <a:solidFill>
                  <a:srgbClr val="FF0000"/>
                </a:solidFill>
              </a:rPr>
              <a:t>Severe Asthma (</a:t>
            </a:r>
            <a:r>
              <a:rPr lang="en-GB" b="1" i="1" u="sng" dirty="0" smtClean="0">
                <a:solidFill>
                  <a:srgbClr val="FF0000"/>
                </a:solidFill>
              </a:rPr>
              <a:t>n</a:t>
            </a:r>
            <a:r>
              <a:rPr lang="en-GB" b="1" u="sng" dirty="0" smtClean="0">
                <a:solidFill>
                  <a:srgbClr val="FF0000"/>
                </a:solidFill>
              </a:rPr>
              <a:t> = 3)</a:t>
            </a:r>
            <a:endParaRPr lang="en-GB" dirty="0"/>
          </a:p>
        </p:txBody>
      </p:sp>
      <p:sp>
        <p:nvSpPr>
          <p:cNvPr id="9" name="Title 5"/>
          <p:cNvSpPr>
            <a:spLocks noGrp="1"/>
          </p:cNvSpPr>
          <p:nvPr>
            <p:ph type="title"/>
          </p:nvPr>
        </p:nvSpPr>
        <p:spPr>
          <a:xfrm>
            <a:off x="0" y="152400"/>
            <a:ext cx="9906000" cy="685800"/>
          </a:xfrm>
        </p:spPr>
        <p:txBody>
          <a:bodyPr>
            <a:noAutofit/>
          </a:bodyPr>
          <a:lstStyle/>
          <a:p>
            <a:r>
              <a:rPr lang="en-GB" sz="3200" dirty="0" smtClean="0">
                <a:solidFill>
                  <a:srgbClr val="FF0000"/>
                </a:solidFill>
              </a:rPr>
              <a:t>JQ1+ suppresses TGF</a:t>
            </a:r>
            <a:r>
              <a:rPr lang="el-GR" sz="3200" dirty="0" smtClean="0">
                <a:solidFill>
                  <a:srgbClr val="FF0000"/>
                </a:solidFill>
              </a:rPr>
              <a:t>β</a:t>
            </a:r>
            <a:r>
              <a:rPr lang="en-GB" sz="3200" dirty="0" smtClean="0">
                <a:solidFill>
                  <a:srgbClr val="FF0000"/>
                </a:solidFill>
              </a:rPr>
              <a:t>+FCS-induced ASM cell proliferation</a:t>
            </a:r>
            <a:endParaRPr lang="en-GB" sz="3600" u="sng" dirty="0">
              <a:solidFill>
                <a:srgbClr val="FF0000"/>
              </a:solidFill>
            </a:endParaRPr>
          </a:p>
        </p:txBody>
      </p:sp>
      <p:sp>
        <p:nvSpPr>
          <p:cNvPr id="5" name="TextBox 4"/>
          <p:cNvSpPr txBox="1"/>
          <p:nvPr/>
        </p:nvSpPr>
        <p:spPr>
          <a:xfrm>
            <a:off x="0" y="2409372"/>
            <a:ext cx="9906000" cy="1569660"/>
          </a:xfrm>
          <a:prstGeom prst="rect">
            <a:avLst/>
          </a:prstGeom>
          <a:solidFill>
            <a:schemeClr val="bg1"/>
          </a:solidFill>
          <a:ln>
            <a:noFill/>
          </a:ln>
        </p:spPr>
        <p:txBody>
          <a:bodyPr wrap="square" rtlCol="0">
            <a:spAutoFit/>
          </a:bodyPr>
          <a:lstStyle/>
          <a:p>
            <a:pPr algn="ctr"/>
            <a:endParaRPr lang="en-GB" sz="3200" dirty="0" smtClean="0">
              <a:solidFill>
                <a:srgbClr val="0000CC"/>
              </a:solidFill>
              <a:latin typeface="Trebuchet MS" pitchFamily="34" charset="0"/>
            </a:endParaRPr>
          </a:p>
          <a:p>
            <a:pPr algn="ctr"/>
            <a:r>
              <a:rPr lang="en-GB" sz="3200" dirty="0" smtClean="0">
                <a:solidFill>
                  <a:srgbClr val="0000CC"/>
                </a:solidFill>
                <a:latin typeface="Trebuchet MS" pitchFamily="34" charset="0"/>
              </a:rPr>
              <a:t>Similar data for IL-6 release</a:t>
            </a:r>
          </a:p>
          <a:p>
            <a:pPr algn="ctr"/>
            <a:endParaRPr lang="en-GB" sz="3200" dirty="0">
              <a:solidFill>
                <a:srgbClr val="0000CC"/>
              </a:solidFill>
              <a:latin typeface="Trebuchet MS" pitchFamily="34" charset="0"/>
            </a:endParaRPr>
          </a:p>
        </p:txBody>
      </p:sp>
    </p:spTree>
    <p:extLst>
      <p:ext uri="{BB962C8B-B14F-4D97-AF65-F5344CB8AC3E}">
        <p14:creationId xmlns:p14="http://schemas.microsoft.com/office/powerpoint/2010/main" val="17748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t="13419"/>
          <a:stretch>
            <a:fillRect/>
          </a:stretch>
        </p:blipFill>
        <p:spPr bwMode="auto">
          <a:xfrm>
            <a:off x="72231" y="1637731"/>
            <a:ext cx="9761538" cy="5220270"/>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l="72870" t="9143" b="75041"/>
          <a:stretch>
            <a:fillRect/>
          </a:stretch>
        </p:blipFill>
        <p:spPr bwMode="auto">
          <a:xfrm>
            <a:off x="7016750" y="1447800"/>
            <a:ext cx="2858294" cy="914400"/>
          </a:xfrm>
          <a:prstGeom prst="rect">
            <a:avLst/>
          </a:prstGeom>
          <a:noFill/>
          <a:ln w="9525">
            <a:noFill/>
            <a:miter lim="800000"/>
            <a:headEnd/>
            <a:tailEnd/>
          </a:ln>
        </p:spPr>
      </p:pic>
      <p:sp>
        <p:nvSpPr>
          <p:cNvPr id="9" name="TextBox 8"/>
          <p:cNvSpPr txBox="1"/>
          <p:nvPr/>
        </p:nvSpPr>
        <p:spPr>
          <a:xfrm>
            <a:off x="7642745" y="6523628"/>
            <a:ext cx="2301720" cy="369332"/>
          </a:xfrm>
          <a:prstGeom prst="rect">
            <a:avLst/>
          </a:prstGeom>
          <a:noFill/>
        </p:spPr>
        <p:txBody>
          <a:bodyPr wrap="none" rtlCol="0">
            <a:spAutoFit/>
          </a:bodyPr>
          <a:lstStyle/>
          <a:p>
            <a:r>
              <a:rPr lang="en-GB" dirty="0" smtClean="0">
                <a:solidFill>
                  <a:srgbClr val="7030A0"/>
                </a:solidFill>
              </a:rPr>
              <a:t>Mark Perry, Fan Chung</a:t>
            </a:r>
            <a:endParaRPr lang="en-GB" dirty="0">
              <a:solidFill>
                <a:srgbClr val="7030A0"/>
              </a:solidFill>
            </a:endParaRPr>
          </a:p>
        </p:txBody>
      </p:sp>
      <p:sp>
        <p:nvSpPr>
          <p:cNvPr id="10" name="TextBox 9"/>
          <p:cNvSpPr txBox="1"/>
          <p:nvPr/>
        </p:nvSpPr>
        <p:spPr>
          <a:xfrm>
            <a:off x="7400894" y="3248167"/>
            <a:ext cx="2409570" cy="369332"/>
          </a:xfrm>
          <a:prstGeom prst="rect">
            <a:avLst/>
          </a:prstGeom>
          <a:noFill/>
        </p:spPr>
        <p:txBody>
          <a:bodyPr wrap="none" rtlCol="0">
            <a:spAutoFit/>
          </a:bodyPr>
          <a:lstStyle/>
          <a:p>
            <a:r>
              <a:rPr lang="en-GB" dirty="0" smtClean="0">
                <a:solidFill>
                  <a:srgbClr val="00B050"/>
                </a:solidFill>
              </a:rPr>
              <a:t>Healthy Patients (</a:t>
            </a:r>
            <a:r>
              <a:rPr lang="en-GB" i="1" dirty="0" smtClean="0">
                <a:solidFill>
                  <a:srgbClr val="00B050"/>
                </a:solidFill>
              </a:rPr>
              <a:t>n</a:t>
            </a:r>
            <a:r>
              <a:rPr lang="en-GB" dirty="0" smtClean="0">
                <a:solidFill>
                  <a:srgbClr val="00B050"/>
                </a:solidFill>
              </a:rPr>
              <a:t> = 9)</a:t>
            </a:r>
            <a:endParaRPr lang="en-GB" dirty="0"/>
          </a:p>
        </p:txBody>
      </p:sp>
      <p:sp>
        <p:nvSpPr>
          <p:cNvPr id="11" name="Title 10"/>
          <p:cNvSpPr>
            <a:spLocks noGrp="1"/>
          </p:cNvSpPr>
          <p:nvPr>
            <p:ph type="title"/>
          </p:nvPr>
        </p:nvSpPr>
        <p:spPr>
          <a:xfrm>
            <a:off x="0" y="83566"/>
            <a:ext cx="9906000" cy="1143000"/>
          </a:xfrm>
        </p:spPr>
        <p:txBody>
          <a:bodyPr>
            <a:noAutofit/>
          </a:bodyPr>
          <a:lstStyle/>
          <a:p>
            <a:r>
              <a:rPr lang="en-GB" sz="3600" dirty="0" smtClean="0">
                <a:solidFill>
                  <a:srgbClr val="FF0000"/>
                </a:solidFill>
                <a:latin typeface="Trebuchet MS" pitchFamily="34" charset="0"/>
              </a:rPr>
              <a:t>JQ1 suppresses </a:t>
            </a:r>
            <a:r>
              <a:rPr lang="en-GB" sz="3600" dirty="0" err="1" smtClean="0">
                <a:solidFill>
                  <a:srgbClr val="FF0000"/>
                </a:solidFill>
                <a:latin typeface="Trebuchet MS" pitchFamily="34" charset="0"/>
              </a:rPr>
              <a:t>TGF</a:t>
            </a:r>
            <a:r>
              <a:rPr lang="en-GB" sz="3600" dirty="0" err="1" smtClean="0">
                <a:solidFill>
                  <a:srgbClr val="FF0000"/>
                </a:solidFill>
                <a:latin typeface="Symbol" pitchFamily="18" charset="2"/>
              </a:rPr>
              <a:t>b</a:t>
            </a:r>
            <a:r>
              <a:rPr lang="en-GB" sz="3600" dirty="0" err="1" smtClean="0">
                <a:solidFill>
                  <a:srgbClr val="FF0000"/>
                </a:solidFill>
                <a:latin typeface="Trebuchet MS" pitchFamily="34" charset="0"/>
              </a:rPr>
              <a:t>+FCS</a:t>
            </a:r>
            <a:r>
              <a:rPr lang="en-GB" sz="3600" dirty="0" smtClean="0">
                <a:solidFill>
                  <a:srgbClr val="FF0000"/>
                </a:solidFill>
                <a:latin typeface="Trebuchet MS" pitchFamily="34" charset="0"/>
              </a:rPr>
              <a:t>-induced IL-6 expression in human ASM cells</a:t>
            </a:r>
            <a:endParaRPr lang="en-GB" sz="3600" dirty="0"/>
          </a:p>
        </p:txBody>
      </p:sp>
    </p:spTree>
    <p:extLst>
      <p:ext uri="{BB962C8B-B14F-4D97-AF65-F5344CB8AC3E}">
        <p14:creationId xmlns:p14="http://schemas.microsoft.com/office/powerpoint/2010/main" val="7964898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t="14771" r="12434"/>
          <a:stretch>
            <a:fillRect/>
          </a:stretch>
        </p:blipFill>
        <p:spPr bwMode="auto">
          <a:xfrm>
            <a:off x="341200" y="1678675"/>
            <a:ext cx="7861110" cy="5179325"/>
          </a:xfrm>
          <a:prstGeom prst="rect">
            <a:avLst/>
          </a:prstGeom>
          <a:noFill/>
          <a:ln w="9525">
            <a:noFill/>
            <a:miter lim="800000"/>
            <a:headEnd/>
            <a:tailEnd/>
          </a:ln>
        </p:spPr>
      </p:pic>
      <p:sp>
        <p:nvSpPr>
          <p:cNvPr id="6" name="Title 5"/>
          <p:cNvSpPr>
            <a:spLocks noGrp="1"/>
          </p:cNvSpPr>
          <p:nvPr>
            <p:ph type="title"/>
          </p:nvPr>
        </p:nvSpPr>
        <p:spPr>
          <a:xfrm>
            <a:off x="0" y="152400"/>
            <a:ext cx="9906000" cy="1143000"/>
          </a:xfrm>
        </p:spPr>
        <p:txBody>
          <a:bodyPr>
            <a:noAutofit/>
          </a:bodyPr>
          <a:lstStyle/>
          <a:p>
            <a:r>
              <a:rPr lang="en-GB" sz="3600" dirty="0" smtClean="0">
                <a:solidFill>
                  <a:srgbClr val="FF0000"/>
                </a:solidFill>
                <a:latin typeface="Trebuchet MS" pitchFamily="34" charset="0"/>
              </a:rPr>
              <a:t>JQ1 suppresses </a:t>
            </a:r>
            <a:r>
              <a:rPr lang="en-GB" sz="3600" dirty="0" err="1" smtClean="0">
                <a:solidFill>
                  <a:srgbClr val="FF0000"/>
                </a:solidFill>
                <a:latin typeface="Trebuchet MS" pitchFamily="34" charset="0"/>
              </a:rPr>
              <a:t>TGF</a:t>
            </a:r>
            <a:r>
              <a:rPr lang="en-GB" sz="3600" dirty="0" err="1" smtClean="0">
                <a:solidFill>
                  <a:srgbClr val="FF0000"/>
                </a:solidFill>
                <a:latin typeface="Symbol" pitchFamily="18" charset="2"/>
              </a:rPr>
              <a:t>b</a:t>
            </a:r>
            <a:r>
              <a:rPr lang="en-GB" sz="3600" dirty="0" err="1" smtClean="0">
                <a:solidFill>
                  <a:srgbClr val="FF0000"/>
                </a:solidFill>
                <a:latin typeface="Trebuchet MS" pitchFamily="34" charset="0"/>
              </a:rPr>
              <a:t>+FCS</a:t>
            </a:r>
            <a:r>
              <a:rPr lang="en-GB" sz="3600" dirty="0" smtClean="0">
                <a:solidFill>
                  <a:srgbClr val="FF0000"/>
                </a:solidFill>
                <a:latin typeface="Trebuchet MS" pitchFamily="34" charset="0"/>
              </a:rPr>
              <a:t>-induced IL-6 expression in human ASM cells</a:t>
            </a:r>
            <a:endParaRPr lang="en-GB" sz="3600" u="sng" dirty="0">
              <a:solidFill>
                <a:srgbClr val="FF0000"/>
              </a:solidFill>
              <a:latin typeface="Trebuchet MS" pitchFamily="34" charset="0"/>
            </a:endParaRPr>
          </a:p>
        </p:txBody>
      </p:sp>
      <p:sp>
        <p:nvSpPr>
          <p:cNvPr id="7" name="TextBox 6"/>
          <p:cNvSpPr txBox="1"/>
          <p:nvPr/>
        </p:nvSpPr>
        <p:spPr>
          <a:xfrm>
            <a:off x="7642745" y="6523628"/>
            <a:ext cx="2301720" cy="369332"/>
          </a:xfrm>
          <a:prstGeom prst="rect">
            <a:avLst/>
          </a:prstGeom>
          <a:noFill/>
        </p:spPr>
        <p:txBody>
          <a:bodyPr wrap="none" rtlCol="0">
            <a:spAutoFit/>
          </a:bodyPr>
          <a:lstStyle/>
          <a:p>
            <a:r>
              <a:rPr lang="en-GB" dirty="0" smtClean="0">
                <a:solidFill>
                  <a:srgbClr val="7030A0"/>
                </a:solidFill>
              </a:rPr>
              <a:t>Mark Perry, Fan Chung</a:t>
            </a:r>
            <a:endParaRPr lang="en-GB" dirty="0">
              <a:solidFill>
                <a:srgbClr val="7030A0"/>
              </a:solidFill>
            </a:endParaRPr>
          </a:p>
        </p:txBody>
      </p:sp>
      <p:sp>
        <p:nvSpPr>
          <p:cNvPr id="8" name="TextBox 7"/>
          <p:cNvSpPr txBox="1"/>
          <p:nvPr/>
        </p:nvSpPr>
        <p:spPr>
          <a:xfrm>
            <a:off x="8024884" y="3957851"/>
            <a:ext cx="1386855" cy="369332"/>
          </a:xfrm>
          <a:prstGeom prst="rect">
            <a:avLst/>
          </a:prstGeom>
          <a:noFill/>
        </p:spPr>
        <p:txBody>
          <a:bodyPr wrap="none" rtlCol="0">
            <a:spAutoFit/>
          </a:bodyPr>
          <a:lstStyle/>
          <a:p>
            <a:r>
              <a:rPr lang="en-GB" dirty="0" smtClean="0">
                <a:solidFill>
                  <a:srgbClr val="7030A0"/>
                </a:solidFill>
              </a:rPr>
              <a:t>COPD (</a:t>
            </a:r>
            <a:r>
              <a:rPr lang="en-GB" i="1" dirty="0" smtClean="0">
                <a:solidFill>
                  <a:srgbClr val="7030A0"/>
                </a:solidFill>
              </a:rPr>
              <a:t>n</a:t>
            </a:r>
            <a:r>
              <a:rPr lang="en-GB" dirty="0" smtClean="0">
                <a:solidFill>
                  <a:srgbClr val="7030A0"/>
                </a:solidFill>
              </a:rPr>
              <a:t> = 4)</a:t>
            </a:r>
            <a:endParaRPr lang="en-GB" dirty="0"/>
          </a:p>
        </p:txBody>
      </p:sp>
      <p:pic>
        <p:nvPicPr>
          <p:cNvPr id="9" name="Picture 2"/>
          <p:cNvPicPr>
            <a:picLocks noChangeAspect="1" noChangeArrowheads="1"/>
          </p:cNvPicPr>
          <p:nvPr/>
        </p:nvPicPr>
        <p:blipFill>
          <a:blip r:embed="rId2" cstate="print"/>
          <a:srcRect l="63065" t="1259" b="84593"/>
          <a:stretch>
            <a:fillRect/>
          </a:stretch>
        </p:blipFill>
        <p:spPr bwMode="auto">
          <a:xfrm>
            <a:off x="7529654" y="1801505"/>
            <a:ext cx="2376346" cy="616208"/>
          </a:xfrm>
          <a:prstGeom prst="rect">
            <a:avLst/>
          </a:prstGeom>
          <a:noFill/>
          <a:ln w="9525">
            <a:noFill/>
            <a:miter lim="800000"/>
            <a:headEnd/>
            <a:tailEnd/>
          </a:ln>
        </p:spPr>
      </p:pic>
      <p:sp>
        <p:nvSpPr>
          <p:cNvPr id="10" name="TextBox 9"/>
          <p:cNvSpPr txBox="1"/>
          <p:nvPr/>
        </p:nvSpPr>
        <p:spPr>
          <a:xfrm>
            <a:off x="0" y="2452919"/>
            <a:ext cx="9906000" cy="3046988"/>
          </a:xfrm>
          <a:prstGeom prst="rect">
            <a:avLst/>
          </a:prstGeom>
          <a:solidFill>
            <a:schemeClr val="bg1"/>
          </a:solidFill>
          <a:ln>
            <a:noFill/>
          </a:ln>
        </p:spPr>
        <p:txBody>
          <a:bodyPr wrap="square" rtlCol="0">
            <a:spAutoFit/>
          </a:bodyPr>
          <a:lstStyle/>
          <a:p>
            <a:pPr algn="ctr"/>
            <a:endParaRPr lang="en-GB" sz="3200" dirty="0" smtClean="0">
              <a:solidFill>
                <a:srgbClr val="0000CC"/>
              </a:solidFill>
              <a:latin typeface="Trebuchet MS" pitchFamily="34" charset="0"/>
            </a:endParaRPr>
          </a:p>
          <a:p>
            <a:pPr algn="ctr"/>
            <a:r>
              <a:rPr lang="en-GB" sz="3200" dirty="0" smtClean="0">
                <a:solidFill>
                  <a:srgbClr val="0000CC"/>
                </a:solidFill>
                <a:latin typeface="Trebuchet MS" pitchFamily="34" charset="0"/>
              </a:rPr>
              <a:t>Suggests differences in Brd4 activation/function in severe asthma and COPD – output dependent</a:t>
            </a:r>
          </a:p>
          <a:p>
            <a:pPr algn="ctr"/>
            <a:endParaRPr lang="en-GB" sz="3200" dirty="0" smtClean="0">
              <a:latin typeface="Trebuchet MS" pitchFamily="34" charset="0"/>
            </a:endParaRPr>
          </a:p>
          <a:p>
            <a:pPr algn="ctr"/>
            <a:r>
              <a:rPr lang="en-GB" sz="3200" dirty="0" smtClean="0">
                <a:latin typeface="Trebuchet MS" pitchFamily="34" charset="0"/>
              </a:rPr>
              <a:t>? Role of Brd2, 3 etc – studies ongoing</a:t>
            </a:r>
          </a:p>
          <a:p>
            <a:pPr algn="ctr"/>
            <a:endParaRPr lang="en-GB" sz="3200" dirty="0">
              <a:solidFill>
                <a:srgbClr val="0000CC"/>
              </a:solidFill>
              <a:latin typeface="Trebuchet MS" pitchFamily="34" charset="0"/>
            </a:endParaRPr>
          </a:p>
        </p:txBody>
      </p:sp>
    </p:spTree>
    <p:extLst>
      <p:ext uri="{BB962C8B-B14F-4D97-AF65-F5344CB8AC3E}">
        <p14:creationId xmlns:p14="http://schemas.microsoft.com/office/powerpoint/2010/main" val="368775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6"/>
            <a:ext cx="9906000" cy="1470025"/>
          </a:xfrm>
        </p:spPr>
        <p:txBody>
          <a:bodyPr>
            <a:normAutofit/>
          </a:bodyPr>
          <a:lstStyle/>
          <a:p>
            <a:r>
              <a:rPr lang="en-GB" dirty="0" smtClean="0">
                <a:solidFill>
                  <a:srgbClr val="FF0000"/>
                </a:solidFill>
                <a:latin typeface="Trebuchet MS" pitchFamily="34" charset="0"/>
              </a:rPr>
              <a:t>Abnormal expression of HDACs in airways disease</a:t>
            </a:r>
            <a:endParaRPr lang="en-GB" dirty="0">
              <a:latin typeface="Trebuchet MS"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96513"/>
            <a:ext cx="8915400" cy="901014"/>
          </a:xfrm>
        </p:spPr>
        <p:txBody>
          <a:bodyPr>
            <a:normAutofit/>
          </a:bodyPr>
          <a:lstStyle/>
          <a:p>
            <a:r>
              <a:rPr lang="en-GB" sz="3600" dirty="0" smtClean="0">
                <a:solidFill>
                  <a:srgbClr val="FF0000"/>
                </a:solidFill>
                <a:latin typeface="Trebuchet MS" pitchFamily="34" charset="0"/>
              </a:rPr>
              <a:t>Genetics versus epigenetics</a:t>
            </a:r>
            <a:endParaRPr lang="en-GB" sz="3600" dirty="0">
              <a:solidFill>
                <a:srgbClr val="FF0000"/>
              </a:solidFill>
              <a:latin typeface="Trebuchet MS" pitchFamily="34" charset="0"/>
            </a:endParaRPr>
          </a:p>
        </p:txBody>
      </p:sp>
      <p:sp>
        <p:nvSpPr>
          <p:cNvPr id="3" name="Content Placeholder 2"/>
          <p:cNvSpPr>
            <a:spLocks noGrp="1"/>
          </p:cNvSpPr>
          <p:nvPr>
            <p:ph idx="1"/>
          </p:nvPr>
        </p:nvSpPr>
        <p:spPr>
          <a:xfrm>
            <a:off x="309530" y="1214422"/>
            <a:ext cx="9410700" cy="5002480"/>
          </a:xfrm>
        </p:spPr>
        <p:txBody>
          <a:bodyPr>
            <a:normAutofit fontScale="92500" lnSpcReduction="10000"/>
          </a:bodyPr>
          <a:lstStyle/>
          <a:p>
            <a:r>
              <a:rPr lang="en-GB" dirty="0" smtClean="0">
                <a:latin typeface="Trebuchet MS" pitchFamily="34" charset="0"/>
              </a:rPr>
              <a:t>GWAS identified hundreds of genetic variants associated with complex human diseases and traits</a:t>
            </a:r>
          </a:p>
          <a:p>
            <a:pPr lvl="1"/>
            <a:r>
              <a:rPr lang="en-GB" dirty="0" smtClean="0">
                <a:solidFill>
                  <a:srgbClr val="0000CC"/>
                </a:solidFill>
                <a:latin typeface="Trebuchet MS" pitchFamily="34" charset="0"/>
              </a:rPr>
              <a:t>provided valuable insights into their genetic architecture. </a:t>
            </a:r>
          </a:p>
          <a:p>
            <a:r>
              <a:rPr lang="en-GB" dirty="0" smtClean="0">
                <a:latin typeface="Trebuchet MS" pitchFamily="34" charset="0"/>
              </a:rPr>
              <a:t>Most variants identified so far </a:t>
            </a:r>
          </a:p>
          <a:p>
            <a:pPr lvl="1"/>
            <a:r>
              <a:rPr lang="en-GB" dirty="0" smtClean="0">
                <a:solidFill>
                  <a:srgbClr val="0000CC"/>
                </a:solidFill>
                <a:latin typeface="Trebuchet MS" pitchFamily="34" charset="0"/>
              </a:rPr>
              <a:t>confer relatively small increments in risk</a:t>
            </a:r>
          </a:p>
          <a:p>
            <a:pPr lvl="1"/>
            <a:r>
              <a:rPr lang="en-GB" dirty="0" smtClean="0">
                <a:solidFill>
                  <a:srgbClr val="0000CC"/>
                </a:solidFill>
                <a:latin typeface="Trebuchet MS" pitchFamily="34" charset="0"/>
              </a:rPr>
              <a:t>explain only a small proportion of familial clustering</a:t>
            </a:r>
          </a:p>
          <a:p>
            <a:r>
              <a:rPr lang="en-GB" dirty="0" smtClean="0">
                <a:latin typeface="Trebuchet MS" pitchFamily="34" charset="0"/>
              </a:rPr>
              <a:t>Therefore, how can the remaining, 'missing' heritability be explained.</a:t>
            </a:r>
          </a:p>
          <a:p>
            <a:pPr lvl="1"/>
            <a:r>
              <a:rPr lang="en-GB" dirty="0" smtClean="0">
                <a:solidFill>
                  <a:srgbClr val="0000CC"/>
                </a:solidFill>
                <a:latin typeface="Trebuchet MS" pitchFamily="34" charset="0"/>
              </a:rPr>
              <a:t>Minor/rare allele frequency with large effect</a:t>
            </a:r>
          </a:p>
          <a:p>
            <a:pPr lvl="1"/>
            <a:r>
              <a:rPr lang="en-GB" dirty="0" smtClean="0">
                <a:solidFill>
                  <a:srgbClr val="0000CC"/>
                </a:solidFill>
                <a:latin typeface="Trebuchet MS" pitchFamily="34" charset="0"/>
              </a:rPr>
              <a:t>Structural variation incl. CNV, microsatellite repeats etc</a:t>
            </a:r>
          </a:p>
          <a:p>
            <a:pPr lvl="1"/>
            <a:endParaRPr lang="en-GB" dirty="0">
              <a:solidFill>
                <a:srgbClr val="0000CC"/>
              </a:solidFill>
              <a:latin typeface="Trebuchet MS" pitchFamily="34" charset="0"/>
            </a:endParaRPr>
          </a:p>
        </p:txBody>
      </p:sp>
      <p:grpSp>
        <p:nvGrpSpPr>
          <p:cNvPr id="4" name="Group 3"/>
          <p:cNvGrpSpPr/>
          <p:nvPr/>
        </p:nvGrpSpPr>
        <p:grpSpPr>
          <a:xfrm>
            <a:off x="0" y="1246914"/>
            <a:ext cx="9906000" cy="5432961"/>
            <a:chOff x="0" y="1425039"/>
            <a:chExt cx="9906000" cy="5432961"/>
          </a:xfrm>
        </p:grpSpPr>
        <p:sp>
          <p:nvSpPr>
            <p:cNvPr id="5" name="Rectangle 4"/>
            <p:cNvSpPr/>
            <p:nvPr/>
          </p:nvSpPr>
          <p:spPr>
            <a:xfrm>
              <a:off x="0" y="1425039"/>
              <a:ext cx="9906000" cy="5432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4"/>
            <p:cNvPicPr>
              <a:picLocks noChangeAspect="1" noChangeArrowheads="1"/>
            </p:cNvPicPr>
            <p:nvPr/>
          </p:nvPicPr>
          <p:blipFill>
            <a:blip r:embed="rId2"/>
            <a:srcRect r="4321"/>
            <a:stretch>
              <a:fillRect/>
            </a:stretch>
          </p:blipFill>
          <p:spPr bwMode="auto">
            <a:xfrm>
              <a:off x="36189" y="2665117"/>
              <a:ext cx="6317110" cy="4127541"/>
            </a:xfrm>
            <a:prstGeom prst="rect">
              <a:avLst/>
            </a:prstGeom>
            <a:noFill/>
            <a:ln w="9525">
              <a:noFill/>
              <a:miter lim="800000"/>
              <a:headEnd/>
              <a:tailEnd/>
            </a:ln>
          </p:spPr>
        </p:pic>
        <p:pic>
          <p:nvPicPr>
            <p:cNvPr id="7" name="Picture 6"/>
            <p:cNvPicPr>
              <a:picLocks noChangeAspect="1" noChangeArrowheads="1"/>
            </p:cNvPicPr>
            <p:nvPr/>
          </p:nvPicPr>
          <p:blipFill>
            <a:blip r:embed="rId3"/>
            <a:srcRect l="83122" b="75341"/>
            <a:stretch>
              <a:fillRect/>
            </a:stretch>
          </p:blipFill>
          <p:spPr bwMode="auto">
            <a:xfrm>
              <a:off x="8633361" y="6326208"/>
              <a:ext cx="985651" cy="531792"/>
            </a:xfrm>
            <a:prstGeom prst="rect">
              <a:avLst/>
            </a:prstGeom>
            <a:noFill/>
            <a:ln w="9525">
              <a:noFill/>
              <a:miter lim="800000"/>
              <a:headEnd/>
              <a:tailEnd/>
            </a:ln>
          </p:spPr>
        </p:pic>
        <p:pic>
          <p:nvPicPr>
            <p:cNvPr id="8" name="Picture 6"/>
            <p:cNvPicPr>
              <a:picLocks noChangeAspect="1" noChangeArrowheads="1"/>
            </p:cNvPicPr>
            <p:nvPr/>
          </p:nvPicPr>
          <p:blipFill>
            <a:blip r:embed="rId3"/>
            <a:srcRect t="58891" r="6038"/>
            <a:stretch>
              <a:fillRect/>
            </a:stretch>
          </p:blipFill>
          <p:spPr bwMode="auto">
            <a:xfrm>
              <a:off x="179059" y="1555668"/>
              <a:ext cx="6173923" cy="997527"/>
            </a:xfrm>
            <a:prstGeom prst="rect">
              <a:avLst/>
            </a:prstGeom>
            <a:noFill/>
            <a:ln w="9525">
              <a:noFill/>
              <a:miter lim="800000"/>
              <a:headEnd/>
              <a:tailEnd/>
            </a:ln>
          </p:spPr>
        </p:pic>
      </p:grpSp>
      <p:grpSp>
        <p:nvGrpSpPr>
          <p:cNvPr id="9" name="Group 8"/>
          <p:cNvGrpSpPr/>
          <p:nvPr/>
        </p:nvGrpSpPr>
        <p:grpSpPr>
          <a:xfrm>
            <a:off x="5419850" y="2410679"/>
            <a:ext cx="4438650" cy="2136481"/>
            <a:chOff x="5419850" y="2588804"/>
            <a:chExt cx="4438650" cy="2136481"/>
          </a:xfrm>
        </p:grpSpPr>
        <p:pic>
          <p:nvPicPr>
            <p:cNvPr id="10" name="Picture 5"/>
            <p:cNvPicPr>
              <a:picLocks noChangeAspect="1" noChangeArrowheads="1"/>
            </p:cNvPicPr>
            <p:nvPr/>
          </p:nvPicPr>
          <p:blipFill>
            <a:blip r:embed="rId4"/>
            <a:srcRect/>
            <a:stretch>
              <a:fillRect/>
            </a:stretch>
          </p:blipFill>
          <p:spPr bwMode="auto">
            <a:xfrm>
              <a:off x="5419850" y="3248910"/>
              <a:ext cx="4438650" cy="1476375"/>
            </a:xfrm>
            <a:prstGeom prst="rect">
              <a:avLst/>
            </a:prstGeom>
            <a:noFill/>
            <a:ln w="9525">
              <a:noFill/>
              <a:miter lim="800000"/>
              <a:headEnd/>
              <a:tailEnd/>
            </a:ln>
          </p:spPr>
        </p:pic>
        <p:cxnSp>
          <p:nvCxnSpPr>
            <p:cNvPr id="11" name="Straight Connector 10"/>
            <p:cNvCxnSpPr/>
            <p:nvPr/>
          </p:nvCxnSpPr>
          <p:spPr>
            <a:xfrm flipV="1">
              <a:off x="5533901" y="4655090"/>
              <a:ext cx="4144489" cy="118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8"/>
            <p:cNvGrpSpPr/>
            <p:nvPr/>
          </p:nvGrpSpPr>
          <p:grpSpPr>
            <a:xfrm>
              <a:off x="5522026" y="2588804"/>
              <a:ext cx="4268141" cy="692065"/>
              <a:chOff x="724395" y="144917"/>
              <a:chExt cx="8870868" cy="1438382"/>
            </a:xfrm>
          </p:grpSpPr>
          <p:pic>
            <p:nvPicPr>
              <p:cNvPr id="13" name="Picture 2"/>
              <p:cNvPicPr>
                <a:picLocks noChangeAspect="1" noChangeArrowheads="1"/>
              </p:cNvPicPr>
              <p:nvPr/>
            </p:nvPicPr>
            <p:blipFill>
              <a:blip r:embed="rId5"/>
              <a:srcRect r="32778"/>
              <a:stretch>
                <a:fillRect/>
              </a:stretch>
            </p:blipFill>
            <p:spPr bwMode="auto">
              <a:xfrm>
                <a:off x="724395" y="144917"/>
                <a:ext cx="8522208" cy="1343025"/>
              </a:xfrm>
              <a:prstGeom prst="rect">
                <a:avLst/>
              </a:prstGeom>
              <a:noFill/>
              <a:ln w="9525">
                <a:noFill/>
                <a:miter lim="800000"/>
                <a:headEnd/>
                <a:tailEnd/>
              </a:ln>
            </p:spPr>
          </p:pic>
          <p:pic>
            <p:nvPicPr>
              <p:cNvPr id="14" name="Picture 3"/>
              <p:cNvPicPr>
                <a:picLocks noChangeAspect="1" noChangeArrowheads="1"/>
              </p:cNvPicPr>
              <p:nvPr/>
            </p:nvPicPr>
            <p:blipFill>
              <a:blip r:embed="rId6"/>
              <a:srcRect t="15637"/>
              <a:stretch>
                <a:fillRect/>
              </a:stretch>
            </p:blipFill>
            <p:spPr bwMode="auto">
              <a:xfrm>
                <a:off x="2501364" y="1179191"/>
                <a:ext cx="7093899" cy="404108"/>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1993634" y="2911817"/>
            <a:ext cx="593725" cy="730250"/>
          </a:xfrm>
          <a:prstGeom prst="rect">
            <a:avLst/>
          </a:prstGeom>
          <a:solidFill>
            <a:srgbClr val="FFFF99"/>
          </a:solidFill>
          <a:ln w="9525">
            <a:noFill/>
            <a:miter lim="800000"/>
            <a:headEnd/>
            <a:tailEnd/>
          </a:ln>
        </p:spPr>
        <p:txBody>
          <a:bodyPr/>
          <a:lstStyle/>
          <a:p>
            <a:endParaRPr lang="en-GB"/>
          </a:p>
        </p:txBody>
      </p:sp>
      <p:sp>
        <p:nvSpPr>
          <p:cNvPr id="177155" name="Line 3"/>
          <p:cNvSpPr>
            <a:spLocks noChangeShapeType="1"/>
          </p:cNvSpPr>
          <p:nvPr/>
        </p:nvSpPr>
        <p:spPr bwMode="auto">
          <a:xfrm flipV="1">
            <a:off x="1993634" y="2911817"/>
            <a:ext cx="3175" cy="730250"/>
          </a:xfrm>
          <a:prstGeom prst="line">
            <a:avLst/>
          </a:prstGeom>
          <a:noFill/>
          <a:ln w="9525">
            <a:solidFill>
              <a:srgbClr val="000000"/>
            </a:solidFill>
            <a:round/>
            <a:headEnd/>
            <a:tailEnd/>
          </a:ln>
        </p:spPr>
        <p:txBody>
          <a:bodyPr/>
          <a:lstStyle/>
          <a:p>
            <a:endParaRPr lang="en-GB"/>
          </a:p>
        </p:txBody>
      </p:sp>
      <p:sp>
        <p:nvSpPr>
          <p:cNvPr id="177156" name="Line 4"/>
          <p:cNvSpPr>
            <a:spLocks noChangeShapeType="1"/>
          </p:cNvSpPr>
          <p:nvPr/>
        </p:nvSpPr>
        <p:spPr bwMode="auto">
          <a:xfrm>
            <a:off x="1993634" y="2911817"/>
            <a:ext cx="3175" cy="730250"/>
          </a:xfrm>
          <a:prstGeom prst="line">
            <a:avLst/>
          </a:prstGeom>
          <a:noFill/>
          <a:ln w="9525">
            <a:solidFill>
              <a:srgbClr val="000000"/>
            </a:solidFill>
            <a:round/>
            <a:headEnd/>
            <a:tailEnd/>
          </a:ln>
        </p:spPr>
        <p:txBody>
          <a:bodyPr/>
          <a:lstStyle/>
          <a:p>
            <a:endParaRPr lang="en-GB"/>
          </a:p>
        </p:txBody>
      </p:sp>
      <p:sp>
        <p:nvSpPr>
          <p:cNvPr id="177157" name="Line 5"/>
          <p:cNvSpPr>
            <a:spLocks noChangeShapeType="1"/>
          </p:cNvSpPr>
          <p:nvPr/>
        </p:nvSpPr>
        <p:spPr bwMode="auto">
          <a:xfrm>
            <a:off x="1993634" y="2911817"/>
            <a:ext cx="593725" cy="0"/>
          </a:xfrm>
          <a:prstGeom prst="line">
            <a:avLst/>
          </a:prstGeom>
          <a:noFill/>
          <a:ln w="9525">
            <a:solidFill>
              <a:srgbClr val="000000"/>
            </a:solidFill>
            <a:round/>
            <a:headEnd/>
            <a:tailEnd/>
          </a:ln>
        </p:spPr>
        <p:txBody>
          <a:bodyPr/>
          <a:lstStyle/>
          <a:p>
            <a:endParaRPr lang="en-GB"/>
          </a:p>
        </p:txBody>
      </p:sp>
      <p:sp>
        <p:nvSpPr>
          <p:cNvPr id="177158" name="Line 6"/>
          <p:cNvSpPr>
            <a:spLocks noChangeShapeType="1"/>
          </p:cNvSpPr>
          <p:nvPr/>
        </p:nvSpPr>
        <p:spPr bwMode="auto">
          <a:xfrm flipH="1">
            <a:off x="1993634" y="2911817"/>
            <a:ext cx="593725" cy="0"/>
          </a:xfrm>
          <a:prstGeom prst="line">
            <a:avLst/>
          </a:prstGeom>
          <a:noFill/>
          <a:ln w="9525">
            <a:solidFill>
              <a:srgbClr val="000000"/>
            </a:solidFill>
            <a:round/>
            <a:headEnd/>
            <a:tailEnd/>
          </a:ln>
        </p:spPr>
        <p:txBody>
          <a:bodyPr/>
          <a:lstStyle/>
          <a:p>
            <a:endParaRPr lang="en-GB"/>
          </a:p>
        </p:txBody>
      </p:sp>
      <p:sp>
        <p:nvSpPr>
          <p:cNvPr id="177159" name="Line 7"/>
          <p:cNvSpPr>
            <a:spLocks noChangeShapeType="1"/>
          </p:cNvSpPr>
          <p:nvPr/>
        </p:nvSpPr>
        <p:spPr bwMode="auto">
          <a:xfrm flipV="1">
            <a:off x="2587359" y="2911817"/>
            <a:ext cx="1587" cy="730250"/>
          </a:xfrm>
          <a:prstGeom prst="line">
            <a:avLst/>
          </a:prstGeom>
          <a:noFill/>
          <a:ln w="9525">
            <a:solidFill>
              <a:srgbClr val="000000"/>
            </a:solidFill>
            <a:round/>
            <a:headEnd/>
            <a:tailEnd/>
          </a:ln>
        </p:spPr>
        <p:txBody>
          <a:bodyPr/>
          <a:lstStyle/>
          <a:p>
            <a:endParaRPr lang="en-GB"/>
          </a:p>
        </p:txBody>
      </p:sp>
      <p:sp>
        <p:nvSpPr>
          <p:cNvPr id="177160" name="Line 8"/>
          <p:cNvSpPr>
            <a:spLocks noChangeShapeType="1"/>
          </p:cNvSpPr>
          <p:nvPr/>
        </p:nvSpPr>
        <p:spPr bwMode="auto">
          <a:xfrm>
            <a:off x="2587359" y="2911817"/>
            <a:ext cx="1587" cy="730250"/>
          </a:xfrm>
          <a:prstGeom prst="line">
            <a:avLst/>
          </a:prstGeom>
          <a:noFill/>
          <a:ln w="9525">
            <a:solidFill>
              <a:srgbClr val="000000"/>
            </a:solidFill>
            <a:round/>
            <a:headEnd/>
            <a:tailEnd/>
          </a:ln>
        </p:spPr>
        <p:txBody>
          <a:bodyPr/>
          <a:lstStyle/>
          <a:p>
            <a:endParaRPr lang="en-GB"/>
          </a:p>
        </p:txBody>
      </p:sp>
      <p:sp>
        <p:nvSpPr>
          <p:cNvPr id="177161" name="Line 9"/>
          <p:cNvSpPr>
            <a:spLocks noChangeShapeType="1"/>
          </p:cNvSpPr>
          <p:nvPr/>
        </p:nvSpPr>
        <p:spPr bwMode="auto">
          <a:xfrm>
            <a:off x="1993634" y="3642067"/>
            <a:ext cx="593725" cy="1588"/>
          </a:xfrm>
          <a:prstGeom prst="line">
            <a:avLst/>
          </a:prstGeom>
          <a:noFill/>
          <a:ln w="9525">
            <a:solidFill>
              <a:srgbClr val="000000"/>
            </a:solidFill>
            <a:round/>
            <a:headEnd/>
            <a:tailEnd/>
          </a:ln>
        </p:spPr>
        <p:txBody>
          <a:bodyPr/>
          <a:lstStyle/>
          <a:p>
            <a:endParaRPr lang="en-GB"/>
          </a:p>
        </p:txBody>
      </p:sp>
      <p:sp>
        <p:nvSpPr>
          <p:cNvPr id="177162" name="Line 10"/>
          <p:cNvSpPr>
            <a:spLocks noChangeShapeType="1"/>
          </p:cNvSpPr>
          <p:nvPr/>
        </p:nvSpPr>
        <p:spPr bwMode="auto">
          <a:xfrm flipH="1">
            <a:off x="1993634" y="3642067"/>
            <a:ext cx="593725" cy="1588"/>
          </a:xfrm>
          <a:prstGeom prst="line">
            <a:avLst/>
          </a:prstGeom>
          <a:noFill/>
          <a:ln w="9525">
            <a:solidFill>
              <a:srgbClr val="000000"/>
            </a:solidFill>
            <a:round/>
            <a:headEnd/>
            <a:tailEnd/>
          </a:ln>
        </p:spPr>
        <p:txBody>
          <a:bodyPr/>
          <a:lstStyle/>
          <a:p>
            <a:endParaRPr lang="en-GB"/>
          </a:p>
        </p:txBody>
      </p:sp>
      <p:sp>
        <p:nvSpPr>
          <p:cNvPr id="177163" name="Line 11"/>
          <p:cNvSpPr>
            <a:spLocks noChangeShapeType="1"/>
          </p:cNvSpPr>
          <p:nvPr/>
        </p:nvSpPr>
        <p:spPr bwMode="auto">
          <a:xfrm>
            <a:off x="2142858" y="2787992"/>
            <a:ext cx="296862" cy="1588"/>
          </a:xfrm>
          <a:prstGeom prst="line">
            <a:avLst/>
          </a:prstGeom>
          <a:noFill/>
          <a:ln w="9525">
            <a:solidFill>
              <a:srgbClr val="000000"/>
            </a:solidFill>
            <a:round/>
            <a:headEnd/>
            <a:tailEnd/>
          </a:ln>
        </p:spPr>
        <p:txBody>
          <a:bodyPr/>
          <a:lstStyle/>
          <a:p>
            <a:endParaRPr lang="en-GB"/>
          </a:p>
        </p:txBody>
      </p:sp>
      <p:sp>
        <p:nvSpPr>
          <p:cNvPr id="177164" name="Line 12"/>
          <p:cNvSpPr>
            <a:spLocks noChangeShapeType="1"/>
          </p:cNvSpPr>
          <p:nvPr/>
        </p:nvSpPr>
        <p:spPr bwMode="auto">
          <a:xfrm>
            <a:off x="2290495" y="2787994"/>
            <a:ext cx="1588" cy="123825"/>
          </a:xfrm>
          <a:prstGeom prst="line">
            <a:avLst/>
          </a:prstGeom>
          <a:noFill/>
          <a:ln w="9525">
            <a:solidFill>
              <a:srgbClr val="000000"/>
            </a:solidFill>
            <a:round/>
            <a:headEnd/>
            <a:tailEnd/>
          </a:ln>
        </p:spPr>
        <p:txBody>
          <a:bodyPr/>
          <a:lstStyle/>
          <a:p>
            <a:endParaRPr lang="en-GB"/>
          </a:p>
        </p:txBody>
      </p:sp>
      <p:sp>
        <p:nvSpPr>
          <p:cNvPr id="177165" name="Rectangle 13"/>
          <p:cNvSpPr>
            <a:spLocks noChangeArrowheads="1"/>
          </p:cNvSpPr>
          <p:nvPr/>
        </p:nvSpPr>
        <p:spPr bwMode="auto">
          <a:xfrm>
            <a:off x="2884221" y="2227605"/>
            <a:ext cx="595313" cy="1414462"/>
          </a:xfrm>
          <a:prstGeom prst="rect">
            <a:avLst/>
          </a:prstGeom>
          <a:solidFill>
            <a:srgbClr val="FF6600"/>
          </a:solidFill>
          <a:ln w="9525">
            <a:noFill/>
            <a:miter lim="800000"/>
            <a:headEnd/>
            <a:tailEnd/>
          </a:ln>
        </p:spPr>
        <p:txBody>
          <a:bodyPr/>
          <a:lstStyle/>
          <a:p>
            <a:endParaRPr lang="en-GB"/>
          </a:p>
        </p:txBody>
      </p:sp>
      <p:sp>
        <p:nvSpPr>
          <p:cNvPr id="177166" name="Line 14"/>
          <p:cNvSpPr>
            <a:spLocks noChangeShapeType="1"/>
          </p:cNvSpPr>
          <p:nvPr/>
        </p:nvSpPr>
        <p:spPr bwMode="auto">
          <a:xfrm flipV="1">
            <a:off x="2884220" y="2227605"/>
            <a:ext cx="0" cy="1414462"/>
          </a:xfrm>
          <a:prstGeom prst="line">
            <a:avLst/>
          </a:prstGeom>
          <a:noFill/>
          <a:ln w="9525">
            <a:solidFill>
              <a:srgbClr val="000000"/>
            </a:solidFill>
            <a:round/>
            <a:headEnd/>
            <a:tailEnd/>
          </a:ln>
        </p:spPr>
        <p:txBody>
          <a:bodyPr/>
          <a:lstStyle/>
          <a:p>
            <a:endParaRPr lang="en-GB"/>
          </a:p>
        </p:txBody>
      </p:sp>
      <p:sp>
        <p:nvSpPr>
          <p:cNvPr id="177167" name="Line 15"/>
          <p:cNvSpPr>
            <a:spLocks noChangeShapeType="1"/>
          </p:cNvSpPr>
          <p:nvPr/>
        </p:nvSpPr>
        <p:spPr bwMode="auto">
          <a:xfrm>
            <a:off x="2884220" y="2227605"/>
            <a:ext cx="0" cy="1414462"/>
          </a:xfrm>
          <a:prstGeom prst="line">
            <a:avLst/>
          </a:prstGeom>
          <a:noFill/>
          <a:ln w="9525">
            <a:solidFill>
              <a:srgbClr val="000000"/>
            </a:solidFill>
            <a:round/>
            <a:headEnd/>
            <a:tailEnd/>
          </a:ln>
        </p:spPr>
        <p:txBody>
          <a:bodyPr/>
          <a:lstStyle/>
          <a:p>
            <a:endParaRPr lang="en-GB"/>
          </a:p>
        </p:txBody>
      </p:sp>
      <p:sp>
        <p:nvSpPr>
          <p:cNvPr id="177168" name="Line 16"/>
          <p:cNvSpPr>
            <a:spLocks noChangeShapeType="1"/>
          </p:cNvSpPr>
          <p:nvPr/>
        </p:nvSpPr>
        <p:spPr bwMode="auto">
          <a:xfrm>
            <a:off x="2884221" y="2227607"/>
            <a:ext cx="595313" cy="1587"/>
          </a:xfrm>
          <a:prstGeom prst="line">
            <a:avLst/>
          </a:prstGeom>
          <a:noFill/>
          <a:ln w="9525">
            <a:solidFill>
              <a:srgbClr val="000000"/>
            </a:solidFill>
            <a:round/>
            <a:headEnd/>
            <a:tailEnd/>
          </a:ln>
        </p:spPr>
        <p:txBody>
          <a:bodyPr/>
          <a:lstStyle/>
          <a:p>
            <a:endParaRPr lang="en-GB"/>
          </a:p>
        </p:txBody>
      </p:sp>
      <p:sp>
        <p:nvSpPr>
          <p:cNvPr id="177169" name="Line 17"/>
          <p:cNvSpPr>
            <a:spLocks noChangeShapeType="1"/>
          </p:cNvSpPr>
          <p:nvPr/>
        </p:nvSpPr>
        <p:spPr bwMode="auto">
          <a:xfrm flipH="1">
            <a:off x="2884221" y="2227607"/>
            <a:ext cx="595313" cy="1587"/>
          </a:xfrm>
          <a:prstGeom prst="line">
            <a:avLst/>
          </a:prstGeom>
          <a:noFill/>
          <a:ln w="9525">
            <a:solidFill>
              <a:srgbClr val="000000"/>
            </a:solidFill>
            <a:round/>
            <a:headEnd/>
            <a:tailEnd/>
          </a:ln>
        </p:spPr>
        <p:txBody>
          <a:bodyPr/>
          <a:lstStyle/>
          <a:p>
            <a:endParaRPr lang="en-GB"/>
          </a:p>
        </p:txBody>
      </p:sp>
      <p:sp>
        <p:nvSpPr>
          <p:cNvPr id="177170" name="Line 18"/>
          <p:cNvSpPr>
            <a:spLocks noChangeShapeType="1"/>
          </p:cNvSpPr>
          <p:nvPr/>
        </p:nvSpPr>
        <p:spPr bwMode="auto">
          <a:xfrm flipV="1">
            <a:off x="3479534" y="2227605"/>
            <a:ext cx="3175" cy="1414462"/>
          </a:xfrm>
          <a:prstGeom prst="line">
            <a:avLst/>
          </a:prstGeom>
          <a:noFill/>
          <a:ln w="9525">
            <a:solidFill>
              <a:srgbClr val="000000"/>
            </a:solidFill>
            <a:round/>
            <a:headEnd/>
            <a:tailEnd/>
          </a:ln>
        </p:spPr>
        <p:txBody>
          <a:bodyPr/>
          <a:lstStyle/>
          <a:p>
            <a:endParaRPr lang="en-GB"/>
          </a:p>
        </p:txBody>
      </p:sp>
      <p:sp>
        <p:nvSpPr>
          <p:cNvPr id="177171" name="Line 19"/>
          <p:cNvSpPr>
            <a:spLocks noChangeShapeType="1"/>
          </p:cNvSpPr>
          <p:nvPr/>
        </p:nvSpPr>
        <p:spPr bwMode="auto">
          <a:xfrm>
            <a:off x="3479534" y="2227605"/>
            <a:ext cx="3175" cy="1414462"/>
          </a:xfrm>
          <a:prstGeom prst="line">
            <a:avLst/>
          </a:prstGeom>
          <a:noFill/>
          <a:ln w="9525">
            <a:solidFill>
              <a:srgbClr val="000000"/>
            </a:solidFill>
            <a:round/>
            <a:headEnd/>
            <a:tailEnd/>
          </a:ln>
        </p:spPr>
        <p:txBody>
          <a:bodyPr/>
          <a:lstStyle/>
          <a:p>
            <a:endParaRPr lang="en-GB"/>
          </a:p>
        </p:txBody>
      </p:sp>
      <p:sp>
        <p:nvSpPr>
          <p:cNvPr id="177172" name="Line 20"/>
          <p:cNvSpPr>
            <a:spLocks noChangeShapeType="1"/>
          </p:cNvSpPr>
          <p:nvPr/>
        </p:nvSpPr>
        <p:spPr bwMode="auto">
          <a:xfrm>
            <a:off x="2884221" y="3642067"/>
            <a:ext cx="595313" cy="1588"/>
          </a:xfrm>
          <a:prstGeom prst="line">
            <a:avLst/>
          </a:prstGeom>
          <a:noFill/>
          <a:ln w="9525">
            <a:solidFill>
              <a:srgbClr val="000000"/>
            </a:solidFill>
            <a:round/>
            <a:headEnd/>
            <a:tailEnd/>
          </a:ln>
        </p:spPr>
        <p:txBody>
          <a:bodyPr/>
          <a:lstStyle/>
          <a:p>
            <a:endParaRPr lang="en-GB"/>
          </a:p>
        </p:txBody>
      </p:sp>
      <p:sp>
        <p:nvSpPr>
          <p:cNvPr id="177173" name="Line 21"/>
          <p:cNvSpPr>
            <a:spLocks noChangeShapeType="1"/>
          </p:cNvSpPr>
          <p:nvPr/>
        </p:nvSpPr>
        <p:spPr bwMode="auto">
          <a:xfrm flipH="1">
            <a:off x="2884221" y="3642067"/>
            <a:ext cx="595313" cy="1588"/>
          </a:xfrm>
          <a:prstGeom prst="line">
            <a:avLst/>
          </a:prstGeom>
          <a:noFill/>
          <a:ln w="9525">
            <a:solidFill>
              <a:srgbClr val="000000"/>
            </a:solidFill>
            <a:round/>
            <a:headEnd/>
            <a:tailEnd/>
          </a:ln>
        </p:spPr>
        <p:txBody>
          <a:bodyPr/>
          <a:lstStyle/>
          <a:p>
            <a:endParaRPr lang="en-GB"/>
          </a:p>
        </p:txBody>
      </p:sp>
      <p:sp>
        <p:nvSpPr>
          <p:cNvPr id="177174" name="Line 22"/>
          <p:cNvSpPr>
            <a:spLocks noChangeShapeType="1"/>
          </p:cNvSpPr>
          <p:nvPr/>
        </p:nvSpPr>
        <p:spPr bwMode="auto">
          <a:xfrm>
            <a:off x="3033445" y="2056155"/>
            <a:ext cx="298450" cy="1587"/>
          </a:xfrm>
          <a:prstGeom prst="line">
            <a:avLst/>
          </a:prstGeom>
          <a:noFill/>
          <a:ln w="9525">
            <a:solidFill>
              <a:srgbClr val="000000"/>
            </a:solidFill>
            <a:round/>
            <a:headEnd/>
            <a:tailEnd/>
          </a:ln>
        </p:spPr>
        <p:txBody>
          <a:bodyPr/>
          <a:lstStyle/>
          <a:p>
            <a:endParaRPr lang="en-GB"/>
          </a:p>
        </p:txBody>
      </p:sp>
      <p:sp>
        <p:nvSpPr>
          <p:cNvPr id="177175" name="Line 23"/>
          <p:cNvSpPr>
            <a:spLocks noChangeShapeType="1"/>
          </p:cNvSpPr>
          <p:nvPr/>
        </p:nvSpPr>
        <p:spPr bwMode="auto">
          <a:xfrm>
            <a:off x="3181085" y="2056155"/>
            <a:ext cx="1587" cy="171450"/>
          </a:xfrm>
          <a:prstGeom prst="line">
            <a:avLst/>
          </a:prstGeom>
          <a:noFill/>
          <a:ln w="9525">
            <a:solidFill>
              <a:srgbClr val="000000"/>
            </a:solidFill>
            <a:round/>
            <a:headEnd/>
            <a:tailEnd/>
          </a:ln>
        </p:spPr>
        <p:txBody>
          <a:bodyPr/>
          <a:lstStyle/>
          <a:p>
            <a:endParaRPr lang="en-GB"/>
          </a:p>
        </p:txBody>
      </p:sp>
      <p:sp>
        <p:nvSpPr>
          <p:cNvPr id="177187" name="Rectangle 35"/>
          <p:cNvSpPr>
            <a:spLocks noChangeArrowheads="1"/>
          </p:cNvSpPr>
          <p:nvPr/>
        </p:nvSpPr>
        <p:spPr bwMode="auto">
          <a:xfrm>
            <a:off x="2312721" y="1078256"/>
            <a:ext cx="1655710" cy="369332"/>
          </a:xfrm>
          <a:prstGeom prst="rect">
            <a:avLst/>
          </a:prstGeom>
          <a:noFill/>
          <a:ln w="9525">
            <a:noFill/>
            <a:miter lim="800000"/>
            <a:headEnd/>
            <a:tailEnd/>
          </a:ln>
        </p:spPr>
        <p:txBody>
          <a:bodyPr wrap="none" lIns="0" tIns="0" rIns="0" bIns="0">
            <a:spAutoFit/>
          </a:bodyPr>
          <a:lstStyle/>
          <a:p>
            <a:pPr eaLnBrk="0" hangingPunct="0"/>
            <a:r>
              <a:rPr lang="en-GB" sz="2400">
                <a:solidFill>
                  <a:srgbClr val="3333FF"/>
                </a:solidFill>
                <a:latin typeface="Trebuchet MS" pitchFamily="34" charset="0"/>
              </a:rPr>
              <a:t>HAT activity</a:t>
            </a:r>
          </a:p>
        </p:txBody>
      </p:sp>
      <p:sp>
        <p:nvSpPr>
          <p:cNvPr id="177188" name="Line 36"/>
          <p:cNvSpPr>
            <a:spLocks noChangeShapeType="1"/>
          </p:cNvSpPr>
          <p:nvPr/>
        </p:nvSpPr>
        <p:spPr bwMode="auto">
          <a:xfrm>
            <a:off x="1695183" y="3642067"/>
            <a:ext cx="2971800" cy="1588"/>
          </a:xfrm>
          <a:prstGeom prst="line">
            <a:avLst/>
          </a:prstGeom>
          <a:noFill/>
          <a:ln w="9525">
            <a:solidFill>
              <a:srgbClr val="000000"/>
            </a:solidFill>
            <a:round/>
            <a:headEnd/>
            <a:tailEnd/>
          </a:ln>
        </p:spPr>
        <p:txBody>
          <a:bodyPr/>
          <a:lstStyle/>
          <a:p>
            <a:endParaRPr lang="en-GB"/>
          </a:p>
        </p:txBody>
      </p:sp>
      <p:sp>
        <p:nvSpPr>
          <p:cNvPr id="177189" name="Line 37"/>
          <p:cNvSpPr>
            <a:spLocks noChangeShapeType="1"/>
          </p:cNvSpPr>
          <p:nvPr/>
        </p:nvSpPr>
        <p:spPr bwMode="auto">
          <a:xfrm flipV="1">
            <a:off x="1695185" y="1813267"/>
            <a:ext cx="1587" cy="1828800"/>
          </a:xfrm>
          <a:prstGeom prst="line">
            <a:avLst/>
          </a:prstGeom>
          <a:noFill/>
          <a:ln w="9525">
            <a:solidFill>
              <a:srgbClr val="000000"/>
            </a:solidFill>
            <a:round/>
            <a:headEnd/>
            <a:tailEnd/>
          </a:ln>
        </p:spPr>
        <p:txBody>
          <a:bodyPr/>
          <a:lstStyle/>
          <a:p>
            <a:endParaRPr lang="en-GB"/>
          </a:p>
        </p:txBody>
      </p:sp>
      <p:sp>
        <p:nvSpPr>
          <p:cNvPr id="177190" name="Line 38"/>
          <p:cNvSpPr>
            <a:spLocks noChangeShapeType="1"/>
          </p:cNvSpPr>
          <p:nvPr/>
        </p:nvSpPr>
        <p:spPr bwMode="auto">
          <a:xfrm flipH="1">
            <a:off x="1639622" y="3642067"/>
            <a:ext cx="55563" cy="1588"/>
          </a:xfrm>
          <a:prstGeom prst="line">
            <a:avLst/>
          </a:prstGeom>
          <a:noFill/>
          <a:ln w="9525">
            <a:solidFill>
              <a:srgbClr val="000000"/>
            </a:solidFill>
            <a:round/>
            <a:headEnd/>
            <a:tailEnd/>
          </a:ln>
        </p:spPr>
        <p:txBody>
          <a:bodyPr/>
          <a:lstStyle/>
          <a:p>
            <a:endParaRPr lang="en-GB"/>
          </a:p>
        </p:txBody>
      </p:sp>
      <p:sp>
        <p:nvSpPr>
          <p:cNvPr id="177191" name="Rectangle 39"/>
          <p:cNvSpPr>
            <a:spLocks noChangeArrowheads="1"/>
          </p:cNvSpPr>
          <p:nvPr/>
        </p:nvSpPr>
        <p:spPr bwMode="auto">
          <a:xfrm>
            <a:off x="1420546" y="3530943"/>
            <a:ext cx="94578" cy="215444"/>
          </a:xfrm>
          <a:prstGeom prst="rect">
            <a:avLst/>
          </a:prstGeom>
          <a:noFill/>
          <a:ln w="9525">
            <a:noFill/>
            <a:miter lim="800000"/>
            <a:headEnd/>
            <a:tailEnd/>
          </a:ln>
        </p:spPr>
        <p:txBody>
          <a:bodyPr wrap="none" lIns="0" tIns="0" rIns="0" bIns="0">
            <a:spAutoFit/>
          </a:bodyPr>
          <a:lstStyle/>
          <a:p>
            <a:pPr eaLnBrk="0" hangingPunct="0"/>
            <a:r>
              <a:rPr lang="en-GB" sz="1400">
                <a:solidFill>
                  <a:srgbClr val="000000"/>
                </a:solidFill>
                <a:latin typeface="Trebuchet MS" pitchFamily="34" charset="0"/>
              </a:rPr>
              <a:t>0</a:t>
            </a:r>
            <a:endParaRPr lang="en-GB" sz="1400">
              <a:latin typeface="Trebuchet MS" pitchFamily="34" charset="0"/>
            </a:endParaRPr>
          </a:p>
        </p:txBody>
      </p:sp>
      <p:sp>
        <p:nvSpPr>
          <p:cNvPr id="177192" name="Line 40"/>
          <p:cNvSpPr>
            <a:spLocks noChangeShapeType="1"/>
          </p:cNvSpPr>
          <p:nvPr/>
        </p:nvSpPr>
        <p:spPr bwMode="auto">
          <a:xfrm flipH="1">
            <a:off x="1666610" y="3519832"/>
            <a:ext cx="28575" cy="1587"/>
          </a:xfrm>
          <a:prstGeom prst="line">
            <a:avLst/>
          </a:prstGeom>
          <a:noFill/>
          <a:ln w="9525">
            <a:solidFill>
              <a:srgbClr val="000000"/>
            </a:solidFill>
            <a:round/>
            <a:headEnd/>
            <a:tailEnd/>
          </a:ln>
        </p:spPr>
        <p:txBody>
          <a:bodyPr/>
          <a:lstStyle/>
          <a:p>
            <a:endParaRPr lang="en-GB"/>
          </a:p>
        </p:txBody>
      </p:sp>
      <p:sp>
        <p:nvSpPr>
          <p:cNvPr id="177193" name="Line 41"/>
          <p:cNvSpPr>
            <a:spLocks noChangeShapeType="1"/>
          </p:cNvSpPr>
          <p:nvPr/>
        </p:nvSpPr>
        <p:spPr bwMode="auto">
          <a:xfrm flipH="1">
            <a:off x="1666610" y="3397592"/>
            <a:ext cx="28575" cy="0"/>
          </a:xfrm>
          <a:prstGeom prst="line">
            <a:avLst/>
          </a:prstGeom>
          <a:noFill/>
          <a:ln w="9525">
            <a:solidFill>
              <a:srgbClr val="000000"/>
            </a:solidFill>
            <a:round/>
            <a:headEnd/>
            <a:tailEnd/>
          </a:ln>
        </p:spPr>
        <p:txBody>
          <a:bodyPr/>
          <a:lstStyle/>
          <a:p>
            <a:endParaRPr lang="en-GB"/>
          </a:p>
        </p:txBody>
      </p:sp>
      <p:sp>
        <p:nvSpPr>
          <p:cNvPr id="177194" name="Line 42"/>
          <p:cNvSpPr>
            <a:spLocks noChangeShapeType="1"/>
          </p:cNvSpPr>
          <p:nvPr/>
        </p:nvSpPr>
        <p:spPr bwMode="auto">
          <a:xfrm flipH="1">
            <a:off x="1666610" y="3275357"/>
            <a:ext cx="28575" cy="1587"/>
          </a:xfrm>
          <a:prstGeom prst="line">
            <a:avLst/>
          </a:prstGeom>
          <a:noFill/>
          <a:ln w="9525">
            <a:solidFill>
              <a:srgbClr val="000000"/>
            </a:solidFill>
            <a:round/>
            <a:headEnd/>
            <a:tailEnd/>
          </a:ln>
        </p:spPr>
        <p:txBody>
          <a:bodyPr/>
          <a:lstStyle/>
          <a:p>
            <a:endParaRPr lang="en-GB"/>
          </a:p>
        </p:txBody>
      </p:sp>
      <p:sp>
        <p:nvSpPr>
          <p:cNvPr id="177195" name="Line 43"/>
          <p:cNvSpPr>
            <a:spLocks noChangeShapeType="1"/>
          </p:cNvSpPr>
          <p:nvPr/>
        </p:nvSpPr>
        <p:spPr bwMode="auto">
          <a:xfrm flipH="1">
            <a:off x="1666610" y="3154707"/>
            <a:ext cx="28575" cy="1587"/>
          </a:xfrm>
          <a:prstGeom prst="line">
            <a:avLst/>
          </a:prstGeom>
          <a:noFill/>
          <a:ln w="9525">
            <a:solidFill>
              <a:srgbClr val="000000"/>
            </a:solidFill>
            <a:round/>
            <a:headEnd/>
            <a:tailEnd/>
          </a:ln>
        </p:spPr>
        <p:txBody>
          <a:bodyPr/>
          <a:lstStyle/>
          <a:p>
            <a:endParaRPr lang="en-GB"/>
          </a:p>
        </p:txBody>
      </p:sp>
      <p:sp>
        <p:nvSpPr>
          <p:cNvPr id="177196" name="Line 44"/>
          <p:cNvSpPr>
            <a:spLocks noChangeShapeType="1"/>
          </p:cNvSpPr>
          <p:nvPr/>
        </p:nvSpPr>
        <p:spPr bwMode="auto">
          <a:xfrm flipH="1">
            <a:off x="1639622" y="3034057"/>
            <a:ext cx="55563" cy="1587"/>
          </a:xfrm>
          <a:prstGeom prst="line">
            <a:avLst/>
          </a:prstGeom>
          <a:noFill/>
          <a:ln w="9525">
            <a:solidFill>
              <a:srgbClr val="000000"/>
            </a:solidFill>
            <a:round/>
            <a:headEnd/>
            <a:tailEnd/>
          </a:ln>
        </p:spPr>
        <p:txBody>
          <a:bodyPr/>
          <a:lstStyle/>
          <a:p>
            <a:endParaRPr lang="en-GB"/>
          </a:p>
        </p:txBody>
      </p:sp>
      <p:sp>
        <p:nvSpPr>
          <p:cNvPr id="177197" name="Rectangle 45"/>
          <p:cNvSpPr>
            <a:spLocks noChangeArrowheads="1"/>
          </p:cNvSpPr>
          <p:nvPr/>
        </p:nvSpPr>
        <p:spPr bwMode="auto">
          <a:xfrm>
            <a:off x="1191946" y="2921343"/>
            <a:ext cx="378309" cy="215444"/>
          </a:xfrm>
          <a:prstGeom prst="rect">
            <a:avLst/>
          </a:prstGeom>
          <a:noFill/>
          <a:ln w="9525">
            <a:noFill/>
            <a:miter lim="800000"/>
            <a:headEnd/>
            <a:tailEnd/>
          </a:ln>
        </p:spPr>
        <p:txBody>
          <a:bodyPr wrap="none" lIns="0" tIns="0" rIns="0" bIns="0">
            <a:spAutoFit/>
          </a:bodyPr>
          <a:lstStyle/>
          <a:p>
            <a:pPr eaLnBrk="0" hangingPunct="0"/>
            <a:r>
              <a:rPr lang="en-GB" sz="1400">
                <a:solidFill>
                  <a:srgbClr val="000000"/>
                </a:solidFill>
                <a:latin typeface="Trebuchet MS" pitchFamily="34" charset="0"/>
              </a:rPr>
              <a:t>2500</a:t>
            </a:r>
            <a:endParaRPr lang="en-GB" sz="1400">
              <a:latin typeface="Trebuchet MS" pitchFamily="34" charset="0"/>
            </a:endParaRPr>
          </a:p>
        </p:txBody>
      </p:sp>
      <p:sp>
        <p:nvSpPr>
          <p:cNvPr id="177198" name="Line 46"/>
          <p:cNvSpPr>
            <a:spLocks noChangeShapeType="1"/>
          </p:cNvSpPr>
          <p:nvPr/>
        </p:nvSpPr>
        <p:spPr bwMode="auto">
          <a:xfrm flipH="1">
            <a:off x="1666610" y="2911817"/>
            <a:ext cx="28575" cy="1588"/>
          </a:xfrm>
          <a:prstGeom prst="line">
            <a:avLst/>
          </a:prstGeom>
          <a:noFill/>
          <a:ln w="9525">
            <a:solidFill>
              <a:srgbClr val="000000"/>
            </a:solidFill>
            <a:round/>
            <a:headEnd/>
            <a:tailEnd/>
          </a:ln>
        </p:spPr>
        <p:txBody>
          <a:bodyPr/>
          <a:lstStyle/>
          <a:p>
            <a:endParaRPr lang="en-GB"/>
          </a:p>
        </p:txBody>
      </p:sp>
      <p:sp>
        <p:nvSpPr>
          <p:cNvPr id="177199" name="Line 47"/>
          <p:cNvSpPr>
            <a:spLocks noChangeShapeType="1"/>
          </p:cNvSpPr>
          <p:nvPr/>
        </p:nvSpPr>
        <p:spPr bwMode="auto">
          <a:xfrm flipH="1">
            <a:off x="1666610" y="2789582"/>
            <a:ext cx="28575" cy="3175"/>
          </a:xfrm>
          <a:prstGeom prst="line">
            <a:avLst/>
          </a:prstGeom>
          <a:noFill/>
          <a:ln w="9525">
            <a:solidFill>
              <a:srgbClr val="000000"/>
            </a:solidFill>
            <a:round/>
            <a:headEnd/>
            <a:tailEnd/>
          </a:ln>
        </p:spPr>
        <p:txBody>
          <a:bodyPr/>
          <a:lstStyle/>
          <a:p>
            <a:endParaRPr lang="en-GB"/>
          </a:p>
        </p:txBody>
      </p:sp>
      <p:sp>
        <p:nvSpPr>
          <p:cNvPr id="177200" name="Line 48"/>
          <p:cNvSpPr>
            <a:spLocks noChangeShapeType="1"/>
          </p:cNvSpPr>
          <p:nvPr/>
        </p:nvSpPr>
        <p:spPr bwMode="auto">
          <a:xfrm flipH="1">
            <a:off x="1666610" y="2667342"/>
            <a:ext cx="28575" cy="1588"/>
          </a:xfrm>
          <a:prstGeom prst="line">
            <a:avLst/>
          </a:prstGeom>
          <a:noFill/>
          <a:ln w="9525">
            <a:solidFill>
              <a:srgbClr val="000000"/>
            </a:solidFill>
            <a:round/>
            <a:headEnd/>
            <a:tailEnd/>
          </a:ln>
        </p:spPr>
        <p:txBody>
          <a:bodyPr/>
          <a:lstStyle/>
          <a:p>
            <a:endParaRPr lang="en-GB"/>
          </a:p>
        </p:txBody>
      </p:sp>
      <p:sp>
        <p:nvSpPr>
          <p:cNvPr id="177201" name="Line 49"/>
          <p:cNvSpPr>
            <a:spLocks noChangeShapeType="1"/>
          </p:cNvSpPr>
          <p:nvPr/>
        </p:nvSpPr>
        <p:spPr bwMode="auto">
          <a:xfrm flipH="1">
            <a:off x="1666610" y="2545107"/>
            <a:ext cx="28575" cy="1587"/>
          </a:xfrm>
          <a:prstGeom prst="line">
            <a:avLst/>
          </a:prstGeom>
          <a:noFill/>
          <a:ln w="9525">
            <a:solidFill>
              <a:srgbClr val="000000"/>
            </a:solidFill>
            <a:round/>
            <a:headEnd/>
            <a:tailEnd/>
          </a:ln>
        </p:spPr>
        <p:txBody>
          <a:bodyPr/>
          <a:lstStyle/>
          <a:p>
            <a:endParaRPr lang="en-GB"/>
          </a:p>
        </p:txBody>
      </p:sp>
      <p:sp>
        <p:nvSpPr>
          <p:cNvPr id="177202" name="Line 50"/>
          <p:cNvSpPr>
            <a:spLocks noChangeShapeType="1"/>
          </p:cNvSpPr>
          <p:nvPr/>
        </p:nvSpPr>
        <p:spPr bwMode="auto">
          <a:xfrm flipH="1">
            <a:off x="1639622" y="2424455"/>
            <a:ext cx="55563" cy="1587"/>
          </a:xfrm>
          <a:prstGeom prst="line">
            <a:avLst/>
          </a:prstGeom>
          <a:noFill/>
          <a:ln w="9525">
            <a:solidFill>
              <a:srgbClr val="000000"/>
            </a:solidFill>
            <a:round/>
            <a:headEnd/>
            <a:tailEnd/>
          </a:ln>
        </p:spPr>
        <p:txBody>
          <a:bodyPr/>
          <a:lstStyle/>
          <a:p>
            <a:endParaRPr lang="en-GB"/>
          </a:p>
        </p:txBody>
      </p:sp>
      <p:sp>
        <p:nvSpPr>
          <p:cNvPr id="177203" name="Rectangle 51"/>
          <p:cNvSpPr>
            <a:spLocks noChangeArrowheads="1"/>
          </p:cNvSpPr>
          <p:nvPr/>
        </p:nvSpPr>
        <p:spPr bwMode="auto">
          <a:xfrm>
            <a:off x="1191946" y="2313331"/>
            <a:ext cx="378309" cy="215444"/>
          </a:xfrm>
          <a:prstGeom prst="rect">
            <a:avLst/>
          </a:prstGeom>
          <a:noFill/>
          <a:ln w="9525">
            <a:noFill/>
            <a:miter lim="800000"/>
            <a:headEnd/>
            <a:tailEnd/>
          </a:ln>
        </p:spPr>
        <p:txBody>
          <a:bodyPr wrap="none" lIns="0" tIns="0" rIns="0" bIns="0">
            <a:spAutoFit/>
          </a:bodyPr>
          <a:lstStyle/>
          <a:p>
            <a:pPr eaLnBrk="0" hangingPunct="0"/>
            <a:r>
              <a:rPr lang="en-GB" sz="1400">
                <a:solidFill>
                  <a:srgbClr val="000000"/>
                </a:solidFill>
                <a:latin typeface="Trebuchet MS" pitchFamily="34" charset="0"/>
              </a:rPr>
              <a:t>5000</a:t>
            </a:r>
            <a:endParaRPr lang="en-GB" sz="1400">
              <a:latin typeface="Trebuchet MS" pitchFamily="34" charset="0"/>
            </a:endParaRPr>
          </a:p>
        </p:txBody>
      </p:sp>
      <p:sp>
        <p:nvSpPr>
          <p:cNvPr id="177204" name="Line 52"/>
          <p:cNvSpPr>
            <a:spLocks noChangeShapeType="1"/>
          </p:cNvSpPr>
          <p:nvPr/>
        </p:nvSpPr>
        <p:spPr bwMode="auto">
          <a:xfrm flipH="1">
            <a:off x="1666610" y="2302217"/>
            <a:ext cx="28575" cy="0"/>
          </a:xfrm>
          <a:prstGeom prst="line">
            <a:avLst/>
          </a:prstGeom>
          <a:noFill/>
          <a:ln w="9525">
            <a:solidFill>
              <a:srgbClr val="000000"/>
            </a:solidFill>
            <a:round/>
            <a:headEnd/>
            <a:tailEnd/>
          </a:ln>
        </p:spPr>
        <p:txBody>
          <a:bodyPr/>
          <a:lstStyle/>
          <a:p>
            <a:endParaRPr lang="en-GB"/>
          </a:p>
        </p:txBody>
      </p:sp>
      <p:sp>
        <p:nvSpPr>
          <p:cNvPr id="177205" name="Line 53"/>
          <p:cNvSpPr>
            <a:spLocks noChangeShapeType="1"/>
          </p:cNvSpPr>
          <p:nvPr/>
        </p:nvSpPr>
        <p:spPr bwMode="auto">
          <a:xfrm flipH="1">
            <a:off x="1666610" y="2179982"/>
            <a:ext cx="28575" cy="1587"/>
          </a:xfrm>
          <a:prstGeom prst="line">
            <a:avLst/>
          </a:prstGeom>
          <a:noFill/>
          <a:ln w="9525">
            <a:solidFill>
              <a:srgbClr val="000000"/>
            </a:solidFill>
            <a:round/>
            <a:headEnd/>
            <a:tailEnd/>
          </a:ln>
        </p:spPr>
        <p:txBody>
          <a:bodyPr/>
          <a:lstStyle/>
          <a:p>
            <a:endParaRPr lang="en-GB"/>
          </a:p>
        </p:txBody>
      </p:sp>
      <p:sp>
        <p:nvSpPr>
          <p:cNvPr id="177206" name="Line 54"/>
          <p:cNvSpPr>
            <a:spLocks noChangeShapeType="1"/>
          </p:cNvSpPr>
          <p:nvPr/>
        </p:nvSpPr>
        <p:spPr bwMode="auto">
          <a:xfrm flipH="1">
            <a:off x="1666610" y="2057742"/>
            <a:ext cx="28575" cy="1588"/>
          </a:xfrm>
          <a:prstGeom prst="line">
            <a:avLst/>
          </a:prstGeom>
          <a:noFill/>
          <a:ln w="9525">
            <a:solidFill>
              <a:srgbClr val="000000"/>
            </a:solidFill>
            <a:round/>
            <a:headEnd/>
            <a:tailEnd/>
          </a:ln>
        </p:spPr>
        <p:txBody>
          <a:bodyPr/>
          <a:lstStyle/>
          <a:p>
            <a:endParaRPr lang="en-GB"/>
          </a:p>
        </p:txBody>
      </p:sp>
      <p:sp>
        <p:nvSpPr>
          <p:cNvPr id="177207" name="Line 55"/>
          <p:cNvSpPr>
            <a:spLocks noChangeShapeType="1"/>
          </p:cNvSpPr>
          <p:nvPr/>
        </p:nvSpPr>
        <p:spPr bwMode="auto">
          <a:xfrm flipH="1">
            <a:off x="1666610" y="1935505"/>
            <a:ext cx="28575" cy="1587"/>
          </a:xfrm>
          <a:prstGeom prst="line">
            <a:avLst/>
          </a:prstGeom>
          <a:noFill/>
          <a:ln w="9525">
            <a:solidFill>
              <a:srgbClr val="000000"/>
            </a:solidFill>
            <a:round/>
            <a:headEnd/>
            <a:tailEnd/>
          </a:ln>
        </p:spPr>
        <p:txBody>
          <a:bodyPr/>
          <a:lstStyle/>
          <a:p>
            <a:endParaRPr lang="en-GB"/>
          </a:p>
        </p:txBody>
      </p:sp>
      <p:sp>
        <p:nvSpPr>
          <p:cNvPr id="177208" name="Line 56"/>
          <p:cNvSpPr>
            <a:spLocks noChangeShapeType="1"/>
          </p:cNvSpPr>
          <p:nvPr/>
        </p:nvSpPr>
        <p:spPr bwMode="auto">
          <a:xfrm flipH="1">
            <a:off x="1639622" y="1816442"/>
            <a:ext cx="55563" cy="0"/>
          </a:xfrm>
          <a:prstGeom prst="line">
            <a:avLst/>
          </a:prstGeom>
          <a:noFill/>
          <a:ln w="9525">
            <a:solidFill>
              <a:srgbClr val="000000"/>
            </a:solidFill>
            <a:round/>
            <a:headEnd/>
            <a:tailEnd/>
          </a:ln>
        </p:spPr>
        <p:txBody>
          <a:bodyPr/>
          <a:lstStyle/>
          <a:p>
            <a:endParaRPr lang="en-GB"/>
          </a:p>
        </p:txBody>
      </p:sp>
      <p:sp>
        <p:nvSpPr>
          <p:cNvPr id="177209" name="Rectangle 57"/>
          <p:cNvSpPr>
            <a:spLocks noChangeArrowheads="1"/>
          </p:cNvSpPr>
          <p:nvPr/>
        </p:nvSpPr>
        <p:spPr bwMode="auto">
          <a:xfrm>
            <a:off x="1191946" y="1703731"/>
            <a:ext cx="378309" cy="215444"/>
          </a:xfrm>
          <a:prstGeom prst="rect">
            <a:avLst/>
          </a:prstGeom>
          <a:noFill/>
          <a:ln w="9525">
            <a:noFill/>
            <a:miter lim="800000"/>
            <a:headEnd/>
            <a:tailEnd/>
          </a:ln>
        </p:spPr>
        <p:txBody>
          <a:bodyPr wrap="none" lIns="0" tIns="0" rIns="0" bIns="0">
            <a:spAutoFit/>
          </a:bodyPr>
          <a:lstStyle/>
          <a:p>
            <a:pPr eaLnBrk="0" hangingPunct="0"/>
            <a:r>
              <a:rPr lang="en-GB" sz="1400">
                <a:solidFill>
                  <a:srgbClr val="000000"/>
                </a:solidFill>
                <a:latin typeface="Trebuchet MS" pitchFamily="34" charset="0"/>
              </a:rPr>
              <a:t>7500</a:t>
            </a:r>
            <a:endParaRPr lang="en-GB" sz="1400">
              <a:latin typeface="Trebuchet MS" pitchFamily="34" charset="0"/>
            </a:endParaRPr>
          </a:p>
        </p:txBody>
      </p:sp>
      <p:sp>
        <p:nvSpPr>
          <p:cNvPr id="177210" name="Rectangle 58"/>
          <p:cNvSpPr>
            <a:spLocks noChangeArrowheads="1"/>
          </p:cNvSpPr>
          <p:nvPr/>
        </p:nvSpPr>
        <p:spPr bwMode="auto">
          <a:xfrm>
            <a:off x="2144446" y="3711918"/>
            <a:ext cx="197170" cy="369332"/>
          </a:xfrm>
          <a:prstGeom prst="rect">
            <a:avLst/>
          </a:prstGeom>
          <a:noFill/>
          <a:ln w="9525">
            <a:noFill/>
            <a:miter lim="800000"/>
            <a:headEnd/>
            <a:tailEnd/>
          </a:ln>
        </p:spPr>
        <p:txBody>
          <a:bodyPr wrap="none" lIns="0" tIns="0" rIns="0" bIns="0">
            <a:spAutoFit/>
          </a:bodyPr>
          <a:lstStyle/>
          <a:p>
            <a:pPr eaLnBrk="0" hangingPunct="0"/>
            <a:r>
              <a:rPr lang="en-GB" sz="2400">
                <a:latin typeface="Trebuchet MS" pitchFamily="34" charset="0"/>
              </a:rPr>
              <a:t>N</a:t>
            </a:r>
          </a:p>
        </p:txBody>
      </p:sp>
      <p:sp>
        <p:nvSpPr>
          <p:cNvPr id="177211" name="Rectangle 59"/>
          <p:cNvSpPr>
            <a:spLocks noChangeArrowheads="1"/>
          </p:cNvSpPr>
          <p:nvPr/>
        </p:nvSpPr>
        <p:spPr bwMode="auto">
          <a:xfrm>
            <a:off x="2895333" y="3711917"/>
            <a:ext cx="530593" cy="738664"/>
          </a:xfrm>
          <a:prstGeom prst="rect">
            <a:avLst/>
          </a:prstGeom>
          <a:noFill/>
          <a:ln w="9525">
            <a:noFill/>
            <a:miter lim="800000"/>
            <a:headEnd/>
            <a:tailEnd/>
          </a:ln>
        </p:spPr>
        <p:txBody>
          <a:bodyPr wrap="none" lIns="0" tIns="0" rIns="0" bIns="0">
            <a:spAutoFit/>
          </a:bodyPr>
          <a:lstStyle/>
          <a:p>
            <a:pPr algn="ctr" eaLnBrk="0" hangingPunct="0"/>
            <a:r>
              <a:rPr lang="en-GB" sz="2400">
                <a:latin typeface="Trebuchet MS" pitchFamily="34" charset="0"/>
              </a:rPr>
              <a:t>As</a:t>
            </a:r>
          </a:p>
          <a:p>
            <a:pPr algn="ctr" eaLnBrk="0" hangingPunct="0"/>
            <a:r>
              <a:rPr lang="en-GB" sz="2400">
                <a:latin typeface="Trebuchet MS" pitchFamily="34" charset="0"/>
              </a:rPr>
              <a:t>-ICS</a:t>
            </a:r>
          </a:p>
        </p:txBody>
      </p:sp>
      <p:sp>
        <p:nvSpPr>
          <p:cNvPr id="177213" name="Rectangle 61"/>
          <p:cNvSpPr>
            <a:spLocks noChangeArrowheads="1"/>
          </p:cNvSpPr>
          <p:nvPr/>
        </p:nvSpPr>
        <p:spPr bwMode="auto">
          <a:xfrm>
            <a:off x="3149334" y="1764056"/>
            <a:ext cx="189154" cy="307777"/>
          </a:xfrm>
          <a:prstGeom prst="rect">
            <a:avLst/>
          </a:prstGeom>
          <a:noFill/>
          <a:ln w="9525">
            <a:noFill/>
            <a:miter lim="800000"/>
            <a:headEnd/>
            <a:tailEnd/>
          </a:ln>
        </p:spPr>
        <p:txBody>
          <a:bodyPr wrap="none" lIns="0" tIns="0" rIns="0" bIns="0">
            <a:spAutoFit/>
          </a:bodyPr>
          <a:lstStyle/>
          <a:p>
            <a:pPr eaLnBrk="0" hangingPunct="0"/>
            <a:r>
              <a:rPr lang="en-GB" sz="2000">
                <a:solidFill>
                  <a:srgbClr val="000000"/>
                </a:solidFill>
                <a:latin typeface="Trebuchet MS" pitchFamily="34" charset="0"/>
              </a:rPr>
              <a:t>**</a:t>
            </a:r>
            <a:endParaRPr lang="en-GB" sz="3200">
              <a:latin typeface="Trebuchet MS" pitchFamily="34" charset="0"/>
            </a:endParaRPr>
          </a:p>
        </p:txBody>
      </p:sp>
      <p:sp>
        <p:nvSpPr>
          <p:cNvPr id="177215" name="Rectangle 63"/>
          <p:cNvSpPr>
            <a:spLocks noChangeArrowheads="1"/>
          </p:cNvSpPr>
          <p:nvPr/>
        </p:nvSpPr>
        <p:spPr bwMode="auto">
          <a:xfrm rot="16200000">
            <a:off x="37712" y="2520906"/>
            <a:ext cx="1929054" cy="276999"/>
          </a:xfrm>
          <a:prstGeom prst="rect">
            <a:avLst/>
          </a:prstGeom>
          <a:noFill/>
          <a:ln w="9525">
            <a:noFill/>
            <a:miter lim="800000"/>
            <a:headEnd/>
            <a:tailEnd/>
          </a:ln>
        </p:spPr>
        <p:txBody>
          <a:bodyPr wrap="none" lIns="0" tIns="0" rIns="0" bIns="0">
            <a:spAutoFit/>
          </a:bodyPr>
          <a:lstStyle/>
          <a:p>
            <a:pPr eaLnBrk="0" hangingPunct="0"/>
            <a:r>
              <a:rPr lang="en-GB">
                <a:solidFill>
                  <a:srgbClr val="9900FF"/>
                </a:solidFill>
                <a:latin typeface="Trebuchet MS" pitchFamily="34" charset="0"/>
              </a:rPr>
              <a:t>HAT activity (dpm)</a:t>
            </a:r>
          </a:p>
        </p:txBody>
      </p:sp>
      <p:sp>
        <p:nvSpPr>
          <p:cNvPr id="177216" name="Rectangle 64"/>
          <p:cNvSpPr>
            <a:spLocks noChangeArrowheads="1"/>
          </p:cNvSpPr>
          <p:nvPr/>
        </p:nvSpPr>
        <p:spPr bwMode="auto">
          <a:xfrm>
            <a:off x="6190983" y="1987892"/>
            <a:ext cx="596900" cy="1670050"/>
          </a:xfrm>
          <a:prstGeom prst="rect">
            <a:avLst/>
          </a:prstGeom>
          <a:solidFill>
            <a:srgbClr val="FFFF99"/>
          </a:solidFill>
          <a:ln w="9525">
            <a:noFill/>
            <a:miter lim="800000"/>
            <a:headEnd/>
            <a:tailEnd/>
          </a:ln>
        </p:spPr>
        <p:txBody>
          <a:bodyPr/>
          <a:lstStyle/>
          <a:p>
            <a:endParaRPr lang="en-GB"/>
          </a:p>
        </p:txBody>
      </p:sp>
      <p:sp>
        <p:nvSpPr>
          <p:cNvPr id="177217" name="Line 65"/>
          <p:cNvSpPr>
            <a:spLocks noChangeShapeType="1"/>
          </p:cNvSpPr>
          <p:nvPr/>
        </p:nvSpPr>
        <p:spPr bwMode="auto">
          <a:xfrm flipV="1">
            <a:off x="6190984" y="1987892"/>
            <a:ext cx="3175" cy="1670050"/>
          </a:xfrm>
          <a:prstGeom prst="line">
            <a:avLst/>
          </a:prstGeom>
          <a:noFill/>
          <a:ln w="9525">
            <a:solidFill>
              <a:srgbClr val="000000"/>
            </a:solidFill>
            <a:round/>
            <a:headEnd/>
            <a:tailEnd/>
          </a:ln>
        </p:spPr>
        <p:txBody>
          <a:bodyPr/>
          <a:lstStyle/>
          <a:p>
            <a:endParaRPr lang="en-GB"/>
          </a:p>
        </p:txBody>
      </p:sp>
      <p:sp>
        <p:nvSpPr>
          <p:cNvPr id="177218" name="Line 66"/>
          <p:cNvSpPr>
            <a:spLocks noChangeShapeType="1"/>
          </p:cNvSpPr>
          <p:nvPr/>
        </p:nvSpPr>
        <p:spPr bwMode="auto">
          <a:xfrm>
            <a:off x="6190984" y="1987892"/>
            <a:ext cx="3175" cy="1670050"/>
          </a:xfrm>
          <a:prstGeom prst="line">
            <a:avLst/>
          </a:prstGeom>
          <a:noFill/>
          <a:ln w="9525">
            <a:solidFill>
              <a:srgbClr val="000000"/>
            </a:solidFill>
            <a:round/>
            <a:headEnd/>
            <a:tailEnd/>
          </a:ln>
        </p:spPr>
        <p:txBody>
          <a:bodyPr/>
          <a:lstStyle/>
          <a:p>
            <a:endParaRPr lang="en-GB"/>
          </a:p>
        </p:txBody>
      </p:sp>
      <p:sp>
        <p:nvSpPr>
          <p:cNvPr id="177219" name="Line 67"/>
          <p:cNvSpPr>
            <a:spLocks noChangeShapeType="1"/>
          </p:cNvSpPr>
          <p:nvPr/>
        </p:nvSpPr>
        <p:spPr bwMode="auto">
          <a:xfrm>
            <a:off x="6190983" y="1987892"/>
            <a:ext cx="596900" cy="1588"/>
          </a:xfrm>
          <a:prstGeom prst="line">
            <a:avLst/>
          </a:prstGeom>
          <a:noFill/>
          <a:ln w="9525">
            <a:solidFill>
              <a:srgbClr val="000000"/>
            </a:solidFill>
            <a:round/>
            <a:headEnd/>
            <a:tailEnd/>
          </a:ln>
        </p:spPr>
        <p:txBody>
          <a:bodyPr/>
          <a:lstStyle/>
          <a:p>
            <a:endParaRPr lang="en-GB"/>
          </a:p>
        </p:txBody>
      </p:sp>
      <p:sp>
        <p:nvSpPr>
          <p:cNvPr id="177220" name="Line 68"/>
          <p:cNvSpPr>
            <a:spLocks noChangeShapeType="1"/>
          </p:cNvSpPr>
          <p:nvPr/>
        </p:nvSpPr>
        <p:spPr bwMode="auto">
          <a:xfrm flipH="1">
            <a:off x="6190983" y="1987892"/>
            <a:ext cx="596900" cy="1588"/>
          </a:xfrm>
          <a:prstGeom prst="line">
            <a:avLst/>
          </a:prstGeom>
          <a:noFill/>
          <a:ln w="9525">
            <a:solidFill>
              <a:srgbClr val="000000"/>
            </a:solidFill>
            <a:round/>
            <a:headEnd/>
            <a:tailEnd/>
          </a:ln>
        </p:spPr>
        <p:txBody>
          <a:bodyPr/>
          <a:lstStyle/>
          <a:p>
            <a:endParaRPr lang="en-GB"/>
          </a:p>
        </p:txBody>
      </p:sp>
      <p:sp>
        <p:nvSpPr>
          <p:cNvPr id="177221" name="Line 69"/>
          <p:cNvSpPr>
            <a:spLocks noChangeShapeType="1"/>
          </p:cNvSpPr>
          <p:nvPr/>
        </p:nvSpPr>
        <p:spPr bwMode="auto">
          <a:xfrm flipV="1">
            <a:off x="6787884" y="1987892"/>
            <a:ext cx="1587" cy="1670050"/>
          </a:xfrm>
          <a:prstGeom prst="line">
            <a:avLst/>
          </a:prstGeom>
          <a:noFill/>
          <a:ln w="9525">
            <a:solidFill>
              <a:srgbClr val="000000"/>
            </a:solidFill>
            <a:round/>
            <a:headEnd/>
            <a:tailEnd/>
          </a:ln>
        </p:spPr>
        <p:txBody>
          <a:bodyPr/>
          <a:lstStyle/>
          <a:p>
            <a:endParaRPr lang="en-GB"/>
          </a:p>
        </p:txBody>
      </p:sp>
      <p:sp>
        <p:nvSpPr>
          <p:cNvPr id="177222" name="Line 70"/>
          <p:cNvSpPr>
            <a:spLocks noChangeShapeType="1"/>
          </p:cNvSpPr>
          <p:nvPr/>
        </p:nvSpPr>
        <p:spPr bwMode="auto">
          <a:xfrm>
            <a:off x="6787884" y="1987892"/>
            <a:ext cx="1587" cy="1670050"/>
          </a:xfrm>
          <a:prstGeom prst="line">
            <a:avLst/>
          </a:prstGeom>
          <a:noFill/>
          <a:ln w="9525">
            <a:solidFill>
              <a:srgbClr val="000000"/>
            </a:solidFill>
            <a:round/>
            <a:headEnd/>
            <a:tailEnd/>
          </a:ln>
        </p:spPr>
        <p:txBody>
          <a:bodyPr/>
          <a:lstStyle/>
          <a:p>
            <a:endParaRPr lang="en-GB"/>
          </a:p>
        </p:txBody>
      </p:sp>
      <p:sp>
        <p:nvSpPr>
          <p:cNvPr id="177223" name="Line 71"/>
          <p:cNvSpPr>
            <a:spLocks noChangeShapeType="1"/>
          </p:cNvSpPr>
          <p:nvPr/>
        </p:nvSpPr>
        <p:spPr bwMode="auto">
          <a:xfrm>
            <a:off x="6190983" y="3657942"/>
            <a:ext cx="596900" cy="1588"/>
          </a:xfrm>
          <a:prstGeom prst="line">
            <a:avLst/>
          </a:prstGeom>
          <a:noFill/>
          <a:ln w="9525">
            <a:solidFill>
              <a:srgbClr val="000000"/>
            </a:solidFill>
            <a:round/>
            <a:headEnd/>
            <a:tailEnd/>
          </a:ln>
        </p:spPr>
        <p:txBody>
          <a:bodyPr/>
          <a:lstStyle/>
          <a:p>
            <a:endParaRPr lang="en-GB"/>
          </a:p>
        </p:txBody>
      </p:sp>
      <p:sp>
        <p:nvSpPr>
          <p:cNvPr id="177224" name="Line 72"/>
          <p:cNvSpPr>
            <a:spLocks noChangeShapeType="1"/>
          </p:cNvSpPr>
          <p:nvPr/>
        </p:nvSpPr>
        <p:spPr bwMode="auto">
          <a:xfrm flipH="1">
            <a:off x="6190983" y="3657942"/>
            <a:ext cx="596900" cy="1588"/>
          </a:xfrm>
          <a:prstGeom prst="line">
            <a:avLst/>
          </a:prstGeom>
          <a:noFill/>
          <a:ln w="9525">
            <a:solidFill>
              <a:srgbClr val="000000"/>
            </a:solidFill>
            <a:round/>
            <a:headEnd/>
            <a:tailEnd/>
          </a:ln>
        </p:spPr>
        <p:txBody>
          <a:bodyPr/>
          <a:lstStyle/>
          <a:p>
            <a:endParaRPr lang="en-GB"/>
          </a:p>
        </p:txBody>
      </p:sp>
      <p:sp>
        <p:nvSpPr>
          <p:cNvPr id="177225" name="Line 73"/>
          <p:cNvSpPr>
            <a:spLocks noChangeShapeType="1"/>
          </p:cNvSpPr>
          <p:nvPr/>
        </p:nvSpPr>
        <p:spPr bwMode="auto">
          <a:xfrm>
            <a:off x="6341795" y="1829142"/>
            <a:ext cx="298450" cy="1588"/>
          </a:xfrm>
          <a:prstGeom prst="line">
            <a:avLst/>
          </a:prstGeom>
          <a:noFill/>
          <a:ln w="9525">
            <a:solidFill>
              <a:srgbClr val="000000"/>
            </a:solidFill>
            <a:round/>
            <a:headEnd/>
            <a:tailEnd/>
          </a:ln>
        </p:spPr>
        <p:txBody>
          <a:bodyPr/>
          <a:lstStyle/>
          <a:p>
            <a:endParaRPr lang="en-GB"/>
          </a:p>
        </p:txBody>
      </p:sp>
      <p:sp>
        <p:nvSpPr>
          <p:cNvPr id="177226" name="Line 74"/>
          <p:cNvSpPr>
            <a:spLocks noChangeShapeType="1"/>
          </p:cNvSpPr>
          <p:nvPr/>
        </p:nvSpPr>
        <p:spPr bwMode="auto">
          <a:xfrm>
            <a:off x="6489434" y="1829142"/>
            <a:ext cx="3175" cy="158750"/>
          </a:xfrm>
          <a:prstGeom prst="line">
            <a:avLst/>
          </a:prstGeom>
          <a:noFill/>
          <a:ln w="9525">
            <a:solidFill>
              <a:srgbClr val="000000"/>
            </a:solidFill>
            <a:round/>
            <a:headEnd/>
            <a:tailEnd/>
          </a:ln>
        </p:spPr>
        <p:txBody>
          <a:bodyPr/>
          <a:lstStyle/>
          <a:p>
            <a:endParaRPr lang="en-GB"/>
          </a:p>
        </p:txBody>
      </p:sp>
      <p:sp>
        <p:nvSpPr>
          <p:cNvPr id="177227" name="Rectangle 75"/>
          <p:cNvSpPr>
            <a:spLocks noChangeArrowheads="1"/>
          </p:cNvSpPr>
          <p:nvPr/>
        </p:nvSpPr>
        <p:spPr bwMode="auto">
          <a:xfrm>
            <a:off x="7084746" y="2646707"/>
            <a:ext cx="595313" cy="1011237"/>
          </a:xfrm>
          <a:prstGeom prst="rect">
            <a:avLst/>
          </a:prstGeom>
          <a:solidFill>
            <a:srgbClr val="FF6600"/>
          </a:solidFill>
          <a:ln w="9525">
            <a:noFill/>
            <a:miter lim="800000"/>
            <a:headEnd/>
            <a:tailEnd/>
          </a:ln>
        </p:spPr>
        <p:txBody>
          <a:bodyPr/>
          <a:lstStyle/>
          <a:p>
            <a:endParaRPr lang="en-GB"/>
          </a:p>
        </p:txBody>
      </p:sp>
      <p:sp>
        <p:nvSpPr>
          <p:cNvPr id="177228" name="Line 76"/>
          <p:cNvSpPr>
            <a:spLocks noChangeShapeType="1"/>
          </p:cNvSpPr>
          <p:nvPr/>
        </p:nvSpPr>
        <p:spPr bwMode="auto">
          <a:xfrm flipV="1">
            <a:off x="7084745" y="2646707"/>
            <a:ext cx="1588" cy="1011237"/>
          </a:xfrm>
          <a:prstGeom prst="line">
            <a:avLst/>
          </a:prstGeom>
          <a:noFill/>
          <a:ln w="9525">
            <a:solidFill>
              <a:srgbClr val="000000"/>
            </a:solidFill>
            <a:round/>
            <a:headEnd/>
            <a:tailEnd/>
          </a:ln>
        </p:spPr>
        <p:txBody>
          <a:bodyPr/>
          <a:lstStyle/>
          <a:p>
            <a:endParaRPr lang="en-GB"/>
          </a:p>
        </p:txBody>
      </p:sp>
      <p:sp>
        <p:nvSpPr>
          <p:cNvPr id="177229" name="Line 77"/>
          <p:cNvSpPr>
            <a:spLocks noChangeShapeType="1"/>
          </p:cNvSpPr>
          <p:nvPr/>
        </p:nvSpPr>
        <p:spPr bwMode="auto">
          <a:xfrm>
            <a:off x="7084745" y="2646707"/>
            <a:ext cx="1588" cy="1011237"/>
          </a:xfrm>
          <a:prstGeom prst="line">
            <a:avLst/>
          </a:prstGeom>
          <a:noFill/>
          <a:ln w="9525">
            <a:solidFill>
              <a:srgbClr val="000000"/>
            </a:solidFill>
            <a:round/>
            <a:headEnd/>
            <a:tailEnd/>
          </a:ln>
        </p:spPr>
        <p:txBody>
          <a:bodyPr/>
          <a:lstStyle/>
          <a:p>
            <a:endParaRPr lang="en-GB"/>
          </a:p>
        </p:txBody>
      </p:sp>
      <p:sp>
        <p:nvSpPr>
          <p:cNvPr id="177230" name="Line 78"/>
          <p:cNvSpPr>
            <a:spLocks noChangeShapeType="1"/>
          </p:cNvSpPr>
          <p:nvPr/>
        </p:nvSpPr>
        <p:spPr bwMode="auto">
          <a:xfrm>
            <a:off x="7084746" y="2646707"/>
            <a:ext cx="595313" cy="3175"/>
          </a:xfrm>
          <a:prstGeom prst="line">
            <a:avLst/>
          </a:prstGeom>
          <a:noFill/>
          <a:ln w="9525">
            <a:solidFill>
              <a:srgbClr val="000000"/>
            </a:solidFill>
            <a:round/>
            <a:headEnd/>
            <a:tailEnd/>
          </a:ln>
        </p:spPr>
        <p:txBody>
          <a:bodyPr/>
          <a:lstStyle/>
          <a:p>
            <a:endParaRPr lang="en-GB"/>
          </a:p>
        </p:txBody>
      </p:sp>
      <p:sp>
        <p:nvSpPr>
          <p:cNvPr id="177231" name="Line 79"/>
          <p:cNvSpPr>
            <a:spLocks noChangeShapeType="1"/>
          </p:cNvSpPr>
          <p:nvPr/>
        </p:nvSpPr>
        <p:spPr bwMode="auto">
          <a:xfrm flipH="1">
            <a:off x="7084746" y="2646707"/>
            <a:ext cx="595313" cy="3175"/>
          </a:xfrm>
          <a:prstGeom prst="line">
            <a:avLst/>
          </a:prstGeom>
          <a:noFill/>
          <a:ln w="9525">
            <a:solidFill>
              <a:srgbClr val="000000"/>
            </a:solidFill>
            <a:round/>
            <a:headEnd/>
            <a:tailEnd/>
          </a:ln>
        </p:spPr>
        <p:txBody>
          <a:bodyPr/>
          <a:lstStyle/>
          <a:p>
            <a:endParaRPr lang="en-GB"/>
          </a:p>
        </p:txBody>
      </p:sp>
      <p:sp>
        <p:nvSpPr>
          <p:cNvPr id="177232" name="Line 80"/>
          <p:cNvSpPr>
            <a:spLocks noChangeShapeType="1"/>
          </p:cNvSpPr>
          <p:nvPr/>
        </p:nvSpPr>
        <p:spPr bwMode="auto">
          <a:xfrm flipV="1">
            <a:off x="7680058" y="2646707"/>
            <a:ext cx="0" cy="1011237"/>
          </a:xfrm>
          <a:prstGeom prst="line">
            <a:avLst/>
          </a:prstGeom>
          <a:noFill/>
          <a:ln w="9525">
            <a:solidFill>
              <a:srgbClr val="000000"/>
            </a:solidFill>
            <a:round/>
            <a:headEnd/>
            <a:tailEnd/>
          </a:ln>
        </p:spPr>
        <p:txBody>
          <a:bodyPr/>
          <a:lstStyle/>
          <a:p>
            <a:endParaRPr lang="en-GB"/>
          </a:p>
        </p:txBody>
      </p:sp>
      <p:sp>
        <p:nvSpPr>
          <p:cNvPr id="177233" name="Line 81"/>
          <p:cNvSpPr>
            <a:spLocks noChangeShapeType="1"/>
          </p:cNvSpPr>
          <p:nvPr/>
        </p:nvSpPr>
        <p:spPr bwMode="auto">
          <a:xfrm>
            <a:off x="7680058" y="2646707"/>
            <a:ext cx="0" cy="1011237"/>
          </a:xfrm>
          <a:prstGeom prst="line">
            <a:avLst/>
          </a:prstGeom>
          <a:noFill/>
          <a:ln w="9525">
            <a:solidFill>
              <a:srgbClr val="000000"/>
            </a:solidFill>
            <a:round/>
            <a:headEnd/>
            <a:tailEnd/>
          </a:ln>
        </p:spPr>
        <p:txBody>
          <a:bodyPr/>
          <a:lstStyle/>
          <a:p>
            <a:endParaRPr lang="en-GB"/>
          </a:p>
        </p:txBody>
      </p:sp>
      <p:sp>
        <p:nvSpPr>
          <p:cNvPr id="177234" name="Line 82"/>
          <p:cNvSpPr>
            <a:spLocks noChangeShapeType="1"/>
          </p:cNvSpPr>
          <p:nvPr/>
        </p:nvSpPr>
        <p:spPr bwMode="auto">
          <a:xfrm>
            <a:off x="7084746" y="3657942"/>
            <a:ext cx="595313" cy="1588"/>
          </a:xfrm>
          <a:prstGeom prst="line">
            <a:avLst/>
          </a:prstGeom>
          <a:noFill/>
          <a:ln w="9525">
            <a:solidFill>
              <a:srgbClr val="000000"/>
            </a:solidFill>
            <a:round/>
            <a:headEnd/>
            <a:tailEnd/>
          </a:ln>
        </p:spPr>
        <p:txBody>
          <a:bodyPr/>
          <a:lstStyle/>
          <a:p>
            <a:endParaRPr lang="en-GB"/>
          </a:p>
        </p:txBody>
      </p:sp>
      <p:sp>
        <p:nvSpPr>
          <p:cNvPr id="177235" name="Line 83"/>
          <p:cNvSpPr>
            <a:spLocks noChangeShapeType="1"/>
          </p:cNvSpPr>
          <p:nvPr/>
        </p:nvSpPr>
        <p:spPr bwMode="auto">
          <a:xfrm flipH="1">
            <a:off x="7084746" y="3657942"/>
            <a:ext cx="595313" cy="1588"/>
          </a:xfrm>
          <a:prstGeom prst="line">
            <a:avLst/>
          </a:prstGeom>
          <a:noFill/>
          <a:ln w="9525">
            <a:solidFill>
              <a:srgbClr val="000000"/>
            </a:solidFill>
            <a:round/>
            <a:headEnd/>
            <a:tailEnd/>
          </a:ln>
        </p:spPr>
        <p:txBody>
          <a:bodyPr/>
          <a:lstStyle/>
          <a:p>
            <a:endParaRPr lang="en-GB"/>
          </a:p>
        </p:txBody>
      </p:sp>
      <p:sp>
        <p:nvSpPr>
          <p:cNvPr id="177236" name="Line 84"/>
          <p:cNvSpPr>
            <a:spLocks noChangeShapeType="1"/>
          </p:cNvSpPr>
          <p:nvPr/>
        </p:nvSpPr>
        <p:spPr bwMode="auto">
          <a:xfrm>
            <a:off x="7232384" y="2584792"/>
            <a:ext cx="300037" cy="1588"/>
          </a:xfrm>
          <a:prstGeom prst="line">
            <a:avLst/>
          </a:prstGeom>
          <a:noFill/>
          <a:ln w="9525">
            <a:solidFill>
              <a:srgbClr val="000000"/>
            </a:solidFill>
            <a:round/>
            <a:headEnd/>
            <a:tailEnd/>
          </a:ln>
        </p:spPr>
        <p:txBody>
          <a:bodyPr/>
          <a:lstStyle/>
          <a:p>
            <a:endParaRPr lang="en-GB"/>
          </a:p>
        </p:txBody>
      </p:sp>
      <p:sp>
        <p:nvSpPr>
          <p:cNvPr id="177237" name="Line 85"/>
          <p:cNvSpPr>
            <a:spLocks noChangeShapeType="1"/>
          </p:cNvSpPr>
          <p:nvPr/>
        </p:nvSpPr>
        <p:spPr bwMode="auto">
          <a:xfrm>
            <a:off x="7380021" y="2584794"/>
            <a:ext cx="3175" cy="61913"/>
          </a:xfrm>
          <a:prstGeom prst="line">
            <a:avLst/>
          </a:prstGeom>
          <a:noFill/>
          <a:ln w="9525">
            <a:solidFill>
              <a:srgbClr val="000000"/>
            </a:solidFill>
            <a:round/>
            <a:headEnd/>
            <a:tailEnd/>
          </a:ln>
        </p:spPr>
        <p:txBody>
          <a:bodyPr/>
          <a:lstStyle/>
          <a:p>
            <a:endParaRPr lang="en-GB"/>
          </a:p>
        </p:txBody>
      </p:sp>
      <p:sp>
        <p:nvSpPr>
          <p:cNvPr id="177249" name="Rectangle 97"/>
          <p:cNvSpPr>
            <a:spLocks noChangeArrowheads="1"/>
          </p:cNvSpPr>
          <p:nvPr/>
        </p:nvSpPr>
        <p:spPr bwMode="auto">
          <a:xfrm>
            <a:off x="6457685" y="1095718"/>
            <a:ext cx="1886735" cy="369332"/>
          </a:xfrm>
          <a:prstGeom prst="rect">
            <a:avLst/>
          </a:prstGeom>
          <a:noFill/>
          <a:ln w="9525">
            <a:noFill/>
            <a:miter lim="800000"/>
            <a:headEnd/>
            <a:tailEnd/>
          </a:ln>
        </p:spPr>
        <p:txBody>
          <a:bodyPr wrap="none" lIns="0" tIns="0" rIns="0" bIns="0">
            <a:spAutoFit/>
          </a:bodyPr>
          <a:lstStyle/>
          <a:p>
            <a:pPr eaLnBrk="0" hangingPunct="0"/>
            <a:r>
              <a:rPr lang="en-GB" sz="2400">
                <a:solidFill>
                  <a:srgbClr val="3333FF"/>
                </a:solidFill>
                <a:latin typeface="Trebuchet MS" pitchFamily="34" charset="0"/>
              </a:rPr>
              <a:t>HDAC activity</a:t>
            </a:r>
          </a:p>
        </p:txBody>
      </p:sp>
      <p:sp>
        <p:nvSpPr>
          <p:cNvPr id="177250" name="Line 98"/>
          <p:cNvSpPr>
            <a:spLocks noChangeShapeType="1"/>
          </p:cNvSpPr>
          <p:nvPr/>
        </p:nvSpPr>
        <p:spPr bwMode="auto">
          <a:xfrm>
            <a:off x="5894120" y="3657942"/>
            <a:ext cx="2971800" cy="1588"/>
          </a:xfrm>
          <a:prstGeom prst="line">
            <a:avLst/>
          </a:prstGeom>
          <a:noFill/>
          <a:ln w="9525">
            <a:solidFill>
              <a:srgbClr val="000000"/>
            </a:solidFill>
            <a:round/>
            <a:headEnd/>
            <a:tailEnd/>
          </a:ln>
        </p:spPr>
        <p:txBody>
          <a:bodyPr/>
          <a:lstStyle/>
          <a:p>
            <a:endParaRPr lang="en-GB"/>
          </a:p>
        </p:txBody>
      </p:sp>
      <p:sp>
        <p:nvSpPr>
          <p:cNvPr id="177251" name="Line 99"/>
          <p:cNvSpPr>
            <a:spLocks noChangeShapeType="1"/>
          </p:cNvSpPr>
          <p:nvPr/>
        </p:nvSpPr>
        <p:spPr bwMode="auto">
          <a:xfrm flipV="1">
            <a:off x="5894121" y="1829142"/>
            <a:ext cx="3175" cy="1828800"/>
          </a:xfrm>
          <a:prstGeom prst="line">
            <a:avLst/>
          </a:prstGeom>
          <a:noFill/>
          <a:ln w="9525">
            <a:solidFill>
              <a:srgbClr val="000000"/>
            </a:solidFill>
            <a:round/>
            <a:headEnd/>
            <a:tailEnd/>
          </a:ln>
        </p:spPr>
        <p:txBody>
          <a:bodyPr/>
          <a:lstStyle/>
          <a:p>
            <a:endParaRPr lang="en-GB"/>
          </a:p>
        </p:txBody>
      </p:sp>
      <p:sp>
        <p:nvSpPr>
          <p:cNvPr id="177252" name="Line 100"/>
          <p:cNvSpPr>
            <a:spLocks noChangeShapeType="1"/>
          </p:cNvSpPr>
          <p:nvPr/>
        </p:nvSpPr>
        <p:spPr bwMode="auto">
          <a:xfrm flipH="1">
            <a:off x="5841734" y="3657942"/>
            <a:ext cx="52387" cy="1588"/>
          </a:xfrm>
          <a:prstGeom prst="line">
            <a:avLst/>
          </a:prstGeom>
          <a:noFill/>
          <a:ln w="9525">
            <a:solidFill>
              <a:srgbClr val="000000"/>
            </a:solidFill>
            <a:round/>
            <a:headEnd/>
            <a:tailEnd/>
          </a:ln>
        </p:spPr>
        <p:txBody>
          <a:bodyPr/>
          <a:lstStyle/>
          <a:p>
            <a:endParaRPr lang="en-GB"/>
          </a:p>
        </p:txBody>
      </p:sp>
      <p:sp>
        <p:nvSpPr>
          <p:cNvPr id="177253" name="Rectangle 101"/>
          <p:cNvSpPr>
            <a:spLocks noChangeArrowheads="1"/>
          </p:cNvSpPr>
          <p:nvPr/>
        </p:nvSpPr>
        <p:spPr bwMode="auto">
          <a:xfrm>
            <a:off x="5619483" y="3546818"/>
            <a:ext cx="94578" cy="215444"/>
          </a:xfrm>
          <a:prstGeom prst="rect">
            <a:avLst/>
          </a:prstGeom>
          <a:noFill/>
          <a:ln w="9525">
            <a:noFill/>
            <a:miter lim="800000"/>
            <a:headEnd/>
            <a:tailEnd/>
          </a:ln>
        </p:spPr>
        <p:txBody>
          <a:bodyPr wrap="none" lIns="0" tIns="0" rIns="0" bIns="0">
            <a:spAutoFit/>
          </a:bodyPr>
          <a:lstStyle/>
          <a:p>
            <a:pPr eaLnBrk="0" hangingPunct="0"/>
            <a:r>
              <a:rPr lang="en-GB" sz="1400">
                <a:solidFill>
                  <a:srgbClr val="000000"/>
                </a:solidFill>
                <a:latin typeface="Trebuchet MS" pitchFamily="34" charset="0"/>
              </a:rPr>
              <a:t>0</a:t>
            </a:r>
            <a:endParaRPr lang="en-GB" sz="1400">
              <a:latin typeface="Trebuchet MS" pitchFamily="34" charset="0"/>
            </a:endParaRPr>
          </a:p>
        </p:txBody>
      </p:sp>
      <p:sp>
        <p:nvSpPr>
          <p:cNvPr id="177254" name="Line 102"/>
          <p:cNvSpPr>
            <a:spLocks noChangeShapeType="1"/>
          </p:cNvSpPr>
          <p:nvPr/>
        </p:nvSpPr>
        <p:spPr bwMode="auto">
          <a:xfrm flipH="1">
            <a:off x="5865546" y="3535707"/>
            <a:ext cx="28575" cy="1587"/>
          </a:xfrm>
          <a:prstGeom prst="line">
            <a:avLst/>
          </a:prstGeom>
          <a:noFill/>
          <a:ln w="9525">
            <a:solidFill>
              <a:srgbClr val="000000"/>
            </a:solidFill>
            <a:round/>
            <a:headEnd/>
            <a:tailEnd/>
          </a:ln>
        </p:spPr>
        <p:txBody>
          <a:bodyPr/>
          <a:lstStyle/>
          <a:p>
            <a:endParaRPr lang="en-GB"/>
          </a:p>
        </p:txBody>
      </p:sp>
      <p:sp>
        <p:nvSpPr>
          <p:cNvPr id="177255" name="Line 103"/>
          <p:cNvSpPr>
            <a:spLocks noChangeShapeType="1"/>
          </p:cNvSpPr>
          <p:nvPr/>
        </p:nvSpPr>
        <p:spPr bwMode="auto">
          <a:xfrm flipH="1">
            <a:off x="5865546" y="3413467"/>
            <a:ext cx="28575" cy="1588"/>
          </a:xfrm>
          <a:prstGeom prst="line">
            <a:avLst/>
          </a:prstGeom>
          <a:noFill/>
          <a:ln w="9525">
            <a:solidFill>
              <a:srgbClr val="000000"/>
            </a:solidFill>
            <a:round/>
            <a:headEnd/>
            <a:tailEnd/>
          </a:ln>
        </p:spPr>
        <p:txBody>
          <a:bodyPr/>
          <a:lstStyle/>
          <a:p>
            <a:endParaRPr lang="en-GB"/>
          </a:p>
        </p:txBody>
      </p:sp>
      <p:sp>
        <p:nvSpPr>
          <p:cNvPr id="177256" name="Line 104"/>
          <p:cNvSpPr>
            <a:spLocks noChangeShapeType="1"/>
          </p:cNvSpPr>
          <p:nvPr/>
        </p:nvSpPr>
        <p:spPr bwMode="auto">
          <a:xfrm flipH="1">
            <a:off x="5865546" y="3292817"/>
            <a:ext cx="28575" cy="1588"/>
          </a:xfrm>
          <a:prstGeom prst="line">
            <a:avLst/>
          </a:prstGeom>
          <a:noFill/>
          <a:ln w="9525">
            <a:solidFill>
              <a:srgbClr val="000000"/>
            </a:solidFill>
            <a:round/>
            <a:headEnd/>
            <a:tailEnd/>
          </a:ln>
        </p:spPr>
        <p:txBody>
          <a:bodyPr/>
          <a:lstStyle/>
          <a:p>
            <a:endParaRPr lang="en-GB"/>
          </a:p>
        </p:txBody>
      </p:sp>
      <p:sp>
        <p:nvSpPr>
          <p:cNvPr id="177257" name="Line 105"/>
          <p:cNvSpPr>
            <a:spLocks noChangeShapeType="1"/>
          </p:cNvSpPr>
          <p:nvPr/>
        </p:nvSpPr>
        <p:spPr bwMode="auto">
          <a:xfrm flipH="1">
            <a:off x="5865546" y="3170582"/>
            <a:ext cx="28575" cy="3175"/>
          </a:xfrm>
          <a:prstGeom prst="line">
            <a:avLst/>
          </a:prstGeom>
          <a:noFill/>
          <a:ln w="9525">
            <a:solidFill>
              <a:srgbClr val="000000"/>
            </a:solidFill>
            <a:round/>
            <a:headEnd/>
            <a:tailEnd/>
          </a:ln>
        </p:spPr>
        <p:txBody>
          <a:bodyPr/>
          <a:lstStyle/>
          <a:p>
            <a:endParaRPr lang="en-GB"/>
          </a:p>
        </p:txBody>
      </p:sp>
      <p:sp>
        <p:nvSpPr>
          <p:cNvPr id="177258" name="Line 106"/>
          <p:cNvSpPr>
            <a:spLocks noChangeShapeType="1"/>
          </p:cNvSpPr>
          <p:nvPr/>
        </p:nvSpPr>
        <p:spPr bwMode="auto">
          <a:xfrm flipH="1">
            <a:off x="5841734" y="3048342"/>
            <a:ext cx="52387" cy="1588"/>
          </a:xfrm>
          <a:prstGeom prst="line">
            <a:avLst/>
          </a:prstGeom>
          <a:noFill/>
          <a:ln w="9525">
            <a:solidFill>
              <a:srgbClr val="000000"/>
            </a:solidFill>
            <a:round/>
            <a:headEnd/>
            <a:tailEnd/>
          </a:ln>
        </p:spPr>
        <p:txBody>
          <a:bodyPr/>
          <a:lstStyle/>
          <a:p>
            <a:endParaRPr lang="en-GB"/>
          </a:p>
        </p:txBody>
      </p:sp>
      <p:sp>
        <p:nvSpPr>
          <p:cNvPr id="177259" name="Rectangle 107"/>
          <p:cNvSpPr>
            <a:spLocks noChangeArrowheads="1"/>
          </p:cNvSpPr>
          <p:nvPr/>
        </p:nvSpPr>
        <p:spPr bwMode="auto">
          <a:xfrm>
            <a:off x="5546459" y="2937218"/>
            <a:ext cx="189154" cy="215444"/>
          </a:xfrm>
          <a:prstGeom prst="rect">
            <a:avLst/>
          </a:prstGeom>
          <a:noFill/>
          <a:ln w="9525">
            <a:noFill/>
            <a:miter lim="800000"/>
            <a:headEnd/>
            <a:tailEnd/>
          </a:ln>
        </p:spPr>
        <p:txBody>
          <a:bodyPr wrap="none" lIns="0" tIns="0" rIns="0" bIns="0">
            <a:spAutoFit/>
          </a:bodyPr>
          <a:lstStyle/>
          <a:p>
            <a:pPr eaLnBrk="0" hangingPunct="0"/>
            <a:r>
              <a:rPr lang="en-GB" sz="1400">
                <a:solidFill>
                  <a:srgbClr val="000000"/>
                </a:solidFill>
                <a:latin typeface="Trebuchet MS" pitchFamily="34" charset="0"/>
              </a:rPr>
              <a:t>50</a:t>
            </a:r>
            <a:endParaRPr lang="en-GB" sz="1400">
              <a:latin typeface="Trebuchet MS" pitchFamily="34" charset="0"/>
            </a:endParaRPr>
          </a:p>
        </p:txBody>
      </p:sp>
      <p:sp>
        <p:nvSpPr>
          <p:cNvPr id="177260" name="Line 108"/>
          <p:cNvSpPr>
            <a:spLocks noChangeShapeType="1"/>
          </p:cNvSpPr>
          <p:nvPr/>
        </p:nvSpPr>
        <p:spPr bwMode="auto">
          <a:xfrm flipH="1">
            <a:off x="5865546" y="2926107"/>
            <a:ext cx="28575" cy="1587"/>
          </a:xfrm>
          <a:prstGeom prst="line">
            <a:avLst/>
          </a:prstGeom>
          <a:noFill/>
          <a:ln w="9525">
            <a:solidFill>
              <a:srgbClr val="000000"/>
            </a:solidFill>
            <a:round/>
            <a:headEnd/>
            <a:tailEnd/>
          </a:ln>
        </p:spPr>
        <p:txBody>
          <a:bodyPr/>
          <a:lstStyle/>
          <a:p>
            <a:endParaRPr lang="en-GB"/>
          </a:p>
        </p:txBody>
      </p:sp>
      <p:sp>
        <p:nvSpPr>
          <p:cNvPr id="177261" name="Line 109"/>
          <p:cNvSpPr>
            <a:spLocks noChangeShapeType="1"/>
          </p:cNvSpPr>
          <p:nvPr/>
        </p:nvSpPr>
        <p:spPr bwMode="auto">
          <a:xfrm flipH="1">
            <a:off x="5865546" y="2805457"/>
            <a:ext cx="28575" cy="1587"/>
          </a:xfrm>
          <a:prstGeom prst="line">
            <a:avLst/>
          </a:prstGeom>
          <a:noFill/>
          <a:ln w="9525">
            <a:solidFill>
              <a:srgbClr val="000000"/>
            </a:solidFill>
            <a:round/>
            <a:headEnd/>
            <a:tailEnd/>
          </a:ln>
        </p:spPr>
        <p:txBody>
          <a:bodyPr/>
          <a:lstStyle/>
          <a:p>
            <a:endParaRPr lang="en-GB"/>
          </a:p>
        </p:txBody>
      </p:sp>
      <p:sp>
        <p:nvSpPr>
          <p:cNvPr id="177262" name="Line 110"/>
          <p:cNvSpPr>
            <a:spLocks noChangeShapeType="1"/>
          </p:cNvSpPr>
          <p:nvPr/>
        </p:nvSpPr>
        <p:spPr bwMode="auto">
          <a:xfrm flipH="1">
            <a:off x="5865546" y="2683217"/>
            <a:ext cx="28575" cy="0"/>
          </a:xfrm>
          <a:prstGeom prst="line">
            <a:avLst/>
          </a:prstGeom>
          <a:noFill/>
          <a:ln w="9525">
            <a:solidFill>
              <a:srgbClr val="000000"/>
            </a:solidFill>
            <a:round/>
            <a:headEnd/>
            <a:tailEnd/>
          </a:ln>
        </p:spPr>
        <p:txBody>
          <a:bodyPr/>
          <a:lstStyle/>
          <a:p>
            <a:endParaRPr lang="en-GB"/>
          </a:p>
        </p:txBody>
      </p:sp>
      <p:sp>
        <p:nvSpPr>
          <p:cNvPr id="177263" name="Line 111"/>
          <p:cNvSpPr>
            <a:spLocks noChangeShapeType="1"/>
          </p:cNvSpPr>
          <p:nvPr/>
        </p:nvSpPr>
        <p:spPr bwMode="auto">
          <a:xfrm flipH="1">
            <a:off x="5865546" y="2560982"/>
            <a:ext cx="28575" cy="1587"/>
          </a:xfrm>
          <a:prstGeom prst="line">
            <a:avLst/>
          </a:prstGeom>
          <a:noFill/>
          <a:ln w="9525">
            <a:solidFill>
              <a:srgbClr val="000000"/>
            </a:solidFill>
            <a:round/>
            <a:headEnd/>
            <a:tailEnd/>
          </a:ln>
        </p:spPr>
        <p:txBody>
          <a:bodyPr/>
          <a:lstStyle/>
          <a:p>
            <a:endParaRPr lang="en-GB"/>
          </a:p>
        </p:txBody>
      </p:sp>
      <p:sp>
        <p:nvSpPr>
          <p:cNvPr id="177264" name="Line 112"/>
          <p:cNvSpPr>
            <a:spLocks noChangeShapeType="1"/>
          </p:cNvSpPr>
          <p:nvPr/>
        </p:nvSpPr>
        <p:spPr bwMode="auto">
          <a:xfrm flipH="1">
            <a:off x="5841734" y="2438742"/>
            <a:ext cx="52387" cy="1588"/>
          </a:xfrm>
          <a:prstGeom prst="line">
            <a:avLst/>
          </a:prstGeom>
          <a:noFill/>
          <a:ln w="9525">
            <a:solidFill>
              <a:srgbClr val="000000"/>
            </a:solidFill>
            <a:round/>
            <a:headEnd/>
            <a:tailEnd/>
          </a:ln>
        </p:spPr>
        <p:txBody>
          <a:bodyPr/>
          <a:lstStyle/>
          <a:p>
            <a:endParaRPr lang="en-GB"/>
          </a:p>
        </p:txBody>
      </p:sp>
      <p:sp>
        <p:nvSpPr>
          <p:cNvPr id="177265" name="Rectangle 113"/>
          <p:cNvSpPr>
            <a:spLocks noChangeArrowheads="1"/>
          </p:cNvSpPr>
          <p:nvPr/>
        </p:nvSpPr>
        <p:spPr bwMode="auto">
          <a:xfrm>
            <a:off x="5468670" y="2326030"/>
            <a:ext cx="283732" cy="215444"/>
          </a:xfrm>
          <a:prstGeom prst="rect">
            <a:avLst/>
          </a:prstGeom>
          <a:noFill/>
          <a:ln w="9525">
            <a:noFill/>
            <a:miter lim="800000"/>
            <a:headEnd/>
            <a:tailEnd/>
          </a:ln>
        </p:spPr>
        <p:txBody>
          <a:bodyPr wrap="none" lIns="0" tIns="0" rIns="0" bIns="0">
            <a:spAutoFit/>
          </a:bodyPr>
          <a:lstStyle/>
          <a:p>
            <a:pPr eaLnBrk="0" hangingPunct="0"/>
            <a:r>
              <a:rPr lang="en-GB" sz="1400">
                <a:solidFill>
                  <a:srgbClr val="000000"/>
                </a:solidFill>
                <a:latin typeface="Trebuchet MS" pitchFamily="34" charset="0"/>
              </a:rPr>
              <a:t>100</a:t>
            </a:r>
            <a:endParaRPr lang="en-GB" sz="1400">
              <a:latin typeface="Trebuchet MS" pitchFamily="34" charset="0"/>
            </a:endParaRPr>
          </a:p>
        </p:txBody>
      </p:sp>
      <p:sp>
        <p:nvSpPr>
          <p:cNvPr id="177266" name="Line 114"/>
          <p:cNvSpPr>
            <a:spLocks noChangeShapeType="1"/>
          </p:cNvSpPr>
          <p:nvPr/>
        </p:nvSpPr>
        <p:spPr bwMode="auto">
          <a:xfrm flipH="1">
            <a:off x="5865546" y="2318092"/>
            <a:ext cx="28575" cy="1588"/>
          </a:xfrm>
          <a:prstGeom prst="line">
            <a:avLst/>
          </a:prstGeom>
          <a:noFill/>
          <a:ln w="9525">
            <a:solidFill>
              <a:srgbClr val="000000"/>
            </a:solidFill>
            <a:round/>
            <a:headEnd/>
            <a:tailEnd/>
          </a:ln>
        </p:spPr>
        <p:txBody>
          <a:bodyPr/>
          <a:lstStyle/>
          <a:p>
            <a:endParaRPr lang="en-GB"/>
          </a:p>
        </p:txBody>
      </p:sp>
      <p:sp>
        <p:nvSpPr>
          <p:cNvPr id="177267" name="Line 115"/>
          <p:cNvSpPr>
            <a:spLocks noChangeShapeType="1"/>
          </p:cNvSpPr>
          <p:nvPr/>
        </p:nvSpPr>
        <p:spPr bwMode="auto">
          <a:xfrm flipH="1">
            <a:off x="5865546" y="2197442"/>
            <a:ext cx="28575" cy="0"/>
          </a:xfrm>
          <a:prstGeom prst="line">
            <a:avLst/>
          </a:prstGeom>
          <a:noFill/>
          <a:ln w="9525">
            <a:solidFill>
              <a:srgbClr val="000000"/>
            </a:solidFill>
            <a:round/>
            <a:headEnd/>
            <a:tailEnd/>
          </a:ln>
        </p:spPr>
        <p:txBody>
          <a:bodyPr/>
          <a:lstStyle/>
          <a:p>
            <a:endParaRPr lang="en-GB"/>
          </a:p>
        </p:txBody>
      </p:sp>
      <p:sp>
        <p:nvSpPr>
          <p:cNvPr id="177268" name="Line 116"/>
          <p:cNvSpPr>
            <a:spLocks noChangeShapeType="1"/>
          </p:cNvSpPr>
          <p:nvPr/>
        </p:nvSpPr>
        <p:spPr bwMode="auto">
          <a:xfrm flipH="1">
            <a:off x="5865546" y="2073617"/>
            <a:ext cx="28575" cy="1588"/>
          </a:xfrm>
          <a:prstGeom prst="line">
            <a:avLst/>
          </a:prstGeom>
          <a:noFill/>
          <a:ln w="9525">
            <a:solidFill>
              <a:srgbClr val="000000"/>
            </a:solidFill>
            <a:round/>
            <a:headEnd/>
            <a:tailEnd/>
          </a:ln>
        </p:spPr>
        <p:txBody>
          <a:bodyPr/>
          <a:lstStyle/>
          <a:p>
            <a:endParaRPr lang="en-GB"/>
          </a:p>
        </p:txBody>
      </p:sp>
      <p:sp>
        <p:nvSpPr>
          <p:cNvPr id="177269" name="Line 117"/>
          <p:cNvSpPr>
            <a:spLocks noChangeShapeType="1"/>
          </p:cNvSpPr>
          <p:nvPr/>
        </p:nvSpPr>
        <p:spPr bwMode="auto">
          <a:xfrm flipH="1">
            <a:off x="5865546" y="1951382"/>
            <a:ext cx="28575" cy="1587"/>
          </a:xfrm>
          <a:prstGeom prst="line">
            <a:avLst/>
          </a:prstGeom>
          <a:noFill/>
          <a:ln w="9525">
            <a:solidFill>
              <a:srgbClr val="000000"/>
            </a:solidFill>
            <a:round/>
            <a:headEnd/>
            <a:tailEnd/>
          </a:ln>
        </p:spPr>
        <p:txBody>
          <a:bodyPr/>
          <a:lstStyle/>
          <a:p>
            <a:endParaRPr lang="en-GB"/>
          </a:p>
        </p:txBody>
      </p:sp>
      <p:sp>
        <p:nvSpPr>
          <p:cNvPr id="177270" name="Line 118"/>
          <p:cNvSpPr>
            <a:spLocks noChangeShapeType="1"/>
          </p:cNvSpPr>
          <p:nvPr/>
        </p:nvSpPr>
        <p:spPr bwMode="auto">
          <a:xfrm flipH="1">
            <a:off x="5841734" y="1829142"/>
            <a:ext cx="52387" cy="1588"/>
          </a:xfrm>
          <a:prstGeom prst="line">
            <a:avLst/>
          </a:prstGeom>
          <a:noFill/>
          <a:ln w="9525">
            <a:solidFill>
              <a:srgbClr val="000000"/>
            </a:solidFill>
            <a:round/>
            <a:headEnd/>
            <a:tailEnd/>
          </a:ln>
        </p:spPr>
        <p:txBody>
          <a:bodyPr/>
          <a:lstStyle/>
          <a:p>
            <a:endParaRPr lang="en-GB"/>
          </a:p>
        </p:txBody>
      </p:sp>
      <p:sp>
        <p:nvSpPr>
          <p:cNvPr id="177271" name="Rectangle 119"/>
          <p:cNvSpPr>
            <a:spLocks noChangeArrowheads="1"/>
          </p:cNvSpPr>
          <p:nvPr/>
        </p:nvSpPr>
        <p:spPr bwMode="auto">
          <a:xfrm>
            <a:off x="5468670" y="1718018"/>
            <a:ext cx="283732" cy="215444"/>
          </a:xfrm>
          <a:prstGeom prst="rect">
            <a:avLst/>
          </a:prstGeom>
          <a:noFill/>
          <a:ln w="9525">
            <a:noFill/>
            <a:miter lim="800000"/>
            <a:headEnd/>
            <a:tailEnd/>
          </a:ln>
        </p:spPr>
        <p:txBody>
          <a:bodyPr wrap="none" lIns="0" tIns="0" rIns="0" bIns="0">
            <a:spAutoFit/>
          </a:bodyPr>
          <a:lstStyle/>
          <a:p>
            <a:pPr eaLnBrk="0" hangingPunct="0"/>
            <a:r>
              <a:rPr lang="en-GB" sz="1400">
                <a:solidFill>
                  <a:srgbClr val="000000"/>
                </a:solidFill>
                <a:latin typeface="Trebuchet MS" pitchFamily="34" charset="0"/>
              </a:rPr>
              <a:t>150</a:t>
            </a:r>
            <a:endParaRPr lang="en-GB" sz="1400">
              <a:latin typeface="Trebuchet MS" pitchFamily="34" charset="0"/>
            </a:endParaRPr>
          </a:p>
        </p:txBody>
      </p:sp>
      <p:grpSp>
        <p:nvGrpSpPr>
          <p:cNvPr id="2" name="Group 120"/>
          <p:cNvGrpSpPr>
            <a:grpSpLocks/>
          </p:cNvGrpSpPr>
          <p:nvPr/>
        </p:nvGrpSpPr>
        <p:grpSpPr bwMode="auto">
          <a:xfrm>
            <a:off x="4840022" y="1846605"/>
            <a:ext cx="582613" cy="1774823"/>
            <a:chOff x="3174" y="2004"/>
            <a:chExt cx="367" cy="1118"/>
          </a:xfrm>
        </p:grpSpPr>
        <p:sp>
          <p:nvSpPr>
            <p:cNvPr id="177273" name="Rectangle 121"/>
            <p:cNvSpPr>
              <a:spLocks noChangeArrowheads="1"/>
            </p:cNvSpPr>
            <p:nvPr/>
          </p:nvSpPr>
          <p:spPr bwMode="auto">
            <a:xfrm rot="16200000">
              <a:off x="2882" y="2481"/>
              <a:ext cx="933" cy="349"/>
            </a:xfrm>
            <a:prstGeom prst="rect">
              <a:avLst/>
            </a:prstGeom>
            <a:noFill/>
            <a:ln w="9525">
              <a:noFill/>
              <a:miter lim="800000"/>
              <a:headEnd/>
              <a:tailEnd/>
            </a:ln>
          </p:spPr>
          <p:txBody>
            <a:bodyPr wrap="none" lIns="0" tIns="0" rIns="0" bIns="0">
              <a:spAutoFit/>
            </a:bodyPr>
            <a:lstStyle/>
            <a:p>
              <a:pPr eaLnBrk="0" hangingPunct="0"/>
              <a:r>
                <a:rPr lang="en-GB">
                  <a:solidFill>
                    <a:srgbClr val="9900FF"/>
                  </a:solidFill>
                  <a:latin typeface="Trebuchet MS" pitchFamily="34" charset="0"/>
                </a:rPr>
                <a:t>HDAC activity </a:t>
              </a:r>
            </a:p>
            <a:p>
              <a:pPr eaLnBrk="0" hangingPunct="0"/>
              <a:r>
                <a:rPr lang="en-GB">
                  <a:solidFill>
                    <a:srgbClr val="9900FF"/>
                  </a:solidFill>
                  <a:latin typeface="Trebuchet MS" pitchFamily="34" charset="0"/>
                </a:rPr>
                <a:t>(dpm/mg</a:t>
              </a:r>
            </a:p>
          </p:txBody>
        </p:sp>
        <p:sp>
          <p:nvSpPr>
            <p:cNvPr id="177274" name="Rectangle 122"/>
            <p:cNvSpPr>
              <a:spLocks noChangeArrowheads="1"/>
            </p:cNvSpPr>
            <p:nvPr/>
          </p:nvSpPr>
          <p:spPr bwMode="auto">
            <a:xfrm rot="16200000">
              <a:off x="3190" y="2181"/>
              <a:ext cx="527" cy="174"/>
            </a:xfrm>
            <a:prstGeom prst="rect">
              <a:avLst/>
            </a:prstGeom>
            <a:noFill/>
            <a:ln w="9525">
              <a:noFill/>
              <a:miter lim="800000"/>
              <a:headEnd/>
              <a:tailEnd/>
            </a:ln>
          </p:spPr>
          <p:txBody>
            <a:bodyPr wrap="none" lIns="0" tIns="0" rIns="0" bIns="0">
              <a:spAutoFit/>
            </a:bodyPr>
            <a:lstStyle/>
            <a:p>
              <a:pPr eaLnBrk="0" hangingPunct="0"/>
              <a:r>
                <a:rPr lang="en-GB">
                  <a:solidFill>
                    <a:srgbClr val="9900FF"/>
                  </a:solidFill>
                  <a:latin typeface="Trebuchet MS" pitchFamily="34" charset="0"/>
                </a:rPr>
                <a:t>protein)</a:t>
              </a:r>
            </a:p>
          </p:txBody>
        </p:sp>
      </p:grpSp>
      <p:sp>
        <p:nvSpPr>
          <p:cNvPr id="177275" name="Rectangle 123"/>
          <p:cNvSpPr>
            <a:spLocks noChangeArrowheads="1"/>
          </p:cNvSpPr>
          <p:nvPr/>
        </p:nvSpPr>
        <p:spPr bwMode="auto">
          <a:xfrm>
            <a:off x="6397358" y="3697631"/>
            <a:ext cx="197170" cy="369332"/>
          </a:xfrm>
          <a:prstGeom prst="rect">
            <a:avLst/>
          </a:prstGeom>
          <a:noFill/>
          <a:ln w="9525">
            <a:noFill/>
            <a:miter lim="800000"/>
            <a:headEnd/>
            <a:tailEnd/>
          </a:ln>
        </p:spPr>
        <p:txBody>
          <a:bodyPr wrap="none" lIns="0" tIns="0" rIns="0" bIns="0">
            <a:spAutoFit/>
          </a:bodyPr>
          <a:lstStyle/>
          <a:p>
            <a:pPr eaLnBrk="0" hangingPunct="0"/>
            <a:r>
              <a:rPr lang="en-GB" sz="2400">
                <a:latin typeface="Trebuchet MS" pitchFamily="34" charset="0"/>
              </a:rPr>
              <a:t>N</a:t>
            </a:r>
          </a:p>
        </p:txBody>
      </p:sp>
      <p:sp>
        <p:nvSpPr>
          <p:cNvPr id="177276" name="Rectangle 124"/>
          <p:cNvSpPr>
            <a:spLocks noChangeArrowheads="1"/>
          </p:cNvSpPr>
          <p:nvPr/>
        </p:nvSpPr>
        <p:spPr bwMode="auto">
          <a:xfrm>
            <a:off x="7135545" y="3697630"/>
            <a:ext cx="530593" cy="738664"/>
          </a:xfrm>
          <a:prstGeom prst="rect">
            <a:avLst/>
          </a:prstGeom>
          <a:noFill/>
          <a:ln w="9525">
            <a:noFill/>
            <a:miter lim="800000"/>
            <a:headEnd/>
            <a:tailEnd/>
          </a:ln>
        </p:spPr>
        <p:txBody>
          <a:bodyPr wrap="none" lIns="0" tIns="0" rIns="0" bIns="0">
            <a:spAutoFit/>
          </a:bodyPr>
          <a:lstStyle/>
          <a:p>
            <a:pPr algn="ctr" eaLnBrk="0" hangingPunct="0"/>
            <a:r>
              <a:rPr lang="en-GB" sz="2400">
                <a:latin typeface="Trebuchet MS" pitchFamily="34" charset="0"/>
              </a:rPr>
              <a:t>As</a:t>
            </a:r>
          </a:p>
          <a:p>
            <a:pPr algn="ctr" eaLnBrk="0" hangingPunct="0"/>
            <a:r>
              <a:rPr lang="en-GB" sz="2400">
                <a:latin typeface="Trebuchet MS" pitchFamily="34" charset="0"/>
              </a:rPr>
              <a:t>-ICS</a:t>
            </a:r>
          </a:p>
        </p:txBody>
      </p:sp>
      <p:sp>
        <p:nvSpPr>
          <p:cNvPr id="177278" name="Rectangle 126"/>
          <p:cNvSpPr>
            <a:spLocks noChangeArrowheads="1"/>
          </p:cNvSpPr>
          <p:nvPr/>
        </p:nvSpPr>
        <p:spPr bwMode="auto">
          <a:xfrm>
            <a:off x="7346684" y="2313331"/>
            <a:ext cx="189154" cy="307777"/>
          </a:xfrm>
          <a:prstGeom prst="rect">
            <a:avLst/>
          </a:prstGeom>
          <a:noFill/>
          <a:ln w="9525">
            <a:noFill/>
            <a:miter lim="800000"/>
            <a:headEnd/>
            <a:tailEnd/>
          </a:ln>
        </p:spPr>
        <p:txBody>
          <a:bodyPr wrap="none" lIns="0" tIns="0" rIns="0" bIns="0">
            <a:spAutoFit/>
          </a:bodyPr>
          <a:lstStyle/>
          <a:p>
            <a:pPr eaLnBrk="0" hangingPunct="0"/>
            <a:r>
              <a:rPr lang="en-GB" sz="2000">
                <a:solidFill>
                  <a:srgbClr val="000000"/>
                </a:solidFill>
                <a:latin typeface="Trebuchet MS" pitchFamily="34" charset="0"/>
              </a:rPr>
              <a:t>**</a:t>
            </a:r>
            <a:endParaRPr lang="en-GB" sz="3200">
              <a:latin typeface="Trebuchet MS" pitchFamily="34" charset="0"/>
            </a:endParaRPr>
          </a:p>
        </p:txBody>
      </p:sp>
      <p:grpSp>
        <p:nvGrpSpPr>
          <p:cNvPr id="3" name="Group 130"/>
          <p:cNvGrpSpPr>
            <a:grpSpLocks/>
          </p:cNvGrpSpPr>
          <p:nvPr/>
        </p:nvGrpSpPr>
        <p:grpSpPr bwMode="auto">
          <a:xfrm>
            <a:off x="3776396" y="1992655"/>
            <a:ext cx="4805363" cy="2457449"/>
            <a:chOff x="2506" y="2295"/>
            <a:chExt cx="3027" cy="1548"/>
          </a:xfrm>
        </p:grpSpPr>
        <p:sp>
          <p:nvSpPr>
            <p:cNvPr id="177176" name="Rectangle 24"/>
            <p:cNvSpPr>
              <a:spLocks noChangeArrowheads="1"/>
            </p:cNvSpPr>
            <p:nvPr/>
          </p:nvSpPr>
          <p:spPr bwMode="auto">
            <a:xfrm>
              <a:off x="2506" y="2735"/>
              <a:ext cx="374" cy="599"/>
            </a:xfrm>
            <a:prstGeom prst="rect">
              <a:avLst/>
            </a:prstGeom>
            <a:solidFill>
              <a:schemeClr val="accent1"/>
            </a:solidFill>
            <a:ln w="9525">
              <a:noFill/>
              <a:miter lim="800000"/>
              <a:headEnd/>
              <a:tailEnd/>
            </a:ln>
          </p:spPr>
          <p:txBody>
            <a:bodyPr/>
            <a:lstStyle/>
            <a:p>
              <a:endParaRPr lang="en-GB"/>
            </a:p>
          </p:txBody>
        </p:sp>
        <p:sp>
          <p:nvSpPr>
            <p:cNvPr id="177177" name="Line 25"/>
            <p:cNvSpPr>
              <a:spLocks noChangeShapeType="1"/>
            </p:cNvSpPr>
            <p:nvPr/>
          </p:nvSpPr>
          <p:spPr bwMode="auto">
            <a:xfrm flipV="1">
              <a:off x="2506" y="2735"/>
              <a:ext cx="1" cy="599"/>
            </a:xfrm>
            <a:prstGeom prst="line">
              <a:avLst/>
            </a:prstGeom>
            <a:noFill/>
            <a:ln w="9525">
              <a:solidFill>
                <a:srgbClr val="000000"/>
              </a:solidFill>
              <a:round/>
              <a:headEnd/>
              <a:tailEnd/>
            </a:ln>
          </p:spPr>
          <p:txBody>
            <a:bodyPr/>
            <a:lstStyle/>
            <a:p>
              <a:endParaRPr lang="en-GB"/>
            </a:p>
          </p:txBody>
        </p:sp>
        <p:sp>
          <p:nvSpPr>
            <p:cNvPr id="177178" name="Line 26"/>
            <p:cNvSpPr>
              <a:spLocks noChangeShapeType="1"/>
            </p:cNvSpPr>
            <p:nvPr/>
          </p:nvSpPr>
          <p:spPr bwMode="auto">
            <a:xfrm>
              <a:off x="2506" y="2735"/>
              <a:ext cx="1" cy="599"/>
            </a:xfrm>
            <a:prstGeom prst="line">
              <a:avLst/>
            </a:prstGeom>
            <a:noFill/>
            <a:ln w="9525">
              <a:solidFill>
                <a:srgbClr val="000000"/>
              </a:solidFill>
              <a:round/>
              <a:headEnd/>
              <a:tailEnd/>
            </a:ln>
          </p:spPr>
          <p:txBody>
            <a:bodyPr/>
            <a:lstStyle/>
            <a:p>
              <a:endParaRPr lang="en-GB"/>
            </a:p>
          </p:txBody>
        </p:sp>
        <p:sp>
          <p:nvSpPr>
            <p:cNvPr id="177179" name="Line 27"/>
            <p:cNvSpPr>
              <a:spLocks noChangeShapeType="1"/>
            </p:cNvSpPr>
            <p:nvPr/>
          </p:nvSpPr>
          <p:spPr bwMode="auto">
            <a:xfrm>
              <a:off x="2506" y="2735"/>
              <a:ext cx="374" cy="1"/>
            </a:xfrm>
            <a:prstGeom prst="line">
              <a:avLst/>
            </a:prstGeom>
            <a:noFill/>
            <a:ln w="9525">
              <a:solidFill>
                <a:srgbClr val="000000"/>
              </a:solidFill>
              <a:round/>
              <a:headEnd/>
              <a:tailEnd/>
            </a:ln>
          </p:spPr>
          <p:txBody>
            <a:bodyPr/>
            <a:lstStyle/>
            <a:p>
              <a:endParaRPr lang="en-GB"/>
            </a:p>
          </p:txBody>
        </p:sp>
        <p:sp>
          <p:nvSpPr>
            <p:cNvPr id="177180" name="Line 28"/>
            <p:cNvSpPr>
              <a:spLocks noChangeShapeType="1"/>
            </p:cNvSpPr>
            <p:nvPr/>
          </p:nvSpPr>
          <p:spPr bwMode="auto">
            <a:xfrm flipH="1">
              <a:off x="2506" y="2735"/>
              <a:ext cx="374" cy="1"/>
            </a:xfrm>
            <a:prstGeom prst="line">
              <a:avLst/>
            </a:prstGeom>
            <a:noFill/>
            <a:ln w="9525">
              <a:solidFill>
                <a:srgbClr val="000000"/>
              </a:solidFill>
              <a:round/>
              <a:headEnd/>
              <a:tailEnd/>
            </a:ln>
          </p:spPr>
          <p:txBody>
            <a:bodyPr/>
            <a:lstStyle/>
            <a:p>
              <a:endParaRPr lang="en-GB"/>
            </a:p>
          </p:txBody>
        </p:sp>
        <p:sp>
          <p:nvSpPr>
            <p:cNvPr id="177181" name="Line 29"/>
            <p:cNvSpPr>
              <a:spLocks noChangeShapeType="1"/>
            </p:cNvSpPr>
            <p:nvPr/>
          </p:nvSpPr>
          <p:spPr bwMode="auto">
            <a:xfrm flipV="1">
              <a:off x="2880" y="2735"/>
              <a:ext cx="0" cy="599"/>
            </a:xfrm>
            <a:prstGeom prst="line">
              <a:avLst/>
            </a:prstGeom>
            <a:noFill/>
            <a:ln w="9525">
              <a:solidFill>
                <a:srgbClr val="000000"/>
              </a:solidFill>
              <a:round/>
              <a:headEnd/>
              <a:tailEnd/>
            </a:ln>
          </p:spPr>
          <p:txBody>
            <a:bodyPr/>
            <a:lstStyle/>
            <a:p>
              <a:endParaRPr lang="en-GB"/>
            </a:p>
          </p:txBody>
        </p:sp>
        <p:sp>
          <p:nvSpPr>
            <p:cNvPr id="177182" name="Line 30"/>
            <p:cNvSpPr>
              <a:spLocks noChangeShapeType="1"/>
            </p:cNvSpPr>
            <p:nvPr/>
          </p:nvSpPr>
          <p:spPr bwMode="auto">
            <a:xfrm>
              <a:off x="2880" y="2735"/>
              <a:ext cx="0" cy="599"/>
            </a:xfrm>
            <a:prstGeom prst="line">
              <a:avLst/>
            </a:prstGeom>
            <a:noFill/>
            <a:ln w="9525">
              <a:solidFill>
                <a:srgbClr val="000000"/>
              </a:solidFill>
              <a:round/>
              <a:headEnd/>
              <a:tailEnd/>
            </a:ln>
          </p:spPr>
          <p:txBody>
            <a:bodyPr/>
            <a:lstStyle/>
            <a:p>
              <a:endParaRPr lang="en-GB"/>
            </a:p>
          </p:txBody>
        </p:sp>
        <p:sp>
          <p:nvSpPr>
            <p:cNvPr id="177183" name="Line 31"/>
            <p:cNvSpPr>
              <a:spLocks noChangeShapeType="1"/>
            </p:cNvSpPr>
            <p:nvPr/>
          </p:nvSpPr>
          <p:spPr bwMode="auto">
            <a:xfrm>
              <a:off x="2506" y="3334"/>
              <a:ext cx="374" cy="1"/>
            </a:xfrm>
            <a:prstGeom prst="line">
              <a:avLst/>
            </a:prstGeom>
            <a:noFill/>
            <a:ln w="9525">
              <a:solidFill>
                <a:srgbClr val="000000"/>
              </a:solidFill>
              <a:round/>
              <a:headEnd/>
              <a:tailEnd/>
            </a:ln>
          </p:spPr>
          <p:txBody>
            <a:bodyPr/>
            <a:lstStyle/>
            <a:p>
              <a:endParaRPr lang="en-GB"/>
            </a:p>
          </p:txBody>
        </p:sp>
        <p:sp>
          <p:nvSpPr>
            <p:cNvPr id="177184" name="Line 32"/>
            <p:cNvSpPr>
              <a:spLocks noChangeShapeType="1"/>
            </p:cNvSpPr>
            <p:nvPr/>
          </p:nvSpPr>
          <p:spPr bwMode="auto">
            <a:xfrm flipH="1">
              <a:off x="2506" y="3334"/>
              <a:ext cx="374" cy="1"/>
            </a:xfrm>
            <a:prstGeom prst="line">
              <a:avLst/>
            </a:prstGeom>
            <a:noFill/>
            <a:ln w="9525">
              <a:solidFill>
                <a:srgbClr val="000000"/>
              </a:solidFill>
              <a:round/>
              <a:headEnd/>
              <a:tailEnd/>
            </a:ln>
          </p:spPr>
          <p:txBody>
            <a:bodyPr/>
            <a:lstStyle/>
            <a:p>
              <a:endParaRPr lang="en-GB"/>
            </a:p>
          </p:txBody>
        </p:sp>
        <p:sp>
          <p:nvSpPr>
            <p:cNvPr id="177185" name="Line 33"/>
            <p:cNvSpPr>
              <a:spLocks noChangeShapeType="1"/>
            </p:cNvSpPr>
            <p:nvPr/>
          </p:nvSpPr>
          <p:spPr bwMode="auto">
            <a:xfrm>
              <a:off x="2599" y="2580"/>
              <a:ext cx="190" cy="2"/>
            </a:xfrm>
            <a:prstGeom prst="line">
              <a:avLst/>
            </a:prstGeom>
            <a:noFill/>
            <a:ln w="9525">
              <a:solidFill>
                <a:srgbClr val="000000"/>
              </a:solidFill>
              <a:round/>
              <a:headEnd/>
              <a:tailEnd/>
            </a:ln>
          </p:spPr>
          <p:txBody>
            <a:bodyPr/>
            <a:lstStyle/>
            <a:p>
              <a:endParaRPr lang="en-GB"/>
            </a:p>
          </p:txBody>
        </p:sp>
        <p:sp>
          <p:nvSpPr>
            <p:cNvPr id="177186" name="Line 34"/>
            <p:cNvSpPr>
              <a:spLocks noChangeShapeType="1"/>
            </p:cNvSpPr>
            <p:nvPr/>
          </p:nvSpPr>
          <p:spPr bwMode="auto">
            <a:xfrm>
              <a:off x="2693" y="2580"/>
              <a:ext cx="1" cy="155"/>
            </a:xfrm>
            <a:prstGeom prst="line">
              <a:avLst/>
            </a:prstGeom>
            <a:noFill/>
            <a:ln w="9525">
              <a:solidFill>
                <a:srgbClr val="000000"/>
              </a:solidFill>
              <a:round/>
              <a:headEnd/>
              <a:tailEnd/>
            </a:ln>
          </p:spPr>
          <p:txBody>
            <a:bodyPr/>
            <a:lstStyle/>
            <a:p>
              <a:endParaRPr lang="en-GB"/>
            </a:p>
          </p:txBody>
        </p:sp>
        <p:sp>
          <p:nvSpPr>
            <p:cNvPr id="177212" name="Rectangle 60"/>
            <p:cNvSpPr>
              <a:spLocks noChangeArrowheads="1"/>
            </p:cNvSpPr>
            <p:nvPr/>
          </p:nvSpPr>
          <p:spPr bwMode="auto">
            <a:xfrm>
              <a:off x="2522" y="3378"/>
              <a:ext cx="365" cy="465"/>
            </a:xfrm>
            <a:prstGeom prst="rect">
              <a:avLst/>
            </a:prstGeom>
            <a:noFill/>
            <a:ln w="9525">
              <a:noFill/>
              <a:miter lim="800000"/>
              <a:headEnd/>
              <a:tailEnd/>
            </a:ln>
          </p:spPr>
          <p:txBody>
            <a:bodyPr wrap="none" lIns="0" tIns="0" rIns="0" bIns="0">
              <a:spAutoFit/>
            </a:bodyPr>
            <a:lstStyle/>
            <a:p>
              <a:pPr algn="ctr" eaLnBrk="0" hangingPunct="0"/>
              <a:r>
                <a:rPr lang="en-GB" sz="2400">
                  <a:latin typeface="Trebuchet MS" pitchFamily="34" charset="0"/>
                </a:rPr>
                <a:t>As</a:t>
              </a:r>
            </a:p>
            <a:p>
              <a:pPr algn="ctr" eaLnBrk="0" hangingPunct="0"/>
              <a:r>
                <a:rPr lang="en-GB" sz="2400">
                  <a:latin typeface="Trebuchet MS" pitchFamily="34" charset="0"/>
                </a:rPr>
                <a:t>+ICS</a:t>
              </a:r>
            </a:p>
          </p:txBody>
        </p:sp>
        <p:sp>
          <p:nvSpPr>
            <p:cNvPr id="177214" name="Rectangle 62"/>
            <p:cNvSpPr>
              <a:spLocks noChangeArrowheads="1"/>
            </p:cNvSpPr>
            <p:nvPr/>
          </p:nvSpPr>
          <p:spPr bwMode="auto">
            <a:xfrm>
              <a:off x="2663" y="2433"/>
              <a:ext cx="68" cy="155"/>
            </a:xfrm>
            <a:prstGeom prst="rect">
              <a:avLst/>
            </a:prstGeom>
            <a:noFill/>
            <a:ln w="9525">
              <a:noFill/>
              <a:miter lim="800000"/>
              <a:headEnd/>
              <a:tailEnd/>
            </a:ln>
          </p:spPr>
          <p:txBody>
            <a:bodyPr wrap="none" lIns="0" tIns="0" rIns="0" bIns="0">
              <a:spAutoFit/>
            </a:bodyPr>
            <a:lstStyle/>
            <a:p>
              <a:pPr eaLnBrk="0" hangingPunct="0"/>
              <a:r>
                <a:rPr lang="en-GB" sz="1600">
                  <a:solidFill>
                    <a:srgbClr val="000000"/>
                  </a:solidFill>
                  <a:latin typeface="Trebuchet MS" pitchFamily="34" charset="0"/>
                </a:rPr>
                <a:t>#</a:t>
              </a:r>
              <a:endParaRPr lang="en-GB" sz="2400">
                <a:latin typeface="Trebuchet MS" pitchFamily="34" charset="0"/>
              </a:endParaRPr>
            </a:p>
          </p:txBody>
        </p:sp>
        <p:sp>
          <p:nvSpPr>
            <p:cNvPr id="177238" name="Rectangle 86"/>
            <p:cNvSpPr>
              <a:spLocks noChangeArrowheads="1"/>
            </p:cNvSpPr>
            <p:nvPr/>
          </p:nvSpPr>
          <p:spPr bwMode="auto">
            <a:xfrm>
              <a:off x="5151" y="2538"/>
              <a:ext cx="374" cy="806"/>
            </a:xfrm>
            <a:prstGeom prst="rect">
              <a:avLst/>
            </a:prstGeom>
            <a:solidFill>
              <a:schemeClr val="accent1"/>
            </a:solidFill>
            <a:ln w="9525">
              <a:noFill/>
              <a:miter lim="800000"/>
              <a:headEnd/>
              <a:tailEnd/>
            </a:ln>
          </p:spPr>
          <p:txBody>
            <a:bodyPr/>
            <a:lstStyle/>
            <a:p>
              <a:endParaRPr lang="en-GB"/>
            </a:p>
          </p:txBody>
        </p:sp>
        <p:sp>
          <p:nvSpPr>
            <p:cNvPr id="177239" name="Line 87"/>
            <p:cNvSpPr>
              <a:spLocks noChangeShapeType="1"/>
            </p:cNvSpPr>
            <p:nvPr/>
          </p:nvSpPr>
          <p:spPr bwMode="auto">
            <a:xfrm flipV="1">
              <a:off x="5151" y="2538"/>
              <a:ext cx="2" cy="806"/>
            </a:xfrm>
            <a:prstGeom prst="line">
              <a:avLst/>
            </a:prstGeom>
            <a:noFill/>
            <a:ln w="9525">
              <a:solidFill>
                <a:srgbClr val="000000"/>
              </a:solidFill>
              <a:round/>
              <a:headEnd/>
              <a:tailEnd/>
            </a:ln>
          </p:spPr>
          <p:txBody>
            <a:bodyPr/>
            <a:lstStyle/>
            <a:p>
              <a:endParaRPr lang="en-GB"/>
            </a:p>
          </p:txBody>
        </p:sp>
        <p:sp>
          <p:nvSpPr>
            <p:cNvPr id="177240" name="Line 88"/>
            <p:cNvSpPr>
              <a:spLocks noChangeShapeType="1"/>
            </p:cNvSpPr>
            <p:nvPr/>
          </p:nvSpPr>
          <p:spPr bwMode="auto">
            <a:xfrm>
              <a:off x="5151" y="2538"/>
              <a:ext cx="2" cy="806"/>
            </a:xfrm>
            <a:prstGeom prst="line">
              <a:avLst/>
            </a:prstGeom>
            <a:noFill/>
            <a:ln w="9525">
              <a:solidFill>
                <a:srgbClr val="000000"/>
              </a:solidFill>
              <a:round/>
              <a:headEnd/>
              <a:tailEnd/>
            </a:ln>
          </p:spPr>
          <p:txBody>
            <a:bodyPr/>
            <a:lstStyle/>
            <a:p>
              <a:endParaRPr lang="en-GB"/>
            </a:p>
          </p:txBody>
        </p:sp>
        <p:sp>
          <p:nvSpPr>
            <p:cNvPr id="177241" name="Line 89"/>
            <p:cNvSpPr>
              <a:spLocks noChangeShapeType="1"/>
            </p:cNvSpPr>
            <p:nvPr/>
          </p:nvSpPr>
          <p:spPr bwMode="auto">
            <a:xfrm>
              <a:off x="5151" y="2538"/>
              <a:ext cx="374" cy="1"/>
            </a:xfrm>
            <a:prstGeom prst="line">
              <a:avLst/>
            </a:prstGeom>
            <a:noFill/>
            <a:ln w="9525">
              <a:solidFill>
                <a:srgbClr val="000000"/>
              </a:solidFill>
              <a:round/>
              <a:headEnd/>
              <a:tailEnd/>
            </a:ln>
          </p:spPr>
          <p:txBody>
            <a:bodyPr/>
            <a:lstStyle/>
            <a:p>
              <a:endParaRPr lang="en-GB"/>
            </a:p>
          </p:txBody>
        </p:sp>
        <p:sp>
          <p:nvSpPr>
            <p:cNvPr id="177242" name="Line 90"/>
            <p:cNvSpPr>
              <a:spLocks noChangeShapeType="1"/>
            </p:cNvSpPr>
            <p:nvPr/>
          </p:nvSpPr>
          <p:spPr bwMode="auto">
            <a:xfrm flipH="1">
              <a:off x="5151" y="2538"/>
              <a:ext cx="374" cy="1"/>
            </a:xfrm>
            <a:prstGeom prst="line">
              <a:avLst/>
            </a:prstGeom>
            <a:noFill/>
            <a:ln w="9525">
              <a:solidFill>
                <a:srgbClr val="000000"/>
              </a:solidFill>
              <a:round/>
              <a:headEnd/>
              <a:tailEnd/>
            </a:ln>
          </p:spPr>
          <p:txBody>
            <a:bodyPr/>
            <a:lstStyle/>
            <a:p>
              <a:endParaRPr lang="en-GB"/>
            </a:p>
          </p:txBody>
        </p:sp>
        <p:sp>
          <p:nvSpPr>
            <p:cNvPr id="177243" name="Line 91"/>
            <p:cNvSpPr>
              <a:spLocks noChangeShapeType="1"/>
            </p:cNvSpPr>
            <p:nvPr/>
          </p:nvSpPr>
          <p:spPr bwMode="auto">
            <a:xfrm flipV="1">
              <a:off x="5525" y="2538"/>
              <a:ext cx="1" cy="806"/>
            </a:xfrm>
            <a:prstGeom prst="line">
              <a:avLst/>
            </a:prstGeom>
            <a:noFill/>
            <a:ln w="9525">
              <a:solidFill>
                <a:srgbClr val="000000"/>
              </a:solidFill>
              <a:round/>
              <a:headEnd/>
              <a:tailEnd/>
            </a:ln>
          </p:spPr>
          <p:txBody>
            <a:bodyPr/>
            <a:lstStyle/>
            <a:p>
              <a:endParaRPr lang="en-GB"/>
            </a:p>
          </p:txBody>
        </p:sp>
        <p:sp>
          <p:nvSpPr>
            <p:cNvPr id="177244" name="Line 92"/>
            <p:cNvSpPr>
              <a:spLocks noChangeShapeType="1"/>
            </p:cNvSpPr>
            <p:nvPr/>
          </p:nvSpPr>
          <p:spPr bwMode="auto">
            <a:xfrm>
              <a:off x="5525" y="2538"/>
              <a:ext cx="1" cy="806"/>
            </a:xfrm>
            <a:prstGeom prst="line">
              <a:avLst/>
            </a:prstGeom>
            <a:noFill/>
            <a:ln w="9525">
              <a:solidFill>
                <a:srgbClr val="000000"/>
              </a:solidFill>
              <a:round/>
              <a:headEnd/>
              <a:tailEnd/>
            </a:ln>
          </p:spPr>
          <p:txBody>
            <a:bodyPr/>
            <a:lstStyle/>
            <a:p>
              <a:endParaRPr lang="en-GB"/>
            </a:p>
          </p:txBody>
        </p:sp>
        <p:sp>
          <p:nvSpPr>
            <p:cNvPr id="177245" name="Line 93"/>
            <p:cNvSpPr>
              <a:spLocks noChangeShapeType="1"/>
            </p:cNvSpPr>
            <p:nvPr/>
          </p:nvSpPr>
          <p:spPr bwMode="auto">
            <a:xfrm>
              <a:off x="5151" y="3344"/>
              <a:ext cx="374" cy="1"/>
            </a:xfrm>
            <a:prstGeom prst="line">
              <a:avLst/>
            </a:prstGeom>
            <a:noFill/>
            <a:ln w="9525">
              <a:solidFill>
                <a:srgbClr val="000000"/>
              </a:solidFill>
              <a:round/>
              <a:headEnd/>
              <a:tailEnd/>
            </a:ln>
          </p:spPr>
          <p:txBody>
            <a:bodyPr/>
            <a:lstStyle/>
            <a:p>
              <a:endParaRPr lang="en-GB"/>
            </a:p>
          </p:txBody>
        </p:sp>
        <p:sp>
          <p:nvSpPr>
            <p:cNvPr id="177246" name="Line 94"/>
            <p:cNvSpPr>
              <a:spLocks noChangeShapeType="1"/>
            </p:cNvSpPr>
            <p:nvPr/>
          </p:nvSpPr>
          <p:spPr bwMode="auto">
            <a:xfrm flipH="1">
              <a:off x="5151" y="3344"/>
              <a:ext cx="374" cy="1"/>
            </a:xfrm>
            <a:prstGeom prst="line">
              <a:avLst/>
            </a:prstGeom>
            <a:noFill/>
            <a:ln w="9525">
              <a:solidFill>
                <a:srgbClr val="000000"/>
              </a:solidFill>
              <a:round/>
              <a:headEnd/>
              <a:tailEnd/>
            </a:ln>
          </p:spPr>
          <p:txBody>
            <a:bodyPr/>
            <a:lstStyle/>
            <a:p>
              <a:endParaRPr lang="en-GB"/>
            </a:p>
          </p:txBody>
        </p:sp>
        <p:sp>
          <p:nvSpPr>
            <p:cNvPr id="177247" name="Line 95"/>
            <p:cNvSpPr>
              <a:spLocks noChangeShapeType="1"/>
            </p:cNvSpPr>
            <p:nvPr/>
          </p:nvSpPr>
          <p:spPr bwMode="auto">
            <a:xfrm>
              <a:off x="5244" y="2454"/>
              <a:ext cx="188" cy="1"/>
            </a:xfrm>
            <a:prstGeom prst="line">
              <a:avLst/>
            </a:prstGeom>
            <a:noFill/>
            <a:ln w="9525">
              <a:solidFill>
                <a:srgbClr val="000000"/>
              </a:solidFill>
              <a:round/>
              <a:headEnd/>
              <a:tailEnd/>
            </a:ln>
          </p:spPr>
          <p:txBody>
            <a:bodyPr/>
            <a:lstStyle/>
            <a:p>
              <a:endParaRPr lang="en-GB"/>
            </a:p>
          </p:txBody>
        </p:sp>
        <p:sp>
          <p:nvSpPr>
            <p:cNvPr id="177248" name="Line 96"/>
            <p:cNvSpPr>
              <a:spLocks noChangeShapeType="1"/>
            </p:cNvSpPr>
            <p:nvPr/>
          </p:nvSpPr>
          <p:spPr bwMode="auto">
            <a:xfrm>
              <a:off x="5339" y="2454"/>
              <a:ext cx="1" cy="84"/>
            </a:xfrm>
            <a:prstGeom prst="line">
              <a:avLst/>
            </a:prstGeom>
            <a:noFill/>
            <a:ln w="9525">
              <a:solidFill>
                <a:srgbClr val="000000"/>
              </a:solidFill>
              <a:round/>
              <a:headEnd/>
              <a:tailEnd/>
            </a:ln>
          </p:spPr>
          <p:txBody>
            <a:bodyPr/>
            <a:lstStyle/>
            <a:p>
              <a:endParaRPr lang="en-GB"/>
            </a:p>
          </p:txBody>
        </p:sp>
        <p:sp>
          <p:nvSpPr>
            <p:cNvPr id="177277" name="Rectangle 125"/>
            <p:cNvSpPr>
              <a:spLocks noChangeArrowheads="1"/>
            </p:cNvSpPr>
            <p:nvPr/>
          </p:nvSpPr>
          <p:spPr bwMode="auto">
            <a:xfrm>
              <a:off x="5168" y="3369"/>
              <a:ext cx="365" cy="465"/>
            </a:xfrm>
            <a:prstGeom prst="rect">
              <a:avLst/>
            </a:prstGeom>
            <a:noFill/>
            <a:ln w="9525">
              <a:noFill/>
              <a:miter lim="800000"/>
              <a:headEnd/>
              <a:tailEnd/>
            </a:ln>
          </p:spPr>
          <p:txBody>
            <a:bodyPr wrap="none" lIns="0" tIns="0" rIns="0" bIns="0">
              <a:spAutoFit/>
            </a:bodyPr>
            <a:lstStyle/>
            <a:p>
              <a:pPr algn="ctr" eaLnBrk="0" hangingPunct="0"/>
              <a:r>
                <a:rPr lang="en-GB" sz="2400">
                  <a:latin typeface="Trebuchet MS" pitchFamily="34" charset="0"/>
                </a:rPr>
                <a:t>As</a:t>
              </a:r>
            </a:p>
            <a:p>
              <a:pPr algn="ctr" eaLnBrk="0" hangingPunct="0"/>
              <a:r>
                <a:rPr lang="en-GB" sz="2400">
                  <a:latin typeface="Trebuchet MS" pitchFamily="34" charset="0"/>
                </a:rPr>
                <a:t>+ICS</a:t>
              </a:r>
            </a:p>
          </p:txBody>
        </p:sp>
        <p:sp>
          <p:nvSpPr>
            <p:cNvPr id="177279" name="Rectangle 127"/>
            <p:cNvSpPr>
              <a:spLocks noChangeArrowheads="1"/>
            </p:cNvSpPr>
            <p:nvPr/>
          </p:nvSpPr>
          <p:spPr bwMode="auto">
            <a:xfrm>
              <a:off x="5218" y="2301"/>
              <a:ext cx="68" cy="155"/>
            </a:xfrm>
            <a:prstGeom prst="rect">
              <a:avLst/>
            </a:prstGeom>
            <a:noFill/>
            <a:ln w="9525">
              <a:noFill/>
              <a:miter lim="800000"/>
              <a:headEnd/>
              <a:tailEnd/>
            </a:ln>
          </p:spPr>
          <p:txBody>
            <a:bodyPr wrap="none" lIns="0" tIns="0" rIns="0" bIns="0">
              <a:spAutoFit/>
            </a:bodyPr>
            <a:lstStyle/>
            <a:p>
              <a:pPr eaLnBrk="0" hangingPunct="0"/>
              <a:r>
                <a:rPr lang="en-GB" sz="1600">
                  <a:solidFill>
                    <a:srgbClr val="000000"/>
                  </a:solidFill>
                  <a:latin typeface="Trebuchet MS" pitchFamily="34" charset="0"/>
                </a:rPr>
                <a:t>#</a:t>
              </a:r>
              <a:endParaRPr lang="en-GB" sz="2400">
                <a:latin typeface="Trebuchet MS" pitchFamily="34" charset="0"/>
              </a:endParaRPr>
            </a:p>
          </p:txBody>
        </p:sp>
        <p:sp>
          <p:nvSpPr>
            <p:cNvPr id="177280" name="Rectangle 128"/>
            <p:cNvSpPr>
              <a:spLocks noChangeArrowheads="1"/>
            </p:cNvSpPr>
            <p:nvPr/>
          </p:nvSpPr>
          <p:spPr bwMode="auto">
            <a:xfrm>
              <a:off x="5328" y="2295"/>
              <a:ext cx="143" cy="233"/>
            </a:xfrm>
            <a:prstGeom prst="rect">
              <a:avLst/>
            </a:prstGeom>
            <a:noFill/>
            <a:ln w="9525">
              <a:noFill/>
              <a:miter lim="800000"/>
              <a:headEnd/>
              <a:tailEnd/>
            </a:ln>
          </p:spPr>
          <p:txBody>
            <a:bodyPr wrap="none" lIns="0" tIns="0" rIns="0" bIns="0">
              <a:spAutoFit/>
            </a:bodyPr>
            <a:lstStyle/>
            <a:p>
              <a:pPr eaLnBrk="0" hangingPunct="0"/>
              <a:r>
                <a:rPr lang="en-GB" sz="2400">
                  <a:solidFill>
                    <a:srgbClr val="000000"/>
                  </a:solidFill>
                  <a:latin typeface="Trebuchet MS" pitchFamily="34" charset="0"/>
                </a:rPr>
                <a:t>**</a:t>
              </a:r>
              <a:endParaRPr lang="en-GB" sz="3600">
                <a:latin typeface="Trebuchet MS" pitchFamily="34" charset="0"/>
              </a:endParaRPr>
            </a:p>
          </p:txBody>
        </p:sp>
      </p:grpSp>
      <p:sp>
        <p:nvSpPr>
          <p:cNvPr id="177281" name="Text Box 129"/>
          <p:cNvSpPr txBox="1">
            <a:spLocks noChangeArrowheads="1"/>
          </p:cNvSpPr>
          <p:nvPr/>
        </p:nvSpPr>
        <p:spPr bwMode="auto">
          <a:xfrm>
            <a:off x="0" y="120042"/>
            <a:ext cx="9906000" cy="584771"/>
          </a:xfrm>
          <a:prstGeom prst="rect">
            <a:avLst/>
          </a:prstGeom>
          <a:noFill/>
          <a:ln w="9525">
            <a:noFill/>
            <a:miter lim="800000"/>
            <a:headEnd/>
            <a:tailEnd/>
          </a:ln>
          <a:effectLst/>
        </p:spPr>
        <p:txBody>
          <a:bodyPr wrap="square" lIns="91437" tIns="45718" rIns="91437" bIns="45718">
            <a:spAutoFit/>
          </a:bodyPr>
          <a:lstStyle/>
          <a:p>
            <a:pPr algn="ctr" eaLnBrk="0" hangingPunct="0"/>
            <a:r>
              <a:rPr lang="en-GB" sz="3200" dirty="0">
                <a:solidFill>
                  <a:srgbClr val="FF0000"/>
                </a:solidFill>
                <a:latin typeface="Trebuchet MS" pitchFamily="34" charset="0"/>
              </a:rPr>
              <a:t>HAT and HDAC activity in asthmatic </a:t>
            </a:r>
            <a:r>
              <a:rPr lang="en-GB" sz="3200" dirty="0" smtClean="0">
                <a:solidFill>
                  <a:srgbClr val="FF0000"/>
                </a:solidFill>
                <a:latin typeface="Trebuchet MS" pitchFamily="34" charset="0"/>
              </a:rPr>
              <a:t>biopsies</a:t>
            </a:r>
            <a:endParaRPr lang="en-GB" sz="3200" dirty="0">
              <a:solidFill>
                <a:srgbClr val="FF0000"/>
              </a:solidFill>
              <a:latin typeface="Trebuchet MS" pitchFamily="34" charset="0"/>
            </a:endParaRPr>
          </a:p>
        </p:txBody>
      </p:sp>
      <p:grpSp>
        <p:nvGrpSpPr>
          <p:cNvPr id="4" name="Group 130"/>
          <p:cNvGrpSpPr>
            <a:grpSpLocks/>
          </p:cNvGrpSpPr>
          <p:nvPr/>
        </p:nvGrpSpPr>
        <p:grpSpPr bwMode="auto">
          <a:xfrm>
            <a:off x="3050219" y="4957079"/>
            <a:ext cx="4174914" cy="1690688"/>
            <a:chOff x="2019" y="2958"/>
            <a:chExt cx="2630" cy="1065"/>
          </a:xfrm>
        </p:grpSpPr>
        <p:sp>
          <p:nvSpPr>
            <p:cNvPr id="132" name="Rectangle 131"/>
            <p:cNvSpPr>
              <a:spLocks noChangeArrowheads="1"/>
            </p:cNvSpPr>
            <p:nvPr/>
          </p:nvSpPr>
          <p:spPr bwMode="auto">
            <a:xfrm>
              <a:off x="3891" y="3184"/>
              <a:ext cx="758" cy="213"/>
            </a:xfrm>
            <a:prstGeom prst="rect">
              <a:avLst/>
            </a:prstGeom>
            <a:noFill/>
            <a:ln w="9525">
              <a:noFill/>
              <a:miter lim="800000"/>
              <a:headEnd/>
              <a:tailEnd/>
            </a:ln>
          </p:spPr>
          <p:txBody>
            <a:bodyPr wrap="none">
              <a:spAutoFit/>
            </a:bodyPr>
            <a:lstStyle/>
            <a:p>
              <a:r>
                <a:rPr lang="en-GB" sz="1600" b="1">
                  <a:latin typeface="Arial" pitchFamily="34" charset="0"/>
                </a:rPr>
                <a:t>r</a:t>
              </a:r>
              <a:r>
                <a:rPr lang="en-GB" sz="1600" b="1" baseline="30000">
                  <a:latin typeface="Arial" pitchFamily="34" charset="0"/>
                </a:rPr>
                <a:t>2</a:t>
              </a:r>
              <a:r>
                <a:rPr lang="en-GB" sz="1600" b="1">
                  <a:latin typeface="Arial" pitchFamily="34" charset="0"/>
                </a:rPr>
                <a:t> = 0.7803</a:t>
              </a:r>
            </a:p>
          </p:txBody>
        </p:sp>
        <p:sp>
          <p:nvSpPr>
            <p:cNvPr id="133" name="Rectangle 132"/>
            <p:cNvSpPr>
              <a:spLocks noChangeArrowheads="1"/>
            </p:cNvSpPr>
            <p:nvPr/>
          </p:nvSpPr>
          <p:spPr bwMode="auto">
            <a:xfrm>
              <a:off x="3891" y="3393"/>
              <a:ext cx="702" cy="213"/>
            </a:xfrm>
            <a:prstGeom prst="rect">
              <a:avLst/>
            </a:prstGeom>
            <a:noFill/>
            <a:ln w="9525">
              <a:noFill/>
              <a:miter lim="800000"/>
              <a:headEnd/>
              <a:tailEnd/>
            </a:ln>
          </p:spPr>
          <p:txBody>
            <a:bodyPr wrap="none">
              <a:spAutoFit/>
            </a:bodyPr>
            <a:lstStyle/>
            <a:p>
              <a:r>
                <a:rPr lang="en-GB" sz="1600" b="1" dirty="0">
                  <a:latin typeface="Arial" pitchFamily="34" charset="0"/>
                </a:rPr>
                <a:t>p&lt; 0.0001</a:t>
              </a:r>
            </a:p>
          </p:txBody>
        </p:sp>
        <p:sp>
          <p:nvSpPr>
            <p:cNvPr id="134" name="Line 133"/>
            <p:cNvSpPr>
              <a:spLocks noChangeShapeType="1"/>
            </p:cNvSpPr>
            <p:nvPr/>
          </p:nvSpPr>
          <p:spPr bwMode="auto">
            <a:xfrm flipV="1">
              <a:off x="2767" y="3080"/>
              <a:ext cx="1010" cy="411"/>
            </a:xfrm>
            <a:prstGeom prst="line">
              <a:avLst/>
            </a:prstGeom>
            <a:noFill/>
            <a:ln w="19050">
              <a:solidFill>
                <a:srgbClr val="000000"/>
              </a:solidFill>
              <a:round/>
              <a:headEnd/>
              <a:tailEnd/>
            </a:ln>
          </p:spPr>
          <p:txBody>
            <a:bodyPr/>
            <a:lstStyle/>
            <a:p>
              <a:endParaRPr lang="en-GB"/>
            </a:p>
          </p:txBody>
        </p:sp>
        <p:sp>
          <p:nvSpPr>
            <p:cNvPr id="135" name="Rectangle 134"/>
            <p:cNvSpPr>
              <a:spLocks noChangeArrowheads="1"/>
            </p:cNvSpPr>
            <p:nvPr/>
          </p:nvSpPr>
          <p:spPr bwMode="auto">
            <a:xfrm>
              <a:off x="3162" y="3159"/>
              <a:ext cx="26" cy="24"/>
            </a:xfrm>
            <a:prstGeom prst="rect">
              <a:avLst/>
            </a:prstGeom>
            <a:solidFill>
              <a:srgbClr val="000000"/>
            </a:solidFill>
            <a:ln w="0">
              <a:solidFill>
                <a:srgbClr val="000000"/>
              </a:solidFill>
              <a:miter lim="800000"/>
              <a:headEnd/>
              <a:tailEnd/>
            </a:ln>
          </p:spPr>
          <p:txBody>
            <a:bodyPr/>
            <a:lstStyle/>
            <a:p>
              <a:endParaRPr lang="en-GB"/>
            </a:p>
          </p:txBody>
        </p:sp>
        <p:sp>
          <p:nvSpPr>
            <p:cNvPr id="136" name="Rectangle 135"/>
            <p:cNvSpPr>
              <a:spLocks noChangeArrowheads="1"/>
            </p:cNvSpPr>
            <p:nvPr/>
          </p:nvSpPr>
          <p:spPr bwMode="auto">
            <a:xfrm>
              <a:off x="3312" y="3306"/>
              <a:ext cx="26" cy="24"/>
            </a:xfrm>
            <a:prstGeom prst="rect">
              <a:avLst/>
            </a:prstGeom>
            <a:solidFill>
              <a:srgbClr val="000000"/>
            </a:solidFill>
            <a:ln w="0">
              <a:solidFill>
                <a:srgbClr val="000000"/>
              </a:solidFill>
              <a:miter lim="800000"/>
              <a:headEnd/>
              <a:tailEnd/>
            </a:ln>
          </p:spPr>
          <p:txBody>
            <a:bodyPr/>
            <a:lstStyle/>
            <a:p>
              <a:endParaRPr lang="en-GB"/>
            </a:p>
          </p:txBody>
        </p:sp>
        <p:sp>
          <p:nvSpPr>
            <p:cNvPr id="137" name="Rectangle 136"/>
            <p:cNvSpPr>
              <a:spLocks noChangeArrowheads="1"/>
            </p:cNvSpPr>
            <p:nvPr/>
          </p:nvSpPr>
          <p:spPr bwMode="auto">
            <a:xfrm>
              <a:off x="3385" y="3251"/>
              <a:ext cx="26" cy="24"/>
            </a:xfrm>
            <a:prstGeom prst="rect">
              <a:avLst/>
            </a:prstGeom>
            <a:solidFill>
              <a:srgbClr val="000000"/>
            </a:solidFill>
            <a:ln w="0">
              <a:solidFill>
                <a:srgbClr val="000000"/>
              </a:solidFill>
              <a:miter lim="800000"/>
              <a:headEnd/>
              <a:tailEnd/>
            </a:ln>
          </p:spPr>
          <p:txBody>
            <a:bodyPr/>
            <a:lstStyle/>
            <a:p>
              <a:endParaRPr lang="en-GB"/>
            </a:p>
          </p:txBody>
        </p:sp>
        <p:sp>
          <p:nvSpPr>
            <p:cNvPr id="138" name="Rectangle 137"/>
            <p:cNvSpPr>
              <a:spLocks noChangeArrowheads="1"/>
            </p:cNvSpPr>
            <p:nvPr/>
          </p:nvSpPr>
          <p:spPr bwMode="auto">
            <a:xfrm>
              <a:off x="3280" y="3269"/>
              <a:ext cx="26" cy="24"/>
            </a:xfrm>
            <a:prstGeom prst="rect">
              <a:avLst/>
            </a:prstGeom>
            <a:solidFill>
              <a:srgbClr val="000000"/>
            </a:solidFill>
            <a:ln w="0">
              <a:solidFill>
                <a:srgbClr val="000000"/>
              </a:solidFill>
              <a:miter lim="800000"/>
              <a:headEnd/>
              <a:tailEnd/>
            </a:ln>
          </p:spPr>
          <p:txBody>
            <a:bodyPr/>
            <a:lstStyle/>
            <a:p>
              <a:endParaRPr lang="en-GB"/>
            </a:p>
          </p:txBody>
        </p:sp>
        <p:sp>
          <p:nvSpPr>
            <p:cNvPr id="139" name="Rectangle 138"/>
            <p:cNvSpPr>
              <a:spLocks noChangeArrowheads="1"/>
            </p:cNvSpPr>
            <p:nvPr/>
          </p:nvSpPr>
          <p:spPr bwMode="auto">
            <a:xfrm>
              <a:off x="3224" y="3260"/>
              <a:ext cx="26" cy="24"/>
            </a:xfrm>
            <a:prstGeom prst="rect">
              <a:avLst/>
            </a:prstGeom>
            <a:solidFill>
              <a:srgbClr val="000000"/>
            </a:solidFill>
            <a:ln w="0">
              <a:solidFill>
                <a:srgbClr val="000000"/>
              </a:solidFill>
              <a:miter lim="800000"/>
              <a:headEnd/>
              <a:tailEnd/>
            </a:ln>
          </p:spPr>
          <p:txBody>
            <a:bodyPr/>
            <a:lstStyle/>
            <a:p>
              <a:endParaRPr lang="en-GB"/>
            </a:p>
          </p:txBody>
        </p:sp>
        <p:sp>
          <p:nvSpPr>
            <p:cNvPr id="140" name="Rectangle 139"/>
            <p:cNvSpPr>
              <a:spLocks noChangeArrowheads="1"/>
            </p:cNvSpPr>
            <p:nvPr/>
          </p:nvSpPr>
          <p:spPr bwMode="auto">
            <a:xfrm>
              <a:off x="3302" y="3150"/>
              <a:ext cx="26" cy="24"/>
            </a:xfrm>
            <a:prstGeom prst="rect">
              <a:avLst/>
            </a:prstGeom>
            <a:solidFill>
              <a:srgbClr val="000000"/>
            </a:solidFill>
            <a:ln w="0">
              <a:solidFill>
                <a:srgbClr val="000000"/>
              </a:solidFill>
              <a:miter lim="800000"/>
              <a:headEnd/>
              <a:tailEnd/>
            </a:ln>
          </p:spPr>
          <p:txBody>
            <a:bodyPr/>
            <a:lstStyle/>
            <a:p>
              <a:endParaRPr lang="en-GB"/>
            </a:p>
          </p:txBody>
        </p:sp>
        <p:sp>
          <p:nvSpPr>
            <p:cNvPr id="141" name="Rectangle 140"/>
            <p:cNvSpPr>
              <a:spLocks noChangeArrowheads="1"/>
            </p:cNvSpPr>
            <p:nvPr/>
          </p:nvSpPr>
          <p:spPr bwMode="auto">
            <a:xfrm>
              <a:off x="3414" y="3196"/>
              <a:ext cx="26" cy="24"/>
            </a:xfrm>
            <a:prstGeom prst="rect">
              <a:avLst/>
            </a:prstGeom>
            <a:solidFill>
              <a:srgbClr val="000000"/>
            </a:solidFill>
            <a:ln w="0">
              <a:solidFill>
                <a:srgbClr val="000000"/>
              </a:solidFill>
              <a:miter lim="800000"/>
              <a:headEnd/>
              <a:tailEnd/>
            </a:ln>
          </p:spPr>
          <p:txBody>
            <a:bodyPr/>
            <a:lstStyle/>
            <a:p>
              <a:endParaRPr lang="en-GB"/>
            </a:p>
          </p:txBody>
        </p:sp>
        <p:sp>
          <p:nvSpPr>
            <p:cNvPr id="142" name="Rectangle 141"/>
            <p:cNvSpPr>
              <a:spLocks noChangeArrowheads="1"/>
            </p:cNvSpPr>
            <p:nvPr/>
          </p:nvSpPr>
          <p:spPr bwMode="auto">
            <a:xfrm>
              <a:off x="2899" y="3435"/>
              <a:ext cx="26" cy="24"/>
            </a:xfrm>
            <a:prstGeom prst="rect">
              <a:avLst/>
            </a:prstGeom>
            <a:solidFill>
              <a:srgbClr val="000000"/>
            </a:solidFill>
            <a:ln w="0">
              <a:solidFill>
                <a:srgbClr val="000000"/>
              </a:solidFill>
              <a:miter lim="800000"/>
              <a:headEnd/>
              <a:tailEnd/>
            </a:ln>
          </p:spPr>
          <p:txBody>
            <a:bodyPr/>
            <a:lstStyle/>
            <a:p>
              <a:endParaRPr lang="en-GB"/>
            </a:p>
          </p:txBody>
        </p:sp>
        <p:sp>
          <p:nvSpPr>
            <p:cNvPr id="143" name="Rectangle 142"/>
            <p:cNvSpPr>
              <a:spLocks noChangeArrowheads="1"/>
            </p:cNvSpPr>
            <p:nvPr/>
          </p:nvSpPr>
          <p:spPr bwMode="auto">
            <a:xfrm>
              <a:off x="3052" y="3445"/>
              <a:ext cx="26" cy="24"/>
            </a:xfrm>
            <a:prstGeom prst="rect">
              <a:avLst/>
            </a:prstGeom>
            <a:solidFill>
              <a:srgbClr val="000000"/>
            </a:solidFill>
            <a:ln w="0">
              <a:solidFill>
                <a:srgbClr val="000000"/>
              </a:solidFill>
              <a:miter lim="800000"/>
              <a:headEnd/>
              <a:tailEnd/>
            </a:ln>
          </p:spPr>
          <p:txBody>
            <a:bodyPr/>
            <a:lstStyle/>
            <a:p>
              <a:endParaRPr lang="en-GB"/>
            </a:p>
          </p:txBody>
        </p:sp>
        <p:sp>
          <p:nvSpPr>
            <p:cNvPr id="144" name="Rectangle 143"/>
            <p:cNvSpPr>
              <a:spLocks noChangeArrowheads="1"/>
            </p:cNvSpPr>
            <p:nvPr/>
          </p:nvSpPr>
          <p:spPr bwMode="auto">
            <a:xfrm>
              <a:off x="3394" y="3233"/>
              <a:ext cx="26" cy="24"/>
            </a:xfrm>
            <a:prstGeom prst="rect">
              <a:avLst/>
            </a:prstGeom>
            <a:solidFill>
              <a:srgbClr val="000000"/>
            </a:solidFill>
            <a:ln w="0">
              <a:solidFill>
                <a:srgbClr val="000000"/>
              </a:solidFill>
              <a:miter lim="800000"/>
              <a:headEnd/>
              <a:tailEnd/>
            </a:ln>
          </p:spPr>
          <p:txBody>
            <a:bodyPr/>
            <a:lstStyle/>
            <a:p>
              <a:endParaRPr lang="en-GB"/>
            </a:p>
          </p:txBody>
        </p:sp>
        <p:sp>
          <p:nvSpPr>
            <p:cNvPr id="145" name="Rectangle 144"/>
            <p:cNvSpPr>
              <a:spLocks noChangeArrowheads="1"/>
            </p:cNvSpPr>
            <p:nvPr/>
          </p:nvSpPr>
          <p:spPr bwMode="auto">
            <a:xfrm>
              <a:off x="3081" y="3361"/>
              <a:ext cx="26" cy="24"/>
            </a:xfrm>
            <a:prstGeom prst="rect">
              <a:avLst/>
            </a:prstGeom>
            <a:solidFill>
              <a:srgbClr val="000000"/>
            </a:solidFill>
            <a:ln w="0">
              <a:solidFill>
                <a:srgbClr val="000000"/>
              </a:solidFill>
              <a:miter lim="800000"/>
              <a:headEnd/>
              <a:tailEnd/>
            </a:ln>
          </p:spPr>
          <p:txBody>
            <a:bodyPr/>
            <a:lstStyle/>
            <a:p>
              <a:endParaRPr lang="en-GB"/>
            </a:p>
          </p:txBody>
        </p:sp>
        <p:sp>
          <p:nvSpPr>
            <p:cNvPr id="146" name="Rectangle 145"/>
            <p:cNvSpPr>
              <a:spLocks noChangeArrowheads="1"/>
            </p:cNvSpPr>
            <p:nvPr/>
          </p:nvSpPr>
          <p:spPr bwMode="auto">
            <a:xfrm>
              <a:off x="2911" y="3435"/>
              <a:ext cx="26" cy="24"/>
            </a:xfrm>
            <a:prstGeom prst="rect">
              <a:avLst/>
            </a:prstGeom>
            <a:solidFill>
              <a:srgbClr val="000000"/>
            </a:solidFill>
            <a:ln w="0">
              <a:solidFill>
                <a:srgbClr val="000000"/>
              </a:solidFill>
              <a:miter lim="800000"/>
              <a:headEnd/>
              <a:tailEnd/>
            </a:ln>
          </p:spPr>
          <p:txBody>
            <a:bodyPr/>
            <a:lstStyle/>
            <a:p>
              <a:endParaRPr lang="en-GB"/>
            </a:p>
          </p:txBody>
        </p:sp>
        <p:sp>
          <p:nvSpPr>
            <p:cNvPr id="147" name="Rectangle 146"/>
            <p:cNvSpPr>
              <a:spLocks noChangeArrowheads="1"/>
            </p:cNvSpPr>
            <p:nvPr/>
          </p:nvSpPr>
          <p:spPr bwMode="auto">
            <a:xfrm>
              <a:off x="3765" y="3122"/>
              <a:ext cx="26" cy="24"/>
            </a:xfrm>
            <a:prstGeom prst="rect">
              <a:avLst/>
            </a:prstGeom>
            <a:solidFill>
              <a:srgbClr val="000000"/>
            </a:solidFill>
            <a:ln w="0">
              <a:solidFill>
                <a:srgbClr val="000000"/>
              </a:solidFill>
              <a:miter lim="800000"/>
              <a:headEnd/>
              <a:tailEnd/>
            </a:ln>
          </p:spPr>
          <p:txBody>
            <a:bodyPr/>
            <a:lstStyle/>
            <a:p>
              <a:endParaRPr lang="en-GB"/>
            </a:p>
          </p:txBody>
        </p:sp>
        <p:sp>
          <p:nvSpPr>
            <p:cNvPr id="148" name="Rectangle 147"/>
            <p:cNvSpPr>
              <a:spLocks noChangeArrowheads="1"/>
            </p:cNvSpPr>
            <p:nvPr/>
          </p:nvSpPr>
          <p:spPr bwMode="auto">
            <a:xfrm>
              <a:off x="2985" y="3361"/>
              <a:ext cx="26" cy="24"/>
            </a:xfrm>
            <a:prstGeom prst="rect">
              <a:avLst/>
            </a:prstGeom>
            <a:solidFill>
              <a:srgbClr val="000000"/>
            </a:solidFill>
            <a:ln w="0">
              <a:solidFill>
                <a:srgbClr val="000000"/>
              </a:solidFill>
              <a:miter lim="800000"/>
              <a:headEnd/>
              <a:tailEnd/>
            </a:ln>
          </p:spPr>
          <p:txBody>
            <a:bodyPr/>
            <a:lstStyle/>
            <a:p>
              <a:endParaRPr lang="en-GB"/>
            </a:p>
          </p:txBody>
        </p:sp>
        <p:sp>
          <p:nvSpPr>
            <p:cNvPr id="149" name="Rectangle 148"/>
            <p:cNvSpPr>
              <a:spLocks noChangeArrowheads="1"/>
            </p:cNvSpPr>
            <p:nvPr/>
          </p:nvSpPr>
          <p:spPr bwMode="auto">
            <a:xfrm>
              <a:off x="2879" y="3445"/>
              <a:ext cx="26" cy="24"/>
            </a:xfrm>
            <a:prstGeom prst="rect">
              <a:avLst/>
            </a:prstGeom>
            <a:solidFill>
              <a:srgbClr val="000000"/>
            </a:solidFill>
            <a:ln w="0">
              <a:solidFill>
                <a:srgbClr val="000000"/>
              </a:solidFill>
              <a:miter lim="800000"/>
              <a:headEnd/>
              <a:tailEnd/>
            </a:ln>
          </p:spPr>
          <p:txBody>
            <a:bodyPr/>
            <a:lstStyle/>
            <a:p>
              <a:endParaRPr lang="en-GB"/>
            </a:p>
          </p:txBody>
        </p:sp>
        <p:sp>
          <p:nvSpPr>
            <p:cNvPr id="150" name="Rectangle 149"/>
            <p:cNvSpPr>
              <a:spLocks noChangeArrowheads="1"/>
            </p:cNvSpPr>
            <p:nvPr/>
          </p:nvSpPr>
          <p:spPr bwMode="auto">
            <a:xfrm>
              <a:off x="2829" y="3453"/>
              <a:ext cx="26" cy="24"/>
            </a:xfrm>
            <a:prstGeom prst="rect">
              <a:avLst/>
            </a:prstGeom>
            <a:solidFill>
              <a:srgbClr val="000000"/>
            </a:solidFill>
            <a:ln w="0">
              <a:solidFill>
                <a:srgbClr val="000000"/>
              </a:solidFill>
              <a:miter lim="800000"/>
              <a:headEnd/>
              <a:tailEnd/>
            </a:ln>
          </p:spPr>
          <p:txBody>
            <a:bodyPr/>
            <a:lstStyle/>
            <a:p>
              <a:endParaRPr lang="en-GB"/>
            </a:p>
          </p:txBody>
        </p:sp>
        <p:sp>
          <p:nvSpPr>
            <p:cNvPr id="151" name="Rectangle 150"/>
            <p:cNvSpPr>
              <a:spLocks noChangeArrowheads="1"/>
            </p:cNvSpPr>
            <p:nvPr/>
          </p:nvSpPr>
          <p:spPr bwMode="auto">
            <a:xfrm>
              <a:off x="2754" y="3499"/>
              <a:ext cx="26" cy="24"/>
            </a:xfrm>
            <a:prstGeom prst="rect">
              <a:avLst/>
            </a:prstGeom>
            <a:solidFill>
              <a:srgbClr val="000000"/>
            </a:solidFill>
            <a:ln w="0">
              <a:solidFill>
                <a:srgbClr val="000000"/>
              </a:solidFill>
              <a:miter lim="800000"/>
              <a:headEnd/>
              <a:tailEnd/>
            </a:ln>
          </p:spPr>
          <p:txBody>
            <a:bodyPr/>
            <a:lstStyle/>
            <a:p>
              <a:endParaRPr lang="en-GB"/>
            </a:p>
          </p:txBody>
        </p:sp>
        <p:sp>
          <p:nvSpPr>
            <p:cNvPr id="152" name="Line 151"/>
            <p:cNvSpPr>
              <a:spLocks noChangeShapeType="1"/>
            </p:cNvSpPr>
            <p:nvPr/>
          </p:nvSpPr>
          <p:spPr bwMode="auto">
            <a:xfrm>
              <a:off x="2405" y="3695"/>
              <a:ext cx="1871" cy="1"/>
            </a:xfrm>
            <a:prstGeom prst="line">
              <a:avLst/>
            </a:prstGeom>
            <a:noFill/>
            <a:ln w="9525">
              <a:solidFill>
                <a:srgbClr val="000000"/>
              </a:solidFill>
              <a:round/>
              <a:headEnd/>
              <a:tailEnd/>
            </a:ln>
          </p:spPr>
          <p:txBody>
            <a:bodyPr/>
            <a:lstStyle/>
            <a:p>
              <a:endParaRPr lang="en-GB"/>
            </a:p>
          </p:txBody>
        </p:sp>
        <p:sp>
          <p:nvSpPr>
            <p:cNvPr id="153" name="Rectangle 152"/>
            <p:cNvSpPr>
              <a:spLocks noChangeArrowheads="1"/>
            </p:cNvSpPr>
            <p:nvPr/>
          </p:nvSpPr>
          <p:spPr bwMode="auto">
            <a:xfrm>
              <a:off x="2362" y="3738"/>
              <a:ext cx="44" cy="97"/>
            </a:xfrm>
            <a:prstGeom prst="rect">
              <a:avLst/>
            </a:prstGeom>
            <a:noFill/>
            <a:ln w="9525">
              <a:noFill/>
              <a:miter lim="800000"/>
              <a:headEnd/>
              <a:tailEnd/>
            </a:ln>
          </p:spPr>
          <p:txBody>
            <a:bodyPr wrap="none" lIns="0" tIns="0" rIns="0" bIns="0">
              <a:spAutoFit/>
            </a:bodyPr>
            <a:lstStyle/>
            <a:p>
              <a:pPr eaLnBrk="1" hangingPunct="1"/>
              <a:r>
                <a:rPr lang="en-GB" sz="1000">
                  <a:solidFill>
                    <a:srgbClr val="000000"/>
                  </a:solidFill>
                  <a:latin typeface="Arial" pitchFamily="34" charset="0"/>
                </a:rPr>
                <a:t>0</a:t>
              </a:r>
              <a:endParaRPr lang="en-GB" sz="1800">
                <a:latin typeface="Arial" pitchFamily="34" charset="0"/>
              </a:endParaRPr>
            </a:p>
          </p:txBody>
        </p:sp>
        <p:sp>
          <p:nvSpPr>
            <p:cNvPr id="154" name="Line 153"/>
            <p:cNvSpPr>
              <a:spLocks noChangeShapeType="1"/>
            </p:cNvSpPr>
            <p:nvPr/>
          </p:nvSpPr>
          <p:spPr bwMode="auto">
            <a:xfrm>
              <a:off x="3029" y="3695"/>
              <a:ext cx="1" cy="32"/>
            </a:xfrm>
            <a:prstGeom prst="line">
              <a:avLst/>
            </a:prstGeom>
            <a:noFill/>
            <a:ln w="9525">
              <a:solidFill>
                <a:srgbClr val="000000"/>
              </a:solidFill>
              <a:round/>
              <a:headEnd/>
              <a:tailEnd/>
            </a:ln>
          </p:spPr>
          <p:txBody>
            <a:bodyPr/>
            <a:lstStyle/>
            <a:p>
              <a:endParaRPr lang="en-GB"/>
            </a:p>
          </p:txBody>
        </p:sp>
        <p:sp>
          <p:nvSpPr>
            <p:cNvPr id="155" name="Rectangle 154"/>
            <p:cNvSpPr>
              <a:spLocks noChangeArrowheads="1"/>
            </p:cNvSpPr>
            <p:nvPr/>
          </p:nvSpPr>
          <p:spPr bwMode="auto">
            <a:xfrm>
              <a:off x="2938" y="3738"/>
              <a:ext cx="133" cy="97"/>
            </a:xfrm>
            <a:prstGeom prst="rect">
              <a:avLst/>
            </a:prstGeom>
            <a:noFill/>
            <a:ln w="9525">
              <a:noFill/>
              <a:miter lim="800000"/>
              <a:headEnd/>
              <a:tailEnd/>
            </a:ln>
          </p:spPr>
          <p:txBody>
            <a:bodyPr wrap="none" lIns="0" tIns="0" rIns="0" bIns="0">
              <a:spAutoFit/>
            </a:bodyPr>
            <a:lstStyle/>
            <a:p>
              <a:pPr eaLnBrk="1" hangingPunct="1"/>
              <a:r>
                <a:rPr lang="en-GB" sz="1000">
                  <a:solidFill>
                    <a:srgbClr val="000000"/>
                  </a:solidFill>
                  <a:latin typeface="Arial" pitchFamily="34" charset="0"/>
                </a:rPr>
                <a:t>100</a:t>
              </a:r>
              <a:endParaRPr lang="en-GB" sz="1800">
                <a:latin typeface="Arial" pitchFamily="34" charset="0"/>
              </a:endParaRPr>
            </a:p>
          </p:txBody>
        </p:sp>
        <p:sp>
          <p:nvSpPr>
            <p:cNvPr id="156" name="Line 155"/>
            <p:cNvSpPr>
              <a:spLocks noChangeShapeType="1"/>
            </p:cNvSpPr>
            <p:nvPr/>
          </p:nvSpPr>
          <p:spPr bwMode="auto">
            <a:xfrm>
              <a:off x="3653" y="3695"/>
              <a:ext cx="1" cy="32"/>
            </a:xfrm>
            <a:prstGeom prst="line">
              <a:avLst/>
            </a:prstGeom>
            <a:noFill/>
            <a:ln w="9525">
              <a:solidFill>
                <a:srgbClr val="000000"/>
              </a:solidFill>
              <a:round/>
              <a:headEnd/>
              <a:tailEnd/>
            </a:ln>
          </p:spPr>
          <p:txBody>
            <a:bodyPr/>
            <a:lstStyle/>
            <a:p>
              <a:endParaRPr lang="en-GB"/>
            </a:p>
          </p:txBody>
        </p:sp>
        <p:sp>
          <p:nvSpPr>
            <p:cNvPr id="157" name="Rectangle 156"/>
            <p:cNvSpPr>
              <a:spLocks noChangeArrowheads="1"/>
            </p:cNvSpPr>
            <p:nvPr/>
          </p:nvSpPr>
          <p:spPr bwMode="auto">
            <a:xfrm>
              <a:off x="3562" y="3738"/>
              <a:ext cx="133" cy="97"/>
            </a:xfrm>
            <a:prstGeom prst="rect">
              <a:avLst/>
            </a:prstGeom>
            <a:noFill/>
            <a:ln w="9525">
              <a:noFill/>
              <a:miter lim="800000"/>
              <a:headEnd/>
              <a:tailEnd/>
            </a:ln>
          </p:spPr>
          <p:txBody>
            <a:bodyPr wrap="none" lIns="0" tIns="0" rIns="0" bIns="0">
              <a:spAutoFit/>
            </a:bodyPr>
            <a:lstStyle/>
            <a:p>
              <a:pPr eaLnBrk="1" hangingPunct="1"/>
              <a:r>
                <a:rPr lang="en-GB" sz="1000">
                  <a:solidFill>
                    <a:srgbClr val="000000"/>
                  </a:solidFill>
                  <a:latin typeface="Arial" pitchFamily="34" charset="0"/>
                </a:rPr>
                <a:t>200</a:t>
              </a:r>
              <a:endParaRPr lang="en-GB" sz="1800">
                <a:latin typeface="Arial" pitchFamily="34" charset="0"/>
              </a:endParaRPr>
            </a:p>
          </p:txBody>
        </p:sp>
        <p:sp>
          <p:nvSpPr>
            <p:cNvPr id="158" name="Line 157"/>
            <p:cNvSpPr>
              <a:spLocks noChangeShapeType="1"/>
            </p:cNvSpPr>
            <p:nvPr/>
          </p:nvSpPr>
          <p:spPr bwMode="auto">
            <a:xfrm>
              <a:off x="4276" y="3695"/>
              <a:ext cx="1" cy="32"/>
            </a:xfrm>
            <a:prstGeom prst="line">
              <a:avLst/>
            </a:prstGeom>
            <a:noFill/>
            <a:ln w="9525">
              <a:solidFill>
                <a:srgbClr val="000000"/>
              </a:solidFill>
              <a:round/>
              <a:headEnd/>
              <a:tailEnd/>
            </a:ln>
          </p:spPr>
          <p:txBody>
            <a:bodyPr/>
            <a:lstStyle/>
            <a:p>
              <a:endParaRPr lang="en-GB"/>
            </a:p>
          </p:txBody>
        </p:sp>
        <p:sp>
          <p:nvSpPr>
            <p:cNvPr id="159" name="Rectangle 158"/>
            <p:cNvSpPr>
              <a:spLocks noChangeArrowheads="1"/>
            </p:cNvSpPr>
            <p:nvPr/>
          </p:nvSpPr>
          <p:spPr bwMode="auto">
            <a:xfrm>
              <a:off x="4185" y="3738"/>
              <a:ext cx="133" cy="97"/>
            </a:xfrm>
            <a:prstGeom prst="rect">
              <a:avLst/>
            </a:prstGeom>
            <a:noFill/>
            <a:ln w="9525">
              <a:noFill/>
              <a:miter lim="800000"/>
              <a:headEnd/>
              <a:tailEnd/>
            </a:ln>
          </p:spPr>
          <p:txBody>
            <a:bodyPr wrap="none" lIns="0" tIns="0" rIns="0" bIns="0">
              <a:spAutoFit/>
            </a:bodyPr>
            <a:lstStyle/>
            <a:p>
              <a:pPr eaLnBrk="1" hangingPunct="1"/>
              <a:r>
                <a:rPr lang="en-GB" sz="1000">
                  <a:solidFill>
                    <a:srgbClr val="000000"/>
                  </a:solidFill>
                  <a:latin typeface="Arial" pitchFamily="34" charset="0"/>
                </a:rPr>
                <a:t>300</a:t>
              </a:r>
              <a:endParaRPr lang="en-GB" sz="1800">
                <a:latin typeface="Arial" pitchFamily="34" charset="0"/>
              </a:endParaRPr>
            </a:p>
          </p:txBody>
        </p:sp>
        <p:sp>
          <p:nvSpPr>
            <p:cNvPr id="160" name="Line 159"/>
            <p:cNvSpPr>
              <a:spLocks noChangeShapeType="1"/>
            </p:cNvSpPr>
            <p:nvPr/>
          </p:nvSpPr>
          <p:spPr bwMode="auto">
            <a:xfrm flipV="1">
              <a:off x="2405" y="3004"/>
              <a:ext cx="1" cy="701"/>
            </a:xfrm>
            <a:prstGeom prst="line">
              <a:avLst/>
            </a:prstGeom>
            <a:noFill/>
            <a:ln w="9525">
              <a:solidFill>
                <a:srgbClr val="000000"/>
              </a:solidFill>
              <a:round/>
              <a:headEnd/>
              <a:tailEnd/>
            </a:ln>
          </p:spPr>
          <p:txBody>
            <a:bodyPr/>
            <a:lstStyle/>
            <a:p>
              <a:endParaRPr lang="en-GB"/>
            </a:p>
          </p:txBody>
        </p:sp>
        <p:sp>
          <p:nvSpPr>
            <p:cNvPr id="161" name="Line 160"/>
            <p:cNvSpPr>
              <a:spLocks noChangeShapeType="1"/>
            </p:cNvSpPr>
            <p:nvPr/>
          </p:nvSpPr>
          <p:spPr bwMode="auto">
            <a:xfrm flipH="1">
              <a:off x="2371" y="3695"/>
              <a:ext cx="34" cy="1"/>
            </a:xfrm>
            <a:prstGeom prst="line">
              <a:avLst/>
            </a:prstGeom>
            <a:noFill/>
            <a:ln w="9525">
              <a:solidFill>
                <a:srgbClr val="000000"/>
              </a:solidFill>
              <a:round/>
              <a:headEnd/>
              <a:tailEnd/>
            </a:ln>
          </p:spPr>
          <p:txBody>
            <a:bodyPr/>
            <a:lstStyle/>
            <a:p>
              <a:endParaRPr lang="en-GB"/>
            </a:p>
          </p:txBody>
        </p:sp>
        <p:sp>
          <p:nvSpPr>
            <p:cNvPr id="162" name="Rectangle 161"/>
            <p:cNvSpPr>
              <a:spLocks noChangeArrowheads="1"/>
            </p:cNvSpPr>
            <p:nvPr/>
          </p:nvSpPr>
          <p:spPr bwMode="auto">
            <a:xfrm>
              <a:off x="2224" y="3649"/>
              <a:ext cx="89" cy="97"/>
            </a:xfrm>
            <a:prstGeom prst="rect">
              <a:avLst/>
            </a:prstGeom>
            <a:noFill/>
            <a:ln w="9525">
              <a:noFill/>
              <a:miter lim="800000"/>
              <a:headEnd/>
              <a:tailEnd/>
            </a:ln>
          </p:spPr>
          <p:txBody>
            <a:bodyPr wrap="none" lIns="0" tIns="0" rIns="0" bIns="0">
              <a:spAutoFit/>
            </a:bodyPr>
            <a:lstStyle/>
            <a:p>
              <a:pPr eaLnBrk="1" hangingPunct="1"/>
              <a:r>
                <a:rPr lang="en-GB" sz="1000">
                  <a:solidFill>
                    <a:srgbClr val="000000"/>
                  </a:solidFill>
                  <a:latin typeface="Arial" pitchFamily="34" charset="0"/>
                </a:rPr>
                <a:t>50</a:t>
              </a:r>
              <a:endParaRPr lang="en-GB" sz="1800">
                <a:latin typeface="Arial" pitchFamily="34" charset="0"/>
              </a:endParaRPr>
            </a:p>
          </p:txBody>
        </p:sp>
        <p:sp>
          <p:nvSpPr>
            <p:cNvPr id="163" name="Line 162"/>
            <p:cNvSpPr>
              <a:spLocks noChangeShapeType="1"/>
            </p:cNvSpPr>
            <p:nvPr/>
          </p:nvSpPr>
          <p:spPr bwMode="auto">
            <a:xfrm flipH="1">
              <a:off x="2371" y="3465"/>
              <a:ext cx="34" cy="1"/>
            </a:xfrm>
            <a:prstGeom prst="line">
              <a:avLst/>
            </a:prstGeom>
            <a:noFill/>
            <a:ln w="9525">
              <a:solidFill>
                <a:srgbClr val="000000"/>
              </a:solidFill>
              <a:round/>
              <a:headEnd/>
              <a:tailEnd/>
            </a:ln>
          </p:spPr>
          <p:txBody>
            <a:bodyPr/>
            <a:lstStyle/>
            <a:p>
              <a:endParaRPr lang="en-GB"/>
            </a:p>
          </p:txBody>
        </p:sp>
        <p:sp>
          <p:nvSpPr>
            <p:cNvPr id="164" name="Rectangle 163"/>
            <p:cNvSpPr>
              <a:spLocks noChangeArrowheads="1"/>
            </p:cNvSpPr>
            <p:nvPr/>
          </p:nvSpPr>
          <p:spPr bwMode="auto">
            <a:xfrm>
              <a:off x="2224" y="3419"/>
              <a:ext cx="89" cy="97"/>
            </a:xfrm>
            <a:prstGeom prst="rect">
              <a:avLst/>
            </a:prstGeom>
            <a:noFill/>
            <a:ln w="9525">
              <a:noFill/>
              <a:miter lim="800000"/>
              <a:headEnd/>
              <a:tailEnd/>
            </a:ln>
          </p:spPr>
          <p:txBody>
            <a:bodyPr wrap="none" lIns="0" tIns="0" rIns="0" bIns="0">
              <a:spAutoFit/>
            </a:bodyPr>
            <a:lstStyle/>
            <a:p>
              <a:pPr eaLnBrk="1" hangingPunct="1"/>
              <a:r>
                <a:rPr lang="en-GB" sz="1000">
                  <a:solidFill>
                    <a:srgbClr val="000000"/>
                  </a:solidFill>
                  <a:latin typeface="Arial" pitchFamily="34" charset="0"/>
                </a:rPr>
                <a:t>75</a:t>
              </a:r>
              <a:endParaRPr lang="en-GB" sz="1800">
                <a:latin typeface="Arial" pitchFamily="34" charset="0"/>
              </a:endParaRPr>
            </a:p>
          </p:txBody>
        </p:sp>
        <p:sp>
          <p:nvSpPr>
            <p:cNvPr id="165" name="Line 164"/>
            <p:cNvSpPr>
              <a:spLocks noChangeShapeType="1"/>
            </p:cNvSpPr>
            <p:nvPr/>
          </p:nvSpPr>
          <p:spPr bwMode="auto">
            <a:xfrm flipH="1">
              <a:off x="2371" y="3234"/>
              <a:ext cx="34" cy="1"/>
            </a:xfrm>
            <a:prstGeom prst="line">
              <a:avLst/>
            </a:prstGeom>
            <a:noFill/>
            <a:ln w="9525">
              <a:solidFill>
                <a:srgbClr val="000000"/>
              </a:solidFill>
              <a:round/>
              <a:headEnd/>
              <a:tailEnd/>
            </a:ln>
          </p:spPr>
          <p:txBody>
            <a:bodyPr/>
            <a:lstStyle/>
            <a:p>
              <a:endParaRPr lang="en-GB"/>
            </a:p>
          </p:txBody>
        </p:sp>
        <p:sp>
          <p:nvSpPr>
            <p:cNvPr id="166" name="Rectangle 165"/>
            <p:cNvSpPr>
              <a:spLocks noChangeArrowheads="1"/>
            </p:cNvSpPr>
            <p:nvPr/>
          </p:nvSpPr>
          <p:spPr bwMode="auto">
            <a:xfrm>
              <a:off x="2175" y="3188"/>
              <a:ext cx="133" cy="97"/>
            </a:xfrm>
            <a:prstGeom prst="rect">
              <a:avLst/>
            </a:prstGeom>
            <a:noFill/>
            <a:ln w="9525">
              <a:noFill/>
              <a:miter lim="800000"/>
              <a:headEnd/>
              <a:tailEnd/>
            </a:ln>
          </p:spPr>
          <p:txBody>
            <a:bodyPr wrap="none" lIns="0" tIns="0" rIns="0" bIns="0">
              <a:spAutoFit/>
            </a:bodyPr>
            <a:lstStyle/>
            <a:p>
              <a:pPr eaLnBrk="1" hangingPunct="1"/>
              <a:r>
                <a:rPr lang="en-GB" sz="1000">
                  <a:solidFill>
                    <a:srgbClr val="000000"/>
                  </a:solidFill>
                  <a:latin typeface="Arial" pitchFamily="34" charset="0"/>
                </a:rPr>
                <a:t>100</a:t>
              </a:r>
              <a:endParaRPr lang="en-GB" sz="1800">
                <a:latin typeface="Arial" pitchFamily="34" charset="0"/>
              </a:endParaRPr>
            </a:p>
          </p:txBody>
        </p:sp>
        <p:sp>
          <p:nvSpPr>
            <p:cNvPr id="167" name="Line 166"/>
            <p:cNvSpPr>
              <a:spLocks noChangeShapeType="1"/>
            </p:cNvSpPr>
            <p:nvPr/>
          </p:nvSpPr>
          <p:spPr bwMode="auto">
            <a:xfrm flipH="1">
              <a:off x="2371" y="3004"/>
              <a:ext cx="34" cy="1"/>
            </a:xfrm>
            <a:prstGeom prst="line">
              <a:avLst/>
            </a:prstGeom>
            <a:noFill/>
            <a:ln w="9525">
              <a:solidFill>
                <a:srgbClr val="000000"/>
              </a:solidFill>
              <a:round/>
              <a:headEnd/>
              <a:tailEnd/>
            </a:ln>
          </p:spPr>
          <p:txBody>
            <a:bodyPr/>
            <a:lstStyle/>
            <a:p>
              <a:endParaRPr lang="en-GB"/>
            </a:p>
          </p:txBody>
        </p:sp>
        <p:sp>
          <p:nvSpPr>
            <p:cNvPr id="168" name="Rectangle 167"/>
            <p:cNvSpPr>
              <a:spLocks noChangeArrowheads="1"/>
            </p:cNvSpPr>
            <p:nvPr/>
          </p:nvSpPr>
          <p:spPr bwMode="auto">
            <a:xfrm>
              <a:off x="2175" y="2958"/>
              <a:ext cx="133" cy="97"/>
            </a:xfrm>
            <a:prstGeom prst="rect">
              <a:avLst/>
            </a:prstGeom>
            <a:noFill/>
            <a:ln w="9525">
              <a:noFill/>
              <a:miter lim="800000"/>
              <a:headEnd/>
              <a:tailEnd/>
            </a:ln>
          </p:spPr>
          <p:txBody>
            <a:bodyPr wrap="none" lIns="0" tIns="0" rIns="0" bIns="0">
              <a:spAutoFit/>
            </a:bodyPr>
            <a:lstStyle/>
            <a:p>
              <a:pPr eaLnBrk="1" hangingPunct="1"/>
              <a:r>
                <a:rPr lang="en-GB" sz="1000">
                  <a:solidFill>
                    <a:srgbClr val="000000"/>
                  </a:solidFill>
                  <a:latin typeface="Arial" pitchFamily="34" charset="0"/>
                </a:rPr>
                <a:t>125</a:t>
              </a:r>
              <a:endParaRPr lang="en-GB" sz="1800">
                <a:latin typeface="Arial" pitchFamily="34" charset="0"/>
              </a:endParaRPr>
            </a:p>
          </p:txBody>
        </p:sp>
        <p:sp>
          <p:nvSpPr>
            <p:cNvPr id="169" name="Rectangle 168"/>
            <p:cNvSpPr>
              <a:spLocks noChangeArrowheads="1"/>
            </p:cNvSpPr>
            <p:nvPr/>
          </p:nvSpPr>
          <p:spPr bwMode="auto">
            <a:xfrm>
              <a:off x="2848" y="3868"/>
              <a:ext cx="1250" cy="15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pitchFamily="34" charset="0"/>
                </a:rPr>
                <a:t>HDAC activity (dpm)</a:t>
              </a:r>
              <a:endParaRPr lang="en-GB">
                <a:latin typeface="Arial" pitchFamily="34" charset="0"/>
              </a:endParaRPr>
            </a:p>
          </p:txBody>
        </p:sp>
        <p:sp>
          <p:nvSpPr>
            <p:cNvPr id="170" name="Rectangle 169"/>
            <p:cNvSpPr>
              <a:spLocks noChangeArrowheads="1"/>
            </p:cNvSpPr>
            <p:nvPr/>
          </p:nvSpPr>
          <p:spPr bwMode="auto">
            <a:xfrm rot="16200000">
              <a:off x="1972" y="3479"/>
              <a:ext cx="250" cy="15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pitchFamily="34" charset="0"/>
                </a:rPr>
                <a:t>FEV</a:t>
              </a:r>
              <a:endParaRPr lang="en-GB">
                <a:latin typeface="Arial" pitchFamily="34" charset="0"/>
              </a:endParaRPr>
            </a:p>
          </p:txBody>
        </p:sp>
        <p:sp>
          <p:nvSpPr>
            <p:cNvPr id="171" name="Rectangle 170"/>
            <p:cNvSpPr>
              <a:spLocks noChangeArrowheads="1"/>
            </p:cNvSpPr>
            <p:nvPr/>
          </p:nvSpPr>
          <p:spPr bwMode="auto">
            <a:xfrm rot="16200000">
              <a:off x="2110" y="3398"/>
              <a:ext cx="40" cy="87"/>
            </a:xfrm>
            <a:prstGeom prst="rect">
              <a:avLst/>
            </a:prstGeom>
            <a:noFill/>
            <a:ln w="9525">
              <a:noFill/>
              <a:miter lim="800000"/>
              <a:headEnd/>
              <a:tailEnd/>
            </a:ln>
          </p:spPr>
          <p:txBody>
            <a:bodyPr wrap="none" lIns="0" tIns="0" rIns="0" bIns="0">
              <a:spAutoFit/>
            </a:bodyPr>
            <a:lstStyle/>
            <a:p>
              <a:pPr eaLnBrk="1" hangingPunct="1"/>
              <a:r>
                <a:rPr lang="en-GB" sz="900" b="1">
                  <a:solidFill>
                    <a:srgbClr val="000000"/>
                  </a:solidFill>
                  <a:latin typeface="Arial" pitchFamily="34" charset="0"/>
                </a:rPr>
                <a:t>1</a:t>
              </a:r>
              <a:endParaRPr lang="en-GB" sz="1800">
                <a:latin typeface="Arial"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title"/>
          </p:nvPr>
        </p:nvSpPr>
        <p:spPr>
          <a:xfrm>
            <a:off x="0" y="117475"/>
            <a:ext cx="9906000" cy="1462088"/>
          </a:xfrm>
        </p:spPr>
        <p:txBody>
          <a:bodyPr/>
          <a:lstStyle/>
          <a:p>
            <a:r>
              <a:rPr lang="en-GB" sz="3600" smtClean="0">
                <a:solidFill>
                  <a:srgbClr val="FF0000"/>
                </a:solidFill>
                <a:latin typeface="Trebuchet MS" pitchFamily="34" charset="0"/>
              </a:rPr>
              <a:t>Reduced HDAC expression in BAL macrophages in SD asthma</a:t>
            </a:r>
          </a:p>
        </p:txBody>
      </p:sp>
      <p:pic>
        <p:nvPicPr>
          <p:cNvPr id="56323" name="Picture 3"/>
          <p:cNvPicPr>
            <a:picLocks noChangeAspect="1" noChangeArrowheads="1"/>
          </p:cNvPicPr>
          <p:nvPr/>
        </p:nvPicPr>
        <p:blipFill>
          <a:blip r:embed="rId2"/>
          <a:srcRect/>
          <a:stretch>
            <a:fillRect/>
          </a:stretch>
        </p:blipFill>
        <p:spPr bwMode="auto">
          <a:xfrm>
            <a:off x="2017713" y="1368425"/>
            <a:ext cx="5870575" cy="5291138"/>
          </a:xfrm>
          <a:prstGeom prst="rect">
            <a:avLst/>
          </a:prstGeom>
          <a:noFill/>
          <a:ln w="9525">
            <a:noFill/>
            <a:miter lim="800000"/>
            <a:headEnd/>
            <a:tailEnd/>
          </a:ln>
        </p:spPr>
      </p:pic>
      <p:sp>
        <p:nvSpPr>
          <p:cNvPr id="56324" name="Text Box 4"/>
          <p:cNvSpPr txBox="1">
            <a:spLocks noChangeArrowheads="1"/>
          </p:cNvSpPr>
          <p:nvPr/>
        </p:nvSpPr>
        <p:spPr bwMode="auto">
          <a:xfrm>
            <a:off x="0" y="6521450"/>
            <a:ext cx="3322638" cy="336550"/>
          </a:xfrm>
          <a:prstGeom prst="rect">
            <a:avLst/>
          </a:prstGeom>
          <a:noFill/>
          <a:ln w="9525">
            <a:noFill/>
            <a:miter lim="800000"/>
            <a:headEnd/>
            <a:tailEnd/>
          </a:ln>
        </p:spPr>
        <p:txBody>
          <a:bodyPr wrap="none">
            <a:spAutoFit/>
          </a:bodyPr>
          <a:lstStyle/>
          <a:p>
            <a:pPr algn="r"/>
            <a:r>
              <a:rPr lang="en-GB" sz="1600">
                <a:solidFill>
                  <a:srgbClr val="990099"/>
                </a:solidFill>
                <a:latin typeface="Trebuchet MS" pitchFamily="34" charset="0"/>
              </a:rPr>
              <a:t>Hew, Bhavsar et al., AJRCCM 2006</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0" y="206375"/>
            <a:ext cx="9906000" cy="1143000"/>
          </a:xfrm>
        </p:spPr>
        <p:txBody>
          <a:bodyPr>
            <a:normAutofit fontScale="90000"/>
          </a:bodyPr>
          <a:lstStyle/>
          <a:p>
            <a:r>
              <a:rPr lang="en-GB" sz="3600" dirty="0" smtClean="0">
                <a:solidFill>
                  <a:srgbClr val="FF0000"/>
                </a:solidFill>
                <a:latin typeface="Trebuchet MS" pitchFamily="34" charset="0"/>
              </a:rPr>
              <a:t>Increased HAT and reduced activity in asthmatic children</a:t>
            </a:r>
          </a:p>
        </p:txBody>
      </p:sp>
      <p:pic>
        <p:nvPicPr>
          <p:cNvPr id="64515" name="Picture 2"/>
          <p:cNvPicPr>
            <a:picLocks noChangeAspect="1" noChangeArrowheads="1"/>
          </p:cNvPicPr>
          <p:nvPr/>
        </p:nvPicPr>
        <p:blipFill>
          <a:blip r:embed="rId2" cstate="print"/>
          <a:srcRect l="4790" t="6523" r="41088" b="24724"/>
          <a:stretch>
            <a:fillRect/>
          </a:stretch>
        </p:blipFill>
        <p:spPr bwMode="auto">
          <a:xfrm>
            <a:off x="1015547" y="1212850"/>
            <a:ext cx="7475310" cy="5373969"/>
          </a:xfrm>
          <a:prstGeom prst="rect">
            <a:avLst/>
          </a:prstGeom>
          <a:noFill/>
          <a:ln w="9525">
            <a:noFill/>
            <a:miter lim="800000"/>
            <a:headEnd/>
            <a:tailEnd/>
          </a:ln>
        </p:spPr>
      </p:pic>
      <p:sp>
        <p:nvSpPr>
          <p:cNvPr id="64516" name="TextBox 3"/>
          <p:cNvSpPr txBox="1">
            <a:spLocks noChangeArrowheads="1"/>
          </p:cNvSpPr>
          <p:nvPr/>
        </p:nvSpPr>
        <p:spPr bwMode="auto">
          <a:xfrm>
            <a:off x="82550" y="6483350"/>
            <a:ext cx="1943100" cy="368300"/>
          </a:xfrm>
          <a:prstGeom prst="rect">
            <a:avLst/>
          </a:prstGeom>
          <a:noFill/>
          <a:ln w="9525">
            <a:noFill/>
            <a:miter lim="800000"/>
            <a:headEnd/>
            <a:tailEnd/>
          </a:ln>
        </p:spPr>
        <p:txBody>
          <a:bodyPr wrap="none">
            <a:spAutoFit/>
          </a:bodyPr>
          <a:lstStyle/>
          <a:p>
            <a:r>
              <a:rPr lang="en-GB">
                <a:solidFill>
                  <a:srgbClr val="7030A0"/>
                </a:solidFill>
              </a:rPr>
              <a:t>Su et al., JACI 2009</a:t>
            </a:r>
          </a:p>
        </p:txBody>
      </p:sp>
      <p:sp>
        <p:nvSpPr>
          <p:cNvPr id="7" name="Rectangle 6"/>
          <p:cNvSpPr/>
          <p:nvPr/>
        </p:nvSpPr>
        <p:spPr>
          <a:xfrm>
            <a:off x="957943" y="1233714"/>
            <a:ext cx="3991428" cy="528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101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02810" y="2328864"/>
            <a:ext cx="6089551" cy="4419120"/>
            <a:chOff x="871" y="1159"/>
            <a:chExt cx="4266" cy="3095"/>
          </a:xfrm>
        </p:grpSpPr>
        <p:pic>
          <p:nvPicPr>
            <p:cNvPr id="35844" name="Picture 3" descr="msoF9D23"/>
            <p:cNvPicPr>
              <a:picLocks noChangeAspect="1" noChangeArrowheads="1"/>
            </p:cNvPicPr>
            <p:nvPr/>
          </p:nvPicPr>
          <p:blipFill>
            <a:blip r:embed="rId2">
              <a:lum bright="24000" contrast="12000"/>
              <a:grayscl/>
            </a:blip>
            <a:srcRect l="11034" t="51994" r="23006" b="25160"/>
            <a:stretch>
              <a:fillRect/>
            </a:stretch>
          </p:blipFill>
          <p:spPr bwMode="auto">
            <a:xfrm>
              <a:off x="1993" y="1563"/>
              <a:ext cx="2692" cy="250"/>
            </a:xfrm>
            <a:prstGeom prst="rect">
              <a:avLst/>
            </a:prstGeom>
            <a:noFill/>
            <a:ln w="9525">
              <a:noFill/>
              <a:miter lim="800000"/>
              <a:headEnd/>
              <a:tailEnd/>
            </a:ln>
          </p:spPr>
        </p:pic>
        <p:pic>
          <p:nvPicPr>
            <p:cNvPr id="35845" name="Picture 4" descr="msoF9D23"/>
            <p:cNvPicPr>
              <a:picLocks noChangeAspect="1" noChangeArrowheads="1"/>
            </p:cNvPicPr>
            <p:nvPr/>
          </p:nvPicPr>
          <p:blipFill>
            <a:blip r:embed="rId2">
              <a:lum bright="24000" contrast="12000"/>
              <a:grayscl/>
            </a:blip>
            <a:srcRect l="11034" t="13699" r="23006" b="59631"/>
            <a:stretch>
              <a:fillRect/>
            </a:stretch>
          </p:blipFill>
          <p:spPr bwMode="auto">
            <a:xfrm>
              <a:off x="1993" y="1159"/>
              <a:ext cx="2692" cy="293"/>
            </a:xfrm>
            <a:prstGeom prst="rect">
              <a:avLst/>
            </a:prstGeom>
            <a:noFill/>
            <a:ln w="9525">
              <a:noFill/>
              <a:miter lim="800000"/>
              <a:headEnd/>
              <a:tailEnd/>
            </a:ln>
          </p:spPr>
        </p:pic>
        <p:sp>
          <p:nvSpPr>
            <p:cNvPr id="35846" name="Text Box 5"/>
            <p:cNvSpPr txBox="1">
              <a:spLocks noChangeArrowheads="1"/>
            </p:cNvSpPr>
            <p:nvPr/>
          </p:nvSpPr>
          <p:spPr bwMode="auto">
            <a:xfrm>
              <a:off x="1088" y="1176"/>
              <a:ext cx="686" cy="259"/>
            </a:xfrm>
            <a:prstGeom prst="rect">
              <a:avLst/>
            </a:prstGeom>
            <a:noFill/>
            <a:ln w="9525">
              <a:noFill/>
              <a:miter lim="800000"/>
              <a:headEnd/>
              <a:tailEnd/>
            </a:ln>
          </p:spPr>
          <p:txBody>
            <a:bodyPr wrap="none">
              <a:spAutoFit/>
            </a:bodyPr>
            <a:lstStyle/>
            <a:p>
              <a:pPr eaLnBrk="1" hangingPunct="1"/>
              <a:r>
                <a:rPr lang="en-GB" altLang="ja-JP" b="1">
                  <a:latin typeface="Arial" pitchFamily="34" charset="0"/>
                  <a:ea typeface="MS PGothic" pitchFamily="34" charset="-128"/>
                </a:rPr>
                <a:t>HDAC2</a:t>
              </a:r>
            </a:p>
          </p:txBody>
        </p:sp>
        <p:sp>
          <p:nvSpPr>
            <p:cNvPr id="35847" name="Text Box 6"/>
            <p:cNvSpPr txBox="1">
              <a:spLocks noChangeArrowheads="1"/>
            </p:cNvSpPr>
            <p:nvPr/>
          </p:nvSpPr>
          <p:spPr bwMode="auto">
            <a:xfrm>
              <a:off x="871" y="1551"/>
              <a:ext cx="857" cy="259"/>
            </a:xfrm>
            <a:prstGeom prst="rect">
              <a:avLst/>
            </a:prstGeom>
            <a:noFill/>
            <a:ln w="9525">
              <a:noFill/>
              <a:miter lim="800000"/>
              <a:headEnd/>
              <a:tailEnd/>
            </a:ln>
          </p:spPr>
          <p:txBody>
            <a:bodyPr wrap="none">
              <a:spAutoFit/>
            </a:bodyPr>
            <a:lstStyle/>
            <a:p>
              <a:pPr eaLnBrk="1" hangingPunct="1"/>
              <a:r>
                <a:rPr lang="en-GB" altLang="ja-JP" b="1">
                  <a:latin typeface="Arial" pitchFamily="34" charset="0"/>
                  <a:ea typeface="MS PGothic" pitchFamily="34" charset="-128"/>
                </a:rPr>
                <a:t>Histone 1</a:t>
              </a:r>
            </a:p>
          </p:txBody>
        </p:sp>
        <p:sp>
          <p:nvSpPr>
            <p:cNvPr id="35848" name="Text Box 7"/>
            <p:cNvSpPr txBox="1">
              <a:spLocks noChangeArrowheads="1"/>
            </p:cNvSpPr>
            <p:nvPr/>
          </p:nvSpPr>
          <p:spPr bwMode="auto">
            <a:xfrm>
              <a:off x="2029" y="1766"/>
              <a:ext cx="377" cy="278"/>
            </a:xfrm>
            <a:prstGeom prst="rect">
              <a:avLst/>
            </a:prstGeom>
            <a:noFill/>
            <a:ln w="9525">
              <a:noFill/>
              <a:miter lim="800000"/>
              <a:headEnd/>
              <a:tailEnd/>
            </a:ln>
          </p:spPr>
          <p:txBody>
            <a:bodyPr wrap="none">
              <a:spAutoFit/>
            </a:bodyPr>
            <a:lstStyle/>
            <a:p>
              <a:pPr eaLnBrk="1" hangingPunct="1"/>
              <a:r>
                <a:rPr lang="en-GB" altLang="ja-JP" sz="2000" b="1">
                  <a:latin typeface="Arial" pitchFamily="34" charset="0"/>
                  <a:ea typeface="MS PGothic" pitchFamily="34" charset="-128"/>
                </a:rPr>
                <a:t>NS</a:t>
              </a:r>
            </a:p>
          </p:txBody>
        </p:sp>
        <p:sp>
          <p:nvSpPr>
            <p:cNvPr id="35849" name="Text Box 8"/>
            <p:cNvSpPr txBox="1">
              <a:spLocks noChangeArrowheads="1"/>
            </p:cNvSpPr>
            <p:nvPr/>
          </p:nvSpPr>
          <p:spPr bwMode="auto">
            <a:xfrm>
              <a:off x="2436" y="1766"/>
              <a:ext cx="349" cy="280"/>
            </a:xfrm>
            <a:prstGeom prst="rect">
              <a:avLst/>
            </a:prstGeom>
            <a:noFill/>
            <a:ln w="9525">
              <a:noFill/>
              <a:miter lim="800000"/>
              <a:headEnd/>
              <a:tailEnd/>
            </a:ln>
          </p:spPr>
          <p:txBody>
            <a:bodyPr wrap="none">
              <a:spAutoFit/>
            </a:bodyPr>
            <a:lstStyle/>
            <a:p>
              <a:pPr eaLnBrk="1" hangingPunct="1"/>
              <a:r>
                <a:rPr lang="en-GB" altLang="ja-JP" sz="2000" b="1">
                  <a:latin typeface="Arial" pitchFamily="34" charset="0"/>
                  <a:ea typeface="MS PGothic" pitchFamily="34" charset="-128"/>
                </a:rPr>
                <a:t>S1</a:t>
              </a:r>
            </a:p>
          </p:txBody>
        </p:sp>
        <p:sp>
          <p:nvSpPr>
            <p:cNvPr id="35850" name="Text Box 9"/>
            <p:cNvSpPr txBox="1">
              <a:spLocks noChangeArrowheads="1"/>
            </p:cNvSpPr>
            <p:nvPr/>
          </p:nvSpPr>
          <p:spPr bwMode="auto">
            <a:xfrm>
              <a:off x="2763" y="1766"/>
              <a:ext cx="377" cy="278"/>
            </a:xfrm>
            <a:prstGeom prst="rect">
              <a:avLst/>
            </a:prstGeom>
            <a:noFill/>
            <a:ln w="9525">
              <a:noFill/>
              <a:miter lim="800000"/>
              <a:headEnd/>
              <a:tailEnd/>
            </a:ln>
          </p:spPr>
          <p:txBody>
            <a:bodyPr wrap="none">
              <a:spAutoFit/>
            </a:bodyPr>
            <a:lstStyle/>
            <a:p>
              <a:pPr eaLnBrk="1" hangingPunct="1"/>
              <a:r>
                <a:rPr lang="en-GB" altLang="ja-JP" sz="2000" b="1">
                  <a:latin typeface="Arial" pitchFamily="34" charset="0"/>
                  <a:ea typeface="MS PGothic" pitchFamily="34" charset="-128"/>
                </a:rPr>
                <a:t>NS</a:t>
              </a:r>
            </a:p>
          </p:txBody>
        </p:sp>
        <p:sp>
          <p:nvSpPr>
            <p:cNvPr id="35851" name="Text Box 10"/>
            <p:cNvSpPr txBox="1">
              <a:spLocks noChangeArrowheads="1"/>
            </p:cNvSpPr>
            <p:nvPr/>
          </p:nvSpPr>
          <p:spPr bwMode="auto">
            <a:xfrm>
              <a:off x="3090" y="1766"/>
              <a:ext cx="347" cy="278"/>
            </a:xfrm>
            <a:prstGeom prst="rect">
              <a:avLst/>
            </a:prstGeom>
            <a:noFill/>
            <a:ln w="9525">
              <a:noFill/>
              <a:miter lim="800000"/>
              <a:headEnd/>
              <a:tailEnd/>
            </a:ln>
          </p:spPr>
          <p:txBody>
            <a:bodyPr wrap="none">
              <a:spAutoFit/>
            </a:bodyPr>
            <a:lstStyle/>
            <a:p>
              <a:pPr eaLnBrk="1" hangingPunct="1"/>
              <a:r>
                <a:rPr lang="en-GB" altLang="ja-JP" sz="2000" b="1">
                  <a:latin typeface="Arial" pitchFamily="34" charset="0"/>
                  <a:ea typeface="MS PGothic" pitchFamily="34" charset="-128"/>
                </a:rPr>
                <a:t>S4</a:t>
              </a:r>
            </a:p>
          </p:txBody>
        </p:sp>
        <p:sp>
          <p:nvSpPr>
            <p:cNvPr id="35852" name="Text Box 11"/>
            <p:cNvSpPr txBox="1">
              <a:spLocks noChangeArrowheads="1"/>
            </p:cNvSpPr>
            <p:nvPr/>
          </p:nvSpPr>
          <p:spPr bwMode="auto">
            <a:xfrm>
              <a:off x="3416" y="1766"/>
              <a:ext cx="347" cy="278"/>
            </a:xfrm>
            <a:prstGeom prst="rect">
              <a:avLst/>
            </a:prstGeom>
            <a:noFill/>
            <a:ln w="9525">
              <a:noFill/>
              <a:miter lim="800000"/>
              <a:headEnd/>
              <a:tailEnd/>
            </a:ln>
          </p:spPr>
          <p:txBody>
            <a:bodyPr wrap="none">
              <a:spAutoFit/>
            </a:bodyPr>
            <a:lstStyle/>
            <a:p>
              <a:pPr eaLnBrk="1" hangingPunct="1"/>
              <a:r>
                <a:rPr lang="en-GB" altLang="ja-JP" sz="2000" b="1">
                  <a:latin typeface="Arial" pitchFamily="34" charset="0"/>
                  <a:ea typeface="MS PGothic" pitchFamily="34" charset="-128"/>
                </a:rPr>
                <a:t>S0</a:t>
              </a:r>
            </a:p>
          </p:txBody>
        </p:sp>
        <p:sp>
          <p:nvSpPr>
            <p:cNvPr id="35853" name="Text Box 12"/>
            <p:cNvSpPr txBox="1">
              <a:spLocks noChangeArrowheads="1"/>
            </p:cNvSpPr>
            <p:nvPr/>
          </p:nvSpPr>
          <p:spPr bwMode="auto">
            <a:xfrm>
              <a:off x="3661" y="1766"/>
              <a:ext cx="349" cy="280"/>
            </a:xfrm>
            <a:prstGeom prst="rect">
              <a:avLst/>
            </a:prstGeom>
            <a:noFill/>
            <a:ln w="9525">
              <a:noFill/>
              <a:miter lim="800000"/>
              <a:headEnd/>
              <a:tailEnd/>
            </a:ln>
          </p:spPr>
          <p:txBody>
            <a:bodyPr wrap="none">
              <a:spAutoFit/>
            </a:bodyPr>
            <a:lstStyle/>
            <a:p>
              <a:pPr eaLnBrk="1" hangingPunct="1"/>
              <a:r>
                <a:rPr lang="en-GB" altLang="ja-JP" sz="2000" b="1">
                  <a:latin typeface="Arial" pitchFamily="34" charset="0"/>
                  <a:ea typeface="MS PGothic" pitchFamily="34" charset="-128"/>
                </a:rPr>
                <a:t>S0</a:t>
              </a:r>
            </a:p>
          </p:txBody>
        </p:sp>
        <p:sp>
          <p:nvSpPr>
            <p:cNvPr id="35854" name="Text Box 13"/>
            <p:cNvSpPr txBox="1">
              <a:spLocks noChangeArrowheads="1"/>
            </p:cNvSpPr>
            <p:nvPr/>
          </p:nvSpPr>
          <p:spPr bwMode="auto">
            <a:xfrm>
              <a:off x="3987" y="1766"/>
              <a:ext cx="347" cy="278"/>
            </a:xfrm>
            <a:prstGeom prst="rect">
              <a:avLst/>
            </a:prstGeom>
            <a:noFill/>
            <a:ln w="9525">
              <a:noFill/>
              <a:miter lim="800000"/>
              <a:headEnd/>
              <a:tailEnd/>
            </a:ln>
          </p:spPr>
          <p:txBody>
            <a:bodyPr wrap="none">
              <a:spAutoFit/>
            </a:bodyPr>
            <a:lstStyle/>
            <a:p>
              <a:pPr eaLnBrk="1" hangingPunct="1"/>
              <a:r>
                <a:rPr lang="en-GB" altLang="ja-JP" sz="2000" b="1">
                  <a:latin typeface="Arial" pitchFamily="34" charset="0"/>
                  <a:ea typeface="MS PGothic" pitchFamily="34" charset="-128"/>
                </a:rPr>
                <a:t>S4</a:t>
              </a:r>
            </a:p>
          </p:txBody>
        </p:sp>
        <p:sp>
          <p:nvSpPr>
            <p:cNvPr id="35855" name="Text Box 14"/>
            <p:cNvSpPr txBox="1">
              <a:spLocks noChangeArrowheads="1"/>
            </p:cNvSpPr>
            <p:nvPr/>
          </p:nvSpPr>
          <p:spPr bwMode="auto">
            <a:xfrm>
              <a:off x="4313" y="1766"/>
              <a:ext cx="347" cy="278"/>
            </a:xfrm>
            <a:prstGeom prst="rect">
              <a:avLst/>
            </a:prstGeom>
            <a:noFill/>
            <a:ln w="9525">
              <a:noFill/>
              <a:miter lim="800000"/>
              <a:headEnd/>
              <a:tailEnd/>
            </a:ln>
          </p:spPr>
          <p:txBody>
            <a:bodyPr wrap="none">
              <a:spAutoFit/>
            </a:bodyPr>
            <a:lstStyle/>
            <a:p>
              <a:pPr eaLnBrk="1" hangingPunct="1"/>
              <a:r>
                <a:rPr lang="en-GB" altLang="ja-JP" sz="2000" b="1">
                  <a:latin typeface="Arial" pitchFamily="34" charset="0"/>
                  <a:ea typeface="MS PGothic" pitchFamily="34" charset="-128"/>
                </a:rPr>
                <a:t>S2</a:t>
              </a:r>
            </a:p>
          </p:txBody>
        </p:sp>
        <p:sp>
          <p:nvSpPr>
            <p:cNvPr id="35856" name="Text Box 15"/>
            <p:cNvSpPr txBox="1">
              <a:spLocks noChangeArrowheads="1"/>
            </p:cNvSpPr>
            <p:nvPr/>
          </p:nvSpPr>
          <p:spPr bwMode="auto">
            <a:xfrm rot="16217552">
              <a:off x="359" y="2758"/>
              <a:ext cx="1584" cy="453"/>
            </a:xfrm>
            <a:prstGeom prst="rect">
              <a:avLst/>
            </a:prstGeom>
            <a:noFill/>
            <a:ln w="9525">
              <a:noFill/>
              <a:miter lim="800000"/>
              <a:headEnd/>
              <a:tailEnd/>
            </a:ln>
          </p:spPr>
          <p:txBody>
            <a:bodyPr wrap="none">
              <a:spAutoFit/>
            </a:bodyPr>
            <a:lstStyle/>
            <a:p>
              <a:pPr algn="ctr" eaLnBrk="1" hangingPunct="1"/>
              <a:r>
                <a:rPr lang="en-GB" altLang="ja-JP" b="1">
                  <a:solidFill>
                    <a:srgbClr val="3333FF"/>
                  </a:solidFill>
                  <a:latin typeface="Arial" pitchFamily="34" charset="0"/>
                  <a:ea typeface="MS PGothic" pitchFamily="34" charset="-128"/>
                </a:rPr>
                <a:t>HDAC2 expression</a:t>
              </a:r>
            </a:p>
            <a:p>
              <a:pPr algn="ctr" eaLnBrk="1" hangingPunct="1"/>
              <a:r>
                <a:rPr lang="en-GB" altLang="ja-JP" b="1">
                  <a:solidFill>
                    <a:srgbClr val="3333FF"/>
                  </a:solidFill>
                  <a:latin typeface="Arial" pitchFamily="34" charset="0"/>
                  <a:ea typeface="MS PGothic" pitchFamily="34" charset="-128"/>
                </a:rPr>
                <a:t>(vs.histone 1)</a:t>
              </a:r>
            </a:p>
          </p:txBody>
        </p:sp>
        <p:sp>
          <p:nvSpPr>
            <p:cNvPr id="35857" name="Rectangle 16"/>
            <p:cNvSpPr>
              <a:spLocks noChangeArrowheads="1"/>
            </p:cNvSpPr>
            <p:nvPr/>
          </p:nvSpPr>
          <p:spPr bwMode="auto">
            <a:xfrm>
              <a:off x="2100" y="2365"/>
              <a:ext cx="403" cy="1281"/>
            </a:xfrm>
            <a:prstGeom prst="rect">
              <a:avLst/>
            </a:prstGeom>
            <a:solidFill>
              <a:srgbClr val="FFFFCC"/>
            </a:solidFill>
            <a:ln w="9525">
              <a:noFill/>
              <a:miter lim="800000"/>
              <a:headEnd/>
              <a:tailEnd/>
            </a:ln>
          </p:spPr>
          <p:txBody>
            <a:bodyPr/>
            <a:lstStyle/>
            <a:p>
              <a:endParaRPr lang="en-GB"/>
            </a:p>
          </p:txBody>
        </p:sp>
        <p:sp>
          <p:nvSpPr>
            <p:cNvPr id="35858" name="Line 17"/>
            <p:cNvSpPr>
              <a:spLocks noChangeShapeType="1"/>
            </p:cNvSpPr>
            <p:nvPr/>
          </p:nvSpPr>
          <p:spPr bwMode="auto">
            <a:xfrm flipV="1">
              <a:off x="2100" y="2365"/>
              <a:ext cx="2" cy="1281"/>
            </a:xfrm>
            <a:prstGeom prst="line">
              <a:avLst/>
            </a:prstGeom>
            <a:noFill/>
            <a:ln w="9525">
              <a:solidFill>
                <a:srgbClr val="000000"/>
              </a:solidFill>
              <a:round/>
              <a:headEnd/>
              <a:tailEnd/>
            </a:ln>
          </p:spPr>
          <p:txBody>
            <a:bodyPr/>
            <a:lstStyle/>
            <a:p>
              <a:endParaRPr lang="en-GB"/>
            </a:p>
          </p:txBody>
        </p:sp>
        <p:sp>
          <p:nvSpPr>
            <p:cNvPr id="35859" name="Line 18"/>
            <p:cNvSpPr>
              <a:spLocks noChangeShapeType="1"/>
            </p:cNvSpPr>
            <p:nvPr/>
          </p:nvSpPr>
          <p:spPr bwMode="auto">
            <a:xfrm>
              <a:off x="2100" y="2365"/>
              <a:ext cx="2" cy="1281"/>
            </a:xfrm>
            <a:prstGeom prst="line">
              <a:avLst/>
            </a:prstGeom>
            <a:noFill/>
            <a:ln w="9525">
              <a:solidFill>
                <a:srgbClr val="000000"/>
              </a:solidFill>
              <a:round/>
              <a:headEnd/>
              <a:tailEnd/>
            </a:ln>
          </p:spPr>
          <p:txBody>
            <a:bodyPr/>
            <a:lstStyle/>
            <a:p>
              <a:endParaRPr lang="en-GB"/>
            </a:p>
          </p:txBody>
        </p:sp>
        <p:sp>
          <p:nvSpPr>
            <p:cNvPr id="35860" name="Line 19"/>
            <p:cNvSpPr>
              <a:spLocks noChangeShapeType="1"/>
            </p:cNvSpPr>
            <p:nvPr/>
          </p:nvSpPr>
          <p:spPr bwMode="auto">
            <a:xfrm>
              <a:off x="2100" y="2365"/>
              <a:ext cx="403" cy="2"/>
            </a:xfrm>
            <a:prstGeom prst="line">
              <a:avLst/>
            </a:prstGeom>
            <a:noFill/>
            <a:ln w="9525">
              <a:solidFill>
                <a:srgbClr val="000000"/>
              </a:solidFill>
              <a:round/>
              <a:headEnd/>
              <a:tailEnd/>
            </a:ln>
          </p:spPr>
          <p:txBody>
            <a:bodyPr/>
            <a:lstStyle/>
            <a:p>
              <a:endParaRPr lang="en-GB"/>
            </a:p>
          </p:txBody>
        </p:sp>
        <p:sp>
          <p:nvSpPr>
            <p:cNvPr id="35861" name="Line 20"/>
            <p:cNvSpPr>
              <a:spLocks noChangeShapeType="1"/>
            </p:cNvSpPr>
            <p:nvPr/>
          </p:nvSpPr>
          <p:spPr bwMode="auto">
            <a:xfrm flipH="1">
              <a:off x="2100" y="2365"/>
              <a:ext cx="403" cy="2"/>
            </a:xfrm>
            <a:prstGeom prst="line">
              <a:avLst/>
            </a:prstGeom>
            <a:noFill/>
            <a:ln w="9525">
              <a:solidFill>
                <a:srgbClr val="000000"/>
              </a:solidFill>
              <a:round/>
              <a:headEnd/>
              <a:tailEnd/>
            </a:ln>
          </p:spPr>
          <p:txBody>
            <a:bodyPr/>
            <a:lstStyle/>
            <a:p>
              <a:endParaRPr lang="en-GB"/>
            </a:p>
          </p:txBody>
        </p:sp>
        <p:sp>
          <p:nvSpPr>
            <p:cNvPr id="35862" name="Line 21"/>
            <p:cNvSpPr>
              <a:spLocks noChangeShapeType="1"/>
            </p:cNvSpPr>
            <p:nvPr/>
          </p:nvSpPr>
          <p:spPr bwMode="auto">
            <a:xfrm flipV="1">
              <a:off x="2503" y="2365"/>
              <a:ext cx="2" cy="1281"/>
            </a:xfrm>
            <a:prstGeom prst="line">
              <a:avLst/>
            </a:prstGeom>
            <a:noFill/>
            <a:ln w="9525">
              <a:solidFill>
                <a:srgbClr val="000000"/>
              </a:solidFill>
              <a:round/>
              <a:headEnd/>
              <a:tailEnd/>
            </a:ln>
          </p:spPr>
          <p:txBody>
            <a:bodyPr/>
            <a:lstStyle/>
            <a:p>
              <a:endParaRPr lang="en-GB"/>
            </a:p>
          </p:txBody>
        </p:sp>
        <p:sp>
          <p:nvSpPr>
            <p:cNvPr id="35863" name="Line 22"/>
            <p:cNvSpPr>
              <a:spLocks noChangeShapeType="1"/>
            </p:cNvSpPr>
            <p:nvPr/>
          </p:nvSpPr>
          <p:spPr bwMode="auto">
            <a:xfrm>
              <a:off x="2503" y="2365"/>
              <a:ext cx="2" cy="1281"/>
            </a:xfrm>
            <a:prstGeom prst="line">
              <a:avLst/>
            </a:prstGeom>
            <a:noFill/>
            <a:ln w="9525">
              <a:solidFill>
                <a:srgbClr val="000000"/>
              </a:solidFill>
              <a:round/>
              <a:headEnd/>
              <a:tailEnd/>
            </a:ln>
          </p:spPr>
          <p:txBody>
            <a:bodyPr/>
            <a:lstStyle/>
            <a:p>
              <a:endParaRPr lang="en-GB"/>
            </a:p>
          </p:txBody>
        </p:sp>
        <p:sp>
          <p:nvSpPr>
            <p:cNvPr id="35864" name="Line 23"/>
            <p:cNvSpPr>
              <a:spLocks noChangeShapeType="1"/>
            </p:cNvSpPr>
            <p:nvPr/>
          </p:nvSpPr>
          <p:spPr bwMode="auto">
            <a:xfrm>
              <a:off x="2100" y="3646"/>
              <a:ext cx="403" cy="1"/>
            </a:xfrm>
            <a:prstGeom prst="line">
              <a:avLst/>
            </a:prstGeom>
            <a:noFill/>
            <a:ln w="9525">
              <a:solidFill>
                <a:srgbClr val="000000"/>
              </a:solidFill>
              <a:round/>
              <a:headEnd/>
              <a:tailEnd/>
            </a:ln>
          </p:spPr>
          <p:txBody>
            <a:bodyPr/>
            <a:lstStyle/>
            <a:p>
              <a:endParaRPr lang="en-GB"/>
            </a:p>
          </p:txBody>
        </p:sp>
        <p:sp>
          <p:nvSpPr>
            <p:cNvPr id="35865" name="Line 24"/>
            <p:cNvSpPr>
              <a:spLocks noChangeShapeType="1"/>
            </p:cNvSpPr>
            <p:nvPr/>
          </p:nvSpPr>
          <p:spPr bwMode="auto">
            <a:xfrm flipH="1">
              <a:off x="2100" y="3646"/>
              <a:ext cx="403" cy="1"/>
            </a:xfrm>
            <a:prstGeom prst="line">
              <a:avLst/>
            </a:prstGeom>
            <a:noFill/>
            <a:ln w="9525">
              <a:solidFill>
                <a:srgbClr val="000000"/>
              </a:solidFill>
              <a:round/>
              <a:headEnd/>
              <a:tailEnd/>
            </a:ln>
          </p:spPr>
          <p:txBody>
            <a:bodyPr/>
            <a:lstStyle/>
            <a:p>
              <a:endParaRPr lang="en-GB"/>
            </a:p>
          </p:txBody>
        </p:sp>
        <p:sp>
          <p:nvSpPr>
            <p:cNvPr id="35866" name="Line 25"/>
            <p:cNvSpPr>
              <a:spLocks noChangeShapeType="1"/>
            </p:cNvSpPr>
            <p:nvPr/>
          </p:nvSpPr>
          <p:spPr bwMode="auto">
            <a:xfrm>
              <a:off x="2199" y="2157"/>
              <a:ext cx="205" cy="1"/>
            </a:xfrm>
            <a:prstGeom prst="line">
              <a:avLst/>
            </a:prstGeom>
            <a:noFill/>
            <a:ln w="9525">
              <a:solidFill>
                <a:srgbClr val="000000"/>
              </a:solidFill>
              <a:round/>
              <a:headEnd/>
              <a:tailEnd/>
            </a:ln>
          </p:spPr>
          <p:txBody>
            <a:bodyPr/>
            <a:lstStyle/>
            <a:p>
              <a:endParaRPr lang="en-GB"/>
            </a:p>
          </p:txBody>
        </p:sp>
        <p:sp>
          <p:nvSpPr>
            <p:cNvPr id="35867" name="Line 26"/>
            <p:cNvSpPr>
              <a:spLocks noChangeShapeType="1"/>
            </p:cNvSpPr>
            <p:nvPr/>
          </p:nvSpPr>
          <p:spPr bwMode="auto">
            <a:xfrm>
              <a:off x="2301" y="2157"/>
              <a:ext cx="2" cy="208"/>
            </a:xfrm>
            <a:prstGeom prst="line">
              <a:avLst/>
            </a:prstGeom>
            <a:noFill/>
            <a:ln w="9525">
              <a:solidFill>
                <a:srgbClr val="000000"/>
              </a:solidFill>
              <a:round/>
              <a:headEnd/>
              <a:tailEnd/>
            </a:ln>
          </p:spPr>
          <p:txBody>
            <a:bodyPr/>
            <a:lstStyle/>
            <a:p>
              <a:endParaRPr lang="en-GB"/>
            </a:p>
          </p:txBody>
        </p:sp>
        <p:sp>
          <p:nvSpPr>
            <p:cNvPr id="35868" name="Rectangle 27"/>
            <p:cNvSpPr>
              <a:spLocks noChangeArrowheads="1"/>
            </p:cNvSpPr>
            <p:nvPr/>
          </p:nvSpPr>
          <p:spPr bwMode="auto">
            <a:xfrm>
              <a:off x="2706" y="2513"/>
              <a:ext cx="403" cy="1133"/>
            </a:xfrm>
            <a:prstGeom prst="rect">
              <a:avLst/>
            </a:prstGeom>
            <a:solidFill>
              <a:srgbClr val="FFCC66"/>
            </a:solidFill>
            <a:ln w="9525">
              <a:noFill/>
              <a:miter lim="800000"/>
              <a:headEnd/>
              <a:tailEnd/>
            </a:ln>
          </p:spPr>
          <p:txBody>
            <a:bodyPr/>
            <a:lstStyle/>
            <a:p>
              <a:endParaRPr lang="en-GB"/>
            </a:p>
          </p:txBody>
        </p:sp>
        <p:sp>
          <p:nvSpPr>
            <p:cNvPr id="35869" name="Line 28"/>
            <p:cNvSpPr>
              <a:spLocks noChangeShapeType="1"/>
            </p:cNvSpPr>
            <p:nvPr/>
          </p:nvSpPr>
          <p:spPr bwMode="auto">
            <a:xfrm flipV="1">
              <a:off x="2706" y="2513"/>
              <a:ext cx="1" cy="1133"/>
            </a:xfrm>
            <a:prstGeom prst="line">
              <a:avLst/>
            </a:prstGeom>
            <a:noFill/>
            <a:ln w="9525">
              <a:solidFill>
                <a:srgbClr val="000000"/>
              </a:solidFill>
              <a:round/>
              <a:headEnd/>
              <a:tailEnd/>
            </a:ln>
          </p:spPr>
          <p:txBody>
            <a:bodyPr/>
            <a:lstStyle/>
            <a:p>
              <a:endParaRPr lang="en-GB"/>
            </a:p>
          </p:txBody>
        </p:sp>
        <p:sp>
          <p:nvSpPr>
            <p:cNvPr id="35870" name="Line 29"/>
            <p:cNvSpPr>
              <a:spLocks noChangeShapeType="1"/>
            </p:cNvSpPr>
            <p:nvPr/>
          </p:nvSpPr>
          <p:spPr bwMode="auto">
            <a:xfrm>
              <a:off x="2706" y="2513"/>
              <a:ext cx="1" cy="1133"/>
            </a:xfrm>
            <a:prstGeom prst="line">
              <a:avLst/>
            </a:prstGeom>
            <a:noFill/>
            <a:ln w="9525">
              <a:solidFill>
                <a:srgbClr val="000000"/>
              </a:solidFill>
              <a:round/>
              <a:headEnd/>
              <a:tailEnd/>
            </a:ln>
          </p:spPr>
          <p:txBody>
            <a:bodyPr/>
            <a:lstStyle/>
            <a:p>
              <a:endParaRPr lang="en-GB"/>
            </a:p>
          </p:txBody>
        </p:sp>
        <p:sp>
          <p:nvSpPr>
            <p:cNvPr id="35871" name="Line 30"/>
            <p:cNvSpPr>
              <a:spLocks noChangeShapeType="1"/>
            </p:cNvSpPr>
            <p:nvPr/>
          </p:nvSpPr>
          <p:spPr bwMode="auto">
            <a:xfrm>
              <a:off x="2706" y="2513"/>
              <a:ext cx="403" cy="2"/>
            </a:xfrm>
            <a:prstGeom prst="line">
              <a:avLst/>
            </a:prstGeom>
            <a:noFill/>
            <a:ln w="9525">
              <a:solidFill>
                <a:srgbClr val="000000"/>
              </a:solidFill>
              <a:round/>
              <a:headEnd/>
              <a:tailEnd/>
            </a:ln>
          </p:spPr>
          <p:txBody>
            <a:bodyPr/>
            <a:lstStyle/>
            <a:p>
              <a:endParaRPr lang="en-GB"/>
            </a:p>
          </p:txBody>
        </p:sp>
        <p:sp>
          <p:nvSpPr>
            <p:cNvPr id="35872" name="Line 31"/>
            <p:cNvSpPr>
              <a:spLocks noChangeShapeType="1"/>
            </p:cNvSpPr>
            <p:nvPr/>
          </p:nvSpPr>
          <p:spPr bwMode="auto">
            <a:xfrm flipH="1">
              <a:off x="2706" y="2513"/>
              <a:ext cx="403" cy="2"/>
            </a:xfrm>
            <a:prstGeom prst="line">
              <a:avLst/>
            </a:prstGeom>
            <a:noFill/>
            <a:ln w="9525">
              <a:solidFill>
                <a:srgbClr val="000000"/>
              </a:solidFill>
              <a:round/>
              <a:headEnd/>
              <a:tailEnd/>
            </a:ln>
          </p:spPr>
          <p:txBody>
            <a:bodyPr/>
            <a:lstStyle/>
            <a:p>
              <a:endParaRPr lang="en-GB"/>
            </a:p>
          </p:txBody>
        </p:sp>
        <p:sp>
          <p:nvSpPr>
            <p:cNvPr id="35873" name="Line 32"/>
            <p:cNvSpPr>
              <a:spLocks noChangeShapeType="1"/>
            </p:cNvSpPr>
            <p:nvPr/>
          </p:nvSpPr>
          <p:spPr bwMode="auto">
            <a:xfrm flipV="1">
              <a:off x="3109" y="2513"/>
              <a:ext cx="1" cy="1133"/>
            </a:xfrm>
            <a:prstGeom prst="line">
              <a:avLst/>
            </a:prstGeom>
            <a:noFill/>
            <a:ln w="9525">
              <a:solidFill>
                <a:srgbClr val="000000"/>
              </a:solidFill>
              <a:round/>
              <a:headEnd/>
              <a:tailEnd/>
            </a:ln>
          </p:spPr>
          <p:txBody>
            <a:bodyPr/>
            <a:lstStyle/>
            <a:p>
              <a:endParaRPr lang="en-GB"/>
            </a:p>
          </p:txBody>
        </p:sp>
        <p:sp>
          <p:nvSpPr>
            <p:cNvPr id="35874" name="Line 33"/>
            <p:cNvSpPr>
              <a:spLocks noChangeShapeType="1"/>
            </p:cNvSpPr>
            <p:nvPr/>
          </p:nvSpPr>
          <p:spPr bwMode="auto">
            <a:xfrm>
              <a:off x="3109" y="2513"/>
              <a:ext cx="1" cy="1133"/>
            </a:xfrm>
            <a:prstGeom prst="line">
              <a:avLst/>
            </a:prstGeom>
            <a:noFill/>
            <a:ln w="9525">
              <a:solidFill>
                <a:srgbClr val="000000"/>
              </a:solidFill>
              <a:round/>
              <a:headEnd/>
              <a:tailEnd/>
            </a:ln>
          </p:spPr>
          <p:txBody>
            <a:bodyPr/>
            <a:lstStyle/>
            <a:p>
              <a:endParaRPr lang="en-GB"/>
            </a:p>
          </p:txBody>
        </p:sp>
        <p:sp>
          <p:nvSpPr>
            <p:cNvPr id="35875" name="Line 34"/>
            <p:cNvSpPr>
              <a:spLocks noChangeShapeType="1"/>
            </p:cNvSpPr>
            <p:nvPr/>
          </p:nvSpPr>
          <p:spPr bwMode="auto">
            <a:xfrm>
              <a:off x="2706" y="3646"/>
              <a:ext cx="403" cy="1"/>
            </a:xfrm>
            <a:prstGeom prst="line">
              <a:avLst/>
            </a:prstGeom>
            <a:noFill/>
            <a:ln w="9525">
              <a:solidFill>
                <a:srgbClr val="000000"/>
              </a:solidFill>
              <a:round/>
              <a:headEnd/>
              <a:tailEnd/>
            </a:ln>
          </p:spPr>
          <p:txBody>
            <a:bodyPr/>
            <a:lstStyle/>
            <a:p>
              <a:endParaRPr lang="en-GB"/>
            </a:p>
          </p:txBody>
        </p:sp>
        <p:sp>
          <p:nvSpPr>
            <p:cNvPr id="35876" name="Line 35"/>
            <p:cNvSpPr>
              <a:spLocks noChangeShapeType="1"/>
            </p:cNvSpPr>
            <p:nvPr/>
          </p:nvSpPr>
          <p:spPr bwMode="auto">
            <a:xfrm flipH="1">
              <a:off x="2706" y="3646"/>
              <a:ext cx="403" cy="1"/>
            </a:xfrm>
            <a:prstGeom prst="line">
              <a:avLst/>
            </a:prstGeom>
            <a:noFill/>
            <a:ln w="9525">
              <a:solidFill>
                <a:srgbClr val="000000"/>
              </a:solidFill>
              <a:round/>
              <a:headEnd/>
              <a:tailEnd/>
            </a:ln>
          </p:spPr>
          <p:txBody>
            <a:bodyPr/>
            <a:lstStyle/>
            <a:p>
              <a:endParaRPr lang="en-GB"/>
            </a:p>
          </p:txBody>
        </p:sp>
        <p:sp>
          <p:nvSpPr>
            <p:cNvPr id="35877" name="Line 36"/>
            <p:cNvSpPr>
              <a:spLocks noChangeShapeType="1"/>
            </p:cNvSpPr>
            <p:nvPr/>
          </p:nvSpPr>
          <p:spPr bwMode="auto">
            <a:xfrm>
              <a:off x="2807" y="2399"/>
              <a:ext cx="203" cy="2"/>
            </a:xfrm>
            <a:prstGeom prst="line">
              <a:avLst/>
            </a:prstGeom>
            <a:noFill/>
            <a:ln w="9525">
              <a:solidFill>
                <a:srgbClr val="000000"/>
              </a:solidFill>
              <a:round/>
              <a:headEnd/>
              <a:tailEnd/>
            </a:ln>
          </p:spPr>
          <p:txBody>
            <a:bodyPr/>
            <a:lstStyle/>
            <a:p>
              <a:endParaRPr lang="en-GB"/>
            </a:p>
          </p:txBody>
        </p:sp>
        <p:sp>
          <p:nvSpPr>
            <p:cNvPr id="35878" name="Line 37"/>
            <p:cNvSpPr>
              <a:spLocks noChangeShapeType="1"/>
            </p:cNvSpPr>
            <p:nvPr/>
          </p:nvSpPr>
          <p:spPr bwMode="auto">
            <a:xfrm>
              <a:off x="2908" y="2399"/>
              <a:ext cx="2" cy="114"/>
            </a:xfrm>
            <a:prstGeom prst="line">
              <a:avLst/>
            </a:prstGeom>
            <a:noFill/>
            <a:ln w="9525">
              <a:solidFill>
                <a:srgbClr val="000000"/>
              </a:solidFill>
              <a:round/>
              <a:headEnd/>
              <a:tailEnd/>
            </a:ln>
          </p:spPr>
          <p:txBody>
            <a:bodyPr/>
            <a:lstStyle/>
            <a:p>
              <a:endParaRPr lang="en-GB"/>
            </a:p>
          </p:txBody>
        </p:sp>
        <p:sp>
          <p:nvSpPr>
            <p:cNvPr id="35879" name="Rectangle 38"/>
            <p:cNvSpPr>
              <a:spLocks noChangeArrowheads="1"/>
            </p:cNvSpPr>
            <p:nvPr/>
          </p:nvSpPr>
          <p:spPr bwMode="auto">
            <a:xfrm>
              <a:off x="3313" y="2906"/>
              <a:ext cx="403" cy="740"/>
            </a:xfrm>
            <a:prstGeom prst="rect">
              <a:avLst/>
            </a:prstGeom>
            <a:solidFill>
              <a:srgbClr val="FFCC00"/>
            </a:solidFill>
            <a:ln w="9525">
              <a:noFill/>
              <a:miter lim="800000"/>
              <a:headEnd/>
              <a:tailEnd/>
            </a:ln>
          </p:spPr>
          <p:txBody>
            <a:bodyPr/>
            <a:lstStyle/>
            <a:p>
              <a:endParaRPr lang="en-GB"/>
            </a:p>
          </p:txBody>
        </p:sp>
        <p:sp>
          <p:nvSpPr>
            <p:cNvPr id="35880" name="Line 39"/>
            <p:cNvSpPr>
              <a:spLocks noChangeShapeType="1"/>
            </p:cNvSpPr>
            <p:nvPr/>
          </p:nvSpPr>
          <p:spPr bwMode="auto">
            <a:xfrm flipV="1">
              <a:off x="3313" y="2906"/>
              <a:ext cx="2" cy="740"/>
            </a:xfrm>
            <a:prstGeom prst="line">
              <a:avLst/>
            </a:prstGeom>
            <a:noFill/>
            <a:ln w="9525">
              <a:solidFill>
                <a:srgbClr val="000000"/>
              </a:solidFill>
              <a:round/>
              <a:headEnd/>
              <a:tailEnd/>
            </a:ln>
          </p:spPr>
          <p:txBody>
            <a:bodyPr/>
            <a:lstStyle/>
            <a:p>
              <a:endParaRPr lang="en-GB"/>
            </a:p>
          </p:txBody>
        </p:sp>
        <p:sp>
          <p:nvSpPr>
            <p:cNvPr id="35881" name="Line 40"/>
            <p:cNvSpPr>
              <a:spLocks noChangeShapeType="1"/>
            </p:cNvSpPr>
            <p:nvPr/>
          </p:nvSpPr>
          <p:spPr bwMode="auto">
            <a:xfrm>
              <a:off x="3313" y="2906"/>
              <a:ext cx="2" cy="740"/>
            </a:xfrm>
            <a:prstGeom prst="line">
              <a:avLst/>
            </a:prstGeom>
            <a:noFill/>
            <a:ln w="9525">
              <a:solidFill>
                <a:srgbClr val="000000"/>
              </a:solidFill>
              <a:round/>
              <a:headEnd/>
              <a:tailEnd/>
            </a:ln>
          </p:spPr>
          <p:txBody>
            <a:bodyPr/>
            <a:lstStyle/>
            <a:p>
              <a:endParaRPr lang="en-GB"/>
            </a:p>
          </p:txBody>
        </p:sp>
        <p:sp>
          <p:nvSpPr>
            <p:cNvPr id="35882" name="Line 41"/>
            <p:cNvSpPr>
              <a:spLocks noChangeShapeType="1"/>
            </p:cNvSpPr>
            <p:nvPr/>
          </p:nvSpPr>
          <p:spPr bwMode="auto">
            <a:xfrm>
              <a:off x="3313" y="2906"/>
              <a:ext cx="403" cy="2"/>
            </a:xfrm>
            <a:prstGeom prst="line">
              <a:avLst/>
            </a:prstGeom>
            <a:noFill/>
            <a:ln w="9525">
              <a:solidFill>
                <a:srgbClr val="000000"/>
              </a:solidFill>
              <a:round/>
              <a:headEnd/>
              <a:tailEnd/>
            </a:ln>
          </p:spPr>
          <p:txBody>
            <a:bodyPr/>
            <a:lstStyle/>
            <a:p>
              <a:endParaRPr lang="en-GB"/>
            </a:p>
          </p:txBody>
        </p:sp>
        <p:sp>
          <p:nvSpPr>
            <p:cNvPr id="35883" name="Line 42"/>
            <p:cNvSpPr>
              <a:spLocks noChangeShapeType="1"/>
            </p:cNvSpPr>
            <p:nvPr/>
          </p:nvSpPr>
          <p:spPr bwMode="auto">
            <a:xfrm flipH="1">
              <a:off x="3313" y="2906"/>
              <a:ext cx="403" cy="2"/>
            </a:xfrm>
            <a:prstGeom prst="line">
              <a:avLst/>
            </a:prstGeom>
            <a:noFill/>
            <a:ln w="9525">
              <a:solidFill>
                <a:srgbClr val="000000"/>
              </a:solidFill>
              <a:round/>
              <a:headEnd/>
              <a:tailEnd/>
            </a:ln>
          </p:spPr>
          <p:txBody>
            <a:bodyPr/>
            <a:lstStyle/>
            <a:p>
              <a:endParaRPr lang="en-GB"/>
            </a:p>
          </p:txBody>
        </p:sp>
        <p:sp>
          <p:nvSpPr>
            <p:cNvPr id="35884" name="Line 43"/>
            <p:cNvSpPr>
              <a:spLocks noChangeShapeType="1"/>
            </p:cNvSpPr>
            <p:nvPr/>
          </p:nvSpPr>
          <p:spPr bwMode="auto">
            <a:xfrm flipV="1">
              <a:off x="3716" y="2906"/>
              <a:ext cx="2" cy="740"/>
            </a:xfrm>
            <a:prstGeom prst="line">
              <a:avLst/>
            </a:prstGeom>
            <a:noFill/>
            <a:ln w="9525">
              <a:solidFill>
                <a:srgbClr val="000000"/>
              </a:solidFill>
              <a:round/>
              <a:headEnd/>
              <a:tailEnd/>
            </a:ln>
          </p:spPr>
          <p:txBody>
            <a:bodyPr/>
            <a:lstStyle/>
            <a:p>
              <a:endParaRPr lang="en-GB"/>
            </a:p>
          </p:txBody>
        </p:sp>
        <p:sp>
          <p:nvSpPr>
            <p:cNvPr id="35885" name="Line 44"/>
            <p:cNvSpPr>
              <a:spLocks noChangeShapeType="1"/>
            </p:cNvSpPr>
            <p:nvPr/>
          </p:nvSpPr>
          <p:spPr bwMode="auto">
            <a:xfrm>
              <a:off x="3716" y="2906"/>
              <a:ext cx="2" cy="740"/>
            </a:xfrm>
            <a:prstGeom prst="line">
              <a:avLst/>
            </a:prstGeom>
            <a:noFill/>
            <a:ln w="9525">
              <a:solidFill>
                <a:srgbClr val="000000"/>
              </a:solidFill>
              <a:round/>
              <a:headEnd/>
              <a:tailEnd/>
            </a:ln>
          </p:spPr>
          <p:txBody>
            <a:bodyPr/>
            <a:lstStyle/>
            <a:p>
              <a:endParaRPr lang="en-GB"/>
            </a:p>
          </p:txBody>
        </p:sp>
        <p:sp>
          <p:nvSpPr>
            <p:cNvPr id="35886" name="Line 45"/>
            <p:cNvSpPr>
              <a:spLocks noChangeShapeType="1"/>
            </p:cNvSpPr>
            <p:nvPr/>
          </p:nvSpPr>
          <p:spPr bwMode="auto">
            <a:xfrm>
              <a:off x="3313" y="3646"/>
              <a:ext cx="403" cy="1"/>
            </a:xfrm>
            <a:prstGeom prst="line">
              <a:avLst/>
            </a:prstGeom>
            <a:noFill/>
            <a:ln w="9525">
              <a:solidFill>
                <a:srgbClr val="000000"/>
              </a:solidFill>
              <a:round/>
              <a:headEnd/>
              <a:tailEnd/>
            </a:ln>
          </p:spPr>
          <p:txBody>
            <a:bodyPr/>
            <a:lstStyle/>
            <a:p>
              <a:endParaRPr lang="en-GB"/>
            </a:p>
          </p:txBody>
        </p:sp>
        <p:sp>
          <p:nvSpPr>
            <p:cNvPr id="35887" name="Line 46"/>
            <p:cNvSpPr>
              <a:spLocks noChangeShapeType="1"/>
            </p:cNvSpPr>
            <p:nvPr/>
          </p:nvSpPr>
          <p:spPr bwMode="auto">
            <a:xfrm flipH="1">
              <a:off x="3313" y="3646"/>
              <a:ext cx="403" cy="1"/>
            </a:xfrm>
            <a:prstGeom prst="line">
              <a:avLst/>
            </a:prstGeom>
            <a:noFill/>
            <a:ln w="9525">
              <a:solidFill>
                <a:srgbClr val="000000"/>
              </a:solidFill>
              <a:round/>
              <a:headEnd/>
              <a:tailEnd/>
            </a:ln>
          </p:spPr>
          <p:txBody>
            <a:bodyPr/>
            <a:lstStyle/>
            <a:p>
              <a:endParaRPr lang="en-GB"/>
            </a:p>
          </p:txBody>
        </p:sp>
        <p:sp>
          <p:nvSpPr>
            <p:cNvPr id="35888" name="Line 47"/>
            <p:cNvSpPr>
              <a:spLocks noChangeShapeType="1"/>
            </p:cNvSpPr>
            <p:nvPr/>
          </p:nvSpPr>
          <p:spPr bwMode="auto">
            <a:xfrm>
              <a:off x="3414" y="2817"/>
              <a:ext cx="203" cy="2"/>
            </a:xfrm>
            <a:prstGeom prst="line">
              <a:avLst/>
            </a:prstGeom>
            <a:noFill/>
            <a:ln w="9525">
              <a:solidFill>
                <a:srgbClr val="000000"/>
              </a:solidFill>
              <a:round/>
              <a:headEnd/>
              <a:tailEnd/>
            </a:ln>
          </p:spPr>
          <p:txBody>
            <a:bodyPr/>
            <a:lstStyle/>
            <a:p>
              <a:endParaRPr lang="en-GB"/>
            </a:p>
          </p:txBody>
        </p:sp>
        <p:sp>
          <p:nvSpPr>
            <p:cNvPr id="35889" name="Line 48"/>
            <p:cNvSpPr>
              <a:spLocks noChangeShapeType="1"/>
            </p:cNvSpPr>
            <p:nvPr/>
          </p:nvSpPr>
          <p:spPr bwMode="auto">
            <a:xfrm>
              <a:off x="3514" y="2817"/>
              <a:ext cx="1" cy="89"/>
            </a:xfrm>
            <a:prstGeom prst="line">
              <a:avLst/>
            </a:prstGeom>
            <a:noFill/>
            <a:ln w="9525">
              <a:solidFill>
                <a:srgbClr val="000000"/>
              </a:solidFill>
              <a:round/>
              <a:headEnd/>
              <a:tailEnd/>
            </a:ln>
          </p:spPr>
          <p:txBody>
            <a:bodyPr/>
            <a:lstStyle/>
            <a:p>
              <a:endParaRPr lang="en-GB"/>
            </a:p>
          </p:txBody>
        </p:sp>
        <p:sp>
          <p:nvSpPr>
            <p:cNvPr id="35890" name="Rectangle 49"/>
            <p:cNvSpPr>
              <a:spLocks noChangeArrowheads="1"/>
            </p:cNvSpPr>
            <p:nvPr/>
          </p:nvSpPr>
          <p:spPr bwMode="auto">
            <a:xfrm>
              <a:off x="3918" y="3202"/>
              <a:ext cx="405" cy="444"/>
            </a:xfrm>
            <a:prstGeom prst="rect">
              <a:avLst/>
            </a:prstGeom>
            <a:solidFill>
              <a:srgbClr val="CC0000"/>
            </a:solidFill>
            <a:ln w="9525">
              <a:noFill/>
              <a:miter lim="800000"/>
              <a:headEnd/>
              <a:tailEnd/>
            </a:ln>
          </p:spPr>
          <p:txBody>
            <a:bodyPr/>
            <a:lstStyle/>
            <a:p>
              <a:endParaRPr lang="en-GB"/>
            </a:p>
          </p:txBody>
        </p:sp>
        <p:sp>
          <p:nvSpPr>
            <p:cNvPr id="35891" name="Line 50"/>
            <p:cNvSpPr>
              <a:spLocks noChangeShapeType="1"/>
            </p:cNvSpPr>
            <p:nvPr/>
          </p:nvSpPr>
          <p:spPr bwMode="auto">
            <a:xfrm flipV="1">
              <a:off x="3918" y="3202"/>
              <a:ext cx="2" cy="444"/>
            </a:xfrm>
            <a:prstGeom prst="line">
              <a:avLst/>
            </a:prstGeom>
            <a:noFill/>
            <a:ln w="9525">
              <a:solidFill>
                <a:srgbClr val="000000"/>
              </a:solidFill>
              <a:round/>
              <a:headEnd/>
              <a:tailEnd/>
            </a:ln>
          </p:spPr>
          <p:txBody>
            <a:bodyPr/>
            <a:lstStyle/>
            <a:p>
              <a:endParaRPr lang="en-GB"/>
            </a:p>
          </p:txBody>
        </p:sp>
        <p:sp>
          <p:nvSpPr>
            <p:cNvPr id="35892" name="Line 51"/>
            <p:cNvSpPr>
              <a:spLocks noChangeShapeType="1"/>
            </p:cNvSpPr>
            <p:nvPr/>
          </p:nvSpPr>
          <p:spPr bwMode="auto">
            <a:xfrm>
              <a:off x="3918" y="3202"/>
              <a:ext cx="2" cy="444"/>
            </a:xfrm>
            <a:prstGeom prst="line">
              <a:avLst/>
            </a:prstGeom>
            <a:noFill/>
            <a:ln w="9525">
              <a:solidFill>
                <a:srgbClr val="000000"/>
              </a:solidFill>
              <a:round/>
              <a:headEnd/>
              <a:tailEnd/>
            </a:ln>
          </p:spPr>
          <p:txBody>
            <a:bodyPr/>
            <a:lstStyle/>
            <a:p>
              <a:endParaRPr lang="en-GB"/>
            </a:p>
          </p:txBody>
        </p:sp>
        <p:sp>
          <p:nvSpPr>
            <p:cNvPr id="35893" name="Line 52"/>
            <p:cNvSpPr>
              <a:spLocks noChangeShapeType="1"/>
            </p:cNvSpPr>
            <p:nvPr/>
          </p:nvSpPr>
          <p:spPr bwMode="auto">
            <a:xfrm>
              <a:off x="3918" y="3202"/>
              <a:ext cx="405" cy="1"/>
            </a:xfrm>
            <a:prstGeom prst="line">
              <a:avLst/>
            </a:prstGeom>
            <a:noFill/>
            <a:ln w="9525">
              <a:solidFill>
                <a:srgbClr val="000000"/>
              </a:solidFill>
              <a:round/>
              <a:headEnd/>
              <a:tailEnd/>
            </a:ln>
          </p:spPr>
          <p:txBody>
            <a:bodyPr/>
            <a:lstStyle/>
            <a:p>
              <a:endParaRPr lang="en-GB"/>
            </a:p>
          </p:txBody>
        </p:sp>
        <p:sp>
          <p:nvSpPr>
            <p:cNvPr id="35894" name="Line 53"/>
            <p:cNvSpPr>
              <a:spLocks noChangeShapeType="1"/>
            </p:cNvSpPr>
            <p:nvPr/>
          </p:nvSpPr>
          <p:spPr bwMode="auto">
            <a:xfrm flipH="1">
              <a:off x="3918" y="3202"/>
              <a:ext cx="405" cy="1"/>
            </a:xfrm>
            <a:prstGeom prst="line">
              <a:avLst/>
            </a:prstGeom>
            <a:noFill/>
            <a:ln w="9525">
              <a:solidFill>
                <a:srgbClr val="000000"/>
              </a:solidFill>
              <a:round/>
              <a:headEnd/>
              <a:tailEnd/>
            </a:ln>
          </p:spPr>
          <p:txBody>
            <a:bodyPr/>
            <a:lstStyle/>
            <a:p>
              <a:endParaRPr lang="en-GB"/>
            </a:p>
          </p:txBody>
        </p:sp>
        <p:sp>
          <p:nvSpPr>
            <p:cNvPr id="35895" name="Line 54"/>
            <p:cNvSpPr>
              <a:spLocks noChangeShapeType="1"/>
            </p:cNvSpPr>
            <p:nvPr/>
          </p:nvSpPr>
          <p:spPr bwMode="auto">
            <a:xfrm flipV="1">
              <a:off x="4323" y="3202"/>
              <a:ext cx="0" cy="444"/>
            </a:xfrm>
            <a:prstGeom prst="line">
              <a:avLst/>
            </a:prstGeom>
            <a:noFill/>
            <a:ln w="9525">
              <a:solidFill>
                <a:srgbClr val="000000"/>
              </a:solidFill>
              <a:round/>
              <a:headEnd/>
              <a:tailEnd/>
            </a:ln>
          </p:spPr>
          <p:txBody>
            <a:bodyPr/>
            <a:lstStyle/>
            <a:p>
              <a:endParaRPr lang="en-GB"/>
            </a:p>
          </p:txBody>
        </p:sp>
        <p:sp>
          <p:nvSpPr>
            <p:cNvPr id="35896" name="Line 55"/>
            <p:cNvSpPr>
              <a:spLocks noChangeShapeType="1"/>
            </p:cNvSpPr>
            <p:nvPr/>
          </p:nvSpPr>
          <p:spPr bwMode="auto">
            <a:xfrm>
              <a:off x="4323" y="3202"/>
              <a:ext cx="0" cy="444"/>
            </a:xfrm>
            <a:prstGeom prst="line">
              <a:avLst/>
            </a:prstGeom>
            <a:noFill/>
            <a:ln w="9525">
              <a:solidFill>
                <a:srgbClr val="000000"/>
              </a:solidFill>
              <a:round/>
              <a:headEnd/>
              <a:tailEnd/>
            </a:ln>
          </p:spPr>
          <p:txBody>
            <a:bodyPr/>
            <a:lstStyle/>
            <a:p>
              <a:endParaRPr lang="en-GB"/>
            </a:p>
          </p:txBody>
        </p:sp>
        <p:sp>
          <p:nvSpPr>
            <p:cNvPr id="35897" name="Line 56"/>
            <p:cNvSpPr>
              <a:spLocks noChangeShapeType="1"/>
            </p:cNvSpPr>
            <p:nvPr/>
          </p:nvSpPr>
          <p:spPr bwMode="auto">
            <a:xfrm>
              <a:off x="3918" y="3646"/>
              <a:ext cx="405" cy="1"/>
            </a:xfrm>
            <a:prstGeom prst="line">
              <a:avLst/>
            </a:prstGeom>
            <a:noFill/>
            <a:ln w="9525">
              <a:solidFill>
                <a:srgbClr val="000000"/>
              </a:solidFill>
              <a:round/>
              <a:headEnd/>
              <a:tailEnd/>
            </a:ln>
          </p:spPr>
          <p:txBody>
            <a:bodyPr/>
            <a:lstStyle/>
            <a:p>
              <a:endParaRPr lang="en-GB"/>
            </a:p>
          </p:txBody>
        </p:sp>
        <p:sp>
          <p:nvSpPr>
            <p:cNvPr id="35898" name="Line 57"/>
            <p:cNvSpPr>
              <a:spLocks noChangeShapeType="1"/>
            </p:cNvSpPr>
            <p:nvPr/>
          </p:nvSpPr>
          <p:spPr bwMode="auto">
            <a:xfrm flipH="1">
              <a:off x="3918" y="3646"/>
              <a:ext cx="405" cy="1"/>
            </a:xfrm>
            <a:prstGeom prst="line">
              <a:avLst/>
            </a:prstGeom>
            <a:noFill/>
            <a:ln w="9525">
              <a:solidFill>
                <a:srgbClr val="000000"/>
              </a:solidFill>
              <a:round/>
              <a:headEnd/>
              <a:tailEnd/>
            </a:ln>
          </p:spPr>
          <p:txBody>
            <a:bodyPr/>
            <a:lstStyle/>
            <a:p>
              <a:endParaRPr lang="en-GB"/>
            </a:p>
          </p:txBody>
        </p:sp>
        <p:sp>
          <p:nvSpPr>
            <p:cNvPr id="35899" name="Line 58"/>
            <p:cNvSpPr>
              <a:spLocks noChangeShapeType="1"/>
            </p:cNvSpPr>
            <p:nvPr/>
          </p:nvSpPr>
          <p:spPr bwMode="auto">
            <a:xfrm>
              <a:off x="4020" y="3154"/>
              <a:ext cx="204" cy="2"/>
            </a:xfrm>
            <a:prstGeom prst="line">
              <a:avLst/>
            </a:prstGeom>
            <a:noFill/>
            <a:ln w="9525">
              <a:solidFill>
                <a:srgbClr val="000000"/>
              </a:solidFill>
              <a:round/>
              <a:headEnd/>
              <a:tailEnd/>
            </a:ln>
          </p:spPr>
          <p:txBody>
            <a:bodyPr/>
            <a:lstStyle/>
            <a:p>
              <a:endParaRPr lang="en-GB"/>
            </a:p>
          </p:txBody>
        </p:sp>
        <p:sp>
          <p:nvSpPr>
            <p:cNvPr id="35900" name="Line 59"/>
            <p:cNvSpPr>
              <a:spLocks noChangeShapeType="1"/>
            </p:cNvSpPr>
            <p:nvPr/>
          </p:nvSpPr>
          <p:spPr bwMode="auto">
            <a:xfrm>
              <a:off x="4121" y="3154"/>
              <a:ext cx="2" cy="48"/>
            </a:xfrm>
            <a:prstGeom prst="line">
              <a:avLst/>
            </a:prstGeom>
            <a:noFill/>
            <a:ln w="9525">
              <a:solidFill>
                <a:srgbClr val="000000"/>
              </a:solidFill>
              <a:round/>
              <a:headEnd/>
              <a:tailEnd/>
            </a:ln>
          </p:spPr>
          <p:txBody>
            <a:bodyPr/>
            <a:lstStyle/>
            <a:p>
              <a:endParaRPr lang="en-GB"/>
            </a:p>
          </p:txBody>
        </p:sp>
        <p:sp>
          <p:nvSpPr>
            <p:cNvPr id="35901" name="Rectangle 60"/>
            <p:cNvSpPr>
              <a:spLocks noChangeArrowheads="1"/>
            </p:cNvSpPr>
            <p:nvPr/>
          </p:nvSpPr>
          <p:spPr bwMode="auto">
            <a:xfrm>
              <a:off x="4526" y="3592"/>
              <a:ext cx="403" cy="54"/>
            </a:xfrm>
            <a:prstGeom prst="rect">
              <a:avLst/>
            </a:prstGeom>
            <a:solidFill>
              <a:srgbClr val="FF0000"/>
            </a:solidFill>
            <a:ln w="9525">
              <a:noFill/>
              <a:miter lim="800000"/>
              <a:headEnd/>
              <a:tailEnd/>
            </a:ln>
          </p:spPr>
          <p:txBody>
            <a:bodyPr/>
            <a:lstStyle/>
            <a:p>
              <a:endParaRPr lang="en-GB"/>
            </a:p>
          </p:txBody>
        </p:sp>
        <p:sp>
          <p:nvSpPr>
            <p:cNvPr id="35902" name="Line 61"/>
            <p:cNvSpPr>
              <a:spLocks noChangeShapeType="1"/>
            </p:cNvSpPr>
            <p:nvPr/>
          </p:nvSpPr>
          <p:spPr bwMode="auto">
            <a:xfrm flipV="1">
              <a:off x="4526" y="3592"/>
              <a:ext cx="2" cy="54"/>
            </a:xfrm>
            <a:prstGeom prst="line">
              <a:avLst/>
            </a:prstGeom>
            <a:noFill/>
            <a:ln w="9525">
              <a:solidFill>
                <a:srgbClr val="000000"/>
              </a:solidFill>
              <a:round/>
              <a:headEnd/>
              <a:tailEnd/>
            </a:ln>
          </p:spPr>
          <p:txBody>
            <a:bodyPr/>
            <a:lstStyle/>
            <a:p>
              <a:endParaRPr lang="en-GB"/>
            </a:p>
          </p:txBody>
        </p:sp>
        <p:sp>
          <p:nvSpPr>
            <p:cNvPr id="35903" name="Line 62"/>
            <p:cNvSpPr>
              <a:spLocks noChangeShapeType="1"/>
            </p:cNvSpPr>
            <p:nvPr/>
          </p:nvSpPr>
          <p:spPr bwMode="auto">
            <a:xfrm>
              <a:off x="4526" y="3592"/>
              <a:ext cx="2" cy="54"/>
            </a:xfrm>
            <a:prstGeom prst="line">
              <a:avLst/>
            </a:prstGeom>
            <a:noFill/>
            <a:ln w="9525">
              <a:solidFill>
                <a:srgbClr val="000000"/>
              </a:solidFill>
              <a:round/>
              <a:headEnd/>
              <a:tailEnd/>
            </a:ln>
          </p:spPr>
          <p:txBody>
            <a:bodyPr/>
            <a:lstStyle/>
            <a:p>
              <a:endParaRPr lang="en-GB"/>
            </a:p>
          </p:txBody>
        </p:sp>
        <p:sp>
          <p:nvSpPr>
            <p:cNvPr id="35904" name="Line 63"/>
            <p:cNvSpPr>
              <a:spLocks noChangeShapeType="1"/>
            </p:cNvSpPr>
            <p:nvPr/>
          </p:nvSpPr>
          <p:spPr bwMode="auto">
            <a:xfrm>
              <a:off x="4526" y="3592"/>
              <a:ext cx="403" cy="2"/>
            </a:xfrm>
            <a:prstGeom prst="line">
              <a:avLst/>
            </a:prstGeom>
            <a:noFill/>
            <a:ln w="9525">
              <a:solidFill>
                <a:srgbClr val="000000"/>
              </a:solidFill>
              <a:round/>
              <a:headEnd/>
              <a:tailEnd/>
            </a:ln>
          </p:spPr>
          <p:txBody>
            <a:bodyPr/>
            <a:lstStyle/>
            <a:p>
              <a:endParaRPr lang="en-GB"/>
            </a:p>
          </p:txBody>
        </p:sp>
        <p:sp>
          <p:nvSpPr>
            <p:cNvPr id="35905" name="Line 64"/>
            <p:cNvSpPr>
              <a:spLocks noChangeShapeType="1"/>
            </p:cNvSpPr>
            <p:nvPr/>
          </p:nvSpPr>
          <p:spPr bwMode="auto">
            <a:xfrm flipH="1">
              <a:off x="4526" y="3592"/>
              <a:ext cx="403" cy="2"/>
            </a:xfrm>
            <a:prstGeom prst="line">
              <a:avLst/>
            </a:prstGeom>
            <a:noFill/>
            <a:ln w="9525">
              <a:solidFill>
                <a:srgbClr val="000000"/>
              </a:solidFill>
              <a:round/>
              <a:headEnd/>
              <a:tailEnd/>
            </a:ln>
          </p:spPr>
          <p:txBody>
            <a:bodyPr/>
            <a:lstStyle/>
            <a:p>
              <a:endParaRPr lang="en-GB"/>
            </a:p>
          </p:txBody>
        </p:sp>
        <p:sp>
          <p:nvSpPr>
            <p:cNvPr id="35906" name="Line 65"/>
            <p:cNvSpPr>
              <a:spLocks noChangeShapeType="1"/>
            </p:cNvSpPr>
            <p:nvPr/>
          </p:nvSpPr>
          <p:spPr bwMode="auto">
            <a:xfrm flipV="1">
              <a:off x="4929" y="3592"/>
              <a:ext cx="2" cy="54"/>
            </a:xfrm>
            <a:prstGeom prst="line">
              <a:avLst/>
            </a:prstGeom>
            <a:noFill/>
            <a:ln w="9525">
              <a:solidFill>
                <a:srgbClr val="000000"/>
              </a:solidFill>
              <a:round/>
              <a:headEnd/>
              <a:tailEnd/>
            </a:ln>
          </p:spPr>
          <p:txBody>
            <a:bodyPr/>
            <a:lstStyle/>
            <a:p>
              <a:endParaRPr lang="en-GB"/>
            </a:p>
          </p:txBody>
        </p:sp>
        <p:sp>
          <p:nvSpPr>
            <p:cNvPr id="35907" name="Line 66"/>
            <p:cNvSpPr>
              <a:spLocks noChangeShapeType="1"/>
            </p:cNvSpPr>
            <p:nvPr/>
          </p:nvSpPr>
          <p:spPr bwMode="auto">
            <a:xfrm>
              <a:off x="4929" y="3592"/>
              <a:ext cx="2" cy="54"/>
            </a:xfrm>
            <a:prstGeom prst="line">
              <a:avLst/>
            </a:prstGeom>
            <a:noFill/>
            <a:ln w="9525">
              <a:solidFill>
                <a:srgbClr val="000000"/>
              </a:solidFill>
              <a:round/>
              <a:headEnd/>
              <a:tailEnd/>
            </a:ln>
          </p:spPr>
          <p:txBody>
            <a:bodyPr/>
            <a:lstStyle/>
            <a:p>
              <a:endParaRPr lang="en-GB"/>
            </a:p>
          </p:txBody>
        </p:sp>
        <p:sp>
          <p:nvSpPr>
            <p:cNvPr id="35908" name="Line 67"/>
            <p:cNvSpPr>
              <a:spLocks noChangeShapeType="1"/>
            </p:cNvSpPr>
            <p:nvPr/>
          </p:nvSpPr>
          <p:spPr bwMode="auto">
            <a:xfrm>
              <a:off x="4526" y="3646"/>
              <a:ext cx="403" cy="1"/>
            </a:xfrm>
            <a:prstGeom prst="line">
              <a:avLst/>
            </a:prstGeom>
            <a:noFill/>
            <a:ln w="9525">
              <a:solidFill>
                <a:srgbClr val="000000"/>
              </a:solidFill>
              <a:round/>
              <a:headEnd/>
              <a:tailEnd/>
            </a:ln>
          </p:spPr>
          <p:txBody>
            <a:bodyPr/>
            <a:lstStyle/>
            <a:p>
              <a:endParaRPr lang="en-GB"/>
            </a:p>
          </p:txBody>
        </p:sp>
        <p:sp>
          <p:nvSpPr>
            <p:cNvPr id="35909" name="Line 68"/>
            <p:cNvSpPr>
              <a:spLocks noChangeShapeType="1"/>
            </p:cNvSpPr>
            <p:nvPr/>
          </p:nvSpPr>
          <p:spPr bwMode="auto">
            <a:xfrm flipH="1">
              <a:off x="4526" y="3646"/>
              <a:ext cx="403" cy="1"/>
            </a:xfrm>
            <a:prstGeom prst="line">
              <a:avLst/>
            </a:prstGeom>
            <a:noFill/>
            <a:ln w="9525">
              <a:solidFill>
                <a:srgbClr val="000000"/>
              </a:solidFill>
              <a:round/>
              <a:headEnd/>
              <a:tailEnd/>
            </a:ln>
          </p:spPr>
          <p:txBody>
            <a:bodyPr/>
            <a:lstStyle/>
            <a:p>
              <a:endParaRPr lang="en-GB"/>
            </a:p>
          </p:txBody>
        </p:sp>
        <p:sp>
          <p:nvSpPr>
            <p:cNvPr id="35910" name="Line 69"/>
            <p:cNvSpPr>
              <a:spLocks noChangeShapeType="1"/>
            </p:cNvSpPr>
            <p:nvPr/>
          </p:nvSpPr>
          <p:spPr bwMode="auto">
            <a:xfrm>
              <a:off x="4627" y="3577"/>
              <a:ext cx="203" cy="2"/>
            </a:xfrm>
            <a:prstGeom prst="line">
              <a:avLst/>
            </a:prstGeom>
            <a:noFill/>
            <a:ln w="9525">
              <a:solidFill>
                <a:srgbClr val="000000"/>
              </a:solidFill>
              <a:round/>
              <a:headEnd/>
              <a:tailEnd/>
            </a:ln>
          </p:spPr>
          <p:txBody>
            <a:bodyPr/>
            <a:lstStyle/>
            <a:p>
              <a:endParaRPr lang="en-GB"/>
            </a:p>
          </p:txBody>
        </p:sp>
        <p:sp>
          <p:nvSpPr>
            <p:cNvPr id="35911" name="Line 70"/>
            <p:cNvSpPr>
              <a:spLocks noChangeShapeType="1"/>
            </p:cNvSpPr>
            <p:nvPr/>
          </p:nvSpPr>
          <p:spPr bwMode="auto">
            <a:xfrm>
              <a:off x="4726" y="3577"/>
              <a:ext cx="2" cy="15"/>
            </a:xfrm>
            <a:prstGeom prst="line">
              <a:avLst/>
            </a:prstGeom>
            <a:noFill/>
            <a:ln w="9525">
              <a:solidFill>
                <a:srgbClr val="000000"/>
              </a:solidFill>
              <a:round/>
              <a:headEnd/>
              <a:tailEnd/>
            </a:ln>
          </p:spPr>
          <p:txBody>
            <a:bodyPr/>
            <a:lstStyle/>
            <a:p>
              <a:endParaRPr lang="en-GB"/>
            </a:p>
          </p:txBody>
        </p:sp>
        <p:sp>
          <p:nvSpPr>
            <p:cNvPr id="35912" name="Line 71"/>
            <p:cNvSpPr>
              <a:spLocks noChangeShapeType="1"/>
            </p:cNvSpPr>
            <p:nvPr/>
          </p:nvSpPr>
          <p:spPr bwMode="auto">
            <a:xfrm>
              <a:off x="1898" y="3646"/>
              <a:ext cx="3239" cy="1"/>
            </a:xfrm>
            <a:prstGeom prst="line">
              <a:avLst/>
            </a:prstGeom>
            <a:noFill/>
            <a:ln w="28575">
              <a:solidFill>
                <a:srgbClr val="000000"/>
              </a:solidFill>
              <a:round/>
              <a:headEnd/>
              <a:tailEnd/>
            </a:ln>
          </p:spPr>
          <p:txBody>
            <a:bodyPr/>
            <a:lstStyle/>
            <a:p>
              <a:endParaRPr lang="en-GB"/>
            </a:p>
          </p:txBody>
        </p:sp>
        <p:sp>
          <p:nvSpPr>
            <p:cNvPr id="35913" name="Line 72"/>
            <p:cNvSpPr>
              <a:spLocks noChangeShapeType="1"/>
            </p:cNvSpPr>
            <p:nvPr/>
          </p:nvSpPr>
          <p:spPr bwMode="auto">
            <a:xfrm flipV="1">
              <a:off x="1898" y="2068"/>
              <a:ext cx="1" cy="1578"/>
            </a:xfrm>
            <a:prstGeom prst="line">
              <a:avLst/>
            </a:prstGeom>
            <a:noFill/>
            <a:ln w="28575">
              <a:solidFill>
                <a:srgbClr val="000000"/>
              </a:solidFill>
              <a:round/>
              <a:headEnd/>
              <a:tailEnd/>
            </a:ln>
          </p:spPr>
          <p:txBody>
            <a:bodyPr/>
            <a:lstStyle/>
            <a:p>
              <a:endParaRPr lang="en-GB"/>
            </a:p>
          </p:txBody>
        </p:sp>
        <p:sp>
          <p:nvSpPr>
            <p:cNvPr id="35914" name="Line 73"/>
            <p:cNvSpPr>
              <a:spLocks noChangeShapeType="1"/>
            </p:cNvSpPr>
            <p:nvPr/>
          </p:nvSpPr>
          <p:spPr bwMode="auto">
            <a:xfrm flipH="1">
              <a:off x="1838" y="3646"/>
              <a:ext cx="60" cy="1"/>
            </a:xfrm>
            <a:prstGeom prst="line">
              <a:avLst/>
            </a:prstGeom>
            <a:noFill/>
            <a:ln w="28575">
              <a:solidFill>
                <a:srgbClr val="000000"/>
              </a:solidFill>
              <a:round/>
              <a:headEnd/>
              <a:tailEnd/>
            </a:ln>
          </p:spPr>
          <p:txBody>
            <a:bodyPr/>
            <a:lstStyle/>
            <a:p>
              <a:endParaRPr lang="en-GB"/>
            </a:p>
          </p:txBody>
        </p:sp>
        <p:sp>
          <p:nvSpPr>
            <p:cNvPr id="35915" name="Rectangle 74"/>
            <p:cNvSpPr>
              <a:spLocks noChangeArrowheads="1"/>
            </p:cNvSpPr>
            <p:nvPr/>
          </p:nvSpPr>
          <p:spPr bwMode="auto">
            <a:xfrm>
              <a:off x="1667" y="3583"/>
              <a:ext cx="90" cy="194"/>
            </a:xfrm>
            <a:prstGeom prst="rect">
              <a:avLst/>
            </a:prstGeom>
            <a:noFill/>
            <a:ln w="9525">
              <a:noFill/>
              <a:miter lim="800000"/>
              <a:headEnd/>
              <a:tailEnd/>
            </a:ln>
          </p:spPr>
          <p:txBody>
            <a:bodyPr wrap="none" lIns="0" tIns="0" rIns="0" bIns="0">
              <a:spAutoFit/>
            </a:bodyPr>
            <a:lstStyle/>
            <a:p>
              <a:pPr eaLnBrk="1" hangingPunct="1"/>
              <a:r>
                <a:rPr lang="ja-JP" altLang="en-GB">
                  <a:solidFill>
                    <a:srgbClr val="000000"/>
                  </a:solidFill>
                  <a:latin typeface="Arial" pitchFamily="34" charset="0"/>
                  <a:ea typeface="MS PGothic" pitchFamily="34" charset="-128"/>
                </a:rPr>
                <a:t>0</a:t>
              </a:r>
              <a:endParaRPr lang="ja-JP" altLang="en-GB">
                <a:ea typeface="MS PGothic" pitchFamily="34" charset="-128"/>
              </a:endParaRPr>
            </a:p>
          </p:txBody>
        </p:sp>
        <p:sp>
          <p:nvSpPr>
            <p:cNvPr id="35916" name="Line 75"/>
            <p:cNvSpPr>
              <a:spLocks noChangeShapeType="1"/>
            </p:cNvSpPr>
            <p:nvPr/>
          </p:nvSpPr>
          <p:spPr bwMode="auto">
            <a:xfrm flipH="1">
              <a:off x="1838" y="3153"/>
              <a:ext cx="60" cy="1"/>
            </a:xfrm>
            <a:prstGeom prst="line">
              <a:avLst/>
            </a:prstGeom>
            <a:noFill/>
            <a:ln w="28575">
              <a:solidFill>
                <a:srgbClr val="000000"/>
              </a:solidFill>
              <a:round/>
              <a:headEnd/>
              <a:tailEnd/>
            </a:ln>
          </p:spPr>
          <p:txBody>
            <a:bodyPr/>
            <a:lstStyle/>
            <a:p>
              <a:endParaRPr lang="en-GB"/>
            </a:p>
          </p:txBody>
        </p:sp>
        <p:sp>
          <p:nvSpPr>
            <p:cNvPr id="35917" name="Rectangle 76"/>
            <p:cNvSpPr>
              <a:spLocks noChangeArrowheads="1"/>
            </p:cNvSpPr>
            <p:nvPr/>
          </p:nvSpPr>
          <p:spPr bwMode="auto">
            <a:xfrm>
              <a:off x="1667" y="3091"/>
              <a:ext cx="90" cy="194"/>
            </a:xfrm>
            <a:prstGeom prst="rect">
              <a:avLst/>
            </a:prstGeom>
            <a:noFill/>
            <a:ln w="9525">
              <a:noFill/>
              <a:miter lim="800000"/>
              <a:headEnd/>
              <a:tailEnd/>
            </a:ln>
          </p:spPr>
          <p:txBody>
            <a:bodyPr wrap="none" lIns="0" tIns="0" rIns="0" bIns="0">
              <a:spAutoFit/>
            </a:bodyPr>
            <a:lstStyle/>
            <a:p>
              <a:pPr eaLnBrk="1" hangingPunct="1"/>
              <a:r>
                <a:rPr lang="ja-JP" altLang="en-GB">
                  <a:solidFill>
                    <a:srgbClr val="000000"/>
                  </a:solidFill>
                  <a:latin typeface="Arial" pitchFamily="34" charset="0"/>
                  <a:ea typeface="MS PGothic" pitchFamily="34" charset="-128"/>
                </a:rPr>
                <a:t>1</a:t>
              </a:r>
              <a:endParaRPr lang="ja-JP" altLang="en-GB">
                <a:ea typeface="MS PGothic" pitchFamily="34" charset="-128"/>
              </a:endParaRPr>
            </a:p>
          </p:txBody>
        </p:sp>
        <p:sp>
          <p:nvSpPr>
            <p:cNvPr id="35918" name="Line 77"/>
            <p:cNvSpPr>
              <a:spLocks noChangeShapeType="1"/>
            </p:cNvSpPr>
            <p:nvPr/>
          </p:nvSpPr>
          <p:spPr bwMode="auto">
            <a:xfrm flipH="1">
              <a:off x="1838" y="2660"/>
              <a:ext cx="60" cy="1"/>
            </a:xfrm>
            <a:prstGeom prst="line">
              <a:avLst/>
            </a:prstGeom>
            <a:noFill/>
            <a:ln w="28575">
              <a:solidFill>
                <a:srgbClr val="000000"/>
              </a:solidFill>
              <a:round/>
              <a:headEnd/>
              <a:tailEnd/>
            </a:ln>
          </p:spPr>
          <p:txBody>
            <a:bodyPr/>
            <a:lstStyle/>
            <a:p>
              <a:endParaRPr lang="en-GB"/>
            </a:p>
          </p:txBody>
        </p:sp>
        <p:sp>
          <p:nvSpPr>
            <p:cNvPr id="35919" name="Rectangle 78"/>
            <p:cNvSpPr>
              <a:spLocks noChangeArrowheads="1"/>
            </p:cNvSpPr>
            <p:nvPr/>
          </p:nvSpPr>
          <p:spPr bwMode="auto">
            <a:xfrm>
              <a:off x="1667" y="2598"/>
              <a:ext cx="90" cy="194"/>
            </a:xfrm>
            <a:prstGeom prst="rect">
              <a:avLst/>
            </a:prstGeom>
            <a:noFill/>
            <a:ln w="9525">
              <a:noFill/>
              <a:miter lim="800000"/>
              <a:headEnd/>
              <a:tailEnd/>
            </a:ln>
          </p:spPr>
          <p:txBody>
            <a:bodyPr wrap="none" lIns="0" tIns="0" rIns="0" bIns="0">
              <a:spAutoFit/>
            </a:bodyPr>
            <a:lstStyle/>
            <a:p>
              <a:pPr eaLnBrk="1" hangingPunct="1"/>
              <a:r>
                <a:rPr lang="ja-JP" altLang="en-GB">
                  <a:solidFill>
                    <a:srgbClr val="000000"/>
                  </a:solidFill>
                  <a:latin typeface="Arial" pitchFamily="34" charset="0"/>
                  <a:ea typeface="MS PGothic" pitchFamily="34" charset="-128"/>
                </a:rPr>
                <a:t>2</a:t>
              </a:r>
              <a:endParaRPr lang="ja-JP" altLang="en-GB">
                <a:ea typeface="MS PGothic" pitchFamily="34" charset="-128"/>
              </a:endParaRPr>
            </a:p>
          </p:txBody>
        </p:sp>
        <p:sp>
          <p:nvSpPr>
            <p:cNvPr id="35920" name="Line 79"/>
            <p:cNvSpPr>
              <a:spLocks noChangeShapeType="1"/>
            </p:cNvSpPr>
            <p:nvPr/>
          </p:nvSpPr>
          <p:spPr bwMode="auto">
            <a:xfrm flipH="1">
              <a:off x="1838" y="2167"/>
              <a:ext cx="60" cy="1"/>
            </a:xfrm>
            <a:prstGeom prst="line">
              <a:avLst/>
            </a:prstGeom>
            <a:noFill/>
            <a:ln w="28575">
              <a:solidFill>
                <a:srgbClr val="000000"/>
              </a:solidFill>
              <a:round/>
              <a:headEnd/>
              <a:tailEnd/>
            </a:ln>
          </p:spPr>
          <p:txBody>
            <a:bodyPr/>
            <a:lstStyle/>
            <a:p>
              <a:endParaRPr lang="en-GB"/>
            </a:p>
          </p:txBody>
        </p:sp>
        <p:sp>
          <p:nvSpPr>
            <p:cNvPr id="35921" name="Rectangle 80"/>
            <p:cNvSpPr>
              <a:spLocks noChangeArrowheads="1"/>
            </p:cNvSpPr>
            <p:nvPr/>
          </p:nvSpPr>
          <p:spPr bwMode="auto">
            <a:xfrm>
              <a:off x="1667" y="2105"/>
              <a:ext cx="90" cy="194"/>
            </a:xfrm>
            <a:prstGeom prst="rect">
              <a:avLst/>
            </a:prstGeom>
            <a:noFill/>
            <a:ln w="9525">
              <a:noFill/>
              <a:miter lim="800000"/>
              <a:headEnd/>
              <a:tailEnd/>
            </a:ln>
          </p:spPr>
          <p:txBody>
            <a:bodyPr wrap="none" lIns="0" tIns="0" rIns="0" bIns="0">
              <a:spAutoFit/>
            </a:bodyPr>
            <a:lstStyle/>
            <a:p>
              <a:pPr eaLnBrk="1" hangingPunct="1"/>
              <a:r>
                <a:rPr lang="ja-JP" altLang="en-GB">
                  <a:solidFill>
                    <a:srgbClr val="000000"/>
                  </a:solidFill>
                  <a:latin typeface="Arial" pitchFamily="34" charset="0"/>
                  <a:ea typeface="MS PGothic" pitchFamily="34" charset="-128"/>
                </a:rPr>
                <a:t>3</a:t>
              </a:r>
              <a:endParaRPr lang="ja-JP" altLang="en-GB">
                <a:ea typeface="MS PGothic" pitchFamily="34" charset="-128"/>
              </a:endParaRPr>
            </a:p>
          </p:txBody>
        </p:sp>
        <p:sp>
          <p:nvSpPr>
            <p:cNvPr id="35922" name="Text Box 81"/>
            <p:cNvSpPr txBox="1">
              <a:spLocks noChangeArrowheads="1"/>
            </p:cNvSpPr>
            <p:nvPr/>
          </p:nvSpPr>
          <p:spPr bwMode="auto">
            <a:xfrm>
              <a:off x="3904" y="2792"/>
              <a:ext cx="414" cy="406"/>
            </a:xfrm>
            <a:prstGeom prst="rect">
              <a:avLst/>
            </a:prstGeom>
            <a:noFill/>
            <a:ln w="9525">
              <a:noFill/>
              <a:miter lim="800000"/>
              <a:headEnd/>
              <a:tailEnd/>
            </a:ln>
          </p:spPr>
          <p:txBody>
            <a:bodyPr wrap="none">
              <a:spAutoFit/>
            </a:bodyPr>
            <a:lstStyle/>
            <a:p>
              <a:pPr eaLnBrk="1" hangingPunct="1"/>
              <a:r>
                <a:rPr lang="ja-JP" altLang="en-GB" sz="3200">
                  <a:ea typeface="MS PGothic" pitchFamily="34" charset="-128"/>
                </a:rPr>
                <a:t>**</a:t>
              </a:r>
            </a:p>
          </p:txBody>
        </p:sp>
        <p:sp>
          <p:nvSpPr>
            <p:cNvPr id="35923" name="Text Box 82"/>
            <p:cNvSpPr txBox="1">
              <a:spLocks noChangeArrowheads="1"/>
            </p:cNvSpPr>
            <p:nvPr/>
          </p:nvSpPr>
          <p:spPr bwMode="auto">
            <a:xfrm>
              <a:off x="2702" y="2063"/>
              <a:ext cx="377" cy="278"/>
            </a:xfrm>
            <a:prstGeom prst="rect">
              <a:avLst/>
            </a:prstGeom>
            <a:noFill/>
            <a:ln w="9525">
              <a:noFill/>
              <a:miter lim="800000"/>
              <a:headEnd/>
              <a:tailEnd/>
            </a:ln>
          </p:spPr>
          <p:txBody>
            <a:bodyPr wrap="none">
              <a:spAutoFit/>
            </a:bodyPr>
            <a:lstStyle/>
            <a:p>
              <a:pPr eaLnBrk="1" hangingPunct="1"/>
              <a:r>
                <a:rPr lang="en-GB" altLang="ja-JP" sz="2000">
                  <a:latin typeface="Arial" pitchFamily="34" charset="0"/>
                  <a:ea typeface="MS PGothic" pitchFamily="34" charset="-128"/>
                </a:rPr>
                <a:t>NS</a:t>
              </a:r>
            </a:p>
          </p:txBody>
        </p:sp>
        <p:sp>
          <p:nvSpPr>
            <p:cNvPr id="35924" name="Text Box 83"/>
            <p:cNvSpPr txBox="1">
              <a:spLocks noChangeArrowheads="1"/>
            </p:cNvSpPr>
            <p:nvPr/>
          </p:nvSpPr>
          <p:spPr bwMode="auto">
            <a:xfrm>
              <a:off x="3387" y="2442"/>
              <a:ext cx="271" cy="406"/>
            </a:xfrm>
            <a:prstGeom prst="rect">
              <a:avLst/>
            </a:prstGeom>
            <a:noFill/>
            <a:ln w="9525">
              <a:noFill/>
              <a:miter lim="800000"/>
              <a:headEnd/>
              <a:tailEnd/>
            </a:ln>
          </p:spPr>
          <p:txBody>
            <a:bodyPr wrap="none">
              <a:spAutoFit/>
            </a:bodyPr>
            <a:lstStyle/>
            <a:p>
              <a:pPr eaLnBrk="1" hangingPunct="1"/>
              <a:r>
                <a:rPr lang="ja-JP" altLang="en-GB" sz="3200">
                  <a:ea typeface="MS PGothic" pitchFamily="34" charset="-128"/>
                </a:rPr>
                <a:t>*</a:t>
              </a:r>
            </a:p>
          </p:txBody>
        </p:sp>
        <p:sp>
          <p:nvSpPr>
            <p:cNvPr id="35925" name="Text Box 84"/>
            <p:cNvSpPr txBox="1">
              <a:spLocks noChangeArrowheads="1"/>
            </p:cNvSpPr>
            <p:nvPr/>
          </p:nvSpPr>
          <p:spPr bwMode="auto">
            <a:xfrm>
              <a:off x="4528" y="3198"/>
              <a:ext cx="413" cy="406"/>
            </a:xfrm>
            <a:prstGeom prst="rect">
              <a:avLst/>
            </a:prstGeom>
            <a:noFill/>
            <a:ln w="9525">
              <a:noFill/>
              <a:miter lim="800000"/>
              <a:headEnd/>
              <a:tailEnd/>
            </a:ln>
          </p:spPr>
          <p:txBody>
            <a:bodyPr wrap="none">
              <a:spAutoFit/>
            </a:bodyPr>
            <a:lstStyle/>
            <a:p>
              <a:pPr eaLnBrk="1" hangingPunct="1"/>
              <a:r>
                <a:rPr lang="ja-JP" altLang="en-GB" sz="3200">
                  <a:ea typeface="MS PGothic" pitchFamily="34" charset="-128"/>
                </a:rPr>
                <a:t>**</a:t>
              </a:r>
            </a:p>
          </p:txBody>
        </p:sp>
        <p:sp>
          <p:nvSpPr>
            <p:cNvPr id="35926" name="Rectangle 85"/>
            <p:cNvSpPr>
              <a:spLocks noChangeArrowheads="1"/>
            </p:cNvSpPr>
            <p:nvPr/>
          </p:nvSpPr>
          <p:spPr bwMode="auto">
            <a:xfrm>
              <a:off x="2006" y="3670"/>
              <a:ext cx="588" cy="431"/>
            </a:xfrm>
            <a:prstGeom prst="rect">
              <a:avLst/>
            </a:prstGeom>
            <a:noFill/>
            <a:ln w="9525">
              <a:noFill/>
              <a:miter lim="800000"/>
              <a:headEnd/>
              <a:tailEnd/>
            </a:ln>
          </p:spPr>
          <p:txBody>
            <a:bodyPr wrap="none" lIns="0" tIns="0" rIns="0" bIns="0">
              <a:spAutoFit/>
            </a:bodyPr>
            <a:lstStyle/>
            <a:p>
              <a:pPr algn="ctr" eaLnBrk="1" hangingPunct="1"/>
              <a:r>
                <a:rPr lang="en-GB" altLang="ja-JP" sz="2000">
                  <a:solidFill>
                    <a:srgbClr val="000000"/>
                  </a:solidFill>
                  <a:latin typeface="Arial" pitchFamily="34" charset="0"/>
                  <a:ea typeface="MS PGothic" pitchFamily="34" charset="-128"/>
                </a:rPr>
                <a:t>non-</a:t>
              </a:r>
            </a:p>
            <a:p>
              <a:pPr algn="ctr" eaLnBrk="1" hangingPunct="1"/>
              <a:r>
                <a:rPr lang="en-GB" altLang="ja-JP" sz="2000">
                  <a:solidFill>
                    <a:srgbClr val="000000"/>
                  </a:solidFill>
                  <a:latin typeface="Arial" pitchFamily="34" charset="0"/>
                  <a:ea typeface="MS PGothic" pitchFamily="34" charset="-128"/>
                </a:rPr>
                <a:t>smoker</a:t>
              </a:r>
              <a:endParaRPr lang="en-GB" altLang="ja-JP" sz="2000">
                <a:ea typeface="MS PGothic" pitchFamily="34" charset="-128"/>
              </a:endParaRPr>
            </a:p>
          </p:txBody>
        </p:sp>
        <p:sp>
          <p:nvSpPr>
            <p:cNvPr id="35927" name="Rectangle 86"/>
            <p:cNvSpPr>
              <a:spLocks noChangeArrowheads="1"/>
            </p:cNvSpPr>
            <p:nvPr/>
          </p:nvSpPr>
          <p:spPr bwMode="auto">
            <a:xfrm>
              <a:off x="3252" y="3952"/>
              <a:ext cx="1455" cy="302"/>
            </a:xfrm>
            <a:prstGeom prst="rect">
              <a:avLst/>
            </a:prstGeom>
            <a:noFill/>
            <a:ln w="9525">
              <a:noFill/>
              <a:miter lim="800000"/>
              <a:headEnd/>
              <a:tailEnd/>
            </a:ln>
          </p:spPr>
          <p:txBody>
            <a:bodyPr wrap="none" lIns="0" tIns="0" rIns="0" bIns="0">
              <a:spAutoFit/>
            </a:bodyPr>
            <a:lstStyle/>
            <a:p>
              <a:pPr eaLnBrk="1" hangingPunct="1"/>
              <a:r>
                <a:rPr lang="en-GB" altLang="ja-JP" sz="2800" b="1">
                  <a:solidFill>
                    <a:srgbClr val="3333FF"/>
                  </a:solidFill>
                  <a:latin typeface="Arial" pitchFamily="34" charset="0"/>
                  <a:ea typeface="MS PGothic" pitchFamily="34" charset="-128"/>
                </a:rPr>
                <a:t>GOLD stage</a:t>
              </a:r>
              <a:endParaRPr lang="en-GB" altLang="ja-JP" sz="2800" b="1">
                <a:solidFill>
                  <a:srgbClr val="3333FF"/>
                </a:solidFill>
                <a:ea typeface="MS PGothic" pitchFamily="34" charset="-128"/>
              </a:endParaRPr>
            </a:p>
          </p:txBody>
        </p:sp>
        <p:sp>
          <p:nvSpPr>
            <p:cNvPr id="35928" name="Rectangle 87"/>
            <p:cNvSpPr>
              <a:spLocks noChangeArrowheads="1"/>
            </p:cNvSpPr>
            <p:nvPr/>
          </p:nvSpPr>
          <p:spPr bwMode="auto">
            <a:xfrm>
              <a:off x="3461" y="3669"/>
              <a:ext cx="99" cy="214"/>
            </a:xfrm>
            <a:prstGeom prst="rect">
              <a:avLst/>
            </a:prstGeom>
            <a:noFill/>
            <a:ln w="9525">
              <a:noFill/>
              <a:miter lim="800000"/>
              <a:headEnd/>
              <a:tailEnd/>
            </a:ln>
          </p:spPr>
          <p:txBody>
            <a:bodyPr wrap="none" lIns="0" tIns="0" rIns="0" bIns="0">
              <a:spAutoFit/>
            </a:bodyPr>
            <a:lstStyle/>
            <a:p>
              <a:pPr algn="ctr" eaLnBrk="1" hangingPunct="1"/>
              <a:r>
                <a:rPr lang="ja-JP" altLang="en-GB" sz="2000">
                  <a:solidFill>
                    <a:srgbClr val="000000"/>
                  </a:solidFill>
                  <a:latin typeface="Arial" pitchFamily="34" charset="0"/>
                  <a:ea typeface="MS PGothic" pitchFamily="34" charset="-128"/>
                </a:rPr>
                <a:t>1</a:t>
              </a:r>
              <a:endParaRPr lang="ja-JP" altLang="en-GB" sz="2000">
                <a:ea typeface="MS PGothic" pitchFamily="34" charset="-128"/>
              </a:endParaRPr>
            </a:p>
          </p:txBody>
        </p:sp>
        <p:sp>
          <p:nvSpPr>
            <p:cNvPr id="35929" name="Rectangle 88"/>
            <p:cNvSpPr>
              <a:spLocks noChangeArrowheads="1"/>
            </p:cNvSpPr>
            <p:nvPr/>
          </p:nvSpPr>
          <p:spPr bwMode="auto">
            <a:xfrm>
              <a:off x="4062" y="3669"/>
              <a:ext cx="99" cy="214"/>
            </a:xfrm>
            <a:prstGeom prst="rect">
              <a:avLst/>
            </a:prstGeom>
            <a:noFill/>
            <a:ln w="9525">
              <a:noFill/>
              <a:miter lim="800000"/>
              <a:headEnd/>
              <a:tailEnd/>
            </a:ln>
          </p:spPr>
          <p:txBody>
            <a:bodyPr wrap="none" lIns="0" tIns="0" rIns="0" bIns="0">
              <a:spAutoFit/>
            </a:bodyPr>
            <a:lstStyle/>
            <a:p>
              <a:pPr algn="ctr" eaLnBrk="1" hangingPunct="1"/>
              <a:r>
                <a:rPr lang="ja-JP" altLang="en-GB" sz="2000">
                  <a:solidFill>
                    <a:srgbClr val="000000"/>
                  </a:solidFill>
                  <a:latin typeface="Arial" pitchFamily="34" charset="0"/>
                  <a:ea typeface="MS PGothic" pitchFamily="34" charset="-128"/>
                </a:rPr>
                <a:t>2</a:t>
              </a:r>
              <a:endParaRPr lang="ja-JP" altLang="en-GB" sz="2000">
                <a:ea typeface="MS PGothic" pitchFamily="34" charset="-128"/>
              </a:endParaRPr>
            </a:p>
          </p:txBody>
        </p:sp>
        <p:sp>
          <p:nvSpPr>
            <p:cNvPr id="35930" name="Rectangle 89"/>
            <p:cNvSpPr>
              <a:spLocks noChangeArrowheads="1"/>
            </p:cNvSpPr>
            <p:nvPr/>
          </p:nvSpPr>
          <p:spPr bwMode="auto">
            <a:xfrm>
              <a:off x="4683" y="3669"/>
              <a:ext cx="99" cy="214"/>
            </a:xfrm>
            <a:prstGeom prst="rect">
              <a:avLst/>
            </a:prstGeom>
            <a:noFill/>
            <a:ln w="9525">
              <a:noFill/>
              <a:miter lim="800000"/>
              <a:headEnd/>
              <a:tailEnd/>
            </a:ln>
          </p:spPr>
          <p:txBody>
            <a:bodyPr wrap="none" lIns="0" tIns="0" rIns="0" bIns="0">
              <a:spAutoFit/>
            </a:bodyPr>
            <a:lstStyle/>
            <a:p>
              <a:pPr algn="ctr" eaLnBrk="1" hangingPunct="1"/>
              <a:r>
                <a:rPr lang="ja-JP" altLang="en-GB" sz="2000">
                  <a:solidFill>
                    <a:srgbClr val="000000"/>
                  </a:solidFill>
                  <a:latin typeface="Arial" pitchFamily="34" charset="0"/>
                  <a:ea typeface="MS PGothic" pitchFamily="34" charset="-128"/>
                </a:rPr>
                <a:t>4</a:t>
              </a:r>
              <a:endParaRPr lang="ja-JP" altLang="en-GB" sz="2000">
                <a:ea typeface="MS PGothic" pitchFamily="34" charset="-128"/>
              </a:endParaRPr>
            </a:p>
          </p:txBody>
        </p:sp>
        <p:sp>
          <p:nvSpPr>
            <p:cNvPr id="35931" name="Rectangle 90"/>
            <p:cNvSpPr>
              <a:spLocks noChangeArrowheads="1"/>
            </p:cNvSpPr>
            <p:nvPr/>
          </p:nvSpPr>
          <p:spPr bwMode="auto">
            <a:xfrm>
              <a:off x="2858" y="3669"/>
              <a:ext cx="99" cy="214"/>
            </a:xfrm>
            <a:prstGeom prst="rect">
              <a:avLst/>
            </a:prstGeom>
            <a:noFill/>
            <a:ln w="9525">
              <a:noFill/>
              <a:miter lim="800000"/>
              <a:headEnd/>
              <a:tailEnd/>
            </a:ln>
          </p:spPr>
          <p:txBody>
            <a:bodyPr wrap="none" lIns="0" tIns="0" rIns="0" bIns="0">
              <a:spAutoFit/>
            </a:bodyPr>
            <a:lstStyle/>
            <a:p>
              <a:pPr algn="ctr" eaLnBrk="1" hangingPunct="1"/>
              <a:r>
                <a:rPr lang="ja-JP" altLang="en-GB" sz="2000">
                  <a:solidFill>
                    <a:srgbClr val="000000"/>
                  </a:solidFill>
                  <a:latin typeface="Arial" pitchFamily="34" charset="0"/>
                  <a:ea typeface="MS PGothic" pitchFamily="34" charset="-128"/>
                </a:rPr>
                <a:t>0</a:t>
              </a:r>
              <a:endParaRPr lang="ja-JP" altLang="en-GB" sz="2000">
                <a:ea typeface="MS PGothic" pitchFamily="34" charset="-128"/>
              </a:endParaRPr>
            </a:p>
          </p:txBody>
        </p:sp>
        <p:sp>
          <p:nvSpPr>
            <p:cNvPr id="35932" name="Line 91"/>
            <p:cNvSpPr>
              <a:spLocks noChangeShapeType="1"/>
            </p:cNvSpPr>
            <p:nvPr/>
          </p:nvSpPr>
          <p:spPr bwMode="auto">
            <a:xfrm>
              <a:off x="2702" y="3906"/>
              <a:ext cx="2151" cy="0"/>
            </a:xfrm>
            <a:prstGeom prst="line">
              <a:avLst/>
            </a:prstGeom>
            <a:noFill/>
            <a:ln w="9525">
              <a:solidFill>
                <a:schemeClr val="tx1"/>
              </a:solidFill>
              <a:round/>
              <a:headEnd/>
              <a:tailEnd/>
            </a:ln>
          </p:spPr>
          <p:txBody>
            <a:bodyPr/>
            <a:lstStyle/>
            <a:p>
              <a:endParaRPr lang="en-GB"/>
            </a:p>
          </p:txBody>
        </p:sp>
        <p:sp>
          <p:nvSpPr>
            <p:cNvPr id="35933" name="Text Box 92"/>
            <p:cNvSpPr txBox="1">
              <a:spLocks noChangeArrowheads="1"/>
            </p:cNvSpPr>
            <p:nvPr/>
          </p:nvSpPr>
          <p:spPr bwMode="auto">
            <a:xfrm>
              <a:off x="3978" y="2547"/>
              <a:ext cx="381" cy="366"/>
            </a:xfrm>
            <a:prstGeom prst="rect">
              <a:avLst/>
            </a:prstGeom>
            <a:noFill/>
            <a:ln w="9525">
              <a:noFill/>
              <a:miter lim="800000"/>
              <a:headEnd/>
              <a:tailEnd/>
            </a:ln>
          </p:spPr>
          <p:txBody>
            <a:bodyPr wrap="none">
              <a:spAutoFit/>
            </a:bodyPr>
            <a:lstStyle/>
            <a:p>
              <a:pPr eaLnBrk="1" hangingPunct="1"/>
              <a:r>
                <a:rPr lang="en-GB" sz="2800"/>
                <a:t>##</a:t>
              </a:r>
            </a:p>
          </p:txBody>
        </p:sp>
        <p:sp>
          <p:nvSpPr>
            <p:cNvPr id="35934" name="Text Box 93"/>
            <p:cNvSpPr txBox="1">
              <a:spLocks noChangeArrowheads="1"/>
            </p:cNvSpPr>
            <p:nvPr/>
          </p:nvSpPr>
          <p:spPr bwMode="auto">
            <a:xfrm>
              <a:off x="3341" y="2253"/>
              <a:ext cx="381" cy="366"/>
            </a:xfrm>
            <a:prstGeom prst="rect">
              <a:avLst/>
            </a:prstGeom>
            <a:noFill/>
            <a:ln w="9525">
              <a:noFill/>
              <a:miter lim="800000"/>
              <a:headEnd/>
              <a:tailEnd/>
            </a:ln>
          </p:spPr>
          <p:txBody>
            <a:bodyPr wrap="none">
              <a:spAutoFit/>
            </a:bodyPr>
            <a:lstStyle/>
            <a:p>
              <a:pPr eaLnBrk="1" hangingPunct="1"/>
              <a:r>
                <a:rPr lang="en-GB" sz="2800"/>
                <a:t>##</a:t>
              </a:r>
            </a:p>
          </p:txBody>
        </p:sp>
        <p:sp>
          <p:nvSpPr>
            <p:cNvPr id="35935" name="Text Box 94"/>
            <p:cNvSpPr txBox="1">
              <a:spLocks noChangeArrowheads="1"/>
            </p:cNvSpPr>
            <p:nvPr/>
          </p:nvSpPr>
          <p:spPr bwMode="auto">
            <a:xfrm>
              <a:off x="4534" y="2989"/>
              <a:ext cx="378" cy="364"/>
            </a:xfrm>
            <a:prstGeom prst="rect">
              <a:avLst/>
            </a:prstGeom>
            <a:noFill/>
            <a:ln w="9525">
              <a:noFill/>
              <a:miter lim="800000"/>
              <a:headEnd/>
              <a:tailEnd/>
            </a:ln>
          </p:spPr>
          <p:txBody>
            <a:bodyPr wrap="none">
              <a:spAutoFit/>
            </a:bodyPr>
            <a:lstStyle/>
            <a:p>
              <a:pPr eaLnBrk="1" hangingPunct="1"/>
              <a:r>
                <a:rPr lang="en-GB" sz="2800"/>
                <a:t>##</a:t>
              </a:r>
            </a:p>
          </p:txBody>
        </p:sp>
      </p:grpSp>
      <p:sp>
        <p:nvSpPr>
          <p:cNvPr id="35843" name="Text Box 95"/>
          <p:cNvSpPr txBox="1">
            <a:spLocks noChangeArrowheads="1"/>
          </p:cNvSpPr>
          <p:nvPr/>
        </p:nvSpPr>
        <p:spPr bwMode="auto">
          <a:xfrm>
            <a:off x="1" y="225426"/>
            <a:ext cx="9906000" cy="1190625"/>
          </a:xfrm>
          <a:prstGeom prst="rect">
            <a:avLst/>
          </a:prstGeom>
          <a:noFill/>
          <a:ln w="9525">
            <a:noFill/>
            <a:miter lim="800000"/>
            <a:headEnd/>
            <a:tailEnd/>
          </a:ln>
        </p:spPr>
        <p:txBody>
          <a:bodyPr>
            <a:spAutoFit/>
          </a:bodyPr>
          <a:lstStyle/>
          <a:p>
            <a:pPr algn="ctr" eaLnBrk="1" hangingPunct="1"/>
            <a:r>
              <a:rPr lang="en-GB" sz="3600">
                <a:solidFill>
                  <a:srgbClr val="FF0000"/>
                </a:solidFill>
                <a:latin typeface="Arial" pitchFamily="34" charset="0"/>
              </a:rPr>
              <a:t>HDAC2 expression decreases according to disease severity</a:t>
            </a:r>
          </a:p>
        </p:txBody>
      </p:sp>
      <p:grpSp>
        <p:nvGrpSpPr>
          <p:cNvPr id="3" name="Group 95"/>
          <p:cNvGrpSpPr/>
          <p:nvPr/>
        </p:nvGrpSpPr>
        <p:grpSpPr>
          <a:xfrm>
            <a:off x="0" y="2144123"/>
            <a:ext cx="9906000" cy="4035972"/>
            <a:chOff x="0" y="1734207"/>
            <a:chExt cx="9906000" cy="4035972"/>
          </a:xfrm>
        </p:grpSpPr>
        <p:grpSp>
          <p:nvGrpSpPr>
            <p:cNvPr id="4" name="Group 6"/>
            <p:cNvGrpSpPr/>
            <p:nvPr/>
          </p:nvGrpSpPr>
          <p:grpSpPr>
            <a:xfrm>
              <a:off x="0" y="1734207"/>
              <a:ext cx="9906000" cy="4035972"/>
              <a:chOff x="0" y="1734207"/>
              <a:chExt cx="9906000" cy="4035972"/>
            </a:xfrm>
          </p:grpSpPr>
          <p:sp>
            <p:nvSpPr>
              <p:cNvPr id="99" name="Rectangle 98"/>
              <p:cNvSpPr/>
              <p:nvPr/>
            </p:nvSpPr>
            <p:spPr>
              <a:xfrm>
                <a:off x="0" y="1734207"/>
                <a:ext cx="9906000" cy="4035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110363" y="2155452"/>
                <a:ext cx="9632730" cy="2960533"/>
                <a:chOff x="0" y="1871663"/>
                <a:chExt cx="10867373" cy="3339989"/>
              </a:xfrm>
            </p:grpSpPr>
            <p:pic>
              <p:nvPicPr>
                <p:cNvPr id="101" name="Picture 2"/>
                <p:cNvPicPr>
                  <a:picLocks noChangeAspect="1" noChangeArrowheads="1"/>
                </p:cNvPicPr>
                <p:nvPr/>
              </p:nvPicPr>
              <p:blipFill>
                <a:blip r:embed="rId3"/>
                <a:srcRect/>
                <a:stretch>
                  <a:fillRect/>
                </a:stretch>
              </p:blipFill>
              <p:spPr bwMode="auto">
                <a:xfrm>
                  <a:off x="0" y="1871663"/>
                  <a:ext cx="10858500" cy="3114675"/>
                </a:xfrm>
                <a:prstGeom prst="rect">
                  <a:avLst/>
                </a:prstGeom>
                <a:noFill/>
                <a:ln w="9525">
                  <a:noFill/>
                  <a:miter lim="800000"/>
                  <a:headEnd/>
                  <a:tailEnd/>
                </a:ln>
              </p:spPr>
            </p:pic>
            <p:pic>
              <p:nvPicPr>
                <p:cNvPr id="102" name="Picture 3"/>
                <p:cNvPicPr>
                  <a:picLocks noChangeAspect="1" noChangeArrowheads="1"/>
                </p:cNvPicPr>
                <p:nvPr/>
              </p:nvPicPr>
              <p:blipFill>
                <a:blip r:embed="rId4"/>
                <a:srcRect/>
                <a:stretch>
                  <a:fillRect/>
                </a:stretch>
              </p:blipFill>
              <p:spPr bwMode="auto">
                <a:xfrm>
                  <a:off x="8676623" y="4421077"/>
                  <a:ext cx="2190750" cy="790575"/>
                </a:xfrm>
                <a:prstGeom prst="rect">
                  <a:avLst/>
                </a:prstGeom>
                <a:noFill/>
                <a:ln w="9525">
                  <a:noFill/>
                  <a:miter lim="800000"/>
                  <a:headEnd/>
                  <a:tailEnd/>
                </a:ln>
              </p:spPr>
            </p:pic>
          </p:grpSp>
        </p:grpSp>
        <p:sp>
          <p:nvSpPr>
            <p:cNvPr id="98" name="TextBox 97"/>
            <p:cNvSpPr txBox="1"/>
            <p:nvPr/>
          </p:nvSpPr>
          <p:spPr>
            <a:xfrm>
              <a:off x="15744" y="5029202"/>
              <a:ext cx="9890255" cy="523220"/>
            </a:xfrm>
            <a:prstGeom prst="rect">
              <a:avLst/>
            </a:prstGeom>
            <a:noFill/>
          </p:spPr>
          <p:txBody>
            <a:bodyPr wrap="square" rtlCol="0">
              <a:spAutoFit/>
            </a:bodyPr>
            <a:lstStyle/>
            <a:p>
              <a:pPr algn="ctr"/>
              <a:r>
                <a:rPr lang="en-GB" sz="2800" dirty="0" smtClean="0">
                  <a:solidFill>
                    <a:srgbClr val="0000CC"/>
                  </a:solidFill>
                  <a:latin typeface="Trebuchet MS" pitchFamily="34" charset="0"/>
                  <a:sym typeface="Symbol"/>
                </a:rPr>
                <a:t> </a:t>
              </a:r>
              <a:r>
                <a:rPr lang="en-GB" sz="2800" dirty="0" smtClean="0">
                  <a:solidFill>
                    <a:srgbClr val="0000CC"/>
                  </a:solidFill>
                  <a:latin typeface="Trebuchet MS" pitchFamily="34" charset="0"/>
                </a:rPr>
                <a:t>HDAC2 greater in small airways </a:t>
              </a:r>
              <a:r>
                <a:rPr lang="en-GB" sz="2800" dirty="0" err="1" smtClean="0">
                  <a:solidFill>
                    <a:srgbClr val="0000CC"/>
                  </a:solidFill>
                  <a:latin typeface="Trebuchet MS" pitchFamily="34" charset="0"/>
                </a:rPr>
                <a:t>cw</a:t>
              </a:r>
              <a:r>
                <a:rPr lang="en-GB" sz="2800" dirty="0" smtClean="0">
                  <a:solidFill>
                    <a:srgbClr val="0000CC"/>
                  </a:solidFill>
                  <a:latin typeface="Trebuchet MS" pitchFamily="34" charset="0"/>
                </a:rPr>
                <a:t> large airways</a:t>
              </a:r>
              <a:endParaRPr lang="en-GB" sz="2800" dirty="0">
                <a:solidFill>
                  <a:srgbClr val="0000CC"/>
                </a:solidFill>
                <a:latin typeface="Trebuchet MS"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83566"/>
            <a:ext cx="8915400" cy="748944"/>
          </a:xfrm>
        </p:spPr>
        <p:txBody>
          <a:bodyPr>
            <a:normAutofit/>
          </a:bodyPr>
          <a:lstStyle/>
          <a:p>
            <a:r>
              <a:rPr lang="en-GB" sz="3600" dirty="0" smtClean="0">
                <a:solidFill>
                  <a:srgbClr val="FF0000"/>
                </a:solidFill>
                <a:latin typeface="Trebuchet MS" pitchFamily="34" charset="0"/>
              </a:rPr>
              <a:t>SIRT1 expression is reduced in COPD</a:t>
            </a:r>
            <a:endParaRPr lang="en-GB" sz="3600" dirty="0">
              <a:solidFill>
                <a:srgbClr val="FF0000"/>
              </a:solidFill>
              <a:latin typeface="Trebuchet MS" pitchFamily="34" charset="0"/>
            </a:endParaRPr>
          </a:p>
        </p:txBody>
      </p:sp>
      <p:pic>
        <p:nvPicPr>
          <p:cNvPr id="5" name="Picture 2"/>
          <p:cNvPicPr>
            <a:picLocks noChangeAspect="1" noChangeArrowheads="1"/>
          </p:cNvPicPr>
          <p:nvPr/>
        </p:nvPicPr>
        <p:blipFill>
          <a:blip r:embed="rId2"/>
          <a:srcRect l="40385" t="15946" r="32680"/>
          <a:stretch>
            <a:fillRect/>
          </a:stretch>
        </p:blipFill>
        <p:spPr bwMode="auto">
          <a:xfrm>
            <a:off x="5895833" y="1033177"/>
            <a:ext cx="3425588" cy="4340202"/>
          </a:xfrm>
          <a:prstGeom prst="rect">
            <a:avLst/>
          </a:prstGeom>
          <a:noFill/>
          <a:ln w="9525">
            <a:noFill/>
            <a:miter lim="800000"/>
            <a:headEnd/>
            <a:tailEnd/>
          </a:ln>
        </p:spPr>
      </p:pic>
      <p:pic>
        <p:nvPicPr>
          <p:cNvPr id="6" name="Picture 2"/>
          <p:cNvPicPr>
            <a:picLocks noChangeAspect="1" noChangeArrowheads="1"/>
          </p:cNvPicPr>
          <p:nvPr/>
        </p:nvPicPr>
        <p:blipFill>
          <a:blip r:embed="rId2"/>
          <a:srcRect l="4541" t="42220" r="61859" b="2039"/>
          <a:stretch>
            <a:fillRect/>
          </a:stretch>
        </p:blipFill>
        <p:spPr bwMode="auto">
          <a:xfrm>
            <a:off x="354848" y="825683"/>
            <a:ext cx="4488105" cy="3022981"/>
          </a:xfrm>
          <a:prstGeom prst="rect">
            <a:avLst/>
          </a:prstGeom>
          <a:noFill/>
          <a:ln w="9525">
            <a:noFill/>
            <a:miter lim="800000"/>
            <a:headEnd/>
            <a:tailEnd/>
          </a:ln>
        </p:spPr>
      </p:pic>
      <p:grpSp>
        <p:nvGrpSpPr>
          <p:cNvPr id="3" name="Group 8"/>
          <p:cNvGrpSpPr/>
          <p:nvPr/>
        </p:nvGrpSpPr>
        <p:grpSpPr>
          <a:xfrm>
            <a:off x="1173709" y="3935413"/>
            <a:ext cx="4031951" cy="2922587"/>
            <a:chOff x="1173709" y="3935413"/>
            <a:chExt cx="4031951" cy="2922587"/>
          </a:xfrm>
        </p:grpSpPr>
        <p:pic>
          <p:nvPicPr>
            <p:cNvPr id="4" name="Picture 2"/>
            <p:cNvPicPr>
              <a:picLocks noChangeAspect="1" noChangeArrowheads="1"/>
            </p:cNvPicPr>
            <p:nvPr/>
          </p:nvPicPr>
          <p:blipFill>
            <a:blip r:embed="rId2"/>
            <a:srcRect l="69843" t="11899" r="4055" b="49117"/>
            <a:stretch>
              <a:fillRect/>
            </a:stretch>
          </p:blipFill>
          <p:spPr bwMode="auto">
            <a:xfrm>
              <a:off x="1173709" y="3935413"/>
              <a:ext cx="4031951" cy="2444907"/>
            </a:xfrm>
            <a:prstGeom prst="rect">
              <a:avLst/>
            </a:prstGeom>
            <a:noFill/>
            <a:ln w="9525">
              <a:noFill/>
              <a:miter lim="800000"/>
              <a:headEnd/>
              <a:tailEnd/>
            </a:ln>
          </p:spPr>
        </p:pic>
        <p:pic>
          <p:nvPicPr>
            <p:cNvPr id="7" name="Picture 2"/>
            <p:cNvPicPr>
              <a:picLocks noChangeAspect="1" noChangeArrowheads="1"/>
            </p:cNvPicPr>
            <p:nvPr/>
          </p:nvPicPr>
          <p:blipFill>
            <a:blip r:embed="rId2"/>
            <a:srcRect l="78890" t="87873" r="4310" b="2552"/>
            <a:stretch>
              <a:fillRect/>
            </a:stretch>
          </p:blipFill>
          <p:spPr bwMode="auto">
            <a:xfrm>
              <a:off x="2565779" y="6257497"/>
              <a:ext cx="2595033" cy="600503"/>
            </a:xfrm>
            <a:prstGeom prst="rect">
              <a:avLst/>
            </a:prstGeom>
            <a:noFill/>
            <a:ln w="9525">
              <a:noFill/>
              <a:miter lim="800000"/>
              <a:headEnd/>
              <a:tailEnd/>
            </a:ln>
          </p:spPr>
        </p:pic>
      </p:grpSp>
      <p:sp>
        <p:nvSpPr>
          <p:cNvPr id="8" name="Rectangle 7"/>
          <p:cNvSpPr/>
          <p:nvPr/>
        </p:nvSpPr>
        <p:spPr>
          <a:xfrm>
            <a:off x="846161" y="3657600"/>
            <a:ext cx="900752" cy="300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165"/>
          <p:cNvSpPr>
            <a:spLocks noChangeArrowheads="1"/>
          </p:cNvSpPr>
          <p:nvPr/>
        </p:nvSpPr>
        <p:spPr bwMode="auto">
          <a:xfrm>
            <a:off x="0" y="6524625"/>
            <a:ext cx="2729787" cy="335989"/>
          </a:xfrm>
          <a:prstGeom prst="rect">
            <a:avLst/>
          </a:prstGeom>
          <a:noFill/>
          <a:ln w="12700">
            <a:noFill/>
            <a:miter lim="800000"/>
            <a:headEnd/>
            <a:tailEnd/>
          </a:ln>
          <a:effectLst/>
        </p:spPr>
        <p:txBody>
          <a:bodyPr wrap="none" lIns="90488" tIns="44450" rIns="90488" bIns="44450">
            <a:spAutoFit/>
          </a:bodyPr>
          <a:lstStyle/>
          <a:p>
            <a:pPr defTabSz="762000" eaLnBrk="0" hangingPunct="0"/>
            <a:r>
              <a:rPr lang="en-US" sz="1600" dirty="0" err="1" smtClean="0">
                <a:solidFill>
                  <a:srgbClr val="9900FF"/>
                </a:solidFill>
              </a:rPr>
              <a:t>Nakamaru</a:t>
            </a:r>
            <a:r>
              <a:rPr lang="en-US" sz="1600" dirty="0" smtClean="0">
                <a:solidFill>
                  <a:srgbClr val="9900FF"/>
                </a:solidFill>
              </a:rPr>
              <a:t>  </a:t>
            </a:r>
            <a:r>
              <a:rPr lang="en-US" sz="1600" dirty="0">
                <a:solidFill>
                  <a:srgbClr val="9900FF"/>
                </a:solidFill>
              </a:rPr>
              <a:t>et al., </a:t>
            </a:r>
            <a:r>
              <a:rPr lang="en-US" sz="1600" dirty="0" smtClean="0">
                <a:solidFill>
                  <a:srgbClr val="9900FF"/>
                </a:solidFill>
              </a:rPr>
              <a:t>FASEB J 2009</a:t>
            </a:r>
            <a:endParaRPr lang="en-US" sz="1600" dirty="0">
              <a:solidFill>
                <a:srgbClr val="99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2114661"/>
            <a:ext cx="9906000" cy="1470025"/>
          </a:xfrm>
        </p:spPr>
        <p:txBody>
          <a:bodyPr>
            <a:normAutofit/>
          </a:bodyPr>
          <a:lstStyle/>
          <a:p>
            <a:r>
              <a:rPr lang="en-GB" dirty="0" smtClean="0">
                <a:solidFill>
                  <a:srgbClr val="FF0000"/>
                </a:solidFill>
                <a:latin typeface="Trebuchet MS" pitchFamily="34" charset="0"/>
              </a:rPr>
              <a:t>What are the functional consequences of altered HDAC expression?</a:t>
            </a:r>
            <a:endParaRPr lang="en-GB" dirty="0">
              <a:solidFill>
                <a:srgbClr val="FF0000"/>
              </a:solidFill>
              <a:latin typeface="Trebuchet MS" pitchFamily="34" charset="0"/>
            </a:endParaRPr>
          </a:p>
        </p:txBody>
      </p:sp>
      <p:sp>
        <p:nvSpPr>
          <p:cNvPr id="4" name="Subtitle 3"/>
          <p:cNvSpPr>
            <a:spLocks noGrp="1"/>
          </p:cNvSpPr>
          <p:nvPr>
            <p:ph type="subTitle" idx="1"/>
          </p:nvPr>
        </p:nvSpPr>
        <p:spPr/>
        <p:txBody>
          <a:bodyPr/>
          <a:lstStyle/>
          <a:p>
            <a:endParaRPr lang="en-GB"/>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1288" y="347663"/>
            <a:ext cx="9945701" cy="1077218"/>
          </a:xfrm>
          <a:prstGeom prst="rect">
            <a:avLst/>
          </a:prstGeom>
          <a:noFill/>
          <a:ln w="9525">
            <a:noFill/>
            <a:miter lim="800000"/>
            <a:headEnd/>
            <a:tailEnd/>
          </a:ln>
        </p:spPr>
        <p:txBody>
          <a:bodyPr>
            <a:spAutoFit/>
          </a:bodyPr>
          <a:lstStyle/>
          <a:p>
            <a:pPr algn="ctr" eaLnBrk="1" hangingPunct="1"/>
            <a:r>
              <a:rPr lang="en-GB" sz="3200" dirty="0">
                <a:solidFill>
                  <a:srgbClr val="FF0000"/>
                </a:solidFill>
                <a:latin typeface="Trebuchet MS" pitchFamily="34" charset="0"/>
              </a:rPr>
              <a:t>Increased IL-8 expression in COPD lung is associated with acetylation of the native promoter</a:t>
            </a:r>
          </a:p>
        </p:txBody>
      </p:sp>
      <p:sp>
        <p:nvSpPr>
          <p:cNvPr id="32771" name="Line 3"/>
          <p:cNvSpPr>
            <a:spLocks noChangeShapeType="1"/>
          </p:cNvSpPr>
          <p:nvPr/>
        </p:nvSpPr>
        <p:spPr bwMode="auto">
          <a:xfrm>
            <a:off x="2826656" y="2305051"/>
            <a:ext cx="0" cy="3192463"/>
          </a:xfrm>
          <a:prstGeom prst="line">
            <a:avLst/>
          </a:prstGeom>
          <a:noFill/>
          <a:ln w="9525">
            <a:solidFill>
              <a:schemeClr val="tx1"/>
            </a:solidFill>
            <a:round/>
            <a:headEnd/>
            <a:tailEnd/>
          </a:ln>
        </p:spPr>
        <p:txBody>
          <a:bodyPr/>
          <a:lstStyle/>
          <a:p>
            <a:endParaRPr lang="en-GB"/>
          </a:p>
        </p:txBody>
      </p:sp>
      <p:sp>
        <p:nvSpPr>
          <p:cNvPr id="32772" name="Line 4"/>
          <p:cNvSpPr>
            <a:spLocks noChangeShapeType="1"/>
          </p:cNvSpPr>
          <p:nvPr/>
        </p:nvSpPr>
        <p:spPr bwMode="auto">
          <a:xfrm>
            <a:off x="2844125" y="5492750"/>
            <a:ext cx="4224104" cy="0"/>
          </a:xfrm>
          <a:prstGeom prst="line">
            <a:avLst/>
          </a:prstGeom>
          <a:noFill/>
          <a:ln w="9525">
            <a:solidFill>
              <a:schemeClr val="tx1"/>
            </a:solidFill>
            <a:round/>
            <a:headEnd/>
            <a:tailEnd/>
          </a:ln>
        </p:spPr>
        <p:txBody>
          <a:bodyPr/>
          <a:lstStyle/>
          <a:p>
            <a:endParaRPr lang="en-GB"/>
          </a:p>
        </p:txBody>
      </p:sp>
      <p:grpSp>
        <p:nvGrpSpPr>
          <p:cNvPr id="2" name="Group 5"/>
          <p:cNvGrpSpPr>
            <a:grpSpLocks/>
          </p:cNvGrpSpPr>
          <p:nvPr/>
        </p:nvGrpSpPr>
        <p:grpSpPr bwMode="auto">
          <a:xfrm>
            <a:off x="6186884" y="2338388"/>
            <a:ext cx="347774" cy="3154362"/>
            <a:chOff x="3752" y="1341"/>
            <a:chExt cx="219" cy="1987"/>
          </a:xfrm>
        </p:grpSpPr>
        <p:sp>
          <p:nvSpPr>
            <p:cNvPr id="32849" name="Rectangle 6"/>
            <p:cNvSpPr>
              <a:spLocks noChangeArrowheads="1"/>
            </p:cNvSpPr>
            <p:nvPr/>
          </p:nvSpPr>
          <p:spPr bwMode="auto">
            <a:xfrm>
              <a:off x="3752" y="1609"/>
              <a:ext cx="219" cy="1719"/>
            </a:xfrm>
            <a:prstGeom prst="rect">
              <a:avLst/>
            </a:prstGeom>
            <a:solidFill>
              <a:srgbClr val="CC9900"/>
            </a:solidFill>
            <a:ln w="9525">
              <a:solidFill>
                <a:schemeClr val="tx1"/>
              </a:solidFill>
              <a:miter lim="800000"/>
              <a:headEnd/>
              <a:tailEnd/>
            </a:ln>
          </p:spPr>
          <p:txBody>
            <a:bodyPr wrap="none" anchor="ctr"/>
            <a:lstStyle/>
            <a:p>
              <a:endParaRPr lang="en-GB"/>
            </a:p>
          </p:txBody>
        </p:sp>
        <p:grpSp>
          <p:nvGrpSpPr>
            <p:cNvPr id="3" name="Group 7"/>
            <p:cNvGrpSpPr>
              <a:grpSpLocks/>
            </p:cNvGrpSpPr>
            <p:nvPr/>
          </p:nvGrpSpPr>
          <p:grpSpPr bwMode="auto">
            <a:xfrm>
              <a:off x="3802" y="1341"/>
              <a:ext cx="119" cy="269"/>
              <a:chOff x="411" y="2277"/>
              <a:chExt cx="247" cy="695"/>
            </a:xfrm>
          </p:grpSpPr>
          <p:sp>
            <p:nvSpPr>
              <p:cNvPr id="32851" name="Line 8"/>
              <p:cNvSpPr>
                <a:spLocks noChangeShapeType="1"/>
              </p:cNvSpPr>
              <p:nvPr/>
            </p:nvSpPr>
            <p:spPr bwMode="auto">
              <a:xfrm>
                <a:off x="534" y="2277"/>
                <a:ext cx="0" cy="695"/>
              </a:xfrm>
              <a:prstGeom prst="line">
                <a:avLst/>
              </a:prstGeom>
              <a:noFill/>
              <a:ln w="9525">
                <a:solidFill>
                  <a:schemeClr val="tx1"/>
                </a:solidFill>
                <a:round/>
                <a:headEnd/>
                <a:tailEnd/>
              </a:ln>
            </p:spPr>
            <p:txBody>
              <a:bodyPr/>
              <a:lstStyle/>
              <a:p>
                <a:endParaRPr lang="en-GB"/>
              </a:p>
            </p:txBody>
          </p:sp>
          <p:sp>
            <p:nvSpPr>
              <p:cNvPr id="32852" name="Line 9"/>
              <p:cNvSpPr>
                <a:spLocks noChangeShapeType="1"/>
              </p:cNvSpPr>
              <p:nvPr/>
            </p:nvSpPr>
            <p:spPr bwMode="auto">
              <a:xfrm>
                <a:off x="411" y="2277"/>
                <a:ext cx="247" cy="0"/>
              </a:xfrm>
              <a:prstGeom prst="line">
                <a:avLst/>
              </a:prstGeom>
              <a:noFill/>
              <a:ln w="9525">
                <a:solidFill>
                  <a:schemeClr val="tx1"/>
                </a:solidFill>
                <a:round/>
                <a:headEnd/>
                <a:tailEnd/>
              </a:ln>
            </p:spPr>
            <p:txBody>
              <a:bodyPr/>
              <a:lstStyle/>
              <a:p>
                <a:endParaRPr lang="en-GB"/>
              </a:p>
            </p:txBody>
          </p:sp>
        </p:grpSp>
      </p:grpSp>
      <p:grpSp>
        <p:nvGrpSpPr>
          <p:cNvPr id="4" name="Group 10"/>
          <p:cNvGrpSpPr>
            <a:grpSpLocks/>
          </p:cNvGrpSpPr>
          <p:nvPr/>
        </p:nvGrpSpPr>
        <p:grpSpPr bwMode="auto">
          <a:xfrm>
            <a:off x="5340475" y="3168650"/>
            <a:ext cx="346186" cy="2324100"/>
            <a:chOff x="3250" y="1864"/>
            <a:chExt cx="219" cy="1464"/>
          </a:xfrm>
        </p:grpSpPr>
        <p:sp>
          <p:nvSpPr>
            <p:cNvPr id="32845" name="Rectangle 11"/>
            <p:cNvSpPr>
              <a:spLocks noChangeArrowheads="1"/>
            </p:cNvSpPr>
            <p:nvPr/>
          </p:nvSpPr>
          <p:spPr bwMode="auto">
            <a:xfrm>
              <a:off x="3250" y="2131"/>
              <a:ext cx="219" cy="1197"/>
            </a:xfrm>
            <a:prstGeom prst="rect">
              <a:avLst/>
            </a:prstGeom>
            <a:solidFill>
              <a:srgbClr val="CC9900"/>
            </a:solidFill>
            <a:ln w="9525">
              <a:solidFill>
                <a:schemeClr val="tx1"/>
              </a:solidFill>
              <a:miter lim="800000"/>
              <a:headEnd/>
              <a:tailEnd/>
            </a:ln>
          </p:spPr>
          <p:txBody>
            <a:bodyPr wrap="none" anchor="ctr"/>
            <a:lstStyle/>
            <a:p>
              <a:endParaRPr lang="en-GB"/>
            </a:p>
          </p:txBody>
        </p:sp>
        <p:grpSp>
          <p:nvGrpSpPr>
            <p:cNvPr id="5" name="Group 12"/>
            <p:cNvGrpSpPr>
              <a:grpSpLocks/>
            </p:cNvGrpSpPr>
            <p:nvPr/>
          </p:nvGrpSpPr>
          <p:grpSpPr bwMode="auto">
            <a:xfrm>
              <a:off x="3300" y="1864"/>
              <a:ext cx="119" cy="266"/>
              <a:chOff x="411" y="2277"/>
              <a:chExt cx="247" cy="695"/>
            </a:xfrm>
          </p:grpSpPr>
          <p:sp>
            <p:nvSpPr>
              <p:cNvPr id="32847" name="Line 13"/>
              <p:cNvSpPr>
                <a:spLocks noChangeShapeType="1"/>
              </p:cNvSpPr>
              <p:nvPr/>
            </p:nvSpPr>
            <p:spPr bwMode="auto">
              <a:xfrm>
                <a:off x="534" y="2277"/>
                <a:ext cx="0" cy="695"/>
              </a:xfrm>
              <a:prstGeom prst="line">
                <a:avLst/>
              </a:prstGeom>
              <a:noFill/>
              <a:ln w="9525">
                <a:solidFill>
                  <a:schemeClr val="tx1"/>
                </a:solidFill>
                <a:round/>
                <a:headEnd/>
                <a:tailEnd/>
              </a:ln>
            </p:spPr>
            <p:txBody>
              <a:bodyPr/>
              <a:lstStyle/>
              <a:p>
                <a:endParaRPr lang="en-GB"/>
              </a:p>
            </p:txBody>
          </p:sp>
          <p:sp>
            <p:nvSpPr>
              <p:cNvPr id="32848" name="Line 14"/>
              <p:cNvSpPr>
                <a:spLocks noChangeShapeType="1"/>
              </p:cNvSpPr>
              <p:nvPr/>
            </p:nvSpPr>
            <p:spPr bwMode="auto">
              <a:xfrm>
                <a:off x="411" y="2277"/>
                <a:ext cx="247" cy="0"/>
              </a:xfrm>
              <a:prstGeom prst="line">
                <a:avLst/>
              </a:prstGeom>
              <a:noFill/>
              <a:ln w="9525">
                <a:solidFill>
                  <a:schemeClr val="tx1"/>
                </a:solidFill>
                <a:round/>
                <a:headEnd/>
                <a:tailEnd/>
              </a:ln>
            </p:spPr>
            <p:txBody>
              <a:bodyPr/>
              <a:lstStyle/>
              <a:p>
                <a:endParaRPr lang="en-GB"/>
              </a:p>
            </p:txBody>
          </p:sp>
        </p:grpSp>
      </p:grpSp>
      <p:grpSp>
        <p:nvGrpSpPr>
          <p:cNvPr id="6" name="Group 15"/>
          <p:cNvGrpSpPr>
            <a:grpSpLocks/>
          </p:cNvGrpSpPr>
          <p:nvPr/>
        </p:nvGrpSpPr>
        <p:grpSpPr bwMode="auto">
          <a:xfrm>
            <a:off x="4532178" y="3805238"/>
            <a:ext cx="347774" cy="1687512"/>
            <a:chOff x="2750" y="2265"/>
            <a:chExt cx="219" cy="1063"/>
          </a:xfrm>
        </p:grpSpPr>
        <p:sp>
          <p:nvSpPr>
            <p:cNvPr id="32841" name="Rectangle 16"/>
            <p:cNvSpPr>
              <a:spLocks noChangeArrowheads="1"/>
            </p:cNvSpPr>
            <p:nvPr/>
          </p:nvSpPr>
          <p:spPr bwMode="auto">
            <a:xfrm>
              <a:off x="2750" y="2615"/>
              <a:ext cx="219" cy="713"/>
            </a:xfrm>
            <a:prstGeom prst="rect">
              <a:avLst/>
            </a:prstGeom>
            <a:solidFill>
              <a:srgbClr val="CC9900"/>
            </a:solidFill>
            <a:ln w="9525">
              <a:solidFill>
                <a:schemeClr val="tx1"/>
              </a:solidFill>
              <a:miter lim="800000"/>
              <a:headEnd/>
              <a:tailEnd/>
            </a:ln>
          </p:spPr>
          <p:txBody>
            <a:bodyPr wrap="none" anchor="ctr"/>
            <a:lstStyle/>
            <a:p>
              <a:endParaRPr lang="en-GB"/>
            </a:p>
          </p:txBody>
        </p:sp>
        <p:grpSp>
          <p:nvGrpSpPr>
            <p:cNvPr id="7" name="Group 17"/>
            <p:cNvGrpSpPr>
              <a:grpSpLocks/>
            </p:cNvGrpSpPr>
            <p:nvPr/>
          </p:nvGrpSpPr>
          <p:grpSpPr bwMode="auto">
            <a:xfrm>
              <a:off x="2800" y="2265"/>
              <a:ext cx="119" cy="350"/>
              <a:chOff x="411" y="2277"/>
              <a:chExt cx="247" cy="695"/>
            </a:xfrm>
          </p:grpSpPr>
          <p:sp>
            <p:nvSpPr>
              <p:cNvPr id="32843" name="Line 18"/>
              <p:cNvSpPr>
                <a:spLocks noChangeShapeType="1"/>
              </p:cNvSpPr>
              <p:nvPr/>
            </p:nvSpPr>
            <p:spPr bwMode="auto">
              <a:xfrm>
                <a:off x="534" y="2277"/>
                <a:ext cx="0" cy="695"/>
              </a:xfrm>
              <a:prstGeom prst="line">
                <a:avLst/>
              </a:prstGeom>
              <a:noFill/>
              <a:ln w="9525">
                <a:solidFill>
                  <a:schemeClr val="tx1"/>
                </a:solidFill>
                <a:round/>
                <a:headEnd/>
                <a:tailEnd/>
              </a:ln>
            </p:spPr>
            <p:txBody>
              <a:bodyPr/>
              <a:lstStyle/>
              <a:p>
                <a:endParaRPr lang="en-GB"/>
              </a:p>
            </p:txBody>
          </p:sp>
          <p:sp>
            <p:nvSpPr>
              <p:cNvPr id="32844" name="Line 19"/>
              <p:cNvSpPr>
                <a:spLocks noChangeShapeType="1"/>
              </p:cNvSpPr>
              <p:nvPr/>
            </p:nvSpPr>
            <p:spPr bwMode="auto">
              <a:xfrm>
                <a:off x="411" y="2277"/>
                <a:ext cx="247" cy="0"/>
              </a:xfrm>
              <a:prstGeom prst="line">
                <a:avLst/>
              </a:prstGeom>
              <a:noFill/>
              <a:ln w="9525">
                <a:solidFill>
                  <a:schemeClr val="tx1"/>
                </a:solidFill>
                <a:round/>
                <a:headEnd/>
                <a:tailEnd/>
              </a:ln>
            </p:spPr>
            <p:txBody>
              <a:bodyPr/>
              <a:lstStyle/>
              <a:p>
                <a:endParaRPr lang="en-GB"/>
              </a:p>
            </p:txBody>
          </p:sp>
        </p:grpSp>
      </p:grpSp>
      <p:grpSp>
        <p:nvGrpSpPr>
          <p:cNvPr id="8" name="Group 20"/>
          <p:cNvGrpSpPr>
            <a:grpSpLocks/>
          </p:cNvGrpSpPr>
          <p:nvPr/>
        </p:nvGrpSpPr>
        <p:grpSpPr bwMode="auto">
          <a:xfrm>
            <a:off x="3709590" y="3282950"/>
            <a:ext cx="347774" cy="2209800"/>
            <a:chOff x="2240" y="1936"/>
            <a:chExt cx="219" cy="1392"/>
          </a:xfrm>
        </p:grpSpPr>
        <p:sp>
          <p:nvSpPr>
            <p:cNvPr id="32837" name="Rectangle 21"/>
            <p:cNvSpPr>
              <a:spLocks noChangeArrowheads="1"/>
            </p:cNvSpPr>
            <p:nvPr/>
          </p:nvSpPr>
          <p:spPr bwMode="auto">
            <a:xfrm>
              <a:off x="2240" y="2415"/>
              <a:ext cx="219" cy="913"/>
            </a:xfrm>
            <a:prstGeom prst="rect">
              <a:avLst/>
            </a:prstGeom>
            <a:solidFill>
              <a:srgbClr val="CC9900"/>
            </a:solidFill>
            <a:ln w="9525">
              <a:solidFill>
                <a:schemeClr val="tx1"/>
              </a:solidFill>
              <a:miter lim="800000"/>
              <a:headEnd/>
              <a:tailEnd/>
            </a:ln>
          </p:spPr>
          <p:txBody>
            <a:bodyPr wrap="none" anchor="ctr"/>
            <a:lstStyle/>
            <a:p>
              <a:endParaRPr lang="en-GB"/>
            </a:p>
          </p:txBody>
        </p:sp>
        <p:grpSp>
          <p:nvGrpSpPr>
            <p:cNvPr id="9" name="Group 22"/>
            <p:cNvGrpSpPr>
              <a:grpSpLocks/>
            </p:cNvGrpSpPr>
            <p:nvPr/>
          </p:nvGrpSpPr>
          <p:grpSpPr bwMode="auto">
            <a:xfrm>
              <a:off x="2290" y="1936"/>
              <a:ext cx="119" cy="479"/>
              <a:chOff x="411" y="2277"/>
              <a:chExt cx="247" cy="695"/>
            </a:xfrm>
          </p:grpSpPr>
          <p:sp>
            <p:nvSpPr>
              <p:cNvPr id="32839" name="Line 23"/>
              <p:cNvSpPr>
                <a:spLocks noChangeShapeType="1"/>
              </p:cNvSpPr>
              <p:nvPr/>
            </p:nvSpPr>
            <p:spPr bwMode="auto">
              <a:xfrm>
                <a:off x="534" y="2277"/>
                <a:ext cx="0" cy="695"/>
              </a:xfrm>
              <a:prstGeom prst="line">
                <a:avLst/>
              </a:prstGeom>
              <a:noFill/>
              <a:ln w="9525">
                <a:solidFill>
                  <a:schemeClr val="tx1"/>
                </a:solidFill>
                <a:round/>
                <a:headEnd/>
                <a:tailEnd/>
              </a:ln>
            </p:spPr>
            <p:txBody>
              <a:bodyPr/>
              <a:lstStyle/>
              <a:p>
                <a:endParaRPr lang="en-GB"/>
              </a:p>
            </p:txBody>
          </p:sp>
          <p:sp>
            <p:nvSpPr>
              <p:cNvPr id="32840" name="Line 24"/>
              <p:cNvSpPr>
                <a:spLocks noChangeShapeType="1"/>
              </p:cNvSpPr>
              <p:nvPr/>
            </p:nvSpPr>
            <p:spPr bwMode="auto">
              <a:xfrm>
                <a:off x="411" y="2277"/>
                <a:ext cx="247" cy="0"/>
              </a:xfrm>
              <a:prstGeom prst="line">
                <a:avLst/>
              </a:prstGeom>
              <a:noFill/>
              <a:ln w="9525">
                <a:solidFill>
                  <a:schemeClr val="tx1"/>
                </a:solidFill>
                <a:round/>
                <a:headEnd/>
                <a:tailEnd/>
              </a:ln>
            </p:spPr>
            <p:txBody>
              <a:bodyPr/>
              <a:lstStyle/>
              <a:p>
                <a:endParaRPr lang="en-GB"/>
              </a:p>
            </p:txBody>
          </p:sp>
        </p:grpSp>
      </p:grpSp>
      <p:grpSp>
        <p:nvGrpSpPr>
          <p:cNvPr id="10" name="Group 25"/>
          <p:cNvGrpSpPr>
            <a:grpSpLocks/>
          </p:cNvGrpSpPr>
          <p:nvPr/>
        </p:nvGrpSpPr>
        <p:grpSpPr bwMode="auto">
          <a:xfrm>
            <a:off x="2894941" y="5000626"/>
            <a:ext cx="347773" cy="492125"/>
            <a:chOff x="1791" y="3018"/>
            <a:chExt cx="219" cy="310"/>
          </a:xfrm>
        </p:grpSpPr>
        <p:sp>
          <p:nvSpPr>
            <p:cNvPr id="32833" name="Rectangle 26"/>
            <p:cNvSpPr>
              <a:spLocks noChangeArrowheads="1"/>
            </p:cNvSpPr>
            <p:nvPr/>
          </p:nvSpPr>
          <p:spPr bwMode="auto">
            <a:xfrm>
              <a:off x="1791" y="3072"/>
              <a:ext cx="219" cy="256"/>
            </a:xfrm>
            <a:prstGeom prst="rect">
              <a:avLst/>
            </a:prstGeom>
            <a:solidFill>
              <a:srgbClr val="CC9900"/>
            </a:solidFill>
            <a:ln w="9525">
              <a:solidFill>
                <a:schemeClr val="tx1"/>
              </a:solidFill>
              <a:miter lim="800000"/>
              <a:headEnd/>
              <a:tailEnd/>
            </a:ln>
          </p:spPr>
          <p:txBody>
            <a:bodyPr wrap="none" anchor="ctr"/>
            <a:lstStyle/>
            <a:p>
              <a:endParaRPr lang="en-GB"/>
            </a:p>
          </p:txBody>
        </p:sp>
        <p:grpSp>
          <p:nvGrpSpPr>
            <p:cNvPr id="11" name="Group 27"/>
            <p:cNvGrpSpPr>
              <a:grpSpLocks/>
            </p:cNvGrpSpPr>
            <p:nvPr/>
          </p:nvGrpSpPr>
          <p:grpSpPr bwMode="auto">
            <a:xfrm>
              <a:off x="1841" y="3018"/>
              <a:ext cx="119" cy="53"/>
              <a:chOff x="411" y="2277"/>
              <a:chExt cx="247" cy="695"/>
            </a:xfrm>
          </p:grpSpPr>
          <p:sp>
            <p:nvSpPr>
              <p:cNvPr id="32835" name="Line 28"/>
              <p:cNvSpPr>
                <a:spLocks noChangeShapeType="1"/>
              </p:cNvSpPr>
              <p:nvPr/>
            </p:nvSpPr>
            <p:spPr bwMode="auto">
              <a:xfrm>
                <a:off x="534" y="2277"/>
                <a:ext cx="0" cy="695"/>
              </a:xfrm>
              <a:prstGeom prst="line">
                <a:avLst/>
              </a:prstGeom>
              <a:noFill/>
              <a:ln w="9525">
                <a:solidFill>
                  <a:schemeClr val="tx1"/>
                </a:solidFill>
                <a:round/>
                <a:headEnd/>
                <a:tailEnd/>
              </a:ln>
            </p:spPr>
            <p:txBody>
              <a:bodyPr/>
              <a:lstStyle/>
              <a:p>
                <a:endParaRPr lang="en-GB"/>
              </a:p>
            </p:txBody>
          </p:sp>
          <p:sp>
            <p:nvSpPr>
              <p:cNvPr id="32836" name="Line 29"/>
              <p:cNvSpPr>
                <a:spLocks noChangeShapeType="1"/>
              </p:cNvSpPr>
              <p:nvPr/>
            </p:nvSpPr>
            <p:spPr bwMode="auto">
              <a:xfrm>
                <a:off x="411" y="2277"/>
                <a:ext cx="247" cy="0"/>
              </a:xfrm>
              <a:prstGeom prst="line">
                <a:avLst/>
              </a:prstGeom>
              <a:noFill/>
              <a:ln w="9525">
                <a:solidFill>
                  <a:schemeClr val="tx1"/>
                </a:solidFill>
                <a:round/>
                <a:headEnd/>
                <a:tailEnd/>
              </a:ln>
            </p:spPr>
            <p:txBody>
              <a:bodyPr/>
              <a:lstStyle/>
              <a:p>
                <a:endParaRPr lang="en-GB"/>
              </a:p>
            </p:txBody>
          </p:sp>
        </p:grpSp>
      </p:grpSp>
      <p:sp>
        <p:nvSpPr>
          <p:cNvPr id="517150" name="Text Box 30"/>
          <p:cNvSpPr txBox="1">
            <a:spLocks noChangeArrowheads="1"/>
          </p:cNvSpPr>
          <p:nvPr/>
        </p:nvSpPr>
        <p:spPr bwMode="auto">
          <a:xfrm rot="-5400000">
            <a:off x="1236076" y="3712647"/>
            <a:ext cx="1364476" cy="369332"/>
          </a:xfrm>
          <a:prstGeom prst="rect">
            <a:avLst/>
          </a:prstGeom>
          <a:noFill/>
          <a:ln w="9525">
            <a:noFill/>
            <a:miter lim="800000"/>
            <a:headEnd/>
            <a:tailEnd/>
          </a:ln>
          <a:effectLst/>
        </p:spPr>
        <p:txBody>
          <a:bodyPr wrap="none">
            <a:spAutoFit/>
          </a:bodyPr>
          <a:lstStyle/>
          <a:p>
            <a:pPr algn="ctr" defTabSz="860425" eaLnBrk="1" hangingPunct="1">
              <a:defRPr/>
            </a:pPr>
            <a:r>
              <a:rPr lang="en-GB" b="1">
                <a:solidFill>
                  <a:srgbClr val="CC9900"/>
                </a:solidFill>
                <a:effectLst>
                  <a:outerShdw blurRad="38100" dist="38100" dir="2700000" algn="tl">
                    <a:srgbClr val="C0C0C0"/>
                  </a:outerShdw>
                </a:effectLst>
                <a:latin typeface="Arial" pitchFamily="34" charset="0"/>
              </a:rPr>
              <a:t>IL-8 mRNA</a:t>
            </a:r>
          </a:p>
        </p:txBody>
      </p:sp>
      <p:sp>
        <p:nvSpPr>
          <p:cNvPr id="32779" name="Line 31"/>
          <p:cNvSpPr>
            <a:spLocks noChangeShapeType="1"/>
          </p:cNvSpPr>
          <p:nvPr/>
        </p:nvSpPr>
        <p:spPr bwMode="auto">
          <a:xfrm>
            <a:off x="2682148" y="2306638"/>
            <a:ext cx="144508" cy="0"/>
          </a:xfrm>
          <a:prstGeom prst="line">
            <a:avLst/>
          </a:prstGeom>
          <a:noFill/>
          <a:ln w="9525">
            <a:solidFill>
              <a:schemeClr val="tx1"/>
            </a:solidFill>
            <a:round/>
            <a:headEnd/>
            <a:tailEnd/>
          </a:ln>
        </p:spPr>
        <p:txBody>
          <a:bodyPr/>
          <a:lstStyle/>
          <a:p>
            <a:endParaRPr lang="en-GB"/>
          </a:p>
        </p:txBody>
      </p:sp>
      <p:sp>
        <p:nvSpPr>
          <p:cNvPr id="32780" name="Line 32"/>
          <p:cNvSpPr>
            <a:spLocks noChangeShapeType="1"/>
          </p:cNvSpPr>
          <p:nvPr/>
        </p:nvSpPr>
        <p:spPr bwMode="auto">
          <a:xfrm>
            <a:off x="2682148" y="3906838"/>
            <a:ext cx="144508" cy="0"/>
          </a:xfrm>
          <a:prstGeom prst="line">
            <a:avLst/>
          </a:prstGeom>
          <a:noFill/>
          <a:ln w="9525">
            <a:solidFill>
              <a:schemeClr val="tx1"/>
            </a:solidFill>
            <a:round/>
            <a:headEnd/>
            <a:tailEnd/>
          </a:ln>
        </p:spPr>
        <p:txBody>
          <a:bodyPr/>
          <a:lstStyle/>
          <a:p>
            <a:endParaRPr lang="en-GB"/>
          </a:p>
        </p:txBody>
      </p:sp>
      <p:sp>
        <p:nvSpPr>
          <p:cNvPr id="32781" name="Line 33"/>
          <p:cNvSpPr>
            <a:spLocks noChangeShapeType="1"/>
          </p:cNvSpPr>
          <p:nvPr/>
        </p:nvSpPr>
        <p:spPr bwMode="auto">
          <a:xfrm>
            <a:off x="2682148" y="5494338"/>
            <a:ext cx="144508" cy="0"/>
          </a:xfrm>
          <a:prstGeom prst="line">
            <a:avLst/>
          </a:prstGeom>
          <a:noFill/>
          <a:ln w="9525">
            <a:solidFill>
              <a:schemeClr val="tx1"/>
            </a:solidFill>
            <a:round/>
            <a:headEnd/>
            <a:tailEnd/>
          </a:ln>
        </p:spPr>
        <p:txBody>
          <a:bodyPr/>
          <a:lstStyle/>
          <a:p>
            <a:endParaRPr lang="en-GB"/>
          </a:p>
        </p:txBody>
      </p:sp>
      <p:sp>
        <p:nvSpPr>
          <p:cNvPr id="32782" name="Text Box 34"/>
          <p:cNvSpPr txBox="1">
            <a:spLocks noChangeArrowheads="1"/>
          </p:cNvSpPr>
          <p:nvPr/>
        </p:nvSpPr>
        <p:spPr bwMode="auto">
          <a:xfrm>
            <a:off x="2216860" y="2127251"/>
            <a:ext cx="501811" cy="366713"/>
          </a:xfrm>
          <a:prstGeom prst="rect">
            <a:avLst/>
          </a:prstGeom>
          <a:noFill/>
          <a:ln w="9525">
            <a:noFill/>
            <a:miter lim="800000"/>
            <a:headEnd/>
            <a:tailEnd/>
          </a:ln>
        </p:spPr>
        <p:txBody>
          <a:bodyPr wrap="none">
            <a:spAutoFit/>
          </a:bodyPr>
          <a:lstStyle/>
          <a:p>
            <a:pPr algn="ctr" defTabSz="860425" eaLnBrk="1" hangingPunct="1"/>
            <a:r>
              <a:rPr lang="en-GB" sz="1800" b="1">
                <a:latin typeface="Arial" pitchFamily="34" charset="0"/>
              </a:rPr>
              <a:t>1.0</a:t>
            </a:r>
          </a:p>
        </p:txBody>
      </p:sp>
      <p:sp>
        <p:nvSpPr>
          <p:cNvPr id="32783" name="Text Box 35"/>
          <p:cNvSpPr txBox="1">
            <a:spLocks noChangeArrowheads="1"/>
          </p:cNvSpPr>
          <p:nvPr/>
        </p:nvSpPr>
        <p:spPr bwMode="auto">
          <a:xfrm>
            <a:off x="2216860" y="3717926"/>
            <a:ext cx="501811" cy="366713"/>
          </a:xfrm>
          <a:prstGeom prst="rect">
            <a:avLst/>
          </a:prstGeom>
          <a:noFill/>
          <a:ln w="9525">
            <a:noFill/>
            <a:miter lim="800000"/>
            <a:headEnd/>
            <a:tailEnd/>
          </a:ln>
        </p:spPr>
        <p:txBody>
          <a:bodyPr wrap="none">
            <a:spAutoFit/>
          </a:bodyPr>
          <a:lstStyle/>
          <a:p>
            <a:pPr algn="ctr" defTabSz="860425" eaLnBrk="1" hangingPunct="1"/>
            <a:r>
              <a:rPr lang="en-GB" sz="1800" b="1">
                <a:latin typeface="Arial" pitchFamily="34" charset="0"/>
              </a:rPr>
              <a:t>0.5</a:t>
            </a:r>
          </a:p>
        </p:txBody>
      </p:sp>
      <p:sp>
        <p:nvSpPr>
          <p:cNvPr id="32784" name="Text Box 36"/>
          <p:cNvSpPr txBox="1">
            <a:spLocks noChangeArrowheads="1"/>
          </p:cNvSpPr>
          <p:nvPr/>
        </p:nvSpPr>
        <p:spPr bwMode="auto">
          <a:xfrm>
            <a:off x="2216860" y="5310188"/>
            <a:ext cx="501811" cy="366712"/>
          </a:xfrm>
          <a:prstGeom prst="rect">
            <a:avLst/>
          </a:prstGeom>
          <a:noFill/>
          <a:ln w="9525">
            <a:noFill/>
            <a:miter lim="800000"/>
            <a:headEnd/>
            <a:tailEnd/>
          </a:ln>
        </p:spPr>
        <p:txBody>
          <a:bodyPr wrap="none">
            <a:spAutoFit/>
          </a:bodyPr>
          <a:lstStyle/>
          <a:p>
            <a:pPr algn="ctr" defTabSz="860425" eaLnBrk="1" hangingPunct="1"/>
            <a:r>
              <a:rPr lang="en-GB" sz="1800" b="1">
                <a:latin typeface="Arial" pitchFamily="34" charset="0"/>
              </a:rPr>
              <a:t>0.0</a:t>
            </a:r>
          </a:p>
        </p:txBody>
      </p:sp>
      <p:sp>
        <p:nvSpPr>
          <p:cNvPr id="32785" name="Text Box 37"/>
          <p:cNvSpPr txBox="1">
            <a:spLocks noChangeArrowheads="1"/>
          </p:cNvSpPr>
          <p:nvPr/>
        </p:nvSpPr>
        <p:spPr bwMode="auto">
          <a:xfrm>
            <a:off x="4667159" y="5559426"/>
            <a:ext cx="384298" cy="519113"/>
          </a:xfrm>
          <a:prstGeom prst="rect">
            <a:avLst/>
          </a:prstGeom>
          <a:noFill/>
          <a:ln w="9525">
            <a:noFill/>
            <a:miter lim="800000"/>
            <a:headEnd/>
            <a:tailEnd/>
          </a:ln>
        </p:spPr>
        <p:txBody>
          <a:bodyPr wrap="none">
            <a:spAutoFit/>
          </a:bodyPr>
          <a:lstStyle/>
          <a:p>
            <a:pPr algn="ctr" defTabSz="860425" eaLnBrk="1" hangingPunct="1"/>
            <a:r>
              <a:rPr lang="en-GB" sz="2800" b="1">
                <a:latin typeface="Arial" pitchFamily="34" charset="0"/>
              </a:rPr>
              <a:t>1</a:t>
            </a:r>
          </a:p>
        </p:txBody>
      </p:sp>
      <p:sp>
        <p:nvSpPr>
          <p:cNvPr id="32786" name="Text Box 38"/>
          <p:cNvSpPr txBox="1">
            <a:spLocks noChangeArrowheads="1"/>
          </p:cNvSpPr>
          <p:nvPr/>
        </p:nvSpPr>
        <p:spPr bwMode="auto">
          <a:xfrm>
            <a:off x="3809634" y="5557838"/>
            <a:ext cx="382710" cy="519112"/>
          </a:xfrm>
          <a:prstGeom prst="rect">
            <a:avLst/>
          </a:prstGeom>
          <a:noFill/>
          <a:ln w="9525">
            <a:noFill/>
            <a:miter lim="800000"/>
            <a:headEnd/>
            <a:tailEnd/>
          </a:ln>
        </p:spPr>
        <p:txBody>
          <a:bodyPr wrap="none">
            <a:spAutoFit/>
          </a:bodyPr>
          <a:lstStyle/>
          <a:p>
            <a:pPr algn="ctr" defTabSz="860425" eaLnBrk="1" hangingPunct="1"/>
            <a:r>
              <a:rPr lang="en-GB" sz="2800" b="1">
                <a:latin typeface="Arial" pitchFamily="34" charset="0"/>
              </a:rPr>
              <a:t>0</a:t>
            </a:r>
          </a:p>
        </p:txBody>
      </p:sp>
      <p:sp>
        <p:nvSpPr>
          <p:cNvPr id="32787" name="Text Box 39"/>
          <p:cNvSpPr txBox="1">
            <a:spLocks noChangeArrowheads="1"/>
          </p:cNvSpPr>
          <p:nvPr/>
        </p:nvSpPr>
        <p:spPr bwMode="auto">
          <a:xfrm>
            <a:off x="5477044" y="5554663"/>
            <a:ext cx="382710" cy="519112"/>
          </a:xfrm>
          <a:prstGeom prst="rect">
            <a:avLst/>
          </a:prstGeom>
          <a:noFill/>
          <a:ln w="9525">
            <a:noFill/>
            <a:miter lim="800000"/>
            <a:headEnd/>
            <a:tailEnd/>
          </a:ln>
        </p:spPr>
        <p:txBody>
          <a:bodyPr wrap="none">
            <a:spAutoFit/>
          </a:bodyPr>
          <a:lstStyle/>
          <a:p>
            <a:pPr algn="ctr" defTabSz="860425" eaLnBrk="1" hangingPunct="1"/>
            <a:r>
              <a:rPr lang="en-GB" sz="2800" b="1">
                <a:latin typeface="Arial" pitchFamily="34" charset="0"/>
              </a:rPr>
              <a:t>2</a:t>
            </a:r>
          </a:p>
        </p:txBody>
      </p:sp>
      <p:sp>
        <p:nvSpPr>
          <p:cNvPr id="32788" name="Text Box 40"/>
          <p:cNvSpPr txBox="1">
            <a:spLocks noChangeArrowheads="1"/>
          </p:cNvSpPr>
          <p:nvPr/>
        </p:nvSpPr>
        <p:spPr bwMode="auto">
          <a:xfrm>
            <a:off x="6244051" y="5567363"/>
            <a:ext cx="382711" cy="519112"/>
          </a:xfrm>
          <a:prstGeom prst="rect">
            <a:avLst/>
          </a:prstGeom>
          <a:noFill/>
          <a:ln w="9525">
            <a:noFill/>
            <a:miter lim="800000"/>
            <a:headEnd/>
            <a:tailEnd/>
          </a:ln>
        </p:spPr>
        <p:txBody>
          <a:bodyPr wrap="none">
            <a:spAutoFit/>
          </a:bodyPr>
          <a:lstStyle/>
          <a:p>
            <a:pPr algn="ctr" defTabSz="860425" eaLnBrk="1" hangingPunct="1"/>
            <a:r>
              <a:rPr lang="en-GB" sz="2800" b="1">
                <a:latin typeface="Arial" pitchFamily="34" charset="0"/>
              </a:rPr>
              <a:t>4</a:t>
            </a:r>
          </a:p>
        </p:txBody>
      </p:sp>
      <p:sp>
        <p:nvSpPr>
          <p:cNvPr id="32789" name="Text Box 41"/>
          <p:cNvSpPr txBox="1">
            <a:spLocks noChangeArrowheads="1"/>
          </p:cNvSpPr>
          <p:nvPr/>
        </p:nvSpPr>
        <p:spPr bwMode="auto">
          <a:xfrm>
            <a:off x="2823480" y="5603876"/>
            <a:ext cx="906754" cy="581025"/>
          </a:xfrm>
          <a:prstGeom prst="rect">
            <a:avLst/>
          </a:prstGeom>
          <a:noFill/>
          <a:ln w="9525">
            <a:noFill/>
            <a:miter lim="800000"/>
            <a:headEnd/>
            <a:tailEnd/>
          </a:ln>
        </p:spPr>
        <p:txBody>
          <a:bodyPr wrap="none">
            <a:spAutoFit/>
          </a:bodyPr>
          <a:lstStyle/>
          <a:p>
            <a:pPr algn="ctr" defTabSz="860425" eaLnBrk="1" hangingPunct="1"/>
            <a:r>
              <a:rPr lang="en-GB" sz="1600" b="1">
                <a:latin typeface="Arial" pitchFamily="34" charset="0"/>
              </a:rPr>
              <a:t>Non</a:t>
            </a:r>
          </a:p>
          <a:p>
            <a:pPr algn="ctr" defTabSz="860425" eaLnBrk="1" hangingPunct="1"/>
            <a:r>
              <a:rPr lang="en-GB" sz="1600" b="1">
                <a:latin typeface="Arial" pitchFamily="34" charset="0"/>
              </a:rPr>
              <a:t>smoker</a:t>
            </a:r>
          </a:p>
        </p:txBody>
      </p:sp>
      <p:sp>
        <p:nvSpPr>
          <p:cNvPr id="32790" name="Text Box 42"/>
          <p:cNvSpPr txBox="1">
            <a:spLocks noChangeArrowheads="1"/>
          </p:cNvSpPr>
          <p:nvPr/>
        </p:nvSpPr>
        <p:spPr bwMode="auto">
          <a:xfrm>
            <a:off x="6107482" y="2039938"/>
            <a:ext cx="453970" cy="369332"/>
          </a:xfrm>
          <a:prstGeom prst="rect">
            <a:avLst/>
          </a:prstGeom>
          <a:noFill/>
          <a:ln w="9525">
            <a:noFill/>
            <a:miter lim="800000"/>
            <a:headEnd/>
            <a:tailEnd/>
          </a:ln>
        </p:spPr>
        <p:txBody>
          <a:bodyPr wrap="none">
            <a:spAutoFit/>
          </a:bodyPr>
          <a:lstStyle/>
          <a:p>
            <a:pPr algn="ctr" defTabSz="860425" eaLnBrk="1" hangingPunct="1"/>
            <a:r>
              <a:rPr lang="en-GB" b="1">
                <a:latin typeface="Arial" pitchFamily="34" charset="0"/>
              </a:rPr>
              <a:t>***</a:t>
            </a:r>
          </a:p>
        </p:txBody>
      </p:sp>
      <p:sp>
        <p:nvSpPr>
          <p:cNvPr id="32791" name="Text Box 43"/>
          <p:cNvSpPr txBox="1">
            <a:spLocks noChangeArrowheads="1"/>
          </p:cNvSpPr>
          <p:nvPr/>
        </p:nvSpPr>
        <p:spPr bwMode="auto">
          <a:xfrm>
            <a:off x="5315067" y="2916238"/>
            <a:ext cx="364202" cy="369332"/>
          </a:xfrm>
          <a:prstGeom prst="rect">
            <a:avLst/>
          </a:prstGeom>
          <a:noFill/>
          <a:ln w="9525">
            <a:noFill/>
            <a:miter lim="800000"/>
            <a:headEnd/>
            <a:tailEnd/>
          </a:ln>
        </p:spPr>
        <p:txBody>
          <a:bodyPr wrap="none">
            <a:spAutoFit/>
          </a:bodyPr>
          <a:lstStyle/>
          <a:p>
            <a:pPr algn="ctr" defTabSz="860425" eaLnBrk="1" hangingPunct="1"/>
            <a:r>
              <a:rPr lang="en-GB" b="1">
                <a:latin typeface="Arial" pitchFamily="34" charset="0"/>
              </a:rPr>
              <a:t>**</a:t>
            </a:r>
          </a:p>
        </p:txBody>
      </p:sp>
      <p:sp>
        <p:nvSpPr>
          <p:cNvPr id="32792" name="Text Box 44"/>
          <p:cNvSpPr txBox="1">
            <a:spLocks noChangeArrowheads="1"/>
          </p:cNvSpPr>
          <p:nvPr/>
        </p:nvSpPr>
        <p:spPr bwMode="auto">
          <a:xfrm>
            <a:off x="1722990" y="1792288"/>
            <a:ext cx="1854794" cy="274637"/>
          </a:xfrm>
          <a:prstGeom prst="rect">
            <a:avLst/>
          </a:prstGeom>
          <a:noFill/>
          <a:ln w="9525">
            <a:noFill/>
            <a:miter lim="800000"/>
            <a:headEnd/>
            <a:tailEnd/>
          </a:ln>
        </p:spPr>
        <p:txBody>
          <a:bodyPr wrap="none">
            <a:spAutoFit/>
          </a:bodyPr>
          <a:lstStyle/>
          <a:p>
            <a:pPr algn="ctr" defTabSz="860425" eaLnBrk="1" hangingPunct="1"/>
            <a:r>
              <a:rPr lang="en-GB" sz="1200" b="1">
                <a:latin typeface="Arial" pitchFamily="34" charset="0"/>
              </a:rPr>
              <a:t>Trend analysis p=0.004</a:t>
            </a:r>
          </a:p>
        </p:txBody>
      </p:sp>
      <p:grpSp>
        <p:nvGrpSpPr>
          <p:cNvPr id="12" name="Group 45"/>
          <p:cNvGrpSpPr>
            <a:grpSpLocks/>
          </p:cNvGrpSpPr>
          <p:nvPr/>
        </p:nvGrpSpPr>
        <p:grpSpPr bwMode="auto">
          <a:xfrm>
            <a:off x="3272887" y="1792288"/>
            <a:ext cx="4724326" cy="3846512"/>
            <a:chOff x="1981" y="997"/>
            <a:chExt cx="2976" cy="2423"/>
          </a:xfrm>
        </p:grpSpPr>
        <p:sp>
          <p:nvSpPr>
            <p:cNvPr id="32794" name="Text Box 46"/>
            <p:cNvSpPr txBox="1">
              <a:spLocks noChangeArrowheads="1"/>
            </p:cNvSpPr>
            <p:nvPr/>
          </p:nvSpPr>
          <p:spPr bwMode="auto">
            <a:xfrm>
              <a:off x="4014" y="1585"/>
              <a:ext cx="286" cy="233"/>
            </a:xfrm>
            <a:prstGeom prst="rect">
              <a:avLst/>
            </a:prstGeom>
            <a:noFill/>
            <a:ln w="9525">
              <a:noFill/>
              <a:miter lim="800000"/>
              <a:headEnd/>
              <a:tailEnd/>
            </a:ln>
          </p:spPr>
          <p:txBody>
            <a:bodyPr wrap="none">
              <a:spAutoFit/>
            </a:bodyPr>
            <a:lstStyle/>
            <a:p>
              <a:pPr algn="ctr" defTabSz="860425" eaLnBrk="1" hangingPunct="1"/>
              <a:r>
                <a:rPr lang="en-GB" b="1">
                  <a:latin typeface="Arial" pitchFamily="34" charset="0"/>
                </a:rPr>
                <a:t>***</a:t>
              </a:r>
            </a:p>
          </p:txBody>
        </p:sp>
        <p:sp>
          <p:nvSpPr>
            <p:cNvPr id="32795" name="Text Box 47"/>
            <p:cNvSpPr txBox="1">
              <a:spLocks noChangeArrowheads="1"/>
            </p:cNvSpPr>
            <p:nvPr/>
          </p:nvSpPr>
          <p:spPr bwMode="auto">
            <a:xfrm>
              <a:off x="3499" y="1993"/>
              <a:ext cx="229" cy="233"/>
            </a:xfrm>
            <a:prstGeom prst="rect">
              <a:avLst/>
            </a:prstGeom>
            <a:noFill/>
            <a:ln w="9525">
              <a:noFill/>
              <a:miter lim="800000"/>
              <a:headEnd/>
              <a:tailEnd/>
            </a:ln>
          </p:spPr>
          <p:txBody>
            <a:bodyPr wrap="none">
              <a:spAutoFit/>
            </a:bodyPr>
            <a:lstStyle/>
            <a:p>
              <a:pPr algn="ctr" defTabSz="860425" eaLnBrk="1" hangingPunct="1"/>
              <a:r>
                <a:rPr lang="en-GB" b="1">
                  <a:latin typeface="Arial" pitchFamily="34" charset="0"/>
                </a:rPr>
                <a:t>**</a:t>
              </a:r>
            </a:p>
          </p:txBody>
        </p:sp>
        <p:grpSp>
          <p:nvGrpSpPr>
            <p:cNvPr id="13" name="Group 48"/>
            <p:cNvGrpSpPr>
              <a:grpSpLocks/>
            </p:cNvGrpSpPr>
            <p:nvPr/>
          </p:nvGrpSpPr>
          <p:grpSpPr bwMode="auto">
            <a:xfrm>
              <a:off x="1981" y="997"/>
              <a:ext cx="2976" cy="2423"/>
              <a:chOff x="1981" y="997"/>
              <a:chExt cx="2976" cy="2423"/>
            </a:xfrm>
          </p:grpSpPr>
          <p:sp>
            <p:nvSpPr>
              <p:cNvPr id="32797" name="Line 49"/>
              <p:cNvSpPr>
                <a:spLocks noChangeShapeType="1"/>
              </p:cNvSpPr>
              <p:nvPr/>
            </p:nvSpPr>
            <p:spPr bwMode="auto">
              <a:xfrm>
                <a:off x="4369" y="1399"/>
                <a:ext cx="0" cy="1956"/>
              </a:xfrm>
              <a:prstGeom prst="line">
                <a:avLst/>
              </a:prstGeom>
              <a:noFill/>
              <a:ln w="9525">
                <a:solidFill>
                  <a:schemeClr val="tx1"/>
                </a:solidFill>
                <a:round/>
                <a:headEnd/>
                <a:tailEnd/>
              </a:ln>
            </p:spPr>
            <p:txBody>
              <a:bodyPr/>
              <a:lstStyle/>
              <a:p>
                <a:endParaRPr lang="en-GB"/>
              </a:p>
            </p:txBody>
          </p:sp>
          <p:grpSp>
            <p:nvGrpSpPr>
              <p:cNvPr id="14" name="Group 50"/>
              <p:cNvGrpSpPr>
                <a:grpSpLocks/>
              </p:cNvGrpSpPr>
              <p:nvPr/>
            </p:nvGrpSpPr>
            <p:grpSpPr bwMode="auto">
              <a:xfrm>
                <a:off x="4054" y="1780"/>
                <a:ext cx="219" cy="1548"/>
                <a:chOff x="3942" y="1780"/>
                <a:chExt cx="219" cy="1548"/>
              </a:xfrm>
            </p:grpSpPr>
            <p:sp>
              <p:nvSpPr>
                <p:cNvPr id="32829" name="Rectangle 51"/>
                <p:cNvSpPr>
                  <a:spLocks noChangeArrowheads="1"/>
                </p:cNvSpPr>
                <p:nvPr/>
              </p:nvSpPr>
              <p:spPr bwMode="auto">
                <a:xfrm>
                  <a:off x="3942" y="2076"/>
                  <a:ext cx="219" cy="1252"/>
                </a:xfrm>
                <a:prstGeom prst="rect">
                  <a:avLst/>
                </a:prstGeom>
                <a:solidFill>
                  <a:srgbClr val="800080"/>
                </a:solidFill>
                <a:ln w="9525">
                  <a:solidFill>
                    <a:schemeClr val="tx1"/>
                  </a:solidFill>
                  <a:miter lim="800000"/>
                  <a:headEnd/>
                  <a:tailEnd/>
                </a:ln>
              </p:spPr>
              <p:txBody>
                <a:bodyPr wrap="none" anchor="ctr"/>
                <a:lstStyle/>
                <a:p>
                  <a:endParaRPr lang="en-GB"/>
                </a:p>
              </p:txBody>
            </p:sp>
            <p:grpSp>
              <p:nvGrpSpPr>
                <p:cNvPr id="15" name="Group 52"/>
                <p:cNvGrpSpPr>
                  <a:grpSpLocks/>
                </p:cNvGrpSpPr>
                <p:nvPr/>
              </p:nvGrpSpPr>
              <p:grpSpPr bwMode="auto">
                <a:xfrm>
                  <a:off x="3992" y="1780"/>
                  <a:ext cx="119" cy="293"/>
                  <a:chOff x="411" y="2277"/>
                  <a:chExt cx="247" cy="695"/>
                </a:xfrm>
              </p:grpSpPr>
              <p:sp>
                <p:nvSpPr>
                  <p:cNvPr id="32831" name="Line 53"/>
                  <p:cNvSpPr>
                    <a:spLocks noChangeShapeType="1"/>
                  </p:cNvSpPr>
                  <p:nvPr/>
                </p:nvSpPr>
                <p:spPr bwMode="auto">
                  <a:xfrm>
                    <a:off x="534" y="2277"/>
                    <a:ext cx="0" cy="695"/>
                  </a:xfrm>
                  <a:prstGeom prst="line">
                    <a:avLst/>
                  </a:prstGeom>
                  <a:noFill/>
                  <a:ln w="9525">
                    <a:solidFill>
                      <a:schemeClr val="tx1"/>
                    </a:solidFill>
                    <a:round/>
                    <a:headEnd/>
                    <a:tailEnd/>
                  </a:ln>
                </p:spPr>
                <p:txBody>
                  <a:bodyPr/>
                  <a:lstStyle/>
                  <a:p>
                    <a:endParaRPr lang="en-GB"/>
                  </a:p>
                </p:txBody>
              </p:sp>
              <p:sp>
                <p:nvSpPr>
                  <p:cNvPr id="32832" name="Line 54"/>
                  <p:cNvSpPr>
                    <a:spLocks noChangeShapeType="1"/>
                  </p:cNvSpPr>
                  <p:nvPr/>
                </p:nvSpPr>
                <p:spPr bwMode="auto">
                  <a:xfrm>
                    <a:off x="411" y="2277"/>
                    <a:ext cx="247" cy="0"/>
                  </a:xfrm>
                  <a:prstGeom prst="line">
                    <a:avLst/>
                  </a:prstGeom>
                  <a:noFill/>
                  <a:ln w="9525">
                    <a:solidFill>
                      <a:schemeClr val="tx1"/>
                    </a:solidFill>
                    <a:round/>
                    <a:headEnd/>
                    <a:tailEnd/>
                  </a:ln>
                </p:spPr>
                <p:txBody>
                  <a:bodyPr/>
                  <a:lstStyle/>
                  <a:p>
                    <a:endParaRPr lang="en-GB"/>
                  </a:p>
                </p:txBody>
              </p:sp>
            </p:grpSp>
          </p:grpSp>
          <p:grpSp>
            <p:nvGrpSpPr>
              <p:cNvPr id="16" name="Group 55"/>
              <p:cNvGrpSpPr>
                <a:grpSpLocks/>
              </p:cNvGrpSpPr>
              <p:nvPr/>
            </p:nvGrpSpPr>
            <p:grpSpPr bwMode="auto">
              <a:xfrm>
                <a:off x="3517" y="2187"/>
                <a:ext cx="219" cy="1141"/>
                <a:chOff x="3469" y="2187"/>
                <a:chExt cx="219" cy="1141"/>
              </a:xfrm>
            </p:grpSpPr>
            <p:sp>
              <p:nvSpPr>
                <p:cNvPr id="32825" name="Rectangle 56"/>
                <p:cNvSpPr>
                  <a:spLocks noChangeArrowheads="1"/>
                </p:cNvSpPr>
                <p:nvPr/>
              </p:nvSpPr>
              <p:spPr bwMode="auto">
                <a:xfrm>
                  <a:off x="3469" y="2405"/>
                  <a:ext cx="219" cy="923"/>
                </a:xfrm>
                <a:prstGeom prst="rect">
                  <a:avLst/>
                </a:prstGeom>
                <a:solidFill>
                  <a:srgbClr val="800080"/>
                </a:solidFill>
                <a:ln w="9525">
                  <a:solidFill>
                    <a:schemeClr val="tx1"/>
                  </a:solidFill>
                  <a:miter lim="800000"/>
                  <a:headEnd/>
                  <a:tailEnd/>
                </a:ln>
              </p:spPr>
              <p:txBody>
                <a:bodyPr wrap="none" anchor="ctr"/>
                <a:lstStyle/>
                <a:p>
                  <a:endParaRPr lang="en-GB"/>
                </a:p>
              </p:txBody>
            </p:sp>
            <p:grpSp>
              <p:nvGrpSpPr>
                <p:cNvPr id="17" name="Group 57"/>
                <p:cNvGrpSpPr>
                  <a:grpSpLocks/>
                </p:cNvGrpSpPr>
                <p:nvPr/>
              </p:nvGrpSpPr>
              <p:grpSpPr bwMode="auto">
                <a:xfrm>
                  <a:off x="3519" y="2187"/>
                  <a:ext cx="119" cy="215"/>
                  <a:chOff x="411" y="2277"/>
                  <a:chExt cx="247" cy="695"/>
                </a:xfrm>
              </p:grpSpPr>
              <p:sp>
                <p:nvSpPr>
                  <p:cNvPr id="32827" name="Line 58"/>
                  <p:cNvSpPr>
                    <a:spLocks noChangeShapeType="1"/>
                  </p:cNvSpPr>
                  <p:nvPr/>
                </p:nvSpPr>
                <p:spPr bwMode="auto">
                  <a:xfrm>
                    <a:off x="534" y="2277"/>
                    <a:ext cx="0" cy="695"/>
                  </a:xfrm>
                  <a:prstGeom prst="line">
                    <a:avLst/>
                  </a:prstGeom>
                  <a:noFill/>
                  <a:ln w="9525">
                    <a:solidFill>
                      <a:schemeClr val="tx1"/>
                    </a:solidFill>
                    <a:round/>
                    <a:headEnd/>
                    <a:tailEnd/>
                  </a:ln>
                </p:spPr>
                <p:txBody>
                  <a:bodyPr/>
                  <a:lstStyle/>
                  <a:p>
                    <a:endParaRPr lang="en-GB"/>
                  </a:p>
                </p:txBody>
              </p:sp>
              <p:sp>
                <p:nvSpPr>
                  <p:cNvPr id="32828" name="Line 59"/>
                  <p:cNvSpPr>
                    <a:spLocks noChangeShapeType="1"/>
                  </p:cNvSpPr>
                  <p:nvPr/>
                </p:nvSpPr>
                <p:spPr bwMode="auto">
                  <a:xfrm>
                    <a:off x="411" y="2277"/>
                    <a:ext cx="247" cy="0"/>
                  </a:xfrm>
                  <a:prstGeom prst="line">
                    <a:avLst/>
                  </a:prstGeom>
                  <a:noFill/>
                  <a:ln w="9525">
                    <a:solidFill>
                      <a:schemeClr val="tx1"/>
                    </a:solidFill>
                    <a:round/>
                    <a:headEnd/>
                    <a:tailEnd/>
                  </a:ln>
                </p:spPr>
                <p:txBody>
                  <a:bodyPr/>
                  <a:lstStyle/>
                  <a:p>
                    <a:endParaRPr lang="en-GB"/>
                  </a:p>
                </p:txBody>
              </p:sp>
            </p:grpSp>
          </p:grpSp>
          <p:grpSp>
            <p:nvGrpSpPr>
              <p:cNvPr id="18" name="Group 60"/>
              <p:cNvGrpSpPr>
                <a:grpSpLocks/>
              </p:cNvGrpSpPr>
              <p:nvPr/>
            </p:nvGrpSpPr>
            <p:grpSpPr bwMode="auto">
              <a:xfrm>
                <a:off x="3011" y="2439"/>
                <a:ext cx="219" cy="889"/>
                <a:chOff x="2987" y="2439"/>
                <a:chExt cx="219" cy="889"/>
              </a:xfrm>
            </p:grpSpPr>
            <p:sp>
              <p:nvSpPr>
                <p:cNvPr id="32821" name="Rectangle 61"/>
                <p:cNvSpPr>
                  <a:spLocks noChangeArrowheads="1"/>
                </p:cNvSpPr>
                <p:nvPr/>
              </p:nvSpPr>
              <p:spPr bwMode="auto">
                <a:xfrm>
                  <a:off x="2987" y="2743"/>
                  <a:ext cx="219" cy="585"/>
                </a:xfrm>
                <a:prstGeom prst="rect">
                  <a:avLst/>
                </a:prstGeom>
                <a:solidFill>
                  <a:srgbClr val="800080"/>
                </a:solidFill>
                <a:ln w="9525">
                  <a:solidFill>
                    <a:schemeClr val="tx1"/>
                  </a:solidFill>
                  <a:miter lim="800000"/>
                  <a:headEnd/>
                  <a:tailEnd/>
                </a:ln>
              </p:spPr>
              <p:txBody>
                <a:bodyPr wrap="none" anchor="ctr"/>
                <a:lstStyle/>
                <a:p>
                  <a:endParaRPr lang="en-GB"/>
                </a:p>
              </p:txBody>
            </p:sp>
            <p:grpSp>
              <p:nvGrpSpPr>
                <p:cNvPr id="19" name="Group 62"/>
                <p:cNvGrpSpPr>
                  <a:grpSpLocks/>
                </p:cNvGrpSpPr>
                <p:nvPr/>
              </p:nvGrpSpPr>
              <p:grpSpPr bwMode="auto">
                <a:xfrm>
                  <a:off x="3037" y="2439"/>
                  <a:ext cx="119" cy="302"/>
                  <a:chOff x="411" y="2277"/>
                  <a:chExt cx="247" cy="695"/>
                </a:xfrm>
              </p:grpSpPr>
              <p:sp>
                <p:nvSpPr>
                  <p:cNvPr id="32823" name="Line 63"/>
                  <p:cNvSpPr>
                    <a:spLocks noChangeShapeType="1"/>
                  </p:cNvSpPr>
                  <p:nvPr/>
                </p:nvSpPr>
                <p:spPr bwMode="auto">
                  <a:xfrm>
                    <a:off x="534" y="2277"/>
                    <a:ext cx="0" cy="695"/>
                  </a:xfrm>
                  <a:prstGeom prst="line">
                    <a:avLst/>
                  </a:prstGeom>
                  <a:noFill/>
                  <a:ln w="9525">
                    <a:solidFill>
                      <a:schemeClr val="tx1"/>
                    </a:solidFill>
                    <a:round/>
                    <a:headEnd/>
                    <a:tailEnd/>
                  </a:ln>
                </p:spPr>
                <p:txBody>
                  <a:bodyPr/>
                  <a:lstStyle/>
                  <a:p>
                    <a:endParaRPr lang="en-GB"/>
                  </a:p>
                </p:txBody>
              </p:sp>
              <p:sp>
                <p:nvSpPr>
                  <p:cNvPr id="32824" name="Line 64"/>
                  <p:cNvSpPr>
                    <a:spLocks noChangeShapeType="1"/>
                  </p:cNvSpPr>
                  <p:nvPr/>
                </p:nvSpPr>
                <p:spPr bwMode="auto">
                  <a:xfrm>
                    <a:off x="411" y="2277"/>
                    <a:ext cx="247" cy="0"/>
                  </a:xfrm>
                  <a:prstGeom prst="line">
                    <a:avLst/>
                  </a:prstGeom>
                  <a:noFill/>
                  <a:ln w="9525">
                    <a:solidFill>
                      <a:schemeClr val="tx1"/>
                    </a:solidFill>
                    <a:round/>
                    <a:headEnd/>
                    <a:tailEnd/>
                  </a:ln>
                </p:spPr>
                <p:txBody>
                  <a:bodyPr/>
                  <a:lstStyle/>
                  <a:p>
                    <a:endParaRPr lang="en-GB"/>
                  </a:p>
                </p:txBody>
              </p:sp>
            </p:grpSp>
          </p:grpSp>
          <p:grpSp>
            <p:nvGrpSpPr>
              <p:cNvPr id="20" name="Group 65"/>
              <p:cNvGrpSpPr>
                <a:grpSpLocks/>
              </p:cNvGrpSpPr>
              <p:nvPr/>
            </p:nvGrpSpPr>
            <p:grpSpPr bwMode="auto">
              <a:xfrm>
                <a:off x="2490" y="2713"/>
                <a:ext cx="219" cy="615"/>
                <a:chOff x="2450" y="2713"/>
                <a:chExt cx="219" cy="615"/>
              </a:xfrm>
            </p:grpSpPr>
            <p:sp>
              <p:nvSpPr>
                <p:cNvPr id="32817" name="Rectangle 66"/>
                <p:cNvSpPr>
                  <a:spLocks noChangeArrowheads="1"/>
                </p:cNvSpPr>
                <p:nvPr/>
              </p:nvSpPr>
              <p:spPr bwMode="auto">
                <a:xfrm>
                  <a:off x="2450" y="2953"/>
                  <a:ext cx="219" cy="375"/>
                </a:xfrm>
                <a:prstGeom prst="rect">
                  <a:avLst/>
                </a:prstGeom>
                <a:solidFill>
                  <a:srgbClr val="800080"/>
                </a:solidFill>
                <a:ln w="9525">
                  <a:solidFill>
                    <a:schemeClr val="tx1"/>
                  </a:solidFill>
                  <a:miter lim="800000"/>
                  <a:headEnd/>
                  <a:tailEnd/>
                </a:ln>
              </p:spPr>
              <p:txBody>
                <a:bodyPr wrap="none" anchor="ctr"/>
                <a:lstStyle/>
                <a:p>
                  <a:endParaRPr lang="en-GB"/>
                </a:p>
              </p:txBody>
            </p:sp>
            <p:grpSp>
              <p:nvGrpSpPr>
                <p:cNvPr id="21" name="Group 67"/>
                <p:cNvGrpSpPr>
                  <a:grpSpLocks/>
                </p:cNvGrpSpPr>
                <p:nvPr/>
              </p:nvGrpSpPr>
              <p:grpSpPr bwMode="auto">
                <a:xfrm>
                  <a:off x="2500" y="2713"/>
                  <a:ext cx="119" cy="242"/>
                  <a:chOff x="411" y="2277"/>
                  <a:chExt cx="247" cy="695"/>
                </a:xfrm>
              </p:grpSpPr>
              <p:sp>
                <p:nvSpPr>
                  <p:cNvPr id="32819" name="Line 68"/>
                  <p:cNvSpPr>
                    <a:spLocks noChangeShapeType="1"/>
                  </p:cNvSpPr>
                  <p:nvPr/>
                </p:nvSpPr>
                <p:spPr bwMode="auto">
                  <a:xfrm>
                    <a:off x="534" y="2277"/>
                    <a:ext cx="0" cy="695"/>
                  </a:xfrm>
                  <a:prstGeom prst="line">
                    <a:avLst/>
                  </a:prstGeom>
                  <a:noFill/>
                  <a:ln w="9525">
                    <a:solidFill>
                      <a:schemeClr val="tx1"/>
                    </a:solidFill>
                    <a:round/>
                    <a:headEnd/>
                    <a:tailEnd/>
                  </a:ln>
                </p:spPr>
                <p:txBody>
                  <a:bodyPr/>
                  <a:lstStyle/>
                  <a:p>
                    <a:endParaRPr lang="en-GB"/>
                  </a:p>
                </p:txBody>
              </p:sp>
              <p:sp>
                <p:nvSpPr>
                  <p:cNvPr id="32820" name="Line 69"/>
                  <p:cNvSpPr>
                    <a:spLocks noChangeShapeType="1"/>
                  </p:cNvSpPr>
                  <p:nvPr/>
                </p:nvSpPr>
                <p:spPr bwMode="auto">
                  <a:xfrm>
                    <a:off x="411" y="2277"/>
                    <a:ext cx="247" cy="0"/>
                  </a:xfrm>
                  <a:prstGeom prst="line">
                    <a:avLst/>
                  </a:prstGeom>
                  <a:noFill/>
                  <a:ln w="9525">
                    <a:solidFill>
                      <a:schemeClr val="tx1"/>
                    </a:solidFill>
                    <a:round/>
                    <a:headEnd/>
                    <a:tailEnd/>
                  </a:ln>
                </p:spPr>
                <p:txBody>
                  <a:bodyPr/>
                  <a:lstStyle/>
                  <a:p>
                    <a:endParaRPr lang="en-GB"/>
                  </a:p>
                </p:txBody>
              </p:sp>
            </p:grpSp>
          </p:grpSp>
          <p:grpSp>
            <p:nvGrpSpPr>
              <p:cNvPr id="22" name="Group 70"/>
              <p:cNvGrpSpPr>
                <a:grpSpLocks/>
              </p:cNvGrpSpPr>
              <p:nvPr/>
            </p:nvGrpSpPr>
            <p:grpSpPr bwMode="auto">
              <a:xfrm>
                <a:off x="1981" y="3126"/>
                <a:ext cx="219" cy="202"/>
                <a:chOff x="1957" y="3126"/>
                <a:chExt cx="219" cy="202"/>
              </a:xfrm>
            </p:grpSpPr>
            <p:sp>
              <p:nvSpPr>
                <p:cNvPr id="32813" name="Rectangle 71"/>
                <p:cNvSpPr>
                  <a:spLocks noChangeArrowheads="1"/>
                </p:cNvSpPr>
                <p:nvPr/>
              </p:nvSpPr>
              <p:spPr bwMode="auto">
                <a:xfrm>
                  <a:off x="1957" y="3182"/>
                  <a:ext cx="219" cy="146"/>
                </a:xfrm>
                <a:prstGeom prst="rect">
                  <a:avLst/>
                </a:prstGeom>
                <a:solidFill>
                  <a:srgbClr val="800080"/>
                </a:solidFill>
                <a:ln w="9525">
                  <a:solidFill>
                    <a:schemeClr val="tx1"/>
                  </a:solidFill>
                  <a:miter lim="800000"/>
                  <a:headEnd/>
                  <a:tailEnd/>
                </a:ln>
              </p:spPr>
              <p:txBody>
                <a:bodyPr wrap="none" anchor="ctr"/>
                <a:lstStyle/>
                <a:p>
                  <a:endParaRPr lang="en-GB"/>
                </a:p>
              </p:txBody>
            </p:sp>
            <p:grpSp>
              <p:nvGrpSpPr>
                <p:cNvPr id="23" name="Group 72"/>
                <p:cNvGrpSpPr>
                  <a:grpSpLocks/>
                </p:cNvGrpSpPr>
                <p:nvPr/>
              </p:nvGrpSpPr>
              <p:grpSpPr bwMode="auto">
                <a:xfrm>
                  <a:off x="2007" y="3126"/>
                  <a:ext cx="119" cy="56"/>
                  <a:chOff x="411" y="2277"/>
                  <a:chExt cx="247" cy="695"/>
                </a:xfrm>
              </p:grpSpPr>
              <p:sp>
                <p:nvSpPr>
                  <p:cNvPr id="32815" name="Line 73"/>
                  <p:cNvSpPr>
                    <a:spLocks noChangeShapeType="1"/>
                  </p:cNvSpPr>
                  <p:nvPr/>
                </p:nvSpPr>
                <p:spPr bwMode="auto">
                  <a:xfrm>
                    <a:off x="534" y="2277"/>
                    <a:ext cx="0" cy="695"/>
                  </a:xfrm>
                  <a:prstGeom prst="line">
                    <a:avLst/>
                  </a:prstGeom>
                  <a:noFill/>
                  <a:ln w="9525">
                    <a:solidFill>
                      <a:schemeClr val="tx1"/>
                    </a:solidFill>
                    <a:round/>
                    <a:headEnd/>
                    <a:tailEnd/>
                  </a:ln>
                </p:spPr>
                <p:txBody>
                  <a:bodyPr/>
                  <a:lstStyle/>
                  <a:p>
                    <a:endParaRPr lang="en-GB"/>
                  </a:p>
                </p:txBody>
              </p:sp>
              <p:sp>
                <p:nvSpPr>
                  <p:cNvPr id="32816" name="Line 74"/>
                  <p:cNvSpPr>
                    <a:spLocks noChangeShapeType="1"/>
                  </p:cNvSpPr>
                  <p:nvPr/>
                </p:nvSpPr>
                <p:spPr bwMode="auto">
                  <a:xfrm>
                    <a:off x="411" y="2277"/>
                    <a:ext cx="247" cy="0"/>
                  </a:xfrm>
                  <a:prstGeom prst="line">
                    <a:avLst/>
                  </a:prstGeom>
                  <a:noFill/>
                  <a:ln w="9525">
                    <a:solidFill>
                      <a:schemeClr val="tx1"/>
                    </a:solidFill>
                    <a:round/>
                    <a:headEnd/>
                    <a:tailEnd/>
                  </a:ln>
                </p:spPr>
                <p:txBody>
                  <a:bodyPr/>
                  <a:lstStyle/>
                  <a:p>
                    <a:endParaRPr lang="en-GB"/>
                  </a:p>
                </p:txBody>
              </p:sp>
            </p:grpSp>
          </p:grpSp>
          <p:sp>
            <p:nvSpPr>
              <p:cNvPr id="32803" name="Text Box 75"/>
              <p:cNvSpPr txBox="1">
                <a:spLocks noChangeArrowheads="1"/>
              </p:cNvSpPr>
              <p:nvPr/>
            </p:nvSpPr>
            <p:spPr bwMode="auto">
              <a:xfrm rot="-5400000">
                <a:off x="3679" y="2222"/>
                <a:ext cx="2167" cy="212"/>
              </a:xfrm>
              <a:prstGeom prst="rect">
                <a:avLst/>
              </a:prstGeom>
              <a:noFill/>
              <a:ln w="9525">
                <a:noFill/>
                <a:miter lim="800000"/>
                <a:headEnd/>
                <a:tailEnd/>
              </a:ln>
            </p:spPr>
            <p:txBody>
              <a:bodyPr wrap="none">
                <a:spAutoFit/>
              </a:bodyPr>
              <a:lstStyle/>
              <a:p>
                <a:pPr algn="ctr" defTabSz="860425" eaLnBrk="1" hangingPunct="1"/>
                <a:r>
                  <a:rPr lang="en-GB" sz="1600" b="1">
                    <a:solidFill>
                      <a:srgbClr val="800080"/>
                    </a:solidFill>
                    <a:latin typeface="Arial" pitchFamily="34" charset="0"/>
                  </a:rPr>
                  <a:t>IL-8 promoter acetylation (x10</a:t>
                </a:r>
                <a:r>
                  <a:rPr lang="en-GB" sz="1600" b="1" baseline="30000">
                    <a:solidFill>
                      <a:srgbClr val="800080"/>
                    </a:solidFill>
                    <a:latin typeface="Arial" pitchFamily="34" charset="0"/>
                  </a:rPr>
                  <a:t>-3</a:t>
                </a:r>
                <a:r>
                  <a:rPr lang="en-GB" sz="1600" b="1">
                    <a:solidFill>
                      <a:srgbClr val="800080"/>
                    </a:solidFill>
                    <a:latin typeface="Arial" pitchFamily="34" charset="0"/>
                  </a:rPr>
                  <a:t>M)</a:t>
                </a:r>
              </a:p>
            </p:txBody>
          </p:sp>
          <p:sp>
            <p:nvSpPr>
              <p:cNvPr id="32804" name="Line 76"/>
              <p:cNvSpPr>
                <a:spLocks noChangeShapeType="1"/>
              </p:cNvSpPr>
              <p:nvPr/>
            </p:nvSpPr>
            <p:spPr bwMode="auto">
              <a:xfrm>
                <a:off x="4369" y="1390"/>
                <a:ext cx="64" cy="0"/>
              </a:xfrm>
              <a:prstGeom prst="line">
                <a:avLst/>
              </a:prstGeom>
              <a:noFill/>
              <a:ln w="9525">
                <a:solidFill>
                  <a:schemeClr val="tx1"/>
                </a:solidFill>
                <a:round/>
                <a:headEnd/>
                <a:tailEnd/>
              </a:ln>
            </p:spPr>
            <p:txBody>
              <a:bodyPr/>
              <a:lstStyle/>
              <a:p>
                <a:endParaRPr lang="en-GB"/>
              </a:p>
            </p:txBody>
          </p:sp>
          <p:sp>
            <p:nvSpPr>
              <p:cNvPr id="32805" name="Line 77"/>
              <p:cNvSpPr>
                <a:spLocks noChangeShapeType="1"/>
              </p:cNvSpPr>
              <p:nvPr/>
            </p:nvSpPr>
            <p:spPr bwMode="auto">
              <a:xfrm>
                <a:off x="4369" y="2714"/>
                <a:ext cx="64" cy="0"/>
              </a:xfrm>
              <a:prstGeom prst="line">
                <a:avLst/>
              </a:prstGeom>
              <a:noFill/>
              <a:ln w="9525">
                <a:solidFill>
                  <a:schemeClr val="tx1"/>
                </a:solidFill>
                <a:round/>
                <a:headEnd/>
                <a:tailEnd/>
              </a:ln>
            </p:spPr>
            <p:txBody>
              <a:bodyPr/>
              <a:lstStyle/>
              <a:p>
                <a:endParaRPr lang="en-GB"/>
              </a:p>
            </p:txBody>
          </p:sp>
          <p:sp>
            <p:nvSpPr>
              <p:cNvPr id="32806" name="Line 78"/>
              <p:cNvSpPr>
                <a:spLocks noChangeShapeType="1"/>
              </p:cNvSpPr>
              <p:nvPr/>
            </p:nvSpPr>
            <p:spPr bwMode="auto">
              <a:xfrm>
                <a:off x="4369" y="3335"/>
                <a:ext cx="64" cy="0"/>
              </a:xfrm>
              <a:prstGeom prst="line">
                <a:avLst/>
              </a:prstGeom>
              <a:noFill/>
              <a:ln w="9525">
                <a:solidFill>
                  <a:schemeClr val="tx1"/>
                </a:solidFill>
                <a:round/>
                <a:headEnd/>
                <a:tailEnd/>
              </a:ln>
            </p:spPr>
            <p:txBody>
              <a:bodyPr/>
              <a:lstStyle/>
              <a:p>
                <a:endParaRPr lang="en-GB"/>
              </a:p>
            </p:txBody>
          </p:sp>
          <p:sp>
            <p:nvSpPr>
              <p:cNvPr id="32807" name="Line 79"/>
              <p:cNvSpPr>
                <a:spLocks noChangeShapeType="1"/>
              </p:cNvSpPr>
              <p:nvPr/>
            </p:nvSpPr>
            <p:spPr bwMode="auto">
              <a:xfrm>
                <a:off x="4369" y="2056"/>
                <a:ext cx="64" cy="0"/>
              </a:xfrm>
              <a:prstGeom prst="line">
                <a:avLst/>
              </a:prstGeom>
              <a:noFill/>
              <a:ln w="9525">
                <a:solidFill>
                  <a:schemeClr val="tx1"/>
                </a:solidFill>
                <a:round/>
                <a:headEnd/>
                <a:tailEnd/>
              </a:ln>
            </p:spPr>
            <p:txBody>
              <a:bodyPr/>
              <a:lstStyle/>
              <a:p>
                <a:endParaRPr lang="en-GB"/>
              </a:p>
            </p:txBody>
          </p:sp>
          <p:sp>
            <p:nvSpPr>
              <p:cNvPr id="32808" name="Text Box 80"/>
              <p:cNvSpPr txBox="1">
                <a:spLocks noChangeArrowheads="1"/>
              </p:cNvSpPr>
              <p:nvPr/>
            </p:nvSpPr>
            <p:spPr bwMode="auto">
              <a:xfrm>
                <a:off x="4436" y="1273"/>
                <a:ext cx="196" cy="231"/>
              </a:xfrm>
              <a:prstGeom prst="rect">
                <a:avLst/>
              </a:prstGeom>
              <a:noFill/>
              <a:ln w="9525">
                <a:noFill/>
                <a:miter lim="800000"/>
                <a:headEnd/>
                <a:tailEnd/>
              </a:ln>
            </p:spPr>
            <p:txBody>
              <a:bodyPr wrap="none">
                <a:spAutoFit/>
              </a:bodyPr>
              <a:lstStyle/>
              <a:p>
                <a:pPr algn="ctr" defTabSz="860425" eaLnBrk="1" hangingPunct="1"/>
                <a:r>
                  <a:rPr lang="en-GB" sz="1800" b="1">
                    <a:latin typeface="Arial" pitchFamily="34" charset="0"/>
                  </a:rPr>
                  <a:t>3</a:t>
                </a:r>
              </a:p>
            </p:txBody>
          </p:sp>
          <p:sp>
            <p:nvSpPr>
              <p:cNvPr id="32809" name="Text Box 81"/>
              <p:cNvSpPr txBox="1">
                <a:spLocks noChangeArrowheads="1"/>
              </p:cNvSpPr>
              <p:nvPr/>
            </p:nvSpPr>
            <p:spPr bwMode="auto">
              <a:xfrm>
                <a:off x="4435" y="1911"/>
                <a:ext cx="196" cy="231"/>
              </a:xfrm>
              <a:prstGeom prst="rect">
                <a:avLst/>
              </a:prstGeom>
              <a:noFill/>
              <a:ln w="9525">
                <a:noFill/>
                <a:miter lim="800000"/>
                <a:headEnd/>
                <a:tailEnd/>
              </a:ln>
            </p:spPr>
            <p:txBody>
              <a:bodyPr wrap="none">
                <a:spAutoFit/>
              </a:bodyPr>
              <a:lstStyle/>
              <a:p>
                <a:pPr algn="ctr" defTabSz="860425" eaLnBrk="1" hangingPunct="1"/>
                <a:r>
                  <a:rPr lang="en-GB" sz="1800" b="1">
                    <a:latin typeface="Arial" pitchFamily="34" charset="0"/>
                  </a:rPr>
                  <a:t>2</a:t>
                </a:r>
              </a:p>
            </p:txBody>
          </p:sp>
          <p:sp>
            <p:nvSpPr>
              <p:cNvPr id="32810" name="Text Box 82"/>
              <p:cNvSpPr txBox="1">
                <a:spLocks noChangeArrowheads="1"/>
              </p:cNvSpPr>
              <p:nvPr/>
            </p:nvSpPr>
            <p:spPr bwMode="auto">
              <a:xfrm>
                <a:off x="4435" y="2550"/>
                <a:ext cx="196" cy="231"/>
              </a:xfrm>
              <a:prstGeom prst="rect">
                <a:avLst/>
              </a:prstGeom>
              <a:noFill/>
              <a:ln w="9525">
                <a:noFill/>
                <a:miter lim="800000"/>
                <a:headEnd/>
                <a:tailEnd/>
              </a:ln>
            </p:spPr>
            <p:txBody>
              <a:bodyPr wrap="none">
                <a:spAutoFit/>
              </a:bodyPr>
              <a:lstStyle/>
              <a:p>
                <a:pPr algn="ctr" defTabSz="860425" eaLnBrk="1" hangingPunct="1"/>
                <a:r>
                  <a:rPr lang="en-GB" sz="1800" b="1">
                    <a:latin typeface="Arial" pitchFamily="34" charset="0"/>
                  </a:rPr>
                  <a:t>1</a:t>
                </a:r>
              </a:p>
            </p:txBody>
          </p:sp>
          <p:sp>
            <p:nvSpPr>
              <p:cNvPr id="32811" name="Text Box 83"/>
              <p:cNvSpPr txBox="1">
                <a:spLocks noChangeArrowheads="1"/>
              </p:cNvSpPr>
              <p:nvPr/>
            </p:nvSpPr>
            <p:spPr bwMode="auto">
              <a:xfrm>
                <a:off x="4436" y="3189"/>
                <a:ext cx="196" cy="231"/>
              </a:xfrm>
              <a:prstGeom prst="rect">
                <a:avLst/>
              </a:prstGeom>
              <a:noFill/>
              <a:ln w="9525">
                <a:noFill/>
                <a:miter lim="800000"/>
                <a:headEnd/>
                <a:tailEnd/>
              </a:ln>
            </p:spPr>
            <p:txBody>
              <a:bodyPr wrap="none">
                <a:spAutoFit/>
              </a:bodyPr>
              <a:lstStyle/>
              <a:p>
                <a:pPr algn="ctr" defTabSz="860425" eaLnBrk="1" hangingPunct="1"/>
                <a:r>
                  <a:rPr lang="en-GB" sz="1800" b="1">
                    <a:latin typeface="Arial" pitchFamily="34" charset="0"/>
                  </a:rPr>
                  <a:t>0</a:t>
                </a:r>
              </a:p>
            </p:txBody>
          </p:sp>
          <p:sp>
            <p:nvSpPr>
              <p:cNvPr id="32812" name="Text Box 84"/>
              <p:cNvSpPr txBox="1">
                <a:spLocks noChangeArrowheads="1"/>
              </p:cNvSpPr>
              <p:nvPr/>
            </p:nvSpPr>
            <p:spPr bwMode="auto">
              <a:xfrm>
                <a:off x="3788" y="997"/>
                <a:ext cx="1169" cy="173"/>
              </a:xfrm>
              <a:prstGeom prst="rect">
                <a:avLst/>
              </a:prstGeom>
              <a:noFill/>
              <a:ln w="9525">
                <a:noFill/>
                <a:miter lim="800000"/>
                <a:headEnd/>
                <a:tailEnd/>
              </a:ln>
            </p:spPr>
            <p:txBody>
              <a:bodyPr wrap="none">
                <a:spAutoFit/>
              </a:bodyPr>
              <a:lstStyle/>
              <a:p>
                <a:pPr algn="ctr" defTabSz="860425" eaLnBrk="1" hangingPunct="1"/>
                <a:r>
                  <a:rPr lang="en-GB" sz="1200" b="1">
                    <a:latin typeface="Arial" pitchFamily="34" charset="0"/>
                  </a:rPr>
                  <a:t>Trend analysis p=0.009</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t="11352" b="11962"/>
          <a:stretch>
            <a:fillRect/>
          </a:stretch>
        </p:blipFill>
        <p:spPr bwMode="auto">
          <a:xfrm>
            <a:off x="0" y="-27384"/>
            <a:ext cx="9906000" cy="1274293"/>
          </a:xfrm>
          <a:prstGeom prst="rect">
            <a:avLst/>
          </a:prstGeom>
          <a:noFill/>
          <a:ln w="9525">
            <a:noFill/>
            <a:miter lim="800000"/>
            <a:headEnd/>
            <a:tailEnd/>
          </a:ln>
        </p:spPr>
      </p:pic>
      <p:pic>
        <p:nvPicPr>
          <p:cNvPr id="3075" name="Picture 3"/>
          <p:cNvPicPr>
            <a:picLocks noChangeAspect="1" noChangeArrowheads="1"/>
          </p:cNvPicPr>
          <p:nvPr/>
        </p:nvPicPr>
        <p:blipFill>
          <a:blip r:embed="rId3"/>
          <a:srcRect l="2077" t="11364" r="1854"/>
          <a:stretch>
            <a:fillRect/>
          </a:stretch>
        </p:blipFill>
        <p:spPr bwMode="auto">
          <a:xfrm>
            <a:off x="261260" y="1341919"/>
            <a:ext cx="2956956" cy="2419812"/>
          </a:xfrm>
          <a:prstGeom prst="rect">
            <a:avLst/>
          </a:prstGeom>
          <a:noFill/>
          <a:ln w="9525">
            <a:noFill/>
            <a:miter lim="800000"/>
            <a:headEnd/>
            <a:tailEnd/>
          </a:ln>
        </p:spPr>
      </p:pic>
      <p:grpSp>
        <p:nvGrpSpPr>
          <p:cNvPr id="2" name="Group 5"/>
          <p:cNvGrpSpPr/>
          <p:nvPr/>
        </p:nvGrpSpPr>
        <p:grpSpPr>
          <a:xfrm>
            <a:off x="296883" y="3776353"/>
            <a:ext cx="2894585" cy="2695699"/>
            <a:chOff x="296883" y="3776353"/>
            <a:chExt cx="2894585" cy="2695699"/>
          </a:xfrm>
        </p:grpSpPr>
        <p:pic>
          <p:nvPicPr>
            <p:cNvPr id="3076" name="Picture 4"/>
            <p:cNvPicPr>
              <a:picLocks noChangeAspect="1" noChangeArrowheads="1"/>
            </p:cNvPicPr>
            <p:nvPr/>
          </p:nvPicPr>
          <p:blipFill>
            <a:blip r:embed="rId4"/>
            <a:srcRect/>
            <a:stretch>
              <a:fillRect/>
            </a:stretch>
          </p:blipFill>
          <p:spPr bwMode="auto">
            <a:xfrm>
              <a:off x="502682" y="3896962"/>
              <a:ext cx="2688786" cy="2575090"/>
            </a:xfrm>
            <a:prstGeom prst="rect">
              <a:avLst/>
            </a:prstGeom>
            <a:noFill/>
            <a:ln w="9525">
              <a:noFill/>
              <a:miter lim="800000"/>
              <a:headEnd/>
              <a:tailEnd/>
            </a:ln>
          </p:spPr>
        </p:pic>
        <p:sp>
          <p:nvSpPr>
            <p:cNvPr id="5" name="Rectangle 4"/>
            <p:cNvSpPr/>
            <p:nvPr/>
          </p:nvSpPr>
          <p:spPr>
            <a:xfrm>
              <a:off x="296883" y="3776353"/>
              <a:ext cx="570016" cy="356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 name="Group 13"/>
          <p:cNvGrpSpPr/>
          <p:nvPr/>
        </p:nvGrpSpPr>
        <p:grpSpPr>
          <a:xfrm>
            <a:off x="3447786" y="1651379"/>
            <a:ext cx="6288779" cy="4592515"/>
            <a:chOff x="4928261" y="1291133"/>
            <a:chExt cx="4248746" cy="3102737"/>
          </a:xfrm>
        </p:grpSpPr>
        <p:pic>
          <p:nvPicPr>
            <p:cNvPr id="3077" name="Picture 5"/>
            <p:cNvPicPr>
              <a:picLocks noChangeAspect="1" noChangeArrowheads="1"/>
            </p:cNvPicPr>
            <p:nvPr/>
          </p:nvPicPr>
          <p:blipFill>
            <a:blip r:embed="rId5"/>
            <a:srcRect/>
            <a:stretch>
              <a:fillRect/>
            </a:stretch>
          </p:blipFill>
          <p:spPr bwMode="auto">
            <a:xfrm>
              <a:off x="4933330" y="1291133"/>
              <a:ext cx="4243677" cy="3102737"/>
            </a:xfrm>
            <a:prstGeom prst="rect">
              <a:avLst/>
            </a:prstGeom>
            <a:noFill/>
            <a:ln w="9525">
              <a:noFill/>
              <a:miter lim="800000"/>
              <a:headEnd/>
              <a:tailEnd/>
            </a:ln>
          </p:spPr>
        </p:pic>
        <p:sp>
          <p:nvSpPr>
            <p:cNvPr id="10" name="TextBox 9"/>
            <p:cNvSpPr txBox="1"/>
            <p:nvPr/>
          </p:nvSpPr>
          <p:spPr>
            <a:xfrm>
              <a:off x="4928261" y="2446316"/>
              <a:ext cx="1010213" cy="369332"/>
            </a:xfrm>
            <a:prstGeom prst="rect">
              <a:avLst/>
            </a:prstGeom>
            <a:noFill/>
          </p:spPr>
          <p:txBody>
            <a:bodyPr wrap="none" rtlCol="0">
              <a:spAutoFit/>
            </a:bodyPr>
            <a:lstStyle/>
            <a:p>
              <a:r>
                <a:rPr lang="en-GB" dirty="0" smtClean="0">
                  <a:latin typeface="Trebuchet MS" pitchFamily="34" charset="0"/>
                </a:rPr>
                <a:t>6 weeks</a:t>
              </a:r>
              <a:endParaRPr lang="en-GB" dirty="0">
                <a:latin typeface="Trebuchet MS"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625475" y="3189289"/>
            <a:ext cx="274114" cy="215444"/>
          </a:xfrm>
          <a:prstGeom prst="rect">
            <a:avLst/>
          </a:prstGeom>
          <a:noFill/>
          <a:ln w="9525">
            <a:noFill/>
            <a:miter lim="800000"/>
            <a:headEnd/>
            <a:tailEnd/>
          </a:ln>
        </p:spPr>
        <p:txBody>
          <a:bodyPr wrap="none" lIns="0" tIns="0" rIns="0" bIns="0">
            <a:spAutoFit/>
          </a:bodyPr>
          <a:lstStyle/>
          <a:p>
            <a:r>
              <a:rPr lang="en-GB" sz="1400">
                <a:solidFill>
                  <a:srgbClr val="000000"/>
                </a:solidFill>
              </a:rPr>
              <a:t>100</a:t>
            </a:r>
            <a:endParaRPr lang="en-GB" sz="3200">
              <a:latin typeface="Times New Roman" pitchFamily="18" charset="0"/>
            </a:endParaRPr>
          </a:p>
        </p:txBody>
      </p:sp>
      <p:sp>
        <p:nvSpPr>
          <p:cNvPr id="53251" name="Text Box 3"/>
          <p:cNvSpPr txBox="1">
            <a:spLocks noChangeArrowheads="1"/>
          </p:cNvSpPr>
          <p:nvPr/>
        </p:nvSpPr>
        <p:spPr bwMode="auto">
          <a:xfrm rot="-5400000">
            <a:off x="-355226" y="3963472"/>
            <a:ext cx="1334340" cy="369332"/>
          </a:xfrm>
          <a:prstGeom prst="rect">
            <a:avLst/>
          </a:prstGeom>
          <a:noFill/>
          <a:ln w="9525">
            <a:noFill/>
            <a:miter lim="800000"/>
            <a:headEnd/>
            <a:tailEnd/>
          </a:ln>
        </p:spPr>
        <p:txBody>
          <a:bodyPr wrap="none">
            <a:spAutoFit/>
          </a:bodyPr>
          <a:lstStyle/>
          <a:p>
            <a:r>
              <a:rPr lang="en-GB" b="1">
                <a:solidFill>
                  <a:srgbClr val="3333FF"/>
                </a:solidFill>
              </a:rPr>
              <a:t>% of control</a:t>
            </a:r>
          </a:p>
        </p:txBody>
      </p:sp>
      <p:sp>
        <p:nvSpPr>
          <p:cNvPr id="53252" name="Line 4"/>
          <p:cNvSpPr>
            <a:spLocks noChangeShapeType="1"/>
          </p:cNvSpPr>
          <p:nvPr/>
        </p:nvSpPr>
        <p:spPr bwMode="auto">
          <a:xfrm>
            <a:off x="1055688" y="5332415"/>
            <a:ext cx="3357562" cy="3175"/>
          </a:xfrm>
          <a:prstGeom prst="line">
            <a:avLst/>
          </a:prstGeom>
          <a:noFill/>
          <a:ln w="28575">
            <a:solidFill>
              <a:srgbClr val="000000"/>
            </a:solidFill>
            <a:round/>
            <a:headEnd/>
            <a:tailEnd/>
          </a:ln>
        </p:spPr>
        <p:txBody>
          <a:bodyPr/>
          <a:lstStyle/>
          <a:p>
            <a:endParaRPr lang="en-GB"/>
          </a:p>
        </p:txBody>
      </p:sp>
      <p:sp>
        <p:nvSpPr>
          <p:cNvPr id="53253" name="Line 5"/>
          <p:cNvSpPr>
            <a:spLocks noChangeShapeType="1"/>
          </p:cNvSpPr>
          <p:nvPr/>
        </p:nvSpPr>
        <p:spPr bwMode="auto">
          <a:xfrm>
            <a:off x="1055689" y="5332413"/>
            <a:ext cx="1587" cy="68262"/>
          </a:xfrm>
          <a:prstGeom prst="line">
            <a:avLst/>
          </a:prstGeom>
          <a:noFill/>
          <a:ln w="28575">
            <a:solidFill>
              <a:srgbClr val="000000"/>
            </a:solidFill>
            <a:round/>
            <a:headEnd/>
            <a:tailEnd/>
          </a:ln>
        </p:spPr>
        <p:txBody>
          <a:bodyPr/>
          <a:lstStyle/>
          <a:p>
            <a:endParaRPr lang="en-GB"/>
          </a:p>
        </p:txBody>
      </p:sp>
      <p:sp>
        <p:nvSpPr>
          <p:cNvPr id="53254" name="Rectangle 6"/>
          <p:cNvSpPr>
            <a:spLocks noChangeArrowheads="1"/>
          </p:cNvSpPr>
          <p:nvPr/>
        </p:nvSpPr>
        <p:spPr bwMode="auto">
          <a:xfrm>
            <a:off x="973138" y="5422902"/>
            <a:ext cx="65" cy="492443"/>
          </a:xfrm>
          <a:prstGeom prst="rect">
            <a:avLst/>
          </a:prstGeom>
          <a:noFill/>
          <a:ln w="9525">
            <a:noFill/>
            <a:miter lim="800000"/>
            <a:headEnd/>
            <a:tailEnd/>
          </a:ln>
        </p:spPr>
        <p:txBody>
          <a:bodyPr wrap="none" lIns="0" tIns="0" rIns="0" bIns="0">
            <a:spAutoFit/>
          </a:bodyPr>
          <a:lstStyle/>
          <a:p>
            <a:endParaRPr lang="en-US" sz="3200">
              <a:latin typeface="Times New Roman" pitchFamily="18" charset="0"/>
            </a:endParaRPr>
          </a:p>
        </p:txBody>
      </p:sp>
      <p:sp>
        <p:nvSpPr>
          <p:cNvPr id="53255" name="Line 7"/>
          <p:cNvSpPr>
            <a:spLocks noChangeShapeType="1"/>
          </p:cNvSpPr>
          <p:nvPr/>
        </p:nvSpPr>
        <p:spPr bwMode="auto">
          <a:xfrm>
            <a:off x="1614489" y="5332413"/>
            <a:ext cx="1587" cy="68262"/>
          </a:xfrm>
          <a:prstGeom prst="line">
            <a:avLst/>
          </a:prstGeom>
          <a:noFill/>
          <a:ln w="9525">
            <a:solidFill>
              <a:srgbClr val="000000"/>
            </a:solidFill>
            <a:round/>
            <a:headEnd/>
            <a:tailEnd/>
          </a:ln>
        </p:spPr>
        <p:txBody>
          <a:bodyPr/>
          <a:lstStyle/>
          <a:p>
            <a:endParaRPr lang="en-GB"/>
          </a:p>
        </p:txBody>
      </p:sp>
      <p:sp>
        <p:nvSpPr>
          <p:cNvPr id="53256" name="Rectangle 8"/>
          <p:cNvSpPr>
            <a:spLocks noChangeArrowheads="1"/>
          </p:cNvSpPr>
          <p:nvPr/>
        </p:nvSpPr>
        <p:spPr bwMode="auto">
          <a:xfrm>
            <a:off x="1428750" y="5422901"/>
            <a:ext cx="237244" cy="215444"/>
          </a:xfrm>
          <a:prstGeom prst="rect">
            <a:avLst/>
          </a:prstGeom>
          <a:noFill/>
          <a:ln w="9525">
            <a:noFill/>
            <a:miter lim="800000"/>
            <a:headEnd/>
            <a:tailEnd/>
          </a:ln>
        </p:spPr>
        <p:txBody>
          <a:bodyPr wrap="none" lIns="0" tIns="0" rIns="0" bIns="0">
            <a:spAutoFit/>
          </a:bodyPr>
          <a:lstStyle/>
          <a:p>
            <a:r>
              <a:rPr lang="en-GB" sz="1400">
                <a:solidFill>
                  <a:srgbClr val="000000"/>
                </a:solidFill>
              </a:rPr>
              <a:t>-14</a:t>
            </a:r>
            <a:endParaRPr lang="en-GB" sz="3200">
              <a:latin typeface="Times New Roman" pitchFamily="18" charset="0"/>
            </a:endParaRPr>
          </a:p>
        </p:txBody>
      </p:sp>
      <p:sp>
        <p:nvSpPr>
          <p:cNvPr id="53257" name="Line 9"/>
          <p:cNvSpPr>
            <a:spLocks noChangeShapeType="1"/>
          </p:cNvSpPr>
          <p:nvPr/>
        </p:nvSpPr>
        <p:spPr bwMode="auto">
          <a:xfrm>
            <a:off x="2174875" y="5332413"/>
            <a:ext cx="1588" cy="68262"/>
          </a:xfrm>
          <a:prstGeom prst="line">
            <a:avLst/>
          </a:prstGeom>
          <a:noFill/>
          <a:ln w="9525">
            <a:solidFill>
              <a:srgbClr val="000000"/>
            </a:solidFill>
            <a:round/>
            <a:headEnd/>
            <a:tailEnd/>
          </a:ln>
        </p:spPr>
        <p:txBody>
          <a:bodyPr/>
          <a:lstStyle/>
          <a:p>
            <a:endParaRPr lang="en-GB"/>
          </a:p>
        </p:txBody>
      </p:sp>
      <p:sp>
        <p:nvSpPr>
          <p:cNvPr id="53258" name="Line 10"/>
          <p:cNvSpPr>
            <a:spLocks noChangeShapeType="1"/>
          </p:cNvSpPr>
          <p:nvPr/>
        </p:nvSpPr>
        <p:spPr bwMode="auto">
          <a:xfrm>
            <a:off x="2735265" y="5332413"/>
            <a:ext cx="1587" cy="68262"/>
          </a:xfrm>
          <a:prstGeom prst="line">
            <a:avLst/>
          </a:prstGeom>
          <a:noFill/>
          <a:ln w="9525">
            <a:solidFill>
              <a:srgbClr val="000000"/>
            </a:solidFill>
            <a:round/>
            <a:headEnd/>
            <a:tailEnd/>
          </a:ln>
        </p:spPr>
        <p:txBody>
          <a:bodyPr/>
          <a:lstStyle/>
          <a:p>
            <a:endParaRPr lang="en-GB"/>
          </a:p>
        </p:txBody>
      </p:sp>
      <p:sp>
        <p:nvSpPr>
          <p:cNvPr id="53259" name="Line 11"/>
          <p:cNvSpPr>
            <a:spLocks noChangeShapeType="1"/>
          </p:cNvSpPr>
          <p:nvPr/>
        </p:nvSpPr>
        <p:spPr bwMode="auto">
          <a:xfrm>
            <a:off x="3292476" y="5332413"/>
            <a:ext cx="4763" cy="68262"/>
          </a:xfrm>
          <a:prstGeom prst="line">
            <a:avLst/>
          </a:prstGeom>
          <a:noFill/>
          <a:ln w="9525">
            <a:solidFill>
              <a:srgbClr val="000000"/>
            </a:solidFill>
            <a:round/>
            <a:headEnd/>
            <a:tailEnd/>
          </a:ln>
        </p:spPr>
        <p:txBody>
          <a:bodyPr/>
          <a:lstStyle/>
          <a:p>
            <a:endParaRPr lang="en-GB"/>
          </a:p>
        </p:txBody>
      </p:sp>
      <p:sp>
        <p:nvSpPr>
          <p:cNvPr id="53260" name="Rectangle 12"/>
          <p:cNvSpPr>
            <a:spLocks noChangeArrowheads="1"/>
          </p:cNvSpPr>
          <p:nvPr/>
        </p:nvSpPr>
        <p:spPr bwMode="auto">
          <a:xfrm>
            <a:off x="3163889" y="5422901"/>
            <a:ext cx="237244" cy="215444"/>
          </a:xfrm>
          <a:prstGeom prst="rect">
            <a:avLst/>
          </a:prstGeom>
          <a:noFill/>
          <a:ln w="9525">
            <a:noFill/>
            <a:miter lim="800000"/>
            <a:headEnd/>
            <a:tailEnd/>
          </a:ln>
        </p:spPr>
        <p:txBody>
          <a:bodyPr wrap="none" lIns="0" tIns="0" rIns="0" bIns="0">
            <a:spAutoFit/>
          </a:bodyPr>
          <a:lstStyle/>
          <a:p>
            <a:r>
              <a:rPr lang="en-GB" sz="1400">
                <a:solidFill>
                  <a:srgbClr val="000000"/>
                </a:solidFill>
              </a:rPr>
              <a:t>-10</a:t>
            </a:r>
            <a:endParaRPr lang="en-GB" sz="3200">
              <a:latin typeface="Times New Roman" pitchFamily="18" charset="0"/>
            </a:endParaRPr>
          </a:p>
        </p:txBody>
      </p:sp>
      <p:sp>
        <p:nvSpPr>
          <p:cNvPr id="53261" name="Line 13"/>
          <p:cNvSpPr>
            <a:spLocks noChangeShapeType="1"/>
          </p:cNvSpPr>
          <p:nvPr/>
        </p:nvSpPr>
        <p:spPr bwMode="auto">
          <a:xfrm>
            <a:off x="3851276" y="5332413"/>
            <a:ext cx="3175" cy="68262"/>
          </a:xfrm>
          <a:prstGeom prst="line">
            <a:avLst/>
          </a:prstGeom>
          <a:noFill/>
          <a:ln w="9525">
            <a:solidFill>
              <a:srgbClr val="000000"/>
            </a:solidFill>
            <a:round/>
            <a:headEnd/>
            <a:tailEnd/>
          </a:ln>
        </p:spPr>
        <p:txBody>
          <a:bodyPr/>
          <a:lstStyle/>
          <a:p>
            <a:endParaRPr lang="en-GB"/>
          </a:p>
        </p:txBody>
      </p:sp>
      <p:sp>
        <p:nvSpPr>
          <p:cNvPr id="53262" name="Line 14"/>
          <p:cNvSpPr>
            <a:spLocks noChangeShapeType="1"/>
          </p:cNvSpPr>
          <p:nvPr/>
        </p:nvSpPr>
        <p:spPr bwMode="auto">
          <a:xfrm flipV="1">
            <a:off x="1055689" y="2874963"/>
            <a:ext cx="1587" cy="2457450"/>
          </a:xfrm>
          <a:prstGeom prst="line">
            <a:avLst/>
          </a:prstGeom>
          <a:noFill/>
          <a:ln w="28575">
            <a:solidFill>
              <a:srgbClr val="000000"/>
            </a:solidFill>
            <a:round/>
            <a:headEnd/>
            <a:tailEnd/>
          </a:ln>
        </p:spPr>
        <p:txBody>
          <a:bodyPr/>
          <a:lstStyle/>
          <a:p>
            <a:endParaRPr lang="en-GB"/>
          </a:p>
        </p:txBody>
      </p:sp>
      <p:sp>
        <p:nvSpPr>
          <p:cNvPr id="53263" name="Line 15"/>
          <p:cNvSpPr>
            <a:spLocks noChangeShapeType="1"/>
          </p:cNvSpPr>
          <p:nvPr/>
        </p:nvSpPr>
        <p:spPr bwMode="auto">
          <a:xfrm flipH="1">
            <a:off x="993775" y="5332415"/>
            <a:ext cx="61913" cy="3175"/>
          </a:xfrm>
          <a:prstGeom prst="line">
            <a:avLst/>
          </a:prstGeom>
          <a:noFill/>
          <a:ln w="28575">
            <a:solidFill>
              <a:srgbClr val="000000"/>
            </a:solidFill>
            <a:round/>
            <a:headEnd/>
            <a:tailEnd/>
          </a:ln>
        </p:spPr>
        <p:txBody>
          <a:bodyPr/>
          <a:lstStyle/>
          <a:p>
            <a:endParaRPr lang="en-GB"/>
          </a:p>
        </p:txBody>
      </p:sp>
      <p:sp>
        <p:nvSpPr>
          <p:cNvPr id="53264" name="Rectangle 16"/>
          <p:cNvSpPr>
            <a:spLocks noChangeArrowheads="1"/>
          </p:cNvSpPr>
          <p:nvPr/>
        </p:nvSpPr>
        <p:spPr bwMode="auto">
          <a:xfrm>
            <a:off x="812800" y="5237164"/>
            <a:ext cx="91372" cy="215444"/>
          </a:xfrm>
          <a:prstGeom prst="rect">
            <a:avLst/>
          </a:prstGeom>
          <a:noFill/>
          <a:ln w="9525">
            <a:noFill/>
            <a:miter lim="800000"/>
            <a:headEnd/>
            <a:tailEnd/>
          </a:ln>
        </p:spPr>
        <p:txBody>
          <a:bodyPr wrap="none" lIns="0" tIns="0" rIns="0" bIns="0">
            <a:spAutoFit/>
          </a:bodyPr>
          <a:lstStyle/>
          <a:p>
            <a:r>
              <a:rPr lang="en-GB" sz="1400">
                <a:solidFill>
                  <a:srgbClr val="000000"/>
                </a:solidFill>
              </a:rPr>
              <a:t>0</a:t>
            </a:r>
            <a:endParaRPr lang="en-GB" sz="3200">
              <a:latin typeface="Times New Roman" pitchFamily="18" charset="0"/>
            </a:endParaRPr>
          </a:p>
        </p:txBody>
      </p:sp>
      <p:sp>
        <p:nvSpPr>
          <p:cNvPr id="53265" name="Line 17"/>
          <p:cNvSpPr>
            <a:spLocks noChangeShapeType="1"/>
          </p:cNvSpPr>
          <p:nvPr/>
        </p:nvSpPr>
        <p:spPr bwMode="auto">
          <a:xfrm flipH="1">
            <a:off x="993775" y="4310063"/>
            <a:ext cx="61913" cy="0"/>
          </a:xfrm>
          <a:prstGeom prst="line">
            <a:avLst/>
          </a:prstGeom>
          <a:noFill/>
          <a:ln w="28575">
            <a:solidFill>
              <a:srgbClr val="000000"/>
            </a:solidFill>
            <a:round/>
            <a:headEnd/>
            <a:tailEnd/>
          </a:ln>
        </p:spPr>
        <p:txBody>
          <a:bodyPr/>
          <a:lstStyle/>
          <a:p>
            <a:endParaRPr lang="en-GB"/>
          </a:p>
        </p:txBody>
      </p:sp>
      <p:sp>
        <p:nvSpPr>
          <p:cNvPr id="53266" name="Rectangle 18"/>
          <p:cNvSpPr>
            <a:spLocks noChangeArrowheads="1"/>
          </p:cNvSpPr>
          <p:nvPr/>
        </p:nvSpPr>
        <p:spPr bwMode="auto">
          <a:xfrm>
            <a:off x="730250" y="4211639"/>
            <a:ext cx="182742" cy="215444"/>
          </a:xfrm>
          <a:prstGeom prst="rect">
            <a:avLst/>
          </a:prstGeom>
          <a:noFill/>
          <a:ln w="9525">
            <a:noFill/>
            <a:miter lim="800000"/>
            <a:headEnd/>
            <a:tailEnd/>
          </a:ln>
        </p:spPr>
        <p:txBody>
          <a:bodyPr wrap="none" lIns="0" tIns="0" rIns="0" bIns="0">
            <a:spAutoFit/>
          </a:bodyPr>
          <a:lstStyle/>
          <a:p>
            <a:r>
              <a:rPr lang="en-GB" sz="1400">
                <a:solidFill>
                  <a:srgbClr val="000000"/>
                </a:solidFill>
              </a:rPr>
              <a:t>50</a:t>
            </a:r>
            <a:endParaRPr lang="en-GB" sz="3200">
              <a:latin typeface="Times New Roman" pitchFamily="18" charset="0"/>
            </a:endParaRPr>
          </a:p>
        </p:txBody>
      </p:sp>
      <p:sp>
        <p:nvSpPr>
          <p:cNvPr id="53267" name="Line 19"/>
          <p:cNvSpPr>
            <a:spLocks noChangeShapeType="1"/>
          </p:cNvSpPr>
          <p:nvPr/>
        </p:nvSpPr>
        <p:spPr bwMode="auto">
          <a:xfrm flipH="1">
            <a:off x="993775" y="3284540"/>
            <a:ext cx="61913" cy="1587"/>
          </a:xfrm>
          <a:prstGeom prst="line">
            <a:avLst/>
          </a:prstGeom>
          <a:noFill/>
          <a:ln w="28575">
            <a:solidFill>
              <a:srgbClr val="000000"/>
            </a:solidFill>
            <a:round/>
            <a:headEnd/>
            <a:tailEnd/>
          </a:ln>
        </p:spPr>
        <p:txBody>
          <a:bodyPr/>
          <a:lstStyle/>
          <a:p>
            <a:endParaRPr lang="en-GB"/>
          </a:p>
        </p:txBody>
      </p:sp>
      <p:sp>
        <p:nvSpPr>
          <p:cNvPr id="53268" name="Rectangle 20"/>
          <p:cNvSpPr>
            <a:spLocks noChangeArrowheads="1"/>
          </p:cNvSpPr>
          <p:nvPr/>
        </p:nvSpPr>
        <p:spPr bwMode="auto">
          <a:xfrm>
            <a:off x="725488" y="2184402"/>
            <a:ext cx="166712" cy="246221"/>
          </a:xfrm>
          <a:prstGeom prst="rect">
            <a:avLst/>
          </a:prstGeom>
          <a:noFill/>
          <a:ln w="9525">
            <a:noFill/>
            <a:miter lim="800000"/>
            <a:headEnd/>
            <a:tailEnd/>
          </a:ln>
        </p:spPr>
        <p:txBody>
          <a:bodyPr wrap="none" lIns="0" tIns="0" rIns="0" bIns="0">
            <a:spAutoFit/>
          </a:bodyPr>
          <a:lstStyle/>
          <a:p>
            <a:r>
              <a:rPr lang="en-GB" sz="1600">
                <a:solidFill>
                  <a:srgbClr val="000000"/>
                </a:solidFill>
              </a:rPr>
              <a:t>sc</a:t>
            </a:r>
            <a:endParaRPr lang="en-GB" sz="3200">
              <a:latin typeface="Times New Roman" pitchFamily="18" charset="0"/>
            </a:endParaRPr>
          </a:p>
        </p:txBody>
      </p:sp>
      <p:sp>
        <p:nvSpPr>
          <p:cNvPr id="53269" name="Oval 21"/>
          <p:cNvSpPr>
            <a:spLocks noChangeArrowheads="1"/>
          </p:cNvSpPr>
          <p:nvPr/>
        </p:nvSpPr>
        <p:spPr bwMode="auto">
          <a:xfrm>
            <a:off x="461963" y="2239965"/>
            <a:ext cx="114300" cy="123825"/>
          </a:xfrm>
          <a:prstGeom prst="ellipse">
            <a:avLst/>
          </a:prstGeom>
          <a:solidFill>
            <a:srgbClr val="FFFF99"/>
          </a:solidFill>
          <a:ln w="0">
            <a:solidFill>
              <a:srgbClr val="000000"/>
            </a:solidFill>
            <a:round/>
            <a:headEnd/>
            <a:tailEnd/>
          </a:ln>
        </p:spPr>
        <p:txBody>
          <a:bodyPr/>
          <a:lstStyle/>
          <a:p>
            <a:endParaRPr lang="en-US"/>
          </a:p>
        </p:txBody>
      </p:sp>
      <p:sp>
        <p:nvSpPr>
          <p:cNvPr id="53270" name="Oval 22"/>
          <p:cNvSpPr>
            <a:spLocks noChangeArrowheads="1"/>
          </p:cNvSpPr>
          <p:nvPr/>
        </p:nvSpPr>
        <p:spPr bwMode="auto">
          <a:xfrm>
            <a:off x="461963" y="2522540"/>
            <a:ext cx="114300" cy="123825"/>
          </a:xfrm>
          <a:prstGeom prst="ellipse">
            <a:avLst/>
          </a:prstGeom>
          <a:solidFill>
            <a:srgbClr val="FF7C80"/>
          </a:solidFill>
          <a:ln w="9525">
            <a:solidFill>
              <a:srgbClr val="000000"/>
            </a:solidFill>
            <a:round/>
            <a:headEnd/>
            <a:tailEnd/>
          </a:ln>
        </p:spPr>
        <p:txBody>
          <a:bodyPr/>
          <a:lstStyle/>
          <a:p>
            <a:endParaRPr lang="en-US"/>
          </a:p>
        </p:txBody>
      </p:sp>
      <p:sp>
        <p:nvSpPr>
          <p:cNvPr id="53271" name="Text Box 23"/>
          <p:cNvSpPr txBox="1">
            <a:spLocks noChangeArrowheads="1"/>
          </p:cNvSpPr>
          <p:nvPr/>
        </p:nvSpPr>
        <p:spPr bwMode="auto">
          <a:xfrm>
            <a:off x="4129088" y="5386388"/>
            <a:ext cx="1351460" cy="369332"/>
          </a:xfrm>
          <a:prstGeom prst="rect">
            <a:avLst/>
          </a:prstGeom>
          <a:noFill/>
          <a:ln w="9525">
            <a:noFill/>
            <a:miter lim="800000"/>
            <a:headEnd/>
            <a:tailEnd/>
          </a:ln>
        </p:spPr>
        <p:txBody>
          <a:bodyPr wrap="none">
            <a:spAutoFit/>
          </a:bodyPr>
          <a:lstStyle/>
          <a:p>
            <a:r>
              <a:rPr lang="en-GB" b="1">
                <a:solidFill>
                  <a:srgbClr val="3333FF"/>
                </a:solidFill>
              </a:rPr>
              <a:t>Dex (log, M)</a:t>
            </a:r>
          </a:p>
        </p:txBody>
      </p:sp>
      <p:sp>
        <p:nvSpPr>
          <p:cNvPr id="53272" name="Text Box 24"/>
          <p:cNvSpPr txBox="1">
            <a:spLocks noChangeArrowheads="1"/>
          </p:cNvSpPr>
          <p:nvPr/>
        </p:nvSpPr>
        <p:spPr bwMode="auto">
          <a:xfrm>
            <a:off x="1" y="260352"/>
            <a:ext cx="9906000" cy="1190625"/>
          </a:xfrm>
          <a:prstGeom prst="rect">
            <a:avLst/>
          </a:prstGeom>
          <a:noFill/>
          <a:ln w="9525">
            <a:noFill/>
            <a:miter lim="800000"/>
            <a:headEnd/>
            <a:tailEnd/>
          </a:ln>
        </p:spPr>
        <p:txBody>
          <a:bodyPr wrap="square">
            <a:spAutoFit/>
          </a:bodyPr>
          <a:lstStyle/>
          <a:p>
            <a:pPr algn="ctr"/>
            <a:r>
              <a:rPr lang="en-GB" sz="3600" dirty="0">
                <a:solidFill>
                  <a:srgbClr val="FF0000"/>
                </a:solidFill>
                <a:latin typeface="Trebuchet MS" pitchFamily="34" charset="0"/>
              </a:rPr>
              <a:t>HDAC2 knockdown attenuates steroid sensitivity</a:t>
            </a:r>
          </a:p>
        </p:txBody>
      </p:sp>
      <p:grpSp>
        <p:nvGrpSpPr>
          <p:cNvPr id="2" name="Group 25"/>
          <p:cNvGrpSpPr>
            <a:grpSpLocks/>
          </p:cNvGrpSpPr>
          <p:nvPr/>
        </p:nvGrpSpPr>
        <p:grpSpPr bwMode="auto">
          <a:xfrm>
            <a:off x="1420814" y="3348040"/>
            <a:ext cx="358775" cy="1971675"/>
            <a:chOff x="630" y="1462"/>
            <a:chExt cx="226" cy="1242"/>
          </a:xfrm>
        </p:grpSpPr>
        <p:sp>
          <p:nvSpPr>
            <p:cNvPr id="53307" name="Freeform 26"/>
            <p:cNvSpPr>
              <a:spLocks/>
            </p:cNvSpPr>
            <p:nvPr/>
          </p:nvSpPr>
          <p:spPr bwMode="auto">
            <a:xfrm>
              <a:off x="708" y="1462"/>
              <a:ext cx="70" cy="1"/>
            </a:xfrm>
            <a:custGeom>
              <a:avLst/>
              <a:gdLst>
                <a:gd name="T0" fmla="*/ 0 w 61"/>
                <a:gd name="T1" fmla="*/ 0 h 1"/>
                <a:gd name="T2" fmla="*/ 61 w 61"/>
                <a:gd name="T3" fmla="*/ 0 h 1"/>
                <a:gd name="T4" fmla="*/ 0 w 61"/>
                <a:gd name="T5" fmla="*/ 0 h 1"/>
                <a:gd name="T6" fmla="*/ 0 60000 65536"/>
                <a:gd name="T7" fmla="*/ 0 60000 65536"/>
                <a:gd name="T8" fmla="*/ 0 60000 65536"/>
                <a:gd name="T9" fmla="*/ 0 w 61"/>
                <a:gd name="T10" fmla="*/ 0 h 1"/>
                <a:gd name="T11" fmla="*/ 61 w 61"/>
                <a:gd name="T12" fmla="*/ 1 h 1"/>
              </a:gdLst>
              <a:ahLst/>
              <a:cxnLst>
                <a:cxn ang="T6">
                  <a:pos x="T0" y="T1"/>
                </a:cxn>
                <a:cxn ang="T7">
                  <a:pos x="T2" y="T3"/>
                </a:cxn>
                <a:cxn ang="T8">
                  <a:pos x="T4" y="T5"/>
                </a:cxn>
              </a:cxnLst>
              <a:rect l="T9" t="T10" r="T11" b="T12"/>
              <a:pathLst>
                <a:path w="61" h="1">
                  <a:moveTo>
                    <a:pt x="0" y="0"/>
                  </a:moveTo>
                  <a:lnTo>
                    <a:pt x="61" y="0"/>
                  </a:lnTo>
                  <a:lnTo>
                    <a:pt x="0" y="0"/>
                  </a:lnTo>
                </a:path>
              </a:pathLst>
            </a:custGeom>
            <a:solidFill>
              <a:srgbClr val="FFFF99"/>
            </a:solidFill>
            <a:ln w="9525">
              <a:solidFill>
                <a:srgbClr val="000000"/>
              </a:solidFill>
              <a:round/>
              <a:headEnd/>
              <a:tailEnd/>
            </a:ln>
          </p:spPr>
          <p:txBody>
            <a:bodyPr/>
            <a:lstStyle/>
            <a:p>
              <a:endParaRPr lang="en-US"/>
            </a:p>
          </p:txBody>
        </p:sp>
        <p:sp>
          <p:nvSpPr>
            <p:cNvPr id="53308" name="Line 27"/>
            <p:cNvSpPr>
              <a:spLocks noChangeShapeType="1"/>
            </p:cNvSpPr>
            <p:nvPr/>
          </p:nvSpPr>
          <p:spPr bwMode="auto">
            <a:xfrm>
              <a:off x="743" y="1462"/>
              <a:ext cx="1" cy="206"/>
            </a:xfrm>
            <a:prstGeom prst="line">
              <a:avLst/>
            </a:prstGeom>
            <a:noFill/>
            <a:ln w="9525">
              <a:solidFill>
                <a:srgbClr val="000000"/>
              </a:solidFill>
              <a:round/>
              <a:headEnd/>
              <a:tailEnd/>
            </a:ln>
          </p:spPr>
          <p:txBody>
            <a:bodyPr/>
            <a:lstStyle/>
            <a:p>
              <a:endParaRPr lang="en-GB"/>
            </a:p>
          </p:txBody>
        </p:sp>
        <p:sp>
          <p:nvSpPr>
            <p:cNvPr id="53309" name="Rectangle 28"/>
            <p:cNvSpPr>
              <a:spLocks noChangeArrowheads="1"/>
            </p:cNvSpPr>
            <p:nvPr/>
          </p:nvSpPr>
          <p:spPr bwMode="auto">
            <a:xfrm>
              <a:off x="630" y="1555"/>
              <a:ext cx="226" cy="1149"/>
            </a:xfrm>
            <a:prstGeom prst="rect">
              <a:avLst/>
            </a:prstGeom>
            <a:solidFill>
              <a:srgbClr val="FFFF99"/>
            </a:solidFill>
            <a:ln w="9525">
              <a:solidFill>
                <a:schemeClr val="tx1"/>
              </a:solidFill>
              <a:miter lim="800000"/>
              <a:headEnd/>
              <a:tailEnd/>
            </a:ln>
          </p:spPr>
          <p:txBody>
            <a:bodyPr wrap="none" anchor="ctr"/>
            <a:lstStyle/>
            <a:p>
              <a:endParaRPr lang="en-US"/>
            </a:p>
          </p:txBody>
        </p:sp>
      </p:grpSp>
      <p:grpSp>
        <p:nvGrpSpPr>
          <p:cNvPr id="3" name="Group 29"/>
          <p:cNvGrpSpPr>
            <a:grpSpLocks/>
          </p:cNvGrpSpPr>
          <p:nvPr/>
        </p:nvGrpSpPr>
        <p:grpSpPr bwMode="auto">
          <a:xfrm>
            <a:off x="3101976" y="4098925"/>
            <a:ext cx="360363" cy="1220788"/>
            <a:chOff x="1265" y="1935"/>
            <a:chExt cx="226" cy="769"/>
          </a:xfrm>
        </p:grpSpPr>
        <p:sp>
          <p:nvSpPr>
            <p:cNvPr id="53304" name="Freeform 30"/>
            <p:cNvSpPr>
              <a:spLocks/>
            </p:cNvSpPr>
            <p:nvPr/>
          </p:nvSpPr>
          <p:spPr bwMode="auto">
            <a:xfrm>
              <a:off x="1339" y="1935"/>
              <a:ext cx="71" cy="2"/>
            </a:xfrm>
            <a:custGeom>
              <a:avLst/>
              <a:gdLst>
                <a:gd name="T0" fmla="*/ 0 w 61"/>
                <a:gd name="T1" fmla="*/ 0 h 2"/>
                <a:gd name="T2" fmla="*/ 61 w 61"/>
                <a:gd name="T3" fmla="*/ 0 h 2"/>
                <a:gd name="T4" fmla="*/ 0 w 61"/>
                <a:gd name="T5" fmla="*/ 0 h 2"/>
                <a:gd name="T6" fmla="*/ 0 60000 65536"/>
                <a:gd name="T7" fmla="*/ 0 60000 65536"/>
                <a:gd name="T8" fmla="*/ 0 60000 65536"/>
                <a:gd name="T9" fmla="*/ 0 w 61"/>
                <a:gd name="T10" fmla="*/ 0 h 2"/>
                <a:gd name="T11" fmla="*/ 61 w 61"/>
                <a:gd name="T12" fmla="*/ 2 h 2"/>
              </a:gdLst>
              <a:ahLst/>
              <a:cxnLst>
                <a:cxn ang="T6">
                  <a:pos x="T0" y="T1"/>
                </a:cxn>
                <a:cxn ang="T7">
                  <a:pos x="T2" y="T3"/>
                </a:cxn>
                <a:cxn ang="T8">
                  <a:pos x="T4" y="T5"/>
                </a:cxn>
              </a:cxnLst>
              <a:rect l="T9" t="T10" r="T11" b="T12"/>
              <a:pathLst>
                <a:path w="61" h="2">
                  <a:moveTo>
                    <a:pt x="0" y="0"/>
                  </a:moveTo>
                  <a:lnTo>
                    <a:pt x="61" y="0"/>
                  </a:lnTo>
                  <a:lnTo>
                    <a:pt x="0" y="0"/>
                  </a:lnTo>
                </a:path>
              </a:pathLst>
            </a:custGeom>
            <a:solidFill>
              <a:srgbClr val="FFFF99"/>
            </a:solidFill>
            <a:ln w="9525">
              <a:solidFill>
                <a:srgbClr val="000000"/>
              </a:solidFill>
              <a:round/>
              <a:headEnd/>
              <a:tailEnd/>
            </a:ln>
          </p:spPr>
          <p:txBody>
            <a:bodyPr/>
            <a:lstStyle/>
            <a:p>
              <a:endParaRPr lang="en-US"/>
            </a:p>
          </p:txBody>
        </p:sp>
        <p:sp>
          <p:nvSpPr>
            <p:cNvPr id="53305" name="Line 31"/>
            <p:cNvSpPr>
              <a:spLocks noChangeShapeType="1"/>
            </p:cNvSpPr>
            <p:nvPr/>
          </p:nvSpPr>
          <p:spPr bwMode="auto">
            <a:xfrm>
              <a:off x="1373" y="1935"/>
              <a:ext cx="2" cy="143"/>
            </a:xfrm>
            <a:prstGeom prst="line">
              <a:avLst/>
            </a:prstGeom>
            <a:noFill/>
            <a:ln w="9525">
              <a:solidFill>
                <a:srgbClr val="000000"/>
              </a:solidFill>
              <a:round/>
              <a:headEnd/>
              <a:tailEnd/>
            </a:ln>
          </p:spPr>
          <p:txBody>
            <a:bodyPr/>
            <a:lstStyle/>
            <a:p>
              <a:endParaRPr lang="en-GB"/>
            </a:p>
          </p:txBody>
        </p:sp>
        <p:sp>
          <p:nvSpPr>
            <p:cNvPr id="53306" name="Rectangle 32"/>
            <p:cNvSpPr>
              <a:spLocks noChangeArrowheads="1"/>
            </p:cNvSpPr>
            <p:nvPr/>
          </p:nvSpPr>
          <p:spPr bwMode="auto">
            <a:xfrm>
              <a:off x="1265" y="2000"/>
              <a:ext cx="226" cy="704"/>
            </a:xfrm>
            <a:prstGeom prst="rect">
              <a:avLst/>
            </a:prstGeom>
            <a:solidFill>
              <a:srgbClr val="FFFF99"/>
            </a:solidFill>
            <a:ln w="9525">
              <a:solidFill>
                <a:schemeClr val="tx1"/>
              </a:solidFill>
              <a:miter lim="800000"/>
              <a:headEnd/>
              <a:tailEnd/>
            </a:ln>
          </p:spPr>
          <p:txBody>
            <a:bodyPr wrap="none" anchor="ctr"/>
            <a:lstStyle/>
            <a:p>
              <a:endParaRPr lang="en-US"/>
            </a:p>
          </p:txBody>
        </p:sp>
      </p:grpSp>
      <p:grpSp>
        <p:nvGrpSpPr>
          <p:cNvPr id="4" name="Group 33"/>
          <p:cNvGrpSpPr>
            <a:grpSpLocks/>
          </p:cNvGrpSpPr>
          <p:nvPr/>
        </p:nvGrpSpPr>
        <p:grpSpPr bwMode="auto">
          <a:xfrm>
            <a:off x="725488" y="2468564"/>
            <a:ext cx="3300412" cy="3170237"/>
            <a:chOff x="376" y="908"/>
            <a:chExt cx="2079" cy="1997"/>
          </a:xfrm>
        </p:grpSpPr>
        <p:sp>
          <p:nvSpPr>
            <p:cNvPr id="53290" name="Rectangle 34"/>
            <p:cNvSpPr>
              <a:spLocks noChangeArrowheads="1"/>
            </p:cNvSpPr>
            <p:nvPr/>
          </p:nvSpPr>
          <p:spPr bwMode="auto">
            <a:xfrm>
              <a:off x="376" y="908"/>
              <a:ext cx="655" cy="155"/>
            </a:xfrm>
            <a:prstGeom prst="rect">
              <a:avLst/>
            </a:prstGeom>
            <a:noFill/>
            <a:ln w="9525">
              <a:noFill/>
              <a:miter lim="800000"/>
              <a:headEnd/>
              <a:tailEnd/>
            </a:ln>
          </p:spPr>
          <p:txBody>
            <a:bodyPr wrap="none" lIns="0" tIns="0" rIns="0" bIns="0">
              <a:spAutoFit/>
            </a:bodyPr>
            <a:lstStyle/>
            <a:p>
              <a:r>
                <a:rPr lang="en-GB" sz="1600">
                  <a:solidFill>
                    <a:srgbClr val="000000"/>
                  </a:solidFill>
                </a:rPr>
                <a:t>HDAC2 RNAi</a:t>
              </a:r>
              <a:endParaRPr lang="en-GB" sz="3200">
                <a:latin typeface="Times New Roman" pitchFamily="18" charset="0"/>
              </a:endParaRPr>
            </a:p>
          </p:txBody>
        </p:sp>
        <p:grpSp>
          <p:nvGrpSpPr>
            <p:cNvPr id="5" name="Group 35"/>
            <p:cNvGrpSpPr>
              <a:grpSpLocks/>
            </p:cNvGrpSpPr>
            <p:nvPr/>
          </p:nvGrpSpPr>
          <p:grpSpPr bwMode="auto">
            <a:xfrm>
              <a:off x="1178" y="1104"/>
              <a:ext cx="1277" cy="1801"/>
              <a:chOff x="1178" y="1104"/>
              <a:chExt cx="1277" cy="1801"/>
            </a:xfrm>
          </p:grpSpPr>
          <p:sp>
            <p:nvSpPr>
              <p:cNvPr id="53292" name="Rectangle 36"/>
              <p:cNvSpPr>
                <a:spLocks noChangeArrowheads="1"/>
              </p:cNvSpPr>
              <p:nvPr/>
            </p:nvSpPr>
            <p:spPr bwMode="auto">
              <a:xfrm>
                <a:off x="1210" y="2769"/>
                <a:ext cx="149" cy="136"/>
              </a:xfrm>
              <a:prstGeom prst="rect">
                <a:avLst/>
              </a:prstGeom>
              <a:noFill/>
              <a:ln w="9525">
                <a:noFill/>
                <a:miter lim="800000"/>
                <a:headEnd/>
                <a:tailEnd/>
              </a:ln>
            </p:spPr>
            <p:txBody>
              <a:bodyPr wrap="none" lIns="0" tIns="0" rIns="0" bIns="0">
                <a:spAutoFit/>
              </a:bodyPr>
              <a:lstStyle/>
              <a:p>
                <a:r>
                  <a:rPr lang="en-GB" sz="1400">
                    <a:solidFill>
                      <a:srgbClr val="000000"/>
                    </a:solidFill>
                  </a:rPr>
                  <a:t>-14</a:t>
                </a:r>
                <a:endParaRPr lang="en-GB" sz="3200">
                  <a:latin typeface="Times New Roman" pitchFamily="18" charset="0"/>
                </a:endParaRPr>
              </a:p>
            </p:txBody>
          </p:sp>
          <p:sp>
            <p:nvSpPr>
              <p:cNvPr id="53293" name="Rectangle 37"/>
              <p:cNvSpPr>
                <a:spLocks noChangeArrowheads="1"/>
              </p:cNvSpPr>
              <p:nvPr/>
            </p:nvSpPr>
            <p:spPr bwMode="auto">
              <a:xfrm>
                <a:off x="2266" y="2769"/>
                <a:ext cx="149" cy="136"/>
              </a:xfrm>
              <a:prstGeom prst="rect">
                <a:avLst/>
              </a:prstGeom>
              <a:noFill/>
              <a:ln w="9525">
                <a:noFill/>
                <a:miter lim="800000"/>
                <a:headEnd/>
                <a:tailEnd/>
              </a:ln>
            </p:spPr>
            <p:txBody>
              <a:bodyPr wrap="none" lIns="0" tIns="0" rIns="0" bIns="0">
                <a:spAutoFit/>
              </a:bodyPr>
              <a:lstStyle/>
              <a:p>
                <a:r>
                  <a:rPr lang="en-GB" sz="1400">
                    <a:solidFill>
                      <a:srgbClr val="000000"/>
                    </a:solidFill>
                  </a:rPr>
                  <a:t>-10</a:t>
                </a:r>
                <a:endParaRPr lang="en-GB" sz="3200">
                  <a:latin typeface="Times New Roman" pitchFamily="18" charset="0"/>
                </a:endParaRPr>
              </a:p>
            </p:txBody>
          </p:sp>
          <p:grpSp>
            <p:nvGrpSpPr>
              <p:cNvPr id="6" name="Group 38"/>
              <p:cNvGrpSpPr>
                <a:grpSpLocks/>
              </p:cNvGrpSpPr>
              <p:nvPr/>
            </p:nvGrpSpPr>
            <p:grpSpPr bwMode="auto">
              <a:xfrm>
                <a:off x="1178" y="1104"/>
                <a:ext cx="226" cy="1600"/>
                <a:chOff x="874" y="1104"/>
                <a:chExt cx="226" cy="1600"/>
              </a:xfrm>
            </p:grpSpPr>
            <p:sp>
              <p:nvSpPr>
                <p:cNvPr id="53301" name="Freeform 39"/>
                <p:cNvSpPr>
                  <a:spLocks/>
                </p:cNvSpPr>
                <p:nvPr/>
              </p:nvSpPr>
              <p:spPr bwMode="auto">
                <a:xfrm>
                  <a:off x="952" y="1104"/>
                  <a:ext cx="70" cy="2"/>
                </a:xfrm>
                <a:custGeom>
                  <a:avLst/>
                  <a:gdLst>
                    <a:gd name="T0" fmla="*/ 0 w 61"/>
                    <a:gd name="T1" fmla="*/ 0 h 2"/>
                    <a:gd name="T2" fmla="*/ 61 w 61"/>
                    <a:gd name="T3" fmla="*/ 0 h 2"/>
                    <a:gd name="T4" fmla="*/ 0 w 61"/>
                    <a:gd name="T5" fmla="*/ 0 h 2"/>
                    <a:gd name="T6" fmla="*/ 0 60000 65536"/>
                    <a:gd name="T7" fmla="*/ 0 60000 65536"/>
                    <a:gd name="T8" fmla="*/ 0 60000 65536"/>
                    <a:gd name="T9" fmla="*/ 0 w 61"/>
                    <a:gd name="T10" fmla="*/ 0 h 2"/>
                    <a:gd name="T11" fmla="*/ 61 w 61"/>
                    <a:gd name="T12" fmla="*/ 2 h 2"/>
                  </a:gdLst>
                  <a:ahLst/>
                  <a:cxnLst>
                    <a:cxn ang="T6">
                      <a:pos x="T0" y="T1"/>
                    </a:cxn>
                    <a:cxn ang="T7">
                      <a:pos x="T2" y="T3"/>
                    </a:cxn>
                    <a:cxn ang="T8">
                      <a:pos x="T4" y="T5"/>
                    </a:cxn>
                  </a:cxnLst>
                  <a:rect l="T9" t="T10" r="T11" b="T12"/>
                  <a:pathLst>
                    <a:path w="61" h="2">
                      <a:moveTo>
                        <a:pt x="0" y="0"/>
                      </a:moveTo>
                      <a:lnTo>
                        <a:pt x="61" y="0"/>
                      </a:lnTo>
                      <a:lnTo>
                        <a:pt x="0" y="0"/>
                      </a:lnTo>
                    </a:path>
                  </a:pathLst>
                </a:custGeom>
                <a:solidFill>
                  <a:srgbClr val="FF7C80"/>
                </a:solidFill>
                <a:ln w="9525">
                  <a:solidFill>
                    <a:srgbClr val="000000"/>
                  </a:solidFill>
                  <a:round/>
                  <a:headEnd/>
                  <a:tailEnd/>
                </a:ln>
              </p:spPr>
              <p:txBody>
                <a:bodyPr/>
                <a:lstStyle/>
                <a:p>
                  <a:endParaRPr lang="en-US"/>
                </a:p>
              </p:txBody>
            </p:sp>
            <p:sp>
              <p:nvSpPr>
                <p:cNvPr id="53302" name="Line 40"/>
                <p:cNvSpPr>
                  <a:spLocks noChangeShapeType="1"/>
                </p:cNvSpPr>
                <p:nvPr/>
              </p:nvSpPr>
              <p:spPr bwMode="auto">
                <a:xfrm>
                  <a:off x="986" y="1104"/>
                  <a:ext cx="1" cy="218"/>
                </a:xfrm>
                <a:prstGeom prst="line">
                  <a:avLst/>
                </a:prstGeom>
                <a:noFill/>
                <a:ln w="9525">
                  <a:solidFill>
                    <a:srgbClr val="000000"/>
                  </a:solidFill>
                  <a:round/>
                  <a:headEnd/>
                  <a:tailEnd/>
                </a:ln>
              </p:spPr>
              <p:txBody>
                <a:bodyPr/>
                <a:lstStyle/>
                <a:p>
                  <a:endParaRPr lang="en-GB"/>
                </a:p>
              </p:txBody>
            </p:sp>
            <p:sp>
              <p:nvSpPr>
                <p:cNvPr id="53303" name="Rectangle 41"/>
                <p:cNvSpPr>
                  <a:spLocks noChangeArrowheads="1"/>
                </p:cNvSpPr>
                <p:nvPr/>
              </p:nvSpPr>
              <p:spPr bwMode="auto">
                <a:xfrm>
                  <a:off x="874" y="1326"/>
                  <a:ext cx="226" cy="1378"/>
                </a:xfrm>
                <a:prstGeom prst="rect">
                  <a:avLst/>
                </a:prstGeom>
                <a:solidFill>
                  <a:srgbClr val="FF7C80"/>
                </a:solidFill>
                <a:ln w="9525">
                  <a:solidFill>
                    <a:schemeClr val="tx1"/>
                  </a:solidFill>
                  <a:miter lim="800000"/>
                  <a:headEnd/>
                  <a:tailEnd/>
                </a:ln>
              </p:spPr>
              <p:txBody>
                <a:bodyPr wrap="none" anchor="ctr"/>
                <a:lstStyle/>
                <a:p>
                  <a:endParaRPr lang="en-US"/>
                </a:p>
              </p:txBody>
            </p:sp>
          </p:grpSp>
          <p:grpSp>
            <p:nvGrpSpPr>
              <p:cNvPr id="7" name="Group 42"/>
              <p:cNvGrpSpPr>
                <a:grpSpLocks/>
              </p:cNvGrpSpPr>
              <p:nvPr/>
            </p:nvGrpSpPr>
            <p:grpSpPr bwMode="auto">
              <a:xfrm>
                <a:off x="2229" y="1474"/>
                <a:ext cx="226" cy="1230"/>
                <a:chOff x="1669" y="1474"/>
                <a:chExt cx="226" cy="1230"/>
              </a:xfrm>
            </p:grpSpPr>
            <p:sp>
              <p:nvSpPr>
                <p:cNvPr id="53298" name="Freeform 43"/>
                <p:cNvSpPr>
                  <a:spLocks/>
                </p:cNvSpPr>
                <p:nvPr/>
              </p:nvSpPr>
              <p:spPr bwMode="auto">
                <a:xfrm>
                  <a:off x="1747" y="1474"/>
                  <a:ext cx="71" cy="1"/>
                </a:xfrm>
                <a:custGeom>
                  <a:avLst/>
                  <a:gdLst>
                    <a:gd name="T0" fmla="*/ 0 w 61"/>
                    <a:gd name="T1" fmla="*/ 0 h 1"/>
                    <a:gd name="T2" fmla="*/ 61 w 61"/>
                    <a:gd name="T3" fmla="*/ 0 h 1"/>
                    <a:gd name="T4" fmla="*/ 0 w 61"/>
                    <a:gd name="T5" fmla="*/ 0 h 1"/>
                    <a:gd name="T6" fmla="*/ 0 60000 65536"/>
                    <a:gd name="T7" fmla="*/ 0 60000 65536"/>
                    <a:gd name="T8" fmla="*/ 0 60000 65536"/>
                    <a:gd name="T9" fmla="*/ 0 w 61"/>
                    <a:gd name="T10" fmla="*/ 0 h 1"/>
                    <a:gd name="T11" fmla="*/ 61 w 61"/>
                    <a:gd name="T12" fmla="*/ 1 h 1"/>
                  </a:gdLst>
                  <a:ahLst/>
                  <a:cxnLst>
                    <a:cxn ang="T6">
                      <a:pos x="T0" y="T1"/>
                    </a:cxn>
                    <a:cxn ang="T7">
                      <a:pos x="T2" y="T3"/>
                    </a:cxn>
                    <a:cxn ang="T8">
                      <a:pos x="T4" y="T5"/>
                    </a:cxn>
                  </a:cxnLst>
                  <a:rect l="T9" t="T10" r="T11" b="T12"/>
                  <a:pathLst>
                    <a:path w="61" h="1">
                      <a:moveTo>
                        <a:pt x="0" y="0"/>
                      </a:moveTo>
                      <a:lnTo>
                        <a:pt x="61" y="0"/>
                      </a:lnTo>
                      <a:lnTo>
                        <a:pt x="0" y="0"/>
                      </a:lnTo>
                    </a:path>
                  </a:pathLst>
                </a:custGeom>
                <a:solidFill>
                  <a:srgbClr val="FF7C80"/>
                </a:solidFill>
                <a:ln w="9525">
                  <a:solidFill>
                    <a:srgbClr val="000000"/>
                  </a:solidFill>
                  <a:round/>
                  <a:headEnd/>
                  <a:tailEnd/>
                </a:ln>
              </p:spPr>
              <p:txBody>
                <a:bodyPr/>
                <a:lstStyle/>
                <a:p>
                  <a:endParaRPr lang="en-US"/>
                </a:p>
              </p:txBody>
            </p:sp>
            <p:sp>
              <p:nvSpPr>
                <p:cNvPr id="53299" name="Line 44"/>
                <p:cNvSpPr>
                  <a:spLocks noChangeShapeType="1"/>
                </p:cNvSpPr>
                <p:nvPr/>
              </p:nvSpPr>
              <p:spPr bwMode="auto">
                <a:xfrm>
                  <a:off x="1781" y="1474"/>
                  <a:ext cx="2" cy="87"/>
                </a:xfrm>
                <a:prstGeom prst="line">
                  <a:avLst/>
                </a:prstGeom>
                <a:noFill/>
                <a:ln w="9525">
                  <a:solidFill>
                    <a:srgbClr val="000000"/>
                  </a:solidFill>
                  <a:round/>
                  <a:headEnd/>
                  <a:tailEnd/>
                </a:ln>
              </p:spPr>
              <p:txBody>
                <a:bodyPr/>
                <a:lstStyle/>
                <a:p>
                  <a:endParaRPr lang="en-GB"/>
                </a:p>
              </p:txBody>
            </p:sp>
            <p:sp>
              <p:nvSpPr>
                <p:cNvPr id="53300" name="Rectangle 45"/>
                <p:cNvSpPr>
                  <a:spLocks noChangeArrowheads="1"/>
                </p:cNvSpPr>
                <p:nvPr/>
              </p:nvSpPr>
              <p:spPr bwMode="auto">
                <a:xfrm>
                  <a:off x="1669" y="1570"/>
                  <a:ext cx="226" cy="1134"/>
                </a:xfrm>
                <a:prstGeom prst="rect">
                  <a:avLst/>
                </a:prstGeom>
                <a:solidFill>
                  <a:srgbClr val="FF7C80"/>
                </a:solidFill>
                <a:ln w="9525">
                  <a:solidFill>
                    <a:schemeClr val="tx1"/>
                  </a:solidFill>
                  <a:miter lim="800000"/>
                  <a:headEnd/>
                  <a:tailEnd/>
                </a:ln>
              </p:spPr>
              <p:txBody>
                <a:bodyPr wrap="none" anchor="ctr"/>
                <a:lstStyle/>
                <a:p>
                  <a:endParaRPr lang="en-US"/>
                </a:p>
              </p:txBody>
            </p:sp>
          </p:grpSp>
          <p:sp>
            <p:nvSpPr>
              <p:cNvPr id="53296" name="AutoShape 46"/>
              <p:cNvSpPr>
                <a:spLocks/>
              </p:cNvSpPr>
              <p:nvPr/>
            </p:nvSpPr>
            <p:spPr bwMode="auto">
              <a:xfrm rot="-5400000">
                <a:off x="2124" y="1156"/>
                <a:ext cx="64" cy="376"/>
              </a:xfrm>
              <a:prstGeom prst="rightBracket">
                <a:avLst>
                  <a:gd name="adj" fmla="val 48958"/>
                </a:avLst>
              </a:prstGeom>
              <a:noFill/>
              <a:ln w="9525">
                <a:solidFill>
                  <a:schemeClr val="tx1"/>
                </a:solidFill>
                <a:round/>
                <a:headEnd/>
                <a:tailEnd/>
              </a:ln>
            </p:spPr>
            <p:txBody>
              <a:bodyPr wrap="none" anchor="ctr"/>
              <a:lstStyle/>
              <a:p>
                <a:endParaRPr lang="en-US"/>
              </a:p>
            </p:txBody>
          </p:sp>
          <p:sp>
            <p:nvSpPr>
              <p:cNvPr id="53297" name="Text Box 47"/>
              <p:cNvSpPr txBox="1">
                <a:spLocks noChangeArrowheads="1"/>
              </p:cNvSpPr>
              <p:nvPr/>
            </p:nvSpPr>
            <p:spPr bwMode="auto">
              <a:xfrm>
                <a:off x="2046" y="1167"/>
                <a:ext cx="262" cy="233"/>
              </a:xfrm>
              <a:prstGeom prst="rect">
                <a:avLst/>
              </a:prstGeom>
              <a:noFill/>
              <a:ln w="9525">
                <a:noFill/>
                <a:miter lim="800000"/>
                <a:headEnd/>
                <a:tailEnd/>
              </a:ln>
            </p:spPr>
            <p:txBody>
              <a:bodyPr wrap="none">
                <a:spAutoFit/>
              </a:bodyPr>
              <a:lstStyle/>
              <a:p>
                <a:r>
                  <a:rPr lang="en-GB"/>
                  <a:t>**</a:t>
                </a:r>
              </a:p>
            </p:txBody>
          </p:sp>
        </p:grpSp>
      </p:grpSp>
      <p:sp>
        <p:nvSpPr>
          <p:cNvPr id="53276" name="Rectangle 48"/>
          <p:cNvSpPr>
            <a:spLocks noChangeArrowheads="1"/>
          </p:cNvSpPr>
          <p:nvPr/>
        </p:nvSpPr>
        <p:spPr bwMode="auto">
          <a:xfrm>
            <a:off x="2" y="6524627"/>
            <a:ext cx="1332225" cy="335989"/>
          </a:xfrm>
          <a:prstGeom prst="rect">
            <a:avLst/>
          </a:prstGeom>
          <a:noFill/>
          <a:ln w="12700">
            <a:noFill/>
            <a:miter lim="800000"/>
            <a:headEnd/>
            <a:tailEnd/>
          </a:ln>
        </p:spPr>
        <p:txBody>
          <a:bodyPr wrap="none" lIns="90488" tIns="44450" rIns="90488" bIns="44450">
            <a:spAutoFit/>
          </a:bodyPr>
          <a:lstStyle/>
          <a:p>
            <a:pPr defTabSz="762000" eaLnBrk="0" hangingPunct="0"/>
            <a:r>
              <a:rPr lang="en-US" sz="1600">
                <a:solidFill>
                  <a:srgbClr val="9900FF"/>
                </a:solidFill>
              </a:rPr>
              <a:t>Ito et al, 2006</a:t>
            </a:r>
          </a:p>
        </p:txBody>
      </p:sp>
      <p:sp>
        <p:nvSpPr>
          <p:cNvPr id="53277" name="Text Box 49"/>
          <p:cNvSpPr txBox="1">
            <a:spLocks noChangeArrowheads="1"/>
          </p:cNvSpPr>
          <p:nvPr/>
        </p:nvSpPr>
        <p:spPr bwMode="auto">
          <a:xfrm>
            <a:off x="8693150" y="1844676"/>
            <a:ext cx="1223412" cy="369332"/>
          </a:xfrm>
          <a:prstGeom prst="rect">
            <a:avLst/>
          </a:prstGeom>
          <a:noFill/>
          <a:ln w="9525">
            <a:noFill/>
            <a:miter lim="800000"/>
            <a:headEnd/>
            <a:tailEnd/>
          </a:ln>
        </p:spPr>
        <p:txBody>
          <a:bodyPr wrap="none">
            <a:spAutoFit/>
          </a:bodyPr>
          <a:lstStyle/>
          <a:p>
            <a:r>
              <a:rPr lang="en-GB">
                <a:latin typeface="Trebuchet MS" pitchFamily="34" charset="0"/>
              </a:rPr>
              <a:t>A549 cells</a:t>
            </a:r>
          </a:p>
        </p:txBody>
      </p:sp>
      <p:grpSp>
        <p:nvGrpSpPr>
          <p:cNvPr id="8" name="Group 50"/>
          <p:cNvGrpSpPr>
            <a:grpSpLocks/>
          </p:cNvGrpSpPr>
          <p:nvPr/>
        </p:nvGrpSpPr>
        <p:grpSpPr bwMode="auto">
          <a:xfrm>
            <a:off x="4665663" y="3141664"/>
            <a:ext cx="5240337" cy="3725862"/>
            <a:chOff x="2939" y="1979"/>
            <a:chExt cx="3301" cy="2347"/>
          </a:xfrm>
        </p:grpSpPr>
        <p:grpSp>
          <p:nvGrpSpPr>
            <p:cNvPr id="9" name="Group 51"/>
            <p:cNvGrpSpPr>
              <a:grpSpLocks/>
            </p:cNvGrpSpPr>
            <p:nvPr/>
          </p:nvGrpSpPr>
          <p:grpSpPr bwMode="auto">
            <a:xfrm>
              <a:off x="2939" y="1979"/>
              <a:ext cx="3301" cy="1585"/>
              <a:chOff x="0" y="1427"/>
              <a:chExt cx="6240" cy="2980"/>
            </a:xfrm>
          </p:grpSpPr>
          <p:grpSp>
            <p:nvGrpSpPr>
              <p:cNvPr id="10" name="Group 52"/>
              <p:cNvGrpSpPr>
                <a:grpSpLocks/>
              </p:cNvGrpSpPr>
              <p:nvPr/>
            </p:nvGrpSpPr>
            <p:grpSpPr bwMode="auto">
              <a:xfrm>
                <a:off x="0" y="1664"/>
                <a:ext cx="6240" cy="1999"/>
                <a:chOff x="0" y="845"/>
                <a:chExt cx="5760" cy="1999"/>
              </a:xfrm>
            </p:grpSpPr>
            <p:pic>
              <p:nvPicPr>
                <p:cNvPr id="53287" name="Picture 53" descr="US22502596_SLOT03_S02_CGH_44k_1005 IP_WCE"/>
                <p:cNvPicPr>
                  <a:picLocks noChangeAspect="1" noChangeArrowheads="1"/>
                </p:cNvPicPr>
                <p:nvPr/>
              </p:nvPicPr>
              <p:blipFill>
                <a:blip r:embed="rId2"/>
                <a:srcRect t="9735" r="5798"/>
                <a:stretch>
                  <a:fillRect/>
                </a:stretch>
              </p:blipFill>
              <p:spPr bwMode="auto">
                <a:xfrm>
                  <a:off x="0" y="845"/>
                  <a:ext cx="2086" cy="1999"/>
                </a:xfrm>
                <a:prstGeom prst="rect">
                  <a:avLst/>
                </a:prstGeom>
                <a:noFill/>
                <a:ln w="9525">
                  <a:noFill/>
                  <a:miter lim="800000"/>
                  <a:headEnd/>
                  <a:tailEnd/>
                </a:ln>
              </p:spPr>
            </p:pic>
            <p:pic>
              <p:nvPicPr>
                <p:cNvPr id="53288" name="Picture 54" descr="US22502596_SLOT05_S01_CGH_44k_1005 IP_WCE"/>
                <p:cNvPicPr>
                  <a:picLocks noChangeAspect="1" noChangeArrowheads="1"/>
                </p:cNvPicPr>
                <p:nvPr/>
              </p:nvPicPr>
              <p:blipFill>
                <a:blip r:embed="rId3"/>
                <a:srcRect l="12755" t="9584" r="7329"/>
                <a:stretch>
                  <a:fillRect/>
                </a:stretch>
              </p:blipFill>
              <p:spPr bwMode="auto">
                <a:xfrm>
                  <a:off x="2109" y="845"/>
                  <a:ext cx="1764" cy="1995"/>
                </a:xfrm>
                <a:prstGeom prst="rect">
                  <a:avLst/>
                </a:prstGeom>
                <a:noFill/>
                <a:ln w="9525">
                  <a:noFill/>
                  <a:miter lim="800000"/>
                  <a:headEnd/>
                  <a:tailEnd/>
                </a:ln>
              </p:spPr>
            </p:pic>
            <p:pic>
              <p:nvPicPr>
                <p:cNvPr id="53289" name="Picture 55" descr="Coop_251390210268_S01_CGH_44k_1005 IP_WCE"/>
                <p:cNvPicPr>
                  <a:picLocks noChangeAspect="1" noChangeArrowheads="1"/>
                </p:cNvPicPr>
                <p:nvPr/>
              </p:nvPicPr>
              <p:blipFill>
                <a:blip r:embed="rId4"/>
                <a:srcRect l="12755" t="9584" r="4088"/>
                <a:stretch>
                  <a:fillRect/>
                </a:stretch>
              </p:blipFill>
              <p:spPr bwMode="auto">
                <a:xfrm>
                  <a:off x="3927" y="845"/>
                  <a:ext cx="1833" cy="1995"/>
                </a:xfrm>
                <a:prstGeom prst="rect">
                  <a:avLst/>
                </a:prstGeom>
                <a:noFill/>
                <a:ln w="9525">
                  <a:noFill/>
                  <a:miter lim="800000"/>
                  <a:headEnd/>
                  <a:tailEnd/>
                </a:ln>
              </p:spPr>
            </p:pic>
          </p:grpSp>
          <p:sp>
            <p:nvSpPr>
              <p:cNvPr id="53282" name="Text Box 56"/>
              <p:cNvSpPr txBox="1">
                <a:spLocks noChangeArrowheads="1"/>
              </p:cNvSpPr>
              <p:nvPr/>
            </p:nvSpPr>
            <p:spPr bwMode="auto">
              <a:xfrm>
                <a:off x="1174" y="1427"/>
                <a:ext cx="350" cy="401"/>
              </a:xfrm>
              <a:prstGeom prst="rect">
                <a:avLst/>
              </a:prstGeom>
              <a:noFill/>
              <a:ln w="9525">
                <a:noFill/>
                <a:miter lim="800000"/>
                <a:headEnd/>
                <a:tailEnd/>
              </a:ln>
            </p:spPr>
            <p:txBody>
              <a:bodyPr wrap="none">
                <a:spAutoFit/>
              </a:bodyPr>
              <a:lstStyle/>
              <a:p>
                <a:r>
                  <a:rPr kumimoji="1" lang="en-US" altLang="zh-TW" sz="1600">
                    <a:ea typeface="PMingLiU" pitchFamily="18" charset="-120"/>
                  </a:rPr>
                  <a:t>C</a:t>
                </a:r>
              </a:p>
            </p:txBody>
          </p:sp>
          <p:sp>
            <p:nvSpPr>
              <p:cNvPr id="53283" name="Text Box 57"/>
              <p:cNvSpPr txBox="1">
                <a:spLocks noChangeArrowheads="1"/>
              </p:cNvSpPr>
              <p:nvPr/>
            </p:nvSpPr>
            <p:spPr bwMode="auto">
              <a:xfrm>
                <a:off x="2973" y="1429"/>
                <a:ext cx="716" cy="401"/>
              </a:xfrm>
              <a:prstGeom prst="rect">
                <a:avLst/>
              </a:prstGeom>
              <a:noFill/>
              <a:ln w="9525">
                <a:noFill/>
                <a:miter lim="800000"/>
                <a:headEnd/>
                <a:tailEnd/>
              </a:ln>
            </p:spPr>
            <p:txBody>
              <a:bodyPr wrap="none">
                <a:spAutoFit/>
              </a:bodyPr>
              <a:lstStyle/>
              <a:p>
                <a:r>
                  <a:rPr kumimoji="1" lang="en-US" altLang="zh-TW" sz="1600">
                    <a:ea typeface="PMingLiU" pitchFamily="18" charset="-120"/>
                  </a:rPr>
                  <a:t>IL-1</a:t>
                </a:r>
                <a:r>
                  <a:rPr kumimoji="1" lang="en-US" altLang="zh-TW" sz="1600">
                    <a:latin typeface="Symbol" pitchFamily="18" charset="2"/>
                    <a:ea typeface="PMingLiU" pitchFamily="18" charset="-120"/>
                  </a:rPr>
                  <a:t>b</a:t>
                </a:r>
              </a:p>
            </p:txBody>
          </p:sp>
          <p:sp>
            <p:nvSpPr>
              <p:cNvPr id="53284" name="Text Box 58"/>
              <p:cNvSpPr txBox="1">
                <a:spLocks noChangeArrowheads="1"/>
              </p:cNvSpPr>
              <p:nvPr/>
            </p:nvSpPr>
            <p:spPr bwMode="auto">
              <a:xfrm>
                <a:off x="4741" y="1429"/>
                <a:ext cx="1077" cy="401"/>
              </a:xfrm>
              <a:prstGeom prst="rect">
                <a:avLst/>
              </a:prstGeom>
              <a:noFill/>
              <a:ln w="9525">
                <a:noFill/>
                <a:miter lim="800000"/>
                <a:headEnd/>
                <a:tailEnd/>
              </a:ln>
            </p:spPr>
            <p:txBody>
              <a:bodyPr wrap="none">
                <a:spAutoFit/>
              </a:bodyPr>
              <a:lstStyle/>
              <a:p>
                <a:r>
                  <a:rPr kumimoji="1" lang="en-US" altLang="zh-TW" sz="1600">
                    <a:ea typeface="PMingLiU" pitchFamily="18" charset="-120"/>
                  </a:rPr>
                  <a:t>FP+IL-1</a:t>
                </a:r>
                <a:r>
                  <a:rPr kumimoji="1" lang="en-US" altLang="zh-TW" sz="1600">
                    <a:latin typeface="Symbol" pitchFamily="18" charset="2"/>
                    <a:ea typeface="PMingLiU" pitchFamily="18" charset="-120"/>
                  </a:rPr>
                  <a:t>b</a:t>
                </a:r>
              </a:p>
            </p:txBody>
          </p:sp>
          <p:sp>
            <p:nvSpPr>
              <p:cNvPr id="53285" name="Text Box 59"/>
              <p:cNvSpPr txBox="1">
                <a:spLocks noChangeArrowheads="1"/>
              </p:cNvSpPr>
              <p:nvPr/>
            </p:nvSpPr>
            <p:spPr bwMode="auto">
              <a:xfrm>
                <a:off x="2206" y="4006"/>
                <a:ext cx="2312" cy="401"/>
              </a:xfrm>
              <a:prstGeom prst="rect">
                <a:avLst/>
              </a:prstGeom>
              <a:noFill/>
              <a:ln w="9525" algn="ctr">
                <a:noFill/>
                <a:miter lim="800000"/>
                <a:headEnd/>
                <a:tailEnd/>
              </a:ln>
            </p:spPr>
            <p:txBody>
              <a:bodyPr wrap="none">
                <a:spAutoFit/>
              </a:bodyPr>
              <a:lstStyle/>
              <a:p>
                <a:r>
                  <a:rPr lang="en-US" altLang="zh-TW" sz="1600">
                    <a:latin typeface="Trebuchet MS" pitchFamily="34" charset="0"/>
                    <a:ea typeface="PMingLiU" pitchFamily="18" charset="-120"/>
                  </a:rPr>
                  <a:t>AcH4 ChIP-on-chip </a:t>
                </a:r>
              </a:p>
            </p:txBody>
          </p:sp>
          <p:sp>
            <p:nvSpPr>
              <p:cNvPr id="53286" name="Text Box 60"/>
              <p:cNvSpPr txBox="1">
                <a:spLocks noChangeArrowheads="1"/>
              </p:cNvSpPr>
              <p:nvPr/>
            </p:nvSpPr>
            <p:spPr bwMode="auto">
              <a:xfrm>
                <a:off x="996" y="1953"/>
                <a:ext cx="4954" cy="437"/>
              </a:xfrm>
              <a:prstGeom prst="rect">
                <a:avLst/>
              </a:prstGeom>
              <a:noFill/>
              <a:ln w="9525" algn="ctr">
                <a:noFill/>
                <a:miter lim="800000"/>
                <a:headEnd/>
                <a:tailEnd/>
              </a:ln>
            </p:spPr>
            <p:txBody>
              <a:bodyPr wrap="none">
                <a:spAutoFit/>
              </a:bodyPr>
              <a:lstStyle/>
              <a:p>
                <a:r>
                  <a:rPr lang="en-US" altLang="zh-TW">
                    <a:solidFill>
                      <a:schemeClr val="folHlink"/>
                    </a:solidFill>
                    <a:latin typeface="Trebuchet MS" pitchFamily="34" charset="0"/>
                    <a:ea typeface="PMingLiU" pitchFamily="18" charset="-120"/>
                  </a:rPr>
                  <a:t>652                  1122                     388 </a:t>
                </a:r>
              </a:p>
            </p:txBody>
          </p:sp>
        </p:grpSp>
        <p:sp>
          <p:nvSpPr>
            <p:cNvPr id="53280" name="Rectangle 61"/>
            <p:cNvSpPr>
              <a:spLocks noChangeArrowheads="1"/>
            </p:cNvSpPr>
            <p:nvPr/>
          </p:nvSpPr>
          <p:spPr bwMode="auto">
            <a:xfrm>
              <a:off x="5309" y="4114"/>
              <a:ext cx="815" cy="212"/>
            </a:xfrm>
            <a:prstGeom prst="rect">
              <a:avLst/>
            </a:prstGeom>
            <a:noFill/>
            <a:ln w="12700">
              <a:noFill/>
              <a:miter lim="800000"/>
              <a:headEnd/>
              <a:tailEnd/>
            </a:ln>
          </p:spPr>
          <p:txBody>
            <a:bodyPr wrap="none" lIns="90488" tIns="44450" rIns="90488" bIns="44450">
              <a:spAutoFit/>
            </a:bodyPr>
            <a:lstStyle/>
            <a:p>
              <a:pPr defTabSz="762000" eaLnBrk="0" hangingPunct="0"/>
              <a:r>
                <a:rPr lang="en-US" sz="1600">
                  <a:solidFill>
                    <a:srgbClr val="9900FF"/>
                  </a:solidFill>
                </a:rPr>
                <a:t>Kan-Yung Lee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1446677" y="1603376"/>
          <a:ext cx="7047584" cy="4703763"/>
        </p:xfrm>
        <a:graphic>
          <a:graphicData uri="http://schemas.openxmlformats.org/presentationml/2006/ole">
            <mc:AlternateContent xmlns:mc="http://schemas.openxmlformats.org/markup-compatibility/2006">
              <mc:Choice xmlns:v="urn:schemas-microsoft-com:vml" Requires="v">
                <p:oleObj spid="_x0000_s391178" name="Prism Project" r:id="rId3" imgW="4306680" imgH="2994480" progId="Prism.Document">
                  <p:embed/>
                </p:oleObj>
              </mc:Choice>
              <mc:Fallback>
                <p:oleObj name="Prism Project" r:id="rId3" imgW="4306680" imgH="2994480" progId="Prism.Document">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6677" y="1603376"/>
                        <a:ext cx="7047584" cy="4703763"/>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3" name="Rectangle 3"/>
          <p:cNvSpPr>
            <a:spLocks noGrp="1" noChangeArrowheads="1"/>
          </p:cNvSpPr>
          <p:nvPr>
            <p:ph type="title"/>
          </p:nvPr>
        </p:nvSpPr>
        <p:spPr>
          <a:xfrm>
            <a:off x="6352" y="196850"/>
            <a:ext cx="9898060" cy="1143000"/>
          </a:xfrm>
        </p:spPr>
        <p:txBody>
          <a:bodyPr/>
          <a:lstStyle/>
          <a:p>
            <a:r>
              <a:rPr lang="en-GB" sz="3200" dirty="0" smtClean="0">
                <a:solidFill>
                  <a:srgbClr val="FF0000"/>
                </a:solidFill>
                <a:latin typeface="Arial" pitchFamily="34" charset="0"/>
              </a:rPr>
              <a:t>Cigarette smoke reduces HDAC activity in macrophages</a:t>
            </a:r>
          </a:p>
        </p:txBody>
      </p:sp>
      <p:sp>
        <p:nvSpPr>
          <p:cNvPr id="4" name="TextBox 3"/>
          <p:cNvSpPr txBox="1"/>
          <p:nvPr/>
        </p:nvSpPr>
        <p:spPr>
          <a:xfrm>
            <a:off x="6388332" y="2336801"/>
            <a:ext cx="3237724" cy="646331"/>
          </a:xfrm>
          <a:prstGeom prst="rect">
            <a:avLst/>
          </a:prstGeom>
          <a:noFill/>
        </p:spPr>
        <p:txBody>
          <a:bodyPr wrap="square" rtlCol="0">
            <a:spAutoFit/>
          </a:bodyPr>
          <a:lstStyle/>
          <a:p>
            <a:r>
              <a:rPr lang="en-GB" b="1" dirty="0" smtClean="0">
                <a:solidFill>
                  <a:srgbClr val="0000FF"/>
                </a:solidFill>
                <a:latin typeface="Trebuchet MS" pitchFamily="34" charset="0"/>
              </a:rPr>
              <a:t>Y146 - activity</a:t>
            </a:r>
          </a:p>
          <a:p>
            <a:r>
              <a:rPr lang="en-GB" b="1" dirty="0" smtClean="0">
                <a:solidFill>
                  <a:srgbClr val="0000FF"/>
                </a:solidFill>
                <a:latin typeface="Trebuchet MS" pitchFamily="34" charset="0"/>
              </a:rPr>
              <a:t>Y253 - expression</a:t>
            </a:r>
            <a:endParaRPr lang="en-GB" b="1" dirty="0">
              <a:solidFill>
                <a:srgbClr val="0000FF"/>
              </a:solidFill>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srcRect/>
          <a:stretch>
            <a:fillRect/>
          </a:stretch>
        </p:blipFill>
        <p:spPr bwMode="auto">
          <a:xfrm>
            <a:off x="101631" y="72609"/>
            <a:ext cx="9704947" cy="2206171"/>
          </a:xfrm>
          <a:prstGeom prst="rect">
            <a:avLst/>
          </a:prstGeom>
          <a:noFill/>
          <a:ln w="9525">
            <a:noFill/>
            <a:miter lim="800000"/>
            <a:headEnd/>
            <a:tailEnd/>
          </a:ln>
        </p:spPr>
      </p:pic>
      <p:pic>
        <p:nvPicPr>
          <p:cNvPr id="91139" name="Picture 3"/>
          <p:cNvPicPr>
            <a:picLocks noChangeAspect="1" noChangeArrowheads="1"/>
          </p:cNvPicPr>
          <p:nvPr/>
        </p:nvPicPr>
        <p:blipFill>
          <a:blip r:embed="rId3"/>
          <a:srcRect/>
          <a:stretch>
            <a:fillRect/>
          </a:stretch>
        </p:blipFill>
        <p:spPr bwMode="auto">
          <a:xfrm>
            <a:off x="293907" y="2793320"/>
            <a:ext cx="9510462" cy="3128508"/>
          </a:xfrm>
          <a:prstGeom prst="rect">
            <a:avLst/>
          </a:prstGeom>
          <a:noFill/>
          <a:ln w="9525">
            <a:noFill/>
            <a:miter lim="800000"/>
            <a:headEnd/>
            <a:tailEnd/>
          </a:ln>
        </p:spPr>
      </p:pic>
      <p:sp>
        <p:nvSpPr>
          <p:cNvPr id="6" name="Rectangle 5"/>
          <p:cNvSpPr/>
          <p:nvPr/>
        </p:nvSpPr>
        <p:spPr bwMode="auto">
          <a:xfrm>
            <a:off x="0" y="2743200"/>
            <a:ext cx="1350262" cy="42091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cxnSp>
        <p:nvCxnSpPr>
          <p:cNvPr id="8" name="Straight Connector 7"/>
          <p:cNvCxnSpPr/>
          <p:nvPr/>
        </p:nvCxnSpPr>
        <p:spPr bwMode="auto">
          <a:xfrm>
            <a:off x="6272181" y="4296229"/>
            <a:ext cx="3353875" cy="1588"/>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a:off x="290379" y="4702627"/>
            <a:ext cx="2845712" cy="1588"/>
          </a:xfrm>
          <a:prstGeom prst="line">
            <a:avLst/>
          </a:prstGeom>
          <a:solidFill>
            <a:schemeClr val="accent1"/>
          </a:solidFill>
          <a:ln w="38100" cap="flat" cmpd="sng" algn="ctr">
            <a:solidFill>
              <a:srgbClr val="FF0000"/>
            </a:solidFill>
            <a:prstDash val="solid"/>
            <a:round/>
            <a:headEnd type="none" w="med" len="med"/>
            <a:tailEnd type="none" w="med" len="med"/>
          </a:ln>
          <a:effectLst/>
        </p:spPr>
      </p:cxnSp>
      <p:pic>
        <p:nvPicPr>
          <p:cNvPr id="91140" name="Picture 4"/>
          <p:cNvPicPr>
            <a:picLocks noChangeAspect="1" noChangeArrowheads="1"/>
          </p:cNvPicPr>
          <p:nvPr/>
        </p:nvPicPr>
        <p:blipFill>
          <a:blip r:embed="rId4"/>
          <a:srcRect/>
          <a:stretch>
            <a:fillRect/>
          </a:stretch>
        </p:blipFill>
        <p:spPr bwMode="auto">
          <a:xfrm>
            <a:off x="6972267" y="6309860"/>
            <a:ext cx="1972307" cy="276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363788" y="2836863"/>
            <a:ext cx="5775325" cy="1957387"/>
            <a:chOff x="2457" y="1312"/>
            <a:chExt cx="3639" cy="1233"/>
          </a:xfrm>
        </p:grpSpPr>
        <p:pic>
          <p:nvPicPr>
            <p:cNvPr id="47107" name="Picture 3" descr="mso4506F"/>
            <p:cNvPicPr>
              <a:picLocks noChangeAspect="1" noChangeArrowheads="1"/>
            </p:cNvPicPr>
            <p:nvPr/>
          </p:nvPicPr>
          <p:blipFill>
            <a:blip r:embed="rId2"/>
            <a:srcRect l="18518" t="33644" r="27779" b="21495"/>
            <a:stretch>
              <a:fillRect/>
            </a:stretch>
          </p:blipFill>
          <p:spPr bwMode="auto">
            <a:xfrm>
              <a:off x="2457" y="2013"/>
              <a:ext cx="3525" cy="532"/>
            </a:xfrm>
            <a:prstGeom prst="rect">
              <a:avLst/>
            </a:prstGeom>
            <a:noFill/>
          </p:spPr>
        </p:pic>
        <p:sp>
          <p:nvSpPr>
            <p:cNvPr id="47108" name="Text Box 4"/>
            <p:cNvSpPr txBox="1">
              <a:spLocks noChangeArrowheads="1"/>
            </p:cNvSpPr>
            <p:nvPr/>
          </p:nvSpPr>
          <p:spPr bwMode="auto">
            <a:xfrm>
              <a:off x="3110" y="1713"/>
              <a:ext cx="414" cy="324"/>
            </a:xfrm>
            <a:prstGeom prst="rect">
              <a:avLst/>
            </a:prstGeom>
            <a:noFill/>
            <a:ln w="9525">
              <a:noFill/>
              <a:miter lim="800000"/>
              <a:headEnd/>
              <a:tailEnd/>
            </a:ln>
            <a:effectLst/>
          </p:spPr>
          <p:txBody>
            <a:bodyPr wrap="none" lIns="85999" tIns="43000" rIns="85999" bIns="43000">
              <a:spAutoFit/>
            </a:bodyPr>
            <a:lstStyle/>
            <a:p>
              <a:pPr defTabSz="860425"/>
              <a:r>
                <a:rPr lang="en-GB" sz="2800">
                  <a:latin typeface="Trebuchet MS" pitchFamily="34" charset="0"/>
                </a:rPr>
                <a:t>Em</a:t>
              </a:r>
            </a:p>
          </p:txBody>
        </p:sp>
        <p:sp>
          <p:nvSpPr>
            <p:cNvPr id="47109" name="Text Box 5"/>
            <p:cNvSpPr txBox="1">
              <a:spLocks noChangeArrowheads="1"/>
            </p:cNvSpPr>
            <p:nvPr/>
          </p:nvSpPr>
          <p:spPr bwMode="auto">
            <a:xfrm>
              <a:off x="3732" y="1713"/>
              <a:ext cx="372" cy="324"/>
            </a:xfrm>
            <a:prstGeom prst="rect">
              <a:avLst/>
            </a:prstGeom>
            <a:noFill/>
            <a:ln w="9525">
              <a:noFill/>
              <a:miter lim="800000"/>
              <a:headEnd/>
              <a:tailEnd/>
            </a:ln>
            <a:effectLst/>
          </p:spPr>
          <p:txBody>
            <a:bodyPr wrap="none" lIns="85999" tIns="43000" rIns="85999" bIns="43000">
              <a:spAutoFit/>
            </a:bodyPr>
            <a:lstStyle/>
            <a:p>
              <a:pPr defTabSz="860425"/>
              <a:r>
                <a:rPr lang="en-GB" sz="2800">
                  <a:latin typeface="Trebuchet MS" pitchFamily="34" charset="0"/>
                </a:rPr>
                <a:t>H2</a:t>
              </a:r>
            </a:p>
          </p:txBody>
        </p:sp>
        <p:sp>
          <p:nvSpPr>
            <p:cNvPr id="47110" name="Text Box 6"/>
            <p:cNvSpPr txBox="1">
              <a:spLocks noChangeArrowheads="1"/>
            </p:cNvSpPr>
            <p:nvPr/>
          </p:nvSpPr>
          <p:spPr bwMode="auto">
            <a:xfrm>
              <a:off x="4877" y="1713"/>
              <a:ext cx="414" cy="324"/>
            </a:xfrm>
            <a:prstGeom prst="rect">
              <a:avLst/>
            </a:prstGeom>
            <a:noFill/>
            <a:ln w="9525">
              <a:noFill/>
              <a:miter lim="800000"/>
              <a:headEnd/>
              <a:tailEnd/>
            </a:ln>
            <a:effectLst/>
          </p:spPr>
          <p:txBody>
            <a:bodyPr wrap="none" lIns="85999" tIns="43000" rIns="85999" bIns="43000">
              <a:spAutoFit/>
            </a:bodyPr>
            <a:lstStyle/>
            <a:p>
              <a:pPr defTabSz="860425"/>
              <a:r>
                <a:rPr lang="en-GB" sz="2800">
                  <a:latin typeface="Trebuchet MS" pitchFamily="34" charset="0"/>
                </a:rPr>
                <a:t>Em</a:t>
              </a:r>
            </a:p>
          </p:txBody>
        </p:sp>
        <p:sp>
          <p:nvSpPr>
            <p:cNvPr id="47111" name="Text Box 7"/>
            <p:cNvSpPr txBox="1">
              <a:spLocks noChangeArrowheads="1"/>
            </p:cNvSpPr>
            <p:nvPr/>
          </p:nvSpPr>
          <p:spPr bwMode="auto">
            <a:xfrm>
              <a:off x="5451" y="1713"/>
              <a:ext cx="372" cy="324"/>
            </a:xfrm>
            <a:prstGeom prst="rect">
              <a:avLst/>
            </a:prstGeom>
            <a:noFill/>
            <a:ln w="9525">
              <a:noFill/>
              <a:miter lim="800000"/>
              <a:headEnd/>
              <a:tailEnd/>
            </a:ln>
            <a:effectLst/>
          </p:spPr>
          <p:txBody>
            <a:bodyPr wrap="none" lIns="85999" tIns="43000" rIns="85999" bIns="43000">
              <a:spAutoFit/>
            </a:bodyPr>
            <a:lstStyle/>
            <a:p>
              <a:pPr defTabSz="860425"/>
              <a:r>
                <a:rPr lang="en-GB" sz="2800">
                  <a:latin typeface="Trebuchet MS" pitchFamily="34" charset="0"/>
                </a:rPr>
                <a:t>H2</a:t>
              </a:r>
            </a:p>
          </p:txBody>
        </p:sp>
        <p:sp>
          <p:nvSpPr>
            <p:cNvPr id="47112" name="Text Box 8"/>
            <p:cNvSpPr txBox="1">
              <a:spLocks noChangeArrowheads="1"/>
            </p:cNvSpPr>
            <p:nvPr/>
          </p:nvSpPr>
          <p:spPr bwMode="auto">
            <a:xfrm>
              <a:off x="2761" y="1312"/>
              <a:ext cx="1272" cy="322"/>
            </a:xfrm>
            <a:prstGeom prst="rect">
              <a:avLst/>
            </a:prstGeom>
            <a:noFill/>
            <a:ln w="9525">
              <a:noFill/>
              <a:miter lim="800000"/>
              <a:headEnd/>
              <a:tailEnd/>
            </a:ln>
            <a:effectLst/>
          </p:spPr>
          <p:txBody>
            <a:bodyPr wrap="none" lIns="85999" tIns="43000" rIns="85999" bIns="43000">
              <a:spAutoFit/>
            </a:bodyPr>
            <a:lstStyle/>
            <a:p>
              <a:pPr defTabSz="860425"/>
              <a:r>
                <a:rPr lang="en-GB" sz="2800">
                  <a:solidFill>
                    <a:srgbClr val="800080"/>
                  </a:solidFill>
                  <a:latin typeface="Trebuchet MS" pitchFamily="34" charset="0"/>
                </a:rPr>
                <a:t>non-smoker</a:t>
              </a:r>
            </a:p>
          </p:txBody>
        </p:sp>
        <p:sp>
          <p:nvSpPr>
            <p:cNvPr id="47113" name="Text Box 9"/>
            <p:cNvSpPr txBox="1">
              <a:spLocks noChangeArrowheads="1"/>
            </p:cNvSpPr>
            <p:nvPr/>
          </p:nvSpPr>
          <p:spPr bwMode="auto">
            <a:xfrm>
              <a:off x="4785" y="1312"/>
              <a:ext cx="655" cy="322"/>
            </a:xfrm>
            <a:prstGeom prst="rect">
              <a:avLst/>
            </a:prstGeom>
            <a:noFill/>
            <a:ln w="9525">
              <a:noFill/>
              <a:miter lim="800000"/>
              <a:headEnd/>
              <a:tailEnd/>
            </a:ln>
            <a:effectLst/>
          </p:spPr>
          <p:txBody>
            <a:bodyPr wrap="none" lIns="85999" tIns="43000" rIns="85999" bIns="43000">
              <a:spAutoFit/>
            </a:bodyPr>
            <a:lstStyle/>
            <a:p>
              <a:pPr defTabSz="860425"/>
              <a:r>
                <a:rPr lang="en-GB" sz="2800">
                  <a:solidFill>
                    <a:srgbClr val="800080"/>
                  </a:solidFill>
                  <a:latin typeface="Trebuchet MS" pitchFamily="34" charset="0"/>
                </a:rPr>
                <a:t>COPD</a:t>
              </a:r>
            </a:p>
          </p:txBody>
        </p:sp>
        <p:sp>
          <p:nvSpPr>
            <p:cNvPr id="47114" name="Text Box 10"/>
            <p:cNvSpPr txBox="1">
              <a:spLocks noChangeArrowheads="1"/>
            </p:cNvSpPr>
            <p:nvPr/>
          </p:nvSpPr>
          <p:spPr bwMode="auto">
            <a:xfrm>
              <a:off x="4326" y="1713"/>
              <a:ext cx="381" cy="324"/>
            </a:xfrm>
            <a:prstGeom prst="rect">
              <a:avLst/>
            </a:prstGeom>
            <a:noFill/>
            <a:ln w="9525">
              <a:noFill/>
              <a:miter lim="800000"/>
              <a:headEnd/>
              <a:tailEnd/>
            </a:ln>
            <a:effectLst/>
          </p:spPr>
          <p:txBody>
            <a:bodyPr wrap="none" lIns="85999" tIns="43000" rIns="85999" bIns="43000">
              <a:spAutoFit/>
            </a:bodyPr>
            <a:lstStyle/>
            <a:p>
              <a:pPr defTabSz="860425"/>
              <a:r>
                <a:rPr lang="en-GB" sz="2800">
                  <a:latin typeface="Trebuchet MS" pitchFamily="34" charset="0"/>
                </a:rPr>
                <a:t>NT</a:t>
              </a:r>
            </a:p>
          </p:txBody>
        </p:sp>
        <p:sp>
          <p:nvSpPr>
            <p:cNvPr id="47115" name="Text Box 11"/>
            <p:cNvSpPr txBox="1">
              <a:spLocks noChangeArrowheads="1"/>
            </p:cNvSpPr>
            <p:nvPr/>
          </p:nvSpPr>
          <p:spPr bwMode="auto">
            <a:xfrm>
              <a:off x="2499" y="1713"/>
              <a:ext cx="381" cy="324"/>
            </a:xfrm>
            <a:prstGeom prst="rect">
              <a:avLst/>
            </a:prstGeom>
            <a:noFill/>
            <a:ln w="9525">
              <a:noFill/>
              <a:miter lim="800000"/>
              <a:headEnd/>
              <a:tailEnd/>
            </a:ln>
            <a:effectLst/>
          </p:spPr>
          <p:txBody>
            <a:bodyPr wrap="none" lIns="85999" tIns="43000" rIns="85999" bIns="43000">
              <a:spAutoFit/>
            </a:bodyPr>
            <a:lstStyle/>
            <a:p>
              <a:pPr defTabSz="860425"/>
              <a:r>
                <a:rPr lang="en-GB" sz="2800">
                  <a:latin typeface="Trebuchet MS" pitchFamily="34" charset="0"/>
                </a:rPr>
                <a:t>NT</a:t>
              </a:r>
            </a:p>
          </p:txBody>
        </p:sp>
        <p:sp>
          <p:nvSpPr>
            <p:cNvPr id="47116" name="Line 12"/>
            <p:cNvSpPr>
              <a:spLocks noChangeShapeType="1"/>
            </p:cNvSpPr>
            <p:nvPr/>
          </p:nvSpPr>
          <p:spPr bwMode="auto">
            <a:xfrm>
              <a:off x="2500" y="1747"/>
              <a:ext cx="1958" cy="0"/>
            </a:xfrm>
            <a:prstGeom prst="line">
              <a:avLst/>
            </a:prstGeom>
            <a:noFill/>
            <a:ln w="9525">
              <a:solidFill>
                <a:schemeClr val="tx1"/>
              </a:solidFill>
              <a:round/>
              <a:headEnd/>
              <a:tailEnd/>
            </a:ln>
            <a:effectLst/>
          </p:spPr>
          <p:txBody>
            <a:bodyPr/>
            <a:lstStyle/>
            <a:p>
              <a:endParaRPr lang="en-GB"/>
            </a:p>
          </p:txBody>
        </p:sp>
        <p:sp>
          <p:nvSpPr>
            <p:cNvPr id="47117" name="Line 13"/>
            <p:cNvSpPr>
              <a:spLocks noChangeShapeType="1"/>
            </p:cNvSpPr>
            <p:nvPr/>
          </p:nvSpPr>
          <p:spPr bwMode="auto">
            <a:xfrm>
              <a:off x="4514" y="1747"/>
              <a:ext cx="1582" cy="0"/>
            </a:xfrm>
            <a:prstGeom prst="line">
              <a:avLst/>
            </a:prstGeom>
            <a:noFill/>
            <a:ln w="9525">
              <a:solidFill>
                <a:schemeClr val="tx1"/>
              </a:solidFill>
              <a:round/>
              <a:headEnd/>
              <a:tailEnd/>
            </a:ln>
            <a:effectLst/>
          </p:spPr>
          <p:txBody>
            <a:bodyPr/>
            <a:lstStyle/>
            <a:p>
              <a:endParaRPr lang="en-GB"/>
            </a:p>
          </p:txBody>
        </p:sp>
      </p:grpSp>
      <p:sp>
        <p:nvSpPr>
          <p:cNvPr id="47118" name="Rectangle 14"/>
          <p:cNvSpPr>
            <a:spLocks noChangeArrowheads="1"/>
          </p:cNvSpPr>
          <p:nvPr/>
        </p:nvSpPr>
        <p:spPr bwMode="auto">
          <a:xfrm>
            <a:off x="0" y="220663"/>
            <a:ext cx="9905999" cy="1190625"/>
          </a:xfrm>
          <a:prstGeom prst="rect">
            <a:avLst/>
          </a:prstGeom>
          <a:noFill/>
          <a:ln w="9525">
            <a:noFill/>
            <a:miter lim="800000"/>
            <a:headEnd/>
            <a:tailEnd/>
          </a:ln>
          <a:effectLst/>
        </p:spPr>
        <p:txBody>
          <a:bodyPr wrap="square">
            <a:spAutoFit/>
          </a:bodyPr>
          <a:lstStyle/>
          <a:p>
            <a:pPr algn="ctr" defTabSz="860425"/>
            <a:r>
              <a:rPr lang="en-GB" sz="3600" dirty="0">
                <a:solidFill>
                  <a:srgbClr val="FF0000"/>
                </a:solidFill>
                <a:latin typeface="Trebuchet MS" pitchFamily="34" charset="0"/>
              </a:rPr>
              <a:t>HDAC2 </a:t>
            </a:r>
            <a:r>
              <a:rPr lang="en-GB" sz="3600" dirty="0" err="1">
                <a:solidFill>
                  <a:srgbClr val="FF0000"/>
                </a:solidFill>
                <a:latin typeface="Trebuchet MS" pitchFamily="34" charset="0"/>
              </a:rPr>
              <a:t>overexpression</a:t>
            </a:r>
            <a:r>
              <a:rPr lang="en-GB" sz="3600" dirty="0">
                <a:solidFill>
                  <a:srgbClr val="FF0000"/>
                </a:solidFill>
                <a:latin typeface="Trebuchet MS" pitchFamily="34" charset="0"/>
              </a:rPr>
              <a:t> restores </a:t>
            </a:r>
            <a:r>
              <a:rPr lang="en-GB" sz="3600" dirty="0" err="1">
                <a:solidFill>
                  <a:srgbClr val="FF0000"/>
                </a:solidFill>
                <a:latin typeface="Trebuchet MS" pitchFamily="34" charset="0"/>
              </a:rPr>
              <a:t>dex</a:t>
            </a:r>
            <a:r>
              <a:rPr lang="en-GB" sz="3600" dirty="0">
                <a:solidFill>
                  <a:srgbClr val="FF0000"/>
                </a:solidFill>
                <a:latin typeface="Trebuchet MS" pitchFamily="34" charset="0"/>
              </a:rPr>
              <a:t> sensitivity in COPD BAL </a:t>
            </a:r>
            <a:r>
              <a:rPr lang="en-GB" altLang="ja-JP" sz="3600" dirty="0">
                <a:solidFill>
                  <a:srgbClr val="FF0000"/>
                </a:solidFill>
                <a:latin typeface="Trebuchet MS" pitchFamily="34" charset="0"/>
                <a:ea typeface="MS PGothic" pitchFamily="34" charset="-128"/>
              </a:rPr>
              <a:t>macrophages</a:t>
            </a:r>
            <a:endParaRPr lang="en-GB" sz="3600" dirty="0">
              <a:solidFill>
                <a:srgbClr val="FF0000"/>
              </a:solidFill>
              <a:latin typeface="Trebuchet MS" pitchFamily="34" charset="0"/>
              <a:ea typeface="MS PGothic" pitchFamily="34" charset="-128"/>
            </a:endParaRPr>
          </a:p>
        </p:txBody>
      </p:sp>
      <p:grpSp>
        <p:nvGrpSpPr>
          <p:cNvPr id="3" name="Group 15"/>
          <p:cNvGrpSpPr>
            <a:grpSpLocks/>
          </p:cNvGrpSpPr>
          <p:nvPr/>
        </p:nvGrpSpPr>
        <p:grpSpPr bwMode="auto">
          <a:xfrm>
            <a:off x="0" y="2030413"/>
            <a:ext cx="9906000" cy="4970462"/>
            <a:chOff x="0" y="1189"/>
            <a:chExt cx="6240" cy="3131"/>
          </a:xfrm>
        </p:grpSpPr>
        <p:sp>
          <p:nvSpPr>
            <p:cNvPr id="47120" name="Rectangle 16"/>
            <p:cNvSpPr>
              <a:spLocks noChangeArrowheads="1"/>
            </p:cNvSpPr>
            <p:nvPr/>
          </p:nvSpPr>
          <p:spPr bwMode="auto">
            <a:xfrm>
              <a:off x="0" y="1189"/>
              <a:ext cx="6240" cy="3131"/>
            </a:xfrm>
            <a:prstGeom prst="rect">
              <a:avLst/>
            </a:prstGeom>
            <a:solidFill>
              <a:schemeClr val="bg1"/>
            </a:solidFill>
            <a:ln w="9525">
              <a:noFill/>
              <a:miter lim="800000"/>
              <a:headEnd/>
              <a:tailEnd/>
            </a:ln>
            <a:effectLst/>
          </p:spPr>
          <p:txBody>
            <a:bodyPr wrap="none" anchor="ctr"/>
            <a:lstStyle/>
            <a:p>
              <a:endParaRPr lang="en-GB"/>
            </a:p>
          </p:txBody>
        </p:sp>
        <p:sp>
          <p:nvSpPr>
            <p:cNvPr id="47121" name="Rectangle 17"/>
            <p:cNvSpPr>
              <a:spLocks noChangeArrowheads="1"/>
            </p:cNvSpPr>
            <p:nvPr/>
          </p:nvSpPr>
          <p:spPr bwMode="auto">
            <a:xfrm>
              <a:off x="2458" y="2807"/>
              <a:ext cx="684" cy="230"/>
            </a:xfrm>
            <a:prstGeom prst="rect">
              <a:avLst/>
            </a:prstGeom>
            <a:noFill/>
            <a:ln w="9525">
              <a:noFill/>
              <a:miter lim="800000"/>
              <a:headEnd/>
              <a:tailEnd/>
            </a:ln>
          </p:spPr>
          <p:txBody>
            <a:bodyPr wrap="none" lIns="0" tIns="0" rIns="0" bIns="0">
              <a:spAutoFit/>
            </a:bodyPr>
            <a:lstStyle/>
            <a:p>
              <a:r>
                <a:rPr lang="en-GB" sz="2400" b="1">
                  <a:solidFill>
                    <a:srgbClr val="3333FF"/>
                  </a:solidFill>
                </a:rPr>
                <a:t>smoker</a:t>
              </a:r>
              <a:endParaRPr lang="en-GB" sz="4800" b="1">
                <a:solidFill>
                  <a:srgbClr val="3333FF"/>
                </a:solidFill>
                <a:latin typeface="Times New Roman" pitchFamily="18" charset="0"/>
              </a:endParaRPr>
            </a:p>
          </p:txBody>
        </p:sp>
        <p:sp>
          <p:nvSpPr>
            <p:cNvPr id="47122" name="Rectangle 18"/>
            <p:cNvSpPr>
              <a:spLocks noChangeArrowheads="1"/>
            </p:cNvSpPr>
            <p:nvPr/>
          </p:nvSpPr>
          <p:spPr bwMode="auto">
            <a:xfrm>
              <a:off x="3869" y="2816"/>
              <a:ext cx="555" cy="230"/>
            </a:xfrm>
            <a:prstGeom prst="rect">
              <a:avLst/>
            </a:prstGeom>
            <a:noFill/>
            <a:ln w="9525">
              <a:noFill/>
              <a:miter lim="800000"/>
              <a:headEnd/>
              <a:tailEnd/>
            </a:ln>
          </p:spPr>
          <p:txBody>
            <a:bodyPr wrap="none" lIns="0" tIns="0" rIns="0" bIns="0">
              <a:spAutoFit/>
            </a:bodyPr>
            <a:lstStyle/>
            <a:p>
              <a:r>
                <a:rPr lang="en-GB" sz="2400" b="1">
                  <a:solidFill>
                    <a:srgbClr val="3333FF"/>
                  </a:solidFill>
                </a:rPr>
                <a:t>COPD</a:t>
              </a:r>
              <a:endParaRPr lang="en-GB" sz="4800" b="1">
                <a:solidFill>
                  <a:srgbClr val="3333FF"/>
                </a:solidFill>
                <a:latin typeface="Times New Roman" pitchFamily="18" charset="0"/>
              </a:endParaRPr>
            </a:p>
          </p:txBody>
        </p:sp>
        <p:sp>
          <p:nvSpPr>
            <p:cNvPr id="47123" name="Rectangle 19"/>
            <p:cNvSpPr>
              <a:spLocks noChangeArrowheads="1"/>
            </p:cNvSpPr>
            <p:nvPr/>
          </p:nvSpPr>
          <p:spPr bwMode="auto">
            <a:xfrm>
              <a:off x="1005" y="2817"/>
              <a:ext cx="1121" cy="230"/>
            </a:xfrm>
            <a:prstGeom prst="rect">
              <a:avLst/>
            </a:prstGeom>
            <a:noFill/>
            <a:ln w="9525">
              <a:noFill/>
              <a:miter lim="800000"/>
              <a:headEnd/>
              <a:tailEnd/>
            </a:ln>
          </p:spPr>
          <p:txBody>
            <a:bodyPr wrap="none" lIns="0" tIns="0" rIns="0" bIns="0">
              <a:spAutoFit/>
            </a:bodyPr>
            <a:lstStyle/>
            <a:p>
              <a:r>
                <a:rPr lang="en-GB" sz="2400" b="1">
                  <a:solidFill>
                    <a:srgbClr val="3333FF"/>
                  </a:solidFill>
                </a:rPr>
                <a:t>Non-smoker</a:t>
              </a:r>
              <a:endParaRPr lang="en-GB" sz="4800" b="1">
                <a:solidFill>
                  <a:srgbClr val="3333FF"/>
                </a:solidFill>
                <a:latin typeface="Times New Roman" pitchFamily="18" charset="0"/>
              </a:endParaRPr>
            </a:p>
          </p:txBody>
        </p:sp>
        <p:sp>
          <p:nvSpPr>
            <p:cNvPr id="47124" name="Rectangle 20"/>
            <p:cNvSpPr>
              <a:spLocks noChangeArrowheads="1"/>
            </p:cNvSpPr>
            <p:nvPr/>
          </p:nvSpPr>
          <p:spPr bwMode="auto">
            <a:xfrm>
              <a:off x="776" y="2652"/>
              <a:ext cx="71" cy="154"/>
            </a:xfrm>
            <a:prstGeom prst="rect">
              <a:avLst/>
            </a:prstGeom>
            <a:noFill/>
            <a:ln w="9525">
              <a:noFill/>
              <a:miter lim="800000"/>
              <a:headEnd/>
              <a:tailEnd/>
            </a:ln>
          </p:spPr>
          <p:txBody>
            <a:bodyPr wrap="none" lIns="0" tIns="0" rIns="0" bIns="0">
              <a:spAutoFit/>
            </a:bodyPr>
            <a:lstStyle/>
            <a:p>
              <a:r>
                <a:rPr lang="en-GB" sz="1600" b="1">
                  <a:solidFill>
                    <a:srgbClr val="000000"/>
                  </a:solidFill>
                </a:rPr>
                <a:t>0</a:t>
              </a:r>
              <a:endParaRPr lang="en-GB" sz="3600" b="1">
                <a:latin typeface="Times New Roman" pitchFamily="18" charset="0"/>
              </a:endParaRPr>
            </a:p>
          </p:txBody>
        </p:sp>
        <p:sp>
          <p:nvSpPr>
            <p:cNvPr id="47125" name="Rectangle 21"/>
            <p:cNvSpPr>
              <a:spLocks noChangeArrowheads="1"/>
            </p:cNvSpPr>
            <p:nvPr/>
          </p:nvSpPr>
          <p:spPr bwMode="auto">
            <a:xfrm>
              <a:off x="662" y="2069"/>
              <a:ext cx="178" cy="154"/>
            </a:xfrm>
            <a:prstGeom prst="rect">
              <a:avLst/>
            </a:prstGeom>
            <a:noFill/>
            <a:ln w="9525">
              <a:noFill/>
              <a:miter lim="800000"/>
              <a:headEnd/>
              <a:tailEnd/>
            </a:ln>
          </p:spPr>
          <p:txBody>
            <a:bodyPr wrap="none" lIns="0" tIns="0" rIns="0" bIns="0">
              <a:spAutoFit/>
            </a:bodyPr>
            <a:lstStyle/>
            <a:p>
              <a:r>
                <a:rPr lang="en-GB" sz="1600" b="1">
                  <a:solidFill>
                    <a:srgbClr val="000000"/>
                  </a:solidFill>
                </a:rPr>
                <a:t>2.5</a:t>
              </a:r>
              <a:endParaRPr lang="en-GB" sz="3600" b="1">
                <a:latin typeface="Times New Roman" pitchFamily="18" charset="0"/>
              </a:endParaRPr>
            </a:p>
          </p:txBody>
        </p:sp>
        <p:sp>
          <p:nvSpPr>
            <p:cNvPr id="47126" name="Rectangle 22"/>
            <p:cNvSpPr>
              <a:spLocks noChangeArrowheads="1"/>
            </p:cNvSpPr>
            <p:nvPr/>
          </p:nvSpPr>
          <p:spPr bwMode="auto">
            <a:xfrm>
              <a:off x="662" y="1495"/>
              <a:ext cx="178" cy="154"/>
            </a:xfrm>
            <a:prstGeom prst="rect">
              <a:avLst/>
            </a:prstGeom>
            <a:noFill/>
            <a:ln w="9525">
              <a:noFill/>
              <a:miter lim="800000"/>
              <a:headEnd/>
              <a:tailEnd/>
            </a:ln>
          </p:spPr>
          <p:txBody>
            <a:bodyPr wrap="none" lIns="0" tIns="0" rIns="0" bIns="0">
              <a:spAutoFit/>
            </a:bodyPr>
            <a:lstStyle/>
            <a:p>
              <a:r>
                <a:rPr lang="en-GB" sz="1600" b="1">
                  <a:solidFill>
                    <a:srgbClr val="000000"/>
                  </a:solidFill>
                </a:rPr>
                <a:t>5.0</a:t>
              </a:r>
              <a:endParaRPr lang="en-GB" sz="3600" b="1">
                <a:latin typeface="Times New Roman" pitchFamily="18" charset="0"/>
              </a:endParaRPr>
            </a:p>
          </p:txBody>
        </p:sp>
        <p:sp>
          <p:nvSpPr>
            <p:cNvPr id="47127" name="Text Box 23"/>
            <p:cNvSpPr txBox="1">
              <a:spLocks noChangeArrowheads="1"/>
            </p:cNvSpPr>
            <p:nvPr/>
          </p:nvSpPr>
          <p:spPr bwMode="auto">
            <a:xfrm>
              <a:off x="2932" y="2119"/>
              <a:ext cx="228" cy="327"/>
            </a:xfrm>
            <a:prstGeom prst="rect">
              <a:avLst/>
            </a:prstGeom>
            <a:noFill/>
            <a:ln w="9525">
              <a:noFill/>
              <a:miter lim="800000"/>
              <a:headEnd/>
              <a:tailEnd/>
            </a:ln>
            <a:effectLst/>
          </p:spPr>
          <p:txBody>
            <a:bodyPr wrap="none">
              <a:spAutoFit/>
            </a:bodyPr>
            <a:lstStyle/>
            <a:p>
              <a:r>
                <a:rPr lang="en-GB" sz="2800">
                  <a:latin typeface="Times New Roman" pitchFamily="18" charset="0"/>
                </a:rPr>
                <a:t>*</a:t>
              </a:r>
            </a:p>
          </p:txBody>
        </p:sp>
        <p:sp>
          <p:nvSpPr>
            <p:cNvPr id="47128" name="Text Box 24"/>
            <p:cNvSpPr txBox="1">
              <a:spLocks noChangeArrowheads="1"/>
            </p:cNvSpPr>
            <p:nvPr/>
          </p:nvSpPr>
          <p:spPr bwMode="auto">
            <a:xfrm>
              <a:off x="1684" y="2428"/>
              <a:ext cx="228" cy="327"/>
            </a:xfrm>
            <a:prstGeom prst="rect">
              <a:avLst/>
            </a:prstGeom>
            <a:noFill/>
            <a:ln w="9525">
              <a:noFill/>
              <a:miter lim="800000"/>
              <a:headEnd/>
              <a:tailEnd/>
            </a:ln>
            <a:effectLst/>
          </p:spPr>
          <p:txBody>
            <a:bodyPr wrap="none">
              <a:spAutoFit/>
            </a:bodyPr>
            <a:lstStyle/>
            <a:p>
              <a:r>
                <a:rPr lang="en-GB" sz="2800">
                  <a:latin typeface="Times New Roman" pitchFamily="18" charset="0"/>
                </a:rPr>
                <a:t>*</a:t>
              </a:r>
            </a:p>
          </p:txBody>
        </p:sp>
        <p:sp>
          <p:nvSpPr>
            <p:cNvPr id="47129" name="Rectangle 25"/>
            <p:cNvSpPr>
              <a:spLocks noChangeArrowheads="1"/>
            </p:cNvSpPr>
            <p:nvPr/>
          </p:nvSpPr>
          <p:spPr bwMode="auto">
            <a:xfrm>
              <a:off x="1697" y="2653"/>
              <a:ext cx="204" cy="85"/>
            </a:xfrm>
            <a:prstGeom prst="rect">
              <a:avLst/>
            </a:prstGeom>
            <a:solidFill>
              <a:srgbClr val="009900"/>
            </a:solidFill>
            <a:ln w="9525">
              <a:noFill/>
              <a:miter lim="800000"/>
              <a:headEnd/>
              <a:tailEnd/>
            </a:ln>
          </p:spPr>
          <p:txBody>
            <a:bodyPr/>
            <a:lstStyle/>
            <a:p>
              <a:endParaRPr lang="en-GB"/>
            </a:p>
          </p:txBody>
        </p:sp>
        <p:sp>
          <p:nvSpPr>
            <p:cNvPr id="47130" name="Line 26"/>
            <p:cNvSpPr>
              <a:spLocks noChangeShapeType="1"/>
            </p:cNvSpPr>
            <p:nvPr/>
          </p:nvSpPr>
          <p:spPr bwMode="auto">
            <a:xfrm flipV="1">
              <a:off x="1697" y="2653"/>
              <a:ext cx="4" cy="85"/>
            </a:xfrm>
            <a:prstGeom prst="line">
              <a:avLst/>
            </a:prstGeom>
            <a:noFill/>
            <a:ln w="6350">
              <a:solidFill>
                <a:srgbClr val="000000"/>
              </a:solidFill>
              <a:round/>
              <a:headEnd/>
              <a:tailEnd/>
            </a:ln>
          </p:spPr>
          <p:txBody>
            <a:bodyPr/>
            <a:lstStyle/>
            <a:p>
              <a:endParaRPr lang="en-GB"/>
            </a:p>
          </p:txBody>
        </p:sp>
        <p:sp>
          <p:nvSpPr>
            <p:cNvPr id="47131" name="Line 27"/>
            <p:cNvSpPr>
              <a:spLocks noChangeShapeType="1"/>
            </p:cNvSpPr>
            <p:nvPr/>
          </p:nvSpPr>
          <p:spPr bwMode="auto">
            <a:xfrm>
              <a:off x="1697" y="2653"/>
              <a:ext cx="4" cy="85"/>
            </a:xfrm>
            <a:prstGeom prst="line">
              <a:avLst/>
            </a:prstGeom>
            <a:noFill/>
            <a:ln w="6350">
              <a:solidFill>
                <a:srgbClr val="000000"/>
              </a:solidFill>
              <a:round/>
              <a:headEnd/>
              <a:tailEnd/>
            </a:ln>
          </p:spPr>
          <p:txBody>
            <a:bodyPr/>
            <a:lstStyle/>
            <a:p>
              <a:endParaRPr lang="en-GB"/>
            </a:p>
          </p:txBody>
        </p:sp>
        <p:sp>
          <p:nvSpPr>
            <p:cNvPr id="47132" name="Line 28"/>
            <p:cNvSpPr>
              <a:spLocks noChangeShapeType="1"/>
            </p:cNvSpPr>
            <p:nvPr/>
          </p:nvSpPr>
          <p:spPr bwMode="auto">
            <a:xfrm>
              <a:off x="1697" y="2653"/>
              <a:ext cx="204" cy="0"/>
            </a:xfrm>
            <a:prstGeom prst="line">
              <a:avLst/>
            </a:prstGeom>
            <a:noFill/>
            <a:ln w="6350">
              <a:solidFill>
                <a:srgbClr val="000000"/>
              </a:solidFill>
              <a:round/>
              <a:headEnd/>
              <a:tailEnd/>
            </a:ln>
          </p:spPr>
          <p:txBody>
            <a:bodyPr/>
            <a:lstStyle/>
            <a:p>
              <a:endParaRPr lang="en-GB"/>
            </a:p>
          </p:txBody>
        </p:sp>
        <p:sp>
          <p:nvSpPr>
            <p:cNvPr id="47133" name="Line 29"/>
            <p:cNvSpPr>
              <a:spLocks noChangeShapeType="1"/>
            </p:cNvSpPr>
            <p:nvPr/>
          </p:nvSpPr>
          <p:spPr bwMode="auto">
            <a:xfrm flipH="1">
              <a:off x="1697" y="2653"/>
              <a:ext cx="204" cy="0"/>
            </a:xfrm>
            <a:prstGeom prst="line">
              <a:avLst/>
            </a:prstGeom>
            <a:noFill/>
            <a:ln w="6350">
              <a:solidFill>
                <a:srgbClr val="000000"/>
              </a:solidFill>
              <a:round/>
              <a:headEnd/>
              <a:tailEnd/>
            </a:ln>
          </p:spPr>
          <p:txBody>
            <a:bodyPr/>
            <a:lstStyle/>
            <a:p>
              <a:endParaRPr lang="en-GB"/>
            </a:p>
          </p:txBody>
        </p:sp>
        <p:sp>
          <p:nvSpPr>
            <p:cNvPr id="47134" name="Line 30"/>
            <p:cNvSpPr>
              <a:spLocks noChangeShapeType="1"/>
            </p:cNvSpPr>
            <p:nvPr/>
          </p:nvSpPr>
          <p:spPr bwMode="auto">
            <a:xfrm flipV="1">
              <a:off x="1901" y="2653"/>
              <a:ext cx="2" cy="85"/>
            </a:xfrm>
            <a:prstGeom prst="line">
              <a:avLst/>
            </a:prstGeom>
            <a:noFill/>
            <a:ln w="6350">
              <a:solidFill>
                <a:srgbClr val="000000"/>
              </a:solidFill>
              <a:round/>
              <a:headEnd/>
              <a:tailEnd/>
            </a:ln>
          </p:spPr>
          <p:txBody>
            <a:bodyPr/>
            <a:lstStyle/>
            <a:p>
              <a:endParaRPr lang="en-GB"/>
            </a:p>
          </p:txBody>
        </p:sp>
        <p:sp>
          <p:nvSpPr>
            <p:cNvPr id="47135" name="Line 31"/>
            <p:cNvSpPr>
              <a:spLocks noChangeShapeType="1"/>
            </p:cNvSpPr>
            <p:nvPr/>
          </p:nvSpPr>
          <p:spPr bwMode="auto">
            <a:xfrm>
              <a:off x="1901" y="2653"/>
              <a:ext cx="2" cy="85"/>
            </a:xfrm>
            <a:prstGeom prst="line">
              <a:avLst/>
            </a:prstGeom>
            <a:noFill/>
            <a:ln w="6350">
              <a:solidFill>
                <a:srgbClr val="000000"/>
              </a:solidFill>
              <a:round/>
              <a:headEnd/>
              <a:tailEnd/>
            </a:ln>
          </p:spPr>
          <p:txBody>
            <a:bodyPr/>
            <a:lstStyle/>
            <a:p>
              <a:endParaRPr lang="en-GB"/>
            </a:p>
          </p:txBody>
        </p:sp>
        <p:sp>
          <p:nvSpPr>
            <p:cNvPr id="47136" name="Line 32"/>
            <p:cNvSpPr>
              <a:spLocks noChangeShapeType="1"/>
            </p:cNvSpPr>
            <p:nvPr/>
          </p:nvSpPr>
          <p:spPr bwMode="auto">
            <a:xfrm>
              <a:off x="1697" y="2738"/>
              <a:ext cx="204" cy="2"/>
            </a:xfrm>
            <a:prstGeom prst="line">
              <a:avLst/>
            </a:prstGeom>
            <a:noFill/>
            <a:ln w="6350">
              <a:solidFill>
                <a:srgbClr val="000000"/>
              </a:solidFill>
              <a:round/>
              <a:headEnd/>
              <a:tailEnd/>
            </a:ln>
          </p:spPr>
          <p:txBody>
            <a:bodyPr/>
            <a:lstStyle/>
            <a:p>
              <a:endParaRPr lang="en-GB"/>
            </a:p>
          </p:txBody>
        </p:sp>
        <p:sp>
          <p:nvSpPr>
            <p:cNvPr id="47137" name="Line 33"/>
            <p:cNvSpPr>
              <a:spLocks noChangeShapeType="1"/>
            </p:cNvSpPr>
            <p:nvPr/>
          </p:nvSpPr>
          <p:spPr bwMode="auto">
            <a:xfrm flipH="1">
              <a:off x="1697" y="2738"/>
              <a:ext cx="204" cy="2"/>
            </a:xfrm>
            <a:prstGeom prst="line">
              <a:avLst/>
            </a:prstGeom>
            <a:noFill/>
            <a:ln w="6350">
              <a:solidFill>
                <a:srgbClr val="000000"/>
              </a:solidFill>
              <a:round/>
              <a:headEnd/>
              <a:tailEnd/>
            </a:ln>
          </p:spPr>
          <p:txBody>
            <a:bodyPr/>
            <a:lstStyle/>
            <a:p>
              <a:endParaRPr lang="en-GB"/>
            </a:p>
          </p:txBody>
        </p:sp>
        <p:sp>
          <p:nvSpPr>
            <p:cNvPr id="47138" name="Line 34"/>
            <p:cNvSpPr>
              <a:spLocks noChangeShapeType="1"/>
            </p:cNvSpPr>
            <p:nvPr/>
          </p:nvSpPr>
          <p:spPr bwMode="auto">
            <a:xfrm>
              <a:off x="1749" y="2618"/>
              <a:ext cx="105" cy="2"/>
            </a:xfrm>
            <a:prstGeom prst="line">
              <a:avLst/>
            </a:prstGeom>
            <a:noFill/>
            <a:ln w="6350">
              <a:solidFill>
                <a:srgbClr val="000000"/>
              </a:solidFill>
              <a:round/>
              <a:headEnd/>
              <a:tailEnd/>
            </a:ln>
          </p:spPr>
          <p:txBody>
            <a:bodyPr/>
            <a:lstStyle/>
            <a:p>
              <a:endParaRPr lang="en-GB"/>
            </a:p>
          </p:txBody>
        </p:sp>
        <p:sp>
          <p:nvSpPr>
            <p:cNvPr id="47139" name="Line 35"/>
            <p:cNvSpPr>
              <a:spLocks noChangeShapeType="1"/>
            </p:cNvSpPr>
            <p:nvPr/>
          </p:nvSpPr>
          <p:spPr bwMode="auto">
            <a:xfrm>
              <a:off x="1801" y="2618"/>
              <a:ext cx="3" cy="35"/>
            </a:xfrm>
            <a:prstGeom prst="line">
              <a:avLst/>
            </a:prstGeom>
            <a:noFill/>
            <a:ln w="6350">
              <a:solidFill>
                <a:srgbClr val="000000"/>
              </a:solidFill>
              <a:round/>
              <a:headEnd/>
              <a:tailEnd/>
            </a:ln>
          </p:spPr>
          <p:txBody>
            <a:bodyPr/>
            <a:lstStyle/>
            <a:p>
              <a:endParaRPr lang="en-GB"/>
            </a:p>
          </p:txBody>
        </p:sp>
        <p:sp>
          <p:nvSpPr>
            <p:cNvPr id="47140" name="Rectangle 36"/>
            <p:cNvSpPr>
              <a:spLocks noChangeArrowheads="1"/>
            </p:cNvSpPr>
            <p:nvPr/>
          </p:nvSpPr>
          <p:spPr bwMode="auto">
            <a:xfrm>
              <a:off x="2949" y="2366"/>
              <a:ext cx="209" cy="372"/>
            </a:xfrm>
            <a:prstGeom prst="rect">
              <a:avLst/>
            </a:prstGeom>
            <a:solidFill>
              <a:srgbClr val="009900"/>
            </a:solidFill>
            <a:ln w="9525">
              <a:noFill/>
              <a:miter lim="800000"/>
              <a:headEnd/>
              <a:tailEnd/>
            </a:ln>
          </p:spPr>
          <p:txBody>
            <a:bodyPr/>
            <a:lstStyle/>
            <a:p>
              <a:endParaRPr lang="en-GB"/>
            </a:p>
          </p:txBody>
        </p:sp>
        <p:sp>
          <p:nvSpPr>
            <p:cNvPr id="47141" name="Line 37"/>
            <p:cNvSpPr>
              <a:spLocks noChangeShapeType="1"/>
            </p:cNvSpPr>
            <p:nvPr/>
          </p:nvSpPr>
          <p:spPr bwMode="auto">
            <a:xfrm flipV="1">
              <a:off x="2949" y="2366"/>
              <a:ext cx="4" cy="372"/>
            </a:xfrm>
            <a:prstGeom prst="line">
              <a:avLst/>
            </a:prstGeom>
            <a:noFill/>
            <a:ln w="6350">
              <a:solidFill>
                <a:srgbClr val="000000"/>
              </a:solidFill>
              <a:round/>
              <a:headEnd/>
              <a:tailEnd/>
            </a:ln>
          </p:spPr>
          <p:txBody>
            <a:bodyPr/>
            <a:lstStyle/>
            <a:p>
              <a:endParaRPr lang="en-GB"/>
            </a:p>
          </p:txBody>
        </p:sp>
        <p:sp>
          <p:nvSpPr>
            <p:cNvPr id="47142" name="Line 38"/>
            <p:cNvSpPr>
              <a:spLocks noChangeShapeType="1"/>
            </p:cNvSpPr>
            <p:nvPr/>
          </p:nvSpPr>
          <p:spPr bwMode="auto">
            <a:xfrm>
              <a:off x="2949" y="2366"/>
              <a:ext cx="4" cy="372"/>
            </a:xfrm>
            <a:prstGeom prst="line">
              <a:avLst/>
            </a:prstGeom>
            <a:noFill/>
            <a:ln w="6350">
              <a:solidFill>
                <a:srgbClr val="000000"/>
              </a:solidFill>
              <a:round/>
              <a:headEnd/>
              <a:tailEnd/>
            </a:ln>
          </p:spPr>
          <p:txBody>
            <a:bodyPr/>
            <a:lstStyle/>
            <a:p>
              <a:endParaRPr lang="en-GB"/>
            </a:p>
          </p:txBody>
        </p:sp>
        <p:sp>
          <p:nvSpPr>
            <p:cNvPr id="47143" name="Line 39"/>
            <p:cNvSpPr>
              <a:spLocks noChangeShapeType="1"/>
            </p:cNvSpPr>
            <p:nvPr/>
          </p:nvSpPr>
          <p:spPr bwMode="auto">
            <a:xfrm>
              <a:off x="2949" y="2366"/>
              <a:ext cx="209" cy="3"/>
            </a:xfrm>
            <a:prstGeom prst="line">
              <a:avLst/>
            </a:prstGeom>
            <a:noFill/>
            <a:ln w="6350">
              <a:solidFill>
                <a:srgbClr val="000000"/>
              </a:solidFill>
              <a:round/>
              <a:headEnd/>
              <a:tailEnd/>
            </a:ln>
          </p:spPr>
          <p:txBody>
            <a:bodyPr/>
            <a:lstStyle/>
            <a:p>
              <a:endParaRPr lang="en-GB"/>
            </a:p>
          </p:txBody>
        </p:sp>
        <p:sp>
          <p:nvSpPr>
            <p:cNvPr id="47144" name="Line 40"/>
            <p:cNvSpPr>
              <a:spLocks noChangeShapeType="1"/>
            </p:cNvSpPr>
            <p:nvPr/>
          </p:nvSpPr>
          <p:spPr bwMode="auto">
            <a:xfrm flipH="1">
              <a:off x="2949" y="2366"/>
              <a:ext cx="209" cy="3"/>
            </a:xfrm>
            <a:prstGeom prst="line">
              <a:avLst/>
            </a:prstGeom>
            <a:noFill/>
            <a:ln w="6350">
              <a:solidFill>
                <a:srgbClr val="000000"/>
              </a:solidFill>
              <a:round/>
              <a:headEnd/>
              <a:tailEnd/>
            </a:ln>
          </p:spPr>
          <p:txBody>
            <a:bodyPr/>
            <a:lstStyle/>
            <a:p>
              <a:endParaRPr lang="en-GB"/>
            </a:p>
          </p:txBody>
        </p:sp>
        <p:sp>
          <p:nvSpPr>
            <p:cNvPr id="47145" name="Line 41"/>
            <p:cNvSpPr>
              <a:spLocks noChangeShapeType="1"/>
            </p:cNvSpPr>
            <p:nvPr/>
          </p:nvSpPr>
          <p:spPr bwMode="auto">
            <a:xfrm flipV="1">
              <a:off x="3158" y="2366"/>
              <a:ext cx="2" cy="372"/>
            </a:xfrm>
            <a:prstGeom prst="line">
              <a:avLst/>
            </a:prstGeom>
            <a:noFill/>
            <a:ln w="6350">
              <a:solidFill>
                <a:srgbClr val="000000"/>
              </a:solidFill>
              <a:round/>
              <a:headEnd/>
              <a:tailEnd/>
            </a:ln>
          </p:spPr>
          <p:txBody>
            <a:bodyPr/>
            <a:lstStyle/>
            <a:p>
              <a:endParaRPr lang="en-GB"/>
            </a:p>
          </p:txBody>
        </p:sp>
        <p:sp>
          <p:nvSpPr>
            <p:cNvPr id="47146" name="Line 42"/>
            <p:cNvSpPr>
              <a:spLocks noChangeShapeType="1"/>
            </p:cNvSpPr>
            <p:nvPr/>
          </p:nvSpPr>
          <p:spPr bwMode="auto">
            <a:xfrm>
              <a:off x="3158" y="2366"/>
              <a:ext cx="2" cy="372"/>
            </a:xfrm>
            <a:prstGeom prst="line">
              <a:avLst/>
            </a:prstGeom>
            <a:noFill/>
            <a:ln w="6350">
              <a:solidFill>
                <a:srgbClr val="000000"/>
              </a:solidFill>
              <a:round/>
              <a:headEnd/>
              <a:tailEnd/>
            </a:ln>
          </p:spPr>
          <p:txBody>
            <a:bodyPr/>
            <a:lstStyle/>
            <a:p>
              <a:endParaRPr lang="en-GB"/>
            </a:p>
          </p:txBody>
        </p:sp>
        <p:sp>
          <p:nvSpPr>
            <p:cNvPr id="47147" name="Line 43"/>
            <p:cNvSpPr>
              <a:spLocks noChangeShapeType="1"/>
            </p:cNvSpPr>
            <p:nvPr/>
          </p:nvSpPr>
          <p:spPr bwMode="auto">
            <a:xfrm>
              <a:off x="2949" y="2738"/>
              <a:ext cx="209" cy="2"/>
            </a:xfrm>
            <a:prstGeom prst="line">
              <a:avLst/>
            </a:prstGeom>
            <a:noFill/>
            <a:ln w="6350">
              <a:solidFill>
                <a:srgbClr val="000000"/>
              </a:solidFill>
              <a:round/>
              <a:headEnd/>
              <a:tailEnd/>
            </a:ln>
          </p:spPr>
          <p:txBody>
            <a:bodyPr/>
            <a:lstStyle/>
            <a:p>
              <a:endParaRPr lang="en-GB"/>
            </a:p>
          </p:txBody>
        </p:sp>
        <p:sp>
          <p:nvSpPr>
            <p:cNvPr id="47148" name="Line 44"/>
            <p:cNvSpPr>
              <a:spLocks noChangeShapeType="1"/>
            </p:cNvSpPr>
            <p:nvPr/>
          </p:nvSpPr>
          <p:spPr bwMode="auto">
            <a:xfrm flipH="1">
              <a:off x="2949" y="2738"/>
              <a:ext cx="209" cy="2"/>
            </a:xfrm>
            <a:prstGeom prst="line">
              <a:avLst/>
            </a:prstGeom>
            <a:noFill/>
            <a:ln w="6350">
              <a:solidFill>
                <a:srgbClr val="000000"/>
              </a:solidFill>
              <a:round/>
              <a:headEnd/>
              <a:tailEnd/>
            </a:ln>
          </p:spPr>
          <p:txBody>
            <a:bodyPr/>
            <a:lstStyle/>
            <a:p>
              <a:endParaRPr lang="en-GB"/>
            </a:p>
          </p:txBody>
        </p:sp>
        <p:sp>
          <p:nvSpPr>
            <p:cNvPr id="47149" name="Line 45"/>
            <p:cNvSpPr>
              <a:spLocks noChangeShapeType="1"/>
            </p:cNvSpPr>
            <p:nvPr/>
          </p:nvSpPr>
          <p:spPr bwMode="auto">
            <a:xfrm>
              <a:off x="3000" y="2306"/>
              <a:ext cx="106" cy="2"/>
            </a:xfrm>
            <a:prstGeom prst="line">
              <a:avLst/>
            </a:prstGeom>
            <a:noFill/>
            <a:ln w="6350">
              <a:solidFill>
                <a:srgbClr val="000000"/>
              </a:solidFill>
              <a:round/>
              <a:headEnd/>
              <a:tailEnd/>
            </a:ln>
          </p:spPr>
          <p:txBody>
            <a:bodyPr/>
            <a:lstStyle/>
            <a:p>
              <a:endParaRPr lang="en-GB"/>
            </a:p>
          </p:txBody>
        </p:sp>
        <p:sp>
          <p:nvSpPr>
            <p:cNvPr id="47150" name="Line 46"/>
            <p:cNvSpPr>
              <a:spLocks noChangeShapeType="1"/>
            </p:cNvSpPr>
            <p:nvPr/>
          </p:nvSpPr>
          <p:spPr bwMode="auto">
            <a:xfrm>
              <a:off x="3054" y="2306"/>
              <a:ext cx="2" cy="60"/>
            </a:xfrm>
            <a:prstGeom prst="line">
              <a:avLst/>
            </a:prstGeom>
            <a:noFill/>
            <a:ln w="6350">
              <a:solidFill>
                <a:srgbClr val="000000"/>
              </a:solidFill>
              <a:round/>
              <a:headEnd/>
              <a:tailEnd/>
            </a:ln>
          </p:spPr>
          <p:txBody>
            <a:bodyPr/>
            <a:lstStyle/>
            <a:p>
              <a:endParaRPr lang="en-GB"/>
            </a:p>
          </p:txBody>
        </p:sp>
        <p:sp>
          <p:nvSpPr>
            <p:cNvPr id="47151" name="Rectangle 47"/>
            <p:cNvSpPr>
              <a:spLocks noChangeArrowheads="1"/>
            </p:cNvSpPr>
            <p:nvPr/>
          </p:nvSpPr>
          <p:spPr bwMode="auto">
            <a:xfrm>
              <a:off x="4204" y="2082"/>
              <a:ext cx="206" cy="656"/>
            </a:xfrm>
            <a:prstGeom prst="rect">
              <a:avLst/>
            </a:prstGeom>
            <a:solidFill>
              <a:srgbClr val="009900"/>
            </a:solidFill>
            <a:ln w="9525">
              <a:noFill/>
              <a:miter lim="800000"/>
              <a:headEnd/>
              <a:tailEnd/>
            </a:ln>
          </p:spPr>
          <p:txBody>
            <a:bodyPr/>
            <a:lstStyle/>
            <a:p>
              <a:endParaRPr lang="en-GB"/>
            </a:p>
          </p:txBody>
        </p:sp>
        <p:sp>
          <p:nvSpPr>
            <p:cNvPr id="47152" name="Line 48"/>
            <p:cNvSpPr>
              <a:spLocks noChangeShapeType="1"/>
            </p:cNvSpPr>
            <p:nvPr/>
          </p:nvSpPr>
          <p:spPr bwMode="auto">
            <a:xfrm flipV="1">
              <a:off x="4204" y="2082"/>
              <a:ext cx="2" cy="656"/>
            </a:xfrm>
            <a:prstGeom prst="line">
              <a:avLst/>
            </a:prstGeom>
            <a:noFill/>
            <a:ln w="6350">
              <a:solidFill>
                <a:srgbClr val="000000"/>
              </a:solidFill>
              <a:round/>
              <a:headEnd/>
              <a:tailEnd/>
            </a:ln>
          </p:spPr>
          <p:txBody>
            <a:bodyPr/>
            <a:lstStyle/>
            <a:p>
              <a:endParaRPr lang="en-GB"/>
            </a:p>
          </p:txBody>
        </p:sp>
        <p:sp>
          <p:nvSpPr>
            <p:cNvPr id="47153" name="Line 49"/>
            <p:cNvSpPr>
              <a:spLocks noChangeShapeType="1"/>
            </p:cNvSpPr>
            <p:nvPr/>
          </p:nvSpPr>
          <p:spPr bwMode="auto">
            <a:xfrm>
              <a:off x="4204" y="2082"/>
              <a:ext cx="2" cy="656"/>
            </a:xfrm>
            <a:prstGeom prst="line">
              <a:avLst/>
            </a:prstGeom>
            <a:noFill/>
            <a:ln w="6350">
              <a:solidFill>
                <a:srgbClr val="000000"/>
              </a:solidFill>
              <a:round/>
              <a:headEnd/>
              <a:tailEnd/>
            </a:ln>
          </p:spPr>
          <p:txBody>
            <a:bodyPr/>
            <a:lstStyle/>
            <a:p>
              <a:endParaRPr lang="en-GB"/>
            </a:p>
          </p:txBody>
        </p:sp>
        <p:sp>
          <p:nvSpPr>
            <p:cNvPr id="47154" name="Line 50"/>
            <p:cNvSpPr>
              <a:spLocks noChangeShapeType="1"/>
            </p:cNvSpPr>
            <p:nvPr/>
          </p:nvSpPr>
          <p:spPr bwMode="auto">
            <a:xfrm>
              <a:off x="4204" y="2082"/>
              <a:ext cx="206" cy="2"/>
            </a:xfrm>
            <a:prstGeom prst="line">
              <a:avLst/>
            </a:prstGeom>
            <a:noFill/>
            <a:ln w="6350">
              <a:solidFill>
                <a:srgbClr val="000000"/>
              </a:solidFill>
              <a:round/>
              <a:headEnd/>
              <a:tailEnd/>
            </a:ln>
          </p:spPr>
          <p:txBody>
            <a:bodyPr/>
            <a:lstStyle/>
            <a:p>
              <a:endParaRPr lang="en-GB"/>
            </a:p>
          </p:txBody>
        </p:sp>
        <p:sp>
          <p:nvSpPr>
            <p:cNvPr id="47155" name="Line 51"/>
            <p:cNvSpPr>
              <a:spLocks noChangeShapeType="1"/>
            </p:cNvSpPr>
            <p:nvPr/>
          </p:nvSpPr>
          <p:spPr bwMode="auto">
            <a:xfrm flipH="1">
              <a:off x="4204" y="2082"/>
              <a:ext cx="206" cy="2"/>
            </a:xfrm>
            <a:prstGeom prst="line">
              <a:avLst/>
            </a:prstGeom>
            <a:noFill/>
            <a:ln w="6350">
              <a:solidFill>
                <a:srgbClr val="000000"/>
              </a:solidFill>
              <a:round/>
              <a:headEnd/>
              <a:tailEnd/>
            </a:ln>
          </p:spPr>
          <p:txBody>
            <a:bodyPr/>
            <a:lstStyle/>
            <a:p>
              <a:endParaRPr lang="en-GB"/>
            </a:p>
          </p:txBody>
        </p:sp>
        <p:sp>
          <p:nvSpPr>
            <p:cNvPr id="47156" name="Line 52"/>
            <p:cNvSpPr>
              <a:spLocks noChangeShapeType="1"/>
            </p:cNvSpPr>
            <p:nvPr/>
          </p:nvSpPr>
          <p:spPr bwMode="auto">
            <a:xfrm flipV="1">
              <a:off x="4410" y="2082"/>
              <a:ext cx="4" cy="656"/>
            </a:xfrm>
            <a:prstGeom prst="line">
              <a:avLst/>
            </a:prstGeom>
            <a:noFill/>
            <a:ln w="6350">
              <a:solidFill>
                <a:srgbClr val="000000"/>
              </a:solidFill>
              <a:round/>
              <a:headEnd/>
              <a:tailEnd/>
            </a:ln>
          </p:spPr>
          <p:txBody>
            <a:bodyPr/>
            <a:lstStyle/>
            <a:p>
              <a:endParaRPr lang="en-GB"/>
            </a:p>
          </p:txBody>
        </p:sp>
        <p:sp>
          <p:nvSpPr>
            <p:cNvPr id="47157" name="Line 53"/>
            <p:cNvSpPr>
              <a:spLocks noChangeShapeType="1"/>
            </p:cNvSpPr>
            <p:nvPr/>
          </p:nvSpPr>
          <p:spPr bwMode="auto">
            <a:xfrm>
              <a:off x="4410" y="2082"/>
              <a:ext cx="4" cy="656"/>
            </a:xfrm>
            <a:prstGeom prst="line">
              <a:avLst/>
            </a:prstGeom>
            <a:noFill/>
            <a:ln w="6350">
              <a:solidFill>
                <a:srgbClr val="000000"/>
              </a:solidFill>
              <a:round/>
              <a:headEnd/>
              <a:tailEnd/>
            </a:ln>
          </p:spPr>
          <p:txBody>
            <a:bodyPr/>
            <a:lstStyle/>
            <a:p>
              <a:endParaRPr lang="en-GB"/>
            </a:p>
          </p:txBody>
        </p:sp>
        <p:sp>
          <p:nvSpPr>
            <p:cNvPr id="47158" name="Line 54"/>
            <p:cNvSpPr>
              <a:spLocks noChangeShapeType="1"/>
            </p:cNvSpPr>
            <p:nvPr/>
          </p:nvSpPr>
          <p:spPr bwMode="auto">
            <a:xfrm>
              <a:off x="4204" y="2738"/>
              <a:ext cx="206" cy="2"/>
            </a:xfrm>
            <a:prstGeom prst="line">
              <a:avLst/>
            </a:prstGeom>
            <a:noFill/>
            <a:ln w="6350">
              <a:solidFill>
                <a:srgbClr val="000000"/>
              </a:solidFill>
              <a:round/>
              <a:headEnd/>
              <a:tailEnd/>
            </a:ln>
          </p:spPr>
          <p:txBody>
            <a:bodyPr/>
            <a:lstStyle/>
            <a:p>
              <a:endParaRPr lang="en-GB"/>
            </a:p>
          </p:txBody>
        </p:sp>
        <p:sp>
          <p:nvSpPr>
            <p:cNvPr id="47159" name="Line 55"/>
            <p:cNvSpPr>
              <a:spLocks noChangeShapeType="1"/>
            </p:cNvSpPr>
            <p:nvPr/>
          </p:nvSpPr>
          <p:spPr bwMode="auto">
            <a:xfrm flipH="1">
              <a:off x="4204" y="2738"/>
              <a:ext cx="206" cy="2"/>
            </a:xfrm>
            <a:prstGeom prst="line">
              <a:avLst/>
            </a:prstGeom>
            <a:noFill/>
            <a:ln w="6350">
              <a:solidFill>
                <a:srgbClr val="000000"/>
              </a:solidFill>
              <a:round/>
              <a:headEnd/>
              <a:tailEnd/>
            </a:ln>
          </p:spPr>
          <p:txBody>
            <a:bodyPr/>
            <a:lstStyle/>
            <a:p>
              <a:endParaRPr lang="en-GB"/>
            </a:p>
          </p:txBody>
        </p:sp>
        <p:sp>
          <p:nvSpPr>
            <p:cNvPr id="47160" name="Line 56"/>
            <p:cNvSpPr>
              <a:spLocks noChangeShapeType="1"/>
            </p:cNvSpPr>
            <p:nvPr/>
          </p:nvSpPr>
          <p:spPr bwMode="auto">
            <a:xfrm>
              <a:off x="4254" y="1922"/>
              <a:ext cx="104" cy="2"/>
            </a:xfrm>
            <a:prstGeom prst="line">
              <a:avLst/>
            </a:prstGeom>
            <a:noFill/>
            <a:ln w="6350">
              <a:solidFill>
                <a:srgbClr val="000000"/>
              </a:solidFill>
              <a:round/>
              <a:headEnd/>
              <a:tailEnd/>
            </a:ln>
          </p:spPr>
          <p:txBody>
            <a:bodyPr/>
            <a:lstStyle/>
            <a:p>
              <a:endParaRPr lang="en-GB"/>
            </a:p>
          </p:txBody>
        </p:sp>
        <p:sp>
          <p:nvSpPr>
            <p:cNvPr id="47161" name="Line 57"/>
            <p:cNvSpPr>
              <a:spLocks noChangeShapeType="1"/>
            </p:cNvSpPr>
            <p:nvPr/>
          </p:nvSpPr>
          <p:spPr bwMode="auto">
            <a:xfrm>
              <a:off x="4306" y="1922"/>
              <a:ext cx="4" cy="160"/>
            </a:xfrm>
            <a:prstGeom prst="line">
              <a:avLst/>
            </a:prstGeom>
            <a:noFill/>
            <a:ln w="6350">
              <a:solidFill>
                <a:srgbClr val="000000"/>
              </a:solidFill>
              <a:round/>
              <a:headEnd/>
              <a:tailEnd/>
            </a:ln>
          </p:spPr>
          <p:txBody>
            <a:bodyPr/>
            <a:lstStyle/>
            <a:p>
              <a:endParaRPr lang="en-GB"/>
            </a:p>
          </p:txBody>
        </p:sp>
        <p:sp>
          <p:nvSpPr>
            <p:cNvPr id="47162" name="Rectangle 58"/>
            <p:cNvSpPr>
              <a:spLocks noChangeArrowheads="1"/>
            </p:cNvSpPr>
            <p:nvPr/>
          </p:nvSpPr>
          <p:spPr bwMode="auto">
            <a:xfrm>
              <a:off x="1385" y="2383"/>
              <a:ext cx="206" cy="355"/>
            </a:xfrm>
            <a:prstGeom prst="rect">
              <a:avLst/>
            </a:prstGeom>
            <a:solidFill>
              <a:srgbClr val="FF0000"/>
            </a:solidFill>
            <a:ln w="9525">
              <a:noFill/>
              <a:miter lim="800000"/>
              <a:headEnd/>
              <a:tailEnd/>
            </a:ln>
          </p:spPr>
          <p:txBody>
            <a:bodyPr/>
            <a:lstStyle/>
            <a:p>
              <a:endParaRPr lang="en-GB"/>
            </a:p>
          </p:txBody>
        </p:sp>
        <p:sp>
          <p:nvSpPr>
            <p:cNvPr id="47163" name="Line 59"/>
            <p:cNvSpPr>
              <a:spLocks noChangeShapeType="1"/>
            </p:cNvSpPr>
            <p:nvPr/>
          </p:nvSpPr>
          <p:spPr bwMode="auto">
            <a:xfrm flipV="1">
              <a:off x="1385" y="2383"/>
              <a:ext cx="1" cy="355"/>
            </a:xfrm>
            <a:prstGeom prst="line">
              <a:avLst/>
            </a:prstGeom>
            <a:noFill/>
            <a:ln w="6350">
              <a:solidFill>
                <a:srgbClr val="000000"/>
              </a:solidFill>
              <a:round/>
              <a:headEnd/>
              <a:tailEnd/>
            </a:ln>
          </p:spPr>
          <p:txBody>
            <a:bodyPr/>
            <a:lstStyle/>
            <a:p>
              <a:endParaRPr lang="en-GB"/>
            </a:p>
          </p:txBody>
        </p:sp>
        <p:sp>
          <p:nvSpPr>
            <p:cNvPr id="47164" name="Line 60"/>
            <p:cNvSpPr>
              <a:spLocks noChangeShapeType="1"/>
            </p:cNvSpPr>
            <p:nvPr/>
          </p:nvSpPr>
          <p:spPr bwMode="auto">
            <a:xfrm>
              <a:off x="1385" y="2383"/>
              <a:ext cx="1" cy="355"/>
            </a:xfrm>
            <a:prstGeom prst="line">
              <a:avLst/>
            </a:prstGeom>
            <a:noFill/>
            <a:ln w="6350">
              <a:solidFill>
                <a:srgbClr val="000000"/>
              </a:solidFill>
              <a:round/>
              <a:headEnd/>
              <a:tailEnd/>
            </a:ln>
          </p:spPr>
          <p:txBody>
            <a:bodyPr/>
            <a:lstStyle/>
            <a:p>
              <a:endParaRPr lang="en-GB"/>
            </a:p>
          </p:txBody>
        </p:sp>
        <p:sp>
          <p:nvSpPr>
            <p:cNvPr id="47165" name="Line 61"/>
            <p:cNvSpPr>
              <a:spLocks noChangeShapeType="1"/>
            </p:cNvSpPr>
            <p:nvPr/>
          </p:nvSpPr>
          <p:spPr bwMode="auto">
            <a:xfrm>
              <a:off x="1385" y="2383"/>
              <a:ext cx="206" cy="2"/>
            </a:xfrm>
            <a:prstGeom prst="line">
              <a:avLst/>
            </a:prstGeom>
            <a:noFill/>
            <a:ln w="6350">
              <a:solidFill>
                <a:srgbClr val="000000"/>
              </a:solidFill>
              <a:round/>
              <a:headEnd/>
              <a:tailEnd/>
            </a:ln>
          </p:spPr>
          <p:txBody>
            <a:bodyPr/>
            <a:lstStyle/>
            <a:p>
              <a:endParaRPr lang="en-GB"/>
            </a:p>
          </p:txBody>
        </p:sp>
        <p:sp>
          <p:nvSpPr>
            <p:cNvPr id="47166" name="Line 62"/>
            <p:cNvSpPr>
              <a:spLocks noChangeShapeType="1"/>
            </p:cNvSpPr>
            <p:nvPr/>
          </p:nvSpPr>
          <p:spPr bwMode="auto">
            <a:xfrm flipH="1">
              <a:off x="1385" y="2383"/>
              <a:ext cx="206" cy="2"/>
            </a:xfrm>
            <a:prstGeom prst="line">
              <a:avLst/>
            </a:prstGeom>
            <a:noFill/>
            <a:ln w="6350">
              <a:solidFill>
                <a:srgbClr val="000000"/>
              </a:solidFill>
              <a:round/>
              <a:headEnd/>
              <a:tailEnd/>
            </a:ln>
          </p:spPr>
          <p:txBody>
            <a:bodyPr/>
            <a:lstStyle/>
            <a:p>
              <a:endParaRPr lang="en-GB"/>
            </a:p>
          </p:txBody>
        </p:sp>
        <p:sp>
          <p:nvSpPr>
            <p:cNvPr id="47167" name="Line 63"/>
            <p:cNvSpPr>
              <a:spLocks noChangeShapeType="1"/>
            </p:cNvSpPr>
            <p:nvPr/>
          </p:nvSpPr>
          <p:spPr bwMode="auto">
            <a:xfrm flipV="1">
              <a:off x="1591" y="2383"/>
              <a:ext cx="2" cy="355"/>
            </a:xfrm>
            <a:prstGeom prst="line">
              <a:avLst/>
            </a:prstGeom>
            <a:noFill/>
            <a:ln w="6350">
              <a:solidFill>
                <a:srgbClr val="000000"/>
              </a:solidFill>
              <a:round/>
              <a:headEnd/>
              <a:tailEnd/>
            </a:ln>
          </p:spPr>
          <p:txBody>
            <a:bodyPr/>
            <a:lstStyle/>
            <a:p>
              <a:endParaRPr lang="en-GB"/>
            </a:p>
          </p:txBody>
        </p:sp>
        <p:sp>
          <p:nvSpPr>
            <p:cNvPr id="47168" name="Line 64"/>
            <p:cNvSpPr>
              <a:spLocks noChangeShapeType="1"/>
            </p:cNvSpPr>
            <p:nvPr/>
          </p:nvSpPr>
          <p:spPr bwMode="auto">
            <a:xfrm>
              <a:off x="1591" y="2383"/>
              <a:ext cx="2" cy="355"/>
            </a:xfrm>
            <a:prstGeom prst="line">
              <a:avLst/>
            </a:prstGeom>
            <a:noFill/>
            <a:ln w="6350">
              <a:solidFill>
                <a:srgbClr val="000000"/>
              </a:solidFill>
              <a:round/>
              <a:headEnd/>
              <a:tailEnd/>
            </a:ln>
          </p:spPr>
          <p:txBody>
            <a:bodyPr/>
            <a:lstStyle/>
            <a:p>
              <a:endParaRPr lang="en-GB"/>
            </a:p>
          </p:txBody>
        </p:sp>
        <p:sp>
          <p:nvSpPr>
            <p:cNvPr id="47169" name="Line 65"/>
            <p:cNvSpPr>
              <a:spLocks noChangeShapeType="1"/>
            </p:cNvSpPr>
            <p:nvPr/>
          </p:nvSpPr>
          <p:spPr bwMode="auto">
            <a:xfrm>
              <a:off x="1385" y="2738"/>
              <a:ext cx="206" cy="2"/>
            </a:xfrm>
            <a:prstGeom prst="line">
              <a:avLst/>
            </a:prstGeom>
            <a:noFill/>
            <a:ln w="6350">
              <a:solidFill>
                <a:srgbClr val="000000"/>
              </a:solidFill>
              <a:round/>
              <a:headEnd/>
              <a:tailEnd/>
            </a:ln>
          </p:spPr>
          <p:txBody>
            <a:bodyPr/>
            <a:lstStyle/>
            <a:p>
              <a:endParaRPr lang="en-GB"/>
            </a:p>
          </p:txBody>
        </p:sp>
        <p:sp>
          <p:nvSpPr>
            <p:cNvPr id="47170" name="Line 66"/>
            <p:cNvSpPr>
              <a:spLocks noChangeShapeType="1"/>
            </p:cNvSpPr>
            <p:nvPr/>
          </p:nvSpPr>
          <p:spPr bwMode="auto">
            <a:xfrm flipH="1">
              <a:off x="1385" y="2738"/>
              <a:ext cx="206" cy="2"/>
            </a:xfrm>
            <a:prstGeom prst="line">
              <a:avLst/>
            </a:prstGeom>
            <a:noFill/>
            <a:ln w="6350">
              <a:solidFill>
                <a:srgbClr val="000000"/>
              </a:solidFill>
              <a:round/>
              <a:headEnd/>
              <a:tailEnd/>
            </a:ln>
          </p:spPr>
          <p:txBody>
            <a:bodyPr/>
            <a:lstStyle/>
            <a:p>
              <a:endParaRPr lang="en-GB"/>
            </a:p>
          </p:txBody>
        </p:sp>
        <p:sp>
          <p:nvSpPr>
            <p:cNvPr id="47171" name="Line 67"/>
            <p:cNvSpPr>
              <a:spLocks noChangeShapeType="1"/>
            </p:cNvSpPr>
            <p:nvPr/>
          </p:nvSpPr>
          <p:spPr bwMode="auto">
            <a:xfrm>
              <a:off x="1434" y="2306"/>
              <a:ext cx="107" cy="2"/>
            </a:xfrm>
            <a:prstGeom prst="line">
              <a:avLst/>
            </a:prstGeom>
            <a:noFill/>
            <a:ln w="6350">
              <a:solidFill>
                <a:srgbClr val="000000"/>
              </a:solidFill>
              <a:round/>
              <a:headEnd/>
              <a:tailEnd/>
            </a:ln>
          </p:spPr>
          <p:txBody>
            <a:bodyPr/>
            <a:lstStyle/>
            <a:p>
              <a:endParaRPr lang="en-GB"/>
            </a:p>
          </p:txBody>
        </p:sp>
        <p:sp>
          <p:nvSpPr>
            <p:cNvPr id="47172" name="Line 68"/>
            <p:cNvSpPr>
              <a:spLocks noChangeShapeType="1"/>
            </p:cNvSpPr>
            <p:nvPr/>
          </p:nvSpPr>
          <p:spPr bwMode="auto">
            <a:xfrm>
              <a:off x="1487" y="2306"/>
              <a:ext cx="2" cy="77"/>
            </a:xfrm>
            <a:prstGeom prst="line">
              <a:avLst/>
            </a:prstGeom>
            <a:noFill/>
            <a:ln w="6350">
              <a:solidFill>
                <a:srgbClr val="000000"/>
              </a:solidFill>
              <a:round/>
              <a:headEnd/>
              <a:tailEnd/>
            </a:ln>
          </p:spPr>
          <p:txBody>
            <a:bodyPr/>
            <a:lstStyle/>
            <a:p>
              <a:endParaRPr lang="en-GB"/>
            </a:p>
          </p:txBody>
        </p:sp>
        <p:sp>
          <p:nvSpPr>
            <p:cNvPr id="47173" name="Rectangle 69"/>
            <p:cNvSpPr>
              <a:spLocks noChangeArrowheads="1"/>
            </p:cNvSpPr>
            <p:nvPr/>
          </p:nvSpPr>
          <p:spPr bwMode="auto">
            <a:xfrm>
              <a:off x="2636" y="1705"/>
              <a:ext cx="207" cy="1033"/>
            </a:xfrm>
            <a:prstGeom prst="rect">
              <a:avLst/>
            </a:prstGeom>
            <a:solidFill>
              <a:srgbClr val="FF0000"/>
            </a:solidFill>
            <a:ln w="9525">
              <a:noFill/>
              <a:miter lim="800000"/>
              <a:headEnd/>
              <a:tailEnd/>
            </a:ln>
          </p:spPr>
          <p:txBody>
            <a:bodyPr/>
            <a:lstStyle/>
            <a:p>
              <a:endParaRPr lang="en-GB"/>
            </a:p>
          </p:txBody>
        </p:sp>
        <p:sp>
          <p:nvSpPr>
            <p:cNvPr id="47174" name="Line 70"/>
            <p:cNvSpPr>
              <a:spLocks noChangeShapeType="1"/>
            </p:cNvSpPr>
            <p:nvPr/>
          </p:nvSpPr>
          <p:spPr bwMode="auto">
            <a:xfrm flipV="1">
              <a:off x="2636" y="1705"/>
              <a:ext cx="2" cy="1033"/>
            </a:xfrm>
            <a:prstGeom prst="line">
              <a:avLst/>
            </a:prstGeom>
            <a:noFill/>
            <a:ln w="6350">
              <a:solidFill>
                <a:srgbClr val="000000"/>
              </a:solidFill>
              <a:round/>
              <a:headEnd/>
              <a:tailEnd/>
            </a:ln>
          </p:spPr>
          <p:txBody>
            <a:bodyPr/>
            <a:lstStyle/>
            <a:p>
              <a:endParaRPr lang="en-GB"/>
            </a:p>
          </p:txBody>
        </p:sp>
        <p:sp>
          <p:nvSpPr>
            <p:cNvPr id="47175" name="Line 71"/>
            <p:cNvSpPr>
              <a:spLocks noChangeShapeType="1"/>
            </p:cNvSpPr>
            <p:nvPr/>
          </p:nvSpPr>
          <p:spPr bwMode="auto">
            <a:xfrm>
              <a:off x="2636" y="1705"/>
              <a:ext cx="2" cy="1033"/>
            </a:xfrm>
            <a:prstGeom prst="line">
              <a:avLst/>
            </a:prstGeom>
            <a:noFill/>
            <a:ln w="6350">
              <a:solidFill>
                <a:srgbClr val="000000"/>
              </a:solidFill>
              <a:round/>
              <a:headEnd/>
              <a:tailEnd/>
            </a:ln>
          </p:spPr>
          <p:txBody>
            <a:bodyPr/>
            <a:lstStyle/>
            <a:p>
              <a:endParaRPr lang="en-GB"/>
            </a:p>
          </p:txBody>
        </p:sp>
        <p:sp>
          <p:nvSpPr>
            <p:cNvPr id="47176" name="Line 72"/>
            <p:cNvSpPr>
              <a:spLocks noChangeShapeType="1"/>
            </p:cNvSpPr>
            <p:nvPr/>
          </p:nvSpPr>
          <p:spPr bwMode="auto">
            <a:xfrm>
              <a:off x="2636" y="1705"/>
              <a:ext cx="207" cy="2"/>
            </a:xfrm>
            <a:prstGeom prst="line">
              <a:avLst/>
            </a:prstGeom>
            <a:noFill/>
            <a:ln w="6350">
              <a:solidFill>
                <a:srgbClr val="000000"/>
              </a:solidFill>
              <a:round/>
              <a:headEnd/>
              <a:tailEnd/>
            </a:ln>
          </p:spPr>
          <p:txBody>
            <a:bodyPr/>
            <a:lstStyle/>
            <a:p>
              <a:endParaRPr lang="en-GB"/>
            </a:p>
          </p:txBody>
        </p:sp>
        <p:sp>
          <p:nvSpPr>
            <p:cNvPr id="47177" name="Line 73"/>
            <p:cNvSpPr>
              <a:spLocks noChangeShapeType="1"/>
            </p:cNvSpPr>
            <p:nvPr/>
          </p:nvSpPr>
          <p:spPr bwMode="auto">
            <a:xfrm flipH="1">
              <a:off x="2636" y="1705"/>
              <a:ext cx="207" cy="2"/>
            </a:xfrm>
            <a:prstGeom prst="line">
              <a:avLst/>
            </a:prstGeom>
            <a:noFill/>
            <a:ln w="6350">
              <a:solidFill>
                <a:srgbClr val="000000"/>
              </a:solidFill>
              <a:round/>
              <a:headEnd/>
              <a:tailEnd/>
            </a:ln>
          </p:spPr>
          <p:txBody>
            <a:bodyPr/>
            <a:lstStyle/>
            <a:p>
              <a:endParaRPr lang="en-GB"/>
            </a:p>
          </p:txBody>
        </p:sp>
        <p:sp>
          <p:nvSpPr>
            <p:cNvPr id="47178" name="Line 74"/>
            <p:cNvSpPr>
              <a:spLocks noChangeShapeType="1"/>
            </p:cNvSpPr>
            <p:nvPr/>
          </p:nvSpPr>
          <p:spPr bwMode="auto">
            <a:xfrm flipV="1">
              <a:off x="2843" y="1705"/>
              <a:ext cx="2" cy="1033"/>
            </a:xfrm>
            <a:prstGeom prst="line">
              <a:avLst/>
            </a:prstGeom>
            <a:noFill/>
            <a:ln w="6350">
              <a:solidFill>
                <a:srgbClr val="000000"/>
              </a:solidFill>
              <a:round/>
              <a:headEnd/>
              <a:tailEnd/>
            </a:ln>
          </p:spPr>
          <p:txBody>
            <a:bodyPr/>
            <a:lstStyle/>
            <a:p>
              <a:endParaRPr lang="en-GB"/>
            </a:p>
          </p:txBody>
        </p:sp>
        <p:sp>
          <p:nvSpPr>
            <p:cNvPr id="47179" name="Line 75"/>
            <p:cNvSpPr>
              <a:spLocks noChangeShapeType="1"/>
            </p:cNvSpPr>
            <p:nvPr/>
          </p:nvSpPr>
          <p:spPr bwMode="auto">
            <a:xfrm>
              <a:off x="2843" y="1705"/>
              <a:ext cx="2" cy="1033"/>
            </a:xfrm>
            <a:prstGeom prst="line">
              <a:avLst/>
            </a:prstGeom>
            <a:noFill/>
            <a:ln w="6350">
              <a:solidFill>
                <a:srgbClr val="000000"/>
              </a:solidFill>
              <a:round/>
              <a:headEnd/>
              <a:tailEnd/>
            </a:ln>
          </p:spPr>
          <p:txBody>
            <a:bodyPr/>
            <a:lstStyle/>
            <a:p>
              <a:endParaRPr lang="en-GB"/>
            </a:p>
          </p:txBody>
        </p:sp>
        <p:sp>
          <p:nvSpPr>
            <p:cNvPr id="47180" name="Line 76"/>
            <p:cNvSpPr>
              <a:spLocks noChangeShapeType="1"/>
            </p:cNvSpPr>
            <p:nvPr/>
          </p:nvSpPr>
          <p:spPr bwMode="auto">
            <a:xfrm>
              <a:off x="2636" y="2738"/>
              <a:ext cx="207" cy="2"/>
            </a:xfrm>
            <a:prstGeom prst="line">
              <a:avLst/>
            </a:prstGeom>
            <a:noFill/>
            <a:ln w="6350">
              <a:solidFill>
                <a:srgbClr val="000000"/>
              </a:solidFill>
              <a:round/>
              <a:headEnd/>
              <a:tailEnd/>
            </a:ln>
          </p:spPr>
          <p:txBody>
            <a:bodyPr/>
            <a:lstStyle/>
            <a:p>
              <a:endParaRPr lang="en-GB"/>
            </a:p>
          </p:txBody>
        </p:sp>
        <p:sp>
          <p:nvSpPr>
            <p:cNvPr id="47181" name="Line 77"/>
            <p:cNvSpPr>
              <a:spLocks noChangeShapeType="1"/>
            </p:cNvSpPr>
            <p:nvPr/>
          </p:nvSpPr>
          <p:spPr bwMode="auto">
            <a:xfrm flipH="1">
              <a:off x="2636" y="2738"/>
              <a:ext cx="207" cy="2"/>
            </a:xfrm>
            <a:prstGeom prst="line">
              <a:avLst/>
            </a:prstGeom>
            <a:noFill/>
            <a:ln w="6350">
              <a:solidFill>
                <a:srgbClr val="000000"/>
              </a:solidFill>
              <a:round/>
              <a:headEnd/>
              <a:tailEnd/>
            </a:ln>
          </p:spPr>
          <p:txBody>
            <a:bodyPr/>
            <a:lstStyle/>
            <a:p>
              <a:endParaRPr lang="en-GB"/>
            </a:p>
          </p:txBody>
        </p:sp>
        <p:sp>
          <p:nvSpPr>
            <p:cNvPr id="47182" name="Line 78"/>
            <p:cNvSpPr>
              <a:spLocks noChangeShapeType="1"/>
            </p:cNvSpPr>
            <p:nvPr/>
          </p:nvSpPr>
          <p:spPr bwMode="auto">
            <a:xfrm>
              <a:off x="2690" y="1556"/>
              <a:ext cx="103" cy="2"/>
            </a:xfrm>
            <a:prstGeom prst="line">
              <a:avLst/>
            </a:prstGeom>
            <a:noFill/>
            <a:ln w="6350">
              <a:solidFill>
                <a:srgbClr val="000000"/>
              </a:solidFill>
              <a:round/>
              <a:headEnd/>
              <a:tailEnd/>
            </a:ln>
          </p:spPr>
          <p:txBody>
            <a:bodyPr/>
            <a:lstStyle/>
            <a:p>
              <a:endParaRPr lang="en-GB"/>
            </a:p>
          </p:txBody>
        </p:sp>
        <p:sp>
          <p:nvSpPr>
            <p:cNvPr id="47183" name="Line 79"/>
            <p:cNvSpPr>
              <a:spLocks noChangeShapeType="1"/>
            </p:cNvSpPr>
            <p:nvPr/>
          </p:nvSpPr>
          <p:spPr bwMode="auto">
            <a:xfrm>
              <a:off x="2740" y="1556"/>
              <a:ext cx="2" cy="149"/>
            </a:xfrm>
            <a:prstGeom prst="line">
              <a:avLst/>
            </a:prstGeom>
            <a:noFill/>
            <a:ln w="6350">
              <a:solidFill>
                <a:srgbClr val="000000"/>
              </a:solidFill>
              <a:round/>
              <a:headEnd/>
              <a:tailEnd/>
            </a:ln>
          </p:spPr>
          <p:txBody>
            <a:bodyPr/>
            <a:lstStyle/>
            <a:p>
              <a:endParaRPr lang="en-GB"/>
            </a:p>
          </p:txBody>
        </p:sp>
        <p:sp>
          <p:nvSpPr>
            <p:cNvPr id="47184" name="Rectangle 80"/>
            <p:cNvSpPr>
              <a:spLocks noChangeArrowheads="1"/>
            </p:cNvSpPr>
            <p:nvPr/>
          </p:nvSpPr>
          <p:spPr bwMode="auto">
            <a:xfrm>
              <a:off x="3888" y="1798"/>
              <a:ext cx="207" cy="940"/>
            </a:xfrm>
            <a:prstGeom prst="rect">
              <a:avLst/>
            </a:prstGeom>
            <a:solidFill>
              <a:srgbClr val="FF0000"/>
            </a:solidFill>
            <a:ln w="9525">
              <a:noFill/>
              <a:miter lim="800000"/>
              <a:headEnd/>
              <a:tailEnd/>
            </a:ln>
          </p:spPr>
          <p:txBody>
            <a:bodyPr/>
            <a:lstStyle/>
            <a:p>
              <a:endParaRPr lang="en-GB"/>
            </a:p>
          </p:txBody>
        </p:sp>
        <p:sp>
          <p:nvSpPr>
            <p:cNvPr id="47185" name="Line 81"/>
            <p:cNvSpPr>
              <a:spLocks noChangeShapeType="1"/>
            </p:cNvSpPr>
            <p:nvPr/>
          </p:nvSpPr>
          <p:spPr bwMode="auto">
            <a:xfrm flipV="1">
              <a:off x="3888" y="1798"/>
              <a:ext cx="2" cy="940"/>
            </a:xfrm>
            <a:prstGeom prst="line">
              <a:avLst/>
            </a:prstGeom>
            <a:noFill/>
            <a:ln w="6350">
              <a:solidFill>
                <a:srgbClr val="000000"/>
              </a:solidFill>
              <a:round/>
              <a:headEnd/>
              <a:tailEnd/>
            </a:ln>
          </p:spPr>
          <p:txBody>
            <a:bodyPr/>
            <a:lstStyle/>
            <a:p>
              <a:endParaRPr lang="en-GB"/>
            </a:p>
          </p:txBody>
        </p:sp>
        <p:sp>
          <p:nvSpPr>
            <p:cNvPr id="47186" name="Line 82"/>
            <p:cNvSpPr>
              <a:spLocks noChangeShapeType="1"/>
            </p:cNvSpPr>
            <p:nvPr/>
          </p:nvSpPr>
          <p:spPr bwMode="auto">
            <a:xfrm>
              <a:off x="3888" y="1798"/>
              <a:ext cx="2" cy="940"/>
            </a:xfrm>
            <a:prstGeom prst="line">
              <a:avLst/>
            </a:prstGeom>
            <a:noFill/>
            <a:ln w="6350">
              <a:solidFill>
                <a:srgbClr val="000000"/>
              </a:solidFill>
              <a:round/>
              <a:headEnd/>
              <a:tailEnd/>
            </a:ln>
          </p:spPr>
          <p:txBody>
            <a:bodyPr/>
            <a:lstStyle/>
            <a:p>
              <a:endParaRPr lang="en-GB"/>
            </a:p>
          </p:txBody>
        </p:sp>
        <p:sp>
          <p:nvSpPr>
            <p:cNvPr id="47187" name="Line 83"/>
            <p:cNvSpPr>
              <a:spLocks noChangeShapeType="1"/>
            </p:cNvSpPr>
            <p:nvPr/>
          </p:nvSpPr>
          <p:spPr bwMode="auto">
            <a:xfrm>
              <a:off x="3888" y="1798"/>
              <a:ext cx="207" cy="2"/>
            </a:xfrm>
            <a:prstGeom prst="line">
              <a:avLst/>
            </a:prstGeom>
            <a:noFill/>
            <a:ln w="6350">
              <a:solidFill>
                <a:srgbClr val="000000"/>
              </a:solidFill>
              <a:round/>
              <a:headEnd/>
              <a:tailEnd/>
            </a:ln>
          </p:spPr>
          <p:txBody>
            <a:bodyPr/>
            <a:lstStyle/>
            <a:p>
              <a:endParaRPr lang="en-GB"/>
            </a:p>
          </p:txBody>
        </p:sp>
        <p:sp>
          <p:nvSpPr>
            <p:cNvPr id="47188" name="Line 84"/>
            <p:cNvSpPr>
              <a:spLocks noChangeShapeType="1"/>
            </p:cNvSpPr>
            <p:nvPr/>
          </p:nvSpPr>
          <p:spPr bwMode="auto">
            <a:xfrm flipH="1">
              <a:off x="3888" y="1798"/>
              <a:ext cx="207" cy="2"/>
            </a:xfrm>
            <a:prstGeom prst="line">
              <a:avLst/>
            </a:prstGeom>
            <a:noFill/>
            <a:ln w="6350">
              <a:solidFill>
                <a:srgbClr val="000000"/>
              </a:solidFill>
              <a:round/>
              <a:headEnd/>
              <a:tailEnd/>
            </a:ln>
          </p:spPr>
          <p:txBody>
            <a:bodyPr/>
            <a:lstStyle/>
            <a:p>
              <a:endParaRPr lang="en-GB"/>
            </a:p>
          </p:txBody>
        </p:sp>
        <p:sp>
          <p:nvSpPr>
            <p:cNvPr id="47189" name="Line 85"/>
            <p:cNvSpPr>
              <a:spLocks noChangeShapeType="1"/>
            </p:cNvSpPr>
            <p:nvPr/>
          </p:nvSpPr>
          <p:spPr bwMode="auto">
            <a:xfrm flipV="1">
              <a:off x="4095" y="1798"/>
              <a:ext cx="5" cy="940"/>
            </a:xfrm>
            <a:prstGeom prst="line">
              <a:avLst/>
            </a:prstGeom>
            <a:noFill/>
            <a:ln w="6350">
              <a:solidFill>
                <a:srgbClr val="000000"/>
              </a:solidFill>
              <a:round/>
              <a:headEnd/>
              <a:tailEnd/>
            </a:ln>
          </p:spPr>
          <p:txBody>
            <a:bodyPr/>
            <a:lstStyle/>
            <a:p>
              <a:endParaRPr lang="en-GB"/>
            </a:p>
          </p:txBody>
        </p:sp>
        <p:sp>
          <p:nvSpPr>
            <p:cNvPr id="47190" name="Line 86"/>
            <p:cNvSpPr>
              <a:spLocks noChangeShapeType="1"/>
            </p:cNvSpPr>
            <p:nvPr/>
          </p:nvSpPr>
          <p:spPr bwMode="auto">
            <a:xfrm>
              <a:off x="4095" y="1798"/>
              <a:ext cx="5" cy="940"/>
            </a:xfrm>
            <a:prstGeom prst="line">
              <a:avLst/>
            </a:prstGeom>
            <a:noFill/>
            <a:ln w="6350">
              <a:solidFill>
                <a:srgbClr val="000000"/>
              </a:solidFill>
              <a:round/>
              <a:headEnd/>
              <a:tailEnd/>
            </a:ln>
          </p:spPr>
          <p:txBody>
            <a:bodyPr/>
            <a:lstStyle/>
            <a:p>
              <a:endParaRPr lang="en-GB"/>
            </a:p>
          </p:txBody>
        </p:sp>
        <p:sp>
          <p:nvSpPr>
            <p:cNvPr id="47191" name="Line 87"/>
            <p:cNvSpPr>
              <a:spLocks noChangeShapeType="1"/>
            </p:cNvSpPr>
            <p:nvPr/>
          </p:nvSpPr>
          <p:spPr bwMode="auto">
            <a:xfrm>
              <a:off x="3888" y="2738"/>
              <a:ext cx="207" cy="2"/>
            </a:xfrm>
            <a:prstGeom prst="line">
              <a:avLst/>
            </a:prstGeom>
            <a:noFill/>
            <a:ln w="6350">
              <a:solidFill>
                <a:srgbClr val="000000"/>
              </a:solidFill>
              <a:round/>
              <a:headEnd/>
              <a:tailEnd/>
            </a:ln>
          </p:spPr>
          <p:txBody>
            <a:bodyPr/>
            <a:lstStyle/>
            <a:p>
              <a:endParaRPr lang="en-GB"/>
            </a:p>
          </p:txBody>
        </p:sp>
        <p:sp>
          <p:nvSpPr>
            <p:cNvPr id="47192" name="Line 88"/>
            <p:cNvSpPr>
              <a:spLocks noChangeShapeType="1"/>
            </p:cNvSpPr>
            <p:nvPr/>
          </p:nvSpPr>
          <p:spPr bwMode="auto">
            <a:xfrm flipH="1">
              <a:off x="3888" y="2738"/>
              <a:ext cx="207" cy="2"/>
            </a:xfrm>
            <a:prstGeom prst="line">
              <a:avLst/>
            </a:prstGeom>
            <a:noFill/>
            <a:ln w="6350">
              <a:solidFill>
                <a:srgbClr val="000000"/>
              </a:solidFill>
              <a:round/>
              <a:headEnd/>
              <a:tailEnd/>
            </a:ln>
          </p:spPr>
          <p:txBody>
            <a:bodyPr/>
            <a:lstStyle/>
            <a:p>
              <a:endParaRPr lang="en-GB"/>
            </a:p>
          </p:txBody>
        </p:sp>
        <p:sp>
          <p:nvSpPr>
            <p:cNvPr id="47193" name="Line 89"/>
            <p:cNvSpPr>
              <a:spLocks noChangeShapeType="1"/>
            </p:cNvSpPr>
            <p:nvPr/>
          </p:nvSpPr>
          <p:spPr bwMode="auto">
            <a:xfrm>
              <a:off x="3942" y="1617"/>
              <a:ext cx="103" cy="2"/>
            </a:xfrm>
            <a:prstGeom prst="line">
              <a:avLst/>
            </a:prstGeom>
            <a:noFill/>
            <a:ln w="6350">
              <a:solidFill>
                <a:srgbClr val="000000"/>
              </a:solidFill>
              <a:round/>
              <a:headEnd/>
              <a:tailEnd/>
            </a:ln>
          </p:spPr>
          <p:txBody>
            <a:bodyPr/>
            <a:lstStyle/>
            <a:p>
              <a:endParaRPr lang="en-GB"/>
            </a:p>
          </p:txBody>
        </p:sp>
        <p:sp>
          <p:nvSpPr>
            <p:cNvPr id="47194" name="Line 90"/>
            <p:cNvSpPr>
              <a:spLocks noChangeShapeType="1"/>
            </p:cNvSpPr>
            <p:nvPr/>
          </p:nvSpPr>
          <p:spPr bwMode="auto">
            <a:xfrm>
              <a:off x="3992" y="1617"/>
              <a:ext cx="6" cy="181"/>
            </a:xfrm>
            <a:prstGeom prst="line">
              <a:avLst/>
            </a:prstGeom>
            <a:noFill/>
            <a:ln w="6350">
              <a:solidFill>
                <a:srgbClr val="000000"/>
              </a:solidFill>
              <a:round/>
              <a:headEnd/>
              <a:tailEnd/>
            </a:ln>
          </p:spPr>
          <p:txBody>
            <a:bodyPr/>
            <a:lstStyle/>
            <a:p>
              <a:endParaRPr lang="en-GB"/>
            </a:p>
          </p:txBody>
        </p:sp>
        <p:sp>
          <p:nvSpPr>
            <p:cNvPr id="47195" name="Line 91"/>
            <p:cNvSpPr>
              <a:spLocks noChangeShapeType="1"/>
            </p:cNvSpPr>
            <p:nvPr/>
          </p:nvSpPr>
          <p:spPr bwMode="auto">
            <a:xfrm flipV="1">
              <a:off x="1069" y="2685"/>
              <a:ext cx="4" cy="53"/>
            </a:xfrm>
            <a:prstGeom prst="line">
              <a:avLst/>
            </a:prstGeom>
            <a:noFill/>
            <a:ln w="6350">
              <a:solidFill>
                <a:srgbClr val="000000"/>
              </a:solidFill>
              <a:round/>
              <a:headEnd/>
              <a:tailEnd/>
            </a:ln>
          </p:spPr>
          <p:txBody>
            <a:bodyPr/>
            <a:lstStyle/>
            <a:p>
              <a:endParaRPr lang="en-GB"/>
            </a:p>
          </p:txBody>
        </p:sp>
        <p:sp>
          <p:nvSpPr>
            <p:cNvPr id="47196" name="Line 92"/>
            <p:cNvSpPr>
              <a:spLocks noChangeShapeType="1"/>
            </p:cNvSpPr>
            <p:nvPr/>
          </p:nvSpPr>
          <p:spPr bwMode="auto">
            <a:xfrm>
              <a:off x="1069" y="2685"/>
              <a:ext cx="4" cy="53"/>
            </a:xfrm>
            <a:prstGeom prst="line">
              <a:avLst/>
            </a:prstGeom>
            <a:noFill/>
            <a:ln w="6350">
              <a:solidFill>
                <a:srgbClr val="000000"/>
              </a:solidFill>
              <a:round/>
              <a:headEnd/>
              <a:tailEnd/>
            </a:ln>
          </p:spPr>
          <p:txBody>
            <a:bodyPr/>
            <a:lstStyle/>
            <a:p>
              <a:endParaRPr lang="en-GB"/>
            </a:p>
          </p:txBody>
        </p:sp>
        <p:sp>
          <p:nvSpPr>
            <p:cNvPr id="47197" name="Line 93"/>
            <p:cNvSpPr>
              <a:spLocks noChangeShapeType="1"/>
            </p:cNvSpPr>
            <p:nvPr/>
          </p:nvSpPr>
          <p:spPr bwMode="auto">
            <a:xfrm>
              <a:off x="1069" y="2685"/>
              <a:ext cx="207" cy="0"/>
            </a:xfrm>
            <a:prstGeom prst="line">
              <a:avLst/>
            </a:prstGeom>
            <a:noFill/>
            <a:ln w="6350">
              <a:solidFill>
                <a:srgbClr val="000000"/>
              </a:solidFill>
              <a:round/>
              <a:headEnd/>
              <a:tailEnd/>
            </a:ln>
          </p:spPr>
          <p:txBody>
            <a:bodyPr/>
            <a:lstStyle/>
            <a:p>
              <a:endParaRPr lang="en-GB"/>
            </a:p>
          </p:txBody>
        </p:sp>
        <p:sp>
          <p:nvSpPr>
            <p:cNvPr id="47198" name="Line 94"/>
            <p:cNvSpPr>
              <a:spLocks noChangeShapeType="1"/>
            </p:cNvSpPr>
            <p:nvPr/>
          </p:nvSpPr>
          <p:spPr bwMode="auto">
            <a:xfrm flipH="1">
              <a:off x="1069" y="2685"/>
              <a:ext cx="207" cy="0"/>
            </a:xfrm>
            <a:prstGeom prst="line">
              <a:avLst/>
            </a:prstGeom>
            <a:noFill/>
            <a:ln w="6350">
              <a:solidFill>
                <a:srgbClr val="000000"/>
              </a:solidFill>
              <a:round/>
              <a:headEnd/>
              <a:tailEnd/>
            </a:ln>
          </p:spPr>
          <p:txBody>
            <a:bodyPr/>
            <a:lstStyle/>
            <a:p>
              <a:endParaRPr lang="en-GB"/>
            </a:p>
          </p:txBody>
        </p:sp>
        <p:sp>
          <p:nvSpPr>
            <p:cNvPr id="47199" name="Line 95"/>
            <p:cNvSpPr>
              <a:spLocks noChangeShapeType="1"/>
            </p:cNvSpPr>
            <p:nvPr/>
          </p:nvSpPr>
          <p:spPr bwMode="auto">
            <a:xfrm flipV="1">
              <a:off x="1276" y="2685"/>
              <a:ext cx="5" cy="53"/>
            </a:xfrm>
            <a:prstGeom prst="line">
              <a:avLst/>
            </a:prstGeom>
            <a:noFill/>
            <a:ln w="6350">
              <a:solidFill>
                <a:srgbClr val="000000"/>
              </a:solidFill>
              <a:round/>
              <a:headEnd/>
              <a:tailEnd/>
            </a:ln>
          </p:spPr>
          <p:txBody>
            <a:bodyPr/>
            <a:lstStyle/>
            <a:p>
              <a:endParaRPr lang="en-GB"/>
            </a:p>
          </p:txBody>
        </p:sp>
        <p:sp>
          <p:nvSpPr>
            <p:cNvPr id="47200" name="Line 96"/>
            <p:cNvSpPr>
              <a:spLocks noChangeShapeType="1"/>
            </p:cNvSpPr>
            <p:nvPr/>
          </p:nvSpPr>
          <p:spPr bwMode="auto">
            <a:xfrm>
              <a:off x="1276" y="2685"/>
              <a:ext cx="5" cy="53"/>
            </a:xfrm>
            <a:prstGeom prst="line">
              <a:avLst/>
            </a:prstGeom>
            <a:noFill/>
            <a:ln w="6350">
              <a:solidFill>
                <a:srgbClr val="000000"/>
              </a:solidFill>
              <a:round/>
              <a:headEnd/>
              <a:tailEnd/>
            </a:ln>
          </p:spPr>
          <p:txBody>
            <a:bodyPr/>
            <a:lstStyle/>
            <a:p>
              <a:endParaRPr lang="en-GB"/>
            </a:p>
          </p:txBody>
        </p:sp>
        <p:sp>
          <p:nvSpPr>
            <p:cNvPr id="47201" name="Line 97"/>
            <p:cNvSpPr>
              <a:spLocks noChangeShapeType="1"/>
            </p:cNvSpPr>
            <p:nvPr/>
          </p:nvSpPr>
          <p:spPr bwMode="auto">
            <a:xfrm>
              <a:off x="1069" y="2738"/>
              <a:ext cx="207" cy="2"/>
            </a:xfrm>
            <a:prstGeom prst="line">
              <a:avLst/>
            </a:prstGeom>
            <a:noFill/>
            <a:ln w="6350">
              <a:solidFill>
                <a:srgbClr val="000000"/>
              </a:solidFill>
              <a:round/>
              <a:headEnd/>
              <a:tailEnd/>
            </a:ln>
          </p:spPr>
          <p:txBody>
            <a:bodyPr/>
            <a:lstStyle/>
            <a:p>
              <a:endParaRPr lang="en-GB"/>
            </a:p>
          </p:txBody>
        </p:sp>
        <p:sp>
          <p:nvSpPr>
            <p:cNvPr id="47202" name="Line 98"/>
            <p:cNvSpPr>
              <a:spLocks noChangeShapeType="1"/>
            </p:cNvSpPr>
            <p:nvPr/>
          </p:nvSpPr>
          <p:spPr bwMode="auto">
            <a:xfrm flipH="1">
              <a:off x="1069" y="2738"/>
              <a:ext cx="207" cy="2"/>
            </a:xfrm>
            <a:prstGeom prst="line">
              <a:avLst/>
            </a:prstGeom>
            <a:noFill/>
            <a:ln w="6350">
              <a:solidFill>
                <a:srgbClr val="000000"/>
              </a:solidFill>
              <a:round/>
              <a:headEnd/>
              <a:tailEnd/>
            </a:ln>
          </p:spPr>
          <p:txBody>
            <a:bodyPr/>
            <a:lstStyle/>
            <a:p>
              <a:endParaRPr lang="en-GB"/>
            </a:p>
          </p:txBody>
        </p:sp>
        <p:sp>
          <p:nvSpPr>
            <p:cNvPr id="47203" name="Line 99"/>
            <p:cNvSpPr>
              <a:spLocks noChangeShapeType="1"/>
            </p:cNvSpPr>
            <p:nvPr/>
          </p:nvSpPr>
          <p:spPr bwMode="auto">
            <a:xfrm>
              <a:off x="1119" y="2665"/>
              <a:ext cx="108" cy="2"/>
            </a:xfrm>
            <a:prstGeom prst="line">
              <a:avLst/>
            </a:prstGeom>
            <a:noFill/>
            <a:ln w="6350">
              <a:solidFill>
                <a:srgbClr val="000000"/>
              </a:solidFill>
              <a:round/>
              <a:headEnd/>
              <a:tailEnd/>
            </a:ln>
          </p:spPr>
          <p:txBody>
            <a:bodyPr/>
            <a:lstStyle/>
            <a:p>
              <a:endParaRPr lang="en-GB"/>
            </a:p>
          </p:txBody>
        </p:sp>
        <p:sp>
          <p:nvSpPr>
            <p:cNvPr id="47204" name="Line 100"/>
            <p:cNvSpPr>
              <a:spLocks noChangeShapeType="1"/>
            </p:cNvSpPr>
            <p:nvPr/>
          </p:nvSpPr>
          <p:spPr bwMode="auto">
            <a:xfrm>
              <a:off x="1173" y="2665"/>
              <a:ext cx="4" cy="20"/>
            </a:xfrm>
            <a:prstGeom prst="line">
              <a:avLst/>
            </a:prstGeom>
            <a:noFill/>
            <a:ln w="6350">
              <a:solidFill>
                <a:srgbClr val="000000"/>
              </a:solidFill>
              <a:round/>
              <a:headEnd/>
              <a:tailEnd/>
            </a:ln>
          </p:spPr>
          <p:txBody>
            <a:bodyPr/>
            <a:lstStyle/>
            <a:p>
              <a:endParaRPr lang="en-GB"/>
            </a:p>
          </p:txBody>
        </p:sp>
        <p:sp>
          <p:nvSpPr>
            <p:cNvPr id="47205" name="Line 101"/>
            <p:cNvSpPr>
              <a:spLocks noChangeShapeType="1"/>
            </p:cNvSpPr>
            <p:nvPr/>
          </p:nvSpPr>
          <p:spPr bwMode="auto">
            <a:xfrm flipV="1">
              <a:off x="2321" y="2649"/>
              <a:ext cx="5" cy="89"/>
            </a:xfrm>
            <a:prstGeom prst="line">
              <a:avLst/>
            </a:prstGeom>
            <a:noFill/>
            <a:ln w="6350">
              <a:solidFill>
                <a:srgbClr val="000000"/>
              </a:solidFill>
              <a:round/>
              <a:headEnd/>
              <a:tailEnd/>
            </a:ln>
          </p:spPr>
          <p:txBody>
            <a:bodyPr/>
            <a:lstStyle/>
            <a:p>
              <a:endParaRPr lang="en-GB"/>
            </a:p>
          </p:txBody>
        </p:sp>
        <p:sp>
          <p:nvSpPr>
            <p:cNvPr id="47206" name="Line 102"/>
            <p:cNvSpPr>
              <a:spLocks noChangeShapeType="1"/>
            </p:cNvSpPr>
            <p:nvPr/>
          </p:nvSpPr>
          <p:spPr bwMode="auto">
            <a:xfrm>
              <a:off x="2321" y="2649"/>
              <a:ext cx="5" cy="89"/>
            </a:xfrm>
            <a:prstGeom prst="line">
              <a:avLst/>
            </a:prstGeom>
            <a:noFill/>
            <a:ln w="6350">
              <a:solidFill>
                <a:srgbClr val="000000"/>
              </a:solidFill>
              <a:round/>
              <a:headEnd/>
              <a:tailEnd/>
            </a:ln>
          </p:spPr>
          <p:txBody>
            <a:bodyPr/>
            <a:lstStyle/>
            <a:p>
              <a:endParaRPr lang="en-GB"/>
            </a:p>
          </p:txBody>
        </p:sp>
        <p:sp>
          <p:nvSpPr>
            <p:cNvPr id="47207" name="Line 103"/>
            <p:cNvSpPr>
              <a:spLocks noChangeShapeType="1"/>
            </p:cNvSpPr>
            <p:nvPr/>
          </p:nvSpPr>
          <p:spPr bwMode="auto">
            <a:xfrm>
              <a:off x="2321" y="2649"/>
              <a:ext cx="208" cy="2"/>
            </a:xfrm>
            <a:prstGeom prst="line">
              <a:avLst/>
            </a:prstGeom>
            <a:noFill/>
            <a:ln w="6350">
              <a:solidFill>
                <a:srgbClr val="000000"/>
              </a:solidFill>
              <a:round/>
              <a:headEnd/>
              <a:tailEnd/>
            </a:ln>
          </p:spPr>
          <p:txBody>
            <a:bodyPr/>
            <a:lstStyle/>
            <a:p>
              <a:endParaRPr lang="en-GB"/>
            </a:p>
          </p:txBody>
        </p:sp>
        <p:sp>
          <p:nvSpPr>
            <p:cNvPr id="47208" name="Line 104"/>
            <p:cNvSpPr>
              <a:spLocks noChangeShapeType="1"/>
            </p:cNvSpPr>
            <p:nvPr/>
          </p:nvSpPr>
          <p:spPr bwMode="auto">
            <a:xfrm flipH="1">
              <a:off x="2321" y="2649"/>
              <a:ext cx="208" cy="2"/>
            </a:xfrm>
            <a:prstGeom prst="line">
              <a:avLst/>
            </a:prstGeom>
            <a:noFill/>
            <a:ln w="6350">
              <a:solidFill>
                <a:srgbClr val="000000"/>
              </a:solidFill>
              <a:round/>
              <a:headEnd/>
              <a:tailEnd/>
            </a:ln>
          </p:spPr>
          <p:txBody>
            <a:bodyPr/>
            <a:lstStyle/>
            <a:p>
              <a:endParaRPr lang="en-GB"/>
            </a:p>
          </p:txBody>
        </p:sp>
        <p:sp>
          <p:nvSpPr>
            <p:cNvPr id="47209" name="Line 105"/>
            <p:cNvSpPr>
              <a:spLocks noChangeShapeType="1"/>
            </p:cNvSpPr>
            <p:nvPr/>
          </p:nvSpPr>
          <p:spPr bwMode="auto">
            <a:xfrm flipV="1">
              <a:off x="2529" y="2649"/>
              <a:ext cx="4" cy="89"/>
            </a:xfrm>
            <a:prstGeom prst="line">
              <a:avLst/>
            </a:prstGeom>
            <a:noFill/>
            <a:ln w="6350">
              <a:solidFill>
                <a:srgbClr val="000000"/>
              </a:solidFill>
              <a:round/>
              <a:headEnd/>
              <a:tailEnd/>
            </a:ln>
          </p:spPr>
          <p:txBody>
            <a:bodyPr/>
            <a:lstStyle/>
            <a:p>
              <a:endParaRPr lang="en-GB"/>
            </a:p>
          </p:txBody>
        </p:sp>
        <p:sp>
          <p:nvSpPr>
            <p:cNvPr id="47210" name="Line 106"/>
            <p:cNvSpPr>
              <a:spLocks noChangeShapeType="1"/>
            </p:cNvSpPr>
            <p:nvPr/>
          </p:nvSpPr>
          <p:spPr bwMode="auto">
            <a:xfrm>
              <a:off x="2529" y="2649"/>
              <a:ext cx="4" cy="89"/>
            </a:xfrm>
            <a:prstGeom prst="line">
              <a:avLst/>
            </a:prstGeom>
            <a:noFill/>
            <a:ln w="6350">
              <a:solidFill>
                <a:srgbClr val="000000"/>
              </a:solidFill>
              <a:round/>
              <a:headEnd/>
              <a:tailEnd/>
            </a:ln>
          </p:spPr>
          <p:txBody>
            <a:bodyPr/>
            <a:lstStyle/>
            <a:p>
              <a:endParaRPr lang="en-GB"/>
            </a:p>
          </p:txBody>
        </p:sp>
        <p:sp>
          <p:nvSpPr>
            <p:cNvPr id="47211" name="Line 107"/>
            <p:cNvSpPr>
              <a:spLocks noChangeShapeType="1"/>
            </p:cNvSpPr>
            <p:nvPr/>
          </p:nvSpPr>
          <p:spPr bwMode="auto">
            <a:xfrm>
              <a:off x="2321" y="2738"/>
              <a:ext cx="208" cy="2"/>
            </a:xfrm>
            <a:prstGeom prst="line">
              <a:avLst/>
            </a:prstGeom>
            <a:noFill/>
            <a:ln w="6350">
              <a:solidFill>
                <a:srgbClr val="000000"/>
              </a:solidFill>
              <a:round/>
              <a:headEnd/>
              <a:tailEnd/>
            </a:ln>
          </p:spPr>
          <p:txBody>
            <a:bodyPr/>
            <a:lstStyle/>
            <a:p>
              <a:endParaRPr lang="en-GB"/>
            </a:p>
          </p:txBody>
        </p:sp>
        <p:sp>
          <p:nvSpPr>
            <p:cNvPr id="47212" name="Line 108"/>
            <p:cNvSpPr>
              <a:spLocks noChangeShapeType="1"/>
            </p:cNvSpPr>
            <p:nvPr/>
          </p:nvSpPr>
          <p:spPr bwMode="auto">
            <a:xfrm flipH="1">
              <a:off x="2321" y="2738"/>
              <a:ext cx="208" cy="2"/>
            </a:xfrm>
            <a:prstGeom prst="line">
              <a:avLst/>
            </a:prstGeom>
            <a:noFill/>
            <a:ln w="6350">
              <a:solidFill>
                <a:srgbClr val="000000"/>
              </a:solidFill>
              <a:round/>
              <a:headEnd/>
              <a:tailEnd/>
            </a:ln>
          </p:spPr>
          <p:txBody>
            <a:bodyPr/>
            <a:lstStyle/>
            <a:p>
              <a:endParaRPr lang="en-GB"/>
            </a:p>
          </p:txBody>
        </p:sp>
        <p:sp>
          <p:nvSpPr>
            <p:cNvPr id="47213" name="Line 109"/>
            <p:cNvSpPr>
              <a:spLocks noChangeShapeType="1"/>
            </p:cNvSpPr>
            <p:nvPr/>
          </p:nvSpPr>
          <p:spPr bwMode="auto">
            <a:xfrm>
              <a:off x="2375" y="2626"/>
              <a:ext cx="104" cy="2"/>
            </a:xfrm>
            <a:prstGeom prst="line">
              <a:avLst/>
            </a:prstGeom>
            <a:noFill/>
            <a:ln w="6350">
              <a:solidFill>
                <a:srgbClr val="000000"/>
              </a:solidFill>
              <a:round/>
              <a:headEnd/>
              <a:tailEnd/>
            </a:ln>
          </p:spPr>
          <p:txBody>
            <a:bodyPr/>
            <a:lstStyle/>
            <a:p>
              <a:endParaRPr lang="en-GB"/>
            </a:p>
          </p:txBody>
        </p:sp>
        <p:sp>
          <p:nvSpPr>
            <p:cNvPr id="47214" name="Line 110"/>
            <p:cNvSpPr>
              <a:spLocks noChangeShapeType="1"/>
            </p:cNvSpPr>
            <p:nvPr/>
          </p:nvSpPr>
          <p:spPr bwMode="auto">
            <a:xfrm>
              <a:off x="2425" y="2626"/>
              <a:ext cx="4" cy="23"/>
            </a:xfrm>
            <a:prstGeom prst="line">
              <a:avLst/>
            </a:prstGeom>
            <a:noFill/>
            <a:ln w="6350">
              <a:solidFill>
                <a:srgbClr val="000000"/>
              </a:solidFill>
              <a:round/>
              <a:headEnd/>
              <a:tailEnd/>
            </a:ln>
          </p:spPr>
          <p:txBody>
            <a:bodyPr/>
            <a:lstStyle/>
            <a:p>
              <a:endParaRPr lang="en-GB"/>
            </a:p>
          </p:txBody>
        </p:sp>
        <p:sp>
          <p:nvSpPr>
            <p:cNvPr id="47215" name="Line 111"/>
            <p:cNvSpPr>
              <a:spLocks noChangeShapeType="1"/>
            </p:cNvSpPr>
            <p:nvPr/>
          </p:nvSpPr>
          <p:spPr bwMode="auto">
            <a:xfrm flipV="1">
              <a:off x="3578" y="2653"/>
              <a:ext cx="4" cy="85"/>
            </a:xfrm>
            <a:prstGeom prst="line">
              <a:avLst/>
            </a:prstGeom>
            <a:noFill/>
            <a:ln w="6350">
              <a:solidFill>
                <a:srgbClr val="000000"/>
              </a:solidFill>
              <a:round/>
              <a:headEnd/>
              <a:tailEnd/>
            </a:ln>
          </p:spPr>
          <p:txBody>
            <a:bodyPr/>
            <a:lstStyle/>
            <a:p>
              <a:endParaRPr lang="en-GB"/>
            </a:p>
          </p:txBody>
        </p:sp>
        <p:sp>
          <p:nvSpPr>
            <p:cNvPr id="47216" name="Line 112"/>
            <p:cNvSpPr>
              <a:spLocks noChangeShapeType="1"/>
            </p:cNvSpPr>
            <p:nvPr/>
          </p:nvSpPr>
          <p:spPr bwMode="auto">
            <a:xfrm>
              <a:off x="3578" y="2653"/>
              <a:ext cx="4" cy="85"/>
            </a:xfrm>
            <a:prstGeom prst="line">
              <a:avLst/>
            </a:prstGeom>
            <a:noFill/>
            <a:ln w="6350">
              <a:solidFill>
                <a:srgbClr val="000000"/>
              </a:solidFill>
              <a:round/>
              <a:headEnd/>
              <a:tailEnd/>
            </a:ln>
          </p:spPr>
          <p:txBody>
            <a:bodyPr/>
            <a:lstStyle/>
            <a:p>
              <a:endParaRPr lang="en-GB"/>
            </a:p>
          </p:txBody>
        </p:sp>
        <p:sp>
          <p:nvSpPr>
            <p:cNvPr id="47217" name="Line 113"/>
            <p:cNvSpPr>
              <a:spLocks noChangeShapeType="1"/>
            </p:cNvSpPr>
            <p:nvPr/>
          </p:nvSpPr>
          <p:spPr bwMode="auto">
            <a:xfrm>
              <a:off x="3578" y="2653"/>
              <a:ext cx="203" cy="0"/>
            </a:xfrm>
            <a:prstGeom prst="line">
              <a:avLst/>
            </a:prstGeom>
            <a:noFill/>
            <a:ln w="6350">
              <a:solidFill>
                <a:srgbClr val="000000"/>
              </a:solidFill>
              <a:round/>
              <a:headEnd/>
              <a:tailEnd/>
            </a:ln>
          </p:spPr>
          <p:txBody>
            <a:bodyPr/>
            <a:lstStyle/>
            <a:p>
              <a:endParaRPr lang="en-GB"/>
            </a:p>
          </p:txBody>
        </p:sp>
        <p:sp>
          <p:nvSpPr>
            <p:cNvPr id="47218" name="Line 114"/>
            <p:cNvSpPr>
              <a:spLocks noChangeShapeType="1"/>
            </p:cNvSpPr>
            <p:nvPr/>
          </p:nvSpPr>
          <p:spPr bwMode="auto">
            <a:xfrm flipH="1">
              <a:off x="3578" y="2653"/>
              <a:ext cx="203" cy="0"/>
            </a:xfrm>
            <a:prstGeom prst="line">
              <a:avLst/>
            </a:prstGeom>
            <a:noFill/>
            <a:ln w="6350">
              <a:solidFill>
                <a:srgbClr val="000000"/>
              </a:solidFill>
              <a:round/>
              <a:headEnd/>
              <a:tailEnd/>
            </a:ln>
          </p:spPr>
          <p:txBody>
            <a:bodyPr/>
            <a:lstStyle/>
            <a:p>
              <a:endParaRPr lang="en-GB"/>
            </a:p>
          </p:txBody>
        </p:sp>
        <p:sp>
          <p:nvSpPr>
            <p:cNvPr id="47219" name="Line 115"/>
            <p:cNvSpPr>
              <a:spLocks noChangeShapeType="1"/>
            </p:cNvSpPr>
            <p:nvPr/>
          </p:nvSpPr>
          <p:spPr bwMode="auto">
            <a:xfrm flipV="1">
              <a:off x="3781" y="2653"/>
              <a:ext cx="4" cy="85"/>
            </a:xfrm>
            <a:prstGeom prst="line">
              <a:avLst/>
            </a:prstGeom>
            <a:noFill/>
            <a:ln w="6350">
              <a:solidFill>
                <a:srgbClr val="000000"/>
              </a:solidFill>
              <a:round/>
              <a:headEnd/>
              <a:tailEnd/>
            </a:ln>
          </p:spPr>
          <p:txBody>
            <a:bodyPr/>
            <a:lstStyle/>
            <a:p>
              <a:endParaRPr lang="en-GB"/>
            </a:p>
          </p:txBody>
        </p:sp>
        <p:sp>
          <p:nvSpPr>
            <p:cNvPr id="47220" name="Line 116"/>
            <p:cNvSpPr>
              <a:spLocks noChangeShapeType="1"/>
            </p:cNvSpPr>
            <p:nvPr/>
          </p:nvSpPr>
          <p:spPr bwMode="auto">
            <a:xfrm>
              <a:off x="3781" y="2653"/>
              <a:ext cx="4" cy="85"/>
            </a:xfrm>
            <a:prstGeom prst="line">
              <a:avLst/>
            </a:prstGeom>
            <a:noFill/>
            <a:ln w="6350">
              <a:solidFill>
                <a:srgbClr val="000000"/>
              </a:solidFill>
              <a:round/>
              <a:headEnd/>
              <a:tailEnd/>
            </a:ln>
          </p:spPr>
          <p:txBody>
            <a:bodyPr/>
            <a:lstStyle/>
            <a:p>
              <a:endParaRPr lang="en-GB"/>
            </a:p>
          </p:txBody>
        </p:sp>
        <p:sp>
          <p:nvSpPr>
            <p:cNvPr id="47221" name="Line 117"/>
            <p:cNvSpPr>
              <a:spLocks noChangeShapeType="1"/>
            </p:cNvSpPr>
            <p:nvPr/>
          </p:nvSpPr>
          <p:spPr bwMode="auto">
            <a:xfrm>
              <a:off x="3578" y="2738"/>
              <a:ext cx="203" cy="2"/>
            </a:xfrm>
            <a:prstGeom prst="line">
              <a:avLst/>
            </a:prstGeom>
            <a:noFill/>
            <a:ln w="6350">
              <a:solidFill>
                <a:srgbClr val="000000"/>
              </a:solidFill>
              <a:round/>
              <a:headEnd/>
              <a:tailEnd/>
            </a:ln>
          </p:spPr>
          <p:txBody>
            <a:bodyPr/>
            <a:lstStyle/>
            <a:p>
              <a:endParaRPr lang="en-GB"/>
            </a:p>
          </p:txBody>
        </p:sp>
        <p:sp>
          <p:nvSpPr>
            <p:cNvPr id="47222" name="Line 118"/>
            <p:cNvSpPr>
              <a:spLocks noChangeShapeType="1"/>
            </p:cNvSpPr>
            <p:nvPr/>
          </p:nvSpPr>
          <p:spPr bwMode="auto">
            <a:xfrm flipH="1">
              <a:off x="3578" y="2738"/>
              <a:ext cx="203" cy="2"/>
            </a:xfrm>
            <a:prstGeom prst="line">
              <a:avLst/>
            </a:prstGeom>
            <a:noFill/>
            <a:ln w="6350">
              <a:solidFill>
                <a:srgbClr val="000000"/>
              </a:solidFill>
              <a:round/>
              <a:headEnd/>
              <a:tailEnd/>
            </a:ln>
          </p:spPr>
          <p:txBody>
            <a:bodyPr/>
            <a:lstStyle/>
            <a:p>
              <a:endParaRPr lang="en-GB"/>
            </a:p>
          </p:txBody>
        </p:sp>
        <p:sp>
          <p:nvSpPr>
            <p:cNvPr id="47223" name="Line 119"/>
            <p:cNvSpPr>
              <a:spLocks noChangeShapeType="1"/>
            </p:cNvSpPr>
            <p:nvPr/>
          </p:nvSpPr>
          <p:spPr bwMode="auto">
            <a:xfrm>
              <a:off x="3627" y="2630"/>
              <a:ext cx="104" cy="2"/>
            </a:xfrm>
            <a:prstGeom prst="line">
              <a:avLst/>
            </a:prstGeom>
            <a:noFill/>
            <a:ln w="6350">
              <a:solidFill>
                <a:srgbClr val="000000"/>
              </a:solidFill>
              <a:round/>
              <a:headEnd/>
              <a:tailEnd/>
            </a:ln>
          </p:spPr>
          <p:txBody>
            <a:bodyPr/>
            <a:lstStyle/>
            <a:p>
              <a:endParaRPr lang="en-GB"/>
            </a:p>
          </p:txBody>
        </p:sp>
        <p:sp>
          <p:nvSpPr>
            <p:cNvPr id="47224" name="Line 120"/>
            <p:cNvSpPr>
              <a:spLocks noChangeShapeType="1"/>
            </p:cNvSpPr>
            <p:nvPr/>
          </p:nvSpPr>
          <p:spPr bwMode="auto">
            <a:xfrm>
              <a:off x="3677" y="2630"/>
              <a:ext cx="4" cy="23"/>
            </a:xfrm>
            <a:prstGeom prst="line">
              <a:avLst/>
            </a:prstGeom>
            <a:noFill/>
            <a:ln w="6350">
              <a:solidFill>
                <a:srgbClr val="000000"/>
              </a:solidFill>
              <a:round/>
              <a:headEnd/>
              <a:tailEnd/>
            </a:ln>
          </p:spPr>
          <p:txBody>
            <a:bodyPr/>
            <a:lstStyle/>
            <a:p>
              <a:endParaRPr lang="en-GB"/>
            </a:p>
          </p:txBody>
        </p:sp>
        <p:sp>
          <p:nvSpPr>
            <p:cNvPr id="47225" name="Line 121"/>
            <p:cNvSpPr>
              <a:spLocks noChangeShapeType="1"/>
            </p:cNvSpPr>
            <p:nvPr/>
          </p:nvSpPr>
          <p:spPr bwMode="auto">
            <a:xfrm>
              <a:off x="966" y="2738"/>
              <a:ext cx="4672" cy="3"/>
            </a:xfrm>
            <a:prstGeom prst="line">
              <a:avLst/>
            </a:prstGeom>
            <a:noFill/>
            <a:ln w="6350">
              <a:solidFill>
                <a:srgbClr val="000000"/>
              </a:solidFill>
              <a:round/>
              <a:headEnd/>
              <a:tailEnd/>
            </a:ln>
          </p:spPr>
          <p:txBody>
            <a:bodyPr/>
            <a:lstStyle/>
            <a:p>
              <a:endParaRPr lang="en-GB"/>
            </a:p>
          </p:txBody>
        </p:sp>
        <p:sp>
          <p:nvSpPr>
            <p:cNvPr id="47226" name="Line 122"/>
            <p:cNvSpPr>
              <a:spLocks noChangeShapeType="1"/>
            </p:cNvSpPr>
            <p:nvPr/>
          </p:nvSpPr>
          <p:spPr bwMode="auto">
            <a:xfrm flipV="1">
              <a:off x="966" y="1455"/>
              <a:ext cx="4" cy="1283"/>
            </a:xfrm>
            <a:prstGeom prst="line">
              <a:avLst/>
            </a:prstGeom>
            <a:noFill/>
            <a:ln w="6350">
              <a:solidFill>
                <a:srgbClr val="000000"/>
              </a:solidFill>
              <a:round/>
              <a:headEnd/>
              <a:tailEnd/>
            </a:ln>
          </p:spPr>
          <p:txBody>
            <a:bodyPr/>
            <a:lstStyle/>
            <a:p>
              <a:endParaRPr lang="en-GB"/>
            </a:p>
          </p:txBody>
        </p:sp>
        <p:sp>
          <p:nvSpPr>
            <p:cNvPr id="47227" name="Line 123"/>
            <p:cNvSpPr>
              <a:spLocks noChangeShapeType="1"/>
            </p:cNvSpPr>
            <p:nvPr/>
          </p:nvSpPr>
          <p:spPr bwMode="auto">
            <a:xfrm flipH="1">
              <a:off x="899" y="2738"/>
              <a:ext cx="67" cy="2"/>
            </a:xfrm>
            <a:prstGeom prst="line">
              <a:avLst/>
            </a:prstGeom>
            <a:noFill/>
            <a:ln w="6350">
              <a:solidFill>
                <a:srgbClr val="000000"/>
              </a:solidFill>
              <a:round/>
              <a:headEnd/>
              <a:tailEnd/>
            </a:ln>
          </p:spPr>
          <p:txBody>
            <a:bodyPr/>
            <a:lstStyle/>
            <a:p>
              <a:endParaRPr lang="en-GB"/>
            </a:p>
          </p:txBody>
        </p:sp>
        <p:sp>
          <p:nvSpPr>
            <p:cNvPr id="47228" name="Line 124"/>
            <p:cNvSpPr>
              <a:spLocks noChangeShapeType="1"/>
            </p:cNvSpPr>
            <p:nvPr/>
          </p:nvSpPr>
          <p:spPr bwMode="auto">
            <a:xfrm flipH="1">
              <a:off x="899" y="2155"/>
              <a:ext cx="67" cy="2"/>
            </a:xfrm>
            <a:prstGeom prst="line">
              <a:avLst/>
            </a:prstGeom>
            <a:noFill/>
            <a:ln w="6350">
              <a:solidFill>
                <a:srgbClr val="000000"/>
              </a:solidFill>
              <a:round/>
              <a:headEnd/>
              <a:tailEnd/>
            </a:ln>
          </p:spPr>
          <p:txBody>
            <a:bodyPr/>
            <a:lstStyle/>
            <a:p>
              <a:endParaRPr lang="en-GB"/>
            </a:p>
          </p:txBody>
        </p:sp>
        <p:sp>
          <p:nvSpPr>
            <p:cNvPr id="47229" name="Line 125"/>
            <p:cNvSpPr>
              <a:spLocks noChangeShapeType="1"/>
            </p:cNvSpPr>
            <p:nvPr/>
          </p:nvSpPr>
          <p:spPr bwMode="auto">
            <a:xfrm flipH="1">
              <a:off x="899" y="1573"/>
              <a:ext cx="67" cy="2"/>
            </a:xfrm>
            <a:prstGeom prst="line">
              <a:avLst/>
            </a:prstGeom>
            <a:noFill/>
            <a:ln w="6350">
              <a:solidFill>
                <a:srgbClr val="000000"/>
              </a:solidFill>
              <a:round/>
              <a:headEnd/>
              <a:tailEnd/>
            </a:ln>
          </p:spPr>
          <p:txBody>
            <a:bodyPr/>
            <a:lstStyle/>
            <a:p>
              <a:endParaRPr lang="en-GB"/>
            </a:p>
          </p:txBody>
        </p:sp>
        <p:sp>
          <p:nvSpPr>
            <p:cNvPr id="47230" name="Text Box 126"/>
            <p:cNvSpPr txBox="1">
              <a:spLocks noChangeArrowheads="1"/>
            </p:cNvSpPr>
            <p:nvPr/>
          </p:nvSpPr>
          <p:spPr bwMode="auto">
            <a:xfrm rot="-5400000">
              <a:off x="-221" y="2042"/>
              <a:ext cx="1323" cy="250"/>
            </a:xfrm>
            <a:prstGeom prst="rect">
              <a:avLst/>
            </a:prstGeom>
            <a:noFill/>
            <a:ln w="9525">
              <a:noFill/>
              <a:miter lim="800000"/>
              <a:headEnd/>
              <a:tailEnd/>
            </a:ln>
            <a:effectLst/>
          </p:spPr>
          <p:txBody>
            <a:bodyPr wrap="none">
              <a:spAutoFit/>
            </a:bodyPr>
            <a:lstStyle/>
            <a:p>
              <a:r>
                <a:rPr lang="en-GB" sz="2000" b="1">
                  <a:solidFill>
                    <a:srgbClr val="3333FF"/>
                  </a:solidFill>
                </a:rPr>
                <a:t>GM-CSF (ng/ml)</a:t>
              </a:r>
            </a:p>
          </p:txBody>
        </p:sp>
        <p:sp>
          <p:nvSpPr>
            <p:cNvPr id="47231" name="Rectangle 127"/>
            <p:cNvSpPr>
              <a:spLocks noChangeArrowheads="1"/>
            </p:cNvSpPr>
            <p:nvPr/>
          </p:nvSpPr>
          <p:spPr bwMode="auto">
            <a:xfrm>
              <a:off x="1164" y="3410"/>
              <a:ext cx="302" cy="147"/>
            </a:xfrm>
            <a:prstGeom prst="rect">
              <a:avLst/>
            </a:prstGeom>
            <a:solidFill>
              <a:schemeClr val="bg1"/>
            </a:solidFill>
            <a:ln w="9525">
              <a:solidFill>
                <a:schemeClr val="tx1"/>
              </a:solidFill>
              <a:miter lim="800000"/>
              <a:headEnd/>
              <a:tailEnd/>
            </a:ln>
            <a:effectLst/>
          </p:spPr>
          <p:txBody>
            <a:bodyPr wrap="none" anchor="ctr"/>
            <a:lstStyle/>
            <a:p>
              <a:endParaRPr lang="en-GB"/>
            </a:p>
          </p:txBody>
        </p:sp>
        <p:sp>
          <p:nvSpPr>
            <p:cNvPr id="47232" name="Rectangle 128"/>
            <p:cNvSpPr>
              <a:spLocks noChangeArrowheads="1"/>
            </p:cNvSpPr>
            <p:nvPr/>
          </p:nvSpPr>
          <p:spPr bwMode="auto">
            <a:xfrm>
              <a:off x="1164" y="3605"/>
              <a:ext cx="302" cy="147"/>
            </a:xfrm>
            <a:prstGeom prst="rect">
              <a:avLst/>
            </a:prstGeom>
            <a:solidFill>
              <a:srgbClr val="FF0000"/>
            </a:solidFill>
            <a:ln w="9525">
              <a:solidFill>
                <a:schemeClr val="tx1"/>
              </a:solidFill>
              <a:miter lim="800000"/>
              <a:headEnd/>
              <a:tailEnd/>
            </a:ln>
            <a:effectLst/>
          </p:spPr>
          <p:txBody>
            <a:bodyPr wrap="none" anchor="ctr"/>
            <a:lstStyle/>
            <a:p>
              <a:endParaRPr lang="en-GB"/>
            </a:p>
          </p:txBody>
        </p:sp>
        <p:sp>
          <p:nvSpPr>
            <p:cNvPr id="47233" name="Rectangle 129"/>
            <p:cNvSpPr>
              <a:spLocks noChangeArrowheads="1"/>
            </p:cNvSpPr>
            <p:nvPr/>
          </p:nvSpPr>
          <p:spPr bwMode="auto">
            <a:xfrm>
              <a:off x="1164" y="3800"/>
              <a:ext cx="302" cy="147"/>
            </a:xfrm>
            <a:prstGeom prst="rect">
              <a:avLst/>
            </a:prstGeom>
            <a:solidFill>
              <a:srgbClr val="009900"/>
            </a:solidFill>
            <a:ln w="9525">
              <a:solidFill>
                <a:schemeClr val="tx1"/>
              </a:solidFill>
              <a:miter lim="800000"/>
              <a:headEnd/>
              <a:tailEnd/>
            </a:ln>
            <a:effectLst/>
          </p:spPr>
          <p:txBody>
            <a:bodyPr wrap="none" anchor="ctr"/>
            <a:lstStyle/>
            <a:p>
              <a:endParaRPr lang="en-GB"/>
            </a:p>
          </p:txBody>
        </p:sp>
        <p:sp>
          <p:nvSpPr>
            <p:cNvPr id="47234" name="Text Box 130"/>
            <p:cNvSpPr txBox="1">
              <a:spLocks noChangeArrowheads="1"/>
            </p:cNvSpPr>
            <p:nvPr/>
          </p:nvSpPr>
          <p:spPr bwMode="auto">
            <a:xfrm>
              <a:off x="1533" y="3369"/>
              <a:ext cx="628" cy="231"/>
            </a:xfrm>
            <a:prstGeom prst="rect">
              <a:avLst/>
            </a:prstGeom>
            <a:noFill/>
            <a:ln w="9525">
              <a:noFill/>
              <a:miter lim="800000"/>
              <a:headEnd/>
              <a:tailEnd/>
            </a:ln>
            <a:effectLst/>
          </p:spPr>
          <p:txBody>
            <a:bodyPr wrap="none">
              <a:spAutoFit/>
            </a:bodyPr>
            <a:lstStyle/>
            <a:p>
              <a:r>
                <a:rPr lang="en-GB" b="1"/>
                <a:t>Control</a:t>
              </a:r>
            </a:p>
          </p:txBody>
        </p:sp>
        <p:sp>
          <p:nvSpPr>
            <p:cNvPr id="47235" name="Text Box 131"/>
            <p:cNvSpPr txBox="1">
              <a:spLocks noChangeArrowheads="1"/>
            </p:cNvSpPr>
            <p:nvPr/>
          </p:nvSpPr>
          <p:spPr bwMode="auto">
            <a:xfrm>
              <a:off x="1533" y="3577"/>
              <a:ext cx="992" cy="231"/>
            </a:xfrm>
            <a:prstGeom prst="rect">
              <a:avLst/>
            </a:prstGeom>
            <a:noFill/>
            <a:ln w="9525">
              <a:noFill/>
              <a:miter lim="800000"/>
              <a:headEnd/>
              <a:tailEnd/>
            </a:ln>
            <a:effectLst/>
          </p:spPr>
          <p:txBody>
            <a:bodyPr wrap="none">
              <a:spAutoFit/>
            </a:bodyPr>
            <a:lstStyle/>
            <a:p>
              <a:r>
                <a:rPr lang="en-GB" b="1"/>
                <a:t>LPS</a:t>
              </a:r>
              <a:r>
                <a:rPr lang="en-GB" b="1">
                  <a:latin typeface="Symbol" pitchFamily="18" charset="2"/>
                </a:rPr>
                <a:t> </a:t>
              </a:r>
              <a:r>
                <a:rPr lang="en-GB" b="1"/>
                <a:t>(1ng/ml)</a:t>
              </a:r>
            </a:p>
          </p:txBody>
        </p:sp>
        <p:sp>
          <p:nvSpPr>
            <p:cNvPr id="47236" name="Text Box 132"/>
            <p:cNvSpPr txBox="1">
              <a:spLocks noChangeArrowheads="1"/>
            </p:cNvSpPr>
            <p:nvPr/>
          </p:nvSpPr>
          <p:spPr bwMode="auto">
            <a:xfrm>
              <a:off x="1533" y="3786"/>
              <a:ext cx="1325" cy="231"/>
            </a:xfrm>
            <a:prstGeom prst="rect">
              <a:avLst/>
            </a:prstGeom>
            <a:noFill/>
            <a:ln w="9525">
              <a:noFill/>
              <a:miter lim="800000"/>
              <a:headEnd/>
              <a:tailEnd/>
            </a:ln>
            <a:effectLst/>
          </p:spPr>
          <p:txBody>
            <a:bodyPr wrap="none">
              <a:spAutoFit/>
            </a:bodyPr>
            <a:lstStyle/>
            <a:p>
              <a:r>
                <a:rPr lang="en-GB" b="1"/>
                <a:t>LPS + Dex (10</a:t>
              </a:r>
              <a:r>
                <a:rPr lang="en-GB" b="1" baseline="30000"/>
                <a:t>-6</a:t>
              </a:r>
              <a:r>
                <a:rPr lang="en-GB" b="1"/>
                <a:t>M)</a:t>
              </a:r>
            </a:p>
          </p:txBody>
        </p:sp>
      </p:grpSp>
      <p:grpSp>
        <p:nvGrpSpPr>
          <p:cNvPr id="4" name="Group 133"/>
          <p:cNvGrpSpPr>
            <a:grpSpLocks/>
          </p:cNvGrpSpPr>
          <p:nvPr/>
        </p:nvGrpSpPr>
        <p:grpSpPr bwMode="auto">
          <a:xfrm>
            <a:off x="5892800" y="3470275"/>
            <a:ext cx="3309938" cy="2424113"/>
            <a:chOff x="3497" y="2096"/>
            <a:chExt cx="1966" cy="1527"/>
          </a:xfrm>
        </p:grpSpPr>
        <p:grpSp>
          <p:nvGrpSpPr>
            <p:cNvPr id="5" name="Group 134"/>
            <p:cNvGrpSpPr>
              <a:grpSpLocks/>
            </p:cNvGrpSpPr>
            <p:nvPr/>
          </p:nvGrpSpPr>
          <p:grpSpPr bwMode="auto">
            <a:xfrm>
              <a:off x="4337" y="2096"/>
              <a:ext cx="195" cy="651"/>
              <a:chOff x="4805" y="2105"/>
              <a:chExt cx="195" cy="651"/>
            </a:xfrm>
          </p:grpSpPr>
          <p:sp>
            <p:nvSpPr>
              <p:cNvPr id="47239" name="Rectangle 135"/>
              <p:cNvSpPr>
                <a:spLocks noChangeArrowheads="1"/>
              </p:cNvSpPr>
              <p:nvPr/>
            </p:nvSpPr>
            <p:spPr bwMode="auto">
              <a:xfrm>
                <a:off x="4805" y="2188"/>
                <a:ext cx="195" cy="566"/>
              </a:xfrm>
              <a:prstGeom prst="rect">
                <a:avLst/>
              </a:prstGeom>
              <a:solidFill>
                <a:srgbClr val="3333FF"/>
              </a:solidFill>
              <a:ln w="9525">
                <a:noFill/>
                <a:miter lim="800000"/>
                <a:headEnd/>
                <a:tailEnd/>
              </a:ln>
            </p:spPr>
            <p:txBody>
              <a:bodyPr/>
              <a:lstStyle/>
              <a:p>
                <a:endParaRPr lang="en-GB"/>
              </a:p>
            </p:txBody>
          </p:sp>
          <p:sp>
            <p:nvSpPr>
              <p:cNvPr id="47240" name="Line 136"/>
              <p:cNvSpPr>
                <a:spLocks noChangeShapeType="1"/>
              </p:cNvSpPr>
              <p:nvPr/>
            </p:nvSpPr>
            <p:spPr bwMode="auto">
              <a:xfrm flipV="1">
                <a:off x="4805" y="2188"/>
                <a:ext cx="2" cy="566"/>
              </a:xfrm>
              <a:prstGeom prst="line">
                <a:avLst/>
              </a:prstGeom>
              <a:noFill/>
              <a:ln w="9525">
                <a:solidFill>
                  <a:srgbClr val="000000"/>
                </a:solidFill>
                <a:round/>
                <a:headEnd/>
                <a:tailEnd/>
              </a:ln>
            </p:spPr>
            <p:txBody>
              <a:bodyPr/>
              <a:lstStyle/>
              <a:p>
                <a:endParaRPr lang="en-GB"/>
              </a:p>
            </p:txBody>
          </p:sp>
          <p:sp>
            <p:nvSpPr>
              <p:cNvPr id="47241" name="Line 137"/>
              <p:cNvSpPr>
                <a:spLocks noChangeShapeType="1"/>
              </p:cNvSpPr>
              <p:nvPr/>
            </p:nvSpPr>
            <p:spPr bwMode="auto">
              <a:xfrm>
                <a:off x="4805" y="2188"/>
                <a:ext cx="2" cy="566"/>
              </a:xfrm>
              <a:prstGeom prst="line">
                <a:avLst/>
              </a:prstGeom>
              <a:noFill/>
              <a:ln w="9525">
                <a:solidFill>
                  <a:srgbClr val="000000"/>
                </a:solidFill>
                <a:round/>
                <a:headEnd/>
                <a:tailEnd/>
              </a:ln>
            </p:spPr>
            <p:txBody>
              <a:bodyPr/>
              <a:lstStyle/>
              <a:p>
                <a:endParaRPr lang="en-GB"/>
              </a:p>
            </p:txBody>
          </p:sp>
          <p:sp>
            <p:nvSpPr>
              <p:cNvPr id="47242" name="Line 138"/>
              <p:cNvSpPr>
                <a:spLocks noChangeShapeType="1"/>
              </p:cNvSpPr>
              <p:nvPr/>
            </p:nvSpPr>
            <p:spPr bwMode="auto">
              <a:xfrm>
                <a:off x="4805" y="2188"/>
                <a:ext cx="195" cy="2"/>
              </a:xfrm>
              <a:prstGeom prst="line">
                <a:avLst/>
              </a:prstGeom>
              <a:noFill/>
              <a:ln w="9525">
                <a:solidFill>
                  <a:srgbClr val="000000"/>
                </a:solidFill>
                <a:round/>
                <a:headEnd/>
                <a:tailEnd/>
              </a:ln>
            </p:spPr>
            <p:txBody>
              <a:bodyPr/>
              <a:lstStyle/>
              <a:p>
                <a:endParaRPr lang="en-GB"/>
              </a:p>
            </p:txBody>
          </p:sp>
          <p:sp>
            <p:nvSpPr>
              <p:cNvPr id="47243" name="Line 139"/>
              <p:cNvSpPr>
                <a:spLocks noChangeShapeType="1"/>
              </p:cNvSpPr>
              <p:nvPr/>
            </p:nvSpPr>
            <p:spPr bwMode="auto">
              <a:xfrm flipH="1">
                <a:off x="4805" y="2188"/>
                <a:ext cx="195" cy="2"/>
              </a:xfrm>
              <a:prstGeom prst="line">
                <a:avLst/>
              </a:prstGeom>
              <a:noFill/>
              <a:ln w="9525">
                <a:solidFill>
                  <a:srgbClr val="000000"/>
                </a:solidFill>
                <a:round/>
                <a:headEnd/>
                <a:tailEnd/>
              </a:ln>
            </p:spPr>
            <p:txBody>
              <a:bodyPr/>
              <a:lstStyle/>
              <a:p>
                <a:endParaRPr lang="en-GB"/>
              </a:p>
            </p:txBody>
          </p:sp>
          <p:sp>
            <p:nvSpPr>
              <p:cNvPr id="47244" name="Line 140"/>
              <p:cNvSpPr>
                <a:spLocks noChangeShapeType="1"/>
              </p:cNvSpPr>
              <p:nvPr/>
            </p:nvSpPr>
            <p:spPr bwMode="auto">
              <a:xfrm flipV="1">
                <a:off x="5000" y="2188"/>
                <a:ext cx="0" cy="566"/>
              </a:xfrm>
              <a:prstGeom prst="line">
                <a:avLst/>
              </a:prstGeom>
              <a:noFill/>
              <a:ln w="9525">
                <a:solidFill>
                  <a:srgbClr val="000000"/>
                </a:solidFill>
                <a:round/>
                <a:headEnd/>
                <a:tailEnd/>
              </a:ln>
            </p:spPr>
            <p:txBody>
              <a:bodyPr/>
              <a:lstStyle/>
              <a:p>
                <a:endParaRPr lang="en-GB"/>
              </a:p>
            </p:txBody>
          </p:sp>
          <p:sp>
            <p:nvSpPr>
              <p:cNvPr id="47245" name="Line 141"/>
              <p:cNvSpPr>
                <a:spLocks noChangeShapeType="1"/>
              </p:cNvSpPr>
              <p:nvPr/>
            </p:nvSpPr>
            <p:spPr bwMode="auto">
              <a:xfrm>
                <a:off x="5000" y="2188"/>
                <a:ext cx="0" cy="566"/>
              </a:xfrm>
              <a:prstGeom prst="line">
                <a:avLst/>
              </a:prstGeom>
              <a:noFill/>
              <a:ln w="9525">
                <a:solidFill>
                  <a:srgbClr val="000000"/>
                </a:solidFill>
                <a:round/>
                <a:headEnd/>
                <a:tailEnd/>
              </a:ln>
            </p:spPr>
            <p:txBody>
              <a:bodyPr/>
              <a:lstStyle/>
              <a:p>
                <a:endParaRPr lang="en-GB"/>
              </a:p>
            </p:txBody>
          </p:sp>
          <p:sp>
            <p:nvSpPr>
              <p:cNvPr id="47246" name="Line 142"/>
              <p:cNvSpPr>
                <a:spLocks noChangeShapeType="1"/>
              </p:cNvSpPr>
              <p:nvPr/>
            </p:nvSpPr>
            <p:spPr bwMode="auto">
              <a:xfrm>
                <a:off x="4805" y="2754"/>
                <a:ext cx="195" cy="2"/>
              </a:xfrm>
              <a:prstGeom prst="line">
                <a:avLst/>
              </a:prstGeom>
              <a:noFill/>
              <a:ln w="9525">
                <a:solidFill>
                  <a:srgbClr val="000000"/>
                </a:solidFill>
                <a:round/>
                <a:headEnd/>
                <a:tailEnd/>
              </a:ln>
            </p:spPr>
            <p:txBody>
              <a:bodyPr/>
              <a:lstStyle/>
              <a:p>
                <a:endParaRPr lang="en-GB"/>
              </a:p>
            </p:txBody>
          </p:sp>
          <p:sp>
            <p:nvSpPr>
              <p:cNvPr id="47247" name="Line 143"/>
              <p:cNvSpPr>
                <a:spLocks noChangeShapeType="1"/>
              </p:cNvSpPr>
              <p:nvPr/>
            </p:nvSpPr>
            <p:spPr bwMode="auto">
              <a:xfrm flipH="1">
                <a:off x="4805" y="2754"/>
                <a:ext cx="195" cy="2"/>
              </a:xfrm>
              <a:prstGeom prst="line">
                <a:avLst/>
              </a:prstGeom>
              <a:noFill/>
              <a:ln w="9525">
                <a:solidFill>
                  <a:srgbClr val="000000"/>
                </a:solidFill>
                <a:round/>
                <a:headEnd/>
                <a:tailEnd/>
              </a:ln>
            </p:spPr>
            <p:txBody>
              <a:bodyPr/>
              <a:lstStyle/>
              <a:p>
                <a:endParaRPr lang="en-GB"/>
              </a:p>
            </p:txBody>
          </p:sp>
          <p:sp>
            <p:nvSpPr>
              <p:cNvPr id="47248" name="Line 144"/>
              <p:cNvSpPr>
                <a:spLocks noChangeShapeType="1"/>
              </p:cNvSpPr>
              <p:nvPr/>
            </p:nvSpPr>
            <p:spPr bwMode="auto">
              <a:xfrm>
                <a:off x="4854" y="2105"/>
                <a:ext cx="99" cy="0"/>
              </a:xfrm>
              <a:prstGeom prst="line">
                <a:avLst/>
              </a:prstGeom>
              <a:noFill/>
              <a:ln w="9525">
                <a:solidFill>
                  <a:srgbClr val="000000"/>
                </a:solidFill>
                <a:round/>
                <a:headEnd/>
                <a:tailEnd/>
              </a:ln>
            </p:spPr>
            <p:txBody>
              <a:bodyPr/>
              <a:lstStyle/>
              <a:p>
                <a:endParaRPr lang="en-GB"/>
              </a:p>
            </p:txBody>
          </p:sp>
          <p:sp>
            <p:nvSpPr>
              <p:cNvPr id="47249" name="Line 145"/>
              <p:cNvSpPr>
                <a:spLocks noChangeShapeType="1"/>
              </p:cNvSpPr>
              <p:nvPr/>
            </p:nvSpPr>
            <p:spPr bwMode="auto">
              <a:xfrm>
                <a:off x="4903" y="2105"/>
                <a:ext cx="2" cy="83"/>
              </a:xfrm>
              <a:prstGeom prst="line">
                <a:avLst/>
              </a:prstGeom>
              <a:noFill/>
              <a:ln w="9525">
                <a:solidFill>
                  <a:srgbClr val="000000"/>
                </a:solidFill>
                <a:round/>
                <a:headEnd/>
                <a:tailEnd/>
              </a:ln>
            </p:spPr>
            <p:txBody>
              <a:bodyPr/>
              <a:lstStyle/>
              <a:p>
                <a:endParaRPr lang="en-GB"/>
              </a:p>
            </p:txBody>
          </p:sp>
        </p:grpSp>
        <p:sp>
          <p:nvSpPr>
            <p:cNvPr id="47250" name="Rectangle 146"/>
            <p:cNvSpPr>
              <a:spLocks noChangeArrowheads="1"/>
            </p:cNvSpPr>
            <p:nvPr/>
          </p:nvSpPr>
          <p:spPr bwMode="auto">
            <a:xfrm>
              <a:off x="3497" y="3433"/>
              <a:ext cx="284" cy="147"/>
            </a:xfrm>
            <a:prstGeom prst="rect">
              <a:avLst/>
            </a:prstGeom>
            <a:solidFill>
              <a:srgbClr val="3333FF"/>
            </a:solidFill>
            <a:ln w="9525">
              <a:solidFill>
                <a:schemeClr val="tx1"/>
              </a:solidFill>
              <a:miter lim="800000"/>
              <a:headEnd/>
              <a:tailEnd/>
            </a:ln>
            <a:effectLst/>
          </p:spPr>
          <p:txBody>
            <a:bodyPr wrap="none" anchor="ctr"/>
            <a:lstStyle/>
            <a:p>
              <a:endParaRPr lang="en-GB"/>
            </a:p>
          </p:txBody>
        </p:sp>
        <p:sp>
          <p:nvSpPr>
            <p:cNvPr id="47251" name="Text Box 147"/>
            <p:cNvSpPr txBox="1">
              <a:spLocks noChangeArrowheads="1"/>
            </p:cNvSpPr>
            <p:nvPr/>
          </p:nvSpPr>
          <p:spPr bwMode="auto">
            <a:xfrm>
              <a:off x="3845" y="3392"/>
              <a:ext cx="1618" cy="231"/>
            </a:xfrm>
            <a:prstGeom prst="rect">
              <a:avLst/>
            </a:prstGeom>
            <a:noFill/>
            <a:ln w="9525">
              <a:noFill/>
              <a:miter lim="800000"/>
              <a:headEnd/>
              <a:tailEnd/>
            </a:ln>
            <a:effectLst/>
          </p:spPr>
          <p:txBody>
            <a:bodyPr wrap="none">
              <a:spAutoFit/>
            </a:bodyPr>
            <a:lstStyle/>
            <a:p>
              <a:r>
                <a:rPr lang="en-GB" b="1"/>
                <a:t>HDAC1 overexpression</a:t>
              </a:r>
            </a:p>
          </p:txBody>
        </p:sp>
      </p:grpSp>
      <p:grpSp>
        <p:nvGrpSpPr>
          <p:cNvPr id="6" name="Group 148"/>
          <p:cNvGrpSpPr>
            <a:grpSpLocks/>
          </p:cNvGrpSpPr>
          <p:nvPr/>
        </p:nvGrpSpPr>
        <p:grpSpPr bwMode="auto">
          <a:xfrm>
            <a:off x="5892800" y="3654425"/>
            <a:ext cx="3309938" cy="2573338"/>
            <a:chOff x="3497" y="2212"/>
            <a:chExt cx="1966" cy="1621"/>
          </a:xfrm>
        </p:grpSpPr>
        <p:grpSp>
          <p:nvGrpSpPr>
            <p:cNvPr id="7" name="Group 149"/>
            <p:cNvGrpSpPr>
              <a:grpSpLocks/>
            </p:cNvGrpSpPr>
            <p:nvPr/>
          </p:nvGrpSpPr>
          <p:grpSpPr bwMode="auto">
            <a:xfrm>
              <a:off x="4684" y="2212"/>
              <a:ext cx="222" cy="531"/>
              <a:chOff x="4684" y="2212"/>
              <a:chExt cx="222" cy="531"/>
            </a:xfrm>
          </p:grpSpPr>
          <p:sp>
            <p:nvSpPr>
              <p:cNvPr id="47254" name="Text Box 150"/>
              <p:cNvSpPr txBox="1">
                <a:spLocks noChangeArrowheads="1"/>
              </p:cNvSpPr>
              <p:nvPr/>
            </p:nvSpPr>
            <p:spPr bwMode="auto">
              <a:xfrm>
                <a:off x="4684" y="2212"/>
                <a:ext cx="215" cy="327"/>
              </a:xfrm>
              <a:prstGeom prst="rect">
                <a:avLst/>
              </a:prstGeom>
              <a:noFill/>
              <a:ln w="9525">
                <a:noFill/>
                <a:miter lim="800000"/>
                <a:headEnd/>
                <a:tailEnd/>
              </a:ln>
              <a:effectLst/>
            </p:spPr>
            <p:txBody>
              <a:bodyPr wrap="none">
                <a:spAutoFit/>
              </a:bodyPr>
              <a:lstStyle/>
              <a:p>
                <a:r>
                  <a:rPr lang="en-GB" sz="2800">
                    <a:latin typeface="Times New Roman" pitchFamily="18" charset="0"/>
                  </a:rPr>
                  <a:t>*</a:t>
                </a:r>
              </a:p>
            </p:txBody>
          </p:sp>
          <p:sp>
            <p:nvSpPr>
              <p:cNvPr id="47255" name="Rectangle 151"/>
              <p:cNvSpPr>
                <a:spLocks noChangeArrowheads="1"/>
              </p:cNvSpPr>
              <p:nvPr/>
            </p:nvSpPr>
            <p:spPr bwMode="auto">
              <a:xfrm>
                <a:off x="4711" y="2504"/>
                <a:ext cx="193" cy="233"/>
              </a:xfrm>
              <a:prstGeom prst="rect">
                <a:avLst/>
              </a:prstGeom>
              <a:noFill/>
              <a:ln w="9525">
                <a:noFill/>
                <a:miter lim="800000"/>
                <a:headEnd/>
                <a:tailEnd/>
              </a:ln>
            </p:spPr>
            <p:txBody>
              <a:bodyPr/>
              <a:lstStyle/>
              <a:p>
                <a:endParaRPr lang="en-GB"/>
              </a:p>
            </p:txBody>
          </p:sp>
          <p:sp>
            <p:nvSpPr>
              <p:cNvPr id="47256" name="Line 152"/>
              <p:cNvSpPr>
                <a:spLocks noChangeShapeType="1"/>
              </p:cNvSpPr>
              <p:nvPr/>
            </p:nvSpPr>
            <p:spPr bwMode="auto">
              <a:xfrm flipV="1">
                <a:off x="4711" y="2504"/>
                <a:ext cx="2" cy="233"/>
              </a:xfrm>
              <a:prstGeom prst="line">
                <a:avLst/>
              </a:prstGeom>
              <a:noFill/>
              <a:ln w="9525">
                <a:solidFill>
                  <a:srgbClr val="000000"/>
                </a:solidFill>
                <a:round/>
                <a:headEnd/>
                <a:tailEnd/>
              </a:ln>
            </p:spPr>
            <p:txBody>
              <a:bodyPr/>
              <a:lstStyle/>
              <a:p>
                <a:endParaRPr lang="en-GB"/>
              </a:p>
            </p:txBody>
          </p:sp>
          <p:sp>
            <p:nvSpPr>
              <p:cNvPr id="47257" name="Line 153"/>
              <p:cNvSpPr>
                <a:spLocks noChangeShapeType="1"/>
              </p:cNvSpPr>
              <p:nvPr/>
            </p:nvSpPr>
            <p:spPr bwMode="auto">
              <a:xfrm>
                <a:off x="4711" y="2504"/>
                <a:ext cx="2" cy="233"/>
              </a:xfrm>
              <a:prstGeom prst="line">
                <a:avLst/>
              </a:prstGeom>
              <a:noFill/>
              <a:ln w="9525">
                <a:solidFill>
                  <a:srgbClr val="000000"/>
                </a:solidFill>
                <a:round/>
                <a:headEnd/>
                <a:tailEnd/>
              </a:ln>
            </p:spPr>
            <p:txBody>
              <a:bodyPr/>
              <a:lstStyle/>
              <a:p>
                <a:endParaRPr lang="en-GB"/>
              </a:p>
            </p:txBody>
          </p:sp>
          <p:sp>
            <p:nvSpPr>
              <p:cNvPr id="47258" name="Line 154"/>
              <p:cNvSpPr>
                <a:spLocks noChangeShapeType="1"/>
              </p:cNvSpPr>
              <p:nvPr/>
            </p:nvSpPr>
            <p:spPr bwMode="auto">
              <a:xfrm>
                <a:off x="4711" y="2504"/>
                <a:ext cx="193" cy="0"/>
              </a:xfrm>
              <a:prstGeom prst="line">
                <a:avLst/>
              </a:prstGeom>
              <a:noFill/>
              <a:ln w="9525">
                <a:solidFill>
                  <a:srgbClr val="000000"/>
                </a:solidFill>
                <a:round/>
                <a:headEnd/>
                <a:tailEnd/>
              </a:ln>
            </p:spPr>
            <p:txBody>
              <a:bodyPr/>
              <a:lstStyle/>
              <a:p>
                <a:endParaRPr lang="en-GB"/>
              </a:p>
            </p:txBody>
          </p:sp>
          <p:sp>
            <p:nvSpPr>
              <p:cNvPr id="47259" name="Line 155"/>
              <p:cNvSpPr>
                <a:spLocks noChangeShapeType="1"/>
              </p:cNvSpPr>
              <p:nvPr/>
            </p:nvSpPr>
            <p:spPr bwMode="auto">
              <a:xfrm flipH="1">
                <a:off x="4711" y="2504"/>
                <a:ext cx="193" cy="0"/>
              </a:xfrm>
              <a:prstGeom prst="line">
                <a:avLst/>
              </a:prstGeom>
              <a:noFill/>
              <a:ln w="9525">
                <a:solidFill>
                  <a:srgbClr val="000000"/>
                </a:solidFill>
                <a:round/>
                <a:headEnd/>
                <a:tailEnd/>
              </a:ln>
            </p:spPr>
            <p:txBody>
              <a:bodyPr/>
              <a:lstStyle/>
              <a:p>
                <a:endParaRPr lang="en-GB"/>
              </a:p>
            </p:txBody>
          </p:sp>
          <p:sp>
            <p:nvSpPr>
              <p:cNvPr id="47260" name="Line 156"/>
              <p:cNvSpPr>
                <a:spLocks noChangeShapeType="1"/>
              </p:cNvSpPr>
              <p:nvPr/>
            </p:nvSpPr>
            <p:spPr bwMode="auto">
              <a:xfrm flipV="1">
                <a:off x="4904" y="2504"/>
                <a:ext cx="2" cy="233"/>
              </a:xfrm>
              <a:prstGeom prst="line">
                <a:avLst/>
              </a:prstGeom>
              <a:noFill/>
              <a:ln w="9525">
                <a:solidFill>
                  <a:srgbClr val="000000"/>
                </a:solidFill>
                <a:round/>
                <a:headEnd/>
                <a:tailEnd/>
              </a:ln>
            </p:spPr>
            <p:txBody>
              <a:bodyPr/>
              <a:lstStyle/>
              <a:p>
                <a:endParaRPr lang="en-GB"/>
              </a:p>
            </p:txBody>
          </p:sp>
          <p:sp>
            <p:nvSpPr>
              <p:cNvPr id="47261" name="Line 157"/>
              <p:cNvSpPr>
                <a:spLocks noChangeShapeType="1"/>
              </p:cNvSpPr>
              <p:nvPr/>
            </p:nvSpPr>
            <p:spPr bwMode="auto">
              <a:xfrm>
                <a:off x="4904" y="2504"/>
                <a:ext cx="2" cy="233"/>
              </a:xfrm>
              <a:prstGeom prst="line">
                <a:avLst/>
              </a:prstGeom>
              <a:noFill/>
              <a:ln w="9525">
                <a:solidFill>
                  <a:srgbClr val="000000"/>
                </a:solidFill>
                <a:round/>
                <a:headEnd/>
                <a:tailEnd/>
              </a:ln>
            </p:spPr>
            <p:txBody>
              <a:bodyPr/>
              <a:lstStyle/>
              <a:p>
                <a:endParaRPr lang="en-GB"/>
              </a:p>
            </p:txBody>
          </p:sp>
          <p:sp>
            <p:nvSpPr>
              <p:cNvPr id="47262" name="Line 158"/>
              <p:cNvSpPr>
                <a:spLocks noChangeShapeType="1"/>
              </p:cNvSpPr>
              <p:nvPr/>
            </p:nvSpPr>
            <p:spPr bwMode="auto">
              <a:xfrm>
                <a:off x="4711" y="2737"/>
                <a:ext cx="193" cy="2"/>
              </a:xfrm>
              <a:prstGeom prst="line">
                <a:avLst/>
              </a:prstGeom>
              <a:noFill/>
              <a:ln w="9525">
                <a:solidFill>
                  <a:srgbClr val="000000"/>
                </a:solidFill>
                <a:round/>
                <a:headEnd/>
                <a:tailEnd/>
              </a:ln>
            </p:spPr>
            <p:txBody>
              <a:bodyPr/>
              <a:lstStyle/>
              <a:p>
                <a:endParaRPr lang="en-GB"/>
              </a:p>
            </p:txBody>
          </p:sp>
          <p:sp>
            <p:nvSpPr>
              <p:cNvPr id="47263" name="Line 159"/>
              <p:cNvSpPr>
                <a:spLocks noChangeShapeType="1"/>
              </p:cNvSpPr>
              <p:nvPr/>
            </p:nvSpPr>
            <p:spPr bwMode="auto">
              <a:xfrm flipH="1">
                <a:off x="4711" y="2737"/>
                <a:ext cx="193" cy="2"/>
              </a:xfrm>
              <a:prstGeom prst="line">
                <a:avLst/>
              </a:prstGeom>
              <a:noFill/>
              <a:ln w="9525">
                <a:solidFill>
                  <a:srgbClr val="000000"/>
                </a:solidFill>
                <a:round/>
                <a:headEnd/>
                <a:tailEnd/>
              </a:ln>
            </p:spPr>
            <p:txBody>
              <a:bodyPr/>
              <a:lstStyle/>
              <a:p>
                <a:endParaRPr lang="en-GB"/>
              </a:p>
            </p:txBody>
          </p:sp>
          <p:sp>
            <p:nvSpPr>
              <p:cNvPr id="47264" name="Line 160"/>
              <p:cNvSpPr>
                <a:spLocks noChangeShapeType="1"/>
              </p:cNvSpPr>
              <p:nvPr/>
            </p:nvSpPr>
            <p:spPr bwMode="auto">
              <a:xfrm>
                <a:off x="4760" y="2412"/>
                <a:ext cx="97" cy="2"/>
              </a:xfrm>
              <a:prstGeom prst="line">
                <a:avLst/>
              </a:prstGeom>
              <a:noFill/>
              <a:ln w="9525">
                <a:solidFill>
                  <a:srgbClr val="000000"/>
                </a:solidFill>
                <a:round/>
                <a:headEnd/>
                <a:tailEnd/>
              </a:ln>
            </p:spPr>
            <p:txBody>
              <a:bodyPr/>
              <a:lstStyle/>
              <a:p>
                <a:endParaRPr lang="en-GB"/>
              </a:p>
            </p:txBody>
          </p:sp>
          <p:sp>
            <p:nvSpPr>
              <p:cNvPr id="47265" name="Line 161"/>
              <p:cNvSpPr>
                <a:spLocks noChangeShapeType="1"/>
              </p:cNvSpPr>
              <p:nvPr/>
            </p:nvSpPr>
            <p:spPr bwMode="auto">
              <a:xfrm>
                <a:off x="4808" y="2412"/>
                <a:ext cx="2" cy="92"/>
              </a:xfrm>
              <a:prstGeom prst="line">
                <a:avLst/>
              </a:prstGeom>
              <a:noFill/>
              <a:ln w="9525">
                <a:solidFill>
                  <a:srgbClr val="000000"/>
                </a:solidFill>
                <a:round/>
                <a:headEnd/>
                <a:tailEnd/>
              </a:ln>
            </p:spPr>
            <p:txBody>
              <a:bodyPr/>
              <a:lstStyle/>
              <a:p>
                <a:endParaRPr lang="en-GB"/>
              </a:p>
            </p:txBody>
          </p:sp>
          <p:sp>
            <p:nvSpPr>
              <p:cNvPr id="47266" name="Rectangle 162"/>
              <p:cNvSpPr>
                <a:spLocks noChangeArrowheads="1"/>
              </p:cNvSpPr>
              <p:nvPr/>
            </p:nvSpPr>
            <p:spPr bwMode="auto">
              <a:xfrm>
                <a:off x="4718" y="2505"/>
                <a:ext cx="183" cy="238"/>
              </a:xfrm>
              <a:prstGeom prst="rect">
                <a:avLst/>
              </a:prstGeom>
              <a:solidFill>
                <a:srgbClr val="FF9900"/>
              </a:solidFill>
              <a:ln w="9525">
                <a:solidFill>
                  <a:schemeClr val="tx1"/>
                </a:solidFill>
                <a:miter lim="800000"/>
                <a:headEnd/>
                <a:tailEnd/>
              </a:ln>
              <a:effectLst/>
            </p:spPr>
            <p:txBody>
              <a:bodyPr wrap="none" anchor="ctr"/>
              <a:lstStyle/>
              <a:p>
                <a:endParaRPr lang="en-GB"/>
              </a:p>
            </p:txBody>
          </p:sp>
        </p:grpSp>
        <p:sp>
          <p:nvSpPr>
            <p:cNvPr id="47267" name="Rectangle 163"/>
            <p:cNvSpPr>
              <a:spLocks noChangeArrowheads="1"/>
            </p:cNvSpPr>
            <p:nvPr/>
          </p:nvSpPr>
          <p:spPr bwMode="auto">
            <a:xfrm>
              <a:off x="3497" y="3628"/>
              <a:ext cx="284" cy="147"/>
            </a:xfrm>
            <a:prstGeom prst="rect">
              <a:avLst/>
            </a:prstGeom>
            <a:solidFill>
              <a:srgbClr val="FF9900"/>
            </a:solidFill>
            <a:ln w="9525">
              <a:solidFill>
                <a:schemeClr val="tx1"/>
              </a:solidFill>
              <a:miter lim="800000"/>
              <a:headEnd/>
              <a:tailEnd/>
            </a:ln>
            <a:effectLst/>
          </p:spPr>
          <p:txBody>
            <a:bodyPr wrap="none" anchor="ctr"/>
            <a:lstStyle/>
            <a:p>
              <a:endParaRPr lang="en-GB"/>
            </a:p>
          </p:txBody>
        </p:sp>
        <p:sp>
          <p:nvSpPr>
            <p:cNvPr id="47268" name="Text Box 164"/>
            <p:cNvSpPr txBox="1">
              <a:spLocks noChangeArrowheads="1"/>
            </p:cNvSpPr>
            <p:nvPr/>
          </p:nvSpPr>
          <p:spPr bwMode="auto">
            <a:xfrm>
              <a:off x="3845" y="3602"/>
              <a:ext cx="1618" cy="231"/>
            </a:xfrm>
            <a:prstGeom prst="rect">
              <a:avLst/>
            </a:prstGeom>
            <a:noFill/>
            <a:ln w="9525">
              <a:noFill/>
              <a:miter lim="800000"/>
              <a:headEnd/>
              <a:tailEnd/>
            </a:ln>
            <a:effectLst/>
          </p:spPr>
          <p:txBody>
            <a:bodyPr wrap="none">
              <a:spAutoFit/>
            </a:bodyPr>
            <a:lstStyle/>
            <a:p>
              <a:r>
                <a:rPr lang="en-GB" b="1"/>
                <a:t>HDAC2 overexpression</a:t>
              </a:r>
            </a:p>
          </p:txBody>
        </p:sp>
      </p:grpSp>
      <p:sp>
        <p:nvSpPr>
          <p:cNvPr id="47269" name="Rectangle 165"/>
          <p:cNvSpPr>
            <a:spLocks noChangeArrowheads="1"/>
          </p:cNvSpPr>
          <p:nvPr/>
        </p:nvSpPr>
        <p:spPr bwMode="auto">
          <a:xfrm>
            <a:off x="7927975" y="6530975"/>
            <a:ext cx="1935163" cy="333375"/>
          </a:xfrm>
          <a:prstGeom prst="rect">
            <a:avLst/>
          </a:prstGeom>
          <a:noFill/>
          <a:ln w="12700">
            <a:noFill/>
            <a:miter lim="800000"/>
            <a:headEnd/>
            <a:tailEnd/>
          </a:ln>
          <a:effectLst/>
        </p:spPr>
        <p:txBody>
          <a:bodyPr wrap="none" lIns="90488" tIns="44450" rIns="90488" bIns="44450">
            <a:spAutoFit/>
          </a:bodyPr>
          <a:lstStyle/>
          <a:p>
            <a:pPr defTabSz="762000" eaLnBrk="0" hangingPunct="0"/>
            <a:r>
              <a:rPr lang="en-US" sz="1600">
                <a:solidFill>
                  <a:srgbClr val="9900FF"/>
                </a:solidFill>
              </a:rPr>
              <a:t>Ito et al., JEM 2006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022478" y="5295904"/>
            <a:ext cx="219075" cy="74613"/>
          </a:xfrm>
          <a:prstGeom prst="rect">
            <a:avLst/>
          </a:prstGeom>
          <a:solidFill>
            <a:schemeClr val="bg1"/>
          </a:solidFill>
          <a:ln w="9525">
            <a:solidFill>
              <a:schemeClr val="tx1"/>
            </a:solidFill>
            <a:miter lim="800000"/>
            <a:headEnd/>
            <a:tailEnd/>
          </a:ln>
        </p:spPr>
        <p:txBody>
          <a:bodyPr/>
          <a:lstStyle/>
          <a:p>
            <a:endParaRPr lang="en-GB">
              <a:latin typeface="Calibri" pitchFamily="34" charset="0"/>
            </a:endParaRPr>
          </a:p>
        </p:txBody>
      </p:sp>
      <p:sp>
        <p:nvSpPr>
          <p:cNvPr id="31747" name="Line 3"/>
          <p:cNvSpPr>
            <a:spLocks noChangeShapeType="1"/>
          </p:cNvSpPr>
          <p:nvPr/>
        </p:nvSpPr>
        <p:spPr bwMode="auto">
          <a:xfrm>
            <a:off x="2022475" y="5370517"/>
            <a:ext cx="217488" cy="3175"/>
          </a:xfrm>
          <a:prstGeom prst="line">
            <a:avLst/>
          </a:prstGeom>
          <a:noFill/>
          <a:ln w="9525">
            <a:solidFill>
              <a:srgbClr val="000000"/>
            </a:solidFill>
            <a:round/>
            <a:headEnd/>
            <a:tailEnd/>
          </a:ln>
        </p:spPr>
        <p:txBody>
          <a:bodyPr/>
          <a:lstStyle/>
          <a:p>
            <a:endParaRPr lang="en-GB"/>
          </a:p>
        </p:txBody>
      </p:sp>
      <p:sp>
        <p:nvSpPr>
          <p:cNvPr id="31748" name="Line 4"/>
          <p:cNvSpPr>
            <a:spLocks noChangeShapeType="1"/>
          </p:cNvSpPr>
          <p:nvPr/>
        </p:nvSpPr>
        <p:spPr bwMode="auto">
          <a:xfrm flipH="1">
            <a:off x="2022475" y="5370517"/>
            <a:ext cx="217488" cy="3175"/>
          </a:xfrm>
          <a:prstGeom prst="line">
            <a:avLst/>
          </a:prstGeom>
          <a:noFill/>
          <a:ln w="9525">
            <a:solidFill>
              <a:srgbClr val="000000"/>
            </a:solidFill>
            <a:round/>
            <a:headEnd/>
            <a:tailEnd/>
          </a:ln>
        </p:spPr>
        <p:txBody>
          <a:bodyPr/>
          <a:lstStyle/>
          <a:p>
            <a:endParaRPr lang="en-GB"/>
          </a:p>
        </p:txBody>
      </p:sp>
      <p:sp>
        <p:nvSpPr>
          <p:cNvPr id="31749" name="Line 5"/>
          <p:cNvSpPr>
            <a:spLocks noChangeShapeType="1"/>
          </p:cNvSpPr>
          <p:nvPr/>
        </p:nvSpPr>
        <p:spPr bwMode="auto">
          <a:xfrm>
            <a:off x="2074863" y="5278442"/>
            <a:ext cx="114300" cy="3175"/>
          </a:xfrm>
          <a:prstGeom prst="line">
            <a:avLst/>
          </a:prstGeom>
          <a:noFill/>
          <a:ln w="9525">
            <a:solidFill>
              <a:srgbClr val="000000"/>
            </a:solidFill>
            <a:round/>
            <a:headEnd/>
            <a:tailEnd/>
          </a:ln>
        </p:spPr>
        <p:txBody>
          <a:bodyPr/>
          <a:lstStyle/>
          <a:p>
            <a:endParaRPr lang="en-GB"/>
          </a:p>
        </p:txBody>
      </p:sp>
      <p:sp>
        <p:nvSpPr>
          <p:cNvPr id="31750" name="Line 6"/>
          <p:cNvSpPr>
            <a:spLocks noChangeShapeType="1"/>
          </p:cNvSpPr>
          <p:nvPr/>
        </p:nvSpPr>
        <p:spPr bwMode="auto">
          <a:xfrm>
            <a:off x="2127252" y="5278438"/>
            <a:ext cx="3175" cy="17462"/>
          </a:xfrm>
          <a:prstGeom prst="line">
            <a:avLst/>
          </a:prstGeom>
          <a:noFill/>
          <a:ln w="9525">
            <a:solidFill>
              <a:srgbClr val="000000"/>
            </a:solidFill>
            <a:round/>
            <a:headEnd/>
            <a:tailEnd/>
          </a:ln>
        </p:spPr>
        <p:txBody>
          <a:bodyPr/>
          <a:lstStyle/>
          <a:p>
            <a:endParaRPr lang="en-GB"/>
          </a:p>
        </p:txBody>
      </p:sp>
      <p:sp>
        <p:nvSpPr>
          <p:cNvPr id="31751" name="Rectangle 7"/>
          <p:cNvSpPr>
            <a:spLocks noChangeArrowheads="1"/>
          </p:cNvSpPr>
          <p:nvPr/>
        </p:nvSpPr>
        <p:spPr bwMode="auto">
          <a:xfrm>
            <a:off x="3009900" y="2917825"/>
            <a:ext cx="222250" cy="2452688"/>
          </a:xfrm>
          <a:prstGeom prst="rect">
            <a:avLst/>
          </a:prstGeom>
          <a:solidFill>
            <a:srgbClr val="CC0000"/>
          </a:solidFill>
          <a:ln w="9525">
            <a:noFill/>
            <a:miter lim="800000"/>
            <a:headEnd/>
            <a:tailEnd/>
          </a:ln>
        </p:spPr>
        <p:txBody>
          <a:bodyPr/>
          <a:lstStyle/>
          <a:p>
            <a:endParaRPr lang="en-GB">
              <a:latin typeface="Calibri" pitchFamily="34" charset="0"/>
            </a:endParaRPr>
          </a:p>
        </p:txBody>
      </p:sp>
      <p:sp>
        <p:nvSpPr>
          <p:cNvPr id="31752" name="Line 8"/>
          <p:cNvSpPr>
            <a:spLocks noChangeShapeType="1"/>
          </p:cNvSpPr>
          <p:nvPr/>
        </p:nvSpPr>
        <p:spPr bwMode="auto">
          <a:xfrm flipV="1">
            <a:off x="3009903" y="2917825"/>
            <a:ext cx="3175" cy="2452688"/>
          </a:xfrm>
          <a:prstGeom prst="line">
            <a:avLst/>
          </a:prstGeom>
          <a:noFill/>
          <a:ln w="9525">
            <a:solidFill>
              <a:srgbClr val="000000"/>
            </a:solidFill>
            <a:round/>
            <a:headEnd/>
            <a:tailEnd/>
          </a:ln>
        </p:spPr>
        <p:txBody>
          <a:bodyPr/>
          <a:lstStyle/>
          <a:p>
            <a:endParaRPr lang="en-GB"/>
          </a:p>
        </p:txBody>
      </p:sp>
      <p:sp>
        <p:nvSpPr>
          <p:cNvPr id="31753" name="Line 9"/>
          <p:cNvSpPr>
            <a:spLocks noChangeShapeType="1"/>
          </p:cNvSpPr>
          <p:nvPr/>
        </p:nvSpPr>
        <p:spPr bwMode="auto">
          <a:xfrm>
            <a:off x="3009903" y="2917825"/>
            <a:ext cx="3175" cy="2452688"/>
          </a:xfrm>
          <a:prstGeom prst="line">
            <a:avLst/>
          </a:prstGeom>
          <a:noFill/>
          <a:ln w="9525">
            <a:solidFill>
              <a:srgbClr val="000000"/>
            </a:solidFill>
            <a:round/>
            <a:headEnd/>
            <a:tailEnd/>
          </a:ln>
        </p:spPr>
        <p:txBody>
          <a:bodyPr/>
          <a:lstStyle/>
          <a:p>
            <a:endParaRPr lang="en-GB"/>
          </a:p>
        </p:txBody>
      </p:sp>
      <p:sp>
        <p:nvSpPr>
          <p:cNvPr id="31754" name="Line 10"/>
          <p:cNvSpPr>
            <a:spLocks noChangeShapeType="1"/>
          </p:cNvSpPr>
          <p:nvPr/>
        </p:nvSpPr>
        <p:spPr bwMode="auto">
          <a:xfrm>
            <a:off x="3009903" y="2917825"/>
            <a:ext cx="220663" cy="1588"/>
          </a:xfrm>
          <a:prstGeom prst="line">
            <a:avLst/>
          </a:prstGeom>
          <a:noFill/>
          <a:ln w="9525">
            <a:solidFill>
              <a:srgbClr val="000000"/>
            </a:solidFill>
            <a:round/>
            <a:headEnd/>
            <a:tailEnd/>
          </a:ln>
        </p:spPr>
        <p:txBody>
          <a:bodyPr/>
          <a:lstStyle/>
          <a:p>
            <a:endParaRPr lang="en-GB"/>
          </a:p>
        </p:txBody>
      </p:sp>
      <p:sp>
        <p:nvSpPr>
          <p:cNvPr id="31755" name="Line 11"/>
          <p:cNvSpPr>
            <a:spLocks noChangeShapeType="1"/>
          </p:cNvSpPr>
          <p:nvPr/>
        </p:nvSpPr>
        <p:spPr bwMode="auto">
          <a:xfrm flipH="1">
            <a:off x="3009903" y="2917825"/>
            <a:ext cx="220663" cy="1588"/>
          </a:xfrm>
          <a:prstGeom prst="line">
            <a:avLst/>
          </a:prstGeom>
          <a:noFill/>
          <a:ln w="9525">
            <a:solidFill>
              <a:srgbClr val="000000"/>
            </a:solidFill>
            <a:round/>
            <a:headEnd/>
            <a:tailEnd/>
          </a:ln>
        </p:spPr>
        <p:txBody>
          <a:bodyPr/>
          <a:lstStyle/>
          <a:p>
            <a:endParaRPr lang="en-GB"/>
          </a:p>
        </p:txBody>
      </p:sp>
      <p:sp>
        <p:nvSpPr>
          <p:cNvPr id="31756" name="Line 12"/>
          <p:cNvSpPr>
            <a:spLocks noChangeShapeType="1"/>
          </p:cNvSpPr>
          <p:nvPr/>
        </p:nvSpPr>
        <p:spPr bwMode="auto">
          <a:xfrm flipV="1">
            <a:off x="3230566" y="2917825"/>
            <a:ext cx="1587" cy="2452688"/>
          </a:xfrm>
          <a:prstGeom prst="line">
            <a:avLst/>
          </a:prstGeom>
          <a:noFill/>
          <a:ln w="9525">
            <a:solidFill>
              <a:srgbClr val="000000"/>
            </a:solidFill>
            <a:round/>
            <a:headEnd/>
            <a:tailEnd/>
          </a:ln>
        </p:spPr>
        <p:txBody>
          <a:bodyPr/>
          <a:lstStyle/>
          <a:p>
            <a:endParaRPr lang="en-GB"/>
          </a:p>
        </p:txBody>
      </p:sp>
      <p:sp>
        <p:nvSpPr>
          <p:cNvPr id="31757" name="Line 13"/>
          <p:cNvSpPr>
            <a:spLocks noChangeShapeType="1"/>
          </p:cNvSpPr>
          <p:nvPr/>
        </p:nvSpPr>
        <p:spPr bwMode="auto">
          <a:xfrm>
            <a:off x="3230566" y="2917825"/>
            <a:ext cx="1587" cy="2452688"/>
          </a:xfrm>
          <a:prstGeom prst="line">
            <a:avLst/>
          </a:prstGeom>
          <a:noFill/>
          <a:ln w="9525">
            <a:solidFill>
              <a:srgbClr val="000000"/>
            </a:solidFill>
            <a:round/>
            <a:headEnd/>
            <a:tailEnd/>
          </a:ln>
        </p:spPr>
        <p:txBody>
          <a:bodyPr/>
          <a:lstStyle/>
          <a:p>
            <a:endParaRPr lang="en-GB"/>
          </a:p>
        </p:txBody>
      </p:sp>
      <p:sp>
        <p:nvSpPr>
          <p:cNvPr id="31758" name="Line 14"/>
          <p:cNvSpPr>
            <a:spLocks noChangeShapeType="1"/>
          </p:cNvSpPr>
          <p:nvPr/>
        </p:nvSpPr>
        <p:spPr bwMode="auto">
          <a:xfrm>
            <a:off x="3009903" y="5370517"/>
            <a:ext cx="220663" cy="3175"/>
          </a:xfrm>
          <a:prstGeom prst="line">
            <a:avLst/>
          </a:prstGeom>
          <a:noFill/>
          <a:ln w="9525">
            <a:solidFill>
              <a:srgbClr val="000000"/>
            </a:solidFill>
            <a:round/>
            <a:headEnd/>
            <a:tailEnd/>
          </a:ln>
        </p:spPr>
        <p:txBody>
          <a:bodyPr/>
          <a:lstStyle/>
          <a:p>
            <a:endParaRPr lang="en-GB"/>
          </a:p>
        </p:txBody>
      </p:sp>
      <p:sp>
        <p:nvSpPr>
          <p:cNvPr id="31759" name="Line 15"/>
          <p:cNvSpPr>
            <a:spLocks noChangeShapeType="1"/>
          </p:cNvSpPr>
          <p:nvPr/>
        </p:nvSpPr>
        <p:spPr bwMode="auto">
          <a:xfrm flipH="1">
            <a:off x="3009903" y="5370517"/>
            <a:ext cx="220663" cy="3175"/>
          </a:xfrm>
          <a:prstGeom prst="line">
            <a:avLst/>
          </a:prstGeom>
          <a:noFill/>
          <a:ln w="9525">
            <a:solidFill>
              <a:srgbClr val="000000"/>
            </a:solidFill>
            <a:round/>
            <a:headEnd/>
            <a:tailEnd/>
          </a:ln>
        </p:spPr>
        <p:txBody>
          <a:bodyPr/>
          <a:lstStyle/>
          <a:p>
            <a:endParaRPr lang="en-GB"/>
          </a:p>
        </p:txBody>
      </p:sp>
      <p:sp>
        <p:nvSpPr>
          <p:cNvPr id="31760" name="Line 16"/>
          <p:cNvSpPr>
            <a:spLocks noChangeShapeType="1"/>
          </p:cNvSpPr>
          <p:nvPr/>
        </p:nvSpPr>
        <p:spPr bwMode="auto">
          <a:xfrm>
            <a:off x="3065463" y="2544767"/>
            <a:ext cx="106362" cy="3175"/>
          </a:xfrm>
          <a:prstGeom prst="line">
            <a:avLst/>
          </a:prstGeom>
          <a:noFill/>
          <a:ln w="9525">
            <a:solidFill>
              <a:srgbClr val="000000"/>
            </a:solidFill>
            <a:round/>
            <a:headEnd/>
            <a:tailEnd/>
          </a:ln>
        </p:spPr>
        <p:txBody>
          <a:bodyPr/>
          <a:lstStyle/>
          <a:p>
            <a:endParaRPr lang="en-GB"/>
          </a:p>
        </p:txBody>
      </p:sp>
      <p:sp>
        <p:nvSpPr>
          <p:cNvPr id="31761" name="Line 17"/>
          <p:cNvSpPr>
            <a:spLocks noChangeShapeType="1"/>
          </p:cNvSpPr>
          <p:nvPr/>
        </p:nvSpPr>
        <p:spPr bwMode="auto">
          <a:xfrm>
            <a:off x="3117852" y="2544763"/>
            <a:ext cx="3175" cy="373062"/>
          </a:xfrm>
          <a:prstGeom prst="line">
            <a:avLst/>
          </a:prstGeom>
          <a:noFill/>
          <a:ln w="9525">
            <a:solidFill>
              <a:srgbClr val="000000"/>
            </a:solidFill>
            <a:round/>
            <a:headEnd/>
            <a:tailEnd/>
          </a:ln>
        </p:spPr>
        <p:txBody>
          <a:bodyPr/>
          <a:lstStyle/>
          <a:p>
            <a:endParaRPr lang="en-GB"/>
          </a:p>
        </p:txBody>
      </p:sp>
      <p:sp>
        <p:nvSpPr>
          <p:cNvPr id="31762" name="Rectangle 18"/>
          <p:cNvSpPr>
            <a:spLocks noChangeArrowheads="1"/>
          </p:cNvSpPr>
          <p:nvPr/>
        </p:nvSpPr>
        <p:spPr bwMode="auto">
          <a:xfrm>
            <a:off x="3994150" y="3330575"/>
            <a:ext cx="222250" cy="2039938"/>
          </a:xfrm>
          <a:prstGeom prst="rect">
            <a:avLst/>
          </a:prstGeom>
          <a:solidFill>
            <a:srgbClr val="9999FF"/>
          </a:solidFill>
          <a:ln w="9525">
            <a:noFill/>
            <a:miter lim="800000"/>
            <a:headEnd/>
            <a:tailEnd/>
          </a:ln>
        </p:spPr>
        <p:txBody>
          <a:bodyPr/>
          <a:lstStyle/>
          <a:p>
            <a:endParaRPr lang="en-GB">
              <a:latin typeface="Calibri" pitchFamily="34" charset="0"/>
            </a:endParaRPr>
          </a:p>
        </p:txBody>
      </p:sp>
      <p:sp>
        <p:nvSpPr>
          <p:cNvPr id="31763" name="Line 19"/>
          <p:cNvSpPr>
            <a:spLocks noChangeShapeType="1"/>
          </p:cNvSpPr>
          <p:nvPr/>
        </p:nvSpPr>
        <p:spPr bwMode="auto">
          <a:xfrm flipV="1">
            <a:off x="3994152" y="3330575"/>
            <a:ext cx="3175" cy="2039938"/>
          </a:xfrm>
          <a:prstGeom prst="line">
            <a:avLst/>
          </a:prstGeom>
          <a:noFill/>
          <a:ln w="9525">
            <a:solidFill>
              <a:srgbClr val="000000"/>
            </a:solidFill>
            <a:round/>
            <a:headEnd/>
            <a:tailEnd/>
          </a:ln>
        </p:spPr>
        <p:txBody>
          <a:bodyPr/>
          <a:lstStyle/>
          <a:p>
            <a:endParaRPr lang="en-GB"/>
          </a:p>
        </p:txBody>
      </p:sp>
      <p:sp>
        <p:nvSpPr>
          <p:cNvPr id="31764" name="Line 20"/>
          <p:cNvSpPr>
            <a:spLocks noChangeShapeType="1"/>
          </p:cNvSpPr>
          <p:nvPr/>
        </p:nvSpPr>
        <p:spPr bwMode="auto">
          <a:xfrm>
            <a:off x="3994152" y="3330575"/>
            <a:ext cx="3175" cy="2039938"/>
          </a:xfrm>
          <a:prstGeom prst="line">
            <a:avLst/>
          </a:prstGeom>
          <a:noFill/>
          <a:ln w="9525">
            <a:solidFill>
              <a:srgbClr val="000000"/>
            </a:solidFill>
            <a:round/>
            <a:headEnd/>
            <a:tailEnd/>
          </a:ln>
        </p:spPr>
        <p:txBody>
          <a:bodyPr/>
          <a:lstStyle/>
          <a:p>
            <a:endParaRPr lang="en-GB"/>
          </a:p>
        </p:txBody>
      </p:sp>
      <p:sp>
        <p:nvSpPr>
          <p:cNvPr id="31765" name="Line 21"/>
          <p:cNvSpPr>
            <a:spLocks noChangeShapeType="1"/>
          </p:cNvSpPr>
          <p:nvPr/>
        </p:nvSpPr>
        <p:spPr bwMode="auto">
          <a:xfrm>
            <a:off x="3994152" y="3330575"/>
            <a:ext cx="219075" cy="1588"/>
          </a:xfrm>
          <a:prstGeom prst="line">
            <a:avLst/>
          </a:prstGeom>
          <a:noFill/>
          <a:ln w="9525">
            <a:solidFill>
              <a:srgbClr val="000000"/>
            </a:solidFill>
            <a:round/>
            <a:headEnd/>
            <a:tailEnd/>
          </a:ln>
        </p:spPr>
        <p:txBody>
          <a:bodyPr/>
          <a:lstStyle/>
          <a:p>
            <a:endParaRPr lang="en-GB"/>
          </a:p>
        </p:txBody>
      </p:sp>
      <p:sp>
        <p:nvSpPr>
          <p:cNvPr id="31766" name="Line 22"/>
          <p:cNvSpPr>
            <a:spLocks noChangeShapeType="1"/>
          </p:cNvSpPr>
          <p:nvPr/>
        </p:nvSpPr>
        <p:spPr bwMode="auto">
          <a:xfrm flipH="1">
            <a:off x="3994152" y="3330575"/>
            <a:ext cx="219075" cy="1588"/>
          </a:xfrm>
          <a:prstGeom prst="line">
            <a:avLst/>
          </a:prstGeom>
          <a:noFill/>
          <a:ln w="9525">
            <a:solidFill>
              <a:srgbClr val="000000"/>
            </a:solidFill>
            <a:round/>
            <a:headEnd/>
            <a:tailEnd/>
          </a:ln>
        </p:spPr>
        <p:txBody>
          <a:bodyPr/>
          <a:lstStyle/>
          <a:p>
            <a:endParaRPr lang="en-GB"/>
          </a:p>
        </p:txBody>
      </p:sp>
      <p:sp>
        <p:nvSpPr>
          <p:cNvPr id="31767" name="Line 23"/>
          <p:cNvSpPr>
            <a:spLocks noChangeShapeType="1"/>
          </p:cNvSpPr>
          <p:nvPr/>
        </p:nvSpPr>
        <p:spPr bwMode="auto">
          <a:xfrm flipV="1">
            <a:off x="4213227" y="3330575"/>
            <a:ext cx="3175" cy="2039938"/>
          </a:xfrm>
          <a:prstGeom prst="line">
            <a:avLst/>
          </a:prstGeom>
          <a:noFill/>
          <a:ln w="9525">
            <a:solidFill>
              <a:srgbClr val="000000"/>
            </a:solidFill>
            <a:round/>
            <a:headEnd/>
            <a:tailEnd/>
          </a:ln>
        </p:spPr>
        <p:txBody>
          <a:bodyPr/>
          <a:lstStyle/>
          <a:p>
            <a:endParaRPr lang="en-GB"/>
          </a:p>
        </p:txBody>
      </p:sp>
      <p:sp>
        <p:nvSpPr>
          <p:cNvPr id="31768" name="Line 24"/>
          <p:cNvSpPr>
            <a:spLocks noChangeShapeType="1"/>
          </p:cNvSpPr>
          <p:nvPr/>
        </p:nvSpPr>
        <p:spPr bwMode="auto">
          <a:xfrm>
            <a:off x="4213227" y="3330575"/>
            <a:ext cx="3175" cy="2039938"/>
          </a:xfrm>
          <a:prstGeom prst="line">
            <a:avLst/>
          </a:prstGeom>
          <a:noFill/>
          <a:ln w="9525">
            <a:solidFill>
              <a:srgbClr val="000000"/>
            </a:solidFill>
            <a:round/>
            <a:headEnd/>
            <a:tailEnd/>
          </a:ln>
        </p:spPr>
        <p:txBody>
          <a:bodyPr/>
          <a:lstStyle/>
          <a:p>
            <a:endParaRPr lang="en-GB"/>
          </a:p>
        </p:txBody>
      </p:sp>
      <p:sp>
        <p:nvSpPr>
          <p:cNvPr id="31769" name="Line 25"/>
          <p:cNvSpPr>
            <a:spLocks noChangeShapeType="1"/>
          </p:cNvSpPr>
          <p:nvPr/>
        </p:nvSpPr>
        <p:spPr bwMode="auto">
          <a:xfrm>
            <a:off x="3994152" y="5370517"/>
            <a:ext cx="219075" cy="3175"/>
          </a:xfrm>
          <a:prstGeom prst="line">
            <a:avLst/>
          </a:prstGeom>
          <a:noFill/>
          <a:ln w="9525">
            <a:solidFill>
              <a:srgbClr val="000000"/>
            </a:solidFill>
            <a:round/>
            <a:headEnd/>
            <a:tailEnd/>
          </a:ln>
        </p:spPr>
        <p:txBody>
          <a:bodyPr/>
          <a:lstStyle/>
          <a:p>
            <a:endParaRPr lang="en-GB"/>
          </a:p>
        </p:txBody>
      </p:sp>
      <p:sp>
        <p:nvSpPr>
          <p:cNvPr id="31770" name="Line 26"/>
          <p:cNvSpPr>
            <a:spLocks noChangeShapeType="1"/>
          </p:cNvSpPr>
          <p:nvPr/>
        </p:nvSpPr>
        <p:spPr bwMode="auto">
          <a:xfrm flipH="1">
            <a:off x="3994152" y="5370517"/>
            <a:ext cx="219075" cy="3175"/>
          </a:xfrm>
          <a:prstGeom prst="line">
            <a:avLst/>
          </a:prstGeom>
          <a:noFill/>
          <a:ln w="9525">
            <a:solidFill>
              <a:srgbClr val="000000"/>
            </a:solidFill>
            <a:round/>
            <a:headEnd/>
            <a:tailEnd/>
          </a:ln>
        </p:spPr>
        <p:txBody>
          <a:bodyPr/>
          <a:lstStyle/>
          <a:p>
            <a:endParaRPr lang="en-GB"/>
          </a:p>
        </p:txBody>
      </p:sp>
      <p:sp>
        <p:nvSpPr>
          <p:cNvPr id="31771" name="Line 27"/>
          <p:cNvSpPr>
            <a:spLocks noChangeShapeType="1"/>
          </p:cNvSpPr>
          <p:nvPr/>
        </p:nvSpPr>
        <p:spPr bwMode="auto">
          <a:xfrm>
            <a:off x="4051302" y="3054354"/>
            <a:ext cx="111125" cy="3175"/>
          </a:xfrm>
          <a:prstGeom prst="line">
            <a:avLst/>
          </a:prstGeom>
          <a:noFill/>
          <a:ln w="9525">
            <a:solidFill>
              <a:srgbClr val="000000"/>
            </a:solidFill>
            <a:round/>
            <a:headEnd/>
            <a:tailEnd/>
          </a:ln>
        </p:spPr>
        <p:txBody>
          <a:bodyPr/>
          <a:lstStyle/>
          <a:p>
            <a:endParaRPr lang="en-GB"/>
          </a:p>
        </p:txBody>
      </p:sp>
      <p:sp>
        <p:nvSpPr>
          <p:cNvPr id="31772" name="Line 28"/>
          <p:cNvSpPr>
            <a:spLocks noChangeShapeType="1"/>
          </p:cNvSpPr>
          <p:nvPr/>
        </p:nvSpPr>
        <p:spPr bwMode="auto">
          <a:xfrm>
            <a:off x="4106865" y="3054354"/>
            <a:ext cx="3175" cy="276225"/>
          </a:xfrm>
          <a:prstGeom prst="line">
            <a:avLst/>
          </a:prstGeom>
          <a:noFill/>
          <a:ln w="9525">
            <a:solidFill>
              <a:srgbClr val="000000"/>
            </a:solidFill>
            <a:round/>
            <a:headEnd/>
            <a:tailEnd/>
          </a:ln>
        </p:spPr>
        <p:txBody>
          <a:bodyPr/>
          <a:lstStyle/>
          <a:p>
            <a:endParaRPr lang="en-GB"/>
          </a:p>
        </p:txBody>
      </p:sp>
      <p:sp>
        <p:nvSpPr>
          <p:cNvPr id="31773" name="Rectangle 29"/>
          <p:cNvSpPr>
            <a:spLocks noChangeArrowheads="1"/>
          </p:cNvSpPr>
          <p:nvPr/>
        </p:nvSpPr>
        <p:spPr bwMode="auto">
          <a:xfrm>
            <a:off x="4984752" y="3235325"/>
            <a:ext cx="220663" cy="2135188"/>
          </a:xfrm>
          <a:prstGeom prst="rect">
            <a:avLst/>
          </a:prstGeom>
          <a:solidFill>
            <a:srgbClr val="00CC00"/>
          </a:solidFill>
          <a:ln w="9525">
            <a:noFill/>
            <a:miter lim="800000"/>
            <a:headEnd/>
            <a:tailEnd/>
          </a:ln>
        </p:spPr>
        <p:txBody>
          <a:bodyPr/>
          <a:lstStyle/>
          <a:p>
            <a:endParaRPr lang="en-GB">
              <a:latin typeface="Calibri" pitchFamily="34" charset="0"/>
            </a:endParaRPr>
          </a:p>
        </p:txBody>
      </p:sp>
      <p:sp>
        <p:nvSpPr>
          <p:cNvPr id="31774" name="Line 30"/>
          <p:cNvSpPr>
            <a:spLocks noChangeShapeType="1"/>
          </p:cNvSpPr>
          <p:nvPr/>
        </p:nvSpPr>
        <p:spPr bwMode="auto">
          <a:xfrm flipV="1">
            <a:off x="4984752" y="3235325"/>
            <a:ext cx="3175" cy="2135188"/>
          </a:xfrm>
          <a:prstGeom prst="line">
            <a:avLst/>
          </a:prstGeom>
          <a:noFill/>
          <a:ln w="9525">
            <a:solidFill>
              <a:srgbClr val="000000"/>
            </a:solidFill>
            <a:round/>
            <a:headEnd/>
            <a:tailEnd/>
          </a:ln>
        </p:spPr>
        <p:txBody>
          <a:bodyPr/>
          <a:lstStyle/>
          <a:p>
            <a:endParaRPr lang="en-GB"/>
          </a:p>
        </p:txBody>
      </p:sp>
      <p:sp>
        <p:nvSpPr>
          <p:cNvPr id="31775" name="Line 31"/>
          <p:cNvSpPr>
            <a:spLocks noChangeShapeType="1"/>
          </p:cNvSpPr>
          <p:nvPr/>
        </p:nvSpPr>
        <p:spPr bwMode="auto">
          <a:xfrm>
            <a:off x="4984752" y="3235325"/>
            <a:ext cx="3175" cy="2135188"/>
          </a:xfrm>
          <a:prstGeom prst="line">
            <a:avLst/>
          </a:prstGeom>
          <a:noFill/>
          <a:ln w="9525">
            <a:solidFill>
              <a:srgbClr val="000000"/>
            </a:solidFill>
            <a:round/>
            <a:headEnd/>
            <a:tailEnd/>
          </a:ln>
        </p:spPr>
        <p:txBody>
          <a:bodyPr/>
          <a:lstStyle/>
          <a:p>
            <a:endParaRPr lang="en-GB"/>
          </a:p>
        </p:txBody>
      </p:sp>
      <p:sp>
        <p:nvSpPr>
          <p:cNvPr id="31776" name="Line 32"/>
          <p:cNvSpPr>
            <a:spLocks noChangeShapeType="1"/>
          </p:cNvSpPr>
          <p:nvPr/>
        </p:nvSpPr>
        <p:spPr bwMode="auto">
          <a:xfrm>
            <a:off x="4984750" y="3235329"/>
            <a:ext cx="217488" cy="3175"/>
          </a:xfrm>
          <a:prstGeom prst="line">
            <a:avLst/>
          </a:prstGeom>
          <a:noFill/>
          <a:ln w="9525">
            <a:solidFill>
              <a:srgbClr val="000000"/>
            </a:solidFill>
            <a:round/>
            <a:headEnd/>
            <a:tailEnd/>
          </a:ln>
        </p:spPr>
        <p:txBody>
          <a:bodyPr/>
          <a:lstStyle/>
          <a:p>
            <a:endParaRPr lang="en-GB"/>
          </a:p>
        </p:txBody>
      </p:sp>
      <p:sp>
        <p:nvSpPr>
          <p:cNvPr id="31777" name="Line 33"/>
          <p:cNvSpPr>
            <a:spLocks noChangeShapeType="1"/>
          </p:cNvSpPr>
          <p:nvPr/>
        </p:nvSpPr>
        <p:spPr bwMode="auto">
          <a:xfrm flipH="1">
            <a:off x="4984750" y="3235329"/>
            <a:ext cx="217488" cy="3175"/>
          </a:xfrm>
          <a:prstGeom prst="line">
            <a:avLst/>
          </a:prstGeom>
          <a:noFill/>
          <a:ln w="9525">
            <a:solidFill>
              <a:srgbClr val="000000"/>
            </a:solidFill>
            <a:round/>
            <a:headEnd/>
            <a:tailEnd/>
          </a:ln>
        </p:spPr>
        <p:txBody>
          <a:bodyPr/>
          <a:lstStyle/>
          <a:p>
            <a:endParaRPr lang="en-GB"/>
          </a:p>
        </p:txBody>
      </p:sp>
      <p:sp>
        <p:nvSpPr>
          <p:cNvPr id="31778" name="Line 34"/>
          <p:cNvSpPr>
            <a:spLocks noChangeShapeType="1"/>
          </p:cNvSpPr>
          <p:nvPr/>
        </p:nvSpPr>
        <p:spPr bwMode="auto">
          <a:xfrm flipV="1">
            <a:off x="5202240" y="3235325"/>
            <a:ext cx="3175" cy="2135188"/>
          </a:xfrm>
          <a:prstGeom prst="line">
            <a:avLst/>
          </a:prstGeom>
          <a:noFill/>
          <a:ln w="9525">
            <a:solidFill>
              <a:srgbClr val="000000"/>
            </a:solidFill>
            <a:round/>
            <a:headEnd/>
            <a:tailEnd/>
          </a:ln>
        </p:spPr>
        <p:txBody>
          <a:bodyPr/>
          <a:lstStyle/>
          <a:p>
            <a:endParaRPr lang="en-GB"/>
          </a:p>
        </p:txBody>
      </p:sp>
      <p:sp>
        <p:nvSpPr>
          <p:cNvPr id="31779" name="Line 35"/>
          <p:cNvSpPr>
            <a:spLocks noChangeShapeType="1"/>
          </p:cNvSpPr>
          <p:nvPr/>
        </p:nvSpPr>
        <p:spPr bwMode="auto">
          <a:xfrm>
            <a:off x="5202240" y="3235325"/>
            <a:ext cx="3175" cy="2135188"/>
          </a:xfrm>
          <a:prstGeom prst="line">
            <a:avLst/>
          </a:prstGeom>
          <a:noFill/>
          <a:ln w="9525">
            <a:solidFill>
              <a:srgbClr val="000000"/>
            </a:solidFill>
            <a:round/>
            <a:headEnd/>
            <a:tailEnd/>
          </a:ln>
        </p:spPr>
        <p:txBody>
          <a:bodyPr/>
          <a:lstStyle/>
          <a:p>
            <a:endParaRPr lang="en-GB"/>
          </a:p>
        </p:txBody>
      </p:sp>
      <p:sp>
        <p:nvSpPr>
          <p:cNvPr id="31780" name="Line 36"/>
          <p:cNvSpPr>
            <a:spLocks noChangeShapeType="1"/>
          </p:cNvSpPr>
          <p:nvPr/>
        </p:nvSpPr>
        <p:spPr bwMode="auto">
          <a:xfrm>
            <a:off x="4984750" y="5370517"/>
            <a:ext cx="217488" cy="3175"/>
          </a:xfrm>
          <a:prstGeom prst="line">
            <a:avLst/>
          </a:prstGeom>
          <a:noFill/>
          <a:ln w="9525">
            <a:solidFill>
              <a:srgbClr val="000000"/>
            </a:solidFill>
            <a:round/>
            <a:headEnd/>
            <a:tailEnd/>
          </a:ln>
        </p:spPr>
        <p:txBody>
          <a:bodyPr/>
          <a:lstStyle/>
          <a:p>
            <a:endParaRPr lang="en-GB"/>
          </a:p>
        </p:txBody>
      </p:sp>
      <p:sp>
        <p:nvSpPr>
          <p:cNvPr id="31781" name="Line 37"/>
          <p:cNvSpPr>
            <a:spLocks noChangeShapeType="1"/>
          </p:cNvSpPr>
          <p:nvPr/>
        </p:nvSpPr>
        <p:spPr bwMode="auto">
          <a:xfrm flipH="1">
            <a:off x="4984750" y="5370517"/>
            <a:ext cx="217488" cy="3175"/>
          </a:xfrm>
          <a:prstGeom prst="line">
            <a:avLst/>
          </a:prstGeom>
          <a:noFill/>
          <a:ln w="9525">
            <a:solidFill>
              <a:srgbClr val="000000"/>
            </a:solidFill>
            <a:round/>
            <a:headEnd/>
            <a:tailEnd/>
          </a:ln>
        </p:spPr>
        <p:txBody>
          <a:bodyPr/>
          <a:lstStyle/>
          <a:p>
            <a:endParaRPr lang="en-GB"/>
          </a:p>
        </p:txBody>
      </p:sp>
      <p:sp>
        <p:nvSpPr>
          <p:cNvPr id="31782" name="Line 38"/>
          <p:cNvSpPr>
            <a:spLocks noChangeShapeType="1"/>
          </p:cNvSpPr>
          <p:nvPr/>
        </p:nvSpPr>
        <p:spPr bwMode="auto">
          <a:xfrm>
            <a:off x="5038727" y="2978150"/>
            <a:ext cx="111125" cy="1588"/>
          </a:xfrm>
          <a:prstGeom prst="line">
            <a:avLst/>
          </a:prstGeom>
          <a:noFill/>
          <a:ln w="9525">
            <a:solidFill>
              <a:srgbClr val="000000"/>
            </a:solidFill>
            <a:round/>
            <a:headEnd/>
            <a:tailEnd/>
          </a:ln>
        </p:spPr>
        <p:txBody>
          <a:bodyPr/>
          <a:lstStyle/>
          <a:p>
            <a:endParaRPr lang="en-GB"/>
          </a:p>
        </p:txBody>
      </p:sp>
      <p:sp>
        <p:nvSpPr>
          <p:cNvPr id="31783" name="Line 39"/>
          <p:cNvSpPr>
            <a:spLocks noChangeShapeType="1"/>
          </p:cNvSpPr>
          <p:nvPr/>
        </p:nvSpPr>
        <p:spPr bwMode="auto">
          <a:xfrm>
            <a:off x="5089525" y="2978154"/>
            <a:ext cx="7938" cy="257175"/>
          </a:xfrm>
          <a:prstGeom prst="line">
            <a:avLst/>
          </a:prstGeom>
          <a:noFill/>
          <a:ln w="9525">
            <a:solidFill>
              <a:srgbClr val="000000"/>
            </a:solidFill>
            <a:round/>
            <a:headEnd/>
            <a:tailEnd/>
          </a:ln>
        </p:spPr>
        <p:txBody>
          <a:bodyPr/>
          <a:lstStyle/>
          <a:p>
            <a:endParaRPr lang="en-GB"/>
          </a:p>
        </p:txBody>
      </p:sp>
      <p:sp>
        <p:nvSpPr>
          <p:cNvPr id="31784" name="Rectangle 40"/>
          <p:cNvSpPr>
            <a:spLocks noChangeArrowheads="1"/>
          </p:cNvSpPr>
          <p:nvPr/>
        </p:nvSpPr>
        <p:spPr bwMode="auto">
          <a:xfrm>
            <a:off x="5972177" y="4702175"/>
            <a:ext cx="220663" cy="668338"/>
          </a:xfrm>
          <a:prstGeom prst="rect">
            <a:avLst/>
          </a:prstGeom>
          <a:solidFill>
            <a:srgbClr val="00FFFF"/>
          </a:solidFill>
          <a:ln w="9525">
            <a:noFill/>
            <a:miter lim="800000"/>
            <a:headEnd/>
            <a:tailEnd/>
          </a:ln>
        </p:spPr>
        <p:txBody>
          <a:bodyPr/>
          <a:lstStyle/>
          <a:p>
            <a:endParaRPr lang="en-GB">
              <a:latin typeface="Calibri" pitchFamily="34" charset="0"/>
            </a:endParaRPr>
          </a:p>
        </p:txBody>
      </p:sp>
      <p:sp>
        <p:nvSpPr>
          <p:cNvPr id="31785" name="Line 41"/>
          <p:cNvSpPr>
            <a:spLocks noChangeShapeType="1"/>
          </p:cNvSpPr>
          <p:nvPr/>
        </p:nvSpPr>
        <p:spPr bwMode="auto">
          <a:xfrm flipV="1">
            <a:off x="5972177" y="4702175"/>
            <a:ext cx="3175" cy="668338"/>
          </a:xfrm>
          <a:prstGeom prst="line">
            <a:avLst/>
          </a:prstGeom>
          <a:noFill/>
          <a:ln w="9525">
            <a:solidFill>
              <a:srgbClr val="000000"/>
            </a:solidFill>
            <a:round/>
            <a:headEnd/>
            <a:tailEnd/>
          </a:ln>
        </p:spPr>
        <p:txBody>
          <a:bodyPr/>
          <a:lstStyle/>
          <a:p>
            <a:endParaRPr lang="en-GB"/>
          </a:p>
        </p:txBody>
      </p:sp>
      <p:sp>
        <p:nvSpPr>
          <p:cNvPr id="31786" name="Line 42"/>
          <p:cNvSpPr>
            <a:spLocks noChangeShapeType="1"/>
          </p:cNvSpPr>
          <p:nvPr/>
        </p:nvSpPr>
        <p:spPr bwMode="auto">
          <a:xfrm>
            <a:off x="5972177" y="4702175"/>
            <a:ext cx="3175" cy="668338"/>
          </a:xfrm>
          <a:prstGeom prst="line">
            <a:avLst/>
          </a:prstGeom>
          <a:noFill/>
          <a:ln w="9525">
            <a:solidFill>
              <a:srgbClr val="000000"/>
            </a:solidFill>
            <a:round/>
            <a:headEnd/>
            <a:tailEnd/>
          </a:ln>
        </p:spPr>
        <p:txBody>
          <a:bodyPr/>
          <a:lstStyle/>
          <a:p>
            <a:endParaRPr lang="en-GB"/>
          </a:p>
        </p:txBody>
      </p:sp>
      <p:sp>
        <p:nvSpPr>
          <p:cNvPr id="31787" name="Line 43"/>
          <p:cNvSpPr>
            <a:spLocks noChangeShapeType="1"/>
          </p:cNvSpPr>
          <p:nvPr/>
        </p:nvSpPr>
        <p:spPr bwMode="auto">
          <a:xfrm>
            <a:off x="5972175" y="4702179"/>
            <a:ext cx="217488" cy="3175"/>
          </a:xfrm>
          <a:prstGeom prst="line">
            <a:avLst/>
          </a:prstGeom>
          <a:noFill/>
          <a:ln w="9525">
            <a:solidFill>
              <a:srgbClr val="000000"/>
            </a:solidFill>
            <a:round/>
            <a:headEnd/>
            <a:tailEnd/>
          </a:ln>
        </p:spPr>
        <p:txBody>
          <a:bodyPr/>
          <a:lstStyle/>
          <a:p>
            <a:endParaRPr lang="en-GB"/>
          </a:p>
        </p:txBody>
      </p:sp>
      <p:sp>
        <p:nvSpPr>
          <p:cNvPr id="31788" name="Line 44"/>
          <p:cNvSpPr>
            <a:spLocks noChangeShapeType="1"/>
          </p:cNvSpPr>
          <p:nvPr/>
        </p:nvSpPr>
        <p:spPr bwMode="auto">
          <a:xfrm flipH="1">
            <a:off x="5972175" y="4702179"/>
            <a:ext cx="217488" cy="3175"/>
          </a:xfrm>
          <a:prstGeom prst="line">
            <a:avLst/>
          </a:prstGeom>
          <a:noFill/>
          <a:ln w="9525">
            <a:solidFill>
              <a:srgbClr val="000000"/>
            </a:solidFill>
            <a:round/>
            <a:headEnd/>
            <a:tailEnd/>
          </a:ln>
        </p:spPr>
        <p:txBody>
          <a:bodyPr/>
          <a:lstStyle/>
          <a:p>
            <a:endParaRPr lang="en-GB"/>
          </a:p>
        </p:txBody>
      </p:sp>
      <p:sp>
        <p:nvSpPr>
          <p:cNvPr id="31789" name="Line 45"/>
          <p:cNvSpPr>
            <a:spLocks noChangeShapeType="1"/>
          </p:cNvSpPr>
          <p:nvPr/>
        </p:nvSpPr>
        <p:spPr bwMode="auto">
          <a:xfrm flipV="1">
            <a:off x="6189665" y="4702175"/>
            <a:ext cx="3175" cy="668338"/>
          </a:xfrm>
          <a:prstGeom prst="line">
            <a:avLst/>
          </a:prstGeom>
          <a:noFill/>
          <a:ln w="9525">
            <a:solidFill>
              <a:srgbClr val="000000"/>
            </a:solidFill>
            <a:round/>
            <a:headEnd/>
            <a:tailEnd/>
          </a:ln>
        </p:spPr>
        <p:txBody>
          <a:bodyPr/>
          <a:lstStyle/>
          <a:p>
            <a:endParaRPr lang="en-GB"/>
          </a:p>
        </p:txBody>
      </p:sp>
      <p:sp>
        <p:nvSpPr>
          <p:cNvPr id="31790" name="Line 46"/>
          <p:cNvSpPr>
            <a:spLocks noChangeShapeType="1"/>
          </p:cNvSpPr>
          <p:nvPr/>
        </p:nvSpPr>
        <p:spPr bwMode="auto">
          <a:xfrm>
            <a:off x="6189665" y="4702175"/>
            <a:ext cx="3175" cy="668338"/>
          </a:xfrm>
          <a:prstGeom prst="line">
            <a:avLst/>
          </a:prstGeom>
          <a:noFill/>
          <a:ln w="9525">
            <a:solidFill>
              <a:srgbClr val="000000"/>
            </a:solidFill>
            <a:round/>
            <a:headEnd/>
            <a:tailEnd/>
          </a:ln>
        </p:spPr>
        <p:txBody>
          <a:bodyPr/>
          <a:lstStyle/>
          <a:p>
            <a:endParaRPr lang="en-GB"/>
          </a:p>
        </p:txBody>
      </p:sp>
      <p:sp>
        <p:nvSpPr>
          <p:cNvPr id="31791" name="Line 47"/>
          <p:cNvSpPr>
            <a:spLocks noChangeShapeType="1"/>
          </p:cNvSpPr>
          <p:nvPr/>
        </p:nvSpPr>
        <p:spPr bwMode="auto">
          <a:xfrm>
            <a:off x="5972175" y="5370517"/>
            <a:ext cx="217488" cy="3175"/>
          </a:xfrm>
          <a:prstGeom prst="line">
            <a:avLst/>
          </a:prstGeom>
          <a:noFill/>
          <a:ln w="9525">
            <a:solidFill>
              <a:srgbClr val="000000"/>
            </a:solidFill>
            <a:round/>
            <a:headEnd/>
            <a:tailEnd/>
          </a:ln>
        </p:spPr>
        <p:txBody>
          <a:bodyPr/>
          <a:lstStyle/>
          <a:p>
            <a:endParaRPr lang="en-GB"/>
          </a:p>
        </p:txBody>
      </p:sp>
      <p:sp>
        <p:nvSpPr>
          <p:cNvPr id="31792" name="Line 48"/>
          <p:cNvSpPr>
            <a:spLocks noChangeShapeType="1"/>
          </p:cNvSpPr>
          <p:nvPr/>
        </p:nvSpPr>
        <p:spPr bwMode="auto">
          <a:xfrm flipH="1">
            <a:off x="5972175" y="5370517"/>
            <a:ext cx="217488" cy="3175"/>
          </a:xfrm>
          <a:prstGeom prst="line">
            <a:avLst/>
          </a:prstGeom>
          <a:noFill/>
          <a:ln w="9525">
            <a:solidFill>
              <a:srgbClr val="000000"/>
            </a:solidFill>
            <a:round/>
            <a:headEnd/>
            <a:tailEnd/>
          </a:ln>
        </p:spPr>
        <p:txBody>
          <a:bodyPr/>
          <a:lstStyle/>
          <a:p>
            <a:endParaRPr lang="en-GB"/>
          </a:p>
        </p:txBody>
      </p:sp>
      <p:sp>
        <p:nvSpPr>
          <p:cNvPr id="31793" name="Line 49"/>
          <p:cNvSpPr>
            <a:spLocks noChangeShapeType="1"/>
          </p:cNvSpPr>
          <p:nvPr/>
        </p:nvSpPr>
        <p:spPr bwMode="auto">
          <a:xfrm>
            <a:off x="6024566" y="4473579"/>
            <a:ext cx="111125" cy="3175"/>
          </a:xfrm>
          <a:prstGeom prst="line">
            <a:avLst/>
          </a:prstGeom>
          <a:noFill/>
          <a:ln w="9525">
            <a:solidFill>
              <a:srgbClr val="000000"/>
            </a:solidFill>
            <a:round/>
            <a:headEnd/>
            <a:tailEnd/>
          </a:ln>
        </p:spPr>
        <p:txBody>
          <a:bodyPr/>
          <a:lstStyle/>
          <a:p>
            <a:endParaRPr lang="en-GB"/>
          </a:p>
        </p:txBody>
      </p:sp>
      <p:sp>
        <p:nvSpPr>
          <p:cNvPr id="31794" name="Line 50"/>
          <p:cNvSpPr>
            <a:spLocks noChangeShapeType="1"/>
          </p:cNvSpPr>
          <p:nvPr/>
        </p:nvSpPr>
        <p:spPr bwMode="auto">
          <a:xfrm>
            <a:off x="6080127" y="4473575"/>
            <a:ext cx="4763" cy="228600"/>
          </a:xfrm>
          <a:prstGeom prst="line">
            <a:avLst/>
          </a:prstGeom>
          <a:noFill/>
          <a:ln w="9525">
            <a:solidFill>
              <a:srgbClr val="000000"/>
            </a:solidFill>
            <a:round/>
            <a:headEnd/>
            <a:tailEnd/>
          </a:ln>
        </p:spPr>
        <p:txBody>
          <a:bodyPr/>
          <a:lstStyle/>
          <a:p>
            <a:endParaRPr lang="en-GB"/>
          </a:p>
        </p:txBody>
      </p:sp>
      <p:sp>
        <p:nvSpPr>
          <p:cNvPr id="31795" name="Rectangle 51"/>
          <p:cNvSpPr>
            <a:spLocks noChangeArrowheads="1"/>
          </p:cNvSpPr>
          <p:nvPr/>
        </p:nvSpPr>
        <p:spPr bwMode="auto">
          <a:xfrm>
            <a:off x="6958013" y="4140204"/>
            <a:ext cx="222250" cy="1230313"/>
          </a:xfrm>
          <a:prstGeom prst="rect">
            <a:avLst/>
          </a:prstGeom>
          <a:solidFill>
            <a:srgbClr val="00CC00"/>
          </a:solidFill>
          <a:ln w="9525">
            <a:noFill/>
            <a:miter lim="800000"/>
            <a:headEnd/>
            <a:tailEnd/>
          </a:ln>
        </p:spPr>
        <p:txBody>
          <a:bodyPr/>
          <a:lstStyle/>
          <a:p>
            <a:endParaRPr lang="en-GB">
              <a:latin typeface="Calibri" pitchFamily="34" charset="0"/>
            </a:endParaRPr>
          </a:p>
        </p:txBody>
      </p:sp>
      <p:sp>
        <p:nvSpPr>
          <p:cNvPr id="31796" name="Line 52"/>
          <p:cNvSpPr>
            <a:spLocks noChangeShapeType="1"/>
          </p:cNvSpPr>
          <p:nvPr/>
        </p:nvSpPr>
        <p:spPr bwMode="auto">
          <a:xfrm flipV="1">
            <a:off x="6958015" y="4140204"/>
            <a:ext cx="7937" cy="1230313"/>
          </a:xfrm>
          <a:prstGeom prst="line">
            <a:avLst/>
          </a:prstGeom>
          <a:noFill/>
          <a:ln w="9525">
            <a:solidFill>
              <a:srgbClr val="000000"/>
            </a:solidFill>
            <a:round/>
            <a:headEnd/>
            <a:tailEnd/>
          </a:ln>
        </p:spPr>
        <p:txBody>
          <a:bodyPr/>
          <a:lstStyle/>
          <a:p>
            <a:endParaRPr lang="en-GB"/>
          </a:p>
        </p:txBody>
      </p:sp>
      <p:sp>
        <p:nvSpPr>
          <p:cNvPr id="31797" name="Line 53"/>
          <p:cNvSpPr>
            <a:spLocks noChangeShapeType="1"/>
          </p:cNvSpPr>
          <p:nvPr/>
        </p:nvSpPr>
        <p:spPr bwMode="auto">
          <a:xfrm>
            <a:off x="6958015" y="4140204"/>
            <a:ext cx="7937" cy="1230313"/>
          </a:xfrm>
          <a:prstGeom prst="line">
            <a:avLst/>
          </a:prstGeom>
          <a:noFill/>
          <a:ln w="9525">
            <a:solidFill>
              <a:srgbClr val="000000"/>
            </a:solidFill>
            <a:round/>
            <a:headEnd/>
            <a:tailEnd/>
          </a:ln>
        </p:spPr>
        <p:txBody>
          <a:bodyPr/>
          <a:lstStyle/>
          <a:p>
            <a:endParaRPr lang="en-GB"/>
          </a:p>
        </p:txBody>
      </p:sp>
      <p:sp>
        <p:nvSpPr>
          <p:cNvPr id="31798" name="Line 54"/>
          <p:cNvSpPr>
            <a:spLocks noChangeShapeType="1"/>
          </p:cNvSpPr>
          <p:nvPr/>
        </p:nvSpPr>
        <p:spPr bwMode="auto">
          <a:xfrm>
            <a:off x="6958015" y="4140203"/>
            <a:ext cx="217487" cy="3175"/>
          </a:xfrm>
          <a:prstGeom prst="line">
            <a:avLst/>
          </a:prstGeom>
          <a:noFill/>
          <a:ln w="9525">
            <a:solidFill>
              <a:srgbClr val="000000"/>
            </a:solidFill>
            <a:round/>
            <a:headEnd/>
            <a:tailEnd/>
          </a:ln>
        </p:spPr>
        <p:txBody>
          <a:bodyPr/>
          <a:lstStyle/>
          <a:p>
            <a:endParaRPr lang="en-GB"/>
          </a:p>
        </p:txBody>
      </p:sp>
      <p:sp>
        <p:nvSpPr>
          <p:cNvPr id="31799" name="Line 55"/>
          <p:cNvSpPr>
            <a:spLocks noChangeShapeType="1"/>
          </p:cNvSpPr>
          <p:nvPr/>
        </p:nvSpPr>
        <p:spPr bwMode="auto">
          <a:xfrm flipH="1">
            <a:off x="6958015" y="4140203"/>
            <a:ext cx="217487" cy="3175"/>
          </a:xfrm>
          <a:prstGeom prst="line">
            <a:avLst/>
          </a:prstGeom>
          <a:noFill/>
          <a:ln w="9525">
            <a:solidFill>
              <a:srgbClr val="000000"/>
            </a:solidFill>
            <a:round/>
            <a:headEnd/>
            <a:tailEnd/>
          </a:ln>
        </p:spPr>
        <p:txBody>
          <a:bodyPr/>
          <a:lstStyle/>
          <a:p>
            <a:endParaRPr lang="en-GB"/>
          </a:p>
        </p:txBody>
      </p:sp>
      <p:sp>
        <p:nvSpPr>
          <p:cNvPr id="31800" name="Line 56"/>
          <p:cNvSpPr>
            <a:spLocks noChangeShapeType="1"/>
          </p:cNvSpPr>
          <p:nvPr/>
        </p:nvSpPr>
        <p:spPr bwMode="auto">
          <a:xfrm flipV="1">
            <a:off x="7175502" y="4140204"/>
            <a:ext cx="4763" cy="1230313"/>
          </a:xfrm>
          <a:prstGeom prst="line">
            <a:avLst/>
          </a:prstGeom>
          <a:noFill/>
          <a:ln w="9525">
            <a:solidFill>
              <a:srgbClr val="000000"/>
            </a:solidFill>
            <a:round/>
            <a:headEnd/>
            <a:tailEnd/>
          </a:ln>
        </p:spPr>
        <p:txBody>
          <a:bodyPr/>
          <a:lstStyle/>
          <a:p>
            <a:endParaRPr lang="en-GB"/>
          </a:p>
        </p:txBody>
      </p:sp>
      <p:sp>
        <p:nvSpPr>
          <p:cNvPr id="31801" name="Line 57"/>
          <p:cNvSpPr>
            <a:spLocks noChangeShapeType="1"/>
          </p:cNvSpPr>
          <p:nvPr/>
        </p:nvSpPr>
        <p:spPr bwMode="auto">
          <a:xfrm>
            <a:off x="7175502" y="4140204"/>
            <a:ext cx="4763" cy="1230313"/>
          </a:xfrm>
          <a:prstGeom prst="line">
            <a:avLst/>
          </a:prstGeom>
          <a:noFill/>
          <a:ln w="9525">
            <a:solidFill>
              <a:srgbClr val="000000"/>
            </a:solidFill>
            <a:round/>
            <a:headEnd/>
            <a:tailEnd/>
          </a:ln>
        </p:spPr>
        <p:txBody>
          <a:bodyPr/>
          <a:lstStyle/>
          <a:p>
            <a:endParaRPr lang="en-GB"/>
          </a:p>
        </p:txBody>
      </p:sp>
      <p:sp>
        <p:nvSpPr>
          <p:cNvPr id="31802" name="Line 58"/>
          <p:cNvSpPr>
            <a:spLocks noChangeShapeType="1"/>
          </p:cNvSpPr>
          <p:nvPr/>
        </p:nvSpPr>
        <p:spPr bwMode="auto">
          <a:xfrm>
            <a:off x="6958015" y="5370517"/>
            <a:ext cx="217487" cy="3175"/>
          </a:xfrm>
          <a:prstGeom prst="line">
            <a:avLst/>
          </a:prstGeom>
          <a:noFill/>
          <a:ln w="9525">
            <a:solidFill>
              <a:srgbClr val="000000"/>
            </a:solidFill>
            <a:round/>
            <a:headEnd/>
            <a:tailEnd/>
          </a:ln>
        </p:spPr>
        <p:txBody>
          <a:bodyPr/>
          <a:lstStyle/>
          <a:p>
            <a:endParaRPr lang="en-GB"/>
          </a:p>
        </p:txBody>
      </p:sp>
      <p:sp>
        <p:nvSpPr>
          <p:cNvPr id="31803" name="Line 59"/>
          <p:cNvSpPr>
            <a:spLocks noChangeShapeType="1"/>
          </p:cNvSpPr>
          <p:nvPr/>
        </p:nvSpPr>
        <p:spPr bwMode="auto">
          <a:xfrm flipH="1">
            <a:off x="6958015" y="5370517"/>
            <a:ext cx="217487" cy="3175"/>
          </a:xfrm>
          <a:prstGeom prst="line">
            <a:avLst/>
          </a:prstGeom>
          <a:noFill/>
          <a:ln w="9525">
            <a:solidFill>
              <a:srgbClr val="000000"/>
            </a:solidFill>
            <a:round/>
            <a:headEnd/>
            <a:tailEnd/>
          </a:ln>
        </p:spPr>
        <p:txBody>
          <a:bodyPr/>
          <a:lstStyle/>
          <a:p>
            <a:endParaRPr lang="en-GB"/>
          </a:p>
        </p:txBody>
      </p:sp>
      <p:sp>
        <p:nvSpPr>
          <p:cNvPr id="31804" name="Line 60"/>
          <p:cNvSpPr>
            <a:spLocks noChangeShapeType="1"/>
          </p:cNvSpPr>
          <p:nvPr/>
        </p:nvSpPr>
        <p:spPr bwMode="auto">
          <a:xfrm>
            <a:off x="7015166" y="3897317"/>
            <a:ext cx="111125" cy="3175"/>
          </a:xfrm>
          <a:prstGeom prst="line">
            <a:avLst/>
          </a:prstGeom>
          <a:noFill/>
          <a:ln w="9525">
            <a:solidFill>
              <a:srgbClr val="000000"/>
            </a:solidFill>
            <a:round/>
            <a:headEnd/>
            <a:tailEnd/>
          </a:ln>
        </p:spPr>
        <p:txBody>
          <a:bodyPr/>
          <a:lstStyle/>
          <a:p>
            <a:endParaRPr lang="en-GB"/>
          </a:p>
        </p:txBody>
      </p:sp>
      <p:sp>
        <p:nvSpPr>
          <p:cNvPr id="31805" name="Line 61"/>
          <p:cNvSpPr>
            <a:spLocks noChangeShapeType="1"/>
          </p:cNvSpPr>
          <p:nvPr/>
        </p:nvSpPr>
        <p:spPr bwMode="auto">
          <a:xfrm>
            <a:off x="7069138" y="3897315"/>
            <a:ext cx="0" cy="242887"/>
          </a:xfrm>
          <a:prstGeom prst="line">
            <a:avLst/>
          </a:prstGeom>
          <a:noFill/>
          <a:ln w="9525">
            <a:solidFill>
              <a:srgbClr val="000000"/>
            </a:solidFill>
            <a:round/>
            <a:headEnd/>
            <a:tailEnd/>
          </a:ln>
        </p:spPr>
        <p:txBody>
          <a:bodyPr/>
          <a:lstStyle/>
          <a:p>
            <a:endParaRPr lang="en-GB"/>
          </a:p>
        </p:txBody>
      </p:sp>
      <p:sp>
        <p:nvSpPr>
          <p:cNvPr id="31806" name="Line 62"/>
          <p:cNvSpPr>
            <a:spLocks noChangeShapeType="1"/>
          </p:cNvSpPr>
          <p:nvPr/>
        </p:nvSpPr>
        <p:spPr bwMode="auto">
          <a:xfrm>
            <a:off x="1912940" y="5370517"/>
            <a:ext cx="5754687" cy="3175"/>
          </a:xfrm>
          <a:prstGeom prst="line">
            <a:avLst/>
          </a:prstGeom>
          <a:noFill/>
          <a:ln w="38100">
            <a:solidFill>
              <a:srgbClr val="000000"/>
            </a:solidFill>
            <a:round/>
            <a:headEnd/>
            <a:tailEnd/>
          </a:ln>
        </p:spPr>
        <p:txBody>
          <a:bodyPr/>
          <a:lstStyle/>
          <a:p>
            <a:endParaRPr lang="en-GB"/>
          </a:p>
        </p:txBody>
      </p:sp>
      <p:sp>
        <p:nvSpPr>
          <p:cNvPr id="31807" name="Rectangle 63"/>
          <p:cNvSpPr>
            <a:spLocks noChangeArrowheads="1"/>
          </p:cNvSpPr>
          <p:nvPr/>
        </p:nvSpPr>
        <p:spPr bwMode="auto">
          <a:xfrm>
            <a:off x="2254250" y="5414967"/>
            <a:ext cx="70532"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a:t>
            </a:r>
          </a:p>
        </p:txBody>
      </p:sp>
      <p:sp>
        <p:nvSpPr>
          <p:cNvPr id="31808" name="Rectangle 64"/>
          <p:cNvSpPr>
            <a:spLocks noChangeArrowheads="1"/>
          </p:cNvSpPr>
          <p:nvPr/>
        </p:nvSpPr>
        <p:spPr bwMode="auto">
          <a:xfrm>
            <a:off x="3151188" y="5414967"/>
            <a:ext cx="115416"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a:t>
            </a:r>
          </a:p>
        </p:txBody>
      </p:sp>
      <p:sp>
        <p:nvSpPr>
          <p:cNvPr id="31809" name="Rectangle 65"/>
          <p:cNvSpPr>
            <a:spLocks noChangeArrowheads="1"/>
          </p:cNvSpPr>
          <p:nvPr/>
        </p:nvSpPr>
        <p:spPr bwMode="auto">
          <a:xfrm>
            <a:off x="4194175" y="5414967"/>
            <a:ext cx="115416"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a:t>
            </a:r>
          </a:p>
        </p:txBody>
      </p:sp>
      <p:sp>
        <p:nvSpPr>
          <p:cNvPr id="31810" name="Rectangle 66"/>
          <p:cNvSpPr>
            <a:spLocks noChangeArrowheads="1"/>
          </p:cNvSpPr>
          <p:nvPr/>
        </p:nvSpPr>
        <p:spPr bwMode="auto">
          <a:xfrm>
            <a:off x="5235576" y="5414967"/>
            <a:ext cx="115416"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a:t>
            </a:r>
          </a:p>
        </p:txBody>
      </p:sp>
      <p:sp>
        <p:nvSpPr>
          <p:cNvPr id="31811" name="Rectangle 67"/>
          <p:cNvSpPr>
            <a:spLocks noChangeArrowheads="1"/>
          </p:cNvSpPr>
          <p:nvPr/>
        </p:nvSpPr>
        <p:spPr bwMode="auto">
          <a:xfrm>
            <a:off x="6127750" y="5414967"/>
            <a:ext cx="115416"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a:t>
            </a:r>
          </a:p>
        </p:txBody>
      </p:sp>
      <p:sp>
        <p:nvSpPr>
          <p:cNvPr id="31812" name="Rectangle 68"/>
          <p:cNvSpPr>
            <a:spLocks noChangeArrowheads="1"/>
          </p:cNvSpPr>
          <p:nvPr/>
        </p:nvSpPr>
        <p:spPr bwMode="auto">
          <a:xfrm>
            <a:off x="7172325" y="5414967"/>
            <a:ext cx="115416"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a:t>
            </a:r>
          </a:p>
        </p:txBody>
      </p:sp>
      <p:sp>
        <p:nvSpPr>
          <p:cNvPr id="31813" name="Line 69"/>
          <p:cNvSpPr>
            <a:spLocks noChangeShapeType="1"/>
          </p:cNvSpPr>
          <p:nvPr/>
        </p:nvSpPr>
        <p:spPr bwMode="auto">
          <a:xfrm flipV="1">
            <a:off x="1912938" y="1860554"/>
            <a:ext cx="4762" cy="3509963"/>
          </a:xfrm>
          <a:prstGeom prst="line">
            <a:avLst/>
          </a:prstGeom>
          <a:noFill/>
          <a:ln w="38100">
            <a:solidFill>
              <a:srgbClr val="000000"/>
            </a:solidFill>
            <a:round/>
            <a:headEnd/>
            <a:tailEnd/>
          </a:ln>
        </p:spPr>
        <p:txBody>
          <a:bodyPr/>
          <a:lstStyle/>
          <a:p>
            <a:endParaRPr lang="en-GB"/>
          </a:p>
        </p:txBody>
      </p:sp>
      <p:sp>
        <p:nvSpPr>
          <p:cNvPr id="31814" name="Line 70"/>
          <p:cNvSpPr>
            <a:spLocks noChangeShapeType="1"/>
          </p:cNvSpPr>
          <p:nvPr/>
        </p:nvSpPr>
        <p:spPr bwMode="auto">
          <a:xfrm flipH="1">
            <a:off x="1806577" y="5370517"/>
            <a:ext cx="106363" cy="3175"/>
          </a:xfrm>
          <a:prstGeom prst="line">
            <a:avLst/>
          </a:prstGeom>
          <a:noFill/>
          <a:ln w="38100">
            <a:solidFill>
              <a:srgbClr val="000000"/>
            </a:solidFill>
            <a:round/>
            <a:headEnd/>
            <a:tailEnd/>
          </a:ln>
        </p:spPr>
        <p:txBody>
          <a:bodyPr/>
          <a:lstStyle/>
          <a:p>
            <a:endParaRPr lang="en-GB"/>
          </a:p>
        </p:txBody>
      </p:sp>
      <p:sp>
        <p:nvSpPr>
          <p:cNvPr id="31815" name="Rectangle 71"/>
          <p:cNvSpPr>
            <a:spLocks noChangeArrowheads="1"/>
          </p:cNvSpPr>
          <p:nvPr/>
        </p:nvSpPr>
        <p:spPr bwMode="auto">
          <a:xfrm>
            <a:off x="1587501" y="5251452"/>
            <a:ext cx="117020"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0</a:t>
            </a:r>
          </a:p>
        </p:txBody>
      </p:sp>
      <p:sp>
        <p:nvSpPr>
          <p:cNvPr id="31816" name="Line 72"/>
          <p:cNvSpPr>
            <a:spLocks noChangeShapeType="1"/>
          </p:cNvSpPr>
          <p:nvPr/>
        </p:nvSpPr>
        <p:spPr bwMode="auto">
          <a:xfrm flipH="1">
            <a:off x="1806577" y="4198942"/>
            <a:ext cx="106363" cy="1587"/>
          </a:xfrm>
          <a:prstGeom prst="line">
            <a:avLst/>
          </a:prstGeom>
          <a:noFill/>
          <a:ln w="38100">
            <a:solidFill>
              <a:srgbClr val="000000"/>
            </a:solidFill>
            <a:round/>
            <a:headEnd/>
            <a:tailEnd/>
          </a:ln>
        </p:spPr>
        <p:txBody>
          <a:bodyPr/>
          <a:lstStyle/>
          <a:p>
            <a:endParaRPr lang="en-GB"/>
          </a:p>
        </p:txBody>
      </p:sp>
      <p:sp>
        <p:nvSpPr>
          <p:cNvPr id="31817" name="Rectangle 73"/>
          <p:cNvSpPr>
            <a:spLocks noChangeArrowheads="1"/>
          </p:cNvSpPr>
          <p:nvPr/>
        </p:nvSpPr>
        <p:spPr bwMode="auto">
          <a:xfrm>
            <a:off x="1174752" y="4083052"/>
            <a:ext cx="468077"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1000</a:t>
            </a:r>
          </a:p>
        </p:txBody>
      </p:sp>
      <p:sp>
        <p:nvSpPr>
          <p:cNvPr id="31818" name="Line 74"/>
          <p:cNvSpPr>
            <a:spLocks noChangeShapeType="1"/>
          </p:cNvSpPr>
          <p:nvPr/>
        </p:nvSpPr>
        <p:spPr bwMode="auto">
          <a:xfrm flipH="1">
            <a:off x="1806577" y="3032129"/>
            <a:ext cx="106363" cy="3175"/>
          </a:xfrm>
          <a:prstGeom prst="line">
            <a:avLst/>
          </a:prstGeom>
          <a:noFill/>
          <a:ln w="38100">
            <a:solidFill>
              <a:srgbClr val="000000"/>
            </a:solidFill>
            <a:round/>
            <a:headEnd/>
            <a:tailEnd/>
          </a:ln>
        </p:spPr>
        <p:txBody>
          <a:bodyPr/>
          <a:lstStyle/>
          <a:p>
            <a:endParaRPr lang="en-GB"/>
          </a:p>
        </p:txBody>
      </p:sp>
      <p:sp>
        <p:nvSpPr>
          <p:cNvPr id="31819" name="Rectangle 75"/>
          <p:cNvSpPr>
            <a:spLocks noChangeArrowheads="1"/>
          </p:cNvSpPr>
          <p:nvPr/>
        </p:nvSpPr>
        <p:spPr bwMode="auto">
          <a:xfrm>
            <a:off x="1174752" y="2913067"/>
            <a:ext cx="468077"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2000</a:t>
            </a:r>
          </a:p>
        </p:txBody>
      </p:sp>
      <p:sp>
        <p:nvSpPr>
          <p:cNvPr id="31820" name="Line 76"/>
          <p:cNvSpPr>
            <a:spLocks noChangeShapeType="1"/>
          </p:cNvSpPr>
          <p:nvPr/>
        </p:nvSpPr>
        <p:spPr bwMode="auto">
          <a:xfrm flipH="1">
            <a:off x="1806577" y="1874841"/>
            <a:ext cx="106363" cy="3175"/>
          </a:xfrm>
          <a:prstGeom prst="line">
            <a:avLst/>
          </a:prstGeom>
          <a:noFill/>
          <a:ln w="38100">
            <a:solidFill>
              <a:srgbClr val="000000"/>
            </a:solidFill>
            <a:round/>
            <a:headEnd/>
            <a:tailEnd/>
          </a:ln>
        </p:spPr>
        <p:txBody>
          <a:bodyPr/>
          <a:lstStyle/>
          <a:p>
            <a:endParaRPr lang="en-GB"/>
          </a:p>
        </p:txBody>
      </p:sp>
      <p:sp>
        <p:nvSpPr>
          <p:cNvPr id="31821" name="Rectangle 77"/>
          <p:cNvSpPr>
            <a:spLocks noChangeArrowheads="1"/>
          </p:cNvSpPr>
          <p:nvPr/>
        </p:nvSpPr>
        <p:spPr bwMode="auto">
          <a:xfrm>
            <a:off x="1174752" y="1741491"/>
            <a:ext cx="468077"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3000</a:t>
            </a:r>
          </a:p>
        </p:txBody>
      </p:sp>
      <p:sp>
        <p:nvSpPr>
          <p:cNvPr id="31822" name="Text Box 78"/>
          <p:cNvSpPr txBox="1">
            <a:spLocks noChangeArrowheads="1"/>
          </p:cNvSpPr>
          <p:nvPr/>
        </p:nvSpPr>
        <p:spPr bwMode="auto">
          <a:xfrm>
            <a:off x="7751764" y="5367338"/>
            <a:ext cx="1342034" cy="369332"/>
          </a:xfrm>
          <a:prstGeom prst="rect">
            <a:avLst/>
          </a:prstGeom>
          <a:noFill/>
          <a:ln w="9525">
            <a:noFill/>
            <a:miter lim="800000"/>
            <a:headEnd/>
            <a:tailEnd/>
          </a:ln>
        </p:spPr>
        <p:txBody>
          <a:bodyPr wrap="none">
            <a:spAutoFit/>
          </a:bodyPr>
          <a:lstStyle/>
          <a:p>
            <a:pPr eaLnBrk="0" hangingPunct="0"/>
            <a:r>
              <a:rPr lang="en-US" altLang="ja-JP" b="1">
                <a:latin typeface="Calibri" pitchFamily="34" charset="0"/>
              </a:rPr>
              <a:t>IL-1</a:t>
            </a:r>
            <a:r>
              <a:rPr lang="en-US" altLang="ja-JP" b="1">
                <a:latin typeface="Symbol" pitchFamily="18" charset="2"/>
              </a:rPr>
              <a:t>b </a:t>
            </a:r>
            <a:r>
              <a:rPr lang="en-US" altLang="ja-JP" b="1">
                <a:latin typeface="Calibri" pitchFamily="34" charset="0"/>
              </a:rPr>
              <a:t>+ H</a:t>
            </a:r>
            <a:r>
              <a:rPr lang="en-US" altLang="ja-JP" b="1" baseline="-25000">
                <a:latin typeface="Calibri" pitchFamily="34" charset="0"/>
              </a:rPr>
              <a:t>2</a:t>
            </a:r>
            <a:r>
              <a:rPr lang="en-US" altLang="ja-JP" b="1">
                <a:latin typeface="Calibri" pitchFamily="34" charset="0"/>
              </a:rPr>
              <a:t>O</a:t>
            </a:r>
            <a:r>
              <a:rPr lang="en-US" altLang="ja-JP" b="1" baseline="-25000">
                <a:latin typeface="Calibri" pitchFamily="34" charset="0"/>
              </a:rPr>
              <a:t>2</a:t>
            </a:r>
            <a:endParaRPr lang="en-US" altLang="ja-JP" b="1">
              <a:latin typeface="Calibri" pitchFamily="34" charset="0"/>
            </a:endParaRPr>
          </a:p>
        </p:txBody>
      </p:sp>
      <p:sp>
        <p:nvSpPr>
          <p:cNvPr id="31823" name="Text Box 79"/>
          <p:cNvSpPr txBox="1">
            <a:spLocks noChangeArrowheads="1"/>
          </p:cNvSpPr>
          <p:nvPr/>
        </p:nvSpPr>
        <p:spPr bwMode="auto">
          <a:xfrm>
            <a:off x="7751764" y="5751513"/>
            <a:ext cx="1419619" cy="369332"/>
          </a:xfrm>
          <a:prstGeom prst="rect">
            <a:avLst/>
          </a:prstGeom>
          <a:noFill/>
          <a:ln w="9525">
            <a:noFill/>
            <a:miter lim="800000"/>
            <a:headEnd/>
            <a:tailEnd/>
          </a:ln>
        </p:spPr>
        <p:txBody>
          <a:bodyPr wrap="none">
            <a:spAutoFit/>
          </a:bodyPr>
          <a:lstStyle/>
          <a:p>
            <a:pPr eaLnBrk="0" hangingPunct="0"/>
            <a:r>
              <a:rPr lang="en-US" altLang="ja-JP" b="1">
                <a:latin typeface="Calibri" pitchFamily="34" charset="0"/>
              </a:rPr>
              <a:t>Theophylline</a:t>
            </a:r>
          </a:p>
        </p:txBody>
      </p:sp>
      <p:sp>
        <p:nvSpPr>
          <p:cNvPr id="31824" name="Text Box 80"/>
          <p:cNvSpPr txBox="1">
            <a:spLocks noChangeArrowheads="1"/>
          </p:cNvSpPr>
          <p:nvPr/>
        </p:nvSpPr>
        <p:spPr bwMode="auto">
          <a:xfrm>
            <a:off x="7751764" y="6124577"/>
            <a:ext cx="1730795" cy="369332"/>
          </a:xfrm>
          <a:prstGeom prst="rect">
            <a:avLst/>
          </a:prstGeom>
          <a:noFill/>
          <a:ln w="9525">
            <a:noFill/>
            <a:miter lim="800000"/>
            <a:headEnd/>
            <a:tailEnd/>
          </a:ln>
        </p:spPr>
        <p:txBody>
          <a:bodyPr wrap="none">
            <a:spAutoFit/>
          </a:bodyPr>
          <a:lstStyle/>
          <a:p>
            <a:pPr eaLnBrk="0" hangingPunct="0"/>
            <a:r>
              <a:rPr lang="en-US" altLang="ja-JP" b="1">
                <a:latin typeface="Calibri" pitchFamily="34" charset="0"/>
              </a:rPr>
              <a:t>Dexamethasone</a:t>
            </a:r>
          </a:p>
        </p:txBody>
      </p:sp>
      <p:sp>
        <p:nvSpPr>
          <p:cNvPr id="31825" name="Rectangle 81"/>
          <p:cNvSpPr>
            <a:spLocks noChangeArrowheads="1"/>
          </p:cNvSpPr>
          <p:nvPr/>
        </p:nvSpPr>
        <p:spPr bwMode="auto">
          <a:xfrm>
            <a:off x="2254250" y="5797552"/>
            <a:ext cx="70532"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a:t>
            </a:r>
          </a:p>
        </p:txBody>
      </p:sp>
      <p:sp>
        <p:nvSpPr>
          <p:cNvPr id="31826" name="Rectangle 82"/>
          <p:cNvSpPr>
            <a:spLocks noChangeArrowheads="1"/>
          </p:cNvSpPr>
          <p:nvPr/>
        </p:nvSpPr>
        <p:spPr bwMode="auto">
          <a:xfrm>
            <a:off x="3151188" y="5797552"/>
            <a:ext cx="70532"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a:t>
            </a:r>
          </a:p>
        </p:txBody>
      </p:sp>
      <p:sp>
        <p:nvSpPr>
          <p:cNvPr id="31827" name="Rectangle 83"/>
          <p:cNvSpPr>
            <a:spLocks noChangeArrowheads="1"/>
          </p:cNvSpPr>
          <p:nvPr/>
        </p:nvSpPr>
        <p:spPr bwMode="auto">
          <a:xfrm>
            <a:off x="4105277" y="5797552"/>
            <a:ext cx="359073"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10</a:t>
            </a:r>
            <a:r>
              <a:rPr lang="en-US" altLang="ja-JP" b="1" baseline="30000">
                <a:latin typeface="Calibri" pitchFamily="34" charset="0"/>
              </a:rPr>
              <a:t>-5</a:t>
            </a:r>
            <a:endParaRPr lang="en-US" altLang="ja-JP" b="1">
              <a:latin typeface="Calibri" pitchFamily="34" charset="0"/>
            </a:endParaRPr>
          </a:p>
        </p:txBody>
      </p:sp>
      <p:sp>
        <p:nvSpPr>
          <p:cNvPr id="31828" name="Rectangle 84"/>
          <p:cNvSpPr>
            <a:spLocks noChangeArrowheads="1"/>
          </p:cNvSpPr>
          <p:nvPr/>
        </p:nvSpPr>
        <p:spPr bwMode="auto">
          <a:xfrm>
            <a:off x="5235575" y="5797552"/>
            <a:ext cx="70532"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a:t>
            </a:r>
          </a:p>
        </p:txBody>
      </p:sp>
      <p:sp>
        <p:nvSpPr>
          <p:cNvPr id="31829" name="Rectangle 85"/>
          <p:cNvSpPr>
            <a:spLocks noChangeArrowheads="1"/>
          </p:cNvSpPr>
          <p:nvPr/>
        </p:nvSpPr>
        <p:spPr bwMode="auto">
          <a:xfrm>
            <a:off x="7172325" y="5797552"/>
            <a:ext cx="70532"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a:t>
            </a:r>
          </a:p>
        </p:txBody>
      </p:sp>
      <p:sp>
        <p:nvSpPr>
          <p:cNvPr id="31830" name="Rectangle 86"/>
          <p:cNvSpPr>
            <a:spLocks noChangeArrowheads="1"/>
          </p:cNvSpPr>
          <p:nvPr/>
        </p:nvSpPr>
        <p:spPr bwMode="auto">
          <a:xfrm>
            <a:off x="2254250" y="6172202"/>
            <a:ext cx="70532"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a:t>
            </a:r>
          </a:p>
        </p:txBody>
      </p:sp>
      <p:sp>
        <p:nvSpPr>
          <p:cNvPr id="31831" name="Rectangle 87"/>
          <p:cNvSpPr>
            <a:spLocks noChangeArrowheads="1"/>
          </p:cNvSpPr>
          <p:nvPr/>
        </p:nvSpPr>
        <p:spPr bwMode="auto">
          <a:xfrm>
            <a:off x="3151188" y="6172202"/>
            <a:ext cx="70532"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a:t>
            </a:r>
          </a:p>
        </p:txBody>
      </p:sp>
      <p:sp>
        <p:nvSpPr>
          <p:cNvPr id="31832" name="Rectangle 88"/>
          <p:cNvSpPr>
            <a:spLocks noChangeArrowheads="1"/>
          </p:cNvSpPr>
          <p:nvPr/>
        </p:nvSpPr>
        <p:spPr bwMode="auto">
          <a:xfrm>
            <a:off x="4194175" y="6172202"/>
            <a:ext cx="70532"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a:t>
            </a:r>
          </a:p>
        </p:txBody>
      </p:sp>
      <p:sp>
        <p:nvSpPr>
          <p:cNvPr id="31833" name="Rectangle 89"/>
          <p:cNvSpPr>
            <a:spLocks noChangeArrowheads="1"/>
          </p:cNvSpPr>
          <p:nvPr/>
        </p:nvSpPr>
        <p:spPr bwMode="auto">
          <a:xfrm>
            <a:off x="5035551" y="6172202"/>
            <a:ext cx="437620"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10</a:t>
            </a:r>
            <a:r>
              <a:rPr lang="en-US" altLang="ja-JP" b="1" baseline="30000">
                <a:latin typeface="Calibri" pitchFamily="34" charset="0"/>
              </a:rPr>
              <a:t>-10</a:t>
            </a:r>
            <a:endParaRPr lang="en-US" altLang="ja-JP" b="1">
              <a:latin typeface="Calibri" pitchFamily="34" charset="0"/>
            </a:endParaRPr>
          </a:p>
        </p:txBody>
      </p:sp>
      <p:sp>
        <p:nvSpPr>
          <p:cNvPr id="31834" name="Rectangle 90"/>
          <p:cNvSpPr>
            <a:spLocks noChangeArrowheads="1"/>
          </p:cNvSpPr>
          <p:nvPr/>
        </p:nvSpPr>
        <p:spPr bwMode="auto">
          <a:xfrm>
            <a:off x="6038851" y="5797552"/>
            <a:ext cx="359073"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10</a:t>
            </a:r>
            <a:r>
              <a:rPr lang="en-US" altLang="ja-JP" b="1" baseline="30000">
                <a:latin typeface="Calibri" pitchFamily="34" charset="0"/>
              </a:rPr>
              <a:t>-5</a:t>
            </a:r>
            <a:endParaRPr lang="en-US" altLang="ja-JP" b="1">
              <a:latin typeface="Calibri" pitchFamily="34" charset="0"/>
            </a:endParaRPr>
          </a:p>
        </p:txBody>
      </p:sp>
      <p:sp>
        <p:nvSpPr>
          <p:cNvPr id="31835" name="Rectangle 91"/>
          <p:cNvSpPr>
            <a:spLocks noChangeArrowheads="1"/>
          </p:cNvSpPr>
          <p:nvPr/>
        </p:nvSpPr>
        <p:spPr bwMode="auto">
          <a:xfrm>
            <a:off x="5976939" y="6172202"/>
            <a:ext cx="437620"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10</a:t>
            </a:r>
            <a:r>
              <a:rPr lang="en-US" altLang="ja-JP" b="1" baseline="30000">
                <a:latin typeface="Calibri" pitchFamily="34" charset="0"/>
              </a:rPr>
              <a:t>-10</a:t>
            </a:r>
            <a:endParaRPr lang="en-US" altLang="ja-JP" b="1">
              <a:latin typeface="Calibri" pitchFamily="34" charset="0"/>
            </a:endParaRPr>
          </a:p>
        </p:txBody>
      </p:sp>
      <p:sp>
        <p:nvSpPr>
          <p:cNvPr id="31836" name="Rectangle 92"/>
          <p:cNvSpPr>
            <a:spLocks noChangeArrowheads="1"/>
          </p:cNvSpPr>
          <p:nvPr/>
        </p:nvSpPr>
        <p:spPr bwMode="auto">
          <a:xfrm>
            <a:off x="7010401" y="6172202"/>
            <a:ext cx="359073" cy="276999"/>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10</a:t>
            </a:r>
            <a:r>
              <a:rPr lang="en-US" altLang="ja-JP" b="1" baseline="30000">
                <a:latin typeface="Calibri" pitchFamily="34" charset="0"/>
              </a:rPr>
              <a:t>-6</a:t>
            </a:r>
            <a:endParaRPr lang="en-US" altLang="ja-JP" b="1">
              <a:latin typeface="Calibri" pitchFamily="34" charset="0"/>
            </a:endParaRPr>
          </a:p>
        </p:txBody>
      </p:sp>
      <p:sp>
        <p:nvSpPr>
          <p:cNvPr id="31837" name="Text Box 93"/>
          <p:cNvSpPr txBox="1">
            <a:spLocks noChangeArrowheads="1"/>
          </p:cNvSpPr>
          <p:nvPr/>
        </p:nvSpPr>
        <p:spPr bwMode="auto">
          <a:xfrm rot="-5400000">
            <a:off x="-543616" y="3202933"/>
            <a:ext cx="2303258" cy="461665"/>
          </a:xfrm>
          <a:prstGeom prst="rect">
            <a:avLst/>
          </a:prstGeom>
          <a:noFill/>
          <a:ln w="9525">
            <a:noFill/>
            <a:miter lim="800000"/>
            <a:headEnd/>
            <a:tailEnd/>
          </a:ln>
        </p:spPr>
        <p:txBody>
          <a:bodyPr wrap="none">
            <a:spAutoFit/>
          </a:bodyPr>
          <a:lstStyle/>
          <a:p>
            <a:pPr algn="ctr" eaLnBrk="0" hangingPunct="0"/>
            <a:r>
              <a:rPr lang="en-US" altLang="ja-JP" sz="2400" b="1">
                <a:latin typeface="Calibri" pitchFamily="34" charset="0"/>
              </a:rPr>
              <a:t>GM-CSF (pg/ml) </a:t>
            </a:r>
          </a:p>
        </p:txBody>
      </p:sp>
      <p:sp>
        <p:nvSpPr>
          <p:cNvPr id="31838" name="Text Box 94"/>
          <p:cNvSpPr txBox="1">
            <a:spLocks noChangeArrowheads="1"/>
          </p:cNvSpPr>
          <p:nvPr/>
        </p:nvSpPr>
        <p:spPr bwMode="auto">
          <a:xfrm>
            <a:off x="5834063" y="4178301"/>
            <a:ext cx="543739" cy="523220"/>
          </a:xfrm>
          <a:prstGeom prst="rect">
            <a:avLst/>
          </a:prstGeom>
          <a:noFill/>
          <a:ln w="9525">
            <a:noFill/>
            <a:miter lim="800000"/>
            <a:headEnd/>
            <a:tailEnd/>
          </a:ln>
        </p:spPr>
        <p:txBody>
          <a:bodyPr wrap="none">
            <a:spAutoFit/>
          </a:bodyPr>
          <a:lstStyle/>
          <a:p>
            <a:pPr eaLnBrk="0" hangingPunct="0"/>
            <a:r>
              <a:rPr lang="en-US" altLang="ja-JP" sz="2800" b="1">
                <a:latin typeface="Calibri" pitchFamily="34" charset="0"/>
              </a:rPr>
              <a:t>**</a:t>
            </a:r>
          </a:p>
        </p:txBody>
      </p:sp>
      <p:sp>
        <p:nvSpPr>
          <p:cNvPr id="31839" name="Text Box 95"/>
          <p:cNvSpPr txBox="1">
            <a:spLocks noChangeArrowheads="1"/>
          </p:cNvSpPr>
          <p:nvPr/>
        </p:nvSpPr>
        <p:spPr bwMode="auto">
          <a:xfrm>
            <a:off x="6810375" y="3582988"/>
            <a:ext cx="543739" cy="523220"/>
          </a:xfrm>
          <a:prstGeom prst="rect">
            <a:avLst/>
          </a:prstGeom>
          <a:noFill/>
          <a:ln w="9525">
            <a:noFill/>
            <a:miter lim="800000"/>
            <a:headEnd/>
            <a:tailEnd/>
          </a:ln>
        </p:spPr>
        <p:txBody>
          <a:bodyPr wrap="none">
            <a:spAutoFit/>
          </a:bodyPr>
          <a:lstStyle/>
          <a:p>
            <a:pPr eaLnBrk="0" hangingPunct="0"/>
            <a:r>
              <a:rPr lang="en-US" altLang="ja-JP" sz="2800" b="1">
                <a:latin typeface="Calibri" pitchFamily="34" charset="0"/>
              </a:rPr>
              <a:t>**</a:t>
            </a:r>
          </a:p>
        </p:txBody>
      </p:sp>
      <p:grpSp>
        <p:nvGrpSpPr>
          <p:cNvPr id="2" name="Group 96"/>
          <p:cNvGrpSpPr>
            <a:grpSpLocks/>
          </p:cNvGrpSpPr>
          <p:nvPr/>
        </p:nvGrpSpPr>
        <p:grpSpPr bwMode="auto">
          <a:xfrm>
            <a:off x="2351091" y="2100264"/>
            <a:ext cx="5275803" cy="3273425"/>
            <a:chOff x="1267" y="1458"/>
            <a:chExt cx="3068" cy="2062"/>
          </a:xfrm>
        </p:grpSpPr>
        <p:sp>
          <p:nvSpPr>
            <p:cNvPr id="31843" name="Line 97"/>
            <p:cNvSpPr>
              <a:spLocks noChangeShapeType="1"/>
            </p:cNvSpPr>
            <p:nvPr/>
          </p:nvSpPr>
          <p:spPr bwMode="auto">
            <a:xfrm>
              <a:off x="4264" y="2673"/>
              <a:ext cx="4" cy="845"/>
            </a:xfrm>
            <a:prstGeom prst="line">
              <a:avLst/>
            </a:prstGeom>
            <a:noFill/>
            <a:ln w="9525">
              <a:solidFill>
                <a:srgbClr val="000000"/>
              </a:solidFill>
              <a:round/>
              <a:headEnd/>
              <a:tailEnd/>
            </a:ln>
          </p:spPr>
          <p:txBody>
            <a:bodyPr/>
            <a:lstStyle/>
            <a:p>
              <a:endParaRPr lang="en-GB"/>
            </a:p>
          </p:txBody>
        </p:sp>
        <p:grpSp>
          <p:nvGrpSpPr>
            <p:cNvPr id="3" name="Group 98"/>
            <p:cNvGrpSpPr>
              <a:grpSpLocks/>
            </p:cNvGrpSpPr>
            <p:nvPr/>
          </p:nvGrpSpPr>
          <p:grpSpPr bwMode="auto">
            <a:xfrm>
              <a:off x="1267" y="1458"/>
              <a:ext cx="3068" cy="2062"/>
              <a:chOff x="1267" y="1458"/>
              <a:chExt cx="3068" cy="2062"/>
            </a:xfrm>
          </p:grpSpPr>
          <p:sp>
            <p:nvSpPr>
              <p:cNvPr id="31845" name="Rectangle 99"/>
              <p:cNvSpPr>
                <a:spLocks noChangeArrowheads="1"/>
              </p:cNvSpPr>
              <p:nvPr/>
            </p:nvSpPr>
            <p:spPr bwMode="auto">
              <a:xfrm>
                <a:off x="4060" y="1505"/>
                <a:ext cx="275" cy="174"/>
              </a:xfrm>
              <a:prstGeom prst="rect">
                <a:avLst/>
              </a:prstGeom>
              <a:noFill/>
              <a:ln w="9525">
                <a:noFill/>
                <a:miter lim="800000"/>
                <a:headEnd/>
                <a:tailEnd/>
              </a:ln>
            </p:spPr>
            <p:txBody>
              <a:bodyPr wrap="none" lIns="0" tIns="0" rIns="0" bIns="0">
                <a:spAutoFit/>
              </a:bodyPr>
              <a:lstStyle/>
              <a:p>
                <a:pPr eaLnBrk="0" hangingPunct="0"/>
                <a:r>
                  <a:rPr lang="en-US" altLang="ja-JP" b="1">
                    <a:latin typeface="Calibri" pitchFamily="34" charset="0"/>
                  </a:rPr>
                  <a:t>+TSA</a:t>
                </a:r>
              </a:p>
            </p:txBody>
          </p:sp>
          <p:sp>
            <p:nvSpPr>
              <p:cNvPr id="31846" name="Rectangle 100"/>
              <p:cNvSpPr>
                <a:spLocks noChangeArrowheads="1"/>
              </p:cNvSpPr>
              <p:nvPr/>
            </p:nvSpPr>
            <p:spPr bwMode="auto">
              <a:xfrm>
                <a:off x="3687" y="1550"/>
                <a:ext cx="327" cy="121"/>
              </a:xfrm>
              <a:prstGeom prst="rect">
                <a:avLst/>
              </a:prstGeom>
              <a:solidFill>
                <a:srgbClr val="FFCC00"/>
              </a:solidFill>
              <a:ln w="9525">
                <a:solidFill>
                  <a:schemeClr val="tx1"/>
                </a:solidFill>
                <a:miter lim="800000"/>
                <a:headEnd/>
                <a:tailEnd/>
              </a:ln>
            </p:spPr>
            <p:txBody>
              <a:bodyPr/>
              <a:lstStyle/>
              <a:p>
                <a:endParaRPr lang="en-GB">
                  <a:latin typeface="Calibri" pitchFamily="34" charset="0"/>
                </a:endParaRPr>
              </a:p>
            </p:txBody>
          </p:sp>
          <p:sp>
            <p:nvSpPr>
              <p:cNvPr id="31847" name="Rectangle 101"/>
              <p:cNvSpPr>
                <a:spLocks noChangeArrowheads="1"/>
              </p:cNvSpPr>
              <p:nvPr/>
            </p:nvSpPr>
            <p:spPr bwMode="auto">
              <a:xfrm>
                <a:off x="1267" y="3446"/>
                <a:ext cx="128" cy="72"/>
              </a:xfrm>
              <a:prstGeom prst="rect">
                <a:avLst/>
              </a:prstGeom>
              <a:solidFill>
                <a:srgbClr val="FFCC00"/>
              </a:solidFill>
              <a:ln w="9525">
                <a:solidFill>
                  <a:schemeClr val="tx1"/>
                </a:solidFill>
                <a:miter lim="800000"/>
                <a:headEnd/>
                <a:tailEnd/>
              </a:ln>
            </p:spPr>
            <p:txBody>
              <a:bodyPr/>
              <a:lstStyle/>
              <a:p>
                <a:endParaRPr lang="en-GB">
                  <a:latin typeface="Calibri" pitchFamily="34" charset="0"/>
                </a:endParaRPr>
              </a:p>
            </p:txBody>
          </p:sp>
          <p:sp>
            <p:nvSpPr>
              <p:cNvPr id="31848" name="Line 102"/>
              <p:cNvSpPr>
                <a:spLocks noChangeShapeType="1"/>
              </p:cNvSpPr>
              <p:nvPr/>
            </p:nvSpPr>
            <p:spPr bwMode="auto">
              <a:xfrm>
                <a:off x="1267" y="3518"/>
                <a:ext cx="127" cy="2"/>
              </a:xfrm>
              <a:prstGeom prst="line">
                <a:avLst/>
              </a:prstGeom>
              <a:noFill/>
              <a:ln w="9525">
                <a:solidFill>
                  <a:srgbClr val="000000"/>
                </a:solidFill>
                <a:round/>
                <a:headEnd/>
                <a:tailEnd/>
              </a:ln>
            </p:spPr>
            <p:txBody>
              <a:bodyPr/>
              <a:lstStyle/>
              <a:p>
                <a:endParaRPr lang="en-GB"/>
              </a:p>
            </p:txBody>
          </p:sp>
          <p:sp>
            <p:nvSpPr>
              <p:cNvPr id="31849" name="Line 103"/>
              <p:cNvSpPr>
                <a:spLocks noChangeShapeType="1"/>
              </p:cNvSpPr>
              <p:nvPr/>
            </p:nvSpPr>
            <p:spPr bwMode="auto">
              <a:xfrm flipH="1">
                <a:off x="1267" y="3518"/>
                <a:ext cx="127" cy="2"/>
              </a:xfrm>
              <a:prstGeom prst="line">
                <a:avLst/>
              </a:prstGeom>
              <a:noFill/>
              <a:ln w="9525">
                <a:solidFill>
                  <a:srgbClr val="000000"/>
                </a:solidFill>
                <a:round/>
                <a:headEnd/>
                <a:tailEnd/>
              </a:ln>
            </p:spPr>
            <p:txBody>
              <a:bodyPr/>
              <a:lstStyle/>
              <a:p>
                <a:endParaRPr lang="en-GB"/>
              </a:p>
            </p:txBody>
          </p:sp>
          <p:sp>
            <p:nvSpPr>
              <p:cNvPr id="31850" name="Line 104"/>
              <p:cNvSpPr>
                <a:spLocks noChangeShapeType="1"/>
              </p:cNvSpPr>
              <p:nvPr/>
            </p:nvSpPr>
            <p:spPr bwMode="auto">
              <a:xfrm>
                <a:off x="1298" y="3431"/>
                <a:ext cx="65" cy="2"/>
              </a:xfrm>
              <a:prstGeom prst="line">
                <a:avLst/>
              </a:prstGeom>
              <a:noFill/>
              <a:ln w="9525">
                <a:solidFill>
                  <a:srgbClr val="000000"/>
                </a:solidFill>
                <a:round/>
                <a:headEnd/>
                <a:tailEnd/>
              </a:ln>
            </p:spPr>
            <p:txBody>
              <a:bodyPr/>
              <a:lstStyle/>
              <a:p>
                <a:endParaRPr lang="en-GB"/>
              </a:p>
            </p:txBody>
          </p:sp>
          <p:sp>
            <p:nvSpPr>
              <p:cNvPr id="31851" name="Line 105"/>
              <p:cNvSpPr>
                <a:spLocks noChangeShapeType="1"/>
              </p:cNvSpPr>
              <p:nvPr/>
            </p:nvSpPr>
            <p:spPr bwMode="auto">
              <a:xfrm>
                <a:off x="1330" y="3431"/>
                <a:ext cx="2" cy="15"/>
              </a:xfrm>
              <a:prstGeom prst="line">
                <a:avLst/>
              </a:prstGeom>
              <a:noFill/>
              <a:ln w="9525">
                <a:solidFill>
                  <a:srgbClr val="000000"/>
                </a:solidFill>
                <a:round/>
                <a:headEnd/>
                <a:tailEnd/>
              </a:ln>
            </p:spPr>
            <p:txBody>
              <a:bodyPr/>
              <a:lstStyle/>
              <a:p>
                <a:endParaRPr lang="en-GB"/>
              </a:p>
            </p:txBody>
          </p:sp>
          <p:sp>
            <p:nvSpPr>
              <p:cNvPr id="31852" name="Rectangle 106"/>
              <p:cNvSpPr>
                <a:spLocks noChangeArrowheads="1"/>
              </p:cNvSpPr>
              <p:nvPr/>
            </p:nvSpPr>
            <p:spPr bwMode="auto">
              <a:xfrm>
                <a:off x="1841" y="1731"/>
                <a:ext cx="128" cy="1787"/>
              </a:xfrm>
              <a:prstGeom prst="rect">
                <a:avLst/>
              </a:prstGeom>
              <a:solidFill>
                <a:srgbClr val="FFCC00"/>
              </a:solidFill>
              <a:ln w="9525">
                <a:noFill/>
                <a:miter lim="800000"/>
                <a:headEnd/>
                <a:tailEnd/>
              </a:ln>
            </p:spPr>
            <p:txBody>
              <a:bodyPr/>
              <a:lstStyle/>
              <a:p>
                <a:endParaRPr lang="en-GB">
                  <a:latin typeface="Calibri" pitchFamily="34" charset="0"/>
                </a:endParaRPr>
              </a:p>
            </p:txBody>
          </p:sp>
          <p:sp>
            <p:nvSpPr>
              <p:cNvPr id="31853" name="Line 107"/>
              <p:cNvSpPr>
                <a:spLocks noChangeShapeType="1"/>
              </p:cNvSpPr>
              <p:nvPr/>
            </p:nvSpPr>
            <p:spPr bwMode="auto">
              <a:xfrm flipV="1">
                <a:off x="1841" y="1731"/>
                <a:ext cx="2" cy="1787"/>
              </a:xfrm>
              <a:prstGeom prst="line">
                <a:avLst/>
              </a:prstGeom>
              <a:noFill/>
              <a:ln w="9525">
                <a:solidFill>
                  <a:srgbClr val="000000"/>
                </a:solidFill>
                <a:round/>
                <a:headEnd/>
                <a:tailEnd/>
              </a:ln>
            </p:spPr>
            <p:txBody>
              <a:bodyPr/>
              <a:lstStyle/>
              <a:p>
                <a:endParaRPr lang="en-GB"/>
              </a:p>
            </p:txBody>
          </p:sp>
          <p:sp>
            <p:nvSpPr>
              <p:cNvPr id="31854" name="Line 108"/>
              <p:cNvSpPr>
                <a:spLocks noChangeShapeType="1"/>
              </p:cNvSpPr>
              <p:nvPr/>
            </p:nvSpPr>
            <p:spPr bwMode="auto">
              <a:xfrm>
                <a:off x="1841" y="1731"/>
                <a:ext cx="2" cy="1787"/>
              </a:xfrm>
              <a:prstGeom prst="line">
                <a:avLst/>
              </a:prstGeom>
              <a:noFill/>
              <a:ln w="9525">
                <a:solidFill>
                  <a:srgbClr val="000000"/>
                </a:solidFill>
                <a:round/>
                <a:headEnd/>
                <a:tailEnd/>
              </a:ln>
            </p:spPr>
            <p:txBody>
              <a:bodyPr/>
              <a:lstStyle/>
              <a:p>
                <a:endParaRPr lang="en-GB"/>
              </a:p>
            </p:txBody>
          </p:sp>
          <p:sp>
            <p:nvSpPr>
              <p:cNvPr id="31855" name="Line 109"/>
              <p:cNvSpPr>
                <a:spLocks noChangeShapeType="1"/>
              </p:cNvSpPr>
              <p:nvPr/>
            </p:nvSpPr>
            <p:spPr bwMode="auto">
              <a:xfrm>
                <a:off x="1841" y="1731"/>
                <a:ext cx="126" cy="2"/>
              </a:xfrm>
              <a:prstGeom prst="line">
                <a:avLst/>
              </a:prstGeom>
              <a:noFill/>
              <a:ln w="9525">
                <a:solidFill>
                  <a:srgbClr val="000000"/>
                </a:solidFill>
                <a:round/>
                <a:headEnd/>
                <a:tailEnd/>
              </a:ln>
            </p:spPr>
            <p:txBody>
              <a:bodyPr/>
              <a:lstStyle/>
              <a:p>
                <a:endParaRPr lang="en-GB"/>
              </a:p>
            </p:txBody>
          </p:sp>
          <p:sp>
            <p:nvSpPr>
              <p:cNvPr id="31856" name="Line 110"/>
              <p:cNvSpPr>
                <a:spLocks noChangeShapeType="1"/>
              </p:cNvSpPr>
              <p:nvPr/>
            </p:nvSpPr>
            <p:spPr bwMode="auto">
              <a:xfrm flipH="1">
                <a:off x="1841" y="1731"/>
                <a:ext cx="126" cy="2"/>
              </a:xfrm>
              <a:prstGeom prst="line">
                <a:avLst/>
              </a:prstGeom>
              <a:noFill/>
              <a:ln w="9525">
                <a:solidFill>
                  <a:srgbClr val="000000"/>
                </a:solidFill>
                <a:round/>
                <a:headEnd/>
                <a:tailEnd/>
              </a:ln>
            </p:spPr>
            <p:txBody>
              <a:bodyPr/>
              <a:lstStyle/>
              <a:p>
                <a:endParaRPr lang="en-GB"/>
              </a:p>
            </p:txBody>
          </p:sp>
          <p:sp>
            <p:nvSpPr>
              <p:cNvPr id="31857" name="Line 111"/>
              <p:cNvSpPr>
                <a:spLocks noChangeShapeType="1"/>
              </p:cNvSpPr>
              <p:nvPr/>
            </p:nvSpPr>
            <p:spPr bwMode="auto">
              <a:xfrm flipV="1">
                <a:off x="1967" y="1731"/>
                <a:ext cx="2" cy="1787"/>
              </a:xfrm>
              <a:prstGeom prst="line">
                <a:avLst/>
              </a:prstGeom>
              <a:noFill/>
              <a:ln w="9525">
                <a:solidFill>
                  <a:srgbClr val="000000"/>
                </a:solidFill>
                <a:round/>
                <a:headEnd/>
                <a:tailEnd/>
              </a:ln>
            </p:spPr>
            <p:txBody>
              <a:bodyPr/>
              <a:lstStyle/>
              <a:p>
                <a:endParaRPr lang="en-GB"/>
              </a:p>
            </p:txBody>
          </p:sp>
          <p:sp>
            <p:nvSpPr>
              <p:cNvPr id="31858" name="Line 112"/>
              <p:cNvSpPr>
                <a:spLocks noChangeShapeType="1"/>
              </p:cNvSpPr>
              <p:nvPr/>
            </p:nvSpPr>
            <p:spPr bwMode="auto">
              <a:xfrm>
                <a:off x="1967" y="1731"/>
                <a:ext cx="2" cy="1787"/>
              </a:xfrm>
              <a:prstGeom prst="line">
                <a:avLst/>
              </a:prstGeom>
              <a:noFill/>
              <a:ln w="9525">
                <a:solidFill>
                  <a:srgbClr val="000000"/>
                </a:solidFill>
                <a:round/>
                <a:headEnd/>
                <a:tailEnd/>
              </a:ln>
            </p:spPr>
            <p:txBody>
              <a:bodyPr/>
              <a:lstStyle/>
              <a:p>
                <a:endParaRPr lang="en-GB"/>
              </a:p>
            </p:txBody>
          </p:sp>
          <p:sp>
            <p:nvSpPr>
              <p:cNvPr id="31859" name="Line 113"/>
              <p:cNvSpPr>
                <a:spLocks noChangeShapeType="1"/>
              </p:cNvSpPr>
              <p:nvPr/>
            </p:nvSpPr>
            <p:spPr bwMode="auto">
              <a:xfrm>
                <a:off x="1841" y="3518"/>
                <a:ext cx="126" cy="2"/>
              </a:xfrm>
              <a:prstGeom prst="line">
                <a:avLst/>
              </a:prstGeom>
              <a:noFill/>
              <a:ln w="9525">
                <a:solidFill>
                  <a:srgbClr val="000000"/>
                </a:solidFill>
                <a:round/>
                <a:headEnd/>
                <a:tailEnd/>
              </a:ln>
            </p:spPr>
            <p:txBody>
              <a:bodyPr/>
              <a:lstStyle/>
              <a:p>
                <a:endParaRPr lang="en-GB"/>
              </a:p>
            </p:txBody>
          </p:sp>
          <p:sp>
            <p:nvSpPr>
              <p:cNvPr id="31860" name="Line 114"/>
              <p:cNvSpPr>
                <a:spLocks noChangeShapeType="1"/>
              </p:cNvSpPr>
              <p:nvPr/>
            </p:nvSpPr>
            <p:spPr bwMode="auto">
              <a:xfrm flipH="1">
                <a:off x="1841" y="3518"/>
                <a:ext cx="126" cy="2"/>
              </a:xfrm>
              <a:prstGeom prst="line">
                <a:avLst/>
              </a:prstGeom>
              <a:noFill/>
              <a:ln w="9525">
                <a:solidFill>
                  <a:srgbClr val="000000"/>
                </a:solidFill>
                <a:round/>
                <a:headEnd/>
                <a:tailEnd/>
              </a:ln>
            </p:spPr>
            <p:txBody>
              <a:bodyPr/>
              <a:lstStyle/>
              <a:p>
                <a:endParaRPr lang="en-GB"/>
              </a:p>
            </p:txBody>
          </p:sp>
          <p:sp>
            <p:nvSpPr>
              <p:cNvPr id="31861" name="Line 115"/>
              <p:cNvSpPr>
                <a:spLocks noChangeShapeType="1"/>
              </p:cNvSpPr>
              <p:nvPr/>
            </p:nvSpPr>
            <p:spPr bwMode="auto">
              <a:xfrm>
                <a:off x="1872" y="1458"/>
                <a:ext cx="66" cy="2"/>
              </a:xfrm>
              <a:prstGeom prst="line">
                <a:avLst/>
              </a:prstGeom>
              <a:noFill/>
              <a:ln w="9525">
                <a:solidFill>
                  <a:srgbClr val="000000"/>
                </a:solidFill>
                <a:round/>
                <a:headEnd/>
                <a:tailEnd/>
              </a:ln>
            </p:spPr>
            <p:txBody>
              <a:bodyPr/>
              <a:lstStyle/>
              <a:p>
                <a:endParaRPr lang="en-GB"/>
              </a:p>
            </p:txBody>
          </p:sp>
          <p:sp>
            <p:nvSpPr>
              <p:cNvPr id="31862" name="Line 116"/>
              <p:cNvSpPr>
                <a:spLocks noChangeShapeType="1"/>
              </p:cNvSpPr>
              <p:nvPr/>
            </p:nvSpPr>
            <p:spPr bwMode="auto">
              <a:xfrm>
                <a:off x="1904" y="1458"/>
                <a:ext cx="2" cy="273"/>
              </a:xfrm>
              <a:prstGeom prst="line">
                <a:avLst/>
              </a:prstGeom>
              <a:noFill/>
              <a:ln w="9525">
                <a:solidFill>
                  <a:srgbClr val="000000"/>
                </a:solidFill>
                <a:round/>
                <a:headEnd/>
                <a:tailEnd/>
              </a:ln>
            </p:spPr>
            <p:txBody>
              <a:bodyPr/>
              <a:lstStyle/>
              <a:p>
                <a:endParaRPr lang="en-GB"/>
              </a:p>
            </p:txBody>
          </p:sp>
          <p:sp>
            <p:nvSpPr>
              <p:cNvPr id="31863" name="Rectangle 117"/>
              <p:cNvSpPr>
                <a:spLocks noChangeArrowheads="1"/>
              </p:cNvSpPr>
              <p:nvPr/>
            </p:nvSpPr>
            <p:spPr bwMode="auto">
              <a:xfrm>
                <a:off x="2417" y="1807"/>
                <a:ext cx="126" cy="1711"/>
              </a:xfrm>
              <a:prstGeom prst="rect">
                <a:avLst/>
              </a:prstGeom>
              <a:solidFill>
                <a:srgbClr val="FFCC00"/>
              </a:solidFill>
              <a:ln w="9525">
                <a:noFill/>
                <a:miter lim="800000"/>
                <a:headEnd/>
                <a:tailEnd/>
              </a:ln>
            </p:spPr>
            <p:txBody>
              <a:bodyPr/>
              <a:lstStyle/>
              <a:p>
                <a:endParaRPr lang="en-GB">
                  <a:latin typeface="Calibri" pitchFamily="34" charset="0"/>
                </a:endParaRPr>
              </a:p>
            </p:txBody>
          </p:sp>
          <p:sp>
            <p:nvSpPr>
              <p:cNvPr id="31864" name="Line 118"/>
              <p:cNvSpPr>
                <a:spLocks noChangeShapeType="1"/>
              </p:cNvSpPr>
              <p:nvPr/>
            </p:nvSpPr>
            <p:spPr bwMode="auto">
              <a:xfrm flipV="1">
                <a:off x="2417" y="1807"/>
                <a:ext cx="1" cy="1711"/>
              </a:xfrm>
              <a:prstGeom prst="line">
                <a:avLst/>
              </a:prstGeom>
              <a:noFill/>
              <a:ln w="9525">
                <a:solidFill>
                  <a:srgbClr val="000000"/>
                </a:solidFill>
                <a:round/>
                <a:headEnd/>
                <a:tailEnd/>
              </a:ln>
            </p:spPr>
            <p:txBody>
              <a:bodyPr/>
              <a:lstStyle/>
              <a:p>
                <a:endParaRPr lang="en-GB"/>
              </a:p>
            </p:txBody>
          </p:sp>
          <p:sp>
            <p:nvSpPr>
              <p:cNvPr id="31865" name="Line 119"/>
              <p:cNvSpPr>
                <a:spLocks noChangeShapeType="1"/>
              </p:cNvSpPr>
              <p:nvPr/>
            </p:nvSpPr>
            <p:spPr bwMode="auto">
              <a:xfrm>
                <a:off x="2417" y="1807"/>
                <a:ext cx="1" cy="1711"/>
              </a:xfrm>
              <a:prstGeom prst="line">
                <a:avLst/>
              </a:prstGeom>
              <a:noFill/>
              <a:ln w="9525">
                <a:solidFill>
                  <a:srgbClr val="000000"/>
                </a:solidFill>
                <a:round/>
                <a:headEnd/>
                <a:tailEnd/>
              </a:ln>
            </p:spPr>
            <p:txBody>
              <a:bodyPr/>
              <a:lstStyle/>
              <a:p>
                <a:endParaRPr lang="en-GB"/>
              </a:p>
            </p:txBody>
          </p:sp>
          <p:sp>
            <p:nvSpPr>
              <p:cNvPr id="31866" name="Line 120"/>
              <p:cNvSpPr>
                <a:spLocks noChangeShapeType="1"/>
              </p:cNvSpPr>
              <p:nvPr/>
            </p:nvSpPr>
            <p:spPr bwMode="auto">
              <a:xfrm>
                <a:off x="2417" y="1807"/>
                <a:ext cx="124" cy="1"/>
              </a:xfrm>
              <a:prstGeom prst="line">
                <a:avLst/>
              </a:prstGeom>
              <a:noFill/>
              <a:ln w="9525">
                <a:solidFill>
                  <a:srgbClr val="000000"/>
                </a:solidFill>
                <a:round/>
                <a:headEnd/>
                <a:tailEnd/>
              </a:ln>
            </p:spPr>
            <p:txBody>
              <a:bodyPr/>
              <a:lstStyle/>
              <a:p>
                <a:endParaRPr lang="en-GB"/>
              </a:p>
            </p:txBody>
          </p:sp>
          <p:sp>
            <p:nvSpPr>
              <p:cNvPr id="31867" name="Line 121"/>
              <p:cNvSpPr>
                <a:spLocks noChangeShapeType="1"/>
              </p:cNvSpPr>
              <p:nvPr/>
            </p:nvSpPr>
            <p:spPr bwMode="auto">
              <a:xfrm flipH="1">
                <a:off x="2417" y="1807"/>
                <a:ext cx="124" cy="1"/>
              </a:xfrm>
              <a:prstGeom prst="line">
                <a:avLst/>
              </a:prstGeom>
              <a:noFill/>
              <a:ln w="9525">
                <a:solidFill>
                  <a:srgbClr val="000000"/>
                </a:solidFill>
                <a:round/>
                <a:headEnd/>
                <a:tailEnd/>
              </a:ln>
            </p:spPr>
            <p:txBody>
              <a:bodyPr/>
              <a:lstStyle/>
              <a:p>
                <a:endParaRPr lang="en-GB"/>
              </a:p>
            </p:txBody>
          </p:sp>
          <p:sp>
            <p:nvSpPr>
              <p:cNvPr id="31868" name="Line 122"/>
              <p:cNvSpPr>
                <a:spLocks noChangeShapeType="1"/>
              </p:cNvSpPr>
              <p:nvPr/>
            </p:nvSpPr>
            <p:spPr bwMode="auto">
              <a:xfrm flipV="1">
                <a:off x="2541" y="1807"/>
                <a:ext cx="2" cy="1711"/>
              </a:xfrm>
              <a:prstGeom prst="line">
                <a:avLst/>
              </a:prstGeom>
              <a:noFill/>
              <a:ln w="9525">
                <a:solidFill>
                  <a:srgbClr val="000000"/>
                </a:solidFill>
                <a:round/>
                <a:headEnd/>
                <a:tailEnd/>
              </a:ln>
            </p:spPr>
            <p:txBody>
              <a:bodyPr/>
              <a:lstStyle/>
              <a:p>
                <a:endParaRPr lang="en-GB"/>
              </a:p>
            </p:txBody>
          </p:sp>
          <p:sp>
            <p:nvSpPr>
              <p:cNvPr id="31869" name="Line 123"/>
              <p:cNvSpPr>
                <a:spLocks noChangeShapeType="1"/>
              </p:cNvSpPr>
              <p:nvPr/>
            </p:nvSpPr>
            <p:spPr bwMode="auto">
              <a:xfrm>
                <a:off x="2541" y="1807"/>
                <a:ext cx="2" cy="1711"/>
              </a:xfrm>
              <a:prstGeom prst="line">
                <a:avLst/>
              </a:prstGeom>
              <a:noFill/>
              <a:ln w="9525">
                <a:solidFill>
                  <a:srgbClr val="000000"/>
                </a:solidFill>
                <a:round/>
                <a:headEnd/>
                <a:tailEnd/>
              </a:ln>
            </p:spPr>
            <p:txBody>
              <a:bodyPr/>
              <a:lstStyle/>
              <a:p>
                <a:endParaRPr lang="en-GB"/>
              </a:p>
            </p:txBody>
          </p:sp>
          <p:sp>
            <p:nvSpPr>
              <p:cNvPr id="31870" name="Line 124"/>
              <p:cNvSpPr>
                <a:spLocks noChangeShapeType="1"/>
              </p:cNvSpPr>
              <p:nvPr/>
            </p:nvSpPr>
            <p:spPr bwMode="auto">
              <a:xfrm>
                <a:off x="2417" y="3518"/>
                <a:ext cx="124" cy="2"/>
              </a:xfrm>
              <a:prstGeom prst="line">
                <a:avLst/>
              </a:prstGeom>
              <a:noFill/>
              <a:ln w="9525">
                <a:solidFill>
                  <a:srgbClr val="000000"/>
                </a:solidFill>
                <a:round/>
                <a:headEnd/>
                <a:tailEnd/>
              </a:ln>
            </p:spPr>
            <p:txBody>
              <a:bodyPr/>
              <a:lstStyle/>
              <a:p>
                <a:endParaRPr lang="en-GB"/>
              </a:p>
            </p:txBody>
          </p:sp>
          <p:sp>
            <p:nvSpPr>
              <p:cNvPr id="31871" name="Line 125"/>
              <p:cNvSpPr>
                <a:spLocks noChangeShapeType="1"/>
              </p:cNvSpPr>
              <p:nvPr/>
            </p:nvSpPr>
            <p:spPr bwMode="auto">
              <a:xfrm flipH="1">
                <a:off x="2417" y="3518"/>
                <a:ext cx="124" cy="2"/>
              </a:xfrm>
              <a:prstGeom prst="line">
                <a:avLst/>
              </a:prstGeom>
              <a:noFill/>
              <a:ln w="9525">
                <a:solidFill>
                  <a:srgbClr val="000000"/>
                </a:solidFill>
                <a:round/>
                <a:headEnd/>
                <a:tailEnd/>
              </a:ln>
            </p:spPr>
            <p:txBody>
              <a:bodyPr/>
              <a:lstStyle/>
              <a:p>
                <a:endParaRPr lang="en-GB"/>
              </a:p>
            </p:txBody>
          </p:sp>
          <p:sp>
            <p:nvSpPr>
              <p:cNvPr id="31872" name="Line 126"/>
              <p:cNvSpPr>
                <a:spLocks noChangeShapeType="1"/>
              </p:cNvSpPr>
              <p:nvPr/>
            </p:nvSpPr>
            <p:spPr bwMode="auto">
              <a:xfrm>
                <a:off x="2447" y="1539"/>
                <a:ext cx="65" cy="2"/>
              </a:xfrm>
              <a:prstGeom prst="line">
                <a:avLst/>
              </a:prstGeom>
              <a:noFill/>
              <a:ln w="9525">
                <a:solidFill>
                  <a:srgbClr val="000000"/>
                </a:solidFill>
                <a:round/>
                <a:headEnd/>
                <a:tailEnd/>
              </a:ln>
            </p:spPr>
            <p:txBody>
              <a:bodyPr/>
              <a:lstStyle/>
              <a:p>
                <a:endParaRPr lang="en-GB"/>
              </a:p>
            </p:txBody>
          </p:sp>
          <p:sp>
            <p:nvSpPr>
              <p:cNvPr id="31873" name="Line 127"/>
              <p:cNvSpPr>
                <a:spLocks noChangeShapeType="1"/>
              </p:cNvSpPr>
              <p:nvPr/>
            </p:nvSpPr>
            <p:spPr bwMode="auto">
              <a:xfrm>
                <a:off x="2478" y="1539"/>
                <a:ext cx="2" cy="268"/>
              </a:xfrm>
              <a:prstGeom prst="line">
                <a:avLst/>
              </a:prstGeom>
              <a:noFill/>
              <a:ln w="9525">
                <a:solidFill>
                  <a:srgbClr val="000000"/>
                </a:solidFill>
                <a:round/>
                <a:headEnd/>
                <a:tailEnd/>
              </a:ln>
            </p:spPr>
            <p:txBody>
              <a:bodyPr/>
              <a:lstStyle/>
              <a:p>
                <a:endParaRPr lang="en-GB"/>
              </a:p>
            </p:txBody>
          </p:sp>
          <p:sp>
            <p:nvSpPr>
              <p:cNvPr id="31874" name="Rectangle 128"/>
              <p:cNvSpPr>
                <a:spLocks noChangeArrowheads="1"/>
              </p:cNvSpPr>
              <p:nvPr/>
            </p:nvSpPr>
            <p:spPr bwMode="auto">
              <a:xfrm>
                <a:off x="2988" y="2137"/>
                <a:ext cx="130" cy="1381"/>
              </a:xfrm>
              <a:prstGeom prst="rect">
                <a:avLst/>
              </a:prstGeom>
              <a:solidFill>
                <a:srgbClr val="FFCC00"/>
              </a:solidFill>
              <a:ln w="9525">
                <a:noFill/>
                <a:miter lim="800000"/>
                <a:headEnd/>
                <a:tailEnd/>
              </a:ln>
            </p:spPr>
            <p:txBody>
              <a:bodyPr/>
              <a:lstStyle/>
              <a:p>
                <a:endParaRPr lang="en-GB">
                  <a:latin typeface="Calibri" pitchFamily="34" charset="0"/>
                </a:endParaRPr>
              </a:p>
            </p:txBody>
          </p:sp>
          <p:sp>
            <p:nvSpPr>
              <p:cNvPr id="31875" name="Line 129"/>
              <p:cNvSpPr>
                <a:spLocks noChangeShapeType="1"/>
              </p:cNvSpPr>
              <p:nvPr/>
            </p:nvSpPr>
            <p:spPr bwMode="auto">
              <a:xfrm flipV="1">
                <a:off x="2988" y="2137"/>
                <a:ext cx="2" cy="1381"/>
              </a:xfrm>
              <a:prstGeom prst="line">
                <a:avLst/>
              </a:prstGeom>
              <a:noFill/>
              <a:ln w="9525">
                <a:solidFill>
                  <a:srgbClr val="000000"/>
                </a:solidFill>
                <a:round/>
                <a:headEnd/>
                <a:tailEnd/>
              </a:ln>
            </p:spPr>
            <p:txBody>
              <a:bodyPr/>
              <a:lstStyle/>
              <a:p>
                <a:endParaRPr lang="en-GB"/>
              </a:p>
            </p:txBody>
          </p:sp>
          <p:sp>
            <p:nvSpPr>
              <p:cNvPr id="31876" name="Line 130"/>
              <p:cNvSpPr>
                <a:spLocks noChangeShapeType="1"/>
              </p:cNvSpPr>
              <p:nvPr/>
            </p:nvSpPr>
            <p:spPr bwMode="auto">
              <a:xfrm>
                <a:off x="2988" y="2137"/>
                <a:ext cx="2" cy="1381"/>
              </a:xfrm>
              <a:prstGeom prst="line">
                <a:avLst/>
              </a:prstGeom>
              <a:noFill/>
              <a:ln w="9525">
                <a:solidFill>
                  <a:srgbClr val="000000"/>
                </a:solidFill>
                <a:round/>
                <a:headEnd/>
                <a:tailEnd/>
              </a:ln>
            </p:spPr>
            <p:txBody>
              <a:bodyPr/>
              <a:lstStyle/>
              <a:p>
                <a:endParaRPr lang="en-GB"/>
              </a:p>
            </p:txBody>
          </p:sp>
          <p:sp>
            <p:nvSpPr>
              <p:cNvPr id="31877" name="Line 131"/>
              <p:cNvSpPr>
                <a:spLocks noChangeShapeType="1"/>
              </p:cNvSpPr>
              <p:nvPr/>
            </p:nvSpPr>
            <p:spPr bwMode="auto">
              <a:xfrm>
                <a:off x="2988" y="2137"/>
                <a:ext cx="129" cy="2"/>
              </a:xfrm>
              <a:prstGeom prst="line">
                <a:avLst/>
              </a:prstGeom>
              <a:noFill/>
              <a:ln w="9525">
                <a:solidFill>
                  <a:srgbClr val="000000"/>
                </a:solidFill>
                <a:round/>
                <a:headEnd/>
                <a:tailEnd/>
              </a:ln>
            </p:spPr>
            <p:txBody>
              <a:bodyPr/>
              <a:lstStyle/>
              <a:p>
                <a:endParaRPr lang="en-GB"/>
              </a:p>
            </p:txBody>
          </p:sp>
          <p:sp>
            <p:nvSpPr>
              <p:cNvPr id="31878" name="Line 132"/>
              <p:cNvSpPr>
                <a:spLocks noChangeShapeType="1"/>
              </p:cNvSpPr>
              <p:nvPr/>
            </p:nvSpPr>
            <p:spPr bwMode="auto">
              <a:xfrm flipH="1">
                <a:off x="2988" y="2137"/>
                <a:ext cx="129" cy="2"/>
              </a:xfrm>
              <a:prstGeom prst="line">
                <a:avLst/>
              </a:prstGeom>
              <a:noFill/>
              <a:ln w="9525">
                <a:solidFill>
                  <a:srgbClr val="000000"/>
                </a:solidFill>
                <a:round/>
                <a:headEnd/>
                <a:tailEnd/>
              </a:ln>
            </p:spPr>
            <p:txBody>
              <a:bodyPr/>
              <a:lstStyle/>
              <a:p>
                <a:endParaRPr lang="en-GB"/>
              </a:p>
            </p:txBody>
          </p:sp>
          <p:sp>
            <p:nvSpPr>
              <p:cNvPr id="31879" name="Line 133"/>
              <p:cNvSpPr>
                <a:spLocks noChangeShapeType="1"/>
              </p:cNvSpPr>
              <p:nvPr/>
            </p:nvSpPr>
            <p:spPr bwMode="auto">
              <a:xfrm flipV="1">
                <a:off x="3117" y="2137"/>
                <a:ext cx="1" cy="1381"/>
              </a:xfrm>
              <a:prstGeom prst="line">
                <a:avLst/>
              </a:prstGeom>
              <a:noFill/>
              <a:ln w="9525">
                <a:solidFill>
                  <a:srgbClr val="000000"/>
                </a:solidFill>
                <a:round/>
                <a:headEnd/>
                <a:tailEnd/>
              </a:ln>
            </p:spPr>
            <p:txBody>
              <a:bodyPr/>
              <a:lstStyle/>
              <a:p>
                <a:endParaRPr lang="en-GB"/>
              </a:p>
            </p:txBody>
          </p:sp>
          <p:sp>
            <p:nvSpPr>
              <p:cNvPr id="31880" name="Line 134"/>
              <p:cNvSpPr>
                <a:spLocks noChangeShapeType="1"/>
              </p:cNvSpPr>
              <p:nvPr/>
            </p:nvSpPr>
            <p:spPr bwMode="auto">
              <a:xfrm>
                <a:off x="3117" y="2137"/>
                <a:ext cx="1" cy="1381"/>
              </a:xfrm>
              <a:prstGeom prst="line">
                <a:avLst/>
              </a:prstGeom>
              <a:noFill/>
              <a:ln w="9525">
                <a:solidFill>
                  <a:srgbClr val="000000"/>
                </a:solidFill>
                <a:round/>
                <a:headEnd/>
                <a:tailEnd/>
              </a:ln>
            </p:spPr>
            <p:txBody>
              <a:bodyPr/>
              <a:lstStyle/>
              <a:p>
                <a:endParaRPr lang="en-GB"/>
              </a:p>
            </p:txBody>
          </p:sp>
          <p:sp>
            <p:nvSpPr>
              <p:cNvPr id="31881" name="Line 135"/>
              <p:cNvSpPr>
                <a:spLocks noChangeShapeType="1"/>
              </p:cNvSpPr>
              <p:nvPr/>
            </p:nvSpPr>
            <p:spPr bwMode="auto">
              <a:xfrm>
                <a:off x="2988" y="3518"/>
                <a:ext cx="129" cy="2"/>
              </a:xfrm>
              <a:prstGeom prst="line">
                <a:avLst/>
              </a:prstGeom>
              <a:noFill/>
              <a:ln w="9525">
                <a:solidFill>
                  <a:srgbClr val="000000"/>
                </a:solidFill>
                <a:round/>
                <a:headEnd/>
                <a:tailEnd/>
              </a:ln>
            </p:spPr>
            <p:txBody>
              <a:bodyPr/>
              <a:lstStyle/>
              <a:p>
                <a:endParaRPr lang="en-GB"/>
              </a:p>
            </p:txBody>
          </p:sp>
          <p:sp>
            <p:nvSpPr>
              <p:cNvPr id="31882" name="Line 136"/>
              <p:cNvSpPr>
                <a:spLocks noChangeShapeType="1"/>
              </p:cNvSpPr>
              <p:nvPr/>
            </p:nvSpPr>
            <p:spPr bwMode="auto">
              <a:xfrm flipH="1">
                <a:off x="2988" y="3518"/>
                <a:ext cx="129" cy="2"/>
              </a:xfrm>
              <a:prstGeom prst="line">
                <a:avLst/>
              </a:prstGeom>
              <a:noFill/>
              <a:ln w="9525">
                <a:solidFill>
                  <a:srgbClr val="000000"/>
                </a:solidFill>
                <a:round/>
                <a:headEnd/>
                <a:tailEnd/>
              </a:ln>
            </p:spPr>
            <p:txBody>
              <a:bodyPr/>
              <a:lstStyle/>
              <a:p>
                <a:endParaRPr lang="en-GB"/>
              </a:p>
            </p:txBody>
          </p:sp>
          <p:sp>
            <p:nvSpPr>
              <p:cNvPr id="31883" name="Line 137"/>
              <p:cNvSpPr>
                <a:spLocks noChangeShapeType="1"/>
              </p:cNvSpPr>
              <p:nvPr/>
            </p:nvSpPr>
            <p:spPr bwMode="auto">
              <a:xfrm>
                <a:off x="3023" y="2115"/>
                <a:ext cx="63" cy="2"/>
              </a:xfrm>
              <a:prstGeom prst="line">
                <a:avLst/>
              </a:prstGeom>
              <a:noFill/>
              <a:ln w="9525">
                <a:solidFill>
                  <a:srgbClr val="000000"/>
                </a:solidFill>
                <a:round/>
                <a:headEnd/>
                <a:tailEnd/>
              </a:ln>
            </p:spPr>
            <p:txBody>
              <a:bodyPr/>
              <a:lstStyle/>
              <a:p>
                <a:endParaRPr lang="en-GB"/>
              </a:p>
            </p:txBody>
          </p:sp>
          <p:sp>
            <p:nvSpPr>
              <p:cNvPr id="31884" name="Line 138"/>
              <p:cNvSpPr>
                <a:spLocks noChangeShapeType="1"/>
              </p:cNvSpPr>
              <p:nvPr/>
            </p:nvSpPr>
            <p:spPr bwMode="auto">
              <a:xfrm>
                <a:off x="3053" y="2115"/>
                <a:ext cx="2" cy="22"/>
              </a:xfrm>
              <a:prstGeom prst="line">
                <a:avLst/>
              </a:prstGeom>
              <a:noFill/>
              <a:ln w="9525">
                <a:solidFill>
                  <a:srgbClr val="000000"/>
                </a:solidFill>
                <a:round/>
                <a:headEnd/>
                <a:tailEnd/>
              </a:ln>
            </p:spPr>
            <p:txBody>
              <a:bodyPr/>
              <a:lstStyle/>
              <a:p>
                <a:endParaRPr lang="en-GB"/>
              </a:p>
            </p:txBody>
          </p:sp>
          <p:sp>
            <p:nvSpPr>
              <p:cNvPr id="31885" name="Rectangle 139"/>
              <p:cNvSpPr>
                <a:spLocks noChangeArrowheads="1"/>
              </p:cNvSpPr>
              <p:nvPr/>
            </p:nvSpPr>
            <p:spPr bwMode="auto">
              <a:xfrm>
                <a:off x="3564" y="2191"/>
                <a:ext cx="128" cy="1327"/>
              </a:xfrm>
              <a:prstGeom prst="rect">
                <a:avLst/>
              </a:prstGeom>
              <a:solidFill>
                <a:srgbClr val="FFCC00"/>
              </a:solidFill>
              <a:ln w="9525">
                <a:noFill/>
                <a:miter lim="800000"/>
                <a:headEnd/>
                <a:tailEnd/>
              </a:ln>
            </p:spPr>
            <p:txBody>
              <a:bodyPr/>
              <a:lstStyle/>
              <a:p>
                <a:endParaRPr lang="en-GB">
                  <a:latin typeface="Calibri" pitchFamily="34" charset="0"/>
                </a:endParaRPr>
              </a:p>
            </p:txBody>
          </p:sp>
          <p:sp>
            <p:nvSpPr>
              <p:cNvPr id="31886" name="Line 140"/>
              <p:cNvSpPr>
                <a:spLocks noChangeShapeType="1"/>
              </p:cNvSpPr>
              <p:nvPr/>
            </p:nvSpPr>
            <p:spPr bwMode="auto">
              <a:xfrm flipV="1">
                <a:off x="3564" y="2191"/>
                <a:ext cx="2" cy="1327"/>
              </a:xfrm>
              <a:prstGeom prst="line">
                <a:avLst/>
              </a:prstGeom>
              <a:noFill/>
              <a:ln w="9525">
                <a:solidFill>
                  <a:srgbClr val="000000"/>
                </a:solidFill>
                <a:round/>
                <a:headEnd/>
                <a:tailEnd/>
              </a:ln>
            </p:spPr>
            <p:txBody>
              <a:bodyPr/>
              <a:lstStyle/>
              <a:p>
                <a:endParaRPr lang="en-GB"/>
              </a:p>
            </p:txBody>
          </p:sp>
          <p:sp>
            <p:nvSpPr>
              <p:cNvPr id="31887" name="Line 141"/>
              <p:cNvSpPr>
                <a:spLocks noChangeShapeType="1"/>
              </p:cNvSpPr>
              <p:nvPr/>
            </p:nvSpPr>
            <p:spPr bwMode="auto">
              <a:xfrm>
                <a:off x="3564" y="2191"/>
                <a:ext cx="2" cy="1327"/>
              </a:xfrm>
              <a:prstGeom prst="line">
                <a:avLst/>
              </a:prstGeom>
              <a:noFill/>
              <a:ln w="9525">
                <a:solidFill>
                  <a:srgbClr val="000000"/>
                </a:solidFill>
                <a:round/>
                <a:headEnd/>
                <a:tailEnd/>
              </a:ln>
            </p:spPr>
            <p:txBody>
              <a:bodyPr/>
              <a:lstStyle/>
              <a:p>
                <a:endParaRPr lang="en-GB"/>
              </a:p>
            </p:txBody>
          </p:sp>
          <p:sp>
            <p:nvSpPr>
              <p:cNvPr id="31888" name="Line 142"/>
              <p:cNvSpPr>
                <a:spLocks noChangeShapeType="1"/>
              </p:cNvSpPr>
              <p:nvPr/>
            </p:nvSpPr>
            <p:spPr bwMode="auto">
              <a:xfrm>
                <a:off x="3564" y="2191"/>
                <a:ext cx="126" cy="2"/>
              </a:xfrm>
              <a:prstGeom prst="line">
                <a:avLst/>
              </a:prstGeom>
              <a:noFill/>
              <a:ln w="9525">
                <a:solidFill>
                  <a:srgbClr val="000000"/>
                </a:solidFill>
                <a:round/>
                <a:headEnd/>
                <a:tailEnd/>
              </a:ln>
            </p:spPr>
            <p:txBody>
              <a:bodyPr/>
              <a:lstStyle/>
              <a:p>
                <a:endParaRPr lang="en-GB"/>
              </a:p>
            </p:txBody>
          </p:sp>
          <p:sp>
            <p:nvSpPr>
              <p:cNvPr id="31889" name="Line 143"/>
              <p:cNvSpPr>
                <a:spLocks noChangeShapeType="1"/>
              </p:cNvSpPr>
              <p:nvPr/>
            </p:nvSpPr>
            <p:spPr bwMode="auto">
              <a:xfrm flipH="1">
                <a:off x="3564" y="2191"/>
                <a:ext cx="126" cy="2"/>
              </a:xfrm>
              <a:prstGeom prst="line">
                <a:avLst/>
              </a:prstGeom>
              <a:noFill/>
              <a:ln w="9525">
                <a:solidFill>
                  <a:srgbClr val="000000"/>
                </a:solidFill>
                <a:round/>
                <a:headEnd/>
                <a:tailEnd/>
              </a:ln>
            </p:spPr>
            <p:txBody>
              <a:bodyPr/>
              <a:lstStyle/>
              <a:p>
                <a:endParaRPr lang="en-GB"/>
              </a:p>
            </p:txBody>
          </p:sp>
          <p:sp>
            <p:nvSpPr>
              <p:cNvPr id="31890" name="Line 144"/>
              <p:cNvSpPr>
                <a:spLocks noChangeShapeType="1"/>
              </p:cNvSpPr>
              <p:nvPr/>
            </p:nvSpPr>
            <p:spPr bwMode="auto">
              <a:xfrm flipV="1">
                <a:off x="3690" y="2191"/>
                <a:ext cx="2" cy="1327"/>
              </a:xfrm>
              <a:prstGeom prst="line">
                <a:avLst/>
              </a:prstGeom>
              <a:noFill/>
              <a:ln w="9525">
                <a:solidFill>
                  <a:srgbClr val="000000"/>
                </a:solidFill>
                <a:round/>
                <a:headEnd/>
                <a:tailEnd/>
              </a:ln>
            </p:spPr>
            <p:txBody>
              <a:bodyPr/>
              <a:lstStyle/>
              <a:p>
                <a:endParaRPr lang="en-GB"/>
              </a:p>
            </p:txBody>
          </p:sp>
          <p:sp>
            <p:nvSpPr>
              <p:cNvPr id="31891" name="Line 145"/>
              <p:cNvSpPr>
                <a:spLocks noChangeShapeType="1"/>
              </p:cNvSpPr>
              <p:nvPr/>
            </p:nvSpPr>
            <p:spPr bwMode="auto">
              <a:xfrm>
                <a:off x="3690" y="2191"/>
                <a:ext cx="2" cy="1327"/>
              </a:xfrm>
              <a:prstGeom prst="line">
                <a:avLst/>
              </a:prstGeom>
              <a:noFill/>
              <a:ln w="9525">
                <a:solidFill>
                  <a:srgbClr val="000000"/>
                </a:solidFill>
                <a:round/>
                <a:headEnd/>
                <a:tailEnd/>
              </a:ln>
            </p:spPr>
            <p:txBody>
              <a:bodyPr/>
              <a:lstStyle/>
              <a:p>
                <a:endParaRPr lang="en-GB"/>
              </a:p>
            </p:txBody>
          </p:sp>
          <p:sp>
            <p:nvSpPr>
              <p:cNvPr id="31892" name="Line 146"/>
              <p:cNvSpPr>
                <a:spLocks noChangeShapeType="1"/>
              </p:cNvSpPr>
              <p:nvPr/>
            </p:nvSpPr>
            <p:spPr bwMode="auto">
              <a:xfrm>
                <a:off x="3564" y="3518"/>
                <a:ext cx="126" cy="2"/>
              </a:xfrm>
              <a:prstGeom prst="line">
                <a:avLst/>
              </a:prstGeom>
              <a:noFill/>
              <a:ln w="9525">
                <a:solidFill>
                  <a:srgbClr val="000000"/>
                </a:solidFill>
                <a:round/>
                <a:headEnd/>
                <a:tailEnd/>
              </a:ln>
            </p:spPr>
            <p:txBody>
              <a:bodyPr/>
              <a:lstStyle/>
              <a:p>
                <a:endParaRPr lang="en-GB"/>
              </a:p>
            </p:txBody>
          </p:sp>
          <p:sp>
            <p:nvSpPr>
              <p:cNvPr id="31893" name="Line 147"/>
              <p:cNvSpPr>
                <a:spLocks noChangeShapeType="1"/>
              </p:cNvSpPr>
              <p:nvPr/>
            </p:nvSpPr>
            <p:spPr bwMode="auto">
              <a:xfrm flipH="1">
                <a:off x="3564" y="3518"/>
                <a:ext cx="126" cy="2"/>
              </a:xfrm>
              <a:prstGeom prst="line">
                <a:avLst/>
              </a:prstGeom>
              <a:noFill/>
              <a:ln w="9525">
                <a:solidFill>
                  <a:srgbClr val="000000"/>
                </a:solidFill>
                <a:round/>
                <a:headEnd/>
                <a:tailEnd/>
              </a:ln>
            </p:spPr>
            <p:txBody>
              <a:bodyPr/>
              <a:lstStyle/>
              <a:p>
                <a:endParaRPr lang="en-GB"/>
              </a:p>
            </p:txBody>
          </p:sp>
          <p:sp>
            <p:nvSpPr>
              <p:cNvPr id="31894" name="Line 148"/>
              <p:cNvSpPr>
                <a:spLocks noChangeShapeType="1"/>
              </p:cNvSpPr>
              <p:nvPr/>
            </p:nvSpPr>
            <p:spPr bwMode="auto">
              <a:xfrm>
                <a:off x="3595" y="1974"/>
                <a:ext cx="66" cy="2"/>
              </a:xfrm>
              <a:prstGeom prst="line">
                <a:avLst/>
              </a:prstGeom>
              <a:noFill/>
              <a:ln w="9525">
                <a:solidFill>
                  <a:srgbClr val="000000"/>
                </a:solidFill>
                <a:round/>
                <a:headEnd/>
                <a:tailEnd/>
              </a:ln>
            </p:spPr>
            <p:txBody>
              <a:bodyPr/>
              <a:lstStyle/>
              <a:p>
                <a:endParaRPr lang="en-GB"/>
              </a:p>
            </p:txBody>
          </p:sp>
          <p:sp>
            <p:nvSpPr>
              <p:cNvPr id="31895" name="Line 149"/>
              <p:cNvSpPr>
                <a:spLocks noChangeShapeType="1"/>
              </p:cNvSpPr>
              <p:nvPr/>
            </p:nvSpPr>
            <p:spPr bwMode="auto">
              <a:xfrm>
                <a:off x="3627" y="1974"/>
                <a:ext cx="4" cy="217"/>
              </a:xfrm>
              <a:prstGeom prst="line">
                <a:avLst/>
              </a:prstGeom>
              <a:noFill/>
              <a:ln w="9525">
                <a:solidFill>
                  <a:srgbClr val="000000"/>
                </a:solidFill>
                <a:round/>
                <a:headEnd/>
                <a:tailEnd/>
              </a:ln>
            </p:spPr>
            <p:txBody>
              <a:bodyPr/>
              <a:lstStyle/>
              <a:p>
                <a:endParaRPr lang="en-GB"/>
              </a:p>
            </p:txBody>
          </p:sp>
          <p:sp>
            <p:nvSpPr>
              <p:cNvPr id="31896" name="Rectangle 150"/>
              <p:cNvSpPr>
                <a:spLocks noChangeArrowheads="1"/>
              </p:cNvSpPr>
              <p:nvPr/>
            </p:nvSpPr>
            <p:spPr bwMode="auto">
              <a:xfrm>
                <a:off x="4140" y="2673"/>
                <a:ext cx="128" cy="845"/>
              </a:xfrm>
              <a:prstGeom prst="rect">
                <a:avLst/>
              </a:prstGeom>
              <a:solidFill>
                <a:srgbClr val="FFCC00"/>
              </a:solidFill>
              <a:ln w="9525">
                <a:noFill/>
                <a:miter lim="800000"/>
                <a:headEnd/>
                <a:tailEnd/>
              </a:ln>
            </p:spPr>
            <p:txBody>
              <a:bodyPr/>
              <a:lstStyle/>
              <a:p>
                <a:endParaRPr lang="en-GB">
                  <a:latin typeface="Calibri" pitchFamily="34" charset="0"/>
                </a:endParaRPr>
              </a:p>
            </p:txBody>
          </p:sp>
          <p:sp>
            <p:nvSpPr>
              <p:cNvPr id="31897" name="Line 151"/>
              <p:cNvSpPr>
                <a:spLocks noChangeShapeType="1"/>
              </p:cNvSpPr>
              <p:nvPr/>
            </p:nvSpPr>
            <p:spPr bwMode="auto">
              <a:xfrm flipV="1">
                <a:off x="4140" y="2673"/>
                <a:ext cx="1" cy="845"/>
              </a:xfrm>
              <a:prstGeom prst="line">
                <a:avLst/>
              </a:prstGeom>
              <a:noFill/>
              <a:ln w="9525">
                <a:solidFill>
                  <a:srgbClr val="000000"/>
                </a:solidFill>
                <a:round/>
                <a:headEnd/>
                <a:tailEnd/>
              </a:ln>
            </p:spPr>
            <p:txBody>
              <a:bodyPr/>
              <a:lstStyle/>
              <a:p>
                <a:endParaRPr lang="en-GB"/>
              </a:p>
            </p:txBody>
          </p:sp>
          <p:sp>
            <p:nvSpPr>
              <p:cNvPr id="31898" name="Line 152"/>
              <p:cNvSpPr>
                <a:spLocks noChangeShapeType="1"/>
              </p:cNvSpPr>
              <p:nvPr/>
            </p:nvSpPr>
            <p:spPr bwMode="auto">
              <a:xfrm>
                <a:off x="4140" y="2673"/>
                <a:ext cx="1" cy="845"/>
              </a:xfrm>
              <a:prstGeom prst="line">
                <a:avLst/>
              </a:prstGeom>
              <a:noFill/>
              <a:ln w="9525">
                <a:solidFill>
                  <a:srgbClr val="000000"/>
                </a:solidFill>
                <a:round/>
                <a:headEnd/>
                <a:tailEnd/>
              </a:ln>
            </p:spPr>
            <p:txBody>
              <a:bodyPr/>
              <a:lstStyle/>
              <a:p>
                <a:endParaRPr lang="en-GB"/>
              </a:p>
            </p:txBody>
          </p:sp>
          <p:sp>
            <p:nvSpPr>
              <p:cNvPr id="31899" name="Line 153"/>
              <p:cNvSpPr>
                <a:spLocks noChangeShapeType="1"/>
              </p:cNvSpPr>
              <p:nvPr/>
            </p:nvSpPr>
            <p:spPr bwMode="auto">
              <a:xfrm>
                <a:off x="4140" y="2673"/>
                <a:ext cx="124" cy="2"/>
              </a:xfrm>
              <a:prstGeom prst="line">
                <a:avLst/>
              </a:prstGeom>
              <a:noFill/>
              <a:ln w="9525">
                <a:solidFill>
                  <a:srgbClr val="000000"/>
                </a:solidFill>
                <a:round/>
                <a:headEnd/>
                <a:tailEnd/>
              </a:ln>
            </p:spPr>
            <p:txBody>
              <a:bodyPr/>
              <a:lstStyle/>
              <a:p>
                <a:endParaRPr lang="en-GB"/>
              </a:p>
            </p:txBody>
          </p:sp>
          <p:sp>
            <p:nvSpPr>
              <p:cNvPr id="31900" name="Line 154"/>
              <p:cNvSpPr>
                <a:spLocks noChangeShapeType="1"/>
              </p:cNvSpPr>
              <p:nvPr/>
            </p:nvSpPr>
            <p:spPr bwMode="auto">
              <a:xfrm flipH="1">
                <a:off x="4140" y="2673"/>
                <a:ext cx="124" cy="2"/>
              </a:xfrm>
              <a:prstGeom prst="line">
                <a:avLst/>
              </a:prstGeom>
              <a:noFill/>
              <a:ln w="9525">
                <a:solidFill>
                  <a:srgbClr val="000000"/>
                </a:solidFill>
                <a:round/>
                <a:headEnd/>
                <a:tailEnd/>
              </a:ln>
            </p:spPr>
            <p:txBody>
              <a:bodyPr/>
              <a:lstStyle/>
              <a:p>
                <a:endParaRPr lang="en-GB"/>
              </a:p>
            </p:txBody>
          </p:sp>
          <p:sp>
            <p:nvSpPr>
              <p:cNvPr id="31901" name="Line 155"/>
              <p:cNvSpPr>
                <a:spLocks noChangeShapeType="1"/>
              </p:cNvSpPr>
              <p:nvPr/>
            </p:nvSpPr>
            <p:spPr bwMode="auto">
              <a:xfrm flipV="1">
                <a:off x="4264" y="2673"/>
                <a:ext cx="4" cy="845"/>
              </a:xfrm>
              <a:prstGeom prst="line">
                <a:avLst/>
              </a:prstGeom>
              <a:noFill/>
              <a:ln w="9525">
                <a:solidFill>
                  <a:srgbClr val="000000"/>
                </a:solidFill>
                <a:round/>
                <a:headEnd/>
                <a:tailEnd/>
              </a:ln>
            </p:spPr>
            <p:txBody>
              <a:bodyPr/>
              <a:lstStyle/>
              <a:p>
                <a:endParaRPr lang="en-GB"/>
              </a:p>
            </p:txBody>
          </p:sp>
          <p:sp>
            <p:nvSpPr>
              <p:cNvPr id="31902" name="Line 156"/>
              <p:cNvSpPr>
                <a:spLocks noChangeShapeType="1"/>
              </p:cNvSpPr>
              <p:nvPr/>
            </p:nvSpPr>
            <p:spPr bwMode="auto">
              <a:xfrm>
                <a:off x="4140" y="3518"/>
                <a:ext cx="124" cy="2"/>
              </a:xfrm>
              <a:prstGeom prst="line">
                <a:avLst/>
              </a:prstGeom>
              <a:noFill/>
              <a:ln w="9525">
                <a:solidFill>
                  <a:srgbClr val="000000"/>
                </a:solidFill>
                <a:round/>
                <a:headEnd/>
                <a:tailEnd/>
              </a:ln>
            </p:spPr>
            <p:txBody>
              <a:bodyPr/>
              <a:lstStyle/>
              <a:p>
                <a:endParaRPr lang="en-GB"/>
              </a:p>
            </p:txBody>
          </p:sp>
          <p:sp>
            <p:nvSpPr>
              <p:cNvPr id="31903" name="Line 157"/>
              <p:cNvSpPr>
                <a:spLocks noChangeShapeType="1"/>
              </p:cNvSpPr>
              <p:nvPr/>
            </p:nvSpPr>
            <p:spPr bwMode="auto">
              <a:xfrm flipH="1">
                <a:off x="4140" y="3518"/>
                <a:ext cx="124" cy="2"/>
              </a:xfrm>
              <a:prstGeom prst="line">
                <a:avLst/>
              </a:prstGeom>
              <a:noFill/>
              <a:ln w="9525">
                <a:solidFill>
                  <a:srgbClr val="000000"/>
                </a:solidFill>
                <a:round/>
                <a:headEnd/>
                <a:tailEnd/>
              </a:ln>
            </p:spPr>
            <p:txBody>
              <a:bodyPr/>
              <a:lstStyle/>
              <a:p>
                <a:endParaRPr lang="en-GB"/>
              </a:p>
            </p:txBody>
          </p:sp>
          <p:sp>
            <p:nvSpPr>
              <p:cNvPr id="31904" name="Line 158"/>
              <p:cNvSpPr>
                <a:spLocks noChangeShapeType="1"/>
              </p:cNvSpPr>
              <p:nvPr/>
            </p:nvSpPr>
            <p:spPr bwMode="auto">
              <a:xfrm>
                <a:off x="4170" y="2386"/>
                <a:ext cx="65" cy="2"/>
              </a:xfrm>
              <a:prstGeom prst="line">
                <a:avLst/>
              </a:prstGeom>
              <a:noFill/>
              <a:ln w="9525">
                <a:solidFill>
                  <a:srgbClr val="000000"/>
                </a:solidFill>
                <a:round/>
                <a:headEnd/>
                <a:tailEnd/>
              </a:ln>
            </p:spPr>
            <p:txBody>
              <a:bodyPr/>
              <a:lstStyle/>
              <a:p>
                <a:endParaRPr lang="en-GB"/>
              </a:p>
            </p:txBody>
          </p:sp>
          <p:sp>
            <p:nvSpPr>
              <p:cNvPr id="31905" name="Line 159"/>
              <p:cNvSpPr>
                <a:spLocks noChangeShapeType="1"/>
              </p:cNvSpPr>
              <p:nvPr/>
            </p:nvSpPr>
            <p:spPr bwMode="auto">
              <a:xfrm>
                <a:off x="4201" y="2386"/>
                <a:ext cx="2" cy="287"/>
              </a:xfrm>
              <a:prstGeom prst="line">
                <a:avLst/>
              </a:prstGeom>
              <a:noFill/>
              <a:ln w="9525">
                <a:solidFill>
                  <a:srgbClr val="000000"/>
                </a:solidFill>
                <a:round/>
                <a:headEnd/>
                <a:tailEnd/>
              </a:ln>
            </p:spPr>
            <p:txBody>
              <a:bodyPr/>
              <a:lstStyle/>
              <a:p>
                <a:endParaRPr lang="en-GB"/>
              </a:p>
            </p:txBody>
          </p:sp>
          <p:sp>
            <p:nvSpPr>
              <p:cNvPr id="31906" name="Text Box 160"/>
              <p:cNvSpPr txBox="1">
                <a:spLocks noChangeArrowheads="1"/>
              </p:cNvSpPr>
              <p:nvPr/>
            </p:nvSpPr>
            <p:spPr bwMode="auto">
              <a:xfrm>
                <a:off x="4105" y="2049"/>
                <a:ext cx="212" cy="330"/>
              </a:xfrm>
              <a:prstGeom prst="rect">
                <a:avLst/>
              </a:prstGeom>
              <a:noFill/>
              <a:ln w="9525">
                <a:noFill/>
                <a:miter lim="800000"/>
                <a:headEnd/>
                <a:tailEnd/>
              </a:ln>
            </p:spPr>
            <p:txBody>
              <a:bodyPr wrap="none">
                <a:spAutoFit/>
              </a:bodyPr>
              <a:lstStyle/>
              <a:p>
                <a:pPr eaLnBrk="0" hangingPunct="0"/>
                <a:r>
                  <a:rPr lang="en-US" altLang="ja-JP" sz="2800" b="1">
                    <a:latin typeface="Calibri" pitchFamily="34" charset="0"/>
                  </a:rPr>
                  <a:t>#</a:t>
                </a:r>
              </a:p>
            </p:txBody>
          </p:sp>
        </p:grpSp>
      </p:grpSp>
      <p:sp>
        <p:nvSpPr>
          <p:cNvPr id="31841" name="Text Box 161"/>
          <p:cNvSpPr txBox="1">
            <a:spLocks noChangeArrowheads="1"/>
          </p:cNvSpPr>
          <p:nvPr/>
        </p:nvSpPr>
        <p:spPr bwMode="auto">
          <a:xfrm>
            <a:off x="0" y="207965"/>
            <a:ext cx="9906000" cy="1077218"/>
          </a:xfrm>
          <a:prstGeom prst="rect">
            <a:avLst/>
          </a:prstGeom>
          <a:noFill/>
          <a:ln w="9525">
            <a:noFill/>
            <a:miter lim="800000"/>
            <a:headEnd/>
            <a:tailEnd/>
          </a:ln>
        </p:spPr>
        <p:txBody>
          <a:bodyPr wrap="square">
            <a:spAutoFit/>
          </a:bodyPr>
          <a:lstStyle/>
          <a:p>
            <a:pPr algn="ctr" eaLnBrk="0" hangingPunct="0"/>
            <a:r>
              <a:rPr lang="en-US" sz="3200" dirty="0">
                <a:solidFill>
                  <a:srgbClr val="FF0000"/>
                </a:solidFill>
                <a:latin typeface="Trebuchet MS" pitchFamily="34" charset="0"/>
                <a:ea typeface="MS PGothic" pitchFamily="34" charset="-128"/>
              </a:rPr>
              <a:t>Low dose theophylline enhances </a:t>
            </a:r>
            <a:r>
              <a:rPr lang="en-US" sz="3200" dirty="0" err="1">
                <a:solidFill>
                  <a:srgbClr val="FF0000"/>
                </a:solidFill>
                <a:latin typeface="Trebuchet MS" pitchFamily="34" charset="0"/>
                <a:ea typeface="MS PGothic" pitchFamily="34" charset="-128"/>
              </a:rPr>
              <a:t>dexamethasone</a:t>
            </a:r>
            <a:r>
              <a:rPr lang="en-US" sz="3200" dirty="0">
                <a:solidFill>
                  <a:srgbClr val="FF0000"/>
                </a:solidFill>
                <a:latin typeface="Trebuchet MS" pitchFamily="34" charset="0"/>
                <a:ea typeface="MS PGothic" pitchFamily="34" charset="-128"/>
              </a:rPr>
              <a:t>  function under conditions of oxidative stress</a:t>
            </a:r>
          </a:p>
        </p:txBody>
      </p:sp>
      <p:sp>
        <p:nvSpPr>
          <p:cNvPr id="31842" name="Rectangle 162"/>
          <p:cNvSpPr>
            <a:spLocks noChangeArrowheads="1"/>
          </p:cNvSpPr>
          <p:nvPr/>
        </p:nvSpPr>
        <p:spPr bwMode="auto">
          <a:xfrm>
            <a:off x="1" y="6524629"/>
            <a:ext cx="2108463" cy="335989"/>
          </a:xfrm>
          <a:prstGeom prst="rect">
            <a:avLst/>
          </a:prstGeom>
          <a:noFill/>
          <a:ln w="12700">
            <a:noFill/>
            <a:miter lim="800000"/>
            <a:headEnd/>
            <a:tailEnd/>
          </a:ln>
        </p:spPr>
        <p:txBody>
          <a:bodyPr wrap="none" lIns="90488" tIns="44450" rIns="90488" bIns="44450">
            <a:spAutoFit/>
          </a:bodyPr>
          <a:lstStyle/>
          <a:p>
            <a:pPr defTabSz="762000" eaLnBrk="0" hangingPunct="0"/>
            <a:r>
              <a:rPr lang="en-US" sz="1600">
                <a:latin typeface="Calibri" pitchFamily="34" charset="0"/>
              </a:rPr>
              <a:t>Cosio et al., PNAS 2004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74613"/>
            <a:ext cx="9906000" cy="1143000"/>
          </a:xfrm>
        </p:spPr>
        <p:txBody>
          <a:bodyPr rtlCol="0">
            <a:normAutofit fontScale="90000"/>
          </a:bodyPr>
          <a:lstStyle/>
          <a:p>
            <a:pPr eaLnBrk="1" fontAlgn="auto" hangingPunct="1">
              <a:spcAft>
                <a:spcPts val="0"/>
              </a:spcAft>
              <a:defRPr/>
            </a:pPr>
            <a:r>
              <a:rPr lang="en-GB" sz="3700">
                <a:solidFill>
                  <a:srgbClr val="FF0000"/>
                </a:solidFill>
                <a:latin typeface="Trebuchet MS" pitchFamily="34" charset="0"/>
              </a:rPr>
              <a:t>Theophyline restores steroid responsiveness in smoking models:</a:t>
            </a:r>
            <a:r>
              <a:rPr lang="en-GB" sz="3300">
                <a:latin typeface="Trebuchet MS" pitchFamily="34" charset="0"/>
              </a:rPr>
              <a:t> </a:t>
            </a:r>
            <a:r>
              <a:rPr lang="en-GB" sz="3300">
                <a:solidFill>
                  <a:srgbClr val="3333FF"/>
                </a:solidFill>
                <a:latin typeface="Trebuchet MS" pitchFamily="34" charset="0"/>
              </a:rPr>
              <a:t>therapeutic dosing</a:t>
            </a:r>
          </a:p>
        </p:txBody>
      </p:sp>
      <p:pic>
        <p:nvPicPr>
          <p:cNvPr id="78851" name="Picture 3"/>
          <p:cNvPicPr>
            <a:picLocks noChangeAspect="1" noChangeArrowheads="1"/>
          </p:cNvPicPr>
          <p:nvPr/>
        </p:nvPicPr>
        <p:blipFill>
          <a:blip r:embed="rId2"/>
          <a:srcRect l="6525" t="31213" r="67418" b="6796"/>
          <a:stretch>
            <a:fillRect/>
          </a:stretch>
        </p:blipFill>
        <p:spPr bwMode="auto">
          <a:xfrm>
            <a:off x="6272213" y="1370014"/>
            <a:ext cx="3295650" cy="5311775"/>
          </a:xfrm>
          <a:prstGeom prst="rect">
            <a:avLst/>
          </a:prstGeom>
          <a:noFill/>
          <a:ln w="9525">
            <a:noFill/>
            <a:miter lim="800000"/>
            <a:headEnd/>
            <a:tailEnd/>
          </a:ln>
        </p:spPr>
      </p:pic>
      <p:grpSp>
        <p:nvGrpSpPr>
          <p:cNvPr id="2" name="Group 4"/>
          <p:cNvGrpSpPr>
            <a:grpSpLocks/>
          </p:cNvGrpSpPr>
          <p:nvPr/>
        </p:nvGrpSpPr>
        <p:grpSpPr bwMode="auto">
          <a:xfrm>
            <a:off x="768352" y="3454404"/>
            <a:ext cx="3806825" cy="3389313"/>
            <a:chOff x="3474" y="2185"/>
            <a:chExt cx="2398" cy="2135"/>
          </a:xfrm>
        </p:grpSpPr>
        <p:pic>
          <p:nvPicPr>
            <p:cNvPr id="33800" name="Picture 5"/>
            <p:cNvPicPr>
              <a:picLocks noChangeAspect="1" noChangeArrowheads="1"/>
            </p:cNvPicPr>
            <p:nvPr/>
          </p:nvPicPr>
          <p:blipFill>
            <a:blip r:embed="rId2"/>
            <a:srcRect l="64531" t="56827" r="8324" b="6534"/>
            <a:stretch>
              <a:fillRect/>
            </a:stretch>
          </p:blipFill>
          <p:spPr bwMode="auto">
            <a:xfrm>
              <a:off x="3625" y="2264"/>
              <a:ext cx="2247" cy="2056"/>
            </a:xfrm>
            <a:prstGeom prst="rect">
              <a:avLst/>
            </a:prstGeom>
            <a:noFill/>
            <a:ln w="9525">
              <a:noFill/>
              <a:miter lim="800000"/>
              <a:headEnd/>
              <a:tailEnd/>
            </a:ln>
          </p:spPr>
        </p:pic>
        <p:sp>
          <p:nvSpPr>
            <p:cNvPr id="33801" name="Rectangle 6"/>
            <p:cNvSpPr>
              <a:spLocks noChangeArrowheads="1"/>
            </p:cNvSpPr>
            <p:nvPr/>
          </p:nvSpPr>
          <p:spPr bwMode="auto">
            <a:xfrm>
              <a:off x="3474" y="2185"/>
              <a:ext cx="421" cy="302"/>
            </a:xfrm>
            <a:prstGeom prst="rect">
              <a:avLst/>
            </a:prstGeom>
            <a:solidFill>
              <a:schemeClr val="bg1"/>
            </a:solidFill>
            <a:ln w="9525">
              <a:noFill/>
              <a:miter lim="800000"/>
              <a:headEnd/>
              <a:tailEnd/>
            </a:ln>
          </p:spPr>
          <p:txBody>
            <a:bodyPr wrap="none" anchor="ctr"/>
            <a:lstStyle/>
            <a:p>
              <a:endParaRPr lang="en-GB">
                <a:latin typeface="Calibri" pitchFamily="34" charset="0"/>
              </a:endParaRPr>
            </a:p>
          </p:txBody>
        </p:sp>
      </p:grpSp>
      <p:pic>
        <p:nvPicPr>
          <p:cNvPr id="33797" name="Picture 7"/>
          <p:cNvPicPr>
            <a:picLocks noChangeAspect="1" noChangeArrowheads="1"/>
          </p:cNvPicPr>
          <p:nvPr/>
        </p:nvPicPr>
        <p:blipFill>
          <a:blip r:embed="rId2"/>
          <a:srcRect l="6505" t="4567" r="47351" b="72287"/>
          <a:stretch>
            <a:fillRect/>
          </a:stretch>
        </p:blipFill>
        <p:spPr bwMode="auto">
          <a:xfrm>
            <a:off x="269875" y="1509713"/>
            <a:ext cx="5848350" cy="1987550"/>
          </a:xfrm>
          <a:prstGeom prst="rect">
            <a:avLst/>
          </a:prstGeom>
          <a:noFill/>
          <a:ln w="9525">
            <a:noFill/>
            <a:miter lim="800000"/>
            <a:headEnd/>
            <a:tailEnd/>
          </a:ln>
        </p:spPr>
      </p:pic>
      <p:sp>
        <p:nvSpPr>
          <p:cNvPr id="33798" name="Rectangle 8"/>
          <p:cNvSpPr>
            <a:spLocks noChangeArrowheads="1"/>
          </p:cNvSpPr>
          <p:nvPr/>
        </p:nvSpPr>
        <p:spPr bwMode="auto">
          <a:xfrm>
            <a:off x="0" y="1609725"/>
            <a:ext cx="290513" cy="465138"/>
          </a:xfrm>
          <a:prstGeom prst="rect">
            <a:avLst/>
          </a:prstGeom>
          <a:solidFill>
            <a:schemeClr val="bg1"/>
          </a:solidFill>
          <a:ln w="9525">
            <a:noFill/>
            <a:miter lim="800000"/>
            <a:headEnd/>
            <a:tailEnd/>
          </a:ln>
        </p:spPr>
        <p:txBody>
          <a:bodyPr wrap="none" anchor="ctr"/>
          <a:lstStyle/>
          <a:p>
            <a:endParaRPr lang="en-GB">
              <a:latin typeface="Calibri" pitchFamily="34" charset="0"/>
            </a:endParaRPr>
          </a:p>
        </p:txBody>
      </p:sp>
      <p:sp>
        <p:nvSpPr>
          <p:cNvPr id="33799" name="TextBox 8"/>
          <p:cNvSpPr txBox="1">
            <a:spLocks noChangeArrowheads="1"/>
          </p:cNvSpPr>
          <p:nvPr/>
        </p:nvSpPr>
        <p:spPr bwMode="auto">
          <a:xfrm>
            <a:off x="-37744" y="6569054"/>
            <a:ext cx="2131353" cy="307777"/>
          </a:xfrm>
          <a:prstGeom prst="rect">
            <a:avLst/>
          </a:prstGeom>
          <a:noFill/>
          <a:ln w="9525">
            <a:noFill/>
            <a:miter lim="800000"/>
            <a:headEnd/>
            <a:tailEnd/>
          </a:ln>
        </p:spPr>
        <p:txBody>
          <a:bodyPr wrap="none">
            <a:spAutoFit/>
          </a:bodyPr>
          <a:lstStyle/>
          <a:p>
            <a:r>
              <a:rPr lang="en-GB" sz="1400" b="1" dirty="0" smtClean="0">
                <a:solidFill>
                  <a:srgbClr val="7030A0"/>
                </a:solidFill>
                <a:latin typeface="Trebuchet MS" pitchFamily="34" charset="0"/>
              </a:rPr>
              <a:t>To et al., AJRCCM 2011</a:t>
            </a:r>
            <a:endParaRPr lang="en-GB" sz="1400" b="1" dirty="0">
              <a:solidFill>
                <a:srgbClr val="7030A0"/>
              </a:solidFill>
              <a:latin typeface="Trebuchet MS"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GB" sz="3600" smtClean="0">
                <a:solidFill>
                  <a:srgbClr val="FF0000"/>
                </a:solidFill>
                <a:latin typeface="Trebuchet MS" pitchFamily="34" charset="0"/>
              </a:rPr>
              <a:t>Smoking asthma – lung function (PEF)</a:t>
            </a:r>
          </a:p>
        </p:txBody>
      </p:sp>
      <p:pic>
        <p:nvPicPr>
          <p:cNvPr id="37891" name="Picture 3"/>
          <p:cNvPicPr>
            <a:picLocks noChangeAspect="1" noChangeArrowheads="1"/>
          </p:cNvPicPr>
          <p:nvPr/>
        </p:nvPicPr>
        <p:blipFill>
          <a:blip r:embed="rId2"/>
          <a:srcRect l="5794" t="5307" r="5614" b="51469"/>
          <a:stretch>
            <a:fillRect/>
          </a:stretch>
        </p:blipFill>
        <p:spPr bwMode="auto">
          <a:xfrm>
            <a:off x="1208088" y="1196975"/>
            <a:ext cx="7559676" cy="5372100"/>
          </a:xfrm>
          <a:prstGeom prst="rect">
            <a:avLst/>
          </a:prstGeom>
          <a:noFill/>
          <a:ln w="9525">
            <a:noFill/>
            <a:miter lim="800000"/>
            <a:headEnd/>
            <a:tailEnd/>
          </a:ln>
        </p:spPr>
      </p:pic>
      <p:sp>
        <p:nvSpPr>
          <p:cNvPr id="37892" name="Text Box 4"/>
          <p:cNvSpPr txBox="1">
            <a:spLocks noChangeArrowheads="1"/>
          </p:cNvSpPr>
          <p:nvPr/>
        </p:nvSpPr>
        <p:spPr bwMode="auto">
          <a:xfrm>
            <a:off x="3" y="6491288"/>
            <a:ext cx="2081019" cy="369332"/>
          </a:xfrm>
          <a:prstGeom prst="rect">
            <a:avLst/>
          </a:prstGeom>
          <a:noFill/>
          <a:ln w="9525">
            <a:noFill/>
            <a:miter lim="800000"/>
            <a:headEnd/>
            <a:tailEnd/>
          </a:ln>
        </p:spPr>
        <p:txBody>
          <a:bodyPr wrap="none">
            <a:spAutoFit/>
          </a:bodyPr>
          <a:lstStyle/>
          <a:p>
            <a:r>
              <a:rPr lang="en-GB">
                <a:solidFill>
                  <a:srgbClr val="0000CC"/>
                </a:solidFill>
                <a:latin typeface="Trebuchet MS" pitchFamily="34" charset="0"/>
              </a:rPr>
              <a:t>28 days treatment</a:t>
            </a:r>
          </a:p>
        </p:txBody>
      </p:sp>
      <p:sp>
        <p:nvSpPr>
          <p:cNvPr id="37893" name="TextBox 4"/>
          <p:cNvSpPr txBox="1">
            <a:spLocks noChangeArrowheads="1"/>
          </p:cNvSpPr>
          <p:nvPr/>
        </p:nvSpPr>
        <p:spPr bwMode="auto">
          <a:xfrm>
            <a:off x="7641021" y="6488668"/>
            <a:ext cx="2264979" cy="369332"/>
          </a:xfrm>
          <a:prstGeom prst="rect">
            <a:avLst/>
          </a:prstGeom>
          <a:noFill/>
          <a:ln w="9525">
            <a:noFill/>
            <a:miter lim="800000"/>
            <a:headEnd/>
            <a:tailEnd/>
          </a:ln>
        </p:spPr>
        <p:txBody>
          <a:bodyPr wrap="none">
            <a:spAutoFit/>
          </a:bodyPr>
          <a:lstStyle/>
          <a:p>
            <a:r>
              <a:rPr lang="en-GB" dirty="0" smtClean="0">
                <a:solidFill>
                  <a:srgbClr val="7030A0"/>
                </a:solidFill>
                <a:latin typeface="Calibri" pitchFamily="34" charset="0"/>
              </a:rPr>
              <a:t>Spears et al., ERJ 2009</a:t>
            </a:r>
            <a:endParaRPr lang="en-GB" dirty="0">
              <a:solidFill>
                <a:srgbClr val="7030A0"/>
              </a:solidFill>
              <a:latin typeface="Calibri"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274638"/>
            <a:ext cx="9906000" cy="1143000"/>
          </a:xfrm>
        </p:spPr>
        <p:txBody>
          <a:bodyPr rtlCol="0">
            <a:normAutofit fontScale="90000"/>
          </a:bodyPr>
          <a:lstStyle/>
          <a:p>
            <a:pPr eaLnBrk="1" fontAlgn="auto" hangingPunct="1">
              <a:spcAft>
                <a:spcPts val="0"/>
              </a:spcAft>
              <a:defRPr/>
            </a:pPr>
            <a:r>
              <a:rPr lang="en-GB" sz="3600">
                <a:solidFill>
                  <a:srgbClr val="FF0000"/>
                </a:solidFill>
                <a:latin typeface="Trebuchet MS" pitchFamily="34" charset="0"/>
              </a:rPr>
              <a:t>FP/Theo improves sputum neutrophilia and lung function</a:t>
            </a:r>
          </a:p>
        </p:txBody>
      </p:sp>
      <p:graphicFrame>
        <p:nvGraphicFramePr>
          <p:cNvPr id="1026" name="Object 2"/>
          <p:cNvGraphicFramePr>
            <a:graphicFrameLocks noGrp="1" noChangeAspect="1"/>
          </p:cNvGraphicFramePr>
          <p:nvPr>
            <p:ph sz="half" idx="1"/>
          </p:nvPr>
        </p:nvGraphicFramePr>
        <p:xfrm>
          <a:off x="200027" y="2395542"/>
          <a:ext cx="4683125" cy="3603625"/>
        </p:xfrm>
        <a:graphic>
          <a:graphicData uri="http://schemas.openxmlformats.org/presentationml/2006/ole">
            <mc:AlternateContent xmlns:mc="http://schemas.openxmlformats.org/markup-compatibility/2006">
              <mc:Choice xmlns:v="urn:schemas-microsoft-com:vml" Requires="v">
                <p:oleObj spid="_x0000_s392210" name="Prism Project" r:id="rId3" imgW="4691160" imgH="3611160" progId="Prism4.Document">
                  <p:embed/>
                </p:oleObj>
              </mc:Choice>
              <mc:Fallback>
                <p:oleObj name="Prism Project" r:id="rId3" imgW="4691160" imgH="3611160" progId="Prism4.Document">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7" y="2395542"/>
                        <a:ext cx="4683125" cy="360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Grp="1" noChangeAspect="1"/>
          </p:cNvGraphicFramePr>
          <p:nvPr>
            <p:ph sz="half" idx="2"/>
          </p:nvPr>
        </p:nvGraphicFramePr>
        <p:xfrm>
          <a:off x="4543425" y="2395542"/>
          <a:ext cx="5029200" cy="3603625"/>
        </p:xfrm>
        <a:graphic>
          <a:graphicData uri="http://schemas.openxmlformats.org/presentationml/2006/ole">
            <mc:AlternateContent xmlns:mc="http://schemas.openxmlformats.org/markup-compatibility/2006">
              <mc:Choice xmlns:v="urn:schemas-microsoft-com:vml" Requires="v">
                <p:oleObj spid="_x0000_s392211" name="Prism Project" r:id="rId5" imgW="5040000" imgH="3611160" progId="Prism4.Document">
                  <p:embed/>
                </p:oleObj>
              </mc:Choice>
              <mc:Fallback>
                <p:oleObj name="Prism Project" r:id="rId5" imgW="5040000" imgH="3611160" progId="Prism4.Document">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3425" y="2395542"/>
                        <a:ext cx="5029200" cy="360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p:cNvSpPr txBox="1">
            <a:spLocks noChangeArrowheads="1"/>
          </p:cNvSpPr>
          <p:nvPr/>
        </p:nvSpPr>
        <p:spPr bwMode="auto">
          <a:xfrm>
            <a:off x="57150" y="6446838"/>
            <a:ext cx="2849242" cy="369332"/>
          </a:xfrm>
          <a:prstGeom prst="rect">
            <a:avLst/>
          </a:prstGeom>
          <a:noFill/>
          <a:ln w="9525">
            <a:noFill/>
            <a:miter lim="800000"/>
            <a:headEnd/>
            <a:tailEnd/>
          </a:ln>
        </p:spPr>
        <p:txBody>
          <a:bodyPr wrap="none">
            <a:spAutoFit/>
          </a:bodyPr>
          <a:lstStyle/>
          <a:p>
            <a:r>
              <a:rPr lang="en-GB">
                <a:solidFill>
                  <a:srgbClr val="800080"/>
                </a:solidFill>
                <a:latin typeface="Trebuchet MS" pitchFamily="34" charset="0"/>
              </a:rPr>
              <a:t>PaulFord/Andrew Durham</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GB" sz="3600" smtClean="0">
                <a:solidFill>
                  <a:srgbClr val="FF0000"/>
                </a:solidFill>
                <a:latin typeface="Trebuchet MS" pitchFamily="34" charset="0"/>
              </a:rPr>
              <a:t>Effect of FP+LDT on HDAC activity</a:t>
            </a:r>
            <a:br>
              <a:rPr lang="en-GB" sz="3600" smtClean="0">
                <a:solidFill>
                  <a:srgbClr val="FF0000"/>
                </a:solidFill>
                <a:latin typeface="Trebuchet MS" pitchFamily="34" charset="0"/>
              </a:rPr>
            </a:br>
            <a:r>
              <a:rPr lang="en-GB" sz="3200" smtClean="0">
                <a:solidFill>
                  <a:srgbClr val="990099"/>
                </a:solidFill>
                <a:latin typeface="Trebuchet MS" pitchFamily="34" charset="0"/>
              </a:rPr>
              <a:t>PBMCs</a:t>
            </a:r>
          </a:p>
        </p:txBody>
      </p:sp>
      <p:sp>
        <p:nvSpPr>
          <p:cNvPr id="3076" name="Rectangle 3"/>
          <p:cNvSpPr>
            <a:spLocks noChangeArrowheads="1"/>
          </p:cNvSpPr>
          <p:nvPr/>
        </p:nvSpPr>
        <p:spPr bwMode="auto">
          <a:xfrm>
            <a:off x="2" y="1995488"/>
            <a:ext cx="184731" cy="369332"/>
          </a:xfrm>
          <a:prstGeom prst="rect">
            <a:avLst/>
          </a:prstGeom>
          <a:noFill/>
          <a:ln w="9525">
            <a:noFill/>
            <a:miter lim="800000"/>
            <a:headEnd/>
            <a:tailEnd/>
          </a:ln>
        </p:spPr>
        <p:txBody>
          <a:bodyPr wrap="none" anchor="ctr">
            <a:spAutoFit/>
          </a:bodyPr>
          <a:lstStyle/>
          <a:p>
            <a:endParaRPr lang="en-GB">
              <a:latin typeface="Calibri" pitchFamily="34" charset="0"/>
            </a:endParaRPr>
          </a:p>
        </p:txBody>
      </p:sp>
      <p:graphicFrame>
        <p:nvGraphicFramePr>
          <p:cNvPr id="3074" name="Object 2"/>
          <p:cNvGraphicFramePr>
            <a:graphicFrameLocks noChangeAspect="1"/>
          </p:cNvGraphicFramePr>
          <p:nvPr/>
        </p:nvGraphicFramePr>
        <p:xfrm>
          <a:off x="1658940" y="1592267"/>
          <a:ext cx="6588125" cy="5081587"/>
        </p:xfrm>
        <a:graphic>
          <a:graphicData uri="http://schemas.openxmlformats.org/presentationml/2006/ole">
            <mc:AlternateContent xmlns:mc="http://schemas.openxmlformats.org/markup-compatibility/2006">
              <mc:Choice xmlns:v="urn:schemas-microsoft-com:vml" Requires="v">
                <p:oleObj spid="_x0000_s393226" name="Prism Project" r:id="rId3" imgW="4747680" imgH="3656160" progId="Prism4.Document">
                  <p:embed/>
                </p:oleObj>
              </mc:Choice>
              <mc:Fallback>
                <p:oleObj name="Prism Project" r:id="rId3" imgW="4747680" imgH="3656160" progId="Prism4.Document">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8940" y="1592267"/>
                        <a:ext cx="6588125" cy="508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Text Box 5"/>
          <p:cNvSpPr txBox="1">
            <a:spLocks noChangeArrowheads="1"/>
          </p:cNvSpPr>
          <p:nvPr/>
        </p:nvSpPr>
        <p:spPr bwMode="auto">
          <a:xfrm>
            <a:off x="57150" y="6446838"/>
            <a:ext cx="2849242" cy="369332"/>
          </a:xfrm>
          <a:prstGeom prst="rect">
            <a:avLst/>
          </a:prstGeom>
          <a:noFill/>
          <a:ln w="9525">
            <a:noFill/>
            <a:miter lim="800000"/>
            <a:headEnd/>
            <a:tailEnd/>
          </a:ln>
        </p:spPr>
        <p:txBody>
          <a:bodyPr wrap="none">
            <a:spAutoFit/>
          </a:bodyPr>
          <a:lstStyle/>
          <a:p>
            <a:r>
              <a:rPr lang="en-GB">
                <a:solidFill>
                  <a:srgbClr val="800080"/>
                </a:solidFill>
                <a:latin typeface="Trebuchet MS" pitchFamily="34" charset="0"/>
              </a:rPr>
              <a:t>PaulFord/Andrew Durham</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566"/>
            <a:ext cx="9906000" cy="1143000"/>
          </a:xfrm>
        </p:spPr>
        <p:txBody>
          <a:bodyPr>
            <a:noAutofit/>
          </a:bodyPr>
          <a:lstStyle/>
          <a:p>
            <a:r>
              <a:rPr lang="en-GB" sz="3600" dirty="0" smtClean="0">
                <a:solidFill>
                  <a:srgbClr val="FF0000"/>
                </a:solidFill>
                <a:latin typeface="Trebuchet MS" pitchFamily="34" charset="0"/>
              </a:rPr>
              <a:t>SIRT1 activation reverses smoke-induced inflammation and MMP-9 expression</a:t>
            </a:r>
            <a:endParaRPr lang="en-GB" sz="3600" dirty="0">
              <a:solidFill>
                <a:srgbClr val="FF0000"/>
              </a:solidFill>
              <a:latin typeface="Trebuchet MS" pitchFamily="34" charset="0"/>
            </a:endParaRPr>
          </a:p>
        </p:txBody>
      </p:sp>
      <p:sp>
        <p:nvSpPr>
          <p:cNvPr id="4" name="Rectangle 165"/>
          <p:cNvSpPr>
            <a:spLocks noChangeArrowheads="1"/>
          </p:cNvSpPr>
          <p:nvPr/>
        </p:nvSpPr>
        <p:spPr bwMode="auto">
          <a:xfrm>
            <a:off x="0" y="6524625"/>
            <a:ext cx="2729787" cy="335989"/>
          </a:xfrm>
          <a:prstGeom prst="rect">
            <a:avLst/>
          </a:prstGeom>
          <a:noFill/>
          <a:ln w="12700">
            <a:noFill/>
            <a:miter lim="800000"/>
            <a:headEnd/>
            <a:tailEnd/>
          </a:ln>
          <a:effectLst/>
        </p:spPr>
        <p:txBody>
          <a:bodyPr wrap="none" lIns="90488" tIns="44450" rIns="90488" bIns="44450">
            <a:spAutoFit/>
          </a:bodyPr>
          <a:lstStyle/>
          <a:p>
            <a:pPr defTabSz="762000" eaLnBrk="0" hangingPunct="0"/>
            <a:r>
              <a:rPr lang="en-US" sz="1600" dirty="0" err="1" smtClean="0">
                <a:solidFill>
                  <a:srgbClr val="9900FF"/>
                </a:solidFill>
              </a:rPr>
              <a:t>Nakamaru</a:t>
            </a:r>
            <a:r>
              <a:rPr lang="en-US" sz="1600" dirty="0" smtClean="0">
                <a:solidFill>
                  <a:srgbClr val="9900FF"/>
                </a:solidFill>
              </a:rPr>
              <a:t>  </a:t>
            </a:r>
            <a:r>
              <a:rPr lang="en-US" sz="1600" dirty="0">
                <a:solidFill>
                  <a:srgbClr val="9900FF"/>
                </a:solidFill>
              </a:rPr>
              <a:t>et al., </a:t>
            </a:r>
            <a:r>
              <a:rPr lang="en-US" sz="1600" dirty="0" smtClean="0">
                <a:solidFill>
                  <a:srgbClr val="9900FF"/>
                </a:solidFill>
              </a:rPr>
              <a:t>FASEB J 2009</a:t>
            </a:r>
            <a:endParaRPr lang="en-US" sz="1600" dirty="0">
              <a:solidFill>
                <a:srgbClr val="9900FF"/>
              </a:solidFill>
            </a:endParaRPr>
          </a:p>
        </p:txBody>
      </p:sp>
      <p:grpSp>
        <p:nvGrpSpPr>
          <p:cNvPr id="3" name="Group 24"/>
          <p:cNvGrpSpPr/>
          <p:nvPr/>
        </p:nvGrpSpPr>
        <p:grpSpPr>
          <a:xfrm>
            <a:off x="0" y="2201842"/>
            <a:ext cx="9906000" cy="3052548"/>
            <a:chOff x="0" y="2051714"/>
            <a:chExt cx="9906000" cy="3052548"/>
          </a:xfrm>
        </p:grpSpPr>
        <p:pic>
          <p:nvPicPr>
            <p:cNvPr id="6" name="Picture 2"/>
            <p:cNvPicPr>
              <a:picLocks noChangeAspect="1" noChangeArrowheads="1"/>
            </p:cNvPicPr>
            <p:nvPr/>
          </p:nvPicPr>
          <p:blipFill>
            <a:blip r:embed="rId2"/>
            <a:srcRect l="70812" t="9762" r="3136" b="53998"/>
            <a:stretch>
              <a:fillRect/>
            </a:stretch>
          </p:blipFill>
          <p:spPr bwMode="auto">
            <a:xfrm>
              <a:off x="5908230" y="2292823"/>
              <a:ext cx="3997770" cy="2811439"/>
            </a:xfrm>
            <a:prstGeom prst="rect">
              <a:avLst/>
            </a:prstGeom>
            <a:noFill/>
            <a:ln w="9525">
              <a:noFill/>
              <a:miter lim="800000"/>
              <a:headEnd/>
              <a:tailEnd/>
            </a:ln>
          </p:spPr>
        </p:pic>
        <p:pic>
          <p:nvPicPr>
            <p:cNvPr id="7" name="Picture 2"/>
            <p:cNvPicPr>
              <a:picLocks noChangeAspect="1" noChangeArrowheads="1"/>
            </p:cNvPicPr>
            <p:nvPr/>
          </p:nvPicPr>
          <p:blipFill>
            <a:blip r:embed="rId2"/>
            <a:srcRect l="2806" t="9204" r="54833" b="55332"/>
            <a:stretch>
              <a:fillRect/>
            </a:stretch>
          </p:blipFill>
          <p:spPr bwMode="auto">
            <a:xfrm>
              <a:off x="0" y="2320120"/>
              <a:ext cx="6094498" cy="2579426"/>
            </a:xfrm>
            <a:prstGeom prst="rect">
              <a:avLst/>
            </a:prstGeom>
            <a:noFill/>
            <a:ln w="9525">
              <a:noFill/>
              <a:miter lim="800000"/>
              <a:headEnd/>
              <a:tailEnd/>
            </a:ln>
          </p:spPr>
        </p:pic>
        <p:sp>
          <p:nvSpPr>
            <p:cNvPr id="22" name="Rectangle 21"/>
            <p:cNvSpPr/>
            <p:nvPr/>
          </p:nvSpPr>
          <p:spPr>
            <a:xfrm>
              <a:off x="0" y="2188192"/>
              <a:ext cx="573206" cy="352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720454" y="2051714"/>
              <a:ext cx="573206" cy="352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873457" y="4339989"/>
              <a:ext cx="1447512" cy="523220"/>
            </a:xfrm>
            <a:prstGeom prst="rect">
              <a:avLst/>
            </a:prstGeom>
            <a:noFill/>
          </p:spPr>
          <p:txBody>
            <a:bodyPr wrap="none" rtlCol="0">
              <a:spAutoFit/>
            </a:bodyPr>
            <a:lstStyle/>
            <a:p>
              <a:r>
                <a:rPr lang="en-GB" sz="2800" dirty="0" smtClean="0">
                  <a:solidFill>
                    <a:srgbClr val="3333FF"/>
                  </a:solidFill>
                </a:rPr>
                <a:t>SRT2172</a:t>
              </a:r>
              <a:endParaRPr lang="en-GB" sz="2800" dirty="0">
                <a:solidFill>
                  <a:srgbClr val="3333FF"/>
                </a:solidFill>
              </a:endParaRPr>
            </a:p>
          </p:txBody>
        </p:sp>
      </p:grpSp>
      <p:grpSp>
        <p:nvGrpSpPr>
          <p:cNvPr id="19" name="Group 20"/>
          <p:cNvGrpSpPr/>
          <p:nvPr/>
        </p:nvGrpSpPr>
        <p:grpSpPr>
          <a:xfrm>
            <a:off x="0" y="1351128"/>
            <a:ext cx="9906000" cy="4681182"/>
            <a:chOff x="0" y="1869743"/>
            <a:chExt cx="9906000" cy="4681182"/>
          </a:xfrm>
        </p:grpSpPr>
        <p:sp>
          <p:nvSpPr>
            <p:cNvPr id="20" name="Rectangle 19"/>
            <p:cNvSpPr/>
            <p:nvPr/>
          </p:nvSpPr>
          <p:spPr>
            <a:xfrm>
              <a:off x="0" y="1869743"/>
              <a:ext cx="9906000" cy="4681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 name="Group 18"/>
            <p:cNvGrpSpPr/>
            <p:nvPr/>
          </p:nvGrpSpPr>
          <p:grpSpPr>
            <a:xfrm>
              <a:off x="348018" y="2620370"/>
              <a:ext cx="9291851" cy="3288257"/>
              <a:chOff x="348018" y="2620370"/>
              <a:chExt cx="9291851" cy="3288257"/>
            </a:xfrm>
          </p:grpSpPr>
          <p:pic>
            <p:nvPicPr>
              <p:cNvPr id="447490" name="Picture 2"/>
              <p:cNvPicPr>
                <a:picLocks noChangeAspect="1" noChangeArrowheads="1"/>
              </p:cNvPicPr>
              <p:nvPr/>
            </p:nvPicPr>
            <p:blipFill>
              <a:blip r:embed="rId2"/>
              <a:srcRect l="1800" t="49529" r="27988"/>
              <a:stretch>
                <a:fillRect/>
              </a:stretch>
            </p:blipFill>
            <p:spPr bwMode="auto">
              <a:xfrm>
                <a:off x="423080" y="2620370"/>
                <a:ext cx="9048466" cy="3288257"/>
              </a:xfrm>
              <a:prstGeom prst="rect">
                <a:avLst/>
              </a:prstGeom>
              <a:noFill/>
              <a:ln w="9525">
                <a:noFill/>
                <a:miter lim="800000"/>
                <a:headEnd/>
                <a:tailEnd/>
              </a:ln>
            </p:spPr>
          </p:pic>
          <p:sp>
            <p:nvSpPr>
              <p:cNvPr id="8" name="Rectangle 7"/>
              <p:cNvSpPr/>
              <p:nvPr/>
            </p:nvSpPr>
            <p:spPr>
              <a:xfrm>
                <a:off x="8939284" y="3507475"/>
                <a:ext cx="573206" cy="1637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321188" y="5188425"/>
                <a:ext cx="573206" cy="352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679512" y="2911523"/>
                <a:ext cx="573206" cy="4185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109648" y="3473357"/>
                <a:ext cx="573206" cy="1637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2918347" y="3339152"/>
                <a:ext cx="573206" cy="2024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9066663" y="5149756"/>
                <a:ext cx="573206" cy="352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8686800" y="2872854"/>
                <a:ext cx="573206" cy="352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5929952" y="2941094"/>
                <a:ext cx="573206" cy="352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6803410" y="2627195"/>
                <a:ext cx="573206" cy="352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3609833" y="2654490"/>
                <a:ext cx="573206" cy="352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48018" y="2627195"/>
                <a:ext cx="573206" cy="352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5" name="Group 26"/>
          <p:cNvGrpSpPr/>
          <p:nvPr/>
        </p:nvGrpSpPr>
        <p:grpSpPr>
          <a:xfrm>
            <a:off x="2106301" y="1410270"/>
            <a:ext cx="5561568" cy="4894997"/>
            <a:chOff x="2338317" y="1410270"/>
            <a:chExt cx="5561568" cy="4894997"/>
          </a:xfrm>
        </p:grpSpPr>
        <p:pic>
          <p:nvPicPr>
            <p:cNvPr id="5" name="Picture 2"/>
            <p:cNvPicPr>
              <a:picLocks noChangeAspect="1" noChangeArrowheads="1"/>
            </p:cNvPicPr>
            <p:nvPr/>
          </p:nvPicPr>
          <p:blipFill>
            <a:blip r:embed="rId2"/>
            <a:srcRect l="71889" t="53055" r="2060" b="3373"/>
            <a:stretch>
              <a:fillRect/>
            </a:stretch>
          </p:blipFill>
          <p:spPr bwMode="auto">
            <a:xfrm>
              <a:off x="2361059" y="1622032"/>
              <a:ext cx="5538826" cy="4683235"/>
            </a:xfrm>
            <a:prstGeom prst="rect">
              <a:avLst/>
            </a:prstGeom>
            <a:noFill/>
            <a:ln w="9525">
              <a:noFill/>
              <a:miter lim="800000"/>
              <a:headEnd/>
              <a:tailEnd/>
            </a:ln>
          </p:spPr>
        </p:pic>
        <p:sp>
          <p:nvSpPr>
            <p:cNvPr id="26" name="Rectangle 25"/>
            <p:cNvSpPr/>
            <p:nvPr/>
          </p:nvSpPr>
          <p:spPr>
            <a:xfrm>
              <a:off x="2338317" y="1410270"/>
              <a:ext cx="573206" cy="352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08388"/>
            <a:ext cx="9906000" cy="556635"/>
          </a:xfrm>
        </p:spPr>
        <p:txBody>
          <a:bodyPr>
            <a:noAutofit/>
          </a:bodyPr>
          <a:lstStyle/>
          <a:p>
            <a:r>
              <a:rPr lang="en-GB" sz="3600" dirty="0" smtClean="0">
                <a:solidFill>
                  <a:srgbClr val="FF0000"/>
                </a:solidFill>
                <a:latin typeface="Trebuchet MS" pitchFamily="34" charset="0"/>
              </a:rPr>
              <a:t>Epigenetic writers/erasers in airways disease</a:t>
            </a:r>
            <a:endParaRPr lang="en-GB" sz="3600" dirty="0">
              <a:solidFill>
                <a:srgbClr val="FF0000"/>
              </a:solidFill>
              <a:latin typeface="Trebuchet MS" pitchFamily="34" charset="0"/>
            </a:endParaRPr>
          </a:p>
        </p:txBody>
      </p:sp>
      <p:sp>
        <p:nvSpPr>
          <p:cNvPr id="5" name="Oval 4"/>
          <p:cNvSpPr/>
          <p:nvPr/>
        </p:nvSpPr>
        <p:spPr>
          <a:xfrm>
            <a:off x="3243942" y="3503220"/>
            <a:ext cx="2873828" cy="89065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latin typeface="Trebuchet MS" pitchFamily="34" charset="0"/>
              </a:rPr>
              <a:t>HDACs</a:t>
            </a:r>
            <a:endParaRPr lang="en-GB" sz="3600" dirty="0">
              <a:solidFill>
                <a:schemeClr val="tx1"/>
              </a:solidFill>
              <a:latin typeface="Trebuchet MS" pitchFamily="34" charset="0"/>
            </a:endParaRPr>
          </a:p>
        </p:txBody>
      </p:sp>
      <p:sp>
        <p:nvSpPr>
          <p:cNvPr id="10" name="TextBox 9"/>
          <p:cNvSpPr txBox="1"/>
          <p:nvPr/>
        </p:nvSpPr>
        <p:spPr>
          <a:xfrm>
            <a:off x="2794659" y="1203366"/>
            <a:ext cx="3772395" cy="523220"/>
          </a:xfrm>
          <a:prstGeom prst="rect">
            <a:avLst/>
          </a:prstGeom>
          <a:noFill/>
        </p:spPr>
        <p:txBody>
          <a:bodyPr wrap="square" rtlCol="0">
            <a:spAutoFit/>
          </a:bodyPr>
          <a:lstStyle/>
          <a:p>
            <a:pPr algn="ctr"/>
            <a:r>
              <a:rPr lang="en-GB" sz="2800" dirty="0" smtClean="0">
                <a:latin typeface="Trebuchet MS" pitchFamily="34" charset="0"/>
              </a:rPr>
              <a:t>ROS, Inflammation</a:t>
            </a:r>
            <a:endParaRPr lang="en-GB" sz="2800" dirty="0">
              <a:latin typeface="Trebuchet MS" pitchFamily="34" charset="0"/>
            </a:endParaRPr>
          </a:p>
        </p:txBody>
      </p:sp>
      <p:grpSp>
        <p:nvGrpSpPr>
          <p:cNvPr id="2" name="Group 45"/>
          <p:cNvGrpSpPr/>
          <p:nvPr/>
        </p:nvGrpSpPr>
        <p:grpSpPr>
          <a:xfrm>
            <a:off x="0" y="3533047"/>
            <a:ext cx="9906000" cy="2962481"/>
            <a:chOff x="0" y="3533047"/>
            <a:chExt cx="9906000" cy="2962481"/>
          </a:xfrm>
        </p:grpSpPr>
        <p:sp>
          <p:nvSpPr>
            <p:cNvPr id="6" name="TextBox 5"/>
            <p:cNvSpPr txBox="1"/>
            <p:nvPr/>
          </p:nvSpPr>
          <p:spPr>
            <a:xfrm>
              <a:off x="0" y="3686935"/>
              <a:ext cx="2291938" cy="523220"/>
            </a:xfrm>
            <a:prstGeom prst="rect">
              <a:avLst/>
            </a:prstGeom>
            <a:noFill/>
          </p:spPr>
          <p:txBody>
            <a:bodyPr wrap="square" rtlCol="0">
              <a:spAutoFit/>
            </a:bodyPr>
            <a:lstStyle/>
            <a:p>
              <a:pPr algn="ctr"/>
              <a:r>
                <a:rPr lang="en-GB" sz="2800" dirty="0" smtClean="0">
                  <a:latin typeface="Trebuchet MS" pitchFamily="34" charset="0"/>
                </a:rPr>
                <a:t>Emphysema</a:t>
              </a:r>
              <a:endParaRPr lang="en-GB" sz="2800" dirty="0">
                <a:latin typeface="Trebuchet MS" pitchFamily="34" charset="0"/>
              </a:endParaRPr>
            </a:p>
          </p:txBody>
        </p:sp>
        <p:sp>
          <p:nvSpPr>
            <p:cNvPr id="12" name="TextBox 11"/>
            <p:cNvSpPr txBox="1"/>
            <p:nvPr/>
          </p:nvSpPr>
          <p:spPr>
            <a:xfrm>
              <a:off x="5664529" y="5664531"/>
              <a:ext cx="3289465" cy="830997"/>
            </a:xfrm>
            <a:prstGeom prst="rect">
              <a:avLst/>
            </a:prstGeom>
            <a:noFill/>
          </p:spPr>
          <p:txBody>
            <a:bodyPr wrap="square" rtlCol="0">
              <a:spAutoFit/>
            </a:bodyPr>
            <a:lstStyle/>
            <a:p>
              <a:pPr algn="ctr"/>
              <a:r>
                <a:rPr lang="en-GB" sz="2800" dirty="0" smtClean="0">
                  <a:latin typeface="Trebuchet MS" pitchFamily="34" charset="0"/>
                </a:rPr>
                <a:t>Steroid sensitivity</a:t>
              </a:r>
            </a:p>
            <a:p>
              <a:pPr algn="ctr"/>
              <a:r>
                <a:rPr lang="en-GB" sz="2000" dirty="0" smtClean="0">
                  <a:solidFill>
                    <a:srgbClr val="0000CC"/>
                  </a:solidFill>
                  <a:latin typeface="Trebuchet MS" pitchFamily="34" charset="0"/>
                </a:rPr>
                <a:t>(HDAC specific)</a:t>
              </a:r>
              <a:endParaRPr lang="en-GB" sz="2000" dirty="0">
                <a:solidFill>
                  <a:srgbClr val="0000CC"/>
                </a:solidFill>
                <a:latin typeface="Trebuchet MS" pitchFamily="34" charset="0"/>
              </a:endParaRPr>
            </a:p>
          </p:txBody>
        </p:sp>
        <p:sp>
          <p:nvSpPr>
            <p:cNvPr id="14" name="TextBox 13"/>
            <p:cNvSpPr txBox="1"/>
            <p:nvPr/>
          </p:nvSpPr>
          <p:spPr>
            <a:xfrm>
              <a:off x="6616535" y="3533047"/>
              <a:ext cx="3289465" cy="830997"/>
            </a:xfrm>
            <a:prstGeom prst="rect">
              <a:avLst/>
            </a:prstGeom>
            <a:noFill/>
          </p:spPr>
          <p:txBody>
            <a:bodyPr wrap="square" rtlCol="0">
              <a:spAutoFit/>
            </a:bodyPr>
            <a:lstStyle/>
            <a:p>
              <a:pPr algn="ctr"/>
              <a:r>
                <a:rPr lang="en-GB" sz="2800" dirty="0" smtClean="0">
                  <a:latin typeface="Trebuchet MS" pitchFamily="34" charset="0"/>
                </a:rPr>
                <a:t>Inflammation</a:t>
              </a:r>
            </a:p>
            <a:p>
              <a:pPr algn="ctr"/>
              <a:r>
                <a:rPr lang="en-GB" sz="2000" dirty="0" smtClean="0">
                  <a:solidFill>
                    <a:srgbClr val="0000CC"/>
                  </a:solidFill>
                  <a:latin typeface="Trebuchet MS" pitchFamily="34" charset="0"/>
                </a:rPr>
                <a:t>(HDAC specific)</a:t>
              </a:r>
              <a:endParaRPr lang="en-GB" sz="2000" dirty="0">
                <a:solidFill>
                  <a:srgbClr val="0000CC"/>
                </a:solidFill>
                <a:latin typeface="Trebuchet MS" pitchFamily="34" charset="0"/>
              </a:endParaRPr>
            </a:p>
          </p:txBody>
        </p:sp>
        <p:cxnSp>
          <p:nvCxnSpPr>
            <p:cNvPr id="20" name="Straight Arrow Connector 19"/>
            <p:cNvCxnSpPr/>
            <p:nvPr/>
          </p:nvCxnSpPr>
          <p:spPr>
            <a:xfrm rot="10800000">
              <a:off x="2292433" y="3947751"/>
              <a:ext cx="724395"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H="1">
              <a:off x="6283521" y="3947751"/>
              <a:ext cx="724395"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6200000" flipH="1">
              <a:off x="5569527" y="4583875"/>
              <a:ext cx="1092530" cy="99752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46"/>
          <p:cNvGrpSpPr/>
          <p:nvPr/>
        </p:nvGrpSpPr>
        <p:grpSpPr>
          <a:xfrm>
            <a:off x="710545" y="4510645"/>
            <a:ext cx="3289465" cy="1984883"/>
            <a:chOff x="710545" y="4510645"/>
            <a:chExt cx="3289465" cy="1984883"/>
          </a:xfrm>
        </p:grpSpPr>
        <p:sp>
          <p:nvSpPr>
            <p:cNvPr id="13" name="TextBox 12"/>
            <p:cNvSpPr txBox="1"/>
            <p:nvPr/>
          </p:nvSpPr>
          <p:spPr>
            <a:xfrm>
              <a:off x="710545" y="5664531"/>
              <a:ext cx="3289465" cy="830997"/>
            </a:xfrm>
            <a:prstGeom prst="rect">
              <a:avLst/>
            </a:prstGeom>
            <a:noFill/>
          </p:spPr>
          <p:txBody>
            <a:bodyPr wrap="square" rtlCol="0">
              <a:spAutoFit/>
            </a:bodyPr>
            <a:lstStyle/>
            <a:p>
              <a:pPr algn="ctr"/>
              <a:r>
                <a:rPr lang="en-GB" sz="2800" dirty="0" smtClean="0">
                  <a:latin typeface="Trebuchet MS" pitchFamily="34" charset="0"/>
                </a:rPr>
                <a:t>Cell Proliferation</a:t>
              </a:r>
            </a:p>
            <a:p>
              <a:pPr algn="ctr"/>
              <a:r>
                <a:rPr lang="en-GB" sz="2000" dirty="0" smtClean="0">
                  <a:solidFill>
                    <a:srgbClr val="0000CC"/>
                  </a:solidFill>
                  <a:latin typeface="Trebuchet MS" pitchFamily="34" charset="0"/>
                </a:rPr>
                <a:t>(HDAC specific)</a:t>
              </a:r>
              <a:endParaRPr lang="en-GB" sz="2000" dirty="0">
                <a:solidFill>
                  <a:srgbClr val="0000CC"/>
                </a:solidFill>
                <a:latin typeface="Trebuchet MS" pitchFamily="34" charset="0"/>
              </a:endParaRPr>
            </a:p>
          </p:txBody>
        </p:sp>
        <p:cxnSp>
          <p:nvCxnSpPr>
            <p:cNvPr id="24" name="Straight Arrow Connector 23"/>
            <p:cNvCxnSpPr/>
            <p:nvPr/>
          </p:nvCxnSpPr>
          <p:spPr>
            <a:xfrm rot="5400000">
              <a:off x="2456213" y="4558146"/>
              <a:ext cx="1092530" cy="99752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6" name="Straight Arrow Connector 25"/>
          <p:cNvCxnSpPr>
            <a:stCxn id="10" idx="2"/>
          </p:cNvCxnSpPr>
          <p:nvPr/>
        </p:nvCxnSpPr>
        <p:spPr>
          <a:xfrm rot="5400000">
            <a:off x="3839051" y="2566414"/>
            <a:ext cx="1681635" cy="1979"/>
          </a:xfrm>
          <a:prstGeom prst="straightConnector1">
            <a:avLst/>
          </a:prstGeom>
          <a:ln w="508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488873" y="3420093"/>
            <a:ext cx="415636"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410690" y="4667003"/>
            <a:ext cx="1455848" cy="646331"/>
          </a:xfrm>
          <a:prstGeom prst="rect">
            <a:avLst/>
          </a:prstGeom>
          <a:solidFill>
            <a:schemeClr val="bg1"/>
          </a:solidFill>
        </p:spPr>
        <p:txBody>
          <a:bodyPr wrap="none" rtlCol="0">
            <a:spAutoFit/>
          </a:bodyPr>
          <a:lstStyle/>
          <a:p>
            <a:pPr algn="ctr"/>
            <a:r>
              <a:rPr lang="en-GB" dirty="0" err="1" smtClean="0">
                <a:solidFill>
                  <a:schemeClr val="accent4">
                    <a:lumMod val="75000"/>
                  </a:schemeClr>
                </a:solidFill>
                <a:latin typeface="Trebuchet MS" pitchFamily="34" charset="0"/>
              </a:rPr>
              <a:t>HDACi</a:t>
            </a:r>
            <a:r>
              <a:rPr lang="en-GB" dirty="0" smtClean="0">
                <a:solidFill>
                  <a:schemeClr val="accent4">
                    <a:lumMod val="75000"/>
                  </a:schemeClr>
                </a:solidFill>
                <a:latin typeface="Trebuchet MS" pitchFamily="34" charset="0"/>
              </a:rPr>
              <a:t>/</a:t>
            </a:r>
            <a:r>
              <a:rPr lang="en-GB" dirty="0" err="1" smtClean="0">
                <a:solidFill>
                  <a:schemeClr val="accent4">
                    <a:lumMod val="75000"/>
                  </a:schemeClr>
                </a:solidFill>
                <a:latin typeface="Trebuchet MS" pitchFamily="34" charset="0"/>
              </a:rPr>
              <a:t>MTi</a:t>
            </a:r>
            <a:endParaRPr lang="en-GB" dirty="0" smtClean="0">
              <a:solidFill>
                <a:schemeClr val="accent4">
                  <a:lumMod val="75000"/>
                </a:schemeClr>
              </a:solidFill>
              <a:latin typeface="Trebuchet MS" pitchFamily="34" charset="0"/>
            </a:endParaRPr>
          </a:p>
          <a:p>
            <a:pPr algn="ctr"/>
            <a:r>
              <a:rPr lang="en-GB" dirty="0" smtClean="0">
                <a:solidFill>
                  <a:schemeClr val="accent6">
                    <a:lumMod val="50000"/>
                  </a:schemeClr>
                </a:solidFill>
                <a:latin typeface="Trebuchet MS" pitchFamily="34" charset="0"/>
              </a:rPr>
              <a:t>Lung Cancer</a:t>
            </a:r>
            <a:endParaRPr lang="en-GB" dirty="0">
              <a:solidFill>
                <a:schemeClr val="accent6">
                  <a:lumMod val="50000"/>
                </a:schemeClr>
              </a:solidFill>
              <a:latin typeface="Trebuchet MS" pitchFamily="34" charset="0"/>
            </a:endParaRPr>
          </a:p>
        </p:txBody>
      </p:sp>
      <p:grpSp>
        <p:nvGrpSpPr>
          <p:cNvPr id="7" name="Group 34"/>
          <p:cNvGrpSpPr/>
          <p:nvPr/>
        </p:nvGrpSpPr>
        <p:grpSpPr>
          <a:xfrm>
            <a:off x="6057900" y="1524000"/>
            <a:ext cx="3197813" cy="2133600"/>
            <a:chOff x="6057900" y="1524000"/>
            <a:chExt cx="3197813" cy="2133600"/>
          </a:xfrm>
        </p:grpSpPr>
        <p:sp>
          <p:nvSpPr>
            <p:cNvPr id="31" name="Freeform 30"/>
            <p:cNvSpPr/>
            <p:nvPr/>
          </p:nvSpPr>
          <p:spPr>
            <a:xfrm>
              <a:off x="6057900" y="1524000"/>
              <a:ext cx="2193925" cy="2133600"/>
            </a:xfrm>
            <a:custGeom>
              <a:avLst/>
              <a:gdLst>
                <a:gd name="connsiteX0" fmla="*/ 0 w 2193925"/>
                <a:gd name="connsiteY0" fmla="*/ 2311400 h 2311400"/>
                <a:gd name="connsiteX1" fmla="*/ 2095500 w 2193925"/>
                <a:gd name="connsiteY1" fmla="*/ 1187450 h 2311400"/>
                <a:gd name="connsiteX2" fmla="*/ 590550 w 2193925"/>
                <a:gd name="connsiteY2" fmla="*/ 177800 h 2311400"/>
                <a:gd name="connsiteX3" fmla="*/ 209550 w 2193925"/>
                <a:gd name="connsiteY3" fmla="*/ 120650 h 2311400"/>
                <a:gd name="connsiteX0" fmla="*/ 0 w 2193925"/>
                <a:gd name="connsiteY0" fmla="*/ 2133600 h 2133600"/>
                <a:gd name="connsiteX1" fmla="*/ 2095500 w 2193925"/>
                <a:gd name="connsiteY1" fmla="*/ 1009650 h 2133600"/>
                <a:gd name="connsiteX2" fmla="*/ 590550 w 2193925"/>
                <a:gd name="connsiteY2" fmla="*/ 0 h 2133600"/>
              </a:gdLst>
              <a:ahLst/>
              <a:cxnLst>
                <a:cxn ang="0">
                  <a:pos x="connsiteX0" y="connsiteY0"/>
                </a:cxn>
                <a:cxn ang="0">
                  <a:pos x="connsiteX1" y="connsiteY1"/>
                </a:cxn>
                <a:cxn ang="0">
                  <a:pos x="connsiteX2" y="connsiteY2"/>
                </a:cxn>
              </a:cxnLst>
              <a:rect l="l" t="t" r="r" b="b"/>
              <a:pathLst>
                <a:path w="2193925" h="2133600">
                  <a:moveTo>
                    <a:pt x="0" y="2133600"/>
                  </a:moveTo>
                  <a:cubicBezTo>
                    <a:pt x="998537" y="1749425"/>
                    <a:pt x="1997075" y="1365250"/>
                    <a:pt x="2095500" y="1009650"/>
                  </a:cubicBezTo>
                  <a:cubicBezTo>
                    <a:pt x="2193925" y="654050"/>
                    <a:pt x="904875" y="177800"/>
                    <a:pt x="590550" y="0"/>
                  </a:cubicBezTo>
                </a:path>
              </a:pathLst>
            </a:cu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TextBox 32"/>
            <p:cNvSpPr txBox="1"/>
            <p:nvPr/>
          </p:nvSpPr>
          <p:spPr>
            <a:xfrm>
              <a:off x="7258050" y="2476500"/>
              <a:ext cx="1997663" cy="830997"/>
            </a:xfrm>
            <a:prstGeom prst="rect">
              <a:avLst/>
            </a:prstGeom>
            <a:solidFill>
              <a:schemeClr val="bg1"/>
            </a:solidFill>
          </p:spPr>
          <p:txBody>
            <a:bodyPr wrap="none" rtlCol="0">
              <a:spAutoFit/>
            </a:bodyPr>
            <a:lstStyle/>
            <a:p>
              <a:pPr algn="ctr"/>
              <a:r>
                <a:rPr lang="en-GB" sz="2400" dirty="0" smtClean="0">
                  <a:latin typeface="Trebuchet MS" pitchFamily="34" charset="0"/>
                </a:rPr>
                <a:t>Nrf2 Ac</a:t>
              </a:r>
            </a:p>
            <a:p>
              <a:pPr algn="ctr"/>
              <a:r>
                <a:rPr lang="en-GB" sz="2400" dirty="0" smtClean="0">
                  <a:latin typeface="Trebuchet MS" pitchFamily="34" charset="0"/>
                </a:rPr>
                <a:t>HDAC2/</a:t>
              </a:r>
              <a:r>
                <a:rPr lang="en-GB" sz="2400" dirty="0" err="1" smtClean="0">
                  <a:latin typeface="Trebuchet MS" pitchFamily="34" charset="0"/>
                </a:rPr>
                <a:t>Sirt</a:t>
              </a:r>
              <a:r>
                <a:rPr lang="en-GB" sz="2400" dirty="0" smtClean="0">
                  <a:latin typeface="Trebuchet MS" pitchFamily="34" charset="0"/>
                </a:rPr>
                <a:t> 1</a:t>
              </a:r>
              <a:endParaRPr lang="en-GB" sz="2400" dirty="0">
                <a:latin typeface="Trebuchet MS"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ctrTitle"/>
          </p:nvPr>
        </p:nvSpPr>
        <p:spPr>
          <a:xfrm>
            <a:off x="742950" y="2130425"/>
            <a:ext cx="8420100" cy="1470025"/>
          </a:xfrm>
        </p:spPr>
        <p:txBody>
          <a:bodyPr/>
          <a:lstStyle/>
          <a:p>
            <a:r>
              <a:rPr lang="en-GB" sz="4000" smtClean="0">
                <a:solidFill>
                  <a:srgbClr val="FF0000"/>
                </a:solidFill>
                <a:latin typeface="Trebuchet MS" pitchFamily="34" charset="0"/>
              </a:rPr>
              <a:t>Epigenetics and the environment</a:t>
            </a:r>
          </a:p>
        </p:txBody>
      </p:sp>
      <p:sp>
        <p:nvSpPr>
          <p:cNvPr id="4" name="Subtitle 3"/>
          <p:cNvSpPr>
            <a:spLocks noGrp="1"/>
          </p:cNvSpPr>
          <p:nvPr>
            <p:ph type="subTitle" idx="1"/>
          </p:nvPr>
        </p:nvSpPr>
        <p:spPr/>
        <p:txBody>
          <a:bodyPr rtlCol="0">
            <a:normAutofit/>
          </a:bodyPr>
          <a:lstStyle/>
          <a:p>
            <a:pPr fontAlgn="auto">
              <a:spcAft>
                <a:spcPts val="0"/>
              </a:spcAft>
              <a:defRPr/>
            </a:pPr>
            <a:endParaRPr lang="en-GB"/>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906000" cy="1143000"/>
          </a:xfrm>
        </p:spPr>
        <p:txBody>
          <a:bodyPr>
            <a:noAutofit/>
          </a:bodyPr>
          <a:lstStyle/>
          <a:p>
            <a:r>
              <a:rPr lang="en-GB" sz="3600" dirty="0" smtClean="0">
                <a:solidFill>
                  <a:srgbClr val="FF0000"/>
                </a:solidFill>
                <a:latin typeface="Trebuchet MS" pitchFamily="34" charset="0"/>
              </a:rPr>
              <a:t>From in </a:t>
            </a:r>
            <a:r>
              <a:rPr lang="en-GB" sz="3600" dirty="0" err="1" smtClean="0">
                <a:solidFill>
                  <a:srgbClr val="FF0000"/>
                </a:solidFill>
                <a:latin typeface="Trebuchet MS" pitchFamily="34" charset="0"/>
              </a:rPr>
              <a:t>utero</a:t>
            </a:r>
            <a:r>
              <a:rPr lang="en-GB" sz="3600" dirty="0" smtClean="0">
                <a:solidFill>
                  <a:srgbClr val="FF0000"/>
                </a:solidFill>
                <a:latin typeface="Trebuchet MS" pitchFamily="34" charset="0"/>
              </a:rPr>
              <a:t> programming to epigenetic inheritance in allergic asthma</a:t>
            </a:r>
            <a:endParaRPr lang="en-GB" sz="3600" dirty="0">
              <a:solidFill>
                <a:srgbClr val="FF0000"/>
              </a:solidFill>
              <a:latin typeface="Trebuchet MS" pitchFamily="34" charset="0"/>
            </a:endParaRPr>
          </a:p>
        </p:txBody>
      </p:sp>
      <p:pic>
        <p:nvPicPr>
          <p:cNvPr id="2050" name="Picture 2"/>
          <p:cNvPicPr>
            <a:picLocks noChangeAspect="1" noChangeArrowheads="1"/>
          </p:cNvPicPr>
          <p:nvPr/>
        </p:nvPicPr>
        <p:blipFill>
          <a:blip r:embed="rId2"/>
          <a:srcRect l="4276" t="6445" r="9069" b="16423"/>
          <a:stretch>
            <a:fillRect/>
          </a:stretch>
        </p:blipFill>
        <p:spPr bwMode="auto">
          <a:xfrm>
            <a:off x="836225" y="1571613"/>
            <a:ext cx="8233553" cy="5265644"/>
          </a:xfrm>
          <a:prstGeom prst="rect">
            <a:avLst/>
          </a:prstGeom>
          <a:noFill/>
          <a:ln w="9525">
            <a:noFill/>
            <a:miter lim="800000"/>
            <a:headEnd/>
            <a:tailEnd/>
          </a:ln>
          <a:effectLst/>
        </p:spPr>
      </p:pic>
      <p:sp>
        <p:nvSpPr>
          <p:cNvPr id="4" name="TextBox 3"/>
          <p:cNvSpPr txBox="1"/>
          <p:nvPr/>
        </p:nvSpPr>
        <p:spPr>
          <a:xfrm>
            <a:off x="6874795" y="6500834"/>
            <a:ext cx="3007426" cy="338554"/>
          </a:xfrm>
          <a:prstGeom prst="rect">
            <a:avLst/>
          </a:prstGeom>
          <a:noFill/>
        </p:spPr>
        <p:txBody>
          <a:bodyPr wrap="none" rtlCol="0">
            <a:spAutoFit/>
          </a:bodyPr>
          <a:lstStyle/>
          <a:p>
            <a:r>
              <a:rPr lang="en-GB" sz="1600" dirty="0" err="1" smtClean="0">
                <a:solidFill>
                  <a:srgbClr val="7030A0"/>
                </a:solidFill>
                <a:latin typeface="Trebuchet MS" pitchFamily="34" charset="0"/>
              </a:rPr>
              <a:t>Bousquet</a:t>
            </a:r>
            <a:r>
              <a:rPr lang="en-GB" sz="1600" dirty="0" smtClean="0">
                <a:solidFill>
                  <a:srgbClr val="7030A0"/>
                </a:solidFill>
                <a:latin typeface="Trebuchet MS" pitchFamily="34" charset="0"/>
              </a:rPr>
              <a:t> J et al., Allergy 2004</a:t>
            </a:r>
            <a:endParaRPr lang="en-GB" sz="1600" dirty="0">
              <a:solidFill>
                <a:srgbClr val="7030A0"/>
              </a:solidFill>
              <a:latin typeface="Trebuchet MS"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dirty="0" smtClean="0">
                <a:solidFill>
                  <a:srgbClr val="FF0000"/>
                </a:solidFill>
                <a:latin typeface="Trebuchet MS" pitchFamily="34" charset="0"/>
              </a:rPr>
              <a:t>Same DNA different phenotype:</a:t>
            </a:r>
            <a:br>
              <a:rPr lang="en-GB" sz="3600" dirty="0" smtClean="0">
                <a:solidFill>
                  <a:srgbClr val="FF0000"/>
                </a:solidFill>
                <a:latin typeface="Trebuchet MS" pitchFamily="34" charset="0"/>
              </a:rPr>
            </a:br>
            <a:r>
              <a:rPr lang="en-GB" sz="3100" dirty="0" smtClean="0">
                <a:latin typeface="Trebuchet MS" pitchFamily="34" charset="0"/>
              </a:rPr>
              <a:t>the role of epigenetics?</a:t>
            </a:r>
            <a:endParaRPr lang="en-GB" sz="3100" dirty="0">
              <a:latin typeface="Trebuchet MS" pitchFamily="34" charset="0"/>
            </a:endParaRPr>
          </a:p>
        </p:txBody>
      </p:sp>
      <p:pic>
        <p:nvPicPr>
          <p:cNvPr id="351234" name="Picture 2" descr="http://www.mc.vanderbilt.edu/histology/labmanual2002/labsection2/Respiratory03_files/image002.jpg"/>
          <p:cNvPicPr>
            <a:picLocks noChangeAspect="1" noChangeArrowheads="1"/>
          </p:cNvPicPr>
          <p:nvPr/>
        </p:nvPicPr>
        <p:blipFill>
          <a:blip r:embed="rId2"/>
          <a:srcRect/>
          <a:stretch>
            <a:fillRect/>
          </a:stretch>
        </p:blipFill>
        <p:spPr bwMode="auto">
          <a:xfrm>
            <a:off x="752269" y="1490394"/>
            <a:ext cx="3819731" cy="2331723"/>
          </a:xfrm>
          <a:prstGeom prst="rect">
            <a:avLst/>
          </a:prstGeom>
          <a:noFill/>
        </p:spPr>
      </p:pic>
      <p:pic>
        <p:nvPicPr>
          <p:cNvPr id="351236" name="Picture 4" descr="http://blog.targethealth.com/wp-content/uploads/2009/07/20090730-6.jpg"/>
          <p:cNvPicPr>
            <a:picLocks noChangeAspect="1" noChangeArrowheads="1"/>
          </p:cNvPicPr>
          <p:nvPr/>
        </p:nvPicPr>
        <p:blipFill>
          <a:blip r:embed="rId3"/>
          <a:srcRect/>
          <a:stretch>
            <a:fillRect/>
          </a:stretch>
        </p:blipFill>
        <p:spPr bwMode="auto">
          <a:xfrm>
            <a:off x="1258784" y="3968930"/>
            <a:ext cx="2529445" cy="2534424"/>
          </a:xfrm>
          <a:prstGeom prst="rect">
            <a:avLst/>
          </a:prstGeom>
          <a:noFill/>
        </p:spPr>
      </p:pic>
      <p:pic>
        <p:nvPicPr>
          <p:cNvPr id="6" name="Content Placeholder 9" descr="532065.jpg"/>
          <p:cNvPicPr>
            <a:picLocks noChangeAspect="1"/>
          </p:cNvPicPr>
          <p:nvPr/>
        </p:nvPicPr>
        <p:blipFill>
          <a:blip r:embed="rId4"/>
          <a:srcRect b="9315"/>
          <a:stretch>
            <a:fillRect/>
          </a:stretch>
        </p:blipFill>
        <p:spPr>
          <a:xfrm>
            <a:off x="5798002" y="2332498"/>
            <a:ext cx="2736304" cy="2919317"/>
          </a:xfrm>
          <a:prstGeom prst="rect">
            <a:avLst/>
          </a:prstGeom>
          <a:solidFill>
            <a:schemeClr val="bg1"/>
          </a:solid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95300" y="-27384"/>
            <a:ext cx="8915400" cy="987425"/>
          </a:xfrm>
        </p:spPr>
        <p:txBody>
          <a:bodyPr/>
          <a:lstStyle/>
          <a:p>
            <a:r>
              <a:rPr lang="en-GB" sz="3600" dirty="0" smtClean="0">
                <a:solidFill>
                  <a:srgbClr val="FF0000"/>
                </a:solidFill>
                <a:latin typeface="Trebuchet MS" pitchFamily="34" charset="0"/>
              </a:rPr>
              <a:t>Summary</a:t>
            </a:r>
          </a:p>
        </p:txBody>
      </p:sp>
      <p:sp>
        <p:nvSpPr>
          <p:cNvPr id="25603" name="Rectangle 3"/>
          <p:cNvSpPr>
            <a:spLocks noGrp="1" noChangeArrowheads="1"/>
          </p:cNvSpPr>
          <p:nvPr>
            <p:ph type="body" idx="1"/>
          </p:nvPr>
        </p:nvSpPr>
        <p:spPr>
          <a:xfrm>
            <a:off x="268288" y="836712"/>
            <a:ext cx="9285287" cy="6021288"/>
          </a:xfrm>
        </p:spPr>
        <p:txBody>
          <a:bodyPr rtlCol="0">
            <a:normAutofit fontScale="92500" lnSpcReduction="20000"/>
          </a:bodyPr>
          <a:lstStyle/>
          <a:p>
            <a:pPr fontAlgn="auto">
              <a:spcAft>
                <a:spcPts val="0"/>
              </a:spcAft>
              <a:defRPr/>
            </a:pPr>
            <a:r>
              <a:rPr lang="en-GB" sz="3000" dirty="0">
                <a:latin typeface="Trebuchet MS" pitchFamily="34" charset="0"/>
              </a:rPr>
              <a:t>Changes in cell function involves:</a:t>
            </a:r>
          </a:p>
          <a:p>
            <a:pPr lvl="1" fontAlgn="auto">
              <a:spcAft>
                <a:spcPts val="0"/>
              </a:spcAft>
              <a:defRPr/>
            </a:pPr>
            <a:r>
              <a:rPr lang="en-GB" sz="2600" dirty="0">
                <a:solidFill>
                  <a:srgbClr val="3333FF"/>
                </a:solidFill>
                <a:latin typeface="Trebuchet MS" pitchFamily="34" charset="0"/>
              </a:rPr>
              <a:t>Co-ordinated PTM of histones and DNA</a:t>
            </a:r>
          </a:p>
          <a:p>
            <a:pPr fontAlgn="auto">
              <a:spcBef>
                <a:spcPct val="35000"/>
              </a:spcBef>
              <a:spcAft>
                <a:spcPts val="0"/>
              </a:spcAft>
              <a:defRPr/>
            </a:pPr>
            <a:r>
              <a:rPr lang="en-US" sz="3000" dirty="0" smtClean="0">
                <a:latin typeface="Trebuchet MS" pitchFamily="34" charset="0"/>
              </a:rPr>
              <a:t>Epigenetic changes occur through life in response to environmental, physiological and pathological signals.</a:t>
            </a:r>
          </a:p>
          <a:p>
            <a:pPr>
              <a:spcBef>
                <a:spcPct val="35000"/>
              </a:spcBef>
              <a:defRPr/>
            </a:pPr>
            <a:r>
              <a:rPr lang="en-US" sz="3000" dirty="0" smtClean="0">
                <a:latin typeface="Trebuchet MS" pitchFamily="34" charset="0"/>
              </a:rPr>
              <a:t>Epigenetic </a:t>
            </a:r>
            <a:r>
              <a:rPr lang="en-US" sz="3000" dirty="0">
                <a:latin typeface="Trebuchet MS" pitchFamily="34" charset="0"/>
              </a:rPr>
              <a:t>changes are more frequent than genetic changes.</a:t>
            </a:r>
          </a:p>
          <a:p>
            <a:pPr lvl="2">
              <a:spcBef>
                <a:spcPct val="35000"/>
              </a:spcBef>
              <a:buNone/>
              <a:defRPr/>
            </a:pPr>
            <a:r>
              <a:rPr lang="en-US" sz="2600" dirty="0">
                <a:solidFill>
                  <a:srgbClr val="3333FF"/>
                </a:solidFill>
                <a:latin typeface="Trebuchet MS" pitchFamily="34" charset="0"/>
              </a:rPr>
              <a:t>- reversible – drug targets, cross-talk</a:t>
            </a:r>
          </a:p>
          <a:p>
            <a:pPr>
              <a:spcBef>
                <a:spcPct val="35000"/>
              </a:spcBef>
              <a:defRPr/>
            </a:pPr>
            <a:r>
              <a:rPr lang="en-US" sz="3000" dirty="0">
                <a:latin typeface="Trebuchet MS" pitchFamily="34" charset="0"/>
              </a:rPr>
              <a:t>Epigenetic effects are involved in asthma severity and probably in susceptibility.</a:t>
            </a:r>
          </a:p>
          <a:p>
            <a:pPr fontAlgn="auto">
              <a:spcBef>
                <a:spcPct val="35000"/>
              </a:spcBef>
              <a:spcAft>
                <a:spcPts val="0"/>
              </a:spcAft>
              <a:defRPr/>
            </a:pPr>
            <a:r>
              <a:rPr lang="en-US" sz="3000" dirty="0" smtClean="0">
                <a:latin typeface="Trebuchet MS" pitchFamily="34" charset="0"/>
              </a:rPr>
              <a:t>Animal models of asthma –role for methylation</a:t>
            </a:r>
          </a:p>
          <a:p>
            <a:pPr fontAlgn="auto">
              <a:spcBef>
                <a:spcPct val="35000"/>
              </a:spcBef>
              <a:spcAft>
                <a:spcPts val="0"/>
              </a:spcAft>
              <a:defRPr/>
            </a:pPr>
            <a:r>
              <a:rPr lang="en-US" sz="3000" dirty="0" smtClean="0">
                <a:latin typeface="Trebuchet MS" pitchFamily="34" charset="0"/>
              </a:rPr>
              <a:t>Lung disease – </a:t>
            </a:r>
            <a:r>
              <a:rPr lang="en-US" sz="2600" dirty="0" smtClean="0">
                <a:solidFill>
                  <a:srgbClr val="CC3300"/>
                </a:solidFill>
                <a:latin typeface="Trebuchet MS" pitchFamily="34" charset="0"/>
              </a:rPr>
              <a:t>COPD, asthma (severe), CF, Fibrosis, pulmonary hypertension, lung cancer</a:t>
            </a:r>
          </a:p>
          <a:p>
            <a:pPr lvl="2" fontAlgn="auto">
              <a:spcBef>
                <a:spcPct val="35000"/>
              </a:spcBef>
              <a:spcAft>
                <a:spcPts val="0"/>
              </a:spcAft>
              <a:defRPr/>
            </a:pPr>
            <a:r>
              <a:rPr lang="en-US" sz="2600" dirty="0" smtClean="0">
                <a:solidFill>
                  <a:srgbClr val="0000CC"/>
                </a:solidFill>
                <a:latin typeface="Trebuchet MS" pitchFamily="34" charset="0"/>
              </a:rPr>
              <a:t>Steroids/theophylline are epigenetic modifying agents</a:t>
            </a:r>
          </a:p>
          <a:p>
            <a:pPr lvl="2" fontAlgn="auto">
              <a:spcBef>
                <a:spcPct val="35000"/>
              </a:spcBef>
              <a:spcAft>
                <a:spcPts val="0"/>
              </a:spcAft>
              <a:defRPr/>
            </a:pPr>
            <a:r>
              <a:rPr lang="en-US" sz="2600" dirty="0" smtClean="0">
                <a:solidFill>
                  <a:srgbClr val="0000CC"/>
                </a:solidFill>
                <a:latin typeface="Trebuchet MS" pitchFamily="34" charset="0"/>
              </a:rPr>
              <a:t>More specific agents being developed</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solidFill>
                  <a:srgbClr val="FF0000"/>
                </a:solidFill>
                <a:latin typeface="Trebuchet MS" pitchFamily="34" charset="0"/>
              </a:rPr>
              <a:t>The future for epigenetics</a:t>
            </a:r>
            <a:endParaRPr lang="en-GB" sz="3600" dirty="0">
              <a:solidFill>
                <a:srgbClr val="FF0000"/>
              </a:solidFill>
              <a:latin typeface="Trebuchet MS" pitchFamily="34" charset="0"/>
            </a:endParaRPr>
          </a:p>
        </p:txBody>
      </p:sp>
      <p:sp>
        <p:nvSpPr>
          <p:cNvPr id="3" name="Content Placeholder 2"/>
          <p:cNvSpPr>
            <a:spLocks noGrp="1"/>
          </p:cNvSpPr>
          <p:nvPr>
            <p:ph idx="1"/>
          </p:nvPr>
        </p:nvSpPr>
        <p:spPr>
          <a:xfrm>
            <a:off x="259307" y="1600201"/>
            <a:ext cx="9116705" cy="4525963"/>
          </a:xfrm>
        </p:spPr>
        <p:txBody>
          <a:bodyPr/>
          <a:lstStyle/>
          <a:p>
            <a:r>
              <a:rPr lang="en-GB" dirty="0" smtClean="0">
                <a:latin typeface="Trebuchet MS" pitchFamily="34" charset="0"/>
              </a:rPr>
              <a:t>Research area – currently few direct clinical effects</a:t>
            </a:r>
          </a:p>
          <a:p>
            <a:pPr lvl="2"/>
            <a:r>
              <a:rPr lang="en-GB" sz="2800" dirty="0" smtClean="0">
                <a:solidFill>
                  <a:srgbClr val="0000CC"/>
                </a:solidFill>
                <a:latin typeface="Trebuchet MS" pitchFamily="34" charset="0"/>
              </a:rPr>
              <a:t>Cancer therapy – non-selective drugs</a:t>
            </a:r>
          </a:p>
          <a:p>
            <a:r>
              <a:rPr lang="en-GB" dirty="0" smtClean="0">
                <a:latin typeface="Trebuchet MS" pitchFamily="34" charset="0"/>
              </a:rPr>
              <a:t>Great potential</a:t>
            </a:r>
          </a:p>
          <a:p>
            <a:pPr lvl="2"/>
            <a:r>
              <a:rPr lang="en-GB" dirty="0" smtClean="0">
                <a:solidFill>
                  <a:srgbClr val="0000CC"/>
                </a:solidFill>
                <a:latin typeface="Trebuchet MS" pitchFamily="34" charset="0"/>
              </a:rPr>
              <a:t>Understanding disease pathogenesis</a:t>
            </a:r>
          </a:p>
          <a:p>
            <a:pPr lvl="2"/>
            <a:r>
              <a:rPr lang="en-GB" dirty="0" smtClean="0">
                <a:solidFill>
                  <a:srgbClr val="0000CC"/>
                </a:solidFill>
                <a:latin typeface="Trebuchet MS" pitchFamily="34" charset="0"/>
              </a:rPr>
              <a:t>Specific treatments</a:t>
            </a:r>
          </a:p>
          <a:p>
            <a:pPr lvl="3"/>
            <a:r>
              <a:rPr lang="en-GB" dirty="0" smtClean="0">
                <a:latin typeface="Trebuchet MS" pitchFamily="34" charset="0"/>
              </a:rPr>
              <a:t>Inflammation, cancer</a:t>
            </a:r>
          </a:p>
          <a:p>
            <a:pPr lvl="2"/>
            <a:r>
              <a:rPr lang="en-GB" dirty="0" smtClean="0">
                <a:solidFill>
                  <a:srgbClr val="0000CC"/>
                </a:solidFill>
                <a:latin typeface="Trebuchet MS" pitchFamily="34" charset="0"/>
              </a:rPr>
              <a:t>Add-on therapies e.g. enhance steroid actions</a:t>
            </a:r>
          </a:p>
          <a:p>
            <a:pPr lvl="2"/>
            <a:r>
              <a:rPr lang="en-GB" dirty="0" smtClean="0">
                <a:solidFill>
                  <a:srgbClr val="0000CC"/>
                </a:solidFill>
                <a:latin typeface="Trebuchet MS" pitchFamily="34" charset="0"/>
              </a:rPr>
              <a:t>Stem cells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lgn="ctr"/>
            <a:endParaRPr lang="en-GB" sz="5400" dirty="0" smtClean="0"/>
          </a:p>
          <a:p>
            <a:pPr algn="ctr">
              <a:buNone/>
            </a:pPr>
            <a:r>
              <a:rPr lang="en-GB" sz="5400" dirty="0" smtClean="0"/>
              <a:t>Questions?</a:t>
            </a:r>
            <a:endParaRPr lang="en-GB" sz="54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0" y="274638"/>
            <a:ext cx="9906000" cy="1143000"/>
          </a:xfrm>
        </p:spPr>
        <p:txBody>
          <a:bodyPr>
            <a:normAutofit fontScale="90000"/>
          </a:bodyPr>
          <a:lstStyle/>
          <a:p>
            <a:r>
              <a:rPr lang="en-GB" sz="3600" dirty="0" smtClean="0">
                <a:solidFill>
                  <a:srgbClr val="FF0000"/>
                </a:solidFill>
              </a:rPr>
              <a:t>Gestational exposure to methyl donors increases BHR intensity and inflammation in mice</a:t>
            </a:r>
          </a:p>
        </p:txBody>
      </p:sp>
      <p:pic>
        <p:nvPicPr>
          <p:cNvPr id="26626" name="Picture 2"/>
          <p:cNvPicPr>
            <a:picLocks noChangeAspect="1" noChangeArrowheads="1"/>
          </p:cNvPicPr>
          <p:nvPr/>
        </p:nvPicPr>
        <p:blipFill>
          <a:blip r:embed="rId2"/>
          <a:srcRect t="3552" r="41808" b="71821"/>
          <a:stretch>
            <a:fillRect/>
          </a:stretch>
        </p:blipFill>
        <p:spPr bwMode="auto">
          <a:xfrm>
            <a:off x="1154689" y="1310115"/>
            <a:ext cx="7596622" cy="3002578"/>
          </a:xfrm>
          <a:prstGeom prst="rect">
            <a:avLst/>
          </a:prstGeom>
          <a:noFill/>
          <a:ln w="9525">
            <a:noFill/>
            <a:miter lim="800000"/>
            <a:headEnd/>
            <a:tailEnd/>
          </a:ln>
        </p:spPr>
      </p:pic>
      <p:sp>
        <p:nvSpPr>
          <p:cNvPr id="26630" name="TextBox 8"/>
          <p:cNvSpPr txBox="1">
            <a:spLocks noChangeArrowheads="1"/>
          </p:cNvSpPr>
          <p:nvPr/>
        </p:nvSpPr>
        <p:spPr bwMode="auto">
          <a:xfrm>
            <a:off x="14288" y="6469063"/>
            <a:ext cx="2897187" cy="369887"/>
          </a:xfrm>
          <a:prstGeom prst="rect">
            <a:avLst/>
          </a:prstGeom>
          <a:noFill/>
          <a:ln w="9525">
            <a:noFill/>
            <a:miter lim="800000"/>
            <a:headEnd/>
            <a:tailEnd/>
          </a:ln>
        </p:spPr>
        <p:txBody>
          <a:bodyPr wrap="none">
            <a:spAutoFit/>
          </a:bodyPr>
          <a:lstStyle/>
          <a:p>
            <a:r>
              <a:rPr lang="en-GB" dirty="0">
                <a:solidFill>
                  <a:srgbClr val="660066"/>
                </a:solidFill>
              </a:rPr>
              <a:t>Hollingsworth et al., JCI 2008</a:t>
            </a:r>
          </a:p>
        </p:txBody>
      </p:sp>
      <p:pic>
        <p:nvPicPr>
          <p:cNvPr id="12" name="Picture 2"/>
          <p:cNvPicPr>
            <a:picLocks noChangeAspect="1" noChangeArrowheads="1"/>
          </p:cNvPicPr>
          <p:nvPr/>
        </p:nvPicPr>
        <p:blipFill>
          <a:blip r:embed="rId2"/>
          <a:srcRect l="29941" t="28027" r="41808" b="52132"/>
          <a:stretch>
            <a:fillRect/>
          </a:stretch>
        </p:blipFill>
        <p:spPr bwMode="auto">
          <a:xfrm>
            <a:off x="3049138" y="4339988"/>
            <a:ext cx="3807725" cy="249767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0" y="274638"/>
            <a:ext cx="9906000" cy="1143000"/>
          </a:xfrm>
        </p:spPr>
        <p:txBody>
          <a:bodyPr>
            <a:noAutofit/>
          </a:bodyPr>
          <a:lstStyle/>
          <a:p>
            <a:r>
              <a:rPr lang="en-GB" sz="3600" dirty="0" smtClean="0">
                <a:solidFill>
                  <a:srgbClr val="FF0000"/>
                </a:solidFill>
                <a:latin typeface="Trebuchet MS" pitchFamily="34" charset="0"/>
              </a:rPr>
              <a:t>Transgenerational effect of methyl donor supplementation in murine allergic ‘asthma’</a:t>
            </a:r>
          </a:p>
        </p:txBody>
      </p:sp>
      <p:pic>
        <p:nvPicPr>
          <p:cNvPr id="27650" name="Picture 2"/>
          <p:cNvPicPr>
            <a:picLocks noChangeAspect="1" noChangeArrowheads="1"/>
          </p:cNvPicPr>
          <p:nvPr/>
        </p:nvPicPr>
        <p:blipFill>
          <a:blip r:embed="rId2"/>
          <a:srcRect l="12526" r="13470" b="32381"/>
          <a:stretch>
            <a:fillRect/>
          </a:stretch>
        </p:blipFill>
        <p:spPr bwMode="auto">
          <a:xfrm>
            <a:off x="357188" y="2076450"/>
            <a:ext cx="9167812" cy="2852738"/>
          </a:xfrm>
          <a:prstGeom prst="rect">
            <a:avLst/>
          </a:prstGeom>
          <a:noFill/>
          <a:ln w="9525">
            <a:noFill/>
            <a:miter lim="800000"/>
            <a:headEnd/>
            <a:tailEnd/>
          </a:ln>
        </p:spPr>
      </p:pic>
      <p:sp>
        <p:nvSpPr>
          <p:cNvPr id="27651" name="TextBox 5"/>
          <p:cNvSpPr txBox="1">
            <a:spLocks noChangeArrowheads="1"/>
          </p:cNvSpPr>
          <p:nvPr/>
        </p:nvSpPr>
        <p:spPr bwMode="auto">
          <a:xfrm>
            <a:off x="14288" y="6469063"/>
            <a:ext cx="2897187" cy="369887"/>
          </a:xfrm>
          <a:prstGeom prst="rect">
            <a:avLst/>
          </a:prstGeom>
          <a:noFill/>
          <a:ln w="9525">
            <a:noFill/>
            <a:miter lim="800000"/>
            <a:headEnd/>
            <a:tailEnd/>
          </a:ln>
        </p:spPr>
        <p:txBody>
          <a:bodyPr wrap="none">
            <a:spAutoFit/>
          </a:bodyPr>
          <a:lstStyle/>
          <a:p>
            <a:r>
              <a:rPr lang="en-GB">
                <a:solidFill>
                  <a:srgbClr val="660066"/>
                </a:solidFill>
              </a:rPr>
              <a:t>Hollingsworth et al., JCI 2008</a:t>
            </a:r>
          </a:p>
        </p:txBody>
      </p:sp>
      <p:sp>
        <p:nvSpPr>
          <p:cNvPr id="27652" name="TextBox 10"/>
          <p:cNvSpPr txBox="1">
            <a:spLocks noChangeArrowheads="1"/>
          </p:cNvSpPr>
          <p:nvPr/>
        </p:nvSpPr>
        <p:spPr bwMode="auto">
          <a:xfrm>
            <a:off x="2827338" y="5357813"/>
            <a:ext cx="4340225" cy="646112"/>
          </a:xfrm>
          <a:prstGeom prst="rect">
            <a:avLst/>
          </a:prstGeom>
          <a:noFill/>
          <a:ln w="9525">
            <a:noFill/>
            <a:miter lim="800000"/>
            <a:headEnd/>
            <a:tailEnd/>
          </a:ln>
        </p:spPr>
        <p:txBody>
          <a:bodyPr wrap="none">
            <a:spAutoFit/>
          </a:bodyPr>
          <a:lstStyle/>
          <a:p>
            <a:r>
              <a:rPr lang="en-GB">
                <a:solidFill>
                  <a:srgbClr val="0000CC"/>
                </a:solidFill>
              </a:rPr>
              <a:t>Male F1 progeny</a:t>
            </a:r>
          </a:p>
          <a:p>
            <a:r>
              <a:rPr lang="en-GB">
                <a:solidFill>
                  <a:srgbClr val="0000CC"/>
                </a:solidFill>
              </a:rPr>
              <a:t>F2 generation maintained on regular diet</a:t>
            </a:r>
          </a:p>
        </p:txBody>
      </p:sp>
      <p:sp>
        <p:nvSpPr>
          <p:cNvPr id="27653" name="TextBox 11"/>
          <p:cNvSpPr txBox="1">
            <a:spLocks noChangeArrowheads="1"/>
          </p:cNvSpPr>
          <p:nvPr/>
        </p:nvSpPr>
        <p:spPr bwMode="auto">
          <a:xfrm>
            <a:off x="3148013" y="1844675"/>
            <a:ext cx="4070350" cy="369888"/>
          </a:xfrm>
          <a:prstGeom prst="rect">
            <a:avLst/>
          </a:prstGeom>
          <a:noFill/>
          <a:ln w="9525">
            <a:noFill/>
            <a:miter lim="800000"/>
            <a:headEnd/>
            <a:tailEnd/>
          </a:ln>
        </p:spPr>
        <p:txBody>
          <a:bodyPr wrap="none">
            <a:spAutoFit/>
          </a:bodyPr>
          <a:lstStyle/>
          <a:p>
            <a:r>
              <a:rPr lang="en-GB"/>
              <a:t>Post Ova-immunisation and challenge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446"/>
            <a:ext cx="9906000" cy="876245"/>
          </a:xfrm>
        </p:spPr>
        <p:txBody>
          <a:bodyPr>
            <a:noAutofit/>
          </a:bodyPr>
          <a:lstStyle/>
          <a:p>
            <a:r>
              <a:rPr lang="en-GB" sz="3600" dirty="0" smtClean="0">
                <a:solidFill>
                  <a:srgbClr val="FF0000"/>
                </a:solidFill>
                <a:latin typeface="Trebuchet MS" pitchFamily="34" charset="0"/>
              </a:rPr>
              <a:t>Maternal smoking and asthma</a:t>
            </a:r>
            <a:endParaRPr lang="en-GB" sz="3600" dirty="0">
              <a:solidFill>
                <a:srgbClr val="FF0000"/>
              </a:solidFill>
              <a:latin typeface="Trebuchet MS" pitchFamily="34" charset="0"/>
            </a:endParaRPr>
          </a:p>
        </p:txBody>
      </p:sp>
      <p:sp>
        <p:nvSpPr>
          <p:cNvPr id="6" name="TextBox 5"/>
          <p:cNvSpPr txBox="1"/>
          <p:nvPr/>
        </p:nvSpPr>
        <p:spPr>
          <a:xfrm>
            <a:off x="0" y="6183395"/>
            <a:ext cx="9906000" cy="646331"/>
          </a:xfrm>
          <a:prstGeom prst="rect">
            <a:avLst/>
          </a:prstGeom>
          <a:noFill/>
        </p:spPr>
        <p:txBody>
          <a:bodyPr wrap="square" rtlCol="0">
            <a:spAutoFit/>
          </a:bodyPr>
          <a:lstStyle/>
          <a:p>
            <a:r>
              <a:rPr lang="en-GB" dirty="0" smtClean="0">
                <a:solidFill>
                  <a:srgbClr val="660066"/>
                </a:solidFill>
              </a:rPr>
              <a:t>Yu-Fen et al., Chest 2005; </a:t>
            </a:r>
            <a:r>
              <a:rPr lang="en-GB" dirty="0" err="1" smtClean="0">
                <a:solidFill>
                  <a:srgbClr val="660066"/>
                </a:solidFill>
              </a:rPr>
              <a:t>Sekhon</a:t>
            </a:r>
            <a:r>
              <a:rPr lang="en-GB" dirty="0" smtClean="0">
                <a:solidFill>
                  <a:srgbClr val="660066"/>
                </a:solidFill>
              </a:rPr>
              <a:t> HS et al., AJRCMB 2002;</a:t>
            </a:r>
          </a:p>
          <a:p>
            <a:r>
              <a:rPr lang="en-GB" dirty="0" smtClean="0">
                <a:solidFill>
                  <a:srgbClr val="660066"/>
                </a:solidFill>
              </a:rPr>
              <a:t>Stick SM et al., Lancet 1996; </a:t>
            </a:r>
            <a:r>
              <a:rPr lang="en-GB" dirty="0" err="1" smtClean="0">
                <a:solidFill>
                  <a:srgbClr val="660066"/>
                </a:solidFill>
              </a:rPr>
              <a:t>Macaubus</a:t>
            </a:r>
            <a:r>
              <a:rPr lang="en-GB" dirty="0" smtClean="0">
                <a:solidFill>
                  <a:srgbClr val="660066"/>
                </a:solidFill>
              </a:rPr>
              <a:t> et al., Lancet 2003</a:t>
            </a:r>
            <a:endParaRPr lang="en-GB" dirty="0">
              <a:solidFill>
                <a:srgbClr val="660066"/>
              </a:solidFill>
            </a:endParaRPr>
          </a:p>
        </p:txBody>
      </p:sp>
      <p:sp>
        <p:nvSpPr>
          <p:cNvPr id="5" name="TextBox 4"/>
          <p:cNvSpPr txBox="1"/>
          <p:nvPr/>
        </p:nvSpPr>
        <p:spPr>
          <a:xfrm>
            <a:off x="341194" y="1801516"/>
            <a:ext cx="9103056" cy="2246769"/>
          </a:xfrm>
          <a:prstGeom prst="rect">
            <a:avLst/>
          </a:prstGeom>
          <a:noFill/>
        </p:spPr>
        <p:txBody>
          <a:bodyPr wrap="square" rtlCol="0">
            <a:spAutoFit/>
          </a:bodyPr>
          <a:lstStyle/>
          <a:p>
            <a:r>
              <a:rPr lang="en-GB" sz="2800" dirty="0" smtClean="0"/>
              <a:t>Maternal smoking in pregnancy </a:t>
            </a:r>
          </a:p>
          <a:p>
            <a:pPr lvl="1"/>
            <a:r>
              <a:rPr lang="en-GB" sz="2800" dirty="0" smtClean="0">
                <a:solidFill>
                  <a:srgbClr val="0000CC"/>
                </a:solidFill>
              </a:rPr>
              <a:t>Affects respiratory function</a:t>
            </a:r>
          </a:p>
          <a:p>
            <a:pPr lvl="1"/>
            <a:r>
              <a:rPr lang="en-GB" sz="2800" dirty="0" smtClean="0">
                <a:solidFill>
                  <a:srgbClr val="0000CC"/>
                </a:solidFill>
              </a:rPr>
              <a:t>Delays immune development – important for asthma</a:t>
            </a:r>
          </a:p>
          <a:p>
            <a:pPr lvl="1"/>
            <a:r>
              <a:rPr lang="en-GB" sz="2800" dirty="0" smtClean="0">
                <a:solidFill>
                  <a:srgbClr val="0000CC"/>
                </a:solidFill>
              </a:rPr>
              <a:t>Increases airway collagen deposition in primates</a:t>
            </a:r>
          </a:p>
          <a:p>
            <a:endParaRPr lang="en-GB" sz="2800" dirty="0"/>
          </a:p>
        </p:txBody>
      </p:sp>
      <p:sp>
        <p:nvSpPr>
          <p:cNvPr id="4" name="Content Placeholder 3"/>
          <p:cNvSpPr>
            <a:spLocks noGrp="1"/>
          </p:cNvSpPr>
          <p:nvPr>
            <p:ph idx="1"/>
          </p:nvPr>
        </p:nvSpPr>
        <p:spPr>
          <a:xfrm>
            <a:off x="436736" y="1517032"/>
            <a:ext cx="8915400" cy="4092210"/>
          </a:xfrm>
          <a:solidFill>
            <a:schemeClr val="bg1"/>
          </a:solidFill>
        </p:spPr>
        <p:txBody>
          <a:bodyPr>
            <a:normAutofit/>
          </a:bodyPr>
          <a:lstStyle/>
          <a:p>
            <a:r>
              <a:rPr lang="en-GB" dirty="0" smtClean="0"/>
              <a:t>Early Asthma Risk Factor Study (USA)</a:t>
            </a:r>
          </a:p>
          <a:p>
            <a:pPr lvl="1"/>
            <a:r>
              <a:rPr lang="en-GB" dirty="0" smtClean="0">
                <a:solidFill>
                  <a:srgbClr val="0000CC"/>
                </a:solidFill>
              </a:rPr>
              <a:t>4082 schoolchildren</a:t>
            </a:r>
          </a:p>
          <a:p>
            <a:r>
              <a:rPr lang="en-GB" dirty="0" smtClean="0"/>
              <a:t>Maternal grand mother smoked, maternal no</a:t>
            </a:r>
          </a:p>
          <a:p>
            <a:pPr lvl="1"/>
            <a:r>
              <a:rPr lang="en-GB" dirty="0" smtClean="0">
                <a:solidFill>
                  <a:srgbClr val="0000CC"/>
                </a:solidFill>
              </a:rPr>
              <a:t>Asthma OR = 1.8 (1.0-3.3)</a:t>
            </a:r>
          </a:p>
          <a:p>
            <a:r>
              <a:rPr lang="en-GB" dirty="0" smtClean="0"/>
              <a:t>Maternal grand mother smoked, maternal yes</a:t>
            </a:r>
          </a:p>
          <a:p>
            <a:pPr lvl="1"/>
            <a:r>
              <a:rPr lang="en-GB" dirty="0" smtClean="0">
                <a:solidFill>
                  <a:srgbClr val="0000CC"/>
                </a:solidFill>
              </a:rPr>
              <a:t>Asthma OR = 2.6 (1.6-4.5)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Picture 2"/>
          <p:cNvPicPr>
            <a:picLocks noChangeAspect="1" noChangeArrowheads="1"/>
          </p:cNvPicPr>
          <p:nvPr/>
        </p:nvPicPr>
        <p:blipFill>
          <a:blip r:embed="rId2"/>
          <a:srcRect r="6174"/>
          <a:stretch>
            <a:fillRect/>
          </a:stretch>
        </p:blipFill>
        <p:spPr bwMode="auto">
          <a:xfrm>
            <a:off x="1" y="286608"/>
            <a:ext cx="9891335" cy="1269242"/>
          </a:xfrm>
          <a:prstGeom prst="rect">
            <a:avLst/>
          </a:prstGeom>
          <a:noFill/>
          <a:ln w="9525">
            <a:noFill/>
            <a:miter lim="800000"/>
            <a:headEnd/>
            <a:tailEnd/>
          </a:ln>
        </p:spPr>
      </p:pic>
      <p:pic>
        <p:nvPicPr>
          <p:cNvPr id="502787" name="Picture 3" descr=" "/>
          <p:cNvPicPr>
            <a:picLocks noChangeAspect="1" noChangeArrowheads="1"/>
          </p:cNvPicPr>
          <p:nvPr/>
        </p:nvPicPr>
        <p:blipFill>
          <a:blip r:embed="rId3"/>
          <a:srcRect/>
          <a:stretch>
            <a:fillRect/>
          </a:stretch>
        </p:blipFill>
        <p:spPr bwMode="auto">
          <a:xfrm>
            <a:off x="0" y="0"/>
            <a:ext cx="1143000" cy="5715000"/>
          </a:xfrm>
          <a:prstGeom prst="rect">
            <a:avLst/>
          </a:prstGeom>
          <a:noFill/>
        </p:spPr>
      </p:pic>
      <p:pic>
        <p:nvPicPr>
          <p:cNvPr id="502788" name="Picture 4" descr="American Journal of Respiratory and Critical Care Medicine"/>
          <p:cNvPicPr>
            <a:picLocks noChangeAspect="1" noChangeArrowheads="1"/>
          </p:cNvPicPr>
          <p:nvPr/>
        </p:nvPicPr>
        <p:blipFill>
          <a:blip r:embed="rId4"/>
          <a:srcRect/>
          <a:stretch>
            <a:fillRect/>
          </a:stretch>
        </p:blipFill>
        <p:spPr bwMode="auto">
          <a:xfrm>
            <a:off x="7132538" y="6318099"/>
            <a:ext cx="2773462" cy="539901"/>
          </a:xfrm>
          <a:prstGeom prst="rect">
            <a:avLst/>
          </a:prstGeom>
          <a:noFill/>
        </p:spPr>
      </p:pic>
      <p:sp>
        <p:nvSpPr>
          <p:cNvPr id="11" name="TextBox 10"/>
          <p:cNvSpPr txBox="1"/>
          <p:nvPr/>
        </p:nvSpPr>
        <p:spPr>
          <a:xfrm>
            <a:off x="590053" y="2156542"/>
            <a:ext cx="8117928" cy="769441"/>
          </a:xfrm>
          <a:prstGeom prst="rect">
            <a:avLst/>
          </a:prstGeom>
          <a:noFill/>
        </p:spPr>
        <p:txBody>
          <a:bodyPr wrap="none" rtlCol="0">
            <a:spAutoFit/>
          </a:bodyPr>
          <a:lstStyle/>
          <a:p>
            <a:r>
              <a:rPr lang="en-GB" sz="2400" dirty="0" smtClean="0">
                <a:solidFill>
                  <a:srgbClr val="0000CC"/>
                </a:solidFill>
                <a:latin typeface="Trebuchet MS" pitchFamily="34" charset="0"/>
              </a:rPr>
              <a:t>Global methylation</a:t>
            </a:r>
          </a:p>
          <a:p>
            <a:r>
              <a:rPr lang="en-GB" sz="2000" dirty="0" smtClean="0">
                <a:latin typeface="Trebuchet MS" pitchFamily="34" charset="0"/>
              </a:rPr>
              <a:t>AluYb8 methylation significantly different in smoke exposed children</a:t>
            </a:r>
            <a:endParaRPr lang="en-GB" sz="2000" dirty="0">
              <a:latin typeface="Trebuchet MS" pitchFamily="34" charset="0"/>
            </a:endParaRPr>
          </a:p>
        </p:txBody>
      </p:sp>
      <p:sp>
        <p:nvSpPr>
          <p:cNvPr id="14" name="TextBox 13"/>
          <p:cNvSpPr txBox="1"/>
          <p:nvPr/>
        </p:nvSpPr>
        <p:spPr>
          <a:xfrm>
            <a:off x="585350" y="3395118"/>
            <a:ext cx="6340197" cy="1569660"/>
          </a:xfrm>
          <a:prstGeom prst="rect">
            <a:avLst/>
          </a:prstGeom>
          <a:noFill/>
        </p:spPr>
        <p:txBody>
          <a:bodyPr wrap="none" rtlCol="0">
            <a:spAutoFit/>
          </a:bodyPr>
          <a:lstStyle/>
          <a:p>
            <a:r>
              <a:rPr lang="en-GB" sz="2400" dirty="0" smtClean="0">
                <a:solidFill>
                  <a:srgbClr val="0000CC"/>
                </a:solidFill>
                <a:latin typeface="Trebuchet MS" pitchFamily="34" charset="0"/>
              </a:rPr>
              <a:t>Gene-specific methylation </a:t>
            </a:r>
            <a:r>
              <a:rPr lang="en-GB" sz="1400" dirty="0" smtClean="0">
                <a:solidFill>
                  <a:srgbClr val="0000CC"/>
                </a:solidFill>
                <a:latin typeface="Trebuchet MS" pitchFamily="34" charset="0"/>
              </a:rPr>
              <a:t>(</a:t>
            </a:r>
            <a:r>
              <a:rPr lang="en-GB" sz="1400" dirty="0" err="1" smtClean="0">
                <a:solidFill>
                  <a:srgbClr val="0000CC"/>
                </a:solidFill>
                <a:latin typeface="Trebuchet MS" pitchFamily="34" charset="0"/>
              </a:rPr>
              <a:t>GoldenGate</a:t>
            </a:r>
            <a:r>
              <a:rPr lang="en-GB" sz="1400" dirty="0" smtClean="0">
                <a:solidFill>
                  <a:srgbClr val="0000CC"/>
                </a:solidFill>
                <a:latin typeface="Trebuchet MS" pitchFamily="34" charset="0"/>
              </a:rPr>
              <a:t>/</a:t>
            </a:r>
            <a:r>
              <a:rPr lang="en-GB" sz="1400" dirty="0" err="1" smtClean="0">
                <a:solidFill>
                  <a:srgbClr val="0000CC"/>
                </a:solidFill>
                <a:latin typeface="Trebuchet MS" pitchFamily="34" charset="0"/>
              </a:rPr>
              <a:t>pyrosequencing</a:t>
            </a:r>
            <a:r>
              <a:rPr lang="en-GB" sz="1400" dirty="0" smtClean="0">
                <a:solidFill>
                  <a:srgbClr val="0000CC"/>
                </a:solidFill>
                <a:latin typeface="Trebuchet MS" pitchFamily="34" charset="0"/>
              </a:rPr>
              <a:t>)</a:t>
            </a:r>
          </a:p>
          <a:p>
            <a:r>
              <a:rPr lang="en-GB" dirty="0" smtClean="0"/>
              <a:t>	AXL</a:t>
            </a:r>
          </a:p>
          <a:p>
            <a:r>
              <a:rPr lang="en-GB" dirty="0" smtClean="0"/>
              <a:t>	PTPRO</a:t>
            </a:r>
          </a:p>
          <a:p>
            <a:r>
              <a:rPr lang="en-GB" dirty="0" smtClean="0"/>
              <a:t>	KLK11</a:t>
            </a:r>
          </a:p>
          <a:p>
            <a:r>
              <a:rPr lang="en-GB" dirty="0" smtClean="0"/>
              <a:t>	TGF</a:t>
            </a:r>
            <a:r>
              <a:rPr lang="en-GB" dirty="0" smtClean="0">
                <a:latin typeface="Symbol" pitchFamily="18" charset="2"/>
              </a:rPr>
              <a:t>b</a:t>
            </a:r>
            <a:r>
              <a:rPr lang="en-GB" dirty="0" smtClean="0"/>
              <a:t>3</a:t>
            </a:r>
            <a:endParaRPr lang="en-GB"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p:cNvPicPr>
            <a:picLocks noChangeAspect="1" noChangeArrowheads="1"/>
          </p:cNvPicPr>
          <p:nvPr/>
        </p:nvPicPr>
        <p:blipFill>
          <a:blip r:embed="rId2"/>
          <a:srcRect/>
          <a:stretch>
            <a:fillRect/>
          </a:stretch>
        </p:blipFill>
        <p:spPr bwMode="auto">
          <a:xfrm>
            <a:off x="0" y="0"/>
            <a:ext cx="9906000" cy="1838082"/>
          </a:xfrm>
          <a:prstGeom prst="rect">
            <a:avLst/>
          </a:prstGeom>
          <a:noFill/>
          <a:ln w="9525">
            <a:noFill/>
            <a:miter lim="800000"/>
            <a:headEnd/>
            <a:tailEnd/>
          </a:ln>
        </p:spPr>
      </p:pic>
      <p:sp>
        <p:nvSpPr>
          <p:cNvPr id="6" name="TextBox 1"/>
          <p:cNvSpPr txBox="1"/>
          <p:nvPr/>
        </p:nvSpPr>
        <p:spPr>
          <a:xfrm>
            <a:off x="6699913" y="3054790"/>
            <a:ext cx="2920620" cy="20313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rgbClr val="3333FF"/>
                </a:solidFill>
              </a:rPr>
              <a:t>F - Fresno high </a:t>
            </a:r>
            <a:r>
              <a:rPr lang="en-GB" b="1" dirty="0">
                <a:solidFill>
                  <a:srgbClr val="3333FF"/>
                </a:solidFill>
              </a:rPr>
              <a:t>pollution, </a:t>
            </a:r>
            <a:endParaRPr lang="en-GB" b="1" dirty="0" smtClean="0">
              <a:solidFill>
                <a:srgbClr val="3333FF"/>
              </a:solidFill>
            </a:endParaRPr>
          </a:p>
          <a:p>
            <a:r>
              <a:rPr lang="en-GB" b="1" dirty="0" smtClean="0">
                <a:solidFill>
                  <a:srgbClr val="3333FF"/>
                </a:solidFill>
              </a:rPr>
              <a:t>S - Stanford low pollution</a:t>
            </a:r>
          </a:p>
          <a:p>
            <a:endParaRPr lang="en-GB" dirty="0"/>
          </a:p>
          <a:p>
            <a:r>
              <a:rPr lang="en-GB" dirty="0" smtClean="0"/>
              <a:t>FA - Fresno Asthma</a:t>
            </a:r>
          </a:p>
          <a:p>
            <a:r>
              <a:rPr lang="en-GB" dirty="0" err="1" smtClean="0"/>
              <a:t>FNA</a:t>
            </a:r>
            <a:r>
              <a:rPr lang="en-GB" dirty="0" smtClean="0"/>
              <a:t> - Fresno </a:t>
            </a:r>
            <a:r>
              <a:rPr lang="en-GB" dirty="0"/>
              <a:t>Non Asthmatic </a:t>
            </a:r>
            <a:endParaRPr lang="en-GB" dirty="0" smtClean="0"/>
          </a:p>
          <a:p>
            <a:r>
              <a:rPr lang="en-GB" dirty="0" smtClean="0"/>
              <a:t>SA - Stanford Asthma</a:t>
            </a:r>
          </a:p>
          <a:p>
            <a:r>
              <a:rPr lang="en-GB" dirty="0" err="1" smtClean="0"/>
              <a:t>SNA</a:t>
            </a:r>
            <a:r>
              <a:rPr lang="en-GB" dirty="0" smtClean="0"/>
              <a:t> - Stanford </a:t>
            </a:r>
            <a:r>
              <a:rPr lang="en-GB" dirty="0"/>
              <a:t>Non </a:t>
            </a:r>
            <a:r>
              <a:rPr lang="en-GB" dirty="0" smtClean="0"/>
              <a:t>Asthma</a:t>
            </a:r>
            <a:endParaRPr lang="en-GB" dirty="0"/>
          </a:p>
        </p:txBody>
      </p:sp>
      <p:pic>
        <p:nvPicPr>
          <p:cNvPr id="442372" name="Picture 4"/>
          <p:cNvPicPr>
            <a:picLocks noChangeAspect="1" noChangeArrowheads="1"/>
          </p:cNvPicPr>
          <p:nvPr/>
        </p:nvPicPr>
        <p:blipFill>
          <a:blip r:embed="rId3"/>
          <a:srcRect/>
          <a:stretch>
            <a:fillRect/>
          </a:stretch>
        </p:blipFill>
        <p:spPr bwMode="auto">
          <a:xfrm>
            <a:off x="1077230" y="1792763"/>
            <a:ext cx="4941412" cy="4875084"/>
          </a:xfrm>
          <a:prstGeom prst="rect">
            <a:avLst/>
          </a:prstGeom>
          <a:noFill/>
          <a:ln w="9525">
            <a:noFill/>
            <a:miter lim="800000"/>
            <a:headEnd/>
            <a:tailEnd/>
          </a:ln>
        </p:spPr>
      </p:pic>
      <p:pic>
        <p:nvPicPr>
          <p:cNvPr id="442373" name="Picture 5"/>
          <p:cNvPicPr>
            <a:picLocks noChangeAspect="1" noChangeArrowheads="1"/>
          </p:cNvPicPr>
          <p:nvPr/>
        </p:nvPicPr>
        <p:blipFill>
          <a:blip r:embed="rId4"/>
          <a:srcRect l="6567" t="13334" r="4591"/>
          <a:stretch>
            <a:fillRect/>
          </a:stretch>
        </p:blipFill>
        <p:spPr bwMode="auto">
          <a:xfrm>
            <a:off x="573206" y="1943925"/>
            <a:ext cx="8939624" cy="4552414"/>
          </a:xfrm>
          <a:prstGeom prst="rect">
            <a:avLst/>
          </a:prstGeom>
          <a:noFill/>
          <a:ln w="9525">
            <a:noFill/>
            <a:miter lim="800000"/>
            <a:headEnd/>
            <a:tailEnd/>
          </a:ln>
        </p:spPr>
      </p:pic>
      <p:pic>
        <p:nvPicPr>
          <p:cNvPr id="442371" name="Picture 3"/>
          <p:cNvPicPr>
            <a:picLocks noChangeAspect="1" noChangeArrowheads="1"/>
          </p:cNvPicPr>
          <p:nvPr/>
        </p:nvPicPr>
        <p:blipFill>
          <a:blip r:embed="rId5"/>
          <a:srcRect b="24043"/>
          <a:stretch>
            <a:fillRect/>
          </a:stretch>
        </p:blipFill>
        <p:spPr bwMode="auto">
          <a:xfrm>
            <a:off x="-4" y="6351963"/>
            <a:ext cx="2400300" cy="49921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2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1238224" y="1357298"/>
            <a:ext cx="7903374" cy="4286256"/>
            <a:chOff x="1238224" y="1357298"/>
            <a:chExt cx="7903374" cy="4286256"/>
          </a:xfrm>
        </p:grpSpPr>
        <p:pic>
          <p:nvPicPr>
            <p:cNvPr id="1027" name="Picture 3"/>
            <p:cNvPicPr>
              <a:picLocks noChangeAspect="1" noChangeArrowheads="1"/>
            </p:cNvPicPr>
            <p:nvPr/>
          </p:nvPicPr>
          <p:blipFill>
            <a:blip r:embed="rId2"/>
            <a:srcRect/>
            <a:stretch>
              <a:fillRect/>
            </a:stretch>
          </p:blipFill>
          <p:spPr bwMode="auto">
            <a:xfrm>
              <a:off x="1666852" y="4500570"/>
              <a:ext cx="7474746" cy="1142984"/>
            </a:xfrm>
            <a:prstGeom prst="rect">
              <a:avLst/>
            </a:prstGeom>
            <a:noFill/>
            <a:ln w="9525">
              <a:noFill/>
              <a:miter lim="800000"/>
              <a:headEnd/>
              <a:tailEnd/>
            </a:ln>
          </p:spPr>
        </p:pic>
        <p:pic>
          <p:nvPicPr>
            <p:cNvPr id="1028" name="Picture 4"/>
            <p:cNvPicPr>
              <a:picLocks noChangeAspect="1" noChangeArrowheads="1"/>
            </p:cNvPicPr>
            <p:nvPr/>
          </p:nvPicPr>
          <p:blipFill>
            <a:blip r:embed="rId3"/>
            <a:srcRect/>
            <a:stretch>
              <a:fillRect/>
            </a:stretch>
          </p:blipFill>
          <p:spPr bwMode="auto">
            <a:xfrm rot="5400000">
              <a:off x="8019378" y="4577464"/>
              <a:ext cx="347037" cy="1193381"/>
            </a:xfrm>
            <a:prstGeom prst="rect">
              <a:avLst/>
            </a:prstGeom>
            <a:noFill/>
            <a:ln w="9525">
              <a:noFill/>
              <a:miter lim="800000"/>
              <a:headEnd/>
              <a:tailEnd/>
            </a:ln>
          </p:spPr>
        </p:pic>
        <p:pic>
          <p:nvPicPr>
            <p:cNvPr id="1031" name="Picture 7"/>
            <p:cNvPicPr>
              <a:picLocks noChangeAspect="1" noChangeArrowheads="1"/>
            </p:cNvPicPr>
            <p:nvPr/>
          </p:nvPicPr>
          <p:blipFill>
            <a:blip r:embed="rId4"/>
            <a:srcRect/>
            <a:stretch>
              <a:fillRect/>
            </a:stretch>
          </p:blipFill>
          <p:spPr bwMode="auto">
            <a:xfrm>
              <a:off x="1238224" y="1357298"/>
              <a:ext cx="7889731" cy="3143272"/>
            </a:xfrm>
            <a:prstGeom prst="rect">
              <a:avLst/>
            </a:prstGeom>
            <a:noFill/>
            <a:ln w="9525">
              <a:noFill/>
              <a:miter lim="800000"/>
              <a:headEnd/>
              <a:tailEnd/>
            </a:ln>
          </p:spPr>
        </p:pic>
      </p:grpSp>
      <p:sp>
        <p:nvSpPr>
          <p:cNvPr id="10" name="Title 9"/>
          <p:cNvSpPr>
            <a:spLocks noGrp="1"/>
          </p:cNvSpPr>
          <p:nvPr>
            <p:ph type="title"/>
          </p:nvPr>
        </p:nvSpPr>
        <p:spPr>
          <a:xfrm>
            <a:off x="0" y="71414"/>
            <a:ext cx="9906000" cy="725470"/>
          </a:xfrm>
        </p:spPr>
        <p:txBody>
          <a:bodyPr>
            <a:normAutofit/>
          </a:bodyPr>
          <a:lstStyle/>
          <a:p>
            <a:r>
              <a:rPr lang="en-GB" sz="3600" dirty="0" smtClean="0">
                <a:solidFill>
                  <a:srgbClr val="FF0000"/>
                </a:solidFill>
                <a:latin typeface="Trebuchet MS" pitchFamily="34" charset="0"/>
              </a:rPr>
              <a:t>Changes in DNA methylation patterns in twins</a:t>
            </a:r>
            <a:endParaRPr lang="en-GB" sz="3600" dirty="0">
              <a:solidFill>
                <a:srgbClr val="FF0000"/>
              </a:solidFill>
              <a:latin typeface="Trebuchet MS" pitchFamily="34" charset="0"/>
            </a:endParaRPr>
          </a:p>
        </p:txBody>
      </p:sp>
      <p:grpSp>
        <p:nvGrpSpPr>
          <p:cNvPr id="3" name="Group 12"/>
          <p:cNvGrpSpPr/>
          <p:nvPr/>
        </p:nvGrpSpPr>
        <p:grpSpPr>
          <a:xfrm>
            <a:off x="309530" y="1142984"/>
            <a:ext cx="9603954" cy="5286412"/>
            <a:chOff x="309530" y="1142984"/>
            <a:chExt cx="9603954" cy="5286412"/>
          </a:xfrm>
        </p:grpSpPr>
        <p:sp>
          <p:nvSpPr>
            <p:cNvPr id="12" name="Rectangle 11"/>
            <p:cNvSpPr/>
            <p:nvPr/>
          </p:nvSpPr>
          <p:spPr>
            <a:xfrm>
              <a:off x="309530" y="1142984"/>
              <a:ext cx="9286940" cy="528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0" name="Picture 6"/>
            <p:cNvPicPr>
              <a:picLocks noChangeAspect="1" noChangeArrowheads="1"/>
            </p:cNvPicPr>
            <p:nvPr/>
          </p:nvPicPr>
          <p:blipFill>
            <a:blip r:embed="rId5"/>
            <a:srcRect/>
            <a:stretch>
              <a:fillRect/>
            </a:stretch>
          </p:blipFill>
          <p:spPr bwMode="auto">
            <a:xfrm>
              <a:off x="1095348" y="1714488"/>
              <a:ext cx="4178849" cy="3643338"/>
            </a:xfrm>
            <a:prstGeom prst="rect">
              <a:avLst/>
            </a:prstGeom>
            <a:noFill/>
            <a:ln w="9525">
              <a:noFill/>
              <a:miter lim="800000"/>
              <a:headEnd/>
              <a:tailEnd/>
            </a:ln>
          </p:spPr>
        </p:pic>
        <p:pic>
          <p:nvPicPr>
            <p:cNvPr id="1029" name="Picture 5"/>
            <p:cNvPicPr>
              <a:picLocks noChangeAspect="1" noChangeArrowheads="1"/>
            </p:cNvPicPr>
            <p:nvPr/>
          </p:nvPicPr>
          <p:blipFill>
            <a:blip r:embed="rId6"/>
            <a:srcRect/>
            <a:stretch>
              <a:fillRect/>
            </a:stretch>
          </p:blipFill>
          <p:spPr bwMode="auto">
            <a:xfrm>
              <a:off x="5167314" y="2000240"/>
              <a:ext cx="4746170" cy="178595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457890"/>
            <a:ext cx="3348994" cy="400110"/>
          </a:xfrm>
          <a:prstGeom prst="rect">
            <a:avLst/>
          </a:prstGeom>
          <a:noFill/>
        </p:spPr>
        <p:txBody>
          <a:bodyPr wrap="none" rtlCol="0">
            <a:spAutoFit/>
          </a:bodyPr>
          <a:lstStyle/>
          <a:p>
            <a:r>
              <a:rPr lang="en-GB" sz="2000" dirty="0" smtClean="0">
                <a:solidFill>
                  <a:srgbClr val="7030A0"/>
                </a:solidFill>
                <a:latin typeface="Trebuchet MS" pitchFamily="34" charset="0"/>
              </a:rPr>
              <a:t>Liu F et al., </a:t>
            </a:r>
            <a:r>
              <a:rPr lang="en-GB" sz="2000" dirty="0" err="1" smtClean="0">
                <a:solidFill>
                  <a:srgbClr val="7030A0"/>
                </a:solidFill>
                <a:latin typeface="Trebuchet MS" pitchFamily="34" charset="0"/>
              </a:rPr>
              <a:t>Oncogene</a:t>
            </a:r>
            <a:r>
              <a:rPr lang="en-GB" sz="2000" dirty="0" smtClean="0">
                <a:solidFill>
                  <a:srgbClr val="7030A0"/>
                </a:solidFill>
                <a:latin typeface="Trebuchet MS" pitchFamily="34" charset="0"/>
              </a:rPr>
              <a:t> 2010</a:t>
            </a:r>
            <a:endParaRPr lang="en-GB" sz="2000" dirty="0">
              <a:solidFill>
                <a:srgbClr val="7030A0"/>
              </a:solidFill>
              <a:latin typeface="Trebuchet MS" pitchFamily="34" charset="0"/>
            </a:endParaRPr>
          </a:p>
        </p:txBody>
      </p:sp>
      <p:sp>
        <p:nvSpPr>
          <p:cNvPr id="10" name="Title 3"/>
          <p:cNvSpPr>
            <a:spLocks noGrp="1"/>
          </p:cNvSpPr>
          <p:nvPr>
            <p:ph type="title"/>
          </p:nvPr>
        </p:nvSpPr>
        <p:spPr>
          <a:xfrm>
            <a:off x="0" y="179103"/>
            <a:ext cx="9906000" cy="1143000"/>
          </a:xfrm>
        </p:spPr>
        <p:txBody>
          <a:bodyPr>
            <a:normAutofit fontScale="90000"/>
          </a:bodyPr>
          <a:lstStyle/>
          <a:p>
            <a:r>
              <a:rPr lang="en-GB" dirty="0" smtClean="0">
                <a:solidFill>
                  <a:srgbClr val="FF0000"/>
                </a:solidFill>
              </a:rPr>
              <a:t>Chronic CS enhances epigenetic changes in airway epithelial cells</a:t>
            </a:r>
            <a:endParaRPr lang="en-GB" dirty="0">
              <a:solidFill>
                <a:srgbClr val="FF0000"/>
              </a:solidFill>
            </a:endParaRPr>
          </a:p>
        </p:txBody>
      </p:sp>
      <p:pic>
        <p:nvPicPr>
          <p:cNvPr id="11" name="Picture 2"/>
          <p:cNvPicPr>
            <a:picLocks noChangeAspect="1" noChangeArrowheads="1"/>
          </p:cNvPicPr>
          <p:nvPr/>
        </p:nvPicPr>
        <p:blipFill>
          <a:blip r:embed="rId2"/>
          <a:srcRect t="33564" b="29307"/>
          <a:stretch>
            <a:fillRect/>
          </a:stretch>
        </p:blipFill>
        <p:spPr bwMode="auto">
          <a:xfrm>
            <a:off x="0" y="1774209"/>
            <a:ext cx="5277930" cy="3098042"/>
          </a:xfrm>
          <a:prstGeom prst="rect">
            <a:avLst/>
          </a:prstGeom>
          <a:noFill/>
          <a:ln w="9525">
            <a:noFill/>
            <a:miter lim="800000"/>
            <a:headEnd/>
            <a:tailEnd/>
          </a:ln>
        </p:spPr>
      </p:pic>
      <p:grpSp>
        <p:nvGrpSpPr>
          <p:cNvPr id="2" name="Group 15"/>
          <p:cNvGrpSpPr/>
          <p:nvPr/>
        </p:nvGrpSpPr>
        <p:grpSpPr>
          <a:xfrm>
            <a:off x="-54593" y="1255598"/>
            <a:ext cx="9919648" cy="5267526"/>
            <a:chOff x="-54592" y="1255598"/>
            <a:chExt cx="9919648" cy="5267526"/>
          </a:xfrm>
        </p:grpSpPr>
        <p:sp>
          <p:nvSpPr>
            <p:cNvPr id="12" name="Title 1"/>
            <p:cNvSpPr txBox="1">
              <a:spLocks/>
            </p:cNvSpPr>
            <p:nvPr/>
          </p:nvSpPr>
          <p:spPr>
            <a:xfrm>
              <a:off x="-54592" y="5065005"/>
              <a:ext cx="5131558" cy="134944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smtClean="0">
                  <a:ln>
                    <a:noFill/>
                  </a:ln>
                  <a:solidFill>
                    <a:schemeClr val="tx1"/>
                  </a:solidFill>
                  <a:effectLst/>
                  <a:uLnTx/>
                  <a:uFillTx/>
                  <a:latin typeface="Trebuchet MS" pitchFamily="34" charset="0"/>
                  <a:ea typeface="+mj-ea"/>
                  <a:cs typeface="+mj-cs"/>
                </a:rPr>
                <a:t>global hypomethylation</a:t>
              </a:r>
              <a:br>
                <a:rPr kumimoji="0" lang="en-GB" sz="2400" b="0" i="0" u="none" strike="noStrike" kern="1200" cap="none" spc="0" normalizeH="0" baseline="0" noProof="0" dirty="0" smtClean="0">
                  <a:ln>
                    <a:noFill/>
                  </a:ln>
                  <a:solidFill>
                    <a:schemeClr val="tx1"/>
                  </a:solidFill>
                  <a:effectLst/>
                  <a:uLnTx/>
                  <a:uFillTx/>
                  <a:latin typeface="Trebuchet MS" pitchFamily="34" charset="0"/>
                  <a:ea typeface="+mj-ea"/>
                  <a:cs typeface="+mj-cs"/>
                </a:rPr>
              </a:br>
              <a:r>
                <a:rPr kumimoji="0" lang="en-GB" sz="2400" b="0" i="0" u="none" strike="noStrike" kern="1200" cap="none" spc="0" normalizeH="0" baseline="0" noProof="0" dirty="0" smtClean="0">
                  <a:ln>
                    <a:noFill/>
                  </a:ln>
                  <a:solidFill>
                    <a:schemeClr val="tx1"/>
                  </a:solidFill>
                  <a:effectLst/>
                  <a:uLnTx/>
                  <a:uFillTx/>
                  <a:latin typeface="Trebuchet MS" pitchFamily="34" charset="0"/>
                  <a:ea typeface="+mj-ea"/>
                  <a:cs typeface="+mj-cs"/>
                </a:rPr>
                <a:t>gene specific </a:t>
              </a:r>
              <a:r>
                <a:rPr kumimoji="0" lang="en-GB" sz="2400" b="0" i="0" u="none" strike="noStrike" kern="1200" cap="none" spc="0" normalizeH="0" baseline="0" noProof="0" dirty="0" err="1" smtClean="0">
                  <a:ln>
                    <a:noFill/>
                  </a:ln>
                  <a:solidFill>
                    <a:schemeClr val="tx1"/>
                  </a:solidFill>
                  <a:effectLst/>
                  <a:uLnTx/>
                  <a:uFillTx/>
                  <a:latin typeface="Trebuchet MS" pitchFamily="34" charset="0"/>
                  <a:ea typeface="+mj-ea"/>
                  <a:cs typeface="+mj-cs"/>
                </a:rPr>
                <a:t>hypermethylation</a:t>
              </a:r>
              <a:endParaRPr kumimoji="0" lang="en-GB" sz="2400" b="0" i="0" u="none" strike="noStrike" kern="1200" cap="none" spc="0" normalizeH="0" baseline="0" noProof="0" dirty="0">
                <a:ln>
                  <a:noFill/>
                </a:ln>
                <a:solidFill>
                  <a:schemeClr val="tx1"/>
                </a:solidFill>
                <a:effectLst/>
                <a:uLnTx/>
                <a:uFillTx/>
                <a:latin typeface="Trebuchet MS" pitchFamily="34" charset="0"/>
                <a:ea typeface="+mj-ea"/>
                <a:cs typeface="+mj-cs"/>
              </a:endParaRPr>
            </a:p>
          </p:txBody>
        </p:sp>
        <p:pic>
          <p:nvPicPr>
            <p:cNvPr id="14" name="Picture 2"/>
            <p:cNvPicPr>
              <a:picLocks noChangeAspect="1" noChangeArrowheads="1"/>
            </p:cNvPicPr>
            <p:nvPr/>
          </p:nvPicPr>
          <p:blipFill>
            <a:blip r:embed="rId3"/>
            <a:srcRect l="5664" t="79398" r="16098"/>
            <a:stretch>
              <a:fillRect/>
            </a:stretch>
          </p:blipFill>
          <p:spPr bwMode="auto">
            <a:xfrm>
              <a:off x="4995080" y="4203508"/>
              <a:ext cx="4869976" cy="2319616"/>
            </a:xfrm>
            <a:prstGeom prst="rect">
              <a:avLst/>
            </a:prstGeom>
            <a:noFill/>
            <a:ln w="9525">
              <a:noFill/>
              <a:miter lim="800000"/>
              <a:headEnd/>
              <a:tailEnd/>
            </a:ln>
          </p:spPr>
        </p:pic>
        <p:pic>
          <p:nvPicPr>
            <p:cNvPr id="15" name="Picture 2"/>
            <p:cNvPicPr>
              <a:picLocks noChangeAspect="1" noChangeArrowheads="1"/>
            </p:cNvPicPr>
            <p:nvPr/>
          </p:nvPicPr>
          <p:blipFill>
            <a:blip r:embed="rId3"/>
            <a:srcRect l="3853" r="55250" b="70069"/>
            <a:stretch>
              <a:fillRect/>
            </a:stretch>
          </p:blipFill>
          <p:spPr bwMode="auto">
            <a:xfrm>
              <a:off x="5361295" y="1255598"/>
              <a:ext cx="4274024" cy="296290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a:xfrm>
            <a:off x="5629353" y="185489"/>
            <a:ext cx="3670937" cy="701613"/>
          </a:xfrm>
        </p:spPr>
        <p:txBody>
          <a:bodyPr/>
          <a:lstStyle/>
          <a:p>
            <a:pPr eaLnBrk="1" hangingPunct="1"/>
            <a:r>
              <a:rPr lang="en-GB" sz="3600" dirty="0" smtClean="0">
                <a:solidFill>
                  <a:srgbClr val="FF0000"/>
                </a:solidFill>
                <a:latin typeface="Trebuchet MS" pitchFamily="34" charset="0"/>
              </a:rPr>
              <a:t>DNA packaging</a:t>
            </a:r>
          </a:p>
        </p:txBody>
      </p:sp>
      <p:grpSp>
        <p:nvGrpSpPr>
          <p:cNvPr id="2" name="Group 9"/>
          <p:cNvGrpSpPr>
            <a:grpSpLocks/>
          </p:cNvGrpSpPr>
          <p:nvPr/>
        </p:nvGrpSpPr>
        <p:grpSpPr bwMode="auto">
          <a:xfrm>
            <a:off x="369007" y="14288"/>
            <a:ext cx="4924425" cy="6843712"/>
            <a:chOff x="370" y="9"/>
            <a:chExt cx="3102" cy="4311"/>
          </a:xfrm>
        </p:grpSpPr>
        <p:pic>
          <p:nvPicPr>
            <p:cNvPr id="2053" name="Picture 5"/>
            <p:cNvPicPr>
              <a:picLocks noChangeAspect="1" noChangeArrowheads="1"/>
            </p:cNvPicPr>
            <p:nvPr/>
          </p:nvPicPr>
          <p:blipFill>
            <a:blip r:embed="rId2"/>
            <a:srcRect t="44476" r="4161"/>
            <a:stretch>
              <a:fillRect/>
            </a:stretch>
          </p:blipFill>
          <p:spPr bwMode="auto">
            <a:xfrm>
              <a:off x="370" y="1927"/>
              <a:ext cx="3102" cy="2393"/>
            </a:xfrm>
            <a:prstGeom prst="rect">
              <a:avLst/>
            </a:prstGeom>
            <a:noFill/>
            <a:ln w="9525">
              <a:noFill/>
              <a:miter lim="800000"/>
              <a:headEnd/>
              <a:tailEnd/>
            </a:ln>
          </p:spPr>
        </p:pic>
        <p:pic>
          <p:nvPicPr>
            <p:cNvPr id="2054" name="Picture 7"/>
            <p:cNvPicPr>
              <a:picLocks noChangeAspect="1" noChangeArrowheads="1"/>
            </p:cNvPicPr>
            <p:nvPr/>
          </p:nvPicPr>
          <p:blipFill>
            <a:blip r:embed="rId2"/>
            <a:srcRect r="37671" b="55382"/>
            <a:stretch>
              <a:fillRect/>
            </a:stretch>
          </p:blipFill>
          <p:spPr bwMode="auto">
            <a:xfrm>
              <a:off x="379" y="9"/>
              <a:ext cx="2017" cy="1923"/>
            </a:xfrm>
            <a:prstGeom prst="rect">
              <a:avLst/>
            </a:prstGeom>
            <a:noFill/>
            <a:ln w="9525">
              <a:noFill/>
              <a:miter lim="800000"/>
              <a:headEnd/>
              <a:tailEnd/>
            </a:ln>
          </p:spPr>
        </p:pic>
      </p:grpSp>
      <p:sp>
        <p:nvSpPr>
          <p:cNvPr id="7" name="TextBox 6"/>
          <p:cNvSpPr txBox="1"/>
          <p:nvPr/>
        </p:nvSpPr>
        <p:spPr>
          <a:xfrm flipH="1">
            <a:off x="5260707" y="902667"/>
            <a:ext cx="4408228" cy="5632311"/>
          </a:xfrm>
          <a:prstGeom prst="rect">
            <a:avLst/>
          </a:prstGeom>
          <a:solidFill>
            <a:schemeClr val="bg1"/>
          </a:solidFill>
        </p:spPr>
        <p:txBody>
          <a:bodyPr wrap="square" rtlCol="0">
            <a:spAutoFit/>
          </a:bodyPr>
          <a:lstStyle/>
          <a:p>
            <a:pPr algn="just"/>
            <a:r>
              <a:rPr lang="en-GB" sz="2400" dirty="0" smtClean="0">
                <a:solidFill>
                  <a:srgbClr val="0000CC"/>
                </a:solidFill>
                <a:latin typeface="Trebuchet MS" pitchFamily="34" charset="0"/>
              </a:rPr>
              <a:t>4m on DNA needs to be packaged into the nucleus.</a:t>
            </a:r>
          </a:p>
          <a:p>
            <a:pPr algn="just"/>
            <a:endParaRPr lang="en-GB" sz="2400" dirty="0" smtClean="0">
              <a:solidFill>
                <a:srgbClr val="0000CC"/>
              </a:solidFill>
              <a:latin typeface="Trebuchet MS" pitchFamily="34" charset="0"/>
            </a:endParaRPr>
          </a:p>
          <a:p>
            <a:pPr algn="just"/>
            <a:r>
              <a:rPr lang="en-GB" sz="2400" dirty="0" smtClean="0">
                <a:solidFill>
                  <a:srgbClr val="0000CC"/>
                </a:solidFill>
                <a:latin typeface="Trebuchet MS" pitchFamily="34" charset="0"/>
              </a:rPr>
              <a:t>DNA (146bp) wrapped around histone octomer to form </a:t>
            </a:r>
            <a:r>
              <a:rPr lang="en-GB" sz="2400" dirty="0" err="1" smtClean="0">
                <a:solidFill>
                  <a:srgbClr val="0000CC"/>
                </a:solidFill>
                <a:latin typeface="Trebuchet MS" pitchFamily="34" charset="0"/>
              </a:rPr>
              <a:t>nucleosome</a:t>
            </a:r>
            <a:r>
              <a:rPr lang="en-GB" sz="2400" dirty="0" smtClean="0">
                <a:solidFill>
                  <a:srgbClr val="0000CC"/>
                </a:solidFill>
                <a:latin typeface="Trebuchet MS" pitchFamily="34" charset="0"/>
              </a:rPr>
              <a:t>.</a:t>
            </a:r>
          </a:p>
          <a:p>
            <a:pPr algn="just"/>
            <a:endParaRPr lang="en-GB" sz="2400" dirty="0" smtClean="0">
              <a:solidFill>
                <a:srgbClr val="0000CC"/>
              </a:solidFill>
              <a:latin typeface="Trebuchet MS" pitchFamily="34" charset="0"/>
            </a:endParaRPr>
          </a:p>
          <a:p>
            <a:pPr algn="just"/>
            <a:r>
              <a:rPr lang="en-GB" sz="2400" dirty="0" err="1" smtClean="0">
                <a:solidFill>
                  <a:srgbClr val="0000CC"/>
                </a:solidFill>
                <a:latin typeface="Trebuchet MS" pitchFamily="34" charset="0"/>
              </a:rPr>
              <a:t>Nucleosome</a:t>
            </a:r>
            <a:r>
              <a:rPr lang="en-GB" sz="2400" dirty="0" smtClean="0">
                <a:solidFill>
                  <a:srgbClr val="0000CC"/>
                </a:solidFill>
                <a:latin typeface="Trebuchet MS" pitchFamily="34" charset="0"/>
              </a:rPr>
              <a:t> packaged in turn to produce 30nm fibres.</a:t>
            </a:r>
          </a:p>
          <a:p>
            <a:pPr algn="just"/>
            <a:endParaRPr lang="en-GB" sz="2400" dirty="0" smtClean="0">
              <a:solidFill>
                <a:srgbClr val="0000CC"/>
              </a:solidFill>
              <a:latin typeface="Trebuchet MS" pitchFamily="34" charset="0"/>
            </a:endParaRPr>
          </a:p>
          <a:p>
            <a:pPr algn="just"/>
            <a:r>
              <a:rPr lang="en-GB" sz="2400" dirty="0" smtClean="0">
                <a:solidFill>
                  <a:srgbClr val="0000CC"/>
                </a:solidFill>
                <a:latin typeface="Trebuchet MS" pitchFamily="34" charset="0"/>
              </a:rPr>
              <a:t>Net result is that each DNA molecule has been packaged into a mitotic chromosome that is 50,000x shorter than its extended length.</a:t>
            </a:r>
            <a:endParaRPr lang="en-GB" sz="2400" dirty="0">
              <a:solidFill>
                <a:srgbClr val="0000CC"/>
              </a:solidFill>
              <a:latin typeface="Trebuchet MS"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5754" t="40782" b="31538"/>
          <a:stretch>
            <a:fillRect/>
          </a:stretch>
        </p:blipFill>
        <p:spPr bwMode="auto">
          <a:xfrm>
            <a:off x="332510" y="71250"/>
            <a:ext cx="9335984" cy="741550"/>
          </a:xfrm>
          <a:prstGeom prst="rect">
            <a:avLst/>
          </a:prstGeom>
          <a:noFill/>
          <a:ln w="9525">
            <a:noFill/>
            <a:miter lim="800000"/>
            <a:headEnd/>
            <a:tailEnd/>
          </a:ln>
        </p:spPr>
      </p:pic>
      <p:pic>
        <p:nvPicPr>
          <p:cNvPr id="3" name="Picture 2"/>
          <p:cNvPicPr>
            <a:picLocks noChangeAspect="1" noChangeArrowheads="1"/>
          </p:cNvPicPr>
          <p:nvPr/>
        </p:nvPicPr>
        <p:blipFill>
          <a:blip r:embed="rId2"/>
          <a:srcRect l="31908" t="5837" r="48551" b="87514"/>
          <a:stretch>
            <a:fillRect/>
          </a:stretch>
        </p:blipFill>
        <p:spPr bwMode="auto">
          <a:xfrm>
            <a:off x="154380" y="6531427"/>
            <a:ext cx="2580908" cy="237507"/>
          </a:xfrm>
          <a:prstGeom prst="rect">
            <a:avLst/>
          </a:prstGeom>
          <a:noFill/>
          <a:ln w="9525">
            <a:noFill/>
            <a:miter lim="800000"/>
            <a:headEnd/>
            <a:tailEnd/>
          </a:ln>
        </p:spPr>
      </p:pic>
      <p:sp>
        <p:nvSpPr>
          <p:cNvPr id="6" name="Content Placeholder 5"/>
          <p:cNvSpPr>
            <a:spLocks noGrp="1"/>
          </p:cNvSpPr>
          <p:nvPr>
            <p:ph idx="1"/>
          </p:nvPr>
        </p:nvSpPr>
        <p:spPr>
          <a:xfrm>
            <a:off x="437244" y="1472221"/>
            <a:ext cx="9185729" cy="4525963"/>
          </a:xfrm>
        </p:spPr>
        <p:txBody>
          <a:bodyPr>
            <a:noAutofit/>
          </a:bodyPr>
          <a:lstStyle/>
          <a:p>
            <a:r>
              <a:rPr lang="en-GB" sz="2400" dirty="0" smtClean="0"/>
              <a:t>CSC mediated dose- and time-dependent diminution of H4K16Ac and H4K20Me3, while increasing relative levels of  H3K27Me3</a:t>
            </a:r>
          </a:p>
          <a:p>
            <a:r>
              <a:rPr lang="en-GB" sz="2400" dirty="0" smtClean="0"/>
              <a:t>Coincided with decreased DNMT1 and increased DNMT3b expression.</a:t>
            </a:r>
          </a:p>
          <a:p>
            <a:r>
              <a:rPr lang="en-GB" sz="2400" dirty="0" smtClean="0"/>
              <a:t>Time-dependent hypomethylation of D4Z4, NBL2, and LINE-1 repetitive DNA sequences; </a:t>
            </a:r>
          </a:p>
          <a:p>
            <a:pPr lvl="1"/>
            <a:r>
              <a:rPr lang="en-GB" sz="2400" dirty="0" smtClean="0">
                <a:solidFill>
                  <a:srgbClr val="0000CC"/>
                </a:solidFill>
              </a:rPr>
              <a:t>up-regulation of H19, IGF2, MAGE-A1, and MAGE-A3; </a:t>
            </a:r>
          </a:p>
          <a:p>
            <a:pPr lvl="1"/>
            <a:r>
              <a:rPr lang="en-GB" sz="2400" dirty="0" smtClean="0">
                <a:solidFill>
                  <a:srgbClr val="0000CC"/>
                </a:solidFill>
              </a:rPr>
              <a:t>activation of </a:t>
            </a:r>
            <a:r>
              <a:rPr lang="en-GB" sz="2400" dirty="0" err="1" smtClean="0">
                <a:solidFill>
                  <a:srgbClr val="0000CC"/>
                </a:solidFill>
              </a:rPr>
              <a:t>Wnt</a:t>
            </a:r>
            <a:r>
              <a:rPr lang="en-GB" sz="2400" dirty="0" smtClean="0">
                <a:solidFill>
                  <a:srgbClr val="0000CC"/>
                </a:solidFill>
              </a:rPr>
              <a:t> </a:t>
            </a:r>
            <a:r>
              <a:rPr lang="en-GB" sz="2400" dirty="0" err="1" smtClean="0">
                <a:solidFill>
                  <a:srgbClr val="0000CC"/>
                </a:solidFill>
              </a:rPr>
              <a:t>signaling</a:t>
            </a:r>
            <a:r>
              <a:rPr lang="en-GB" sz="2400" dirty="0" smtClean="0">
                <a:solidFill>
                  <a:srgbClr val="0000CC"/>
                </a:solidFill>
              </a:rPr>
              <a:t>; and </a:t>
            </a:r>
          </a:p>
          <a:p>
            <a:r>
              <a:rPr lang="en-GB" sz="2400" dirty="0" err="1" smtClean="0"/>
              <a:t>Hypermethylation</a:t>
            </a:r>
            <a:r>
              <a:rPr lang="en-GB" sz="2400" dirty="0" smtClean="0"/>
              <a:t> of TSG such as RASSF1A and RAR-</a:t>
            </a:r>
            <a:r>
              <a:rPr lang="en-GB" sz="2400" dirty="0" smtClean="0">
                <a:latin typeface="Symbol" pitchFamily="18" charset="2"/>
              </a:rPr>
              <a:t>b</a:t>
            </a:r>
          </a:p>
          <a:p>
            <a:r>
              <a:rPr lang="en-GB" sz="2400" dirty="0" smtClean="0"/>
              <a:t>a CSC gene expression signature was also identified in these cells. </a:t>
            </a:r>
          </a:p>
          <a:p>
            <a:r>
              <a:rPr lang="en-GB" sz="2400" dirty="0" smtClean="0"/>
              <a:t>Progressive genomic  hypomethylation and loco-regional DNA </a:t>
            </a:r>
            <a:r>
              <a:rPr lang="en-GB" sz="2400" dirty="0" err="1" smtClean="0"/>
              <a:t>hypermethylation</a:t>
            </a:r>
            <a:r>
              <a:rPr lang="en-GB" sz="2400" dirty="0" smtClean="0"/>
              <a:t> induced by CSC coincided with a dramatic increase in soft-agar </a:t>
            </a:r>
            <a:r>
              <a:rPr lang="en-GB" sz="2400" dirty="0" err="1" smtClean="0"/>
              <a:t>clonogenicity</a:t>
            </a:r>
            <a:r>
              <a:rPr lang="en-GB" sz="2400" dirty="0" smtClean="0"/>
              <a:t>. </a:t>
            </a:r>
          </a:p>
        </p:txBody>
      </p:sp>
      <p:sp>
        <p:nvSpPr>
          <p:cNvPr id="5" name="TextBox 4"/>
          <p:cNvSpPr txBox="1"/>
          <p:nvPr/>
        </p:nvSpPr>
        <p:spPr>
          <a:xfrm>
            <a:off x="333828" y="2235201"/>
            <a:ext cx="9390743" cy="2554545"/>
          </a:xfrm>
          <a:prstGeom prst="rect">
            <a:avLst/>
          </a:prstGeom>
          <a:solidFill>
            <a:schemeClr val="bg1"/>
          </a:solidFill>
          <a:ln>
            <a:noFill/>
          </a:ln>
        </p:spPr>
        <p:txBody>
          <a:bodyPr wrap="square" rtlCol="0">
            <a:spAutoFit/>
          </a:bodyPr>
          <a:lstStyle/>
          <a:p>
            <a:pPr algn="ctr"/>
            <a:endParaRPr lang="en-GB" sz="3200" dirty="0" smtClean="0">
              <a:solidFill>
                <a:srgbClr val="0000CC"/>
              </a:solidFill>
              <a:latin typeface="Trebuchet MS" pitchFamily="34" charset="0"/>
            </a:endParaRPr>
          </a:p>
          <a:p>
            <a:pPr algn="ctr"/>
            <a:r>
              <a:rPr lang="en-GB" sz="3200" dirty="0" smtClean="0">
                <a:solidFill>
                  <a:srgbClr val="0000CC"/>
                </a:solidFill>
                <a:latin typeface="Trebuchet MS" pitchFamily="34" charset="0"/>
              </a:rPr>
              <a:t>Collectively, these data indicate that cigarette smoke induces ‘cancer-associated’ </a:t>
            </a:r>
            <a:r>
              <a:rPr lang="en-GB" sz="3200" dirty="0" err="1" smtClean="0">
                <a:solidFill>
                  <a:srgbClr val="0000CC"/>
                </a:solidFill>
                <a:latin typeface="Trebuchet MS" pitchFamily="34" charset="0"/>
              </a:rPr>
              <a:t>epigenomic</a:t>
            </a:r>
            <a:r>
              <a:rPr lang="en-GB" sz="3200" dirty="0" smtClean="0">
                <a:solidFill>
                  <a:srgbClr val="0000CC"/>
                </a:solidFill>
                <a:latin typeface="Trebuchet MS" pitchFamily="34" charset="0"/>
              </a:rPr>
              <a:t> alterations in cultured respiratory epithelia. </a:t>
            </a:r>
          </a:p>
          <a:p>
            <a:pPr algn="ctr"/>
            <a:endParaRPr lang="en-GB" sz="3200" dirty="0">
              <a:solidFill>
                <a:srgbClr val="0000CC"/>
              </a:solidFill>
              <a:latin typeface="Trebuchet MS" pitchFamily="34" charset="0"/>
            </a:endParaRPr>
          </a:p>
        </p:txBody>
      </p:sp>
      <p:pic>
        <p:nvPicPr>
          <p:cNvPr id="7" name="Picture 2"/>
          <p:cNvPicPr>
            <a:picLocks noChangeAspect="1" noChangeArrowheads="1"/>
          </p:cNvPicPr>
          <p:nvPr/>
        </p:nvPicPr>
        <p:blipFill>
          <a:blip r:embed="rId2"/>
          <a:srcRect l="5754" t="76318"/>
          <a:stretch>
            <a:fillRect/>
          </a:stretch>
        </p:blipFill>
        <p:spPr bwMode="auto">
          <a:xfrm>
            <a:off x="332510" y="725723"/>
            <a:ext cx="9335984" cy="6344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solidFill>
                  <a:srgbClr val="FF0000"/>
                </a:solidFill>
                <a:latin typeface="Trebuchet MS" pitchFamily="34" charset="0"/>
              </a:rPr>
              <a:t>Epigenetics</a:t>
            </a:r>
            <a:endParaRPr lang="en-GB" sz="3600" dirty="0">
              <a:solidFill>
                <a:srgbClr val="FF0000"/>
              </a:solidFill>
              <a:latin typeface="Trebuchet MS" pitchFamily="34" charset="0"/>
            </a:endParaRPr>
          </a:p>
        </p:txBody>
      </p:sp>
      <p:sp>
        <p:nvSpPr>
          <p:cNvPr id="3" name="Content Placeholder 2"/>
          <p:cNvSpPr>
            <a:spLocks noGrp="1"/>
          </p:cNvSpPr>
          <p:nvPr>
            <p:ph idx="1"/>
          </p:nvPr>
        </p:nvSpPr>
        <p:spPr>
          <a:xfrm>
            <a:off x="495300" y="1392073"/>
            <a:ext cx="8915400" cy="5145206"/>
          </a:xfrm>
        </p:spPr>
        <p:txBody>
          <a:bodyPr>
            <a:normAutofit/>
          </a:bodyPr>
          <a:lstStyle/>
          <a:p>
            <a:r>
              <a:rPr lang="en-GB" b="1" dirty="0"/>
              <a:t>epigenetics</a:t>
            </a:r>
            <a:r>
              <a:rPr lang="en-GB" dirty="0"/>
              <a:t> is the study of heritable changes in gene expression or cellular phenotype caused by mechanisms other than changes in the underlying DNA sequence </a:t>
            </a:r>
            <a:endParaRPr lang="en-GB" dirty="0" smtClean="0"/>
          </a:p>
          <a:p>
            <a:pPr lvl="1"/>
            <a:r>
              <a:rPr lang="en-GB" i="1" dirty="0" err="1" smtClean="0">
                <a:solidFill>
                  <a:srgbClr val="0000CC"/>
                </a:solidFill>
              </a:rPr>
              <a:t>epi</a:t>
            </a:r>
            <a:r>
              <a:rPr lang="en-GB" i="1" dirty="0" smtClean="0">
                <a:solidFill>
                  <a:srgbClr val="0000CC"/>
                </a:solidFill>
              </a:rPr>
              <a:t>-</a:t>
            </a:r>
            <a:r>
              <a:rPr lang="en-GB" dirty="0" smtClean="0">
                <a:solidFill>
                  <a:srgbClr val="0000CC"/>
                </a:solidFill>
              </a:rPr>
              <a:t> </a:t>
            </a:r>
            <a:r>
              <a:rPr lang="en-GB" dirty="0">
                <a:solidFill>
                  <a:srgbClr val="0000CC"/>
                </a:solidFill>
              </a:rPr>
              <a:t>(Greek: </a:t>
            </a:r>
            <a:r>
              <a:rPr lang="en-GB" i="1" dirty="0">
                <a:solidFill>
                  <a:srgbClr val="0000CC"/>
                </a:solidFill>
              </a:rPr>
              <a:t>επί</a:t>
            </a:r>
            <a:r>
              <a:rPr lang="en-GB" dirty="0">
                <a:solidFill>
                  <a:srgbClr val="0000CC"/>
                </a:solidFill>
              </a:rPr>
              <a:t>- over, above, outer) </a:t>
            </a:r>
            <a:r>
              <a:rPr lang="en-GB" i="1" dirty="0">
                <a:solidFill>
                  <a:srgbClr val="0000CC"/>
                </a:solidFill>
              </a:rPr>
              <a:t>-genetics</a:t>
            </a:r>
            <a:r>
              <a:rPr lang="en-GB" dirty="0">
                <a:solidFill>
                  <a:srgbClr val="0000CC"/>
                </a:solidFill>
              </a:rPr>
              <a:t>. </a:t>
            </a:r>
            <a:endParaRPr lang="en-GB" dirty="0" smtClean="0">
              <a:solidFill>
                <a:srgbClr val="0000CC"/>
              </a:solidFill>
            </a:endParaRPr>
          </a:p>
          <a:p>
            <a:r>
              <a:rPr lang="en-GB" dirty="0" smtClean="0"/>
              <a:t>It </a:t>
            </a:r>
            <a:r>
              <a:rPr lang="en-GB" dirty="0"/>
              <a:t>refers to functionally relevant modifications to the genome that do not involve a change in the nucleotide sequence.</a:t>
            </a:r>
          </a:p>
        </p:txBody>
      </p:sp>
    </p:spTree>
    <p:extLst>
      <p:ext uri="{BB962C8B-B14F-4D97-AF65-F5344CB8AC3E}">
        <p14:creationId xmlns:p14="http://schemas.microsoft.com/office/powerpoint/2010/main" val="722033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a:xfrm>
            <a:off x="0" y="185489"/>
            <a:ext cx="9906000" cy="701613"/>
          </a:xfrm>
        </p:spPr>
        <p:txBody>
          <a:bodyPr>
            <a:normAutofit/>
          </a:bodyPr>
          <a:lstStyle/>
          <a:p>
            <a:pPr eaLnBrk="1" hangingPunct="1"/>
            <a:r>
              <a:rPr lang="en-GB" sz="3600" dirty="0" smtClean="0">
                <a:solidFill>
                  <a:srgbClr val="FF0000"/>
                </a:solidFill>
                <a:latin typeface="Trebuchet MS" pitchFamily="34" charset="0"/>
              </a:rPr>
              <a:t>Epigenetic marks</a:t>
            </a:r>
          </a:p>
        </p:txBody>
      </p:sp>
      <p:sp>
        <p:nvSpPr>
          <p:cNvPr id="7" name="TextBox 6"/>
          <p:cNvSpPr txBox="1"/>
          <p:nvPr/>
        </p:nvSpPr>
        <p:spPr>
          <a:xfrm flipH="1">
            <a:off x="573205" y="902667"/>
            <a:ext cx="8393373" cy="5816977"/>
          </a:xfrm>
          <a:prstGeom prst="rect">
            <a:avLst/>
          </a:prstGeom>
          <a:noFill/>
        </p:spPr>
        <p:txBody>
          <a:bodyPr wrap="square" rtlCol="0">
            <a:spAutoFit/>
          </a:bodyPr>
          <a:lstStyle/>
          <a:p>
            <a:pPr algn="just"/>
            <a:r>
              <a:rPr lang="en-GB" sz="2800" dirty="0" smtClean="0">
                <a:solidFill>
                  <a:srgbClr val="0000CC"/>
                </a:solidFill>
                <a:latin typeface="Trebuchet MS" pitchFamily="34" charset="0"/>
              </a:rPr>
              <a:t>Cytosine DNA methylation</a:t>
            </a:r>
          </a:p>
          <a:p>
            <a:pPr algn="just"/>
            <a:r>
              <a:rPr lang="en-GB" sz="2800" dirty="0" smtClean="0">
                <a:solidFill>
                  <a:srgbClr val="0000CC"/>
                </a:solidFill>
                <a:latin typeface="Trebuchet MS" pitchFamily="34" charset="0"/>
              </a:rPr>
              <a:t>	</a:t>
            </a:r>
            <a:r>
              <a:rPr lang="en-GB" sz="2400" dirty="0" smtClean="0">
                <a:latin typeface="Trebuchet MS" pitchFamily="34" charset="0"/>
              </a:rPr>
              <a:t>other modifications also occur</a:t>
            </a:r>
          </a:p>
          <a:p>
            <a:pPr algn="just"/>
            <a:r>
              <a:rPr lang="en-GB" sz="2400" dirty="0" smtClean="0">
                <a:latin typeface="Trebuchet MS" pitchFamily="34" charset="0"/>
              </a:rPr>
              <a:t>	associated with gene repression</a:t>
            </a:r>
          </a:p>
          <a:p>
            <a:pPr algn="just"/>
            <a:endParaRPr lang="en-GB" sz="1400" dirty="0" smtClean="0">
              <a:solidFill>
                <a:srgbClr val="0000CC"/>
              </a:solidFill>
              <a:latin typeface="Trebuchet MS" pitchFamily="34" charset="0"/>
            </a:endParaRPr>
          </a:p>
          <a:p>
            <a:pPr algn="just"/>
            <a:r>
              <a:rPr lang="en-GB" sz="2800" dirty="0" smtClean="0">
                <a:solidFill>
                  <a:srgbClr val="0000CC"/>
                </a:solidFill>
                <a:latin typeface="Trebuchet MS" pitchFamily="34" charset="0"/>
              </a:rPr>
              <a:t>Covalent histone modifications</a:t>
            </a:r>
          </a:p>
          <a:p>
            <a:pPr algn="just"/>
            <a:r>
              <a:rPr lang="en-GB" sz="2800" dirty="0" smtClean="0">
                <a:solidFill>
                  <a:srgbClr val="0000CC"/>
                </a:solidFill>
                <a:latin typeface="Trebuchet MS" pitchFamily="34" charset="0"/>
              </a:rPr>
              <a:t>	</a:t>
            </a:r>
            <a:r>
              <a:rPr lang="en-GB" sz="2400" dirty="0" smtClean="0">
                <a:latin typeface="Trebuchet MS" pitchFamily="34" charset="0"/>
              </a:rPr>
              <a:t>acetylation</a:t>
            </a:r>
            <a:endParaRPr lang="en-GB" sz="2400" dirty="0" smtClean="0">
              <a:solidFill>
                <a:srgbClr val="FF0000"/>
              </a:solidFill>
              <a:latin typeface="Trebuchet MS" pitchFamily="34" charset="0"/>
            </a:endParaRPr>
          </a:p>
          <a:p>
            <a:pPr algn="just"/>
            <a:r>
              <a:rPr lang="en-GB" sz="2400" dirty="0" smtClean="0">
                <a:latin typeface="Trebuchet MS" pitchFamily="34" charset="0"/>
              </a:rPr>
              <a:t>	methylation</a:t>
            </a:r>
          </a:p>
          <a:p>
            <a:pPr algn="just"/>
            <a:r>
              <a:rPr lang="en-GB" sz="2400" dirty="0" smtClean="0">
                <a:latin typeface="Trebuchet MS" pitchFamily="34" charset="0"/>
              </a:rPr>
              <a:t>	phosphorylation</a:t>
            </a:r>
          </a:p>
          <a:p>
            <a:pPr algn="just"/>
            <a:r>
              <a:rPr lang="en-GB" sz="2400" dirty="0" smtClean="0">
                <a:latin typeface="Trebuchet MS" pitchFamily="34" charset="0"/>
              </a:rPr>
              <a:t>	</a:t>
            </a:r>
            <a:r>
              <a:rPr lang="en-GB" sz="2400" dirty="0" err="1" smtClean="0">
                <a:latin typeface="Trebuchet MS" pitchFamily="34" charset="0"/>
              </a:rPr>
              <a:t>ubiquitination</a:t>
            </a:r>
            <a:r>
              <a:rPr lang="en-GB" sz="2400" dirty="0" smtClean="0">
                <a:latin typeface="Trebuchet MS" pitchFamily="34" charset="0"/>
              </a:rPr>
              <a:t>, and others</a:t>
            </a:r>
          </a:p>
          <a:p>
            <a:pPr algn="just"/>
            <a:endParaRPr lang="en-GB" sz="1400" dirty="0" smtClean="0">
              <a:solidFill>
                <a:srgbClr val="0000CC"/>
              </a:solidFill>
              <a:latin typeface="Trebuchet MS" pitchFamily="34" charset="0"/>
            </a:endParaRPr>
          </a:p>
          <a:p>
            <a:pPr algn="just"/>
            <a:r>
              <a:rPr lang="en-GB" sz="2800" dirty="0" smtClean="0">
                <a:solidFill>
                  <a:srgbClr val="0000CC"/>
                </a:solidFill>
                <a:latin typeface="Trebuchet MS" pitchFamily="34" charset="0"/>
              </a:rPr>
              <a:t>Histone variants</a:t>
            </a:r>
          </a:p>
          <a:p>
            <a:pPr algn="just"/>
            <a:endParaRPr lang="en-GB" sz="1400" dirty="0" smtClean="0">
              <a:solidFill>
                <a:srgbClr val="0000CC"/>
              </a:solidFill>
              <a:latin typeface="Trebuchet MS" pitchFamily="34" charset="0"/>
            </a:endParaRPr>
          </a:p>
          <a:p>
            <a:pPr algn="just"/>
            <a:r>
              <a:rPr lang="en-GB" sz="2800" dirty="0" err="1" smtClean="0">
                <a:solidFill>
                  <a:srgbClr val="0000CC"/>
                </a:solidFill>
                <a:latin typeface="Trebuchet MS" pitchFamily="34" charset="0"/>
              </a:rPr>
              <a:t>Nucleosome</a:t>
            </a:r>
            <a:r>
              <a:rPr lang="en-GB" sz="2800" dirty="0" smtClean="0">
                <a:solidFill>
                  <a:srgbClr val="0000CC"/>
                </a:solidFill>
                <a:latin typeface="Trebuchet MS" pitchFamily="34" charset="0"/>
              </a:rPr>
              <a:t> remodelling engines</a:t>
            </a:r>
          </a:p>
          <a:p>
            <a:pPr algn="just"/>
            <a:endParaRPr lang="en-GB" sz="1400" dirty="0" smtClean="0">
              <a:solidFill>
                <a:srgbClr val="0000CC"/>
              </a:solidFill>
              <a:latin typeface="Trebuchet MS" pitchFamily="34" charset="0"/>
            </a:endParaRPr>
          </a:p>
          <a:p>
            <a:pPr algn="just"/>
            <a:r>
              <a:rPr lang="en-GB" sz="2800" dirty="0" smtClean="0">
                <a:solidFill>
                  <a:srgbClr val="0000CC"/>
                </a:solidFill>
                <a:latin typeface="Trebuchet MS" pitchFamily="34" charset="0"/>
              </a:rPr>
              <a:t>Non-coding RNAs</a:t>
            </a:r>
          </a:p>
          <a:p>
            <a:pPr algn="just"/>
            <a:r>
              <a:rPr lang="en-GB" sz="2400" dirty="0" smtClean="0">
                <a:latin typeface="Trebuchet MS" pitchFamily="34" charset="0"/>
              </a:rPr>
              <a:t>	effects on DNA methylation</a:t>
            </a:r>
            <a:endParaRPr lang="en-GB" sz="2400" dirty="0">
              <a:latin typeface="Trebuchet MS" pitchFamily="34" charset="0"/>
            </a:endParaRPr>
          </a:p>
        </p:txBody>
      </p:sp>
      <p:sp>
        <p:nvSpPr>
          <p:cNvPr id="8" name="TextBox 7"/>
          <p:cNvSpPr txBox="1"/>
          <p:nvPr/>
        </p:nvSpPr>
        <p:spPr>
          <a:xfrm>
            <a:off x="3630305" y="2838733"/>
            <a:ext cx="3953326" cy="830997"/>
          </a:xfrm>
          <a:prstGeom prst="rect">
            <a:avLst/>
          </a:prstGeom>
          <a:noFill/>
        </p:spPr>
        <p:txBody>
          <a:bodyPr wrap="none" rtlCol="0">
            <a:spAutoFit/>
          </a:bodyPr>
          <a:lstStyle/>
          <a:p>
            <a:r>
              <a:rPr lang="en-GB" sz="2400" dirty="0" smtClean="0">
                <a:solidFill>
                  <a:srgbClr val="FF0000"/>
                </a:solidFill>
                <a:latin typeface="Trebuchet MS" pitchFamily="34" charset="0"/>
              </a:rPr>
              <a:t>Gene activation</a:t>
            </a:r>
          </a:p>
          <a:p>
            <a:r>
              <a:rPr lang="en-GB" sz="2400" dirty="0" smtClean="0">
                <a:solidFill>
                  <a:srgbClr val="FF0000"/>
                </a:solidFill>
                <a:latin typeface="Trebuchet MS" pitchFamily="34" charset="0"/>
              </a:rPr>
              <a:t>Gene activation/repression</a:t>
            </a:r>
            <a:endParaRPr lang="en-GB" sz="2400" dirty="0">
              <a:solidFill>
                <a:srgbClr val="FF0000"/>
              </a:solidFill>
              <a:latin typeface="Trebuchet MS" pitchFamily="34" charset="0"/>
            </a:endParaRPr>
          </a:p>
        </p:txBody>
      </p:sp>
      <p:sp>
        <p:nvSpPr>
          <p:cNvPr id="9" name="Rectangle 8"/>
          <p:cNvSpPr/>
          <p:nvPr/>
        </p:nvSpPr>
        <p:spPr>
          <a:xfrm>
            <a:off x="573206" y="4599296"/>
            <a:ext cx="6086901" cy="2088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86606" y="1433024"/>
            <a:ext cx="9151217" cy="1815882"/>
          </a:xfrm>
          <a:prstGeom prst="rect">
            <a:avLst/>
          </a:prstGeom>
          <a:solidFill>
            <a:schemeClr val="bg1"/>
          </a:solidFill>
          <a:ln>
            <a:noFill/>
          </a:ln>
        </p:spPr>
        <p:txBody>
          <a:bodyPr wrap="square" rtlCol="0">
            <a:spAutoFit/>
          </a:bodyPr>
          <a:lstStyle/>
          <a:p>
            <a:pPr algn="ctr"/>
            <a:endParaRPr lang="en-GB" sz="2800" dirty="0" smtClean="0">
              <a:solidFill>
                <a:srgbClr val="0000CC"/>
              </a:solidFill>
              <a:latin typeface="Trebuchet MS" pitchFamily="34" charset="0"/>
            </a:endParaRPr>
          </a:p>
          <a:p>
            <a:pPr algn="ctr"/>
            <a:r>
              <a:rPr lang="en-GB" sz="2800" dirty="0" smtClean="0">
                <a:latin typeface="Trebuchet MS" pitchFamily="34" charset="0"/>
              </a:rPr>
              <a:t>Cross-talk between DNA methylation and histone modifications</a:t>
            </a:r>
          </a:p>
          <a:p>
            <a:pPr algn="ctr"/>
            <a:endParaRPr lang="en-GB" sz="2800" dirty="0">
              <a:solidFill>
                <a:srgbClr val="0000CC"/>
              </a:solidFill>
              <a:latin typeface="Trebuchet MS" pitchFamily="34" charset="0"/>
            </a:endParaRPr>
          </a:p>
        </p:txBody>
      </p:sp>
      <p:sp>
        <p:nvSpPr>
          <p:cNvPr id="6" name="Text Box 2"/>
          <p:cNvSpPr txBox="1">
            <a:spLocks noChangeArrowheads="1"/>
          </p:cNvSpPr>
          <p:nvPr/>
        </p:nvSpPr>
        <p:spPr bwMode="auto">
          <a:xfrm>
            <a:off x="175824" y="2867197"/>
            <a:ext cx="9620992" cy="2923877"/>
          </a:xfrm>
          <a:prstGeom prst="rect">
            <a:avLst/>
          </a:prstGeom>
          <a:solidFill>
            <a:schemeClr val="bg1"/>
          </a:solidFill>
          <a:ln w="9525">
            <a:noFill/>
            <a:miter lim="800000"/>
            <a:headEnd/>
            <a:tailEnd/>
          </a:ln>
        </p:spPr>
        <p:txBody>
          <a:bodyPr wrap="square">
            <a:spAutoFit/>
          </a:bodyPr>
          <a:lstStyle/>
          <a:p>
            <a:pPr algn="ctr" eaLnBrk="0" hangingPunct="0"/>
            <a:endParaRPr lang="en-US" sz="3200" dirty="0" smtClean="0">
              <a:solidFill>
                <a:srgbClr val="FF0000"/>
              </a:solidFill>
              <a:latin typeface="Trebuchet MS" pitchFamily="34" charset="0"/>
            </a:endParaRPr>
          </a:p>
          <a:p>
            <a:pPr algn="ctr" eaLnBrk="0" hangingPunct="0"/>
            <a:r>
              <a:rPr lang="en-US" sz="3200" dirty="0" smtClean="0">
                <a:solidFill>
                  <a:srgbClr val="FF0000"/>
                </a:solidFill>
                <a:latin typeface="Trebuchet MS" pitchFamily="34" charset="0"/>
              </a:rPr>
              <a:t>“</a:t>
            </a:r>
            <a:r>
              <a:rPr lang="en-US" sz="3200" dirty="0">
                <a:solidFill>
                  <a:srgbClr val="FF0000"/>
                </a:solidFill>
                <a:latin typeface="Trebuchet MS" pitchFamily="34" charset="0"/>
              </a:rPr>
              <a:t>Histone </a:t>
            </a:r>
            <a:r>
              <a:rPr lang="en-US" sz="3200" dirty="0" smtClean="0">
                <a:solidFill>
                  <a:srgbClr val="FF0000"/>
                </a:solidFill>
                <a:latin typeface="Trebuchet MS" pitchFamily="34" charset="0"/>
              </a:rPr>
              <a:t>Code/Language” </a:t>
            </a:r>
            <a:r>
              <a:rPr lang="en-US" sz="3200" dirty="0">
                <a:solidFill>
                  <a:srgbClr val="FF0000"/>
                </a:solidFill>
                <a:latin typeface="Trebuchet MS" pitchFamily="34" charset="0"/>
              </a:rPr>
              <a:t>hypothesis</a:t>
            </a:r>
          </a:p>
          <a:p>
            <a:pPr eaLnBrk="0" hangingPunct="0"/>
            <a:r>
              <a:rPr lang="en-US" sz="2400" dirty="0" smtClean="0">
                <a:latin typeface="Trebuchet MS" pitchFamily="34" charset="0"/>
              </a:rPr>
              <a:t>Modifications </a:t>
            </a:r>
            <a:r>
              <a:rPr lang="en-US" sz="2400" dirty="0">
                <a:latin typeface="Trebuchet MS" pitchFamily="34" charset="0"/>
              </a:rPr>
              <a:t>of the </a:t>
            </a:r>
            <a:r>
              <a:rPr lang="en-US" sz="2400" dirty="0" smtClean="0">
                <a:latin typeface="Trebuchet MS" pitchFamily="34" charset="0"/>
              </a:rPr>
              <a:t>histones </a:t>
            </a:r>
            <a:r>
              <a:rPr lang="en-US" sz="2400" dirty="0">
                <a:latin typeface="Trebuchet MS" pitchFamily="34" charset="0"/>
              </a:rPr>
              <a:t>act as marks that </a:t>
            </a:r>
            <a:r>
              <a:rPr lang="en-US" sz="2400" dirty="0" smtClean="0">
                <a:latin typeface="Trebuchet MS" pitchFamily="34" charset="0"/>
              </a:rPr>
              <a:t>can </a:t>
            </a:r>
            <a:r>
              <a:rPr lang="en-US" sz="2400" dirty="0">
                <a:latin typeface="Trebuchet MS" pitchFamily="34" charset="0"/>
              </a:rPr>
              <a:t>be read by other proteins to control the expression or </a:t>
            </a:r>
            <a:r>
              <a:rPr lang="en-US" sz="2400" dirty="0" smtClean="0">
                <a:latin typeface="Trebuchet MS" pitchFamily="34" charset="0"/>
              </a:rPr>
              <a:t>replication  </a:t>
            </a:r>
            <a:r>
              <a:rPr lang="en-US" sz="2400" dirty="0">
                <a:latin typeface="Trebuchet MS" pitchFamily="34" charset="0"/>
              </a:rPr>
              <a:t>of  chromosomal regions.  The coding in the </a:t>
            </a:r>
            <a:r>
              <a:rPr lang="en-US" sz="2400" dirty="0" smtClean="0">
                <a:latin typeface="Trebuchet MS" pitchFamily="34" charset="0"/>
              </a:rPr>
              <a:t>histones </a:t>
            </a:r>
            <a:r>
              <a:rPr lang="en-US" sz="2400" dirty="0">
                <a:latin typeface="Trebuchet MS" pitchFamily="34" charset="0"/>
              </a:rPr>
              <a:t>may be </a:t>
            </a:r>
            <a:r>
              <a:rPr lang="en-US" sz="2400" dirty="0" smtClean="0">
                <a:latin typeface="Trebuchet MS" pitchFamily="34" charset="0"/>
              </a:rPr>
              <a:t>heritable.</a:t>
            </a:r>
          </a:p>
          <a:p>
            <a:pPr eaLnBrk="0" hangingPunct="0"/>
            <a:endParaRPr lang="en-US" sz="2400" dirty="0" smtClean="0">
              <a:latin typeface="Trebuchet MS" pitchFamily="34" charset="0"/>
            </a:endParaRPr>
          </a:p>
          <a:p>
            <a:pPr eaLnBrk="0" hangingPunct="0"/>
            <a:endParaRPr lang="en-US" sz="2400" dirty="0">
              <a:latin typeface="Trebuchet MS" pitchFamily="34" charset="0"/>
            </a:endParaRPr>
          </a:p>
        </p:txBody>
      </p:sp>
      <p:sp>
        <p:nvSpPr>
          <p:cNvPr id="10" name="TextBox 9"/>
          <p:cNvSpPr txBox="1"/>
          <p:nvPr/>
        </p:nvSpPr>
        <p:spPr>
          <a:xfrm>
            <a:off x="218364" y="5240740"/>
            <a:ext cx="9498842" cy="1785104"/>
          </a:xfrm>
          <a:prstGeom prst="rect">
            <a:avLst/>
          </a:prstGeom>
          <a:noFill/>
        </p:spPr>
        <p:txBody>
          <a:bodyPr wrap="square" rtlCol="0">
            <a:spAutoFit/>
          </a:bodyPr>
          <a:lstStyle/>
          <a:p>
            <a:pPr eaLnBrk="0" hangingPunct="0">
              <a:buFont typeface="Times" charset="0"/>
              <a:buNone/>
            </a:pPr>
            <a:r>
              <a:rPr lang="en-US" sz="2400" dirty="0" smtClean="0">
                <a:solidFill>
                  <a:srgbClr val="0000CC"/>
                </a:solidFill>
                <a:latin typeface="Trebuchet MS" pitchFamily="34" charset="0"/>
              </a:rPr>
              <a:t>Regulates gene expression leading to effects on cell growth, proliferation and apoptosis</a:t>
            </a:r>
          </a:p>
          <a:p>
            <a:pPr eaLnBrk="0" hangingPunct="0">
              <a:buFont typeface="Times" charset="0"/>
              <a:buNone/>
            </a:pPr>
            <a:endParaRPr lang="en-US" sz="1000" dirty="0" smtClean="0">
              <a:latin typeface="Trebuchet MS" pitchFamily="34" charset="0"/>
            </a:endParaRPr>
          </a:p>
          <a:p>
            <a:pPr algn="ctr">
              <a:buFont typeface="Symbol" pitchFamily="18" charset="2"/>
              <a:buChar char="®"/>
            </a:pPr>
            <a:r>
              <a:rPr lang="en-GB" sz="2400" dirty="0" smtClean="0">
                <a:solidFill>
                  <a:srgbClr val="FF0000"/>
                </a:solidFill>
                <a:latin typeface="Trebuchet MS" pitchFamily="34" charset="0"/>
              </a:rPr>
              <a:t>Controls when and where gene expressed</a:t>
            </a:r>
          </a:p>
          <a:p>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6134100" y="247650"/>
            <a:ext cx="3771900" cy="6610350"/>
          </a:xfrm>
          <a:prstGeom prst="rect">
            <a:avLst/>
          </a:prstGeom>
          <a:solidFill>
            <a:schemeClr val="bg1"/>
          </a:solidFill>
          <a:ln w="9525">
            <a:noFill/>
            <a:miter lim="800000"/>
            <a:headEnd/>
            <a:tailEnd/>
          </a:ln>
        </p:spPr>
        <p:txBody>
          <a:bodyPr wrap="none" anchor="ctr"/>
          <a:lstStyle/>
          <a:p>
            <a:endParaRPr lang="en-US"/>
          </a:p>
        </p:txBody>
      </p:sp>
      <p:sp>
        <p:nvSpPr>
          <p:cNvPr id="1028" name="Rectangle 3"/>
          <p:cNvSpPr>
            <a:spLocks noChangeArrowheads="1"/>
          </p:cNvSpPr>
          <p:nvPr/>
        </p:nvSpPr>
        <p:spPr bwMode="auto">
          <a:xfrm>
            <a:off x="0" y="2162175"/>
            <a:ext cx="9906000" cy="2147888"/>
          </a:xfrm>
          <a:prstGeom prst="rect">
            <a:avLst/>
          </a:prstGeom>
          <a:solidFill>
            <a:schemeClr val="bg1"/>
          </a:solidFill>
          <a:ln w="9525">
            <a:noFill/>
            <a:miter lim="800000"/>
            <a:headEnd/>
            <a:tailEnd/>
          </a:ln>
        </p:spPr>
        <p:txBody>
          <a:bodyPr wrap="none" anchor="ctr"/>
          <a:lstStyle/>
          <a:p>
            <a:endParaRPr lang="en-US"/>
          </a:p>
        </p:txBody>
      </p:sp>
      <p:sp>
        <p:nvSpPr>
          <p:cNvPr id="1029" name="Rectangle 4"/>
          <p:cNvSpPr>
            <a:spLocks noGrp="1" noChangeArrowheads="1"/>
          </p:cNvSpPr>
          <p:nvPr>
            <p:ph type="ctrTitle"/>
          </p:nvPr>
        </p:nvSpPr>
        <p:spPr>
          <a:xfrm>
            <a:off x="5208588" y="736600"/>
            <a:ext cx="3960812" cy="1066800"/>
          </a:xfrm>
        </p:spPr>
        <p:txBody>
          <a:bodyPr lIns="98773" tIns="49387" rIns="98773" bIns="49387" anchor="t"/>
          <a:lstStyle/>
          <a:p>
            <a:pPr eaLnBrk="1" hangingPunct="1"/>
            <a:r>
              <a:rPr lang="en-US" altLang="ja-JP" sz="3300" b="0" smtClean="0">
                <a:solidFill>
                  <a:srgbClr val="FF0000"/>
                </a:solidFill>
                <a:ea typeface="MS PGothic" pitchFamily="34" charset="-128"/>
              </a:rPr>
              <a:t>Histone Acetylation</a:t>
            </a:r>
            <a:endParaRPr lang="en-US" altLang="ja-JP" smtClean="0">
              <a:solidFill>
                <a:srgbClr val="FF0000"/>
              </a:solidFill>
              <a:ea typeface="MS PGothic" pitchFamily="34" charset="-128"/>
            </a:endParaRPr>
          </a:p>
        </p:txBody>
      </p:sp>
      <p:graphicFrame>
        <p:nvGraphicFramePr>
          <p:cNvPr id="1026" name="Object 5"/>
          <p:cNvGraphicFramePr>
            <a:graphicFrameLocks noChangeAspect="1"/>
          </p:cNvGraphicFramePr>
          <p:nvPr/>
        </p:nvGraphicFramePr>
        <p:xfrm>
          <a:off x="457200" y="-15875"/>
          <a:ext cx="1781175" cy="1019175"/>
        </p:xfrm>
        <a:graphic>
          <a:graphicData uri="http://schemas.openxmlformats.org/presentationml/2006/ole">
            <mc:AlternateContent xmlns:mc="http://schemas.openxmlformats.org/markup-compatibility/2006">
              <mc:Choice xmlns:v="urn:schemas-microsoft-com:vml" Requires="v">
                <p:oleObj spid="_x0000_s311306" name="Chart" r:id="rId3" imgW="2257568" imgH="1019270" progId="MSGraph.Chart.8">
                  <p:embed followColorScheme="full"/>
                </p:oleObj>
              </mc:Choice>
              <mc:Fallback>
                <p:oleObj name="Chart" r:id="rId3" imgW="2257568" imgH="1019270" progId="MSGraph.Chart.8">
                  <p:embed followColorScheme="full"/>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875"/>
                        <a:ext cx="1781175" cy="1019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0" name="AutoShape 6"/>
          <p:cNvSpPr>
            <a:spLocks noChangeArrowheads="1"/>
          </p:cNvSpPr>
          <p:nvPr/>
        </p:nvSpPr>
        <p:spPr bwMode="auto">
          <a:xfrm>
            <a:off x="4373563" y="3657600"/>
            <a:ext cx="992187" cy="838200"/>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p>
        </p:txBody>
      </p:sp>
      <p:sp>
        <p:nvSpPr>
          <p:cNvPr id="1031" name="Line 7"/>
          <p:cNvSpPr>
            <a:spLocks noChangeShapeType="1"/>
          </p:cNvSpPr>
          <p:nvPr/>
        </p:nvSpPr>
        <p:spPr bwMode="auto">
          <a:xfrm>
            <a:off x="1568450" y="3632200"/>
            <a:ext cx="6521450" cy="0"/>
          </a:xfrm>
          <a:prstGeom prst="line">
            <a:avLst/>
          </a:prstGeom>
          <a:noFill/>
          <a:ln w="63500">
            <a:solidFill>
              <a:schemeClr val="tx1"/>
            </a:solidFill>
            <a:round/>
            <a:headEnd/>
            <a:tailEnd/>
          </a:ln>
        </p:spPr>
        <p:txBody>
          <a:bodyPr wrap="none" anchor="ctr"/>
          <a:lstStyle/>
          <a:p>
            <a:endParaRPr lang="en-GB"/>
          </a:p>
        </p:txBody>
      </p:sp>
      <p:sp>
        <p:nvSpPr>
          <p:cNvPr id="1032" name="Rectangle 8"/>
          <p:cNvSpPr>
            <a:spLocks noChangeArrowheads="1"/>
          </p:cNvSpPr>
          <p:nvPr/>
        </p:nvSpPr>
        <p:spPr bwMode="auto">
          <a:xfrm>
            <a:off x="4881563" y="1200150"/>
            <a:ext cx="5030787" cy="514350"/>
          </a:xfrm>
          <a:prstGeom prst="rect">
            <a:avLst/>
          </a:prstGeom>
          <a:noFill/>
          <a:ln w="9525">
            <a:noFill/>
            <a:miter lim="800000"/>
            <a:headEnd/>
            <a:tailEnd/>
          </a:ln>
        </p:spPr>
        <p:txBody>
          <a:bodyPr lIns="91711" tIns="45856" rIns="91711" bIns="45856" anchor="ctr"/>
          <a:lstStyle/>
          <a:p>
            <a:pPr algn="r" defTabSz="852488"/>
            <a:r>
              <a:rPr lang="en-US" altLang="ja-JP" sz="3000" b="1">
                <a:solidFill>
                  <a:schemeClr val="tx2"/>
                </a:solidFill>
                <a:ea typeface="MS PGothic" pitchFamily="34" charset="-128"/>
              </a:rPr>
              <a:t>(transcriptional activation)</a:t>
            </a:r>
            <a:endParaRPr lang="en-US" altLang="ja-JP" sz="2600" b="1">
              <a:solidFill>
                <a:schemeClr val="tx2"/>
              </a:solidFill>
              <a:ea typeface="MS PGothic" pitchFamily="34" charset="-128"/>
            </a:endParaRPr>
          </a:p>
        </p:txBody>
      </p:sp>
      <p:sp>
        <p:nvSpPr>
          <p:cNvPr id="1033" name="Rectangle 9"/>
          <p:cNvSpPr>
            <a:spLocks noChangeArrowheads="1"/>
          </p:cNvSpPr>
          <p:nvPr/>
        </p:nvSpPr>
        <p:spPr bwMode="auto">
          <a:xfrm>
            <a:off x="4768850" y="4267200"/>
            <a:ext cx="4991100" cy="1066800"/>
          </a:xfrm>
          <a:prstGeom prst="rect">
            <a:avLst/>
          </a:prstGeom>
          <a:noFill/>
          <a:ln w="9525">
            <a:noFill/>
            <a:miter lim="800000"/>
            <a:headEnd/>
            <a:tailEnd/>
          </a:ln>
        </p:spPr>
        <p:txBody>
          <a:bodyPr lIns="91711" tIns="45856" rIns="91711" bIns="45856" anchor="ctr"/>
          <a:lstStyle/>
          <a:p>
            <a:pPr algn="ctr" defTabSz="852488"/>
            <a:r>
              <a:rPr lang="en-US" altLang="ja-JP" sz="3000">
                <a:solidFill>
                  <a:srgbClr val="CC0099"/>
                </a:solidFill>
                <a:ea typeface="MS PGothic" pitchFamily="34" charset="-128"/>
              </a:rPr>
              <a:t>Histone Acetyltransferase</a:t>
            </a:r>
            <a:endParaRPr lang="en-US" altLang="ja-JP" sz="4800" b="1">
              <a:solidFill>
                <a:srgbClr val="CC0099"/>
              </a:solidFill>
              <a:ea typeface="MS PGothic" pitchFamily="34" charset="-128"/>
            </a:endParaRPr>
          </a:p>
        </p:txBody>
      </p:sp>
      <p:sp>
        <p:nvSpPr>
          <p:cNvPr id="1034" name="Rectangle 10"/>
          <p:cNvSpPr>
            <a:spLocks noChangeArrowheads="1"/>
          </p:cNvSpPr>
          <p:nvPr/>
        </p:nvSpPr>
        <p:spPr bwMode="auto">
          <a:xfrm>
            <a:off x="5183188" y="5105400"/>
            <a:ext cx="4379912" cy="990600"/>
          </a:xfrm>
          <a:prstGeom prst="rect">
            <a:avLst/>
          </a:prstGeom>
          <a:noFill/>
          <a:ln w="9525">
            <a:noFill/>
            <a:miter lim="800000"/>
            <a:headEnd/>
            <a:tailEnd/>
          </a:ln>
        </p:spPr>
        <p:txBody>
          <a:bodyPr lIns="91711" tIns="45856" rIns="91711" bIns="45856" anchor="ctr"/>
          <a:lstStyle/>
          <a:p>
            <a:pPr algn="ctr" defTabSz="852488"/>
            <a:r>
              <a:rPr lang="en-US" altLang="ja-JP" sz="3000">
                <a:solidFill>
                  <a:srgbClr val="CC3300"/>
                </a:solidFill>
                <a:ea typeface="MS PGothic" pitchFamily="34" charset="-128"/>
              </a:rPr>
              <a:t>P300/CBP, PCAF, </a:t>
            </a:r>
            <a:br>
              <a:rPr lang="en-US" altLang="ja-JP" sz="3000">
                <a:solidFill>
                  <a:srgbClr val="CC3300"/>
                </a:solidFill>
                <a:ea typeface="MS PGothic" pitchFamily="34" charset="-128"/>
              </a:rPr>
            </a:br>
            <a:r>
              <a:rPr lang="en-US" altLang="ja-JP" sz="3000">
                <a:solidFill>
                  <a:srgbClr val="CC3300"/>
                </a:solidFill>
                <a:ea typeface="MS PGothic" pitchFamily="34" charset="-128"/>
              </a:rPr>
              <a:t>TAFs, SRC-1, ACTR, TIP60</a:t>
            </a:r>
            <a:endParaRPr lang="en-US" altLang="ja-JP" sz="2600">
              <a:solidFill>
                <a:srgbClr val="CC3300"/>
              </a:solidFill>
              <a:ea typeface="MS PGothic" pitchFamily="34" charset="-128"/>
            </a:endParaRPr>
          </a:p>
        </p:txBody>
      </p:sp>
      <p:pic>
        <p:nvPicPr>
          <p:cNvPr id="1035" name="Picture 11" descr="fig1"/>
          <p:cNvPicPr>
            <a:picLocks noChangeAspect="1" noChangeArrowheads="1"/>
          </p:cNvPicPr>
          <p:nvPr/>
        </p:nvPicPr>
        <p:blipFill>
          <a:blip r:embed="rId5">
            <a:lum bright="-30000" contrast="42000"/>
          </a:blip>
          <a:srcRect l="3334" t="47029" r="2673" b="12558"/>
          <a:stretch>
            <a:fillRect/>
          </a:stretch>
        </p:blipFill>
        <p:spPr bwMode="auto">
          <a:xfrm>
            <a:off x="5321300" y="1897063"/>
            <a:ext cx="3881438" cy="798512"/>
          </a:xfrm>
          <a:prstGeom prst="rect">
            <a:avLst/>
          </a:prstGeom>
          <a:noFill/>
          <a:ln w="9525">
            <a:noFill/>
            <a:miter lim="800000"/>
            <a:headEnd/>
            <a:tailEnd/>
          </a:ln>
        </p:spPr>
      </p:pic>
      <p:grpSp>
        <p:nvGrpSpPr>
          <p:cNvPr id="2" name="Group 12"/>
          <p:cNvGrpSpPr>
            <a:grpSpLocks/>
          </p:cNvGrpSpPr>
          <p:nvPr/>
        </p:nvGrpSpPr>
        <p:grpSpPr bwMode="auto">
          <a:xfrm>
            <a:off x="6324600" y="2671763"/>
            <a:ext cx="1778000" cy="800100"/>
            <a:chOff x="468" y="1279"/>
            <a:chExt cx="2236" cy="1007"/>
          </a:xfrm>
        </p:grpSpPr>
        <p:sp>
          <p:nvSpPr>
            <p:cNvPr id="1073" name="AutoShape 13"/>
            <p:cNvSpPr>
              <a:spLocks noChangeArrowheads="1"/>
            </p:cNvSpPr>
            <p:nvPr/>
          </p:nvSpPr>
          <p:spPr bwMode="auto">
            <a:xfrm rot="-1764620">
              <a:off x="728" y="1423"/>
              <a:ext cx="468" cy="769"/>
            </a:xfrm>
            <a:prstGeom prst="flowChartMagneticDrum">
              <a:avLst/>
            </a:prstGeom>
            <a:solidFill>
              <a:schemeClr val="accent1"/>
            </a:solidFill>
            <a:ln w="9525">
              <a:solidFill>
                <a:schemeClr val="tx1"/>
              </a:solidFill>
              <a:round/>
              <a:headEnd/>
              <a:tailEnd/>
            </a:ln>
          </p:spPr>
          <p:txBody>
            <a:bodyPr wrap="none" anchor="ctr"/>
            <a:lstStyle/>
            <a:p>
              <a:endParaRPr lang="en-US"/>
            </a:p>
          </p:txBody>
        </p:sp>
        <p:sp>
          <p:nvSpPr>
            <p:cNvPr id="1074" name="Freeform 14"/>
            <p:cNvSpPr>
              <a:spLocks/>
            </p:cNvSpPr>
            <p:nvPr/>
          </p:nvSpPr>
          <p:spPr bwMode="auto">
            <a:xfrm>
              <a:off x="728" y="1327"/>
              <a:ext cx="572" cy="913"/>
            </a:xfrm>
            <a:custGeom>
              <a:avLst/>
              <a:gdLst>
                <a:gd name="T0" fmla="*/ 486 w 486"/>
                <a:gd name="T1" fmla="*/ 330 h 804"/>
                <a:gd name="T2" fmla="*/ 390 w 486"/>
                <a:gd name="T3" fmla="*/ 168 h 804"/>
                <a:gd name="T4" fmla="*/ 306 w 486"/>
                <a:gd name="T5" fmla="*/ 66 h 804"/>
                <a:gd name="T6" fmla="*/ 234 w 486"/>
                <a:gd name="T7" fmla="*/ 18 h 804"/>
                <a:gd name="T8" fmla="*/ 198 w 486"/>
                <a:gd name="T9" fmla="*/ 6 h 804"/>
                <a:gd name="T10" fmla="*/ 180 w 486"/>
                <a:gd name="T11" fmla="*/ 0 h 804"/>
                <a:gd name="T12" fmla="*/ 90 w 486"/>
                <a:gd name="T13" fmla="*/ 12 h 804"/>
                <a:gd name="T14" fmla="*/ 54 w 486"/>
                <a:gd name="T15" fmla="*/ 24 h 804"/>
                <a:gd name="T16" fmla="*/ 12 w 486"/>
                <a:gd name="T17" fmla="*/ 78 h 804"/>
                <a:gd name="T18" fmla="*/ 0 w 486"/>
                <a:gd name="T19" fmla="*/ 114 h 804"/>
                <a:gd name="T20" fmla="*/ 126 w 486"/>
                <a:gd name="T21" fmla="*/ 450 h 804"/>
                <a:gd name="T22" fmla="*/ 186 w 486"/>
                <a:gd name="T23" fmla="*/ 552 h 804"/>
                <a:gd name="T24" fmla="*/ 264 w 486"/>
                <a:gd name="T25" fmla="*/ 684 h 804"/>
                <a:gd name="T26" fmla="*/ 414 w 486"/>
                <a:gd name="T27" fmla="*/ 804 h 804"/>
                <a:gd name="T28" fmla="*/ 480 w 486"/>
                <a:gd name="T29" fmla="*/ 774 h 804"/>
                <a:gd name="T30" fmla="*/ 462 w 486"/>
                <a:gd name="T31" fmla="*/ 702 h 804"/>
                <a:gd name="T32" fmla="*/ 432 w 486"/>
                <a:gd name="T33" fmla="*/ 678 h 8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6"/>
                <a:gd name="T52" fmla="*/ 0 h 804"/>
                <a:gd name="T53" fmla="*/ 486 w 486"/>
                <a:gd name="T54" fmla="*/ 804 h 8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6" h="804">
                  <a:moveTo>
                    <a:pt x="486" y="330"/>
                  </a:moveTo>
                  <a:cubicBezTo>
                    <a:pt x="471" y="256"/>
                    <a:pt x="434" y="225"/>
                    <a:pt x="390" y="168"/>
                  </a:cubicBezTo>
                  <a:cubicBezTo>
                    <a:pt x="359" y="129"/>
                    <a:pt x="344" y="97"/>
                    <a:pt x="306" y="66"/>
                  </a:cubicBezTo>
                  <a:cubicBezTo>
                    <a:pt x="284" y="47"/>
                    <a:pt x="261" y="30"/>
                    <a:pt x="234" y="18"/>
                  </a:cubicBezTo>
                  <a:cubicBezTo>
                    <a:pt x="222" y="13"/>
                    <a:pt x="210" y="10"/>
                    <a:pt x="198" y="6"/>
                  </a:cubicBezTo>
                  <a:cubicBezTo>
                    <a:pt x="192" y="4"/>
                    <a:pt x="180" y="0"/>
                    <a:pt x="180" y="0"/>
                  </a:cubicBezTo>
                  <a:cubicBezTo>
                    <a:pt x="162" y="2"/>
                    <a:pt x="112" y="7"/>
                    <a:pt x="90" y="12"/>
                  </a:cubicBezTo>
                  <a:cubicBezTo>
                    <a:pt x="78" y="15"/>
                    <a:pt x="54" y="24"/>
                    <a:pt x="54" y="24"/>
                  </a:cubicBezTo>
                  <a:cubicBezTo>
                    <a:pt x="26" y="52"/>
                    <a:pt x="41" y="35"/>
                    <a:pt x="12" y="78"/>
                  </a:cubicBezTo>
                  <a:cubicBezTo>
                    <a:pt x="5" y="89"/>
                    <a:pt x="0" y="114"/>
                    <a:pt x="0" y="114"/>
                  </a:cubicBezTo>
                  <a:cubicBezTo>
                    <a:pt x="14" y="236"/>
                    <a:pt x="63" y="345"/>
                    <a:pt x="126" y="450"/>
                  </a:cubicBezTo>
                  <a:cubicBezTo>
                    <a:pt x="136" y="491"/>
                    <a:pt x="161" y="520"/>
                    <a:pt x="186" y="552"/>
                  </a:cubicBezTo>
                  <a:cubicBezTo>
                    <a:pt x="198" y="611"/>
                    <a:pt x="213" y="650"/>
                    <a:pt x="264" y="684"/>
                  </a:cubicBezTo>
                  <a:cubicBezTo>
                    <a:pt x="290" y="724"/>
                    <a:pt x="368" y="789"/>
                    <a:pt x="414" y="804"/>
                  </a:cubicBezTo>
                  <a:cubicBezTo>
                    <a:pt x="448" y="798"/>
                    <a:pt x="462" y="802"/>
                    <a:pt x="480" y="774"/>
                  </a:cubicBezTo>
                  <a:cubicBezTo>
                    <a:pt x="479" y="766"/>
                    <a:pt x="471" y="708"/>
                    <a:pt x="462" y="702"/>
                  </a:cubicBezTo>
                  <a:cubicBezTo>
                    <a:pt x="439" y="687"/>
                    <a:pt x="449" y="695"/>
                    <a:pt x="432" y="678"/>
                  </a:cubicBezTo>
                </a:path>
              </a:pathLst>
            </a:custGeom>
            <a:noFill/>
            <a:ln w="38100">
              <a:solidFill>
                <a:schemeClr val="tx1"/>
              </a:solidFill>
              <a:round/>
              <a:headEnd/>
              <a:tailEnd/>
            </a:ln>
          </p:spPr>
          <p:txBody>
            <a:bodyPr wrap="none" anchor="ctr"/>
            <a:lstStyle/>
            <a:p>
              <a:endParaRPr lang="en-US"/>
            </a:p>
          </p:txBody>
        </p:sp>
        <p:sp>
          <p:nvSpPr>
            <p:cNvPr id="1075" name="AutoShape 15"/>
            <p:cNvSpPr>
              <a:spLocks noChangeArrowheads="1"/>
            </p:cNvSpPr>
            <p:nvPr/>
          </p:nvSpPr>
          <p:spPr bwMode="auto">
            <a:xfrm rot="-1764620">
              <a:off x="1300" y="1423"/>
              <a:ext cx="467" cy="769"/>
            </a:xfrm>
            <a:prstGeom prst="flowChartMagneticDrum">
              <a:avLst/>
            </a:prstGeom>
            <a:solidFill>
              <a:schemeClr val="accent1"/>
            </a:solidFill>
            <a:ln w="9525">
              <a:solidFill>
                <a:schemeClr val="tx1"/>
              </a:solidFill>
              <a:round/>
              <a:headEnd/>
              <a:tailEnd/>
            </a:ln>
          </p:spPr>
          <p:txBody>
            <a:bodyPr wrap="none" anchor="ctr"/>
            <a:lstStyle/>
            <a:p>
              <a:endParaRPr lang="en-US"/>
            </a:p>
          </p:txBody>
        </p:sp>
        <p:grpSp>
          <p:nvGrpSpPr>
            <p:cNvPr id="3" name="Group 16"/>
            <p:cNvGrpSpPr>
              <a:grpSpLocks/>
            </p:cNvGrpSpPr>
            <p:nvPr/>
          </p:nvGrpSpPr>
          <p:grpSpPr bwMode="auto">
            <a:xfrm rot="-1545793">
              <a:off x="1280" y="1469"/>
              <a:ext cx="208" cy="817"/>
              <a:chOff x="3408" y="3022"/>
              <a:chExt cx="144" cy="880"/>
            </a:xfrm>
          </p:grpSpPr>
          <p:sp>
            <p:nvSpPr>
              <p:cNvPr id="1084" name="Arc 17"/>
              <p:cNvSpPr>
                <a:spLocks/>
              </p:cNvSpPr>
              <p:nvPr/>
            </p:nvSpPr>
            <p:spPr bwMode="auto">
              <a:xfrm>
                <a:off x="3408" y="3024"/>
                <a:ext cx="96" cy="440"/>
              </a:xfrm>
              <a:custGeom>
                <a:avLst/>
                <a:gdLst>
                  <a:gd name="T0" fmla="*/ 0 w 21600"/>
                  <a:gd name="T1" fmla="*/ 440 h 21600"/>
                  <a:gd name="T2" fmla="*/ 96 w 21600"/>
                  <a:gd name="T3" fmla="*/ 0 h 21600"/>
                  <a:gd name="T4" fmla="*/ 96 w 21600"/>
                  <a:gd name="T5" fmla="*/ 4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38100">
                <a:solidFill>
                  <a:srgbClr val="000000"/>
                </a:solidFill>
                <a:round/>
                <a:headEnd/>
                <a:tailEnd/>
              </a:ln>
            </p:spPr>
            <p:txBody>
              <a:bodyPr/>
              <a:lstStyle/>
              <a:p>
                <a:endParaRPr lang="en-US"/>
              </a:p>
            </p:txBody>
          </p:sp>
          <p:sp>
            <p:nvSpPr>
              <p:cNvPr id="1085" name="Arc 18"/>
              <p:cNvSpPr>
                <a:spLocks/>
              </p:cNvSpPr>
              <p:nvPr/>
            </p:nvSpPr>
            <p:spPr bwMode="auto">
              <a:xfrm>
                <a:off x="3500" y="3022"/>
                <a:ext cx="48" cy="32"/>
              </a:xfrm>
              <a:custGeom>
                <a:avLst/>
                <a:gdLst>
                  <a:gd name="T0" fmla="*/ 0 w 21600"/>
                  <a:gd name="T1" fmla="*/ 0 h 21600"/>
                  <a:gd name="T2" fmla="*/ 48 w 21600"/>
                  <a:gd name="T3" fmla="*/ 32 h 21600"/>
                  <a:gd name="T4" fmla="*/ 0 w 21600"/>
                  <a:gd name="T5" fmla="*/ 3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p:spPr>
            <p:txBody>
              <a:bodyPr/>
              <a:lstStyle/>
              <a:p>
                <a:endParaRPr lang="en-US"/>
              </a:p>
            </p:txBody>
          </p:sp>
          <p:sp>
            <p:nvSpPr>
              <p:cNvPr id="1086" name="Arc 19"/>
              <p:cNvSpPr>
                <a:spLocks/>
              </p:cNvSpPr>
              <p:nvPr/>
            </p:nvSpPr>
            <p:spPr bwMode="auto">
              <a:xfrm>
                <a:off x="3408" y="3462"/>
                <a:ext cx="96" cy="440"/>
              </a:xfrm>
              <a:custGeom>
                <a:avLst/>
                <a:gdLst>
                  <a:gd name="T0" fmla="*/ 96 w 21600"/>
                  <a:gd name="T1" fmla="*/ 440 h 21600"/>
                  <a:gd name="T2" fmla="*/ 0 w 21600"/>
                  <a:gd name="T3" fmla="*/ 0 h 21600"/>
                  <a:gd name="T4" fmla="*/ 96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38100">
                <a:solidFill>
                  <a:srgbClr val="000000"/>
                </a:solidFill>
                <a:round/>
                <a:headEnd/>
                <a:tailEnd/>
              </a:ln>
            </p:spPr>
            <p:txBody>
              <a:bodyPr/>
              <a:lstStyle/>
              <a:p>
                <a:endParaRPr lang="en-US"/>
              </a:p>
            </p:txBody>
          </p:sp>
          <p:sp>
            <p:nvSpPr>
              <p:cNvPr id="1087" name="Arc 20"/>
              <p:cNvSpPr>
                <a:spLocks/>
              </p:cNvSpPr>
              <p:nvPr/>
            </p:nvSpPr>
            <p:spPr bwMode="auto">
              <a:xfrm>
                <a:off x="3504" y="3870"/>
                <a:ext cx="48" cy="32"/>
              </a:xfrm>
              <a:custGeom>
                <a:avLst/>
                <a:gdLst>
                  <a:gd name="T0" fmla="*/ 48 w 21600"/>
                  <a:gd name="T1" fmla="*/ 0 h 21600"/>
                  <a:gd name="T2" fmla="*/ 0 w 21600"/>
                  <a:gd name="T3" fmla="*/ 32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38100">
                <a:solidFill>
                  <a:srgbClr val="000000"/>
                </a:solidFill>
                <a:round/>
                <a:headEnd/>
                <a:tailEnd/>
              </a:ln>
            </p:spPr>
            <p:txBody>
              <a:bodyPr/>
              <a:lstStyle/>
              <a:p>
                <a:endParaRPr lang="en-US"/>
              </a:p>
            </p:txBody>
          </p:sp>
        </p:grpSp>
        <p:sp>
          <p:nvSpPr>
            <p:cNvPr id="1077" name="Arc 21"/>
            <p:cNvSpPr>
              <a:spLocks/>
            </p:cNvSpPr>
            <p:nvPr/>
          </p:nvSpPr>
          <p:spPr bwMode="auto">
            <a:xfrm rot="-1545793">
              <a:off x="1456" y="1651"/>
              <a:ext cx="70" cy="262"/>
            </a:xfrm>
            <a:custGeom>
              <a:avLst/>
              <a:gdLst>
                <a:gd name="T0" fmla="*/ 0 w 21600"/>
                <a:gd name="T1" fmla="*/ 262 h 17114"/>
                <a:gd name="T2" fmla="*/ 27 w 21600"/>
                <a:gd name="T3" fmla="*/ 0 h 17114"/>
                <a:gd name="T4" fmla="*/ 70 w 21600"/>
                <a:gd name="T5" fmla="*/ 262 h 17114"/>
                <a:gd name="T6" fmla="*/ 0 60000 65536"/>
                <a:gd name="T7" fmla="*/ 0 60000 65536"/>
                <a:gd name="T8" fmla="*/ 0 60000 65536"/>
                <a:gd name="T9" fmla="*/ 0 w 21600"/>
                <a:gd name="T10" fmla="*/ 0 h 17114"/>
                <a:gd name="T11" fmla="*/ 21600 w 21600"/>
                <a:gd name="T12" fmla="*/ 17114 h 17114"/>
              </a:gdLst>
              <a:ahLst/>
              <a:cxnLst>
                <a:cxn ang="T6">
                  <a:pos x="T0" y="T1"/>
                </a:cxn>
                <a:cxn ang="T7">
                  <a:pos x="T2" y="T3"/>
                </a:cxn>
                <a:cxn ang="T8">
                  <a:pos x="T4" y="T5"/>
                </a:cxn>
              </a:cxnLst>
              <a:rect l="T9" t="T10" r="T11" b="T12"/>
              <a:pathLst>
                <a:path w="21600" h="17114" fill="none" extrusionOk="0">
                  <a:moveTo>
                    <a:pt x="0" y="17114"/>
                  </a:moveTo>
                  <a:cubicBezTo>
                    <a:pt x="0" y="10411"/>
                    <a:pt x="3111" y="4089"/>
                    <a:pt x="8421" y="0"/>
                  </a:cubicBezTo>
                </a:path>
                <a:path w="21600" h="17114" stroke="0" extrusionOk="0">
                  <a:moveTo>
                    <a:pt x="0" y="17114"/>
                  </a:moveTo>
                  <a:cubicBezTo>
                    <a:pt x="0" y="10411"/>
                    <a:pt x="3111" y="4089"/>
                    <a:pt x="8421" y="0"/>
                  </a:cubicBezTo>
                  <a:lnTo>
                    <a:pt x="21600" y="17114"/>
                  </a:lnTo>
                  <a:close/>
                </a:path>
              </a:pathLst>
            </a:custGeom>
            <a:noFill/>
            <a:ln w="38100">
              <a:solidFill>
                <a:srgbClr val="000000"/>
              </a:solidFill>
              <a:round/>
              <a:headEnd/>
              <a:tailEnd/>
            </a:ln>
          </p:spPr>
          <p:txBody>
            <a:bodyPr/>
            <a:lstStyle/>
            <a:p>
              <a:endParaRPr lang="en-US"/>
            </a:p>
          </p:txBody>
        </p:sp>
        <p:sp>
          <p:nvSpPr>
            <p:cNvPr id="1078" name="Freeform 22"/>
            <p:cNvSpPr>
              <a:spLocks/>
            </p:cNvSpPr>
            <p:nvPr/>
          </p:nvSpPr>
          <p:spPr bwMode="auto">
            <a:xfrm>
              <a:off x="1670" y="1279"/>
              <a:ext cx="514" cy="955"/>
            </a:xfrm>
            <a:custGeom>
              <a:avLst/>
              <a:gdLst>
                <a:gd name="T0" fmla="*/ 996 w 1008"/>
                <a:gd name="T1" fmla="*/ 234 h 1008"/>
                <a:gd name="T2" fmla="*/ 996 w 1008"/>
                <a:gd name="T3" fmla="*/ 150 h 1008"/>
                <a:gd name="T4" fmla="*/ 798 w 1008"/>
                <a:gd name="T5" fmla="*/ 0 h 1008"/>
                <a:gd name="T6" fmla="*/ 672 w 1008"/>
                <a:gd name="T7" fmla="*/ 18 h 1008"/>
                <a:gd name="T8" fmla="*/ 636 w 1008"/>
                <a:gd name="T9" fmla="*/ 36 h 1008"/>
                <a:gd name="T10" fmla="*/ 600 w 1008"/>
                <a:gd name="T11" fmla="*/ 66 h 1008"/>
                <a:gd name="T12" fmla="*/ 570 w 1008"/>
                <a:gd name="T13" fmla="*/ 96 h 1008"/>
                <a:gd name="T14" fmla="*/ 504 w 1008"/>
                <a:gd name="T15" fmla="*/ 180 h 1008"/>
                <a:gd name="T16" fmla="*/ 426 w 1008"/>
                <a:gd name="T17" fmla="*/ 348 h 1008"/>
                <a:gd name="T18" fmla="*/ 372 w 1008"/>
                <a:gd name="T19" fmla="*/ 564 h 1008"/>
                <a:gd name="T20" fmla="*/ 294 w 1008"/>
                <a:gd name="T21" fmla="*/ 882 h 1008"/>
                <a:gd name="T22" fmla="*/ 222 w 1008"/>
                <a:gd name="T23" fmla="*/ 996 h 1008"/>
                <a:gd name="T24" fmla="*/ 186 w 1008"/>
                <a:gd name="T25" fmla="*/ 1008 h 1008"/>
                <a:gd name="T26" fmla="*/ 18 w 1008"/>
                <a:gd name="T27" fmla="*/ 954 h 1008"/>
                <a:gd name="T28" fmla="*/ 0 w 1008"/>
                <a:gd name="T29" fmla="*/ 960 h 10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8"/>
                <a:gd name="T46" fmla="*/ 0 h 1008"/>
                <a:gd name="T47" fmla="*/ 1008 w 1008"/>
                <a:gd name="T48" fmla="*/ 1008 h 10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8" h="1008">
                  <a:moveTo>
                    <a:pt x="996" y="234"/>
                  </a:moveTo>
                  <a:cubicBezTo>
                    <a:pt x="1008" y="197"/>
                    <a:pt x="1005" y="216"/>
                    <a:pt x="996" y="150"/>
                  </a:cubicBezTo>
                  <a:cubicBezTo>
                    <a:pt x="981" y="37"/>
                    <a:pt x="896" y="16"/>
                    <a:pt x="798" y="0"/>
                  </a:cubicBezTo>
                  <a:cubicBezTo>
                    <a:pt x="752" y="4"/>
                    <a:pt x="715" y="7"/>
                    <a:pt x="672" y="18"/>
                  </a:cubicBezTo>
                  <a:cubicBezTo>
                    <a:pt x="672" y="18"/>
                    <a:pt x="637" y="36"/>
                    <a:pt x="636" y="36"/>
                  </a:cubicBezTo>
                  <a:cubicBezTo>
                    <a:pt x="623" y="45"/>
                    <a:pt x="613" y="57"/>
                    <a:pt x="600" y="66"/>
                  </a:cubicBezTo>
                  <a:cubicBezTo>
                    <a:pt x="568" y="114"/>
                    <a:pt x="610" y="56"/>
                    <a:pt x="570" y="96"/>
                  </a:cubicBezTo>
                  <a:cubicBezTo>
                    <a:pt x="544" y="122"/>
                    <a:pt x="530" y="154"/>
                    <a:pt x="504" y="180"/>
                  </a:cubicBezTo>
                  <a:cubicBezTo>
                    <a:pt x="485" y="237"/>
                    <a:pt x="449" y="291"/>
                    <a:pt x="426" y="348"/>
                  </a:cubicBezTo>
                  <a:cubicBezTo>
                    <a:pt x="398" y="418"/>
                    <a:pt x="396" y="493"/>
                    <a:pt x="372" y="564"/>
                  </a:cubicBezTo>
                  <a:cubicBezTo>
                    <a:pt x="358" y="661"/>
                    <a:pt x="333" y="794"/>
                    <a:pt x="294" y="882"/>
                  </a:cubicBezTo>
                  <a:cubicBezTo>
                    <a:pt x="284" y="904"/>
                    <a:pt x="247" y="979"/>
                    <a:pt x="222" y="996"/>
                  </a:cubicBezTo>
                  <a:cubicBezTo>
                    <a:pt x="211" y="1003"/>
                    <a:pt x="186" y="1008"/>
                    <a:pt x="186" y="1008"/>
                  </a:cubicBezTo>
                  <a:cubicBezTo>
                    <a:pt x="131" y="999"/>
                    <a:pt x="66" y="986"/>
                    <a:pt x="18" y="954"/>
                  </a:cubicBezTo>
                  <a:cubicBezTo>
                    <a:pt x="12" y="956"/>
                    <a:pt x="0" y="960"/>
                    <a:pt x="0" y="960"/>
                  </a:cubicBezTo>
                </a:path>
              </a:pathLst>
            </a:custGeom>
            <a:noFill/>
            <a:ln w="38100">
              <a:solidFill>
                <a:schemeClr val="tx1"/>
              </a:solidFill>
              <a:round/>
              <a:headEnd/>
              <a:tailEnd/>
            </a:ln>
          </p:spPr>
          <p:txBody>
            <a:bodyPr wrap="none" anchor="ctr"/>
            <a:lstStyle/>
            <a:p>
              <a:endParaRPr lang="en-US"/>
            </a:p>
          </p:txBody>
        </p:sp>
        <p:sp>
          <p:nvSpPr>
            <p:cNvPr id="1079" name="Freeform 23"/>
            <p:cNvSpPr>
              <a:spLocks/>
            </p:cNvSpPr>
            <p:nvPr/>
          </p:nvSpPr>
          <p:spPr bwMode="auto">
            <a:xfrm>
              <a:off x="1521" y="1892"/>
              <a:ext cx="155" cy="282"/>
            </a:xfrm>
            <a:custGeom>
              <a:avLst/>
              <a:gdLst>
                <a:gd name="T0" fmla="*/ 144 w 144"/>
                <a:gd name="T1" fmla="*/ 282 h 282"/>
                <a:gd name="T2" fmla="*/ 102 w 144"/>
                <a:gd name="T3" fmla="*/ 192 h 282"/>
                <a:gd name="T4" fmla="*/ 66 w 144"/>
                <a:gd name="T5" fmla="*/ 138 h 282"/>
                <a:gd name="T6" fmla="*/ 30 w 144"/>
                <a:gd name="T7" fmla="*/ 60 h 282"/>
                <a:gd name="T8" fmla="*/ 0 w 144"/>
                <a:gd name="T9" fmla="*/ 0 h 282"/>
                <a:gd name="T10" fmla="*/ 0 60000 65536"/>
                <a:gd name="T11" fmla="*/ 0 60000 65536"/>
                <a:gd name="T12" fmla="*/ 0 60000 65536"/>
                <a:gd name="T13" fmla="*/ 0 60000 65536"/>
                <a:gd name="T14" fmla="*/ 0 60000 65536"/>
                <a:gd name="T15" fmla="*/ 0 w 144"/>
                <a:gd name="T16" fmla="*/ 0 h 282"/>
                <a:gd name="T17" fmla="*/ 144 w 144"/>
                <a:gd name="T18" fmla="*/ 282 h 282"/>
              </a:gdLst>
              <a:ahLst/>
              <a:cxnLst>
                <a:cxn ang="T10">
                  <a:pos x="T0" y="T1"/>
                </a:cxn>
                <a:cxn ang="T11">
                  <a:pos x="T2" y="T3"/>
                </a:cxn>
                <a:cxn ang="T12">
                  <a:pos x="T4" y="T5"/>
                </a:cxn>
                <a:cxn ang="T13">
                  <a:pos x="T6" y="T7"/>
                </a:cxn>
                <a:cxn ang="T14">
                  <a:pos x="T8" y="T9"/>
                </a:cxn>
              </a:cxnLst>
              <a:rect l="T15" t="T16" r="T17" b="T18"/>
              <a:pathLst>
                <a:path w="144" h="282">
                  <a:moveTo>
                    <a:pt x="144" y="282"/>
                  </a:moveTo>
                  <a:cubicBezTo>
                    <a:pt x="133" y="250"/>
                    <a:pt x="118" y="221"/>
                    <a:pt x="102" y="192"/>
                  </a:cubicBezTo>
                  <a:cubicBezTo>
                    <a:pt x="91" y="173"/>
                    <a:pt x="73" y="159"/>
                    <a:pt x="66" y="138"/>
                  </a:cubicBezTo>
                  <a:cubicBezTo>
                    <a:pt x="57" y="112"/>
                    <a:pt x="42" y="85"/>
                    <a:pt x="30" y="60"/>
                  </a:cubicBezTo>
                  <a:cubicBezTo>
                    <a:pt x="22" y="44"/>
                    <a:pt x="0" y="18"/>
                    <a:pt x="0" y="0"/>
                  </a:cubicBezTo>
                </a:path>
              </a:pathLst>
            </a:custGeom>
            <a:noFill/>
            <a:ln w="38100">
              <a:solidFill>
                <a:schemeClr val="tx1"/>
              </a:solidFill>
              <a:round/>
              <a:headEnd/>
              <a:tailEnd/>
            </a:ln>
          </p:spPr>
          <p:txBody>
            <a:bodyPr wrap="none" anchor="ctr"/>
            <a:lstStyle/>
            <a:p>
              <a:endParaRPr lang="en-US"/>
            </a:p>
          </p:txBody>
        </p:sp>
        <p:sp>
          <p:nvSpPr>
            <p:cNvPr id="1080" name="Freeform 24"/>
            <p:cNvSpPr>
              <a:spLocks/>
            </p:cNvSpPr>
            <p:nvPr/>
          </p:nvSpPr>
          <p:spPr bwMode="auto">
            <a:xfrm>
              <a:off x="468" y="1477"/>
              <a:ext cx="145" cy="90"/>
            </a:xfrm>
            <a:custGeom>
              <a:avLst/>
              <a:gdLst>
                <a:gd name="T0" fmla="*/ 134 w 134"/>
                <a:gd name="T1" fmla="*/ 90 h 90"/>
                <a:gd name="T2" fmla="*/ 92 w 134"/>
                <a:gd name="T3" fmla="*/ 36 h 90"/>
                <a:gd name="T4" fmla="*/ 56 w 134"/>
                <a:gd name="T5" fmla="*/ 12 h 90"/>
                <a:gd name="T6" fmla="*/ 38 w 134"/>
                <a:gd name="T7" fmla="*/ 0 h 90"/>
                <a:gd name="T8" fmla="*/ 2 w 134"/>
                <a:gd name="T9" fmla="*/ 0 h 90"/>
                <a:gd name="T10" fmla="*/ 0 60000 65536"/>
                <a:gd name="T11" fmla="*/ 0 60000 65536"/>
                <a:gd name="T12" fmla="*/ 0 60000 65536"/>
                <a:gd name="T13" fmla="*/ 0 60000 65536"/>
                <a:gd name="T14" fmla="*/ 0 60000 65536"/>
                <a:gd name="T15" fmla="*/ 0 w 134"/>
                <a:gd name="T16" fmla="*/ 0 h 90"/>
                <a:gd name="T17" fmla="*/ 134 w 134"/>
                <a:gd name="T18" fmla="*/ 90 h 90"/>
              </a:gdLst>
              <a:ahLst/>
              <a:cxnLst>
                <a:cxn ang="T10">
                  <a:pos x="T0" y="T1"/>
                </a:cxn>
                <a:cxn ang="T11">
                  <a:pos x="T2" y="T3"/>
                </a:cxn>
                <a:cxn ang="T12">
                  <a:pos x="T4" y="T5"/>
                </a:cxn>
                <a:cxn ang="T13">
                  <a:pos x="T6" y="T7"/>
                </a:cxn>
                <a:cxn ang="T14">
                  <a:pos x="T8" y="T9"/>
                </a:cxn>
              </a:cxnLst>
              <a:rect l="T15" t="T16" r="T17" b="T18"/>
              <a:pathLst>
                <a:path w="134" h="90">
                  <a:moveTo>
                    <a:pt x="134" y="90"/>
                  </a:moveTo>
                  <a:cubicBezTo>
                    <a:pt x="123" y="73"/>
                    <a:pt x="107" y="49"/>
                    <a:pt x="92" y="36"/>
                  </a:cubicBezTo>
                  <a:cubicBezTo>
                    <a:pt x="81" y="27"/>
                    <a:pt x="68" y="20"/>
                    <a:pt x="56" y="12"/>
                  </a:cubicBezTo>
                  <a:cubicBezTo>
                    <a:pt x="50" y="8"/>
                    <a:pt x="38" y="0"/>
                    <a:pt x="38" y="0"/>
                  </a:cubicBezTo>
                  <a:cubicBezTo>
                    <a:pt x="0" y="6"/>
                    <a:pt x="2" y="18"/>
                    <a:pt x="2" y="0"/>
                  </a:cubicBezTo>
                </a:path>
              </a:pathLst>
            </a:custGeom>
            <a:noFill/>
            <a:ln w="38100">
              <a:solidFill>
                <a:schemeClr val="tx1"/>
              </a:solidFill>
              <a:round/>
              <a:headEnd/>
              <a:tailEnd/>
            </a:ln>
          </p:spPr>
          <p:txBody>
            <a:bodyPr wrap="none" anchor="ctr"/>
            <a:lstStyle/>
            <a:p>
              <a:endParaRPr lang="en-US"/>
            </a:p>
          </p:txBody>
        </p:sp>
        <p:sp>
          <p:nvSpPr>
            <p:cNvPr id="1081" name="AutoShape 25"/>
            <p:cNvSpPr>
              <a:spLocks noChangeArrowheads="1"/>
            </p:cNvSpPr>
            <p:nvPr/>
          </p:nvSpPr>
          <p:spPr bwMode="auto">
            <a:xfrm rot="2483438">
              <a:off x="2080" y="1327"/>
              <a:ext cx="468" cy="721"/>
            </a:xfrm>
            <a:prstGeom prst="flowChartMagneticDrum">
              <a:avLst/>
            </a:prstGeom>
            <a:solidFill>
              <a:schemeClr val="accent1"/>
            </a:solidFill>
            <a:ln w="9525">
              <a:solidFill>
                <a:schemeClr val="tx1"/>
              </a:solidFill>
              <a:round/>
              <a:headEnd/>
              <a:tailEnd/>
            </a:ln>
          </p:spPr>
          <p:txBody>
            <a:bodyPr wrap="none" anchor="ctr"/>
            <a:lstStyle/>
            <a:p>
              <a:endParaRPr lang="en-US"/>
            </a:p>
          </p:txBody>
        </p:sp>
        <p:sp>
          <p:nvSpPr>
            <p:cNvPr id="1082" name="Freeform 26"/>
            <p:cNvSpPr>
              <a:spLocks/>
            </p:cNvSpPr>
            <p:nvPr/>
          </p:nvSpPr>
          <p:spPr bwMode="auto">
            <a:xfrm>
              <a:off x="1934" y="1279"/>
              <a:ext cx="770" cy="704"/>
            </a:xfrm>
            <a:custGeom>
              <a:avLst/>
              <a:gdLst>
                <a:gd name="T0" fmla="*/ 15 w 711"/>
                <a:gd name="T1" fmla="*/ 601 h 703"/>
                <a:gd name="T2" fmla="*/ 63 w 711"/>
                <a:gd name="T3" fmla="*/ 703 h 703"/>
                <a:gd name="T4" fmla="*/ 105 w 711"/>
                <a:gd name="T5" fmla="*/ 697 h 703"/>
                <a:gd name="T6" fmla="*/ 195 w 711"/>
                <a:gd name="T7" fmla="*/ 571 h 703"/>
                <a:gd name="T8" fmla="*/ 273 w 711"/>
                <a:gd name="T9" fmla="*/ 451 h 703"/>
                <a:gd name="T10" fmla="*/ 339 w 711"/>
                <a:gd name="T11" fmla="*/ 313 h 703"/>
                <a:gd name="T12" fmla="*/ 399 w 711"/>
                <a:gd name="T13" fmla="*/ 157 h 703"/>
                <a:gd name="T14" fmla="*/ 453 w 711"/>
                <a:gd name="T15" fmla="*/ 67 h 703"/>
                <a:gd name="T16" fmla="*/ 549 w 711"/>
                <a:gd name="T17" fmla="*/ 13 h 703"/>
                <a:gd name="T18" fmla="*/ 597 w 711"/>
                <a:gd name="T19" fmla="*/ 1 h 703"/>
                <a:gd name="T20" fmla="*/ 681 w 711"/>
                <a:gd name="T21" fmla="*/ 31 h 703"/>
                <a:gd name="T22" fmla="*/ 705 w 711"/>
                <a:gd name="T23" fmla="*/ 217 h 703"/>
                <a:gd name="T24" fmla="*/ 681 w 711"/>
                <a:gd name="T25" fmla="*/ 421 h 703"/>
                <a:gd name="T26" fmla="*/ 567 w 711"/>
                <a:gd name="T27" fmla="*/ 547 h 703"/>
                <a:gd name="T28" fmla="*/ 537 w 711"/>
                <a:gd name="T29" fmla="*/ 589 h 7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1"/>
                <a:gd name="T46" fmla="*/ 0 h 703"/>
                <a:gd name="T47" fmla="*/ 711 w 711"/>
                <a:gd name="T48" fmla="*/ 703 h 7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1" h="703">
                  <a:moveTo>
                    <a:pt x="15" y="601"/>
                  </a:moveTo>
                  <a:cubicBezTo>
                    <a:pt x="0" y="645"/>
                    <a:pt x="29" y="680"/>
                    <a:pt x="63" y="703"/>
                  </a:cubicBezTo>
                  <a:cubicBezTo>
                    <a:pt x="77" y="701"/>
                    <a:pt x="91" y="701"/>
                    <a:pt x="105" y="697"/>
                  </a:cubicBezTo>
                  <a:cubicBezTo>
                    <a:pt x="145" y="685"/>
                    <a:pt x="166" y="600"/>
                    <a:pt x="195" y="571"/>
                  </a:cubicBezTo>
                  <a:cubicBezTo>
                    <a:pt x="210" y="527"/>
                    <a:pt x="247" y="488"/>
                    <a:pt x="273" y="451"/>
                  </a:cubicBezTo>
                  <a:cubicBezTo>
                    <a:pt x="303" y="410"/>
                    <a:pt x="311" y="355"/>
                    <a:pt x="339" y="313"/>
                  </a:cubicBezTo>
                  <a:cubicBezTo>
                    <a:pt x="354" y="252"/>
                    <a:pt x="372" y="212"/>
                    <a:pt x="399" y="157"/>
                  </a:cubicBezTo>
                  <a:cubicBezTo>
                    <a:pt x="413" y="128"/>
                    <a:pt x="427" y="89"/>
                    <a:pt x="453" y="67"/>
                  </a:cubicBezTo>
                  <a:cubicBezTo>
                    <a:pt x="478" y="45"/>
                    <a:pt x="517" y="24"/>
                    <a:pt x="549" y="13"/>
                  </a:cubicBezTo>
                  <a:cubicBezTo>
                    <a:pt x="565" y="8"/>
                    <a:pt x="597" y="1"/>
                    <a:pt x="597" y="1"/>
                  </a:cubicBezTo>
                  <a:cubicBezTo>
                    <a:pt x="634" y="6"/>
                    <a:pt x="660" y="0"/>
                    <a:pt x="681" y="31"/>
                  </a:cubicBezTo>
                  <a:cubicBezTo>
                    <a:pt x="690" y="93"/>
                    <a:pt x="698" y="155"/>
                    <a:pt x="705" y="217"/>
                  </a:cubicBezTo>
                  <a:cubicBezTo>
                    <a:pt x="702" y="268"/>
                    <a:pt x="711" y="369"/>
                    <a:pt x="681" y="421"/>
                  </a:cubicBezTo>
                  <a:cubicBezTo>
                    <a:pt x="656" y="465"/>
                    <a:pt x="609" y="519"/>
                    <a:pt x="567" y="547"/>
                  </a:cubicBezTo>
                  <a:cubicBezTo>
                    <a:pt x="559" y="558"/>
                    <a:pt x="537" y="577"/>
                    <a:pt x="537" y="589"/>
                  </a:cubicBezTo>
                </a:path>
              </a:pathLst>
            </a:custGeom>
            <a:noFill/>
            <a:ln w="38100">
              <a:solidFill>
                <a:schemeClr val="tx1"/>
              </a:solidFill>
              <a:round/>
              <a:headEnd/>
              <a:tailEnd/>
            </a:ln>
          </p:spPr>
          <p:txBody>
            <a:bodyPr wrap="none" anchor="ctr"/>
            <a:lstStyle/>
            <a:p>
              <a:endParaRPr lang="en-US"/>
            </a:p>
          </p:txBody>
        </p:sp>
        <p:sp>
          <p:nvSpPr>
            <p:cNvPr id="1083" name="Freeform 27"/>
            <p:cNvSpPr>
              <a:spLocks/>
            </p:cNvSpPr>
            <p:nvPr/>
          </p:nvSpPr>
          <p:spPr bwMode="auto">
            <a:xfrm>
              <a:off x="1326" y="1375"/>
              <a:ext cx="130" cy="318"/>
            </a:xfrm>
            <a:custGeom>
              <a:avLst/>
              <a:gdLst>
                <a:gd name="T0" fmla="*/ 102 w 120"/>
                <a:gd name="T1" fmla="*/ 318 h 318"/>
                <a:gd name="T2" fmla="*/ 18 w 120"/>
                <a:gd name="T3" fmla="*/ 132 h 318"/>
                <a:gd name="T4" fmla="*/ 48 w 120"/>
                <a:gd name="T5" fmla="*/ 0 h 318"/>
                <a:gd name="T6" fmla="*/ 120 w 120"/>
                <a:gd name="T7" fmla="*/ 30 h 318"/>
                <a:gd name="T8" fmla="*/ 0 60000 65536"/>
                <a:gd name="T9" fmla="*/ 0 60000 65536"/>
                <a:gd name="T10" fmla="*/ 0 60000 65536"/>
                <a:gd name="T11" fmla="*/ 0 60000 65536"/>
                <a:gd name="T12" fmla="*/ 0 w 120"/>
                <a:gd name="T13" fmla="*/ 0 h 318"/>
                <a:gd name="T14" fmla="*/ 120 w 120"/>
                <a:gd name="T15" fmla="*/ 318 h 318"/>
              </a:gdLst>
              <a:ahLst/>
              <a:cxnLst>
                <a:cxn ang="T8">
                  <a:pos x="T0" y="T1"/>
                </a:cxn>
                <a:cxn ang="T9">
                  <a:pos x="T2" y="T3"/>
                </a:cxn>
                <a:cxn ang="T10">
                  <a:pos x="T4" y="T5"/>
                </a:cxn>
                <a:cxn ang="T11">
                  <a:pos x="T6" y="T7"/>
                </a:cxn>
              </a:cxnLst>
              <a:rect l="T12" t="T13" r="T14" b="T15"/>
              <a:pathLst>
                <a:path w="120" h="318">
                  <a:moveTo>
                    <a:pt x="102" y="318"/>
                  </a:moveTo>
                  <a:cubicBezTo>
                    <a:pt x="63" y="259"/>
                    <a:pt x="35" y="201"/>
                    <a:pt x="18" y="132"/>
                  </a:cubicBezTo>
                  <a:cubicBezTo>
                    <a:pt x="20" y="93"/>
                    <a:pt x="0" y="16"/>
                    <a:pt x="48" y="0"/>
                  </a:cubicBezTo>
                  <a:cubicBezTo>
                    <a:pt x="86" y="5"/>
                    <a:pt x="95" y="5"/>
                    <a:pt x="120" y="30"/>
                  </a:cubicBezTo>
                </a:path>
              </a:pathLst>
            </a:custGeom>
            <a:noFill/>
            <a:ln w="38100">
              <a:solidFill>
                <a:schemeClr val="tx1"/>
              </a:solidFill>
              <a:round/>
              <a:headEnd/>
              <a:tailEnd/>
            </a:ln>
          </p:spPr>
          <p:txBody>
            <a:bodyPr wrap="none" anchor="ctr"/>
            <a:lstStyle/>
            <a:p>
              <a:endParaRPr lang="en-US"/>
            </a:p>
          </p:txBody>
        </p:sp>
      </p:grpSp>
      <p:grpSp>
        <p:nvGrpSpPr>
          <p:cNvPr id="4" name="Group 28"/>
          <p:cNvGrpSpPr>
            <a:grpSpLocks/>
          </p:cNvGrpSpPr>
          <p:nvPr/>
        </p:nvGrpSpPr>
        <p:grpSpPr bwMode="auto">
          <a:xfrm>
            <a:off x="358775" y="457200"/>
            <a:ext cx="4457700" cy="5334000"/>
            <a:chOff x="226" y="288"/>
            <a:chExt cx="2808" cy="3360"/>
          </a:xfrm>
        </p:grpSpPr>
        <p:sp>
          <p:nvSpPr>
            <p:cNvPr id="1038" name="Rectangle 29"/>
            <p:cNvSpPr>
              <a:spLocks noChangeArrowheads="1"/>
            </p:cNvSpPr>
            <p:nvPr/>
          </p:nvSpPr>
          <p:spPr bwMode="auto">
            <a:xfrm>
              <a:off x="278" y="288"/>
              <a:ext cx="2704" cy="672"/>
            </a:xfrm>
            <a:prstGeom prst="rect">
              <a:avLst/>
            </a:prstGeom>
            <a:noFill/>
            <a:ln w="9525">
              <a:noFill/>
              <a:miter lim="800000"/>
              <a:headEnd/>
              <a:tailEnd/>
            </a:ln>
          </p:spPr>
          <p:txBody>
            <a:bodyPr lIns="91711" tIns="45856" rIns="91711" bIns="45856" anchor="ctr"/>
            <a:lstStyle/>
            <a:p>
              <a:pPr algn="r" defTabSz="852488"/>
              <a:r>
                <a:rPr lang="en-US" altLang="ja-JP" sz="3300">
                  <a:solidFill>
                    <a:srgbClr val="006600"/>
                  </a:solidFill>
                  <a:ea typeface="MS PGothic" pitchFamily="34" charset="-128"/>
                </a:rPr>
                <a:t>Histone Deacetylation</a:t>
              </a:r>
              <a:endParaRPr lang="en-US" altLang="ja-JP" sz="3300" b="1">
                <a:solidFill>
                  <a:srgbClr val="006600"/>
                </a:solidFill>
                <a:ea typeface="MS PGothic" pitchFamily="34" charset="-128"/>
              </a:endParaRPr>
            </a:p>
          </p:txBody>
        </p:sp>
        <p:sp>
          <p:nvSpPr>
            <p:cNvPr id="1039" name="Rectangle 30"/>
            <p:cNvSpPr>
              <a:spLocks noChangeArrowheads="1"/>
            </p:cNvSpPr>
            <p:nvPr/>
          </p:nvSpPr>
          <p:spPr bwMode="auto">
            <a:xfrm>
              <a:off x="226" y="816"/>
              <a:ext cx="2808" cy="240"/>
            </a:xfrm>
            <a:prstGeom prst="rect">
              <a:avLst/>
            </a:prstGeom>
            <a:noFill/>
            <a:ln w="9525">
              <a:noFill/>
              <a:miter lim="800000"/>
              <a:headEnd/>
              <a:tailEnd/>
            </a:ln>
          </p:spPr>
          <p:txBody>
            <a:bodyPr lIns="91711" tIns="45856" rIns="91711" bIns="45856" anchor="ctr"/>
            <a:lstStyle/>
            <a:p>
              <a:pPr algn="ctr" defTabSz="852488"/>
              <a:r>
                <a:rPr lang="en-US" altLang="ja-JP" sz="3000" b="1">
                  <a:solidFill>
                    <a:schemeClr val="tx2"/>
                  </a:solidFill>
                  <a:ea typeface="MS PGothic" pitchFamily="34" charset="-128"/>
                </a:rPr>
                <a:t>(Gene silencing)</a:t>
              </a:r>
              <a:endParaRPr lang="en-US" altLang="ja-JP" sz="2600" b="1">
                <a:solidFill>
                  <a:schemeClr val="tx2"/>
                </a:solidFill>
                <a:ea typeface="MS PGothic" pitchFamily="34" charset="-128"/>
              </a:endParaRPr>
            </a:p>
          </p:txBody>
        </p:sp>
        <p:sp>
          <p:nvSpPr>
            <p:cNvPr id="1040" name="Rectangle 31"/>
            <p:cNvSpPr>
              <a:spLocks noChangeArrowheads="1"/>
            </p:cNvSpPr>
            <p:nvPr/>
          </p:nvSpPr>
          <p:spPr bwMode="auto">
            <a:xfrm>
              <a:off x="382" y="2880"/>
              <a:ext cx="2496" cy="288"/>
            </a:xfrm>
            <a:prstGeom prst="rect">
              <a:avLst/>
            </a:prstGeom>
            <a:noFill/>
            <a:ln w="9525">
              <a:noFill/>
              <a:miter lim="800000"/>
              <a:headEnd/>
              <a:tailEnd/>
            </a:ln>
          </p:spPr>
          <p:txBody>
            <a:bodyPr lIns="91711" tIns="45856" rIns="91711" bIns="45856" anchor="ctr"/>
            <a:lstStyle/>
            <a:p>
              <a:pPr algn="r" defTabSz="852488"/>
              <a:r>
                <a:rPr lang="en-US" altLang="ja-JP" sz="3000">
                  <a:solidFill>
                    <a:srgbClr val="CC0099"/>
                  </a:solidFill>
                  <a:ea typeface="MS PGothic" pitchFamily="34" charset="-128"/>
                </a:rPr>
                <a:t>Histone Deacetylase</a:t>
              </a:r>
              <a:endParaRPr lang="en-US" altLang="ja-JP" sz="4800">
                <a:solidFill>
                  <a:srgbClr val="CC0099"/>
                </a:solidFill>
                <a:ea typeface="MS PGothic" pitchFamily="34" charset="-128"/>
              </a:endParaRPr>
            </a:p>
          </p:txBody>
        </p:sp>
        <p:sp>
          <p:nvSpPr>
            <p:cNvPr id="1041" name="Rectangle 32"/>
            <p:cNvSpPr>
              <a:spLocks noChangeArrowheads="1"/>
            </p:cNvSpPr>
            <p:nvPr/>
          </p:nvSpPr>
          <p:spPr bwMode="auto">
            <a:xfrm>
              <a:off x="616" y="3216"/>
              <a:ext cx="2028" cy="432"/>
            </a:xfrm>
            <a:prstGeom prst="rect">
              <a:avLst/>
            </a:prstGeom>
            <a:noFill/>
            <a:ln w="9525">
              <a:noFill/>
              <a:miter lim="800000"/>
              <a:headEnd/>
              <a:tailEnd/>
            </a:ln>
          </p:spPr>
          <p:txBody>
            <a:bodyPr lIns="91711" tIns="45856" rIns="91711" bIns="45856" anchor="ctr"/>
            <a:lstStyle/>
            <a:p>
              <a:pPr algn="r" defTabSz="852488"/>
              <a:r>
                <a:rPr lang="en-US" altLang="ja-JP" sz="3000">
                  <a:solidFill>
                    <a:srgbClr val="CC3300"/>
                  </a:solidFill>
                  <a:ea typeface="MS PGothic" pitchFamily="34" charset="-128"/>
                </a:rPr>
                <a:t>HDAC 1 - 11</a:t>
              </a:r>
              <a:br>
                <a:rPr lang="en-US" altLang="ja-JP" sz="3000">
                  <a:solidFill>
                    <a:srgbClr val="CC3300"/>
                  </a:solidFill>
                  <a:ea typeface="MS PGothic" pitchFamily="34" charset="-128"/>
                </a:rPr>
              </a:br>
              <a:r>
                <a:rPr lang="en-US" altLang="ja-JP" sz="3000">
                  <a:solidFill>
                    <a:srgbClr val="CC3300"/>
                  </a:solidFill>
                  <a:ea typeface="MS PGothic" pitchFamily="34" charset="-128"/>
                </a:rPr>
                <a:t>sirtuins 1-7</a:t>
              </a:r>
              <a:endParaRPr lang="en-US" altLang="ja-JP" sz="2600">
                <a:solidFill>
                  <a:srgbClr val="CC3300"/>
                </a:solidFill>
                <a:ea typeface="MS PGothic" pitchFamily="34" charset="-128"/>
              </a:endParaRPr>
            </a:p>
          </p:txBody>
        </p:sp>
        <p:pic>
          <p:nvPicPr>
            <p:cNvPr id="1042" name="Picture 33" descr="fig1"/>
            <p:cNvPicPr>
              <a:picLocks noChangeAspect="1" noChangeArrowheads="1"/>
            </p:cNvPicPr>
            <p:nvPr/>
          </p:nvPicPr>
          <p:blipFill>
            <a:blip r:embed="rId5">
              <a:lum bright="-30000" contrast="42000"/>
            </a:blip>
            <a:srcRect l="3334" t="3517" r="2673" b="53081"/>
            <a:stretch>
              <a:fillRect/>
            </a:stretch>
          </p:blipFill>
          <p:spPr bwMode="auto">
            <a:xfrm>
              <a:off x="494" y="1195"/>
              <a:ext cx="2272" cy="502"/>
            </a:xfrm>
            <a:prstGeom prst="rect">
              <a:avLst/>
            </a:prstGeom>
            <a:noFill/>
            <a:ln w="9525">
              <a:noFill/>
              <a:miter lim="800000"/>
              <a:headEnd/>
              <a:tailEnd/>
            </a:ln>
          </p:spPr>
        </p:pic>
        <p:grpSp>
          <p:nvGrpSpPr>
            <p:cNvPr id="5" name="Group 34"/>
            <p:cNvGrpSpPr>
              <a:grpSpLocks/>
            </p:cNvGrpSpPr>
            <p:nvPr/>
          </p:nvGrpSpPr>
          <p:grpSpPr bwMode="auto">
            <a:xfrm>
              <a:off x="1080" y="1722"/>
              <a:ext cx="1068" cy="465"/>
              <a:chOff x="3536" y="1217"/>
              <a:chExt cx="2132" cy="927"/>
            </a:xfrm>
          </p:grpSpPr>
          <p:sp>
            <p:nvSpPr>
              <p:cNvPr id="1044" name="Freeform 35"/>
              <p:cNvSpPr>
                <a:spLocks/>
              </p:cNvSpPr>
              <p:nvPr/>
            </p:nvSpPr>
            <p:spPr bwMode="auto">
              <a:xfrm>
                <a:off x="3536" y="1217"/>
                <a:ext cx="390" cy="328"/>
              </a:xfrm>
              <a:custGeom>
                <a:avLst/>
                <a:gdLst>
                  <a:gd name="T0" fmla="*/ 288 w 288"/>
                  <a:gd name="T1" fmla="*/ 120 h 264"/>
                  <a:gd name="T2" fmla="*/ 192 w 288"/>
                  <a:gd name="T3" fmla="*/ 24 h 264"/>
                  <a:gd name="T4" fmla="*/ 0 w 288"/>
                  <a:gd name="T5" fmla="*/ 264 h 264"/>
                  <a:gd name="T6" fmla="*/ 0 60000 65536"/>
                  <a:gd name="T7" fmla="*/ 0 60000 65536"/>
                  <a:gd name="T8" fmla="*/ 0 60000 65536"/>
                  <a:gd name="T9" fmla="*/ 0 w 288"/>
                  <a:gd name="T10" fmla="*/ 0 h 264"/>
                  <a:gd name="T11" fmla="*/ 288 w 288"/>
                  <a:gd name="T12" fmla="*/ 264 h 264"/>
                </a:gdLst>
                <a:ahLst/>
                <a:cxnLst>
                  <a:cxn ang="T6">
                    <a:pos x="T0" y="T1"/>
                  </a:cxn>
                  <a:cxn ang="T7">
                    <a:pos x="T2" y="T3"/>
                  </a:cxn>
                  <a:cxn ang="T8">
                    <a:pos x="T4" y="T5"/>
                  </a:cxn>
                </a:cxnLst>
                <a:rect l="T9" t="T10" r="T11" b="T12"/>
                <a:pathLst>
                  <a:path w="288" h="264">
                    <a:moveTo>
                      <a:pt x="288" y="120"/>
                    </a:moveTo>
                    <a:cubicBezTo>
                      <a:pt x="264" y="60"/>
                      <a:pt x="240" y="0"/>
                      <a:pt x="192" y="24"/>
                    </a:cubicBezTo>
                    <a:cubicBezTo>
                      <a:pt x="144" y="48"/>
                      <a:pt x="72" y="156"/>
                      <a:pt x="0" y="264"/>
                    </a:cubicBezTo>
                  </a:path>
                </a:pathLst>
              </a:custGeom>
              <a:noFill/>
              <a:ln w="38100">
                <a:solidFill>
                  <a:schemeClr val="tx1"/>
                </a:solidFill>
                <a:round/>
                <a:headEnd/>
                <a:tailEnd/>
              </a:ln>
            </p:spPr>
            <p:txBody>
              <a:bodyPr wrap="none" anchor="ctr"/>
              <a:lstStyle/>
              <a:p>
                <a:endParaRPr lang="en-US"/>
              </a:p>
            </p:txBody>
          </p:sp>
          <p:sp>
            <p:nvSpPr>
              <p:cNvPr id="1045" name="AutoShape 36"/>
              <p:cNvSpPr>
                <a:spLocks noChangeArrowheads="1"/>
              </p:cNvSpPr>
              <p:nvPr/>
            </p:nvSpPr>
            <p:spPr bwMode="auto">
              <a:xfrm>
                <a:off x="3848" y="1336"/>
                <a:ext cx="521" cy="769"/>
              </a:xfrm>
              <a:prstGeom prst="flowChartMagneticDrum">
                <a:avLst/>
              </a:prstGeom>
              <a:solidFill>
                <a:schemeClr val="accent1"/>
              </a:solidFill>
              <a:ln w="9525">
                <a:solidFill>
                  <a:schemeClr val="tx1"/>
                </a:solidFill>
                <a:round/>
                <a:headEnd/>
                <a:tailEnd/>
              </a:ln>
            </p:spPr>
            <p:txBody>
              <a:bodyPr wrap="none" anchor="ctr"/>
              <a:lstStyle/>
              <a:p>
                <a:endParaRPr lang="en-US"/>
              </a:p>
            </p:txBody>
          </p:sp>
          <p:sp>
            <p:nvSpPr>
              <p:cNvPr id="1046" name="Arc 37"/>
              <p:cNvSpPr>
                <a:spLocks/>
              </p:cNvSpPr>
              <p:nvPr/>
            </p:nvSpPr>
            <p:spPr bwMode="auto">
              <a:xfrm>
                <a:off x="3978" y="1323"/>
                <a:ext cx="87" cy="409"/>
              </a:xfrm>
              <a:custGeom>
                <a:avLst/>
                <a:gdLst>
                  <a:gd name="T0" fmla="*/ 0 w 21600"/>
                  <a:gd name="T1" fmla="*/ 409 h 21600"/>
                  <a:gd name="T2" fmla="*/ 87 w 21600"/>
                  <a:gd name="T3" fmla="*/ 0 h 21600"/>
                  <a:gd name="T4" fmla="*/ 87 w 21600"/>
                  <a:gd name="T5" fmla="*/ 40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38100">
                <a:solidFill>
                  <a:srgbClr val="000000"/>
                </a:solidFill>
                <a:round/>
                <a:headEnd/>
                <a:tailEnd/>
              </a:ln>
            </p:spPr>
            <p:txBody>
              <a:bodyPr/>
              <a:lstStyle/>
              <a:p>
                <a:endParaRPr lang="en-US"/>
              </a:p>
            </p:txBody>
          </p:sp>
          <p:sp>
            <p:nvSpPr>
              <p:cNvPr id="1047" name="Arc 38"/>
              <p:cNvSpPr>
                <a:spLocks/>
              </p:cNvSpPr>
              <p:nvPr/>
            </p:nvSpPr>
            <p:spPr bwMode="auto">
              <a:xfrm>
                <a:off x="4061" y="1321"/>
                <a:ext cx="43" cy="30"/>
              </a:xfrm>
              <a:custGeom>
                <a:avLst/>
                <a:gdLst>
                  <a:gd name="T0" fmla="*/ 0 w 21600"/>
                  <a:gd name="T1" fmla="*/ 0 h 21600"/>
                  <a:gd name="T2" fmla="*/ 43 w 21600"/>
                  <a:gd name="T3" fmla="*/ 30 h 21600"/>
                  <a:gd name="T4" fmla="*/ 0 w 21600"/>
                  <a:gd name="T5" fmla="*/ 3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p:spPr>
            <p:txBody>
              <a:bodyPr/>
              <a:lstStyle/>
              <a:p>
                <a:endParaRPr lang="en-US"/>
              </a:p>
            </p:txBody>
          </p:sp>
          <p:sp>
            <p:nvSpPr>
              <p:cNvPr id="1048" name="Arc 39"/>
              <p:cNvSpPr>
                <a:spLocks/>
              </p:cNvSpPr>
              <p:nvPr/>
            </p:nvSpPr>
            <p:spPr bwMode="auto">
              <a:xfrm>
                <a:off x="3978" y="1731"/>
                <a:ext cx="87" cy="409"/>
              </a:xfrm>
              <a:custGeom>
                <a:avLst/>
                <a:gdLst>
                  <a:gd name="T0" fmla="*/ 87 w 21600"/>
                  <a:gd name="T1" fmla="*/ 409 h 21600"/>
                  <a:gd name="T2" fmla="*/ 0 w 21600"/>
                  <a:gd name="T3" fmla="*/ 0 h 21600"/>
                  <a:gd name="T4" fmla="*/ 8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38100">
                <a:solidFill>
                  <a:srgbClr val="000000"/>
                </a:solidFill>
                <a:round/>
                <a:headEnd/>
                <a:tailEnd/>
              </a:ln>
            </p:spPr>
            <p:txBody>
              <a:bodyPr/>
              <a:lstStyle/>
              <a:p>
                <a:endParaRPr lang="en-US"/>
              </a:p>
            </p:txBody>
          </p:sp>
          <p:sp>
            <p:nvSpPr>
              <p:cNvPr id="1049" name="Arc 40"/>
              <p:cNvSpPr>
                <a:spLocks/>
              </p:cNvSpPr>
              <p:nvPr/>
            </p:nvSpPr>
            <p:spPr bwMode="auto">
              <a:xfrm>
                <a:off x="4065" y="2110"/>
                <a:ext cx="43" cy="30"/>
              </a:xfrm>
              <a:custGeom>
                <a:avLst/>
                <a:gdLst>
                  <a:gd name="T0" fmla="*/ 43 w 21600"/>
                  <a:gd name="T1" fmla="*/ 0 h 21600"/>
                  <a:gd name="T2" fmla="*/ 0 w 21600"/>
                  <a:gd name="T3" fmla="*/ 3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38100">
                <a:solidFill>
                  <a:srgbClr val="000000"/>
                </a:solidFill>
                <a:round/>
                <a:headEnd/>
                <a:tailEnd/>
              </a:ln>
            </p:spPr>
            <p:txBody>
              <a:bodyPr/>
              <a:lstStyle/>
              <a:p>
                <a:endParaRPr lang="en-US"/>
              </a:p>
            </p:txBody>
          </p:sp>
          <p:sp>
            <p:nvSpPr>
              <p:cNvPr id="1050" name="Arc 41"/>
              <p:cNvSpPr>
                <a:spLocks/>
              </p:cNvSpPr>
              <p:nvPr/>
            </p:nvSpPr>
            <p:spPr bwMode="auto">
              <a:xfrm>
                <a:off x="4087" y="1324"/>
                <a:ext cx="87" cy="410"/>
              </a:xfrm>
              <a:custGeom>
                <a:avLst/>
                <a:gdLst>
                  <a:gd name="T0" fmla="*/ 0 w 21600"/>
                  <a:gd name="T1" fmla="*/ 410 h 21600"/>
                  <a:gd name="T2" fmla="*/ 87 w 21600"/>
                  <a:gd name="T3" fmla="*/ 0 h 21600"/>
                  <a:gd name="T4" fmla="*/ 87 w 21600"/>
                  <a:gd name="T5" fmla="*/ 41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38100">
                <a:solidFill>
                  <a:srgbClr val="000000"/>
                </a:solidFill>
                <a:round/>
                <a:headEnd/>
                <a:tailEnd/>
              </a:ln>
            </p:spPr>
            <p:txBody>
              <a:bodyPr/>
              <a:lstStyle/>
              <a:p>
                <a:endParaRPr lang="en-US"/>
              </a:p>
            </p:txBody>
          </p:sp>
          <p:sp>
            <p:nvSpPr>
              <p:cNvPr id="1051" name="Arc 42"/>
              <p:cNvSpPr>
                <a:spLocks/>
              </p:cNvSpPr>
              <p:nvPr/>
            </p:nvSpPr>
            <p:spPr bwMode="auto">
              <a:xfrm>
                <a:off x="4161" y="1315"/>
                <a:ext cx="44" cy="30"/>
              </a:xfrm>
              <a:custGeom>
                <a:avLst/>
                <a:gdLst>
                  <a:gd name="T0" fmla="*/ 0 w 21600"/>
                  <a:gd name="T1" fmla="*/ 0 h 21600"/>
                  <a:gd name="T2" fmla="*/ 44 w 21600"/>
                  <a:gd name="T3" fmla="*/ 30 h 21600"/>
                  <a:gd name="T4" fmla="*/ 0 w 21600"/>
                  <a:gd name="T5" fmla="*/ 3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p:spPr>
            <p:txBody>
              <a:bodyPr/>
              <a:lstStyle/>
              <a:p>
                <a:endParaRPr lang="en-US"/>
              </a:p>
            </p:txBody>
          </p:sp>
          <p:sp>
            <p:nvSpPr>
              <p:cNvPr id="1052" name="Arc 43"/>
              <p:cNvSpPr>
                <a:spLocks/>
              </p:cNvSpPr>
              <p:nvPr/>
            </p:nvSpPr>
            <p:spPr bwMode="auto">
              <a:xfrm>
                <a:off x="4091" y="1734"/>
                <a:ext cx="87" cy="410"/>
              </a:xfrm>
              <a:custGeom>
                <a:avLst/>
                <a:gdLst>
                  <a:gd name="T0" fmla="*/ 87 w 21600"/>
                  <a:gd name="T1" fmla="*/ 410 h 21600"/>
                  <a:gd name="T2" fmla="*/ 0 w 21600"/>
                  <a:gd name="T3" fmla="*/ 0 h 21600"/>
                  <a:gd name="T4" fmla="*/ 8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38100">
                <a:solidFill>
                  <a:srgbClr val="000000"/>
                </a:solidFill>
                <a:round/>
                <a:headEnd/>
                <a:tailEnd/>
              </a:ln>
            </p:spPr>
            <p:txBody>
              <a:bodyPr/>
              <a:lstStyle/>
              <a:p>
                <a:endParaRPr lang="en-US"/>
              </a:p>
            </p:txBody>
          </p:sp>
          <p:sp>
            <p:nvSpPr>
              <p:cNvPr id="1053" name="Arc 44"/>
              <p:cNvSpPr>
                <a:spLocks/>
              </p:cNvSpPr>
              <p:nvPr/>
            </p:nvSpPr>
            <p:spPr bwMode="auto">
              <a:xfrm>
                <a:off x="4169" y="2109"/>
                <a:ext cx="43" cy="29"/>
              </a:xfrm>
              <a:custGeom>
                <a:avLst/>
                <a:gdLst>
                  <a:gd name="T0" fmla="*/ 43 w 21600"/>
                  <a:gd name="T1" fmla="*/ 0 h 21600"/>
                  <a:gd name="T2" fmla="*/ 0 w 21600"/>
                  <a:gd name="T3" fmla="*/ 29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38100">
                <a:solidFill>
                  <a:srgbClr val="000000"/>
                </a:solidFill>
                <a:round/>
                <a:headEnd/>
                <a:tailEnd/>
              </a:ln>
            </p:spPr>
            <p:txBody>
              <a:bodyPr/>
              <a:lstStyle/>
              <a:p>
                <a:endParaRPr lang="en-US"/>
              </a:p>
            </p:txBody>
          </p:sp>
          <p:sp>
            <p:nvSpPr>
              <p:cNvPr id="1054" name="AutoShape 45"/>
              <p:cNvSpPr>
                <a:spLocks noChangeArrowheads="1"/>
              </p:cNvSpPr>
              <p:nvPr/>
            </p:nvSpPr>
            <p:spPr bwMode="auto">
              <a:xfrm>
                <a:off x="4316" y="1336"/>
                <a:ext cx="520" cy="769"/>
              </a:xfrm>
              <a:prstGeom prst="flowChartMagneticDrum">
                <a:avLst/>
              </a:prstGeom>
              <a:solidFill>
                <a:schemeClr val="accent1"/>
              </a:solidFill>
              <a:ln w="9525">
                <a:solidFill>
                  <a:schemeClr val="tx1"/>
                </a:solidFill>
                <a:round/>
                <a:headEnd/>
                <a:tailEnd/>
              </a:ln>
            </p:spPr>
            <p:txBody>
              <a:bodyPr wrap="none" anchor="ctr"/>
              <a:lstStyle/>
              <a:p>
                <a:endParaRPr lang="en-US"/>
              </a:p>
            </p:txBody>
          </p:sp>
          <p:sp>
            <p:nvSpPr>
              <p:cNvPr id="1055" name="Arc 46"/>
              <p:cNvSpPr>
                <a:spLocks/>
              </p:cNvSpPr>
              <p:nvPr/>
            </p:nvSpPr>
            <p:spPr bwMode="auto">
              <a:xfrm>
                <a:off x="4447" y="1323"/>
                <a:ext cx="87" cy="409"/>
              </a:xfrm>
              <a:custGeom>
                <a:avLst/>
                <a:gdLst>
                  <a:gd name="T0" fmla="*/ 0 w 21600"/>
                  <a:gd name="T1" fmla="*/ 409 h 21600"/>
                  <a:gd name="T2" fmla="*/ 87 w 21600"/>
                  <a:gd name="T3" fmla="*/ 0 h 21600"/>
                  <a:gd name="T4" fmla="*/ 87 w 21600"/>
                  <a:gd name="T5" fmla="*/ 40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38100">
                <a:solidFill>
                  <a:srgbClr val="000000"/>
                </a:solidFill>
                <a:round/>
                <a:headEnd/>
                <a:tailEnd/>
              </a:ln>
            </p:spPr>
            <p:txBody>
              <a:bodyPr/>
              <a:lstStyle/>
              <a:p>
                <a:endParaRPr lang="en-US"/>
              </a:p>
            </p:txBody>
          </p:sp>
          <p:sp>
            <p:nvSpPr>
              <p:cNvPr id="1056" name="Arc 47"/>
              <p:cNvSpPr>
                <a:spLocks/>
              </p:cNvSpPr>
              <p:nvPr/>
            </p:nvSpPr>
            <p:spPr bwMode="auto">
              <a:xfrm>
                <a:off x="4530" y="1321"/>
                <a:ext cx="43" cy="30"/>
              </a:xfrm>
              <a:custGeom>
                <a:avLst/>
                <a:gdLst>
                  <a:gd name="T0" fmla="*/ 0 w 21600"/>
                  <a:gd name="T1" fmla="*/ 0 h 21600"/>
                  <a:gd name="T2" fmla="*/ 43 w 21600"/>
                  <a:gd name="T3" fmla="*/ 30 h 21600"/>
                  <a:gd name="T4" fmla="*/ 0 w 21600"/>
                  <a:gd name="T5" fmla="*/ 3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p:spPr>
            <p:txBody>
              <a:bodyPr/>
              <a:lstStyle/>
              <a:p>
                <a:endParaRPr lang="en-US"/>
              </a:p>
            </p:txBody>
          </p:sp>
          <p:sp>
            <p:nvSpPr>
              <p:cNvPr id="1057" name="Arc 48"/>
              <p:cNvSpPr>
                <a:spLocks/>
              </p:cNvSpPr>
              <p:nvPr/>
            </p:nvSpPr>
            <p:spPr bwMode="auto">
              <a:xfrm>
                <a:off x="4447" y="1731"/>
                <a:ext cx="87" cy="409"/>
              </a:xfrm>
              <a:custGeom>
                <a:avLst/>
                <a:gdLst>
                  <a:gd name="T0" fmla="*/ 87 w 21600"/>
                  <a:gd name="T1" fmla="*/ 409 h 21600"/>
                  <a:gd name="T2" fmla="*/ 0 w 21600"/>
                  <a:gd name="T3" fmla="*/ 0 h 21600"/>
                  <a:gd name="T4" fmla="*/ 8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38100">
                <a:solidFill>
                  <a:srgbClr val="000000"/>
                </a:solidFill>
                <a:round/>
                <a:headEnd/>
                <a:tailEnd/>
              </a:ln>
            </p:spPr>
            <p:txBody>
              <a:bodyPr/>
              <a:lstStyle/>
              <a:p>
                <a:endParaRPr lang="en-US"/>
              </a:p>
            </p:txBody>
          </p:sp>
          <p:sp>
            <p:nvSpPr>
              <p:cNvPr id="1058" name="Arc 49"/>
              <p:cNvSpPr>
                <a:spLocks/>
              </p:cNvSpPr>
              <p:nvPr/>
            </p:nvSpPr>
            <p:spPr bwMode="auto">
              <a:xfrm>
                <a:off x="4534" y="2110"/>
                <a:ext cx="43" cy="30"/>
              </a:xfrm>
              <a:custGeom>
                <a:avLst/>
                <a:gdLst>
                  <a:gd name="T0" fmla="*/ 43 w 21600"/>
                  <a:gd name="T1" fmla="*/ 0 h 21600"/>
                  <a:gd name="T2" fmla="*/ 0 w 21600"/>
                  <a:gd name="T3" fmla="*/ 3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38100">
                <a:solidFill>
                  <a:srgbClr val="000000"/>
                </a:solidFill>
                <a:round/>
                <a:headEnd/>
                <a:tailEnd/>
              </a:ln>
            </p:spPr>
            <p:txBody>
              <a:bodyPr/>
              <a:lstStyle/>
              <a:p>
                <a:endParaRPr lang="en-US"/>
              </a:p>
            </p:txBody>
          </p:sp>
          <p:sp>
            <p:nvSpPr>
              <p:cNvPr id="1059" name="Arc 50"/>
              <p:cNvSpPr>
                <a:spLocks/>
              </p:cNvSpPr>
              <p:nvPr/>
            </p:nvSpPr>
            <p:spPr bwMode="auto">
              <a:xfrm>
                <a:off x="4556" y="1324"/>
                <a:ext cx="87" cy="410"/>
              </a:xfrm>
              <a:custGeom>
                <a:avLst/>
                <a:gdLst>
                  <a:gd name="T0" fmla="*/ 0 w 21600"/>
                  <a:gd name="T1" fmla="*/ 410 h 21600"/>
                  <a:gd name="T2" fmla="*/ 87 w 21600"/>
                  <a:gd name="T3" fmla="*/ 0 h 21600"/>
                  <a:gd name="T4" fmla="*/ 87 w 21600"/>
                  <a:gd name="T5" fmla="*/ 41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38100">
                <a:solidFill>
                  <a:srgbClr val="000000"/>
                </a:solidFill>
                <a:round/>
                <a:headEnd/>
                <a:tailEnd/>
              </a:ln>
            </p:spPr>
            <p:txBody>
              <a:bodyPr/>
              <a:lstStyle/>
              <a:p>
                <a:endParaRPr lang="en-US"/>
              </a:p>
            </p:txBody>
          </p:sp>
          <p:sp>
            <p:nvSpPr>
              <p:cNvPr id="1060" name="Arc 51"/>
              <p:cNvSpPr>
                <a:spLocks/>
              </p:cNvSpPr>
              <p:nvPr/>
            </p:nvSpPr>
            <p:spPr bwMode="auto">
              <a:xfrm>
                <a:off x="4630" y="1315"/>
                <a:ext cx="44" cy="30"/>
              </a:xfrm>
              <a:custGeom>
                <a:avLst/>
                <a:gdLst>
                  <a:gd name="T0" fmla="*/ 0 w 21600"/>
                  <a:gd name="T1" fmla="*/ 0 h 21600"/>
                  <a:gd name="T2" fmla="*/ 44 w 21600"/>
                  <a:gd name="T3" fmla="*/ 30 h 21600"/>
                  <a:gd name="T4" fmla="*/ 0 w 21600"/>
                  <a:gd name="T5" fmla="*/ 3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p:spPr>
            <p:txBody>
              <a:bodyPr/>
              <a:lstStyle/>
              <a:p>
                <a:endParaRPr lang="en-US"/>
              </a:p>
            </p:txBody>
          </p:sp>
          <p:sp>
            <p:nvSpPr>
              <p:cNvPr id="1061" name="Arc 52"/>
              <p:cNvSpPr>
                <a:spLocks/>
              </p:cNvSpPr>
              <p:nvPr/>
            </p:nvSpPr>
            <p:spPr bwMode="auto">
              <a:xfrm>
                <a:off x="4560" y="1734"/>
                <a:ext cx="87" cy="410"/>
              </a:xfrm>
              <a:custGeom>
                <a:avLst/>
                <a:gdLst>
                  <a:gd name="T0" fmla="*/ 87 w 21600"/>
                  <a:gd name="T1" fmla="*/ 410 h 21600"/>
                  <a:gd name="T2" fmla="*/ 0 w 21600"/>
                  <a:gd name="T3" fmla="*/ 0 h 21600"/>
                  <a:gd name="T4" fmla="*/ 8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38100">
                <a:solidFill>
                  <a:srgbClr val="000000"/>
                </a:solidFill>
                <a:round/>
                <a:headEnd/>
                <a:tailEnd/>
              </a:ln>
            </p:spPr>
            <p:txBody>
              <a:bodyPr/>
              <a:lstStyle/>
              <a:p>
                <a:endParaRPr lang="en-US"/>
              </a:p>
            </p:txBody>
          </p:sp>
          <p:sp>
            <p:nvSpPr>
              <p:cNvPr id="1062" name="Arc 53"/>
              <p:cNvSpPr>
                <a:spLocks/>
              </p:cNvSpPr>
              <p:nvPr/>
            </p:nvSpPr>
            <p:spPr bwMode="auto">
              <a:xfrm>
                <a:off x="4638" y="2109"/>
                <a:ext cx="43" cy="29"/>
              </a:xfrm>
              <a:custGeom>
                <a:avLst/>
                <a:gdLst>
                  <a:gd name="T0" fmla="*/ 43 w 21600"/>
                  <a:gd name="T1" fmla="*/ 0 h 21600"/>
                  <a:gd name="T2" fmla="*/ 0 w 21600"/>
                  <a:gd name="T3" fmla="*/ 29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38100">
                <a:solidFill>
                  <a:srgbClr val="000000"/>
                </a:solidFill>
                <a:round/>
                <a:headEnd/>
                <a:tailEnd/>
              </a:ln>
            </p:spPr>
            <p:txBody>
              <a:bodyPr/>
              <a:lstStyle/>
              <a:p>
                <a:endParaRPr lang="en-US"/>
              </a:p>
            </p:txBody>
          </p:sp>
          <p:sp>
            <p:nvSpPr>
              <p:cNvPr id="1063" name="AutoShape 54"/>
              <p:cNvSpPr>
                <a:spLocks noChangeArrowheads="1"/>
              </p:cNvSpPr>
              <p:nvPr/>
            </p:nvSpPr>
            <p:spPr bwMode="auto">
              <a:xfrm>
                <a:off x="4784" y="1327"/>
                <a:ext cx="520" cy="769"/>
              </a:xfrm>
              <a:prstGeom prst="flowChartMagneticDrum">
                <a:avLst/>
              </a:prstGeom>
              <a:solidFill>
                <a:schemeClr val="accent1"/>
              </a:solidFill>
              <a:ln w="9525">
                <a:solidFill>
                  <a:schemeClr val="tx1"/>
                </a:solidFill>
                <a:round/>
                <a:headEnd/>
                <a:tailEnd/>
              </a:ln>
            </p:spPr>
            <p:txBody>
              <a:bodyPr wrap="none" anchor="ctr"/>
              <a:lstStyle/>
              <a:p>
                <a:endParaRPr lang="en-US"/>
              </a:p>
            </p:txBody>
          </p:sp>
          <p:sp>
            <p:nvSpPr>
              <p:cNvPr id="1064" name="Arc 55"/>
              <p:cNvSpPr>
                <a:spLocks/>
              </p:cNvSpPr>
              <p:nvPr/>
            </p:nvSpPr>
            <p:spPr bwMode="auto">
              <a:xfrm>
                <a:off x="4914" y="1314"/>
                <a:ext cx="87" cy="409"/>
              </a:xfrm>
              <a:custGeom>
                <a:avLst/>
                <a:gdLst>
                  <a:gd name="T0" fmla="*/ 0 w 21600"/>
                  <a:gd name="T1" fmla="*/ 409 h 21600"/>
                  <a:gd name="T2" fmla="*/ 87 w 21600"/>
                  <a:gd name="T3" fmla="*/ 0 h 21600"/>
                  <a:gd name="T4" fmla="*/ 87 w 21600"/>
                  <a:gd name="T5" fmla="*/ 40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38100">
                <a:solidFill>
                  <a:srgbClr val="000000"/>
                </a:solidFill>
                <a:round/>
                <a:headEnd/>
                <a:tailEnd/>
              </a:ln>
            </p:spPr>
            <p:txBody>
              <a:bodyPr/>
              <a:lstStyle/>
              <a:p>
                <a:endParaRPr lang="en-US"/>
              </a:p>
            </p:txBody>
          </p:sp>
          <p:sp>
            <p:nvSpPr>
              <p:cNvPr id="1065" name="Arc 56"/>
              <p:cNvSpPr>
                <a:spLocks/>
              </p:cNvSpPr>
              <p:nvPr/>
            </p:nvSpPr>
            <p:spPr bwMode="auto">
              <a:xfrm>
                <a:off x="4997" y="1312"/>
                <a:ext cx="43" cy="30"/>
              </a:xfrm>
              <a:custGeom>
                <a:avLst/>
                <a:gdLst>
                  <a:gd name="T0" fmla="*/ 0 w 21600"/>
                  <a:gd name="T1" fmla="*/ 0 h 21600"/>
                  <a:gd name="T2" fmla="*/ 43 w 21600"/>
                  <a:gd name="T3" fmla="*/ 30 h 21600"/>
                  <a:gd name="T4" fmla="*/ 0 w 21600"/>
                  <a:gd name="T5" fmla="*/ 3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p:spPr>
            <p:txBody>
              <a:bodyPr/>
              <a:lstStyle/>
              <a:p>
                <a:endParaRPr lang="en-US"/>
              </a:p>
            </p:txBody>
          </p:sp>
          <p:sp>
            <p:nvSpPr>
              <p:cNvPr id="1066" name="Arc 57"/>
              <p:cNvSpPr>
                <a:spLocks/>
              </p:cNvSpPr>
              <p:nvPr/>
            </p:nvSpPr>
            <p:spPr bwMode="auto">
              <a:xfrm>
                <a:off x="4914" y="1722"/>
                <a:ext cx="87" cy="409"/>
              </a:xfrm>
              <a:custGeom>
                <a:avLst/>
                <a:gdLst>
                  <a:gd name="T0" fmla="*/ 87 w 21600"/>
                  <a:gd name="T1" fmla="*/ 409 h 21600"/>
                  <a:gd name="T2" fmla="*/ 0 w 21600"/>
                  <a:gd name="T3" fmla="*/ 0 h 21600"/>
                  <a:gd name="T4" fmla="*/ 8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38100">
                <a:solidFill>
                  <a:srgbClr val="000000"/>
                </a:solidFill>
                <a:round/>
                <a:headEnd/>
                <a:tailEnd/>
              </a:ln>
            </p:spPr>
            <p:txBody>
              <a:bodyPr/>
              <a:lstStyle/>
              <a:p>
                <a:endParaRPr lang="en-US"/>
              </a:p>
            </p:txBody>
          </p:sp>
          <p:sp>
            <p:nvSpPr>
              <p:cNvPr id="1067" name="Arc 58"/>
              <p:cNvSpPr>
                <a:spLocks/>
              </p:cNvSpPr>
              <p:nvPr/>
            </p:nvSpPr>
            <p:spPr bwMode="auto">
              <a:xfrm>
                <a:off x="5001" y="2101"/>
                <a:ext cx="43" cy="30"/>
              </a:xfrm>
              <a:custGeom>
                <a:avLst/>
                <a:gdLst>
                  <a:gd name="T0" fmla="*/ 43 w 21600"/>
                  <a:gd name="T1" fmla="*/ 0 h 21600"/>
                  <a:gd name="T2" fmla="*/ 0 w 21600"/>
                  <a:gd name="T3" fmla="*/ 3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38100">
                <a:solidFill>
                  <a:srgbClr val="000000"/>
                </a:solidFill>
                <a:round/>
                <a:headEnd/>
                <a:tailEnd/>
              </a:ln>
            </p:spPr>
            <p:txBody>
              <a:bodyPr/>
              <a:lstStyle/>
              <a:p>
                <a:endParaRPr lang="en-US"/>
              </a:p>
            </p:txBody>
          </p:sp>
          <p:sp>
            <p:nvSpPr>
              <p:cNvPr id="1068" name="Arc 59"/>
              <p:cNvSpPr>
                <a:spLocks/>
              </p:cNvSpPr>
              <p:nvPr/>
            </p:nvSpPr>
            <p:spPr bwMode="auto">
              <a:xfrm>
                <a:off x="5024" y="1315"/>
                <a:ext cx="86" cy="410"/>
              </a:xfrm>
              <a:custGeom>
                <a:avLst/>
                <a:gdLst>
                  <a:gd name="T0" fmla="*/ 0 w 21600"/>
                  <a:gd name="T1" fmla="*/ 410 h 21600"/>
                  <a:gd name="T2" fmla="*/ 86 w 21600"/>
                  <a:gd name="T3" fmla="*/ 0 h 21600"/>
                  <a:gd name="T4" fmla="*/ 86 w 21600"/>
                  <a:gd name="T5" fmla="*/ 41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38100">
                <a:solidFill>
                  <a:srgbClr val="000000"/>
                </a:solidFill>
                <a:round/>
                <a:headEnd/>
                <a:tailEnd/>
              </a:ln>
            </p:spPr>
            <p:txBody>
              <a:bodyPr/>
              <a:lstStyle/>
              <a:p>
                <a:endParaRPr lang="en-US"/>
              </a:p>
            </p:txBody>
          </p:sp>
          <p:sp>
            <p:nvSpPr>
              <p:cNvPr id="1069" name="Arc 60"/>
              <p:cNvSpPr>
                <a:spLocks/>
              </p:cNvSpPr>
              <p:nvPr/>
            </p:nvSpPr>
            <p:spPr bwMode="auto">
              <a:xfrm>
                <a:off x="5098" y="1306"/>
                <a:ext cx="43" cy="30"/>
              </a:xfrm>
              <a:custGeom>
                <a:avLst/>
                <a:gdLst>
                  <a:gd name="T0" fmla="*/ 0 w 21600"/>
                  <a:gd name="T1" fmla="*/ 0 h 21600"/>
                  <a:gd name="T2" fmla="*/ 43 w 21600"/>
                  <a:gd name="T3" fmla="*/ 30 h 21600"/>
                  <a:gd name="T4" fmla="*/ 0 w 21600"/>
                  <a:gd name="T5" fmla="*/ 3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p:spPr>
            <p:txBody>
              <a:bodyPr/>
              <a:lstStyle/>
              <a:p>
                <a:endParaRPr lang="en-US"/>
              </a:p>
            </p:txBody>
          </p:sp>
          <p:sp>
            <p:nvSpPr>
              <p:cNvPr id="1070" name="Arc 61"/>
              <p:cNvSpPr>
                <a:spLocks/>
              </p:cNvSpPr>
              <p:nvPr/>
            </p:nvSpPr>
            <p:spPr bwMode="auto">
              <a:xfrm>
                <a:off x="5028" y="1725"/>
                <a:ext cx="86" cy="410"/>
              </a:xfrm>
              <a:custGeom>
                <a:avLst/>
                <a:gdLst>
                  <a:gd name="T0" fmla="*/ 86 w 21600"/>
                  <a:gd name="T1" fmla="*/ 410 h 21600"/>
                  <a:gd name="T2" fmla="*/ 0 w 21600"/>
                  <a:gd name="T3" fmla="*/ 0 h 21600"/>
                  <a:gd name="T4" fmla="*/ 86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38100">
                <a:solidFill>
                  <a:srgbClr val="000000"/>
                </a:solidFill>
                <a:round/>
                <a:headEnd/>
                <a:tailEnd/>
              </a:ln>
            </p:spPr>
            <p:txBody>
              <a:bodyPr/>
              <a:lstStyle/>
              <a:p>
                <a:endParaRPr lang="en-US"/>
              </a:p>
            </p:txBody>
          </p:sp>
          <p:sp>
            <p:nvSpPr>
              <p:cNvPr id="1071" name="Arc 62"/>
              <p:cNvSpPr>
                <a:spLocks/>
              </p:cNvSpPr>
              <p:nvPr/>
            </p:nvSpPr>
            <p:spPr bwMode="auto">
              <a:xfrm>
                <a:off x="5105" y="2100"/>
                <a:ext cx="43" cy="29"/>
              </a:xfrm>
              <a:custGeom>
                <a:avLst/>
                <a:gdLst>
                  <a:gd name="T0" fmla="*/ 43 w 21600"/>
                  <a:gd name="T1" fmla="*/ 0 h 21600"/>
                  <a:gd name="T2" fmla="*/ 0 w 21600"/>
                  <a:gd name="T3" fmla="*/ 29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38100">
                <a:solidFill>
                  <a:srgbClr val="000000"/>
                </a:solidFill>
                <a:round/>
                <a:headEnd/>
                <a:tailEnd/>
              </a:ln>
            </p:spPr>
            <p:txBody>
              <a:bodyPr/>
              <a:lstStyle/>
              <a:p>
                <a:endParaRPr lang="en-US"/>
              </a:p>
            </p:txBody>
          </p:sp>
          <p:sp>
            <p:nvSpPr>
              <p:cNvPr id="1072" name="Freeform 63"/>
              <p:cNvSpPr>
                <a:spLocks/>
              </p:cNvSpPr>
              <p:nvPr/>
            </p:nvSpPr>
            <p:spPr bwMode="auto">
              <a:xfrm flipH="1" flipV="1">
                <a:off x="5278" y="1816"/>
                <a:ext cx="390" cy="328"/>
              </a:xfrm>
              <a:custGeom>
                <a:avLst/>
                <a:gdLst>
                  <a:gd name="T0" fmla="*/ 288 w 288"/>
                  <a:gd name="T1" fmla="*/ 120 h 264"/>
                  <a:gd name="T2" fmla="*/ 192 w 288"/>
                  <a:gd name="T3" fmla="*/ 24 h 264"/>
                  <a:gd name="T4" fmla="*/ 0 w 288"/>
                  <a:gd name="T5" fmla="*/ 264 h 264"/>
                  <a:gd name="T6" fmla="*/ 0 60000 65536"/>
                  <a:gd name="T7" fmla="*/ 0 60000 65536"/>
                  <a:gd name="T8" fmla="*/ 0 60000 65536"/>
                  <a:gd name="T9" fmla="*/ 0 w 288"/>
                  <a:gd name="T10" fmla="*/ 0 h 264"/>
                  <a:gd name="T11" fmla="*/ 288 w 288"/>
                  <a:gd name="T12" fmla="*/ 264 h 264"/>
                </a:gdLst>
                <a:ahLst/>
                <a:cxnLst>
                  <a:cxn ang="T6">
                    <a:pos x="T0" y="T1"/>
                  </a:cxn>
                  <a:cxn ang="T7">
                    <a:pos x="T2" y="T3"/>
                  </a:cxn>
                  <a:cxn ang="T8">
                    <a:pos x="T4" y="T5"/>
                  </a:cxn>
                </a:cxnLst>
                <a:rect l="T9" t="T10" r="T11" b="T12"/>
                <a:pathLst>
                  <a:path w="288" h="264">
                    <a:moveTo>
                      <a:pt x="288" y="120"/>
                    </a:moveTo>
                    <a:cubicBezTo>
                      <a:pt x="264" y="60"/>
                      <a:pt x="240" y="0"/>
                      <a:pt x="192" y="24"/>
                    </a:cubicBezTo>
                    <a:cubicBezTo>
                      <a:pt x="144" y="48"/>
                      <a:pt x="72" y="156"/>
                      <a:pt x="0" y="264"/>
                    </a:cubicBezTo>
                  </a:path>
                </a:pathLst>
              </a:custGeom>
              <a:noFill/>
              <a:ln w="38100">
                <a:solidFill>
                  <a:schemeClr val="tx1"/>
                </a:solidFill>
                <a:round/>
                <a:headEnd/>
                <a:tailEnd/>
              </a:ln>
            </p:spPr>
            <p:txBody>
              <a:bodyPr wrap="none" anchor="ctr"/>
              <a:lstStyle/>
              <a:p>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19399</TotalTime>
  <Words>2228</Words>
  <Application>Microsoft Office PowerPoint</Application>
  <PresentationFormat>A4 Paper (210x297 mm)</PresentationFormat>
  <Paragraphs>509</Paragraphs>
  <Slides>60</Slides>
  <Notes>4</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60</vt:i4>
      </vt:variant>
    </vt:vector>
  </HeadingPairs>
  <TitlesOfParts>
    <vt:vector size="63" baseType="lpstr">
      <vt:lpstr>Office Theme</vt:lpstr>
      <vt:lpstr>Chart</vt:lpstr>
      <vt:lpstr>Prism Project</vt:lpstr>
      <vt:lpstr>Epigenetics and inflammation</vt:lpstr>
      <vt:lpstr>Summary</vt:lpstr>
      <vt:lpstr>Genetics versus epigenetics</vt:lpstr>
      <vt:lpstr>PowerPoint Presentation</vt:lpstr>
      <vt:lpstr>Same DNA different phenotype: the role of epigenetics?</vt:lpstr>
      <vt:lpstr>DNA packaging</vt:lpstr>
      <vt:lpstr>Epigenetics</vt:lpstr>
      <vt:lpstr>Epigenetic marks</vt:lpstr>
      <vt:lpstr>Histone Acetylation</vt:lpstr>
      <vt:lpstr>PowerPoint Presentation</vt:lpstr>
      <vt:lpstr>Regulation of H3 methylation by methylases and demethylases</vt:lpstr>
      <vt:lpstr>Histone tails are post-translationally modified:  key role in epigenetic regulation of transcription</vt:lpstr>
      <vt:lpstr>PowerPoint Presentation</vt:lpstr>
      <vt:lpstr>PowerPoint Presentation</vt:lpstr>
      <vt:lpstr>Evidence for a role of HDACs in inflammation: inhibitor and expression studies</vt:lpstr>
      <vt:lpstr>PowerPoint Presentation</vt:lpstr>
      <vt:lpstr>PowerPoint Presentation</vt:lpstr>
      <vt:lpstr>HAT inhibition reduces NF-kB-mediated ET-1 expression in primary lung endothelial cells</vt:lpstr>
      <vt:lpstr>PowerPoint Presentation</vt:lpstr>
      <vt:lpstr>ASM cells from severe asthmatics demonstrate increased proliferation</vt:lpstr>
      <vt:lpstr>Impaired steroid responsiveness of ASM cells in severe asthma</vt:lpstr>
      <vt:lpstr>Gene induction requires association of H3 and H4 acetylation with Brd4</vt:lpstr>
      <vt:lpstr>Bromodomain mimics suppress inflammation</vt:lpstr>
      <vt:lpstr>JQ1 does not affect ASM viability: TGF-β (1 ng/ml) @ 48 h</vt:lpstr>
      <vt:lpstr>JQ1+ suppresses TGFβ+FCS-induced ASM cell proliferation</vt:lpstr>
      <vt:lpstr>JQ1+ suppresses TGFβ+FCS-induced ASM cell proliferation</vt:lpstr>
      <vt:lpstr>JQ1 suppresses TGFb+FCS-induced IL-6 expression in human ASM cells</vt:lpstr>
      <vt:lpstr>JQ1 suppresses TGFb+FCS-induced IL-6 expression in human ASM cells</vt:lpstr>
      <vt:lpstr>Abnormal expression of HDACs in airways disease</vt:lpstr>
      <vt:lpstr>PowerPoint Presentation</vt:lpstr>
      <vt:lpstr>Reduced HDAC expression in BAL macrophages in SD asthma</vt:lpstr>
      <vt:lpstr>Increased HAT and reduced activity in asthmatic children</vt:lpstr>
      <vt:lpstr>PowerPoint Presentation</vt:lpstr>
      <vt:lpstr>SIRT1 expression is reduced in COPD</vt:lpstr>
      <vt:lpstr>What are the functional consequences of altered HDAC expression?</vt:lpstr>
      <vt:lpstr>PowerPoint Presentation</vt:lpstr>
      <vt:lpstr>PowerPoint Presentation</vt:lpstr>
      <vt:lpstr>PowerPoint Presentation</vt:lpstr>
      <vt:lpstr>Cigarette smoke reduces HDAC activity in macrophages</vt:lpstr>
      <vt:lpstr>PowerPoint Presentation</vt:lpstr>
      <vt:lpstr>PowerPoint Presentation</vt:lpstr>
      <vt:lpstr>Theophyline restores steroid responsiveness in smoking models: therapeutic dosing</vt:lpstr>
      <vt:lpstr>Smoking asthma – lung function (PEF)</vt:lpstr>
      <vt:lpstr>FP/Theo improves sputum neutrophilia and lung function</vt:lpstr>
      <vt:lpstr>Effect of FP+LDT on HDAC activity PBMCs</vt:lpstr>
      <vt:lpstr>SIRT1 activation reverses smoke-induced inflammation and MMP-9 expression</vt:lpstr>
      <vt:lpstr>Epigenetic writers/erasers in airways disease</vt:lpstr>
      <vt:lpstr>Epigenetics and the environment</vt:lpstr>
      <vt:lpstr>From in utero programming to epigenetic inheritance in allergic asthma</vt:lpstr>
      <vt:lpstr>Summary</vt:lpstr>
      <vt:lpstr>The future for epigenetics</vt:lpstr>
      <vt:lpstr>PowerPoint Presentation</vt:lpstr>
      <vt:lpstr>Gestational exposure to methyl donors increases BHR intensity and inflammation in mice</vt:lpstr>
      <vt:lpstr>Transgenerational effect of methyl donor supplementation in murine allergic ‘asthma’</vt:lpstr>
      <vt:lpstr>Maternal smoking and asthma</vt:lpstr>
      <vt:lpstr>PowerPoint Presentation</vt:lpstr>
      <vt:lpstr>PowerPoint Presentation</vt:lpstr>
      <vt:lpstr>Changes in DNA methylation patterns in twins</vt:lpstr>
      <vt:lpstr>Chronic CS enhances epigenetic changes in airway epithelial cells</vt:lpstr>
      <vt:lpstr>PowerPoint Presentation</vt:lpstr>
    </vt:vector>
  </TitlesOfParts>
  <Company>Imperial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iahl</dc:creator>
  <cp:lastModifiedBy>Shiel, Nuala</cp:lastModifiedBy>
  <cp:revision>204</cp:revision>
  <cp:lastPrinted>2012-11-29T13:18:34Z</cp:lastPrinted>
  <dcterms:created xsi:type="dcterms:W3CDTF">2010-05-13T06:01:04Z</dcterms:created>
  <dcterms:modified xsi:type="dcterms:W3CDTF">2012-12-12T11:37:51Z</dcterms:modified>
</cp:coreProperties>
</file>