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8.xml" ContentType="application/vnd.openxmlformats-officedocument.presentationml.tags+xml"/>
  <Override PartName="/ppt/notesSlides/notesSlide30.xml" ContentType="application/vnd.openxmlformats-officedocument.presentationml.notesSlide+xml"/>
  <Override PartName="/ppt/tags/tag19.xml" ContentType="application/vnd.openxmlformats-officedocument.presentationml.tags+xml"/>
  <Override PartName="/ppt/notesSlides/notesSlide31.xml" ContentType="application/vnd.openxmlformats-officedocument.presentationml.notesSlide+xml"/>
  <Override PartName="/ppt/tags/tag20.xml" ContentType="application/vnd.openxmlformats-officedocument.presentationml.tags+xml"/>
  <Override PartName="/ppt/notesSlides/notesSlide32.xml" ContentType="application/vnd.openxmlformats-officedocument.presentationml.notesSlide+xml"/>
  <Override PartName="/ppt/tags/tag21.xml" ContentType="application/vnd.openxmlformats-officedocument.presentationml.tags+xml"/>
  <Override PartName="/ppt/notesSlides/notesSlide33.xml" ContentType="application/vnd.openxmlformats-officedocument.presentationml.notesSlide+xml"/>
  <Override PartName="/ppt/tags/tag22.xml" ContentType="application/vnd.openxmlformats-officedocument.presentationml.tags+xml"/>
  <Override PartName="/ppt/notesSlides/notesSlide34.xml" ContentType="application/vnd.openxmlformats-officedocument.presentationml.notesSlide+xml"/>
  <Override PartName="/ppt/tags/tag2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1" r:id="rId2"/>
    <p:sldMasterId id="2147483679" r:id="rId3"/>
  </p:sldMasterIdLst>
  <p:notesMasterIdLst>
    <p:notesMasterId r:id="rId44"/>
  </p:notesMasterIdLst>
  <p:sldIdLst>
    <p:sldId id="256" r:id="rId4"/>
    <p:sldId id="257" r:id="rId5"/>
    <p:sldId id="317" r:id="rId6"/>
    <p:sldId id="260" r:id="rId7"/>
    <p:sldId id="306" r:id="rId8"/>
    <p:sldId id="263" r:id="rId9"/>
    <p:sldId id="264" r:id="rId10"/>
    <p:sldId id="261" r:id="rId11"/>
    <p:sldId id="262" r:id="rId12"/>
    <p:sldId id="265" r:id="rId13"/>
    <p:sldId id="302" r:id="rId14"/>
    <p:sldId id="313" r:id="rId15"/>
    <p:sldId id="267" r:id="rId16"/>
    <p:sldId id="319" r:id="rId17"/>
    <p:sldId id="268" r:id="rId18"/>
    <p:sldId id="269" r:id="rId19"/>
    <p:sldId id="320" r:id="rId20"/>
    <p:sldId id="301" r:id="rId21"/>
    <p:sldId id="290" r:id="rId22"/>
    <p:sldId id="273" r:id="rId23"/>
    <p:sldId id="304" r:id="rId24"/>
    <p:sldId id="285" r:id="rId25"/>
    <p:sldId id="314" r:id="rId26"/>
    <p:sldId id="275" r:id="rId27"/>
    <p:sldId id="315" r:id="rId28"/>
    <p:sldId id="316" r:id="rId29"/>
    <p:sldId id="288" r:id="rId30"/>
    <p:sldId id="281" r:id="rId31"/>
    <p:sldId id="308" r:id="rId32"/>
    <p:sldId id="321" r:id="rId33"/>
    <p:sldId id="278" r:id="rId34"/>
    <p:sldId id="277" r:id="rId35"/>
    <p:sldId id="307" r:id="rId36"/>
    <p:sldId id="295" r:id="rId37"/>
    <p:sldId id="271" r:id="rId38"/>
    <p:sldId id="279" r:id="rId39"/>
    <p:sldId id="258" r:id="rId40"/>
    <p:sldId id="280" r:id="rId41"/>
    <p:sldId id="287" r:id="rId42"/>
    <p:sldId id="297" r:id="rId43"/>
  </p:sldIdLst>
  <p:sldSz cx="9144000" cy="6858000" type="screen4x3"/>
  <p:notesSz cx="6858000" cy="9144000"/>
  <p:embeddedFontLst>
    <p:embeddedFont>
      <p:font typeface="Calibri" pitchFamily="34" charset="0"/>
      <p:regular r:id="rId45"/>
      <p:bold r:id="rId46"/>
      <p:italic r:id="rId47"/>
      <p:boldItalic r:id="rId48"/>
    </p:embeddedFont>
    <p:embeddedFont>
      <p:font typeface="ＭＳ Ｐゴシック" pitchFamily="34" charset="-128"/>
      <p:regular r:id="rId49"/>
    </p:embeddedFont>
    <p:embeddedFont>
      <p:font typeface="Verdana" pitchFamily="34" charset="0"/>
      <p:regular r:id="rId50"/>
      <p:bold r:id="rId51"/>
      <p:italic r:id="rId52"/>
      <p:boldItalic r:id="rId53"/>
    </p:embeddedFont>
    <p:embeddedFont>
      <p:font typeface="Arial Unicode MS" pitchFamily="34" charset="-128"/>
      <p:regular r:id="rId54"/>
    </p:embeddedFont>
  </p:embeddedFontLst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66FF"/>
    <a:srgbClr val="CC9900"/>
    <a:srgbClr val="262626"/>
    <a:srgbClr val="0000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2309" autoAdjust="0"/>
    <p:restoredTop sz="80914" autoAdjust="0"/>
  </p:normalViewPr>
  <p:slideViewPr>
    <p:cSldViewPr snapToGrid="0" showGuides="1">
      <p:cViewPr>
        <p:scale>
          <a:sx n="70" d="100"/>
          <a:sy n="70" d="100"/>
        </p:scale>
        <p:origin x="-888" y="-564"/>
      </p:cViewPr>
      <p:guideLst>
        <p:guide orient="horz" pos="4319"/>
        <p:guide pos="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614" y="-90"/>
      </p:cViewPr>
      <p:guideLst>
        <p:guide orient="horz" pos="2880"/>
        <p:guide pos="2160"/>
      </p:guideLst>
    </p:cSldViewPr>
  </p:notesViewPr>
  <p:gridSpacing cx="72237" cy="7223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2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5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4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7.fntdata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D77E8E-4E2A-46F7-9BED-552D9B8B5AC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B19800-72E6-49E3-A2C9-4758F478A054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tx1"/>
              </a:solidFill>
            </a:rPr>
            <a:t>Increase local blood flow</a:t>
          </a:r>
          <a:endParaRPr lang="en-GB" sz="2400" dirty="0">
            <a:solidFill>
              <a:schemeClr val="tx1"/>
            </a:solidFill>
          </a:endParaRPr>
        </a:p>
      </dgm:t>
    </dgm:pt>
    <dgm:pt modelId="{4EF59A01-C62B-4C96-8AC6-212FD1A859A0}" type="parTrans" cxnId="{5D1D2196-4B81-4411-94A8-A6B39E621186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7A78AE40-A8BB-42DE-A47E-08D4EF682846}" type="sibTrans" cxnId="{5D1D2196-4B81-4411-94A8-A6B39E621186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772E8EC-1EE9-48B1-8340-68F108D98D2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dirty="0" smtClean="0">
              <a:solidFill>
                <a:schemeClr val="tx1"/>
              </a:solidFill>
            </a:rPr>
            <a:t>Plasma exudation</a:t>
          </a:r>
          <a:endParaRPr lang="en-GB" sz="2400" dirty="0">
            <a:solidFill>
              <a:schemeClr val="tx1"/>
            </a:solidFill>
          </a:endParaRPr>
        </a:p>
      </dgm:t>
    </dgm:pt>
    <dgm:pt modelId="{A6A54C4D-58FF-481C-9265-DD0F5C2B13B8}" type="parTrans" cxnId="{EE1CD930-5F48-4A58-887F-5D5E96D11AB9}">
      <dgm:prSet custT="1"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D656E818-C550-4889-8896-4FD847DE289A}" type="sibTrans" cxnId="{EE1CD930-5F48-4A58-887F-5D5E96D11AB9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0133491C-0735-4B62-9FB5-9A4D1EBE1BF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dirty="0" smtClean="0">
              <a:solidFill>
                <a:schemeClr val="tx1"/>
              </a:solidFill>
            </a:rPr>
            <a:t>Leukocyte</a:t>
          </a:r>
        </a:p>
        <a:p>
          <a:pPr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dirty="0" smtClean="0">
              <a:solidFill>
                <a:schemeClr val="tx1"/>
              </a:solidFill>
            </a:rPr>
            <a:t>infiltration</a:t>
          </a:r>
          <a:endParaRPr lang="en-GB" sz="2400" dirty="0">
            <a:solidFill>
              <a:schemeClr val="tx1"/>
            </a:solidFill>
          </a:endParaRPr>
        </a:p>
      </dgm:t>
    </dgm:pt>
    <dgm:pt modelId="{AD05BB1D-598B-4D50-B882-C45D0CF9827B}" type="parTrans" cxnId="{C0D3F8F3-92B6-4F1D-9355-376AB2CD942C}">
      <dgm:prSet custT="1"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375EAE86-7EB7-44EB-BC09-99D9A3CA7071}" type="sibTrans" cxnId="{C0D3F8F3-92B6-4F1D-9355-376AB2CD942C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08BEF15B-BB4D-4F3D-A6D7-388DE8A21067}" type="pres">
      <dgm:prSet presAssocID="{CDD77E8E-4E2A-46F7-9BED-552D9B8B5AC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7A15551-70A4-47BD-88A8-15F674302E60}" type="pres">
      <dgm:prSet presAssocID="{48B19800-72E6-49E3-A2C9-4758F478A054}" presName="hierRoot1" presStyleCnt="0">
        <dgm:presLayoutVars>
          <dgm:hierBranch val="init"/>
        </dgm:presLayoutVars>
      </dgm:prSet>
      <dgm:spPr/>
    </dgm:pt>
    <dgm:pt modelId="{38DD7CE8-55E5-4167-892F-5D55E0A5A4EB}" type="pres">
      <dgm:prSet presAssocID="{48B19800-72E6-49E3-A2C9-4758F478A054}" presName="rootComposite1" presStyleCnt="0"/>
      <dgm:spPr/>
    </dgm:pt>
    <dgm:pt modelId="{1D2573C4-09E5-4581-BBE1-F57E483FF827}" type="pres">
      <dgm:prSet presAssocID="{48B19800-72E6-49E3-A2C9-4758F478A054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EA5E183-9076-4AC4-AF2E-22EA1E24CB52}" type="pres">
      <dgm:prSet presAssocID="{48B19800-72E6-49E3-A2C9-4758F478A054}" presName="topArc1" presStyleLbl="parChTrans1D1" presStyleIdx="0" presStyleCnt="6"/>
      <dgm:spPr/>
    </dgm:pt>
    <dgm:pt modelId="{DF24C18C-694E-43A6-816E-5448CED10EF3}" type="pres">
      <dgm:prSet presAssocID="{48B19800-72E6-49E3-A2C9-4758F478A054}" presName="bottomArc1" presStyleLbl="parChTrans1D1" presStyleIdx="1" presStyleCnt="6"/>
      <dgm:spPr/>
    </dgm:pt>
    <dgm:pt modelId="{BA122CCC-4B8F-4291-B4CC-2431B0812386}" type="pres">
      <dgm:prSet presAssocID="{48B19800-72E6-49E3-A2C9-4758F478A054}" presName="topConnNode1" presStyleLbl="node1" presStyleIdx="0" presStyleCnt="0"/>
      <dgm:spPr/>
      <dgm:t>
        <a:bodyPr/>
        <a:lstStyle/>
        <a:p>
          <a:endParaRPr lang="en-GB"/>
        </a:p>
      </dgm:t>
    </dgm:pt>
    <dgm:pt modelId="{5D4802A3-8518-4B0A-BC5A-F202912BC230}" type="pres">
      <dgm:prSet presAssocID="{48B19800-72E6-49E3-A2C9-4758F478A054}" presName="hierChild2" presStyleCnt="0"/>
      <dgm:spPr/>
    </dgm:pt>
    <dgm:pt modelId="{1CA1224D-5937-463B-99BC-24E5F1B05C88}" type="pres">
      <dgm:prSet presAssocID="{A6A54C4D-58FF-481C-9265-DD0F5C2B13B8}" presName="Name28" presStyleLbl="parChTrans1D2" presStyleIdx="0" presStyleCnt="2"/>
      <dgm:spPr/>
      <dgm:t>
        <a:bodyPr/>
        <a:lstStyle/>
        <a:p>
          <a:endParaRPr lang="en-GB"/>
        </a:p>
      </dgm:t>
    </dgm:pt>
    <dgm:pt modelId="{18BA1D58-6918-422E-8E10-F2DB936FAACB}" type="pres">
      <dgm:prSet presAssocID="{A772E8EC-1EE9-48B1-8340-68F108D98D2E}" presName="hierRoot2" presStyleCnt="0">
        <dgm:presLayoutVars>
          <dgm:hierBranch val="init"/>
        </dgm:presLayoutVars>
      </dgm:prSet>
      <dgm:spPr/>
    </dgm:pt>
    <dgm:pt modelId="{ABAC9F1A-123F-4428-A448-0ADCF0D8E522}" type="pres">
      <dgm:prSet presAssocID="{A772E8EC-1EE9-48B1-8340-68F108D98D2E}" presName="rootComposite2" presStyleCnt="0"/>
      <dgm:spPr/>
    </dgm:pt>
    <dgm:pt modelId="{BB3332F2-1EDB-40B0-9875-93EB1B201273}" type="pres">
      <dgm:prSet presAssocID="{A772E8EC-1EE9-48B1-8340-68F108D98D2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BF0AF5-22A3-40BE-824E-2476853CC0F3}" type="pres">
      <dgm:prSet presAssocID="{A772E8EC-1EE9-48B1-8340-68F108D98D2E}" presName="topArc2" presStyleLbl="parChTrans1D1" presStyleIdx="2" presStyleCnt="6"/>
      <dgm:spPr/>
    </dgm:pt>
    <dgm:pt modelId="{A8EC187F-F408-4B50-BE66-6B7DE4E4EE5D}" type="pres">
      <dgm:prSet presAssocID="{A772E8EC-1EE9-48B1-8340-68F108D98D2E}" presName="bottomArc2" presStyleLbl="parChTrans1D1" presStyleIdx="3" presStyleCnt="6"/>
      <dgm:spPr/>
    </dgm:pt>
    <dgm:pt modelId="{64E8178B-5BCC-4940-B7BE-BA85EF18A320}" type="pres">
      <dgm:prSet presAssocID="{A772E8EC-1EE9-48B1-8340-68F108D98D2E}" presName="topConnNode2" presStyleLbl="node2" presStyleIdx="0" presStyleCnt="0"/>
      <dgm:spPr/>
      <dgm:t>
        <a:bodyPr/>
        <a:lstStyle/>
        <a:p>
          <a:endParaRPr lang="en-GB"/>
        </a:p>
      </dgm:t>
    </dgm:pt>
    <dgm:pt modelId="{4FFE1B93-5A91-40D6-97DE-BA6334898246}" type="pres">
      <dgm:prSet presAssocID="{A772E8EC-1EE9-48B1-8340-68F108D98D2E}" presName="hierChild4" presStyleCnt="0"/>
      <dgm:spPr/>
    </dgm:pt>
    <dgm:pt modelId="{C35B530B-9921-4725-9FCA-048CE68B9B80}" type="pres">
      <dgm:prSet presAssocID="{A772E8EC-1EE9-48B1-8340-68F108D98D2E}" presName="hierChild5" presStyleCnt="0"/>
      <dgm:spPr/>
    </dgm:pt>
    <dgm:pt modelId="{4E6F5D58-8DEB-43C1-BE1A-C31FF9D7B54C}" type="pres">
      <dgm:prSet presAssocID="{AD05BB1D-598B-4D50-B882-C45D0CF9827B}" presName="Name28" presStyleLbl="parChTrans1D2" presStyleIdx="1" presStyleCnt="2"/>
      <dgm:spPr/>
      <dgm:t>
        <a:bodyPr/>
        <a:lstStyle/>
        <a:p>
          <a:endParaRPr lang="en-GB"/>
        </a:p>
      </dgm:t>
    </dgm:pt>
    <dgm:pt modelId="{B637C153-A7BA-4BC5-9E76-5534BFE28428}" type="pres">
      <dgm:prSet presAssocID="{0133491C-0735-4B62-9FB5-9A4D1EBE1BF6}" presName="hierRoot2" presStyleCnt="0">
        <dgm:presLayoutVars>
          <dgm:hierBranch val="init"/>
        </dgm:presLayoutVars>
      </dgm:prSet>
      <dgm:spPr/>
    </dgm:pt>
    <dgm:pt modelId="{E078449D-EE41-4CA0-B266-4DB8F240F936}" type="pres">
      <dgm:prSet presAssocID="{0133491C-0735-4B62-9FB5-9A4D1EBE1BF6}" presName="rootComposite2" presStyleCnt="0"/>
      <dgm:spPr/>
    </dgm:pt>
    <dgm:pt modelId="{F27FF7A8-C268-4532-B21D-5B94EA0561A8}" type="pres">
      <dgm:prSet presAssocID="{0133491C-0735-4B62-9FB5-9A4D1EBE1BF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0159BF9-1674-4737-A78B-B7B652300F89}" type="pres">
      <dgm:prSet presAssocID="{0133491C-0735-4B62-9FB5-9A4D1EBE1BF6}" presName="topArc2" presStyleLbl="parChTrans1D1" presStyleIdx="4" presStyleCnt="6"/>
      <dgm:spPr/>
    </dgm:pt>
    <dgm:pt modelId="{03A3D714-0820-4217-A7BD-A61EF24B08FB}" type="pres">
      <dgm:prSet presAssocID="{0133491C-0735-4B62-9FB5-9A4D1EBE1BF6}" presName="bottomArc2" presStyleLbl="parChTrans1D1" presStyleIdx="5" presStyleCnt="6"/>
      <dgm:spPr/>
    </dgm:pt>
    <dgm:pt modelId="{1534F1A0-A752-4A1C-B516-B47973A0DEAF}" type="pres">
      <dgm:prSet presAssocID="{0133491C-0735-4B62-9FB5-9A4D1EBE1BF6}" presName="topConnNode2" presStyleLbl="node2" presStyleIdx="0" presStyleCnt="0"/>
      <dgm:spPr/>
      <dgm:t>
        <a:bodyPr/>
        <a:lstStyle/>
        <a:p>
          <a:endParaRPr lang="en-GB"/>
        </a:p>
      </dgm:t>
    </dgm:pt>
    <dgm:pt modelId="{47535469-068C-4482-B4A2-EC3E74B25CD2}" type="pres">
      <dgm:prSet presAssocID="{0133491C-0735-4B62-9FB5-9A4D1EBE1BF6}" presName="hierChild4" presStyleCnt="0"/>
      <dgm:spPr/>
    </dgm:pt>
    <dgm:pt modelId="{FCDB5213-AC17-4E02-B468-CAAF22BCE644}" type="pres">
      <dgm:prSet presAssocID="{0133491C-0735-4B62-9FB5-9A4D1EBE1BF6}" presName="hierChild5" presStyleCnt="0"/>
      <dgm:spPr/>
    </dgm:pt>
    <dgm:pt modelId="{E20CE2FD-6AD0-4ABB-9573-4BCFB861835A}" type="pres">
      <dgm:prSet presAssocID="{48B19800-72E6-49E3-A2C9-4758F478A054}" presName="hierChild3" presStyleCnt="0"/>
      <dgm:spPr/>
    </dgm:pt>
  </dgm:ptLst>
  <dgm:cxnLst>
    <dgm:cxn modelId="{C0D3F8F3-92B6-4F1D-9355-376AB2CD942C}" srcId="{48B19800-72E6-49E3-A2C9-4758F478A054}" destId="{0133491C-0735-4B62-9FB5-9A4D1EBE1BF6}" srcOrd="1" destOrd="0" parTransId="{AD05BB1D-598B-4D50-B882-C45D0CF9827B}" sibTransId="{375EAE86-7EB7-44EB-BC09-99D9A3CA7071}"/>
    <dgm:cxn modelId="{24BED1CD-3479-4145-949B-67B0CBB003B8}" type="presOf" srcId="{0133491C-0735-4B62-9FB5-9A4D1EBE1BF6}" destId="{F27FF7A8-C268-4532-B21D-5B94EA0561A8}" srcOrd="0" destOrd="0" presId="urn:microsoft.com/office/officeart/2008/layout/HalfCircleOrganizationChart"/>
    <dgm:cxn modelId="{A1F80230-EB29-4B10-ACBF-C19D9F1D8F2E}" type="presOf" srcId="{CDD77E8E-4E2A-46F7-9BED-552D9B8B5ACB}" destId="{08BEF15B-BB4D-4F3D-A6D7-388DE8A21067}" srcOrd="0" destOrd="0" presId="urn:microsoft.com/office/officeart/2008/layout/HalfCircleOrganizationChart"/>
    <dgm:cxn modelId="{A4520B99-6C74-4762-921D-A0ACFB443B09}" type="presOf" srcId="{A772E8EC-1EE9-48B1-8340-68F108D98D2E}" destId="{BB3332F2-1EDB-40B0-9875-93EB1B201273}" srcOrd="0" destOrd="0" presId="urn:microsoft.com/office/officeart/2008/layout/HalfCircleOrganizationChart"/>
    <dgm:cxn modelId="{E56D936B-649D-4DAC-9E56-A78C3CBBFC15}" type="presOf" srcId="{A772E8EC-1EE9-48B1-8340-68F108D98D2E}" destId="{64E8178B-5BCC-4940-B7BE-BA85EF18A320}" srcOrd="1" destOrd="0" presId="urn:microsoft.com/office/officeart/2008/layout/HalfCircleOrganizationChart"/>
    <dgm:cxn modelId="{2EEA7ACB-BA72-4EB0-8345-D69D0805E24E}" type="presOf" srcId="{AD05BB1D-598B-4D50-B882-C45D0CF9827B}" destId="{4E6F5D58-8DEB-43C1-BE1A-C31FF9D7B54C}" srcOrd="0" destOrd="0" presId="urn:microsoft.com/office/officeart/2008/layout/HalfCircleOrganizationChart"/>
    <dgm:cxn modelId="{7144BDA2-D6F0-4907-863C-62706FB66B81}" type="presOf" srcId="{48B19800-72E6-49E3-A2C9-4758F478A054}" destId="{1D2573C4-09E5-4581-BBE1-F57E483FF827}" srcOrd="0" destOrd="0" presId="urn:microsoft.com/office/officeart/2008/layout/HalfCircleOrganizationChart"/>
    <dgm:cxn modelId="{EE1CD930-5F48-4A58-887F-5D5E96D11AB9}" srcId="{48B19800-72E6-49E3-A2C9-4758F478A054}" destId="{A772E8EC-1EE9-48B1-8340-68F108D98D2E}" srcOrd="0" destOrd="0" parTransId="{A6A54C4D-58FF-481C-9265-DD0F5C2B13B8}" sibTransId="{D656E818-C550-4889-8896-4FD847DE289A}"/>
    <dgm:cxn modelId="{5D1D2196-4B81-4411-94A8-A6B39E621186}" srcId="{CDD77E8E-4E2A-46F7-9BED-552D9B8B5ACB}" destId="{48B19800-72E6-49E3-A2C9-4758F478A054}" srcOrd="0" destOrd="0" parTransId="{4EF59A01-C62B-4C96-8AC6-212FD1A859A0}" sibTransId="{7A78AE40-A8BB-42DE-A47E-08D4EF682846}"/>
    <dgm:cxn modelId="{8D8A98A6-B4EA-4390-B44B-5246820D4475}" type="presOf" srcId="{48B19800-72E6-49E3-A2C9-4758F478A054}" destId="{BA122CCC-4B8F-4291-B4CC-2431B0812386}" srcOrd="1" destOrd="0" presId="urn:microsoft.com/office/officeart/2008/layout/HalfCircleOrganizationChart"/>
    <dgm:cxn modelId="{3F66495C-7752-43DD-AC55-844169716A2E}" type="presOf" srcId="{0133491C-0735-4B62-9FB5-9A4D1EBE1BF6}" destId="{1534F1A0-A752-4A1C-B516-B47973A0DEAF}" srcOrd="1" destOrd="0" presId="urn:microsoft.com/office/officeart/2008/layout/HalfCircleOrganizationChart"/>
    <dgm:cxn modelId="{1A276DD9-BE95-4EE7-A4AE-01437112057C}" type="presOf" srcId="{A6A54C4D-58FF-481C-9265-DD0F5C2B13B8}" destId="{1CA1224D-5937-463B-99BC-24E5F1B05C88}" srcOrd="0" destOrd="0" presId="urn:microsoft.com/office/officeart/2008/layout/HalfCircleOrganizationChart"/>
    <dgm:cxn modelId="{C813DC9C-A563-4027-86CD-1A21F728B549}" type="presParOf" srcId="{08BEF15B-BB4D-4F3D-A6D7-388DE8A21067}" destId="{E7A15551-70A4-47BD-88A8-15F674302E60}" srcOrd="0" destOrd="0" presId="urn:microsoft.com/office/officeart/2008/layout/HalfCircleOrganizationChart"/>
    <dgm:cxn modelId="{C493C766-73C9-44B0-8455-A1E0FFCC26FB}" type="presParOf" srcId="{E7A15551-70A4-47BD-88A8-15F674302E60}" destId="{38DD7CE8-55E5-4167-892F-5D55E0A5A4EB}" srcOrd="0" destOrd="0" presId="urn:microsoft.com/office/officeart/2008/layout/HalfCircleOrganizationChart"/>
    <dgm:cxn modelId="{D9547F6E-0D8A-4590-B348-8430A3964796}" type="presParOf" srcId="{38DD7CE8-55E5-4167-892F-5D55E0A5A4EB}" destId="{1D2573C4-09E5-4581-BBE1-F57E483FF827}" srcOrd="0" destOrd="0" presId="urn:microsoft.com/office/officeart/2008/layout/HalfCircleOrganizationChart"/>
    <dgm:cxn modelId="{EE08956B-9F55-4D36-8F0D-1859D9D37D32}" type="presParOf" srcId="{38DD7CE8-55E5-4167-892F-5D55E0A5A4EB}" destId="{0EA5E183-9076-4AC4-AF2E-22EA1E24CB52}" srcOrd="1" destOrd="0" presId="urn:microsoft.com/office/officeart/2008/layout/HalfCircleOrganizationChart"/>
    <dgm:cxn modelId="{4F374375-918D-4DD0-A39D-DCB3B1E540EF}" type="presParOf" srcId="{38DD7CE8-55E5-4167-892F-5D55E0A5A4EB}" destId="{DF24C18C-694E-43A6-816E-5448CED10EF3}" srcOrd="2" destOrd="0" presId="urn:microsoft.com/office/officeart/2008/layout/HalfCircleOrganizationChart"/>
    <dgm:cxn modelId="{FE1584F2-F398-455F-A6D8-5BDDD2DE787C}" type="presParOf" srcId="{38DD7CE8-55E5-4167-892F-5D55E0A5A4EB}" destId="{BA122CCC-4B8F-4291-B4CC-2431B0812386}" srcOrd="3" destOrd="0" presId="urn:microsoft.com/office/officeart/2008/layout/HalfCircleOrganizationChart"/>
    <dgm:cxn modelId="{574BBA4F-3770-4EBC-BCED-AEF6B08FF83E}" type="presParOf" srcId="{E7A15551-70A4-47BD-88A8-15F674302E60}" destId="{5D4802A3-8518-4B0A-BC5A-F202912BC230}" srcOrd="1" destOrd="0" presId="urn:microsoft.com/office/officeart/2008/layout/HalfCircleOrganizationChart"/>
    <dgm:cxn modelId="{6D6B47A0-C7B0-49EF-A38B-28EC1A9BCEE5}" type="presParOf" srcId="{5D4802A3-8518-4B0A-BC5A-F202912BC230}" destId="{1CA1224D-5937-463B-99BC-24E5F1B05C88}" srcOrd="0" destOrd="0" presId="urn:microsoft.com/office/officeart/2008/layout/HalfCircleOrganizationChart"/>
    <dgm:cxn modelId="{BB342A4D-10A0-4441-A8A5-D87BFAA1FA01}" type="presParOf" srcId="{5D4802A3-8518-4B0A-BC5A-F202912BC230}" destId="{18BA1D58-6918-422E-8E10-F2DB936FAACB}" srcOrd="1" destOrd="0" presId="urn:microsoft.com/office/officeart/2008/layout/HalfCircleOrganizationChart"/>
    <dgm:cxn modelId="{F3FD46B1-1895-4B67-B09D-99517365A01B}" type="presParOf" srcId="{18BA1D58-6918-422E-8E10-F2DB936FAACB}" destId="{ABAC9F1A-123F-4428-A448-0ADCF0D8E522}" srcOrd="0" destOrd="0" presId="urn:microsoft.com/office/officeart/2008/layout/HalfCircleOrganizationChart"/>
    <dgm:cxn modelId="{6CF80A40-6AFE-430E-8F0F-0A7E0ED11264}" type="presParOf" srcId="{ABAC9F1A-123F-4428-A448-0ADCF0D8E522}" destId="{BB3332F2-1EDB-40B0-9875-93EB1B201273}" srcOrd="0" destOrd="0" presId="urn:microsoft.com/office/officeart/2008/layout/HalfCircleOrganizationChart"/>
    <dgm:cxn modelId="{F828AE10-2C20-412E-8326-68AA2450F84A}" type="presParOf" srcId="{ABAC9F1A-123F-4428-A448-0ADCF0D8E522}" destId="{D7BF0AF5-22A3-40BE-824E-2476853CC0F3}" srcOrd="1" destOrd="0" presId="urn:microsoft.com/office/officeart/2008/layout/HalfCircleOrganizationChart"/>
    <dgm:cxn modelId="{4B0461B7-398C-4CE3-BBC1-323D0B3FC068}" type="presParOf" srcId="{ABAC9F1A-123F-4428-A448-0ADCF0D8E522}" destId="{A8EC187F-F408-4B50-BE66-6B7DE4E4EE5D}" srcOrd="2" destOrd="0" presId="urn:microsoft.com/office/officeart/2008/layout/HalfCircleOrganizationChart"/>
    <dgm:cxn modelId="{5160BC8B-A729-4D19-A045-813E08B71FC6}" type="presParOf" srcId="{ABAC9F1A-123F-4428-A448-0ADCF0D8E522}" destId="{64E8178B-5BCC-4940-B7BE-BA85EF18A320}" srcOrd="3" destOrd="0" presId="urn:microsoft.com/office/officeart/2008/layout/HalfCircleOrganizationChart"/>
    <dgm:cxn modelId="{92682ACC-D229-45E2-9F4C-0B171A3107BE}" type="presParOf" srcId="{18BA1D58-6918-422E-8E10-F2DB936FAACB}" destId="{4FFE1B93-5A91-40D6-97DE-BA6334898246}" srcOrd="1" destOrd="0" presId="urn:microsoft.com/office/officeart/2008/layout/HalfCircleOrganizationChart"/>
    <dgm:cxn modelId="{C5DEA695-696C-469B-B7C9-FCFCFA0C40CA}" type="presParOf" srcId="{18BA1D58-6918-422E-8E10-F2DB936FAACB}" destId="{C35B530B-9921-4725-9FCA-048CE68B9B80}" srcOrd="2" destOrd="0" presId="urn:microsoft.com/office/officeart/2008/layout/HalfCircleOrganizationChart"/>
    <dgm:cxn modelId="{86E32A12-1BDA-445B-ADF7-494AF4368B19}" type="presParOf" srcId="{5D4802A3-8518-4B0A-BC5A-F202912BC230}" destId="{4E6F5D58-8DEB-43C1-BE1A-C31FF9D7B54C}" srcOrd="2" destOrd="0" presId="urn:microsoft.com/office/officeart/2008/layout/HalfCircleOrganizationChart"/>
    <dgm:cxn modelId="{DA250D56-6D7D-4516-884B-6BD19F437901}" type="presParOf" srcId="{5D4802A3-8518-4B0A-BC5A-F202912BC230}" destId="{B637C153-A7BA-4BC5-9E76-5534BFE28428}" srcOrd="3" destOrd="0" presId="urn:microsoft.com/office/officeart/2008/layout/HalfCircleOrganizationChart"/>
    <dgm:cxn modelId="{EB326219-1C53-4D1A-9766-52E8D651D608}" type="presParOf" srcId="{B637C153-A7BA-4BC5-9E76-5534BFE28428}" destId="{E078449D-EE41-4CA0-B266-4DB8F240F936}" srcOrd="0" destOrd="0" presId="urn:microsoft.com/office/officeart/2008/layout/HalfCircleOrganizationChart"/>
    <dgm:cxn modelId="{9C2B65F3-7815-47A3-BF95-9C622D923B2B}" type="presParOf" srcId="{E078449D-EE41-4CA0-B266-4DB8F240F936}" destId="{F27FF7A8-C268-4532-B21D-5B94EA0561A8}" srcOrd="0" destOrd="0" presId="urn:microsoft.com/office/officeart/2008/layout/HalfCircleOrganizationChart"/>
    <dgm:cxn modelId="{FC5F3C0A-AFFA-4806-AFAD-EB89C7C168FA}" type="presParOf" srcId="{E078449D-EE41-4CA0-B266-4DB8F240F936}" destId="{D0159BF9-1674-4737-A78B-B7B652300F89}" srcOrd="1" destOrd="0" presId="urn:microsoft.com/office/officeart/2008/layout/HalfCircleOrganizationChart"/>
    <dgm:cxn modelId="{A0BF9F60-F9D3-4273-B5D9-03687ABA8917}" type="presParOf" srcId="{E078449D-EE41-4CA0-B266-4DB8F240F936}" destId="{03A3D714-0820-4217-A7BD-A61EF24B08FB}" srcOrd="2" destOrd="0" presId="urn:microsoft.com/office/officeart/2008/layout/HalfCircleOrganizationChart"/>
    <dgm:cxn modelId="{AB176312-59E8-4A5A-B94E-68DDF3A28BD1}" type="presParOf" srcId="{E078449D-EE41-4CA0-B266-4DB8F240F936}" destId="{1534F1A0-A752-4A1C-B516-B47973A0DEAF}" srcOrd="3" destOrd="0" presId="urn:microsoft.com/office/officeart/2008/layout/HalfCircleOrganizationChart"/>
    <dgm:cxn modelId="{90D92F39-DB3B-4B8F-AD77-0EB32C0D151B}" type="presParOf" srcId="{B637C153-A7BA-4BC5-9E76-5534BFE28428}" destId="{47535469-068C-4482-B4A2-EC3E74B25CD2}" srcOrd="1" destOrd="0" presId="urn:microsoft.com/office/officeart/2008/layout/HalfCircleOrganizationChart"/>
    <dgm:cxn modelId="{65F53653-BB48-470B-8346-9EF395FC969B}" type="presParOf" srcId="{B637C153-A7BA-4BC5-9E76-5534BFE28428}" destId="{FCDB5213-AC17-4E02-B468-CAAF22BCE644}" srcOrd="2" destOrd="0" presId="urn:microsoft.com/office/officeart/2008/layout/HalfCircleOrganizationChart"/>
    <dgm:cxn modelId="{29CEA058-3F84-4EC5-B1E5-2DE72A71720C}" type="presParOf" srcId="{E7A15551-70A4-47BD-88A8-15F674302E60}" destId="{E20CE2FD-6AD0-4ABB-9573-4BCFB861835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D77E8E-4E2A-46F7-9BED-552D9B8B5ACB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8B19800-72E6-49E3-A2C9-4758F478A054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tx1"/>
              </a:solidFill>
            </a:rPr>
            <a:t>Vasodilation</a:t>
          </a:r>
          <a:endParaRPr lang="en-GB" sz="2400" dirty="0">
            <a:solidFill>
              <a:schemeClr val="tx1"/>
            </a:solidFill>
          </a:endParaRPr>
        </a:p>
      </dgm:t>
    </dgm:pt>
    <dgm:pt modelId="{4EF59A01-C62B-4C96-8AC6-212FD1A859A0}" type="parTrans" cxnId="{5D1D2196-4B81-4411-94A8-A6B39E621186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7A78AE40-A8BB-42DE-A47E-08D4EF682846}" type="sibTrans" cxnId="{5D1D2196-4B81-4411-94A8-A6B39E621186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A772E8EC-1EE9-48B1-8340-68F108D98D2E}">
      <dgm:prSet phldrT="[Text]" custT="1"/>
      <dgm:spPr/>
      <dgm:t>
        <a:bodyPr/>
        <a:lstStyle/>
        <a:p>
          <a:r>
            <a:rPr lang="en-GB" sz="2400" dirty="0" smtClean="0">
              <a:solidFill>
                <a:schemeClr val="tx1"/>
              </a:solidFill>
            </a:rPr>
            <a:t>Permeability</a:t>
          </a:r>
          <a:endParaRPr lang="en-GB" sz="2400" dirty="0">
            <a:solidFill>
              <a:schemeClr val="tx1"/>
            </a:solidFill>
          </a:endParaRPr>
        </a:p>
      </dgm:t>
    </dgm:pt>
    <dgm:pt modelId="{A6A54C4D-58FF-481C-9265-DD0F5C2B13B8}" type="parTrans" cxnId="{EE1CD930-5F48-4A58-887F-5D5E96D11AB9}">
      <dgm:prSet custT="1"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D656E818-C550-4889-8896-4FD847DE289A}" type="sibTrans" cxnId="{EE1CD930-5F48-4A58-887F-5D5E96D11AB9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0133491C-0735-4B62-9FB5-9A4D1EBE1BF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dirty="0" smtClean="0">
              <a:solidFill>
                <a:schemeClr val="tx1"/>
              </a:solidFill>
            </a:rPr>
            <a:t>Adhesion+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400" dirty="0" smtClean="0">
              <a:solidFill>
                <a:schemeClr val="tx1"/>
              </a:solidFill>
            </a:rPr>
            <a:t>activation</a:t>
          </a:r>
          <a:endParaRPr lang="en-GB" sz="2400" dirty="0">
            <a:solidFill>
              <a:schemeClr val="tx1"/>
            </a:solidFill>
          </a:endParaRPr>
        </a:p>
      </dgm:t>
    </dgm:pt>
    <dgm:pt modelId="{AD05BB1D-598B-4D50-B882-C45D0CF9827B}" type="parTrans" cxnId="{C0D3F8F3-92B6-4F1D-9355-376AB2CD942C}">
      <dgm:prSet custT="1"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375EAE86-7EB7-44EB-BC09-99D9A3CA7071}" type="sibTrans" cxnId="{C0D3F8F3-92B6-4F1D-9355-376AB2CD942C}">
      <dgm:prSet/>
      <dgm:spPr/>
      <dgm:t>
        <a:bodyPr/>
        <a:lstStyle/>
        <a:p>
          <a:endParaRPr lang="en-GB" sz="2400">
            <a:solidFill>
              <a:schemeClr val="tx1"/>
            </a:solidFill>
          </a:endParaRPr>
        </a:p>
      </dgm:t>
    </dgm:pt>
    <dgm:pt modelId="{08BEF15B-BB4D-4F3D-A6D7-388DE8A21067}" type="pres">
      <dgm:prSet presAssocID="{CDD77E8E-4E2A-46F7-9BED-552D9B8B5ACB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E7A15551-70A4-47BD-88A8-15F674302E60}" type="pres">
      <dgm:prSet presAssocID="{48B19800-72E6-49E3-A2C9-4758F478A054}" presName="hierRoot1" presStyleCnt="0">
        <dgm:presLayoutVars>
          <dgm:hierBranch val="init"/>
        </dgm:presLayoutVars>
      </dgm:prSet>
      <dgm:spPr/>
    </dgm:pt>
    <dgm:pt modelId="{38DD7CE8-55E5-4167-892F-5D55E0A5A4EB}" type="pres">
      <dgm:prSet presAssocID="{48B19800-72E6-49E3-A2C9-4758F478A054}" presName="rootComposite1" presStyleCnt="0"/>
      <dgm:spPr/>
    </dgm:pt>
    <dgm:pt modelId="{1D2573C4-09E5-4581-BBE1-F57E483FF827}" type="pres">
      <dgm:prSet presAssocID="{48B19800-72E6-49E3-A2C9-4758F478A054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EA5E183-9076-4AC4-AF2E-22EA1E24CB52}" type="pres">
      <dgm:prSet presAssocID="{48B19800-72E6-49E3-A2C9-4758F478A054}" presName="topArc1" presStyleLbl="parChTrans1D1" presStyleIdx="0" presStyleCnt="6"/>
      <dgm:spPr/>
    </dgm:pt>
    <dgm:pt modelId="{DF24C18C-694E-43A6-816E-5448CED10EF3}" type="pres">
      <dgm:prSet presAssocID="{48B19800-72E6-49E3-A2C9-4758F478A054}" presName="bottomArc1" presStyleLbl="parChTrans1D1" presStyleIdx="1" presStyleCnt="6"/>
      <dgm:spPr/>
    </dgm:pt>
    <dgm:pt modelId="{BA122CCC-4B8F-4291-B4CC-2431B0812386}" type="pres">
      <dgm:prSet presAssocID="{48B19800-72E6-49E3-A2C9-4758F478A054}" presName="topConnNode1" presStyleLbl="node1" presStyleIdx="0" presStyleCnt="0"/>
      <dgm:spPr/>
      <dgm:t>
        <a:bodyPr/>
        <a:lstStyle/>
        <a:p>
          <a:endParaRPr lang="en-GB"/>
        </a:p>
      </dgm:t>
    </dgm:pt>
    <dgm:pt modelId="{5D4802A3-8518-4B0A-BC5A-F202912BC230}" type="pres">
      <dgm:prSet presAssocID="{48B19800-72E6-49E3-A2C9-4758F478A054}" presName="hierChild2" presStyleCnt="0"/>
      <dgm:spPr/>
    </dgm:pt>
    <dgm:pt modelId="{1CA1224D-5937-463B-99BC-24E5F1B05C88}" type="pres">
      <dgm:prSet presAssocID="{A6A54C4D-58FF-481C-9265-DD0F5C2B13B8}" presName="Name28" presStyleLbl="parChTrans1D2" presStyleIdx="0" presStyleCnt="2"/>
      <dgm:spPr/>
      <dgm:t>
        <a:bodyPr/>
        <a:lstStyle/>
        <a:p>
          <a:endParaRPr lang="en-GB"/>
        </a:p>
      </dgm:t>
    </dgm:pt>
    <dgm:pt modelId="{18BA1D58-6918-422E-8E10-F2DB936FAACB}" type="pres">
      <dgm:prSet presAssocID="{A772E8EC-1EE9-48B1-8340-68F108D98D2E}" presName="hierRoot2" presStyleCnt="0">
        <dgm:presLayoutVars>
          <dgm:hierBranch val="init"/>
        </dgm:presLayoutVars>
      </dgm:prSet>
      <dgm:spPr/>
    </dgm:pt>
    <dgm:pt modelId="{ABAC9F1A-123F-4428-A448-0ADCF0D8E522}" type="pres">
      <dgm:prSet presAssocID="{A772E8EC-1EE9-48B1-8340-68F108D98D2E}" presName="rootComposite2" presStyleCnt="0"/>
      <dgm:spPr/>
    </dgm:pt>
    <dgm:pt modelId="{BB3332F2-1EDB-40B0-9875-93EB1B201273}" type="pres">
      <dgm:prSet presAssocID="{A772E8EC-1EE9-48B1-8340-68F108D98D2E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BF0AF5-22A3-40BE-824E-2476853CC0F3}" type="pres">
      <dgm:prSet presAssocID="{A772E8EC-1EE9-48B1-8340-68F108D98D2E}" presName="topArc2" presStyleLbl="parChTrans1D1" presStyleIdx="2" presStyleCnt="6"/>
      <dgm:spPr/>
    </dgm:pt>
    <dgm:pt modelId="{A8EC187F-F408-4B50-BE66-6B7DE4E4EE5D}" type="pres">
      <dgm:prSet presAssocID="{A772E8EC-1EE9-48B1-8340-68F108D98D2E}" presName="bottomArc2" presStyleLbl="parChTrans1D1" presStyleIdx="3" presStyleCnt="6"/>
      <dgm:spPr/>
    </dgm:pt>
    <dgm:pt modelId="{64E8178B-5BCC-4940-B7BE-BA85EF18A320}" type="pres">
      <dgm:prSet presAssocID="{A772E8EC-1EE9-48B1-8340-68F108D98D2E}" presName="topConnNode2" presStyleLbl="node2" presStyleIdx="0" presStyleCnt="0"/>
      <dgm:spPr/>
      <dgm:t>
        <a:bodyPr/>
        <a:lstStyle/>
        <a:p>
          <a:endParaRPr lang="en-GB"/>
        </a:p>
      </dgm:t>
    </dgm:pt>
    <dgm:pt modelId="{4FFE1B93-5A91-40D6-97DE-BA6334898246}" type="pres">
      <dgm:prSet presAssocID="{A772E8EC-1EE9-48B1-8340-68F108D98D2E}" presName="hierChild4" presStyleCnt="0"/>
      <dgm:spPr/>
    </dgm:pt>
    <dgm:pt modelId="{C35B530B-9921-4725-9FCA-048CE68B9B80}" type="pres">
      <dgm:prSet presAssocID="{A772E8EC-1EE9-48B1-8340-68F108D98D2E}" presName="hierChild5" presStyleCnt="0"/>
      <dgm:spPr/>
    </dgm:pt>
    <dgm:pt modelId="{4E6F5D58-8DEB-43C1-BE1A-C31FF9D7B54C}" type="pres">
      <dgm:prSet presAssocID="{AD05BB1D-598B-4D50-B882-C45D0CF9827B}" presName="Name28" presStyleLbl="parChTrans1D2" presStyleIdx="1" presStyleCnt="2"/>
      <dgm:spPr/>
      <dgm:t>
        <a:bodyPr/>
        <a:lstStyle/>
        <a:p>
          <a:endParaRPr lang="en-GB"/>
        </a:p>
      </dgm:t>
    </dgm:pt>
    <dgm:pt modelId="{B637C153-A7BA-4BC5-9E76-5534BFE28428}" type="pres">
      <dgm:prSet presAssocID="{0133491C-0735-4B62-9FB5-9A4D1EBE1BF6}" presName="hierRoot2" presStyleCnt="0">
        <dgm:presLayoutVars>
          <dgm:hierBranch val="init"/>
        </dgm:presLayoutVars>
      </dgm:prSet>
      <dgm:spPr/>
    </dgm:pt>
    <dgm:pt modelId="{E078449D-EE41-4CA0-B266-4DB8F240F936}" type="pres">
      <dgm:prSet presAssocID="{0133491C-0735-4B62-9FB5-9A4D1EBE1BF6}" presName="rootComposite2" presStyleCnt="0"/>
      <dgm:spPr/>
    </dgm:pt>
    <dgm:pt modelId="{F27FF7A8-C268-4532-B21D-5B94EA0561A8}" type="pres">
      <dgm:prSet presAssocID="{0133491C-0735-4B62-9FB5-9A4D1EBE1BF6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0159BF9-1674-4737-A78B-B7B652300F89}" type="pres">
      <dgm:prSet presAssocID="{0133491C-0735-4B62-9FB5-9A4D1EBE1BF6}" presName="topArc2" presStyleLbl="parChTrans1D1" presStyleIdx="4" presStyleCnt="6"/>
      <dgm:spPr/>
    </dgm:pt>
    <dgm:pt modelId="{03A3D714-0820-4217-A7BD-A61EF24B08FB}" type="pres">
      <dgm:prSet presAssocID="{0133491C-0735-4B62-9FB5-9A4D1EBE1BF6}" presName="bottomArc2" presStyleLbl="parChTrans1D1" presStyleIdx="5" presStyleCnt="6"/>
      <dgm:spPr/>
    </dgm:pt>
    <dgm:pt modelId="{1534F1A0-A752-4A1C-B516-B47973A0DEAF}" type="pres">
      <dgm:prSet presAssocID="{0133491C-0735-4B62-9FB5-9A4D1EBE1BF6}" presName="topConnNode2" presStyleLbl="node2" presStyleIdx="0" presStyleCnt="0"/>
      <dgm:spPr/>
      <dgm:t>
        <a:bodyPr/>
        <a:lstStyle/>
        <a:p>
          <a:endParaRPr lang="en-GB"/>
        </a:p>
      </dgm:t>
    </dgm:pt>
    <dgm:pt modelId="{47535469-068C-4482-B4A2-EC3E74B25CD2}" type="pres">
      <dgm:prSet presAssocID="{0133491C-0735-4B62-9FB5-9A4D1EBE1BF6}" presName="hierChild4" presStyleCnt="0"/>
      <dgm:spPr/>
    </dgm:pt>
    <dgm:pt modelId="{FCDB5213-AC17-4E02-B468-CAAF22BCE644}" type="pres">
      <dgm:prSet presAssocID="{0133491C-0735-4B62-9FB5-9A4D1EBE1BF6}" presName="hierChild5" presStyleCnt="0"/>
      <dgm:spPr/>
    </dgm:pt>
    <dgm:pt modelId="{E20CE2FD-6AD0-4ABB-9573-4BCFB861835A}" type="pres">
      <dgm:prSet presAssocID="{48B19800-72E6-49E3-A2C9-4758F478A054}" presName="hierChild3" presStyleCnt="0"/>
      <dgm:spPr/>
    </dgm:pt>
  </dgm:ptLst>
  <dgm:cxnLst>
    <dgm:cxn modelId="{C0D3F8F3-92B6-4F1D-9355-376AB2CD942C}" srcId="{48B19800-72E6-49E3-A2C9-4758F478A054}" destId="{0133491C-0735-4B62-9FB5-9A4D1EBE1BF6}" srcOrd="1" destOrd="0" parTransId="{AD05BB1D-598B-4D50-B882-C45D0CF9827B}" sibTransId="{375EAE86-7EB7-44EB-BC09-99D9A3CA7071}"/>
    <dgm:cxn modelId="{F3A011E2-56E5-4128-9A9E-CCD383D2810F}" type="presOf" srcId="{48B19800-72E6-49E3-A2C9-4758F478A054}" destId="{BA122CCC-4B8F-4291-B4CC-2431B0812386}" srcOrd="1" destOrd="0" presId="urn:microsoft.com/office/officeart/2008/layout/HalfCircleOrganizationChart"/>
    <dgm:cxn modelId="{B18A2A3A-EB02-4832-A674-B1E6CFB7F0D0}" type="presOf" srcId="{A772E8EC-1EE9-48B1-8340-68F108D98D2E}" destId="{BB3332F2-1EDB-40B0-9875-93EB1B201273}" srcOrd="0" destOrd="0" presId="urn:microsoft.com/office/officeart/2008/layout/HalfCircleOrganizationChart"/>
    <dgm:cxn modelId="{178465AD-B001-41B1-930A-98A7FCC281CE}" type="presOf" srcId="{A772E8EC-1EE9-48B1-8340-68F108D98D2E}" destId="{64E8178B-5BCC-4940-B7BE-BA85EF18A320}" srcOrd="1" destOrd="0" presId="urn:microsoft.com/office/officeart/2008/layout/HalfCircleOrganizationChart"/>
    <dgm:cxn modelId="{EE1CD930-5F48-4A58-887F-5D5E96D11AB9}" srcId="{48B19800-72E6-49E3-A2C9-4758F478A054}" destId="{A772E8EC-1EE9-48B1-8340-68F108D98D2E}" srcOrd="0" destOrd="0" parTransId="{A6A54C4D-58FF-481C-9265-DD0F5C2B13B8}" sibTransId="{D656E818-C550-4889-8896-4FD847DE289A}"/>
    <dgm:cxn modelId="{5D1D2196-4B81-4411-94A8-A6B39E621186}" srcId="{CDD77E8E-4E2A-46F7-9BED-552D9B8B5ACB}" destId="{48B19800-72E6-49E3-A2C9-4758F478A054}" srcOrd="0" destOrd="0" parTransId="{4EF59A01-C62B-4C96-8AC6-212FD1A859A0}" sibTransId="{7A78AE40-A8BB-42DE-A47E-08D4EF682846}"/>
    <dgm:cxn modelId="{8494329B-43EE-4C23-A6A0-AEAFD728AF90}" type="presOf" srcId="{AD05BB1D-598B-4D50-B882-C45D0CF9827B}" destId="{4E6F5D58-8DEB-43C1-BE1A-C31FF9D7B54C}" srcOrd="0" destOrd="0" presId="urn:microsoft.com/office/officeart/2008/layout/HalfCircleOrganizationChart"/>
    <dgm:cxn modelId="{0D284FD7-0169-480B-9D74-1B86D1C8E0D8}" type="presOf" srcId="{A6A54C4D-58FF-481C-9265-DD0F5C2B13B8}" destId="{1CA1224D-5937-463B-99BC-24E5F1B05C88}" srcOrd="0" destOrd="0" presId="urn:microsoft.com/office/officeart/2008/layout/HalfCircleOrganizationChart"/>
    <dgm:cxn modelId="{46042608-4617-4502-AC48-2B69DF108CA2}" type="presOf" srcId="{48B19800-72E6-49E3-A2C9-4758F478A054}" destId="{1D2573C4-09E5-4581-BBE1-F57E483FF827}" srcOrd="0" destOrd="0" presId="urn:microsoft.com/office/officeart/2008/layout/HalfCircleOrganizationChart"/>
    <dgm:cxn modelId="{12132D45-170D-4612-A738-CAAB7A46C317}" type="presOf" srcId="{0133491C-0735-4B62-9FB5-9A4D1EBE1BF6}" destId="{1534F1A0-A752-4A1C-B516-B47973A0DEAF}" srcOrd="1" destOrd="0" presId="urn:microsoft.com/office/officeart/2008/layout/HalfCircleOrganizationChart"/>
    <dgm:cxn modelId="{98A02D3E-A787-40A9-88B5-82FA88505D3F}" type="presOf" srcId="{CDD77E8E-4E2A-46F7-9BED-552D9B8B5ACB}" destId="{08BEF15B-BB4D-4F3D-A6D7-388DE8A21067}" srcOrd="0" destOrd="0" presId="urn:microsoft.com/office/officeart/2008/layout/HalfCircleOrganizationChart"/>
    <dgm:cxn modelId="{CFC69908-9FF9-4F21-8CEF-BDF3CEA4E9C1}" type="presOf" srcId="{0133491C-0735-4B62-9FB5-9A4D1EBE1BF6}" destId="{F27FF7A8-C268-4532-B21D-5B94EA0561A8}" srcOrd="0" destOrd="0" presId="urn:microsoft.com/office/officeart/2008/layout/HalfCircleOrganizationChart"/>
    <dgm:cxn modelId="{9E398B81-BCEE-4B33-B6B2-BC021E1192C0}" type="presParOf" srcId="{08BEF15B-BB4D-4F3D-A6D7-388DE8A21067}" destId="{E7A15551-70A4-47BD-88A8-15F674302E60}" srcOrd="0" destOrd="0" presId="urn:microsoft.com/office/officeart/2008/layout/HalfCircleOrganizationChart"/>
    <dgm:cxn modelId="{64A0588C-F805-40C0-BC28-CE6BA0A8C920}" type="presParOf" srcId="{E7A15551-70A4-47BD-88A8-15F674302E60}" destId="{38DD7CE8-55E5-4167-892F-5D55E0A5A4EB}" srcOrd="0" destOrd="0" presId="urn:microsoft.com/office/officeart/2008/layout/HalfCircleOrganizationChart"/>
    <dgm:cxn modelId="{55DC634C-ED61-4C0C-A316-BC45AE5B71E6}" type="presParOf" srcId="{38DD7CE8-55E5-4167-892F-5D55E0A5A4EB}" destId="{1D2573C4-09E5-4581-BBE1-F57E483FF827}" srcOrd="0" destOrd="0" presId="urn:microsoft.com/office/officeart/2008/layout/HalfCircleOrganizationChart"/>
    <dgm:cxn modelId="{E3F8E950-70F5-4D31-A182-27C756D21AD9}" type="presParOf" srcId="{38DD7CE8-55E5-4167-892F-5D55E0A5A4EB}" destId="{0EA5E183-9076-4AC4-AF2E-22EA1E24CB52}" srcOrd="1" destOrd="0" presId="urn:microsoft.com/office/officeart/2008/layout/HalfCircleOrganizationChart"/>
    <dgm:cxn modelId="{9F9140F6-912D-4FDC-A0DE-A7B44E32A830}" type="presParOf" srcId="{38DD7CE8-55E5-4167-892F-5D55E0A5A4EB}" destId="{DF24C18C-694E-43A6-816E-5448CED10EF3}" srcOrd="2" destOrd="0" presId="urn:microsoft.com/office/officeart/2008/layout/HalfCircleOrganizationChart"/>
    <dgm:cxn modelId="{3B33C13A-CFD6-4E3D-BAD4-A288EDDC159E}" type="presParOf" srcId="{38DD7CE8-55E5-4167-892F-5D55E0A5A4EB}" destId="{BA122CCC-4B8F-4291-B4CC-2431B0812386}" srcOrd="3" destOrd="0" presId="urn:microsoft.com/office/officeart/2008/layout/HalfCircleOrganizationChart"/>
    <dgm:cxn modelId="{34F85AD0-BAC6-48D7-A411-3FC5A878B817}" type="presParOf" srcId="{E7A15551-70A4-47BD-88A8-15F674302E60}" destId="{5D4802A3-8518-4B0A-BC5A-F202912BC230}" srcOrd="1" destOrd="0" presId="urn:microsoft.com/office/officeart/2008/layout/HalfCircleOrganizationChart"/>
    <dgm:cxn modelId="{5AB39320-F996-462D-9B96-DF1638659522}" type="presParOf" srcId="{5D4802A3-8518-4B0A-BC5A-F202912BC230}" destId="{1CA1224D-5937-463B-99BC-24E5F1B05C88}" srcOrd="0" destOrd="0" presId="urn:microsoft.com/office/officeart/2008/layout/HalfCircleOrganizationChart"/>
    <dgm:cxn modelId="{11FB09F5-DAC0-483D-8579-5CFD15DE8EE9}" type="presParOf" srcId="{5D4802A3-8518-4B0A-BC5A-F202912BC230}" destId="{18BA1D58-6918-422E-8E10-F2DB936FAACB}" srcOrd="1" destOrd="0" presId="urn:microsoft.com/office/officeart/2008/layout/HalfCircleOrganizationChart"/>
    <dgm:cxn modelId="{16136E92-4CD0-4AF8-9233-4D491A2BB590}" type="presParOf" srcId="{18BA1D58-6918-422E-8E10-F2DB936FAACB}" destId="{ABAC9F1A-123F-4428-A448-0ADCF0D8E522}" srcOrd="0" destOrd="0" presId="urn:microsoft.com/office/officeart/2008/layout/HalfCircleOrganizationChart"/>
    <dgm:cxn modelId="{8AA033EC-FBB6-4387-AABC-6AC8044E15BE}" type="presParOf" srcId="{ABAC9F1A-123F-4428-A448-0ADCF0D8E522}" destId="{BB3332F2-1EDB-40B0-9875-93EB1B201273}" srcOrd="0" destOrd="0" presId="urn:microsoft.com/office/officeart/2008/layout/HalfCircleOrganizationChart"/>
    <dgm:cxn modelId="{9BBADF91-9F64-46F5-B6BC-92523E2CAC47}" type="presParOf" srcId="{ABAC9F1A-123F-4428-A448-0ADCF0D8E522}" destId="{D7BF0AF5-22A3-40BE-824E-2476853CC0F3}" srcOrd="1" destOrd="0" presId="urn:microsoft.com/office/officeart/2008/layout/HalfCircleOrganizationChart"/>
    <dgm:cxn modelId="{3FA306EE-C8E8-4FD5-91A6-B5EE377819A4}" type="presParOf" srcId="{ABAC9F1A-123F-4428-A448-0ADCF0D8E522}" destId="{A8EC187F-F408-4B50-BE66-6B7DE4E4EE5D}" srcOrd="2" destOrd="0" presId="urn:microsoft.com/office/officeart/2008/layout/HalfCircleOrganizationChart"/>
    <dgm:cxn modelId="{0ADE1095-8A30-4D25-A4E7-C2D7923982DA}" type="presParOf" srcId="{ABAC9F1A-123F-4428-A448-0ADCF0D8E522}" destId="{64E8178B-5BCC-4940-B7BE-BA85EF18A320}" srcOrd="3" destOrd="0" presId="urn:microsoft.com/office/officeart/2008/layout/HalfCircleOrganizationChart"/>
    <dgm:cxn modelId="{FFD053A9-9C88-4BD8-9AAE-F4B6263197F4}" type="presParOf" srcId="{18BA1D58-6918-422E-8E10-F2DB936FAACB}" destId="{4FFE1B93-5A91-40D6-97DE-BA6334898246}" srcOrd="1" destOrd="0" presId="urn:microsoft.com/office/officeart/2008/layout/HalfCircleOrganizationChart"/>
    <dgm:cxn modelId="{1BD7CFC8-72B9-4304-87F4-769B5509E064}" type="presParOf" srcId="{18BA1D58-6918-422E-8E10-F2DB936FAACB}" destId="{C35B530B-9921-4725-9FCA-048CE68B9B80}" srcOrd="2" destOrd="0" presId="urn:microsoft.com/office/officeart/2008/layout/HalfCircleOrganizationChart"/>
    <dgm:cxn modelId="{26C59131-FDBA-4ABD-8944-2643D519864B}" type="presParOf" srcId="{5D4802A3-8518-4B0A-BC5A-F202912BC230}" destId="{4E6F5D58-8DEB-43C1-BE1A-C31FF9D7B54C}" srcOrd="2" destOrd="0" presId="urn:microsoft.com/office/officeart/2008/layout/HalfCircleOrganizationChart"/>
    <dgm:cxn modelId="{2DF80885-F01F-49E9-9262-0E8B315C8E28}" type="presParOf" srcId="{5D4802A3-8518-4B0A-BC5A-F202912BC230}" destId="{B637C153-A7BA-4BC5-9E76-5534BFE28428}" srcOrd="3" destOrd="0" presId="urn:microsoft.com/office/officeart/2008/layout/HalfCircleOrganizationChart"/>
    <dgm:cxn modelId="{CE33A5CD-7F35-433F-A8E0-E9FFB6BA80A6}" type="presParOf" srcId="{B637C153-A7BA-4BC5-9E76-5534BFE28428}" destId="{E078449D-EE41-4CA0-B266-4DB8F240F936}" srcOrd="0" destOrd="0" presId="urn:microsoft.com/office/officeart/2008/layout/HalfCircleOrganizationChart"/>
    <dgm:cxn modelId="{63450D0E-EB4B-45EE-83E2-53E8A7D135FA}" type="presParOf" srcId="{E078449D-EE41-4CA0-B266-4DB8F240F936}" destId="{F27FF7A8-C268-4532-B21D-5B94EA0561A8}" srcOrd="0" destOrd="0" presId="urn:microsoft.com/office/officeart/2008/layout/HalfCircleOrganizationChart"/>
    <dgm:cxn modelId="{57E746B1-0156-4334-9880-5522A3BC8A89}" type="presParOf" srcId="{E078449D-EE41-4CA0-B266-4DB8F240F936}" destId="{D0159BF9-1674-4737-A78B-B7B652300F89}" srcOrd="1" destOrd="0" presId="urn:microsoft.com/office/officeart/2008/layout/HalfCircleOrganizationChart"/>
    <dgm:cxn modelId="{B18F5B5E-7C54-4242-A856-C4E722B49201}" type="presParOf" srcId="{E078449D-EE41-4CA0-B266-4DB8F240F936}" destId="{03A3D714-0820-4217-A7BD-A61EF24B08FB}" srcOrd="2" destOrd="0" presId="urn:microsoft.com/office/officeart/2008/layout/HalfCircleOrganizationChart"/>
    <dgm:cxn modelId="{A9EE9021-04A0-4A12-9979-771CF224DB32}" type="presParOf" srcId="{E078449D-EE41-4CA0-B266-4DB8F240F936}" destId="{1534F1A0-A752-4A1C-B516-B47973A0DEAF}" srcOrd="3" destOrd="0" presId="urn:microsoft.com/office/officeart/2008/layout/HalfCircleOrganizationChart"/>
    <dgm:cxn modelId="{6FB542CF-9107-4EEF-8959-47E8580A8958}" type="presParOf" srcId="{B637C153-A7BA-4BC5-9E76-5534BFE28428}" destId="{47535469-068C-4482-B4A2-EC3E74B25CD2}" srcOrd="1" destOrd="0" presId="urn:microsoft.com/office/officeart/2008/layout/HalfCircleOrganizationChart"/>
    <dgm:cxn modelId="{861725CA-4C1A-480B-8247-CBA0B34D5335}" type="presParOf" srcId="{B637C153-A7BA-4BC5-9E76-5534BFE28428}" destId="{FCDB5213-AC17-4E02-B468-CAAF22BCE644}" srcOrd="2" destOrd="0" presId="urn:microsoft.com/office/officeart/2008/layout/HalfCircleOrganizationChart"/>
    <dgm:cxn modelId="{47D661FF-71C9-4A3A-84B8-7903FF27C546}" type="presParOf" srcId="{E7A15551-70A4-47BD-88A8-15F674302E60}" destId="{E20CE2FD-6AD0-4ABB-9573-4BCFB861835A}" srcOrd="2" destOrd="0" presId="urn:microsoft.com/office/officeart/2008/layout/HalfCircleOrganizationChart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5B330A-3BAD-4E2C-BD74-18BCBAA250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083B71-10A6-498C-99C2-85BB4878BF9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i="0" dirty="0" smtClean="0">
              <a:solidFill>
                <a:schemeClr val="bg1"/>
              </a:solidFill>
            </a:rPr>
            <a:t>Vasodilation </a:t>
          </a:r>
          <a:r>
            <a:rPr lang="en-GB" i="0" dirty="0" smtClean="0">
              <a:solidFill>
                <a:schemeClr val="bg1"/>
              </a:solidFill>
            </a:rPr>
            <a:t>Prostacyclin and NO</a:t>
          </a:r>
          <a:endParaRPr lang="en-GB" i="0" dirty="0">
            <a:solidFill>
              <a:schemeClr val="bg1"/>
            </a:solidFill>
          </a:endParaRPr>
        </a:p>
      </dgm:t>
    </dgm:pt>
    <dgm:pt modelId="{F16B3F98-DBFE-48F8-8EA6-A5985D7CC784}" type="parTrans" cxnId="{A3E72772-942A-471D-9A67-5E1700328192}">
      <dgm:prSet/>
      <dgm:spPr/>
      <dgm:t>
        <a:bodyPr/>
        <a:lstStyle/>
        <a:p>
          <a:endParaRPr lang="en-GB"/>
        </a:p>
      </dgm:t>
    </dgm:pt>
    <dgm:pt modelId="{FC3BBCB6-21B0-40AA-A3B3-0401608B1083}" type="sibTrans" cxnId="{A3E72772-942A-471D-9A67-5E1700328192}">
      <dgm:prSet/>
      <dgm:spPr/>
      <dgm:t>
        <a:bodyPr/>
        <a:lstStyle/>
        <a:p>
          <a:endParaRPr lang="en-GB"/>
        </a:p>
      </dgm:t>
    </dgm:pt>
    <dgm:pt modelId="{12C2BFA8-E752-41BC-BD6E-692F89D9D196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i="0" dirty="0" smtClean="0">
              <a:solidFill>
                <a:schemeClr val="bg1"/>
              </a:solidFill>
              <a:sym typeface="Symbol"/>
            </a:rPr>
            <a:t>Permeability  </a:t>
          </a:r>
          <a:r>
            <a:rPr lang="en-GB" b="0" i="0" dirty="0" smtClean="0">
              <a:solidFill>
                <a:schemeClr val="bg1"/>
              </a:solidFill>
              <a:sym typeface="Symbol"/>
            </a:rPr>
            <a:t>Opening of cell junctions</a:t>
          </a:r>
          <a:endParaRPr lang="en-GB" b="0" i="0" dirty="0">
            <a:solidFill>
              <a:schemeClr val="bg1"/>
            </a:solidFill>
          </a:endParaRPr>
        </a:p>
      </dgm:t>
    </dgm:pt>
    <dgm:pt modelId="{6DB6954E-5B75-4E93-9E9F-E511D3706FB4}" type="parTrans" cxnId="{A8130DBA-76AA-4BAE-A337-D308BC67E2D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1FFBB298-9F30-4ECF-A775-7EBA1BE1A9C0}" type="sibTrans" cxnId="{A8130DBA-76AA-4BAE-A337-D308BC67E2D9}">
      <dgm:prSet/>
      <dgm:spPr/>
      <dgm:t>
        <a:bodyPr/>
        <a:lstStyle/>
        <a:p>
          <a:endParaRPr lang="en-GB"/>
        </a:p>
      </dgm:t>
    </dgm:pt>
    <dgm:pt modelId="{764B9F50-91BD-4314-9C96-72A543E06690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i="0" dirty="0" smtClean="0">
              <a:solidFill>
                <a:schemeClr val="bg1"/>
              </a:solidFill>
              <a:sym typeface="Symbol"/>
            </a:rPr>
            <a:t>Adhesion + activation</a:t>
          </a:r>
        </a:p>
        <a:p>
          <a:r>
            <a:rPr lang="en-GB" i="0" dirty="0" smtClean="0">
              <a:solidFill>
                <a:schemeClr val="bg1"/>
              </a:solidFill>
              <a:sym typeface="Symbol"/>
            </a:rPr>
            <a:t>P-</a:t>
          </a:r>
          <a:r>
            <a:rPr lang="en-GB" i="0" dirty="0" err="1" smtClean="0">
              <a:solidFill>
                <a:schemeClr val="bg1"/>
              </a:solidFill>
              <a:sym typeface="Symbol"/>
            </a:rPr>
            <a:t>selectin</a:t>
          </a:r>
          <a:r>
            <a:rPr lang="en-GB" i="0" dirty="0" smtClean="0">
              <a:solidFill>
                <a:schemeClr val="bg1"/>
              </a:solidFill>
              <a:sym typeface="Symbol"/>
            </a:rPr>
            <a:t> + p</a:t>
          </a:r>
          <a:r>
            <a:rPr lang="en-GB" i="0" dirty="0" smtClean="0">
              <a:solidFill>
                <a:schemeClr val="bg1"/>
              </a:solidFill>
            </a:rPr>
            <a:t>latelet activating factor </a:t>
          </a:r>
          <a:endParaRPr lang="en-GB" i="0" dirty="0">
            <a:solidFill>
              <a:schemeClr val="bg1"/>
            </a:solidFill>
          </a:endParaRPr>
        </a:p>
      </dgm:t>
    </dgm:pt>
    <dgm:pt modelId="{2154CA29-53B8-41AA-999B-A5CD730316F8}" type="parTrans" cxnId="{08EEC593-791E-4634-B037-9ED3D3EE27D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1E3E63D0-4772-43E0-99B8-474EBA1E924A}" type="sibTrans" cxnId="{08EEC593-791E-4634-B037-9ED3D3EE27D9}">
      <dgm:prSet/>
      <dgm:spPr/>
      <dgm:t>
        <a:bodyPr/>
        <a:lstStyle/>
        <a:p>
          <a:endParaRPr lang="en-GB"/>
        </a:p>
      </dgm:t>
    </dgm:pt>
    <dgm:pt modelId="{724C8394-1ED5-448F-AB1E-76B0E19E35C8}" type="pres">
      <dgm:prSet presAssocID="{F55B330A-3BAD-4E2C-BD74-18BCBAA250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CB973F8-79CA-4C26-8CA2-C2AE587381D3}" type="pres">
      <dgm:prSet presAssocID="{F4083B71-10A6-498C-99C2-85BB4878BF94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5F667A00-AEE5-473C-88E2-28390ECB8C37}" type="pres">
      <dgm:prSet presAssocID="{F4083B71-10A6-498C-99C2-85BB4878BF94}" presName="rootComposite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AAC4FF4-BEF8-4E0D-A18C-3BEF68D1C066}" type="pres">
      <dgm:prSet presAssocID="{F4083B71-10A6-498C-99C2-85BB4878BF9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8973BD-7964-491D-A7BC-9AD181C254BB}" type="pres">
      <dgm:prSet presAssocID="{F4083B71-10A6-498C-99C2-85BB4878BF94}" presName="rootConnector1" presStyleLbl="node1" presStyleIdx="0" presStyleCnt="0"/>
      <dgm:spPr/>
      <dgm:t>
        <a:bodyPr/>
        <a:lstStyle/>
        <a:p>
          <a:endParaRPr lang="en-GB"/>
        </a:p>
      </dgm:t>
    </dgm:pt>
    <dgm:pt modelId="{9371EA0B-1EE6-4D5F-8F15-F641DA56AACA}" type="pres">
      <dgm:prSet presAssocID="{F4083B71-10A6-498C-99C2-85BB4878BF94}" presName="hierChild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6D24986-5042-457A-844D-86469594DA55}" type="pres">
      <dgm:prSet presAssocID="{6DB6954E-5B75-4E93-9E9F-E511D3706FB4}" presName="Name37" presStyleLbl="parChTrans1D2" presStyleIdx="0" presStyleCnt="2"/>
      <dgm:spPr/>
      <dgm:t>
        <a:bodyPr/>
        <a:lstStyle/>
        <a:p>
          <a:endParaRPr lang="en-GB"/>
        </a:p>
      </dgm:t>
    </dgm:pt>
    <dgm:pt modelId="{7BAC1087-85A4-456A-8533-704131A09C2F}" type="pres">
      <dgm:prSet presAssocID="{12C2BFA8-E752-41BC-BD6E-692F89D9D196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26CB99F8-50A0-4668-B04F-CFB473164B5C}" type="pres">
      <dgm:prSet presAssocID="{12C2BFA8-E752-41BC-BD6E-692F89D9D196}" presName="root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A8A79D7-A026-428F-B19A-B920D864A77C}" type="pres">
      <dgm:prSet presAssocID="{12C2BFA8-E752-41BC-BD6E-692F89D9D19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6454F5-4620-494C-B5A0-CE5A09D96844}" type="pres">
      <dgm:prSet presAssocID="{12C2BFA8-E752-41BC-BD6E-692F89D9D196}" presName="rootConnector" presStyleLbl="node2" presStyleIdx="0" presStyleCnt="2"/>
      <dgm:spPr/>
      <dgm:t>
        <a:bodyPr/>
        <a:lstStyle/>
        <a:p>
          <a:endParaRPr lang="en-GB"/>
        </a:p>
      </dgm:t>
    </dgm:pt>
    <dgm:pt modelId="{4C2C96A5-A1AB-48CA-A3C8-0DC9E5476AA4}" type="pres">
      <dgm:prSet presAssocID="{12C2BFA8-E752-41BC-BD6E-692F89D9D196}" presName="hierChild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DB49056-12B1-4A5B-BA05-1684BF9E333E}" type="pres">
      <dgm:prSet presAssocID="{12C2BFA8-E752-41BC-BD6E-692F89D9D196}" presName="hierChild5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96EA281-0E55-41E1-A0DD-CF93BA86AEB9}" type="pres">
      <dgm:prSet presAssocID="{2154CA29-53B8-41AA-999B-A5CD730316F8}" presName="Name37" presStyleLbl="parChTrans1D2" presStyleIdx="1" presStyleCnt="2"/>
      <dgm:spPr/>
      <dgm:t>
        <a:bodyPr/>
        <a:lstStyle/>
        <a:p>
          <a:endParaRPr lang="en-GB"/>
        </a:p>
      </dgm:t>
    </dgm:pt>
    <dgm:pt modelId="{4A997E60-C9F5-4361-88AE-835D83B6B7AD}" type="pres">
      <dgm:prSet presAssocID="{764B9F50-91BD-4314-9C96-72A543E06690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BC9ABA90-A137-40AB-A121-92021C40825F}" type="pres">
      <dgm:prSet presAssocID="{764B9F50-91BD-4314-9C96-72A543E06690}" presName="root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B2712ED-E0AB-4227-9078-6724AB5F775E}" type="pres">
      <dgm:prSet presAssocID="{764B9F50-91BD-4314-9C96-72A543E066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D3650D5-2119-4F70-B0DF-3466C9D9C496}" type="pres">
      <dgm:prSet presAssocID="{764B9F50-91BD-4314-9C96-72A543E06690}" presName="rootConnector" presStyleLbl="node2" presStyleIdx="1" presStyleCnt="2"/>
      <dgm:spPr/>
      <dgm:t>
        <a:bodyPr/>
        <a:lstStyle/>
        <a:p>
          <a:endParaRPr lang="en-GB"/>
        </a:p>
      </dgm:t>
    </dgm:pt>
    <dgm:pt modelId="{C67A4B2F-9880-4C41-9F86-8810FC1A84DB}" type="pres">
      <dgm:prSet presAssocID="{764B9F50-91BD-4314-9C96-72A543E06690}" presName="hierChild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0BB5066-0099-4609-A454-13E90E8FE066}" type="pres">
      <dgm:prSet presAssocID="{764B9F50-91BD-4314-9C96-72A543E06690}" presName="hierChild5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ACFFDB5-A32F-4199-BD5E-B02637552C6F}" type="pres">
      <dgm:prSet presAssocID="{F4083B71-10A6-498C-99C2-85BB4878BF94}" presName="hierChild3" presStyleCnt="0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A3E72772-942A-471D-9A67-5E1700328192}" srcId="{F55B330A-3BAD-4E2C-BD74-18BCBAA250E9}" destId="{F4083B71-10A6-498C-99C2-85BB4878BF94}" srcOrd="0" destOrd="0" parTransId="{F16B3F98-DBFE-48F8-8EA6-A5985D7CC784}" sibTransId="{FC3BBCB6-21B0-40AA-A3B3-0401608B1083}"/>
    <dgm:cxn modelId="{6706BA14-BFB8-444B-A33C-98F9F97BAD17}" type="presOf" srcId="{6DB6954E-5B75-4E93-9E9F-E511D3706FB4}" destId="{96D24986-5042-457A-844D-86469594DA55}" srcOrd="0" destOrd="0" presId="urn:microsoft.com/office/officeart/2005/8/layout/orgChart1"/>
    <dgm:cxn modelId="{F5A33963-A9A2-4C83-8CC6-39F1092EC280}" type="presOf" srcId="{764B9F50-91BD-4314-9C96-72A543E06690}" destId="{8D3650D5-2119-4F70-B0DF-3466C9D9C496}" srcOrd="1" destOrd="0" presId="urn:microsoft.com/office/officeart/2005/8/layout/orgChart1"/>
    <dgm:cxn modelId="{A8130DBA-76AA-4BAE-A337-D308BC67E2D9}" srcId="{F4083B71-10A6-498C-99C2-85BB4878BF94}" destId="{12C2BFA8-E752-41BC-BD6E-692F89D9D196}" srcOrd="0" destOrd="0" parTransId="{6DB6954E-5B75-4E93-9E9F-E511D3706FB4}" sibTransId="{1FFBB298-9F30-4ECF-A775-7EBA1BE1A9C0}"/>
    <dgm:cxn modelId="{CEB79C82-98D5-497C-99C5-52C834D11ED7}" type="presOf" srcId="{F4083B71-10A6-498C-99C2-85BB4878BF94}" destId="{338973BD-7964-491D-A7BC-9AD181C254BB}" srcOrd="1" destOrd="0" presId="urn:microsoft.com/office/officeart/2005/8/layout/orgChart1"/>
    <dgm:cxn modelId="{DBDC5015-D0C8-481C-B7F8-18F9DA4881DC}" type="presOf" srcId="{12C2BFA8-E752-41BC-BD6E-692F89D9D196}" destId="{2D6454F5-4620-494C-B5A0-CE5A09D96844}" srcOrd="1" destOrd="0" presId="urn:microsoft.com/office/officeart/2005/8/layout/orgChart1"/>
    <dgm:cxn modelId="{A3EACF4A-D838-47BA-92CE-FB9F51FD5D1A}" type="presOf" srcId="{F4083B71-10A6-498C-99C2-85BB4878BF94}" destId="{4AAC4FF4-BEF8-4E0D-A18C-3BEF68D1C066}" srcOrd="0" destOrd="0" presId="urn:microsoft.com/office/officeart/2005/8/layout/orgChart1"/>
    <dgm:cxn modelId="{752A8EE1-C9DB-45C9-A909-DDFA9A272413}" type="presOf" srcId="{2154CA29-53B8-41AA-999B-A5CD730316F8}" destId="{396EA281-0E55-41E1-A0DD-CF93BA86AEB9}" srcOrd="0" destOrd="0" presId="urn:microsoft.com/office/officeart/2005/8/layout/orgChart1"/>
    <dgm:cxn modelId="{1593F3E6-40A4-496C-8D31-7F8CB6408C7C}" type="presOf" srcId="{12C2BFA8-E752-41BC-BD6E-692F89D9D196}" destId="{5A8A79D7-A026-428F-B19A-B920D864A77C}" srcOrd="0" destOrd="0" presId="urn:microsoft.com/office/officeart/2005/8/layout/orgChart1"/>
    <dgm:cxn modelId="{08EEC593-791E-4634-B037-9ED3D3EE27D9}" srcId="{F4083B71-10A6-498C-99C2-85BB4878BF94}" destId="{764B9F50-91BD-4314-9C96-72A543E06690}" srcOrd="1" destOrd="0" parTransId="{2154CA29-53B8-41AA-999B-A5CD730316F8}" sibTransId="{1E3E63D0-4772-43E0-99B8-474EBA1E924A}"/>
    <dgm:cxn modelId="{89FDC9B7-87C6-4A0A-99E3-F4E15482545C}" type="presOf" srcId="{F55B330A-3BAD-4E2C-BD74-18BCBAA250E9}" destId="{724C8394-1ED5-448F-AB1E-76B0E19E35C8}" srcOrd="0" destOrd="0" presId="urn:microsoft.com/office/officeart/2005/8/layout/orgChart1"/>
    <dgm:cxn modelId="{2B0337E2-108D-47AD-8664-DE89FC741845}" type="presOf" srcId="{764B9F50-91BD-4314-9C96-72A543E06690}" destId="{0B2712ED-E0AB-4227-9078-6724AB5F775E}" srcOrd="0" destOrd="0" presId="urn:microsoft.com/office/officeart/2005/8/layout/orgChart1"/>
    <dgm:cxn modelId="{29D50B64-8AC4-414B-9D7E-8CF2166ED4F0}" type="presParOf" srcId="{724C8394-1ED5-448F-AB1E-76B0E19E35C8}" destId="{CCB973F8-79CA-4C26-8CA2-C2AE587381D3}" srcOrd="0" destOrd="0" presId="urn:microsoft.com/office/officeart/2005/8/layout/orgChart1"/>
    <dgm:cxn modelId="{36F4B82E-6748-44DB-BDCD-5DB179A49B64}" type="presParOf" srcId="{CCB973F8-79CA-4C26-8CA2-C2AE587381D3}" destId="{5F667A00-AEE5-473C-88E2-28390ECB8C37}" srcOrd="0" destOrd="0" presId="urn:microsoft.com/office/officeart/2005/8/layout/orgChart1"/>
    <dgm:cxn modelId="{21CA87B2-DD5F-436E-A0C0-3553B4F16AF7}" type="presParOf" srcId="{5F667A00-AEE5-473C-88E2-28390ECB8C37}" destId="{4AAC4FF4-BEF8-4E0D-A18C-3BEF68D1C066}" srcOrd="0" destOrd="0" presId="urn:microsoft.com/office/officeart/2005/8/layout/orgChart1"/>
    <dgm:cxn modelId="{16A45022-A453-48C1-B47D-E51092E03342}" type="presParOf" srcId="{5F667A00-AEE5-473C-88E2-28390ECB8C37}" destId="{338973BD-7964-491D-A7BC-9AD181C254BB}" srcOrd="1" destOrd="0" presId="urn:microsoft.com/office/officeart/2005/8/layout/orgChart1"/>
    <dgm:cxn modelId="{F78EA3B9-F6BD-4EB4-91AB-7178343A016C}" type="presParOf" srcId="{CCB973F8-79CA-4C26-8CA2-C2AE587381D3}" destId="{9371EA0B-1EE6-4D5F-8F15-F641DA56AACA}" srcOrd="1" destOrd="0" presId="urn:microsoft.com/office/officeart/2005/8/layout/orgChart1"/>
    <dgm:cxn modelId="{CC4E4C6A-B365-480D-B7D5-3D958FDDCA53}" type="presParOf" srcId="{9371EA0B-1EE6-4D5F-8F15-F641DA56AACA}" destId="{96D24986-5042-457A-844D-86469594DA55}" srcOrd="0" destOrd="0" presId="urn:microsoft.com/office/officeart/2005/8/layout/orgChart1"/>
    <dgm:cxn modelId="{F4E689BB-6462-4C37-B3F8-3E1998D6C071}" type="presParOf" srcId="{9371EA0B-1EE6-4D5F-8F15-F641DA56AACA}" destId="{7BAC1087-85A4-456A-8533-704131A09C2F}" srcOrd="1" destOrd="0" presId="urn:microsoft.com/office/officeart/2005/8/layout/orgChart1"/>
    <dgm:cxn modelId="{9795ACA7-933F-4AA3-883B-1108B1FD2843}" type="presParOf" srcId="{7BAC1087-85A4-456A-8533-704131A09C2F}" destId="{26CB99F8-50A0-4668-B04F-CFB473164B5C}" srcOrd="0" destOrd="0" presId="urn:microsoft.com/office/officeart/2005/8/layout/orgChart1"/>
    <dgm:cxn modelId="{15F7139E-E1BD-43E4-8A25-CF796FBA0792}" type="presParOf" srcId="{26CB99F8-50A0-4668-B04F-CFB473164B5C}" destId="{5A8A79D7-A026-428F-B19A-B920D864A77C}" srcOrd="0" destOrd="0" presId="urn:microsoft.com/office/officeart/2005/8/layout/orgChart1"/>
    <dgm:cxn modelId="{F8BAA510-CD63-4AC5-81B7-C9A251BB531F}" type="presParOf" srcId="{26CB99F8-50A0-4668-B04F-CFB473164B5C}" destId="{2D6454F5-4620-494C-B5A0-CE5A09D96844}" srcOrd="1" destOrd="0" presId="urn:microsoft.com/office/officeart/2005/8/layout/orgChart1"/>
    <dgm:cxn modelId="{77BE0A8A-C3A7-421A-8C74-6AD7503B1B91}" type="presParOf" srcId="{7BAC1087-85A4-456A-8533-704131A09C2F}" destId="{4C2C96A5-A1AB-48CA-A3C8-0DC9E5476AA4}" srcOrd="1" destOrd="0" presId="urn:microsoft.com/office/officeart/2005/8/layout/orgChart1"/>
    <dgm:cxn modelId="{0A3E7F21-725D-42EA-8FD7-343AAD2B0F2B}" type="presParOf" srcId="{7BAC1087-85A4-456A-8533-704131A09C2F}" destId="{6DB49056-12B1-4A5B-BA05-1684BF9E333E}" srcOrd="2" destOrd="0" presId="urn:microsoft.com/office/officeart/2005/8/layout/orgChart1"/>
    <dgm:cxn modelId="{5C1F0DBA-3DC9-457B-BFB5-D2245EFDDCB9}" type="presParOf" srcId="{9371EA0B-1EE6-4D5F-8F15-F641DA56AACA}" destId="{396EA281-0E55-41E1-A0DD-CF93BA86AEB9}" srcOrd="2" destOrd="0" presId="urn:microsoft.com/office/officeart/2005/8/layout/orgChart1"/>
    <dgm:cxn modelId="{DDF8E404-3C21-4ECB-BEE3-465D0345404F}" type="presParOf" srcId="{9371EA0B-1EE6-4D5F-8F15-F641DA56AACA}" destId="{4A997E60-C9F5-4361-88AE-835D83B6B7AD}" srcOrd="3" destOrd="0" presId="urn:microsoft.com/office/officeart/2005/8/layout/orgChart1"/>
    <dgm:cxn modelId="{DD3E329A-E8B9-4CF6-8CD7-5B3F08CAC76C}" type="presParOf" srcId="{4A997E60-C9F5-4361-88AE-835D83B6B7AD}" destId="{BC9ABA90-A137-40AB-A121-92021C40825F}" srcOrd="0" destOrd="0" presId="urn:microsoft.com/office/officeart/2005/8/layout/orgChart1"/>
    <dgm:cxn modelId="{AAB13E99-E570-4DFB-8501-689F77D293DE}" type="presParOf" srcId="{BC9ABA90-A137-40AB-A121-92021C40825F}" destId="{0B2712ED-E0AB-4227-9078-6724AB5F775E}" srcOrd="0" destOrd="0" presId="urn:microsoft.com/office/officeart/2005/8/layout/orgChart1"/>
    <dgm:cxn modelId="{BE8BA387-4250-4618-8849-CC9B737AB68A}" type="presParOf" srcId="{BC9ABA90-A137-40AB-A121-92021C40825F}" destId="{8D3650D5-2119-4F70-B0DF-3466C9D9C496}" srcOrd="1" destOrd="0" presId="urn:microsoft.com/office/officeart/2005/8/layout/orgChart1"/>
    <dgm:cxn modelId="{68218FC1-B876-459F-8B43-F28AA40E02C1}" type="presParOf" srcId="{4A997E60-C9F5-4361-88AE-835D83B6B7AD}" destId="{C67A4B2F-9880-4C41-9F86-8810FC1A84DB}" srcOrd="1" destOrd="0" presId="urn:microsoft.com/office/officeart/2005/8/layout/orgChart1"/>
    <dgm:cxn modelId="{7E4193CC-EC31-4534-90F1-3C4694408DDB}" type="presParOf" srcId="{4A997E60-C9F5-4361-88AE-835D83B6B7AD}" destId="{D0BB5066-0099-4609-A454-13E90E8FE066}" srcOrd="2" destOrd="0" presId="urn:microsoft.com/office/officeart/2005/8/layout/orgChart1"/>
    <dgm:cxn modelId="{E78FE12F-1C0B-45FF-B85D-B9FCB526A23D}" type="presParOf" srcId="{CCB973F8-79CA-4C26-8CA2-C2AE587381D3}" destId="{7ACFFDB5-A32F-4199-BD5E-B02637552C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5B330A-3BAD-4E2C-BD74-18BCBAA250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4083B71-10A6-498C-99C2-85BB4878BF94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i="0" dirty="0" smtClean="0">
              <a:solidFill>
                <a:schemeClr val="bg1"/>
              </a:solidFill>
            </a:rPr>
            <a:t>Vasodilation: </a:t>
          </a:r>
          <a:r>
            <a:rPr lang="en-GB" i="0" dirty="0" smtClean="0">
              <a:solidFill>
                <a:schemeClr val="bg1"/>
              </a:solidFill>
            </a:rPr>
            <a:t>Prostacyclin (COX-2)</a:t>
          </a:r>
          <a:endParaRPr lang="en-GB" i="0" dirty="0">
            <a:solidFill>
              <a:schemeClr val="bg1"/>
            </a:solidFill>
          </a:endParaRPr>
        </a:p>
      </dgm:t>
    </dgm:pt>
    <dgm:pt modelId="{F16B3F98-DBFE-48F8-8EA6-A5985D7CC784}" type="parTrans" cxnId="{A3E72772-942A-471D-9A67-5E1700328192}">
      <dgm:prSet/>
      <dgm:spPr/>
      <dgm:t>
        <a:bodyPr/>
        <a:lstStyle/>
        <a:p>
          <a:endParaRPr lang="en-GB"/>
        </a:p>
      </dgm:t>
    </dgm:pt>
    <dgm:pt modelId="{FC3BBCB6-21B0-40AA-A3B3-0401608B1083}" type="sibTrans" cxnId="{A3E72772-942A-471D-9A67-5E1700328192}">
      <dgm:prSet/>
      <dgm:spPr/>
      <dgm:t>
        <a:bodyPr/>
        <a:lstStyle/>
        <a:p>
          <a:endParaRPr lang="en-GB"/>
        </a:p>
      </dgm:t>
    </dgm:pt>
    <dgm:pt modelId="{12C2BFA8-E752-41BC-BD6E-692F89D9D196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i="0" dirty="0" smtClean="0">
              <a:solidFill>
                <a:schemeClr val="bg1"/>
              </a:solidFill>
              <a:sym typeface="Symbol"/>
            </a:rPr>
            <a:t>Permeability:   </a:t>
          </a:r>
          <a:r>
            <a:rPr lang="en-GB" b="0" i="0" dirty="0" smtClean="0">
              <a:solidFill>
                <a:schemeClr val="bg1"/>
              </a:solidFill>
              <a:sym typeface="Symbol"/>
            </a:rPr>
            <a:t>Opening of cell junctions</a:t>
          </a:r>
          <a:endParaRPr lang="en-GB" b="0" i="0" dirty="0">
            <a:solidFill>
              <a:schemeClr val="bg1"/>
            </a:solidFill>
          </a:endParaRPr>
        </a:p>
      </dgm:t>
    </dgm:pt>
    <dgm:pt modelId="{6DB6954E-5B75-4E93-9E9F-E511D3706FB4}" type="parTrans" cxnId="{A8130DBA-76AA-4BAE-A337-D308BC67E2D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1FFBB298-9F30-4ECF-A775-7EBA1BE1A9C0}" type="sibTrans" cxnId="{A8130DBA-76AA-4BAE-A337-D308BC67E2D9}">
      <dgm:prSet/>
      <dgm:spPr/>
      <dgm:t>
        <a:bodyPr/>
        <a:lstStyle/>
        <a:p>
          <a:endParaRPr lang="en-GB"/>
        </a:p>
      </dgm:t>
    </dgm:pt>
    <dgm:pt modelId="{764B9F50-91BD-4314-9C96-72A543E06690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GB" b="1" i="0" dirty="0" smtClean="0">
              <a:solidFill>
                <a:schemeClr val="bg1"/>
              </a:solidFill>
              <a:sym typeface="Symbol"/>
            </a:rPr>
            <a:t>Adhesion + activation:                   </a:t>
          </a:r>
          <a:r>
            <a:rPr lang="en-GB" i="0" dirty="0" smtClean="0">
              <a:solidFill>
                <a:schemeClr val="bg1"/>
              </a:solidFill>
              <a:sym typeface="Symbol"/>
            </a:rPr>
            <a:t>E-</a:t>
          </a:r>
          <a:r>
            <a:rPr lang="en-GB" i="0" dirty="0" err="1" smtClean="0">
              <a:solidFill>
                <a:schemeClr val="bg1"/>
              </a:solidFill>
              <a:sym typeface="Symbol"/>
            </a:rPr>
            <a:t>selectin</a:t>
          </a:r>
          <a:r>
            <a:rPr lang="en-GB" i="0" dirty="0" smtClean="0">
              <a:solidFill>
                <a:schemeClr val="bg1"/>
              </a:solidFill>
              <a:sym typeface="Symbol"/>
            </a:rPr>
            <a:t> + </a:t>
          </a:r>
          <a:r>
            <a:rPr lang="en-GB" i="0" dirty="0" err="1" smtClean="0">
              <a:solidFill>
                <a:schemeClr val="bg1"/>
              </a:solidFill>
            </a:rPr>
            <a:t>chemokines</a:t>
          </a:r>
          <a:r>
            <a:rPr lang="en-GB" i="0" dirty="0" smtClean="0">
              <a:solidFill>
                <a:schemeClr val="bg1"/>
              </a:solidFill>
            </a:rPr>
            <a:t>  (IL-8, MCP-1)</a:t>
          </a:r>
          <a:endParaRPr lang="en-GB" i="0" dirty="0">
            <a:solidFill>
              <a:schemeClr val="bg1"/>
            </a:solidFill>
          </a:endParaRPr>
        </a:p>
      </dgm:t>
    </dgm:pt>
    <dgm:pt modelId="{2154CA29-53B8-41AA-999B-A5CD730316F8}" type="parTrans" cxnId="{08EEC593-791E-4634-B037-9ED3D3EE27D9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GB"/>
        </a:p>
      </dgm:t>
    </dgm:pt>
    <dgm:pt modelId="{1E3E63D0-4772-43E0-99B8-474EBA1E924A}" type="sibTrans" cxnId="{08EEC593-791E-4634-B037-9ED3D3EE27D9}">
      <dgm:prSet/>
      <dgm:spPr/>
      <dgm:t>
        <a:bodyPr/>
        <a:lstStyle/>
        <a:p>
          <a:endParaRPr lang="en-GB"/>
        </a:p>
      </dgm:t>
    </dgm:pt>
    <dgm:pt modelId="{724C8394-1ED5-448F-AB1E-76B0E19E35C8}" type="pres">
      <dgm:prSet presAssocID="{F55B330A-3BAD-4E2C-BD74-18BCBAA250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CB973F8-79CA-4C26-8CA2-C2AE587381D3}" type="pres">
      <dgm:prSet presAssocID="{F4083B71-10A6-498C-99C2-85BB4878BF94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5F667A00-AEE5-473C-88E2-28390ECB8C37}" type="pres">
      <dgm:prSet presAssocID="{F4083B71-10A6-498C-99C2-85BB4878BF94}" presName="rootComposite1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4AAC4FF4-BEF8-4E0D-A18C-3BEF68D1C066}" type="pres">
      <dgm:prSet presAssocID="{F4083B71-10A6-498C-99C2-85BB4878BF9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38973BD-7964-491D-A7BC-9AD181C254BB}" type="pres">
      <dgm:prSet presAssocID="{F4083B71-10A6-498C-99C2-85BB4878BF94}" presName="rootConnector1" presStyleLbl="node1" presStyleIdx="0" presStyleCnt="0"/>
      <dgm:spPr/>
      <dgm:t>
        <a:bodyPr/>
        <a:lstStyle/>
        <a:p>
          <a:endParaRPr lang="en-GB"/>
        </a:p>
      </dgm:t>
    </dgm:pt>
    <dgm:pt modelId="{9371EA0B-1EE6-4D5F-8F15-F641DA56AACA}" type="pres">
      <dgm:prSet presAssocID="{F4083B71-10A6-498C-99C2-85BB4878BF94}" presName="hierChild2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6D24986-5042-457A-844D-86469594DA55}" type="pres">
      <dgm:prSet presAssocID="{6DB6954E-5B75-4E93-9E9F-E511D3706FB4}" presName="Name37" presStyleLbl="parChTrans1D2" presStyleIdx="0" presStyleCnt="2"/>
      <dgm:spPr/>
      <dgm:t>
        <a:bodyPr/>
        <a:lstStyle/>
        <a:p>
          <a:endParaRPr lang="en-GB"/>
        </a:p>
      </dgm:t>
    </dgm:pt>
    <dgm:pt modelId="{7BAC1087-85A4-456A-8533-704131A09C2F}" type="pres">
      <dgm:prSet presAssocID="{12C2BFA8-E752-41BC-BD6E-692F89D9D196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26CB99F8-50A0-4668-B04F-CFB473164B5C}" type="pres">
      <dgm:prSet presAssocID="{12C2BFA8-E752-41BC-BD6E-692F89D9D196}" presName="root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A8A79D7-A026-428F-B19A-B920D864A77C}" type="pres">
      <dgm:prSet presAssocID="{12C2BFA8-E752-41BC-BD6E-692F89D9D19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D6454F5-4620-494C-B5A0-CE5A09D96844}" type="pres">
      <dgm:prSet presAssocID="{12C2BFA8-E752-41BC-BD6E-692F89D9D196}" presName="rootConnector" presStyleLbl="node2" presStyleIdx="0" presStyleCnt="2"/>
      <dgm:spPr/>
      <dgm:t>
        <a:bodyPr/>
        <a:lstStyle/>
        <a:p>
          <a:endParaRPr lang="en-GB"/>
        </a:p>
      </dgm:t>
    </dgm:pt>
    <dgm:pt modelId="{4C2C96A5-A1AB-48CA-A3C8-0DC9E5476AA4}" type="pres">
      <dgm:prSet presAssocID="{12C2BFA8-E752-41BC-BD6E-692F89D9D196}" presName="hierChild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DB49056-12B1-4A5B-BA05-1684BF9E333E}" type="pres">
      <dgm:prSet presAssocID="{12C2BFA8-E752-41BC-BD6E-692F89D9D196}" presName="hierChild5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96EA281-0E55-41E1-A0DD-CF93BA86AEB9}" type="pres">
      <dgm:prSet presAssocID="{2154CA29-53B8-41AA-999B-A5CD730316F8}" presName="Name37" presStyleLbl="parChTrans1D2" presStyleIdx="1" presStyleCnt="2"/>
      <dgm:spPr/>
      <dgm:t>
        <a:bodyPr/>
        <a:lstStyle/>
        <a:p>
          <a:endParaRPr lang="en-GB"/>
        </a:p>
      </dgm:t>
    </dgm:pt>
    <dgm:pt modelId="{4A997E60-C9F5-4361-88AE-835D83B6B7AD}" type="pres">
      <dgm:prSet presAssocID="{764B9F50-91BD-4314-9C96-72A543E06690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BC9ABA90-A137-40AB-A121-92021C40825F}" type="pres">
      <dgm:prSet presAssocID="{764B9F50-91BD-4314-9C96-72A543E06690}" presName="rootComposit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B2712ED-E0AB-4227-9078-6724AB5F775E}" type="pres">
      <dgm:prSet presAssocID="{764B9F50-91BD-4314-9C96-72A543E066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D3650D5-2119-4F70-B0DF-3466C9D9C496}" type="pres">
      <dgm:prSet presAssocID="{764B9F50-91BD-4314-9C96-72A543E06690}" presName="rootConnector" presStyleLbl="node2" presStyleIdx="1" presStyleCnt="2"/>
      <dgm:spPr/>
      <dgm:t>
        <a:bodyPr/>
        <a:lstStyle/>
        <a:p>
          <a:endParaRPr lang="en-GB"/>
        </a:p>
      </dgm:t>
    </dgm:pt>
    <dgm:pt modelId="{C67A4B2F-9880-4C41-9F86-8810FC1A84DB}" type="pres">
      <dgm:prSet presAssocID="{764B9F50-91BD-4314-9C96-72A543E06690}" presName="hierChild4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0BB5066-0099-4609-A454-13E90E8FE066}" type="pres">
      <dgm:prSet presAssocID="{764B9F50-91BD-4314-9C96-72A543E06690}" presName="hierChild5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ACFFDB5-A32F-4199-BD5E-B02637552C6F}" type="pres">
      <dgm:prSet presAssocID="{F4083B71-10A6-498C-99C2-85BB4878BF94}" presName="hierChild3" presStyleCnt="0"/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A3E72772-942A-471D-9A67-5E1700328192}" srcId="{F55B330A-3BAD-4E2C-BD74-18BCBAA250E9}" destId="{F4083B71-10A6-498C-99C2-85BB4878BF94}" srcOrd="0" destOrd="0" parTransId="{F16B3F98-DBFE-48F8-8EA6-A5985D7CC784}" sibTransId="{FC3BBCB6-21B0-40AA-A3B3-0401608B1083}"/>
    <dgm:cxn modelId="{63CCFD60-BF7A-4FE7-9E10-6544B21635DA}" type="presOf" srcId="{2154CA29-53B8-41AA-999B-A5CD730316F8}" destId="{396EA281-0E55-41E1-A0DD-CF93BA86AEB9}" srcOrd="0" destOrd="0" presId="urn:microsoft.com/office/officeart/2005/8/layout/orgChart1"/>
    <dgm:cxn modelId="{A8130DBA-76AA-4BAE-A337-D308BC67E2D9}" srcId="{F4083B71-10A6-498C-99C2-85BB4878BF94}" destId="{12C2BFA8-E752-41BC-BD6E-692F89D9D196}" srcOrd="0" destOrd="0" parTransId="{6DB6954E-5B75-4E93-9E9F-E511D3706FB4}" sibTransId="{1FFBB298-9F30-4ECF-A775-7EBA1BE1A9C0}"/>
    <dgm:cxn modelId="{603FE505-2AA6-4F98-B553-E778A27076A7}" type="presOf" srcId="{F4083B71-10A6-498C-99C2-85BB4878BF94}" destId="{4AAC4FF4-BEF8-4E0D-A18C-3BEF68D1C066}" srcOrd="0" destOrd="0" presId="urn:microsoft.com/office/officeart/2005/8/layout/orgChart1"/>
    <dgm:cxn modelId="{126575D2-0479-4F74-BEB9-308C250FCB10}" type="presOf" srcId="{6DB6954E-5B75-4E93-9E9F-E511D3706FB4}" destId="{96D24986-5042-457A-844D-86469594DA55}" srcOrd="0" destOrd="0" presId="urn:microsoft.com/office/officeart/2005/8/layout/orgChart1"/>
    <dgm:cxn modelId="{CF9575C7-B857-48FF-9D03-E097A0262B0A}" type="presOf" srcId="{12C2BFA8-E752-41BC-BD6E-692F89D9D196}" destId="{5A8A79D7-A026-428F-B19A-B920D864A77C}" srcOrd="0" destOrd="0" presId="urn:microsoft.com/office/officeart/2005/8/layout/orgChart1"/>
    <dgm:cxn modelId="{B76E5B1E-2223-453F-96EF-D463EC602796}" type="presOf" srcId="{12C2BFA8-E752-41BC-BD6E-692F89D9D196}" destId="{2D6454F5-4620-494C-B5A0-CE5A09D96844}" srcOrd="1" destOrd="0" presId="urn:microsoft.com/office/officeart/2005/8/layout/orgChart1"/>
    <dgm:cxn modelId="{DE6B7DD1-4844-4DB4-841B-2110EB61E680}" type="presOf" srcId="{F55B330A-3BAD-4E2C-BD74-18BCBAA250E9}" destId="{724C8394-1ED5-448F-AB1E-76B0E19E35C8}" srcOrd="0" destOrd="0" presId="urn:microsoft.com/office/officeart/2005/8/layout/orgChart1"/>
    <dgm:cxn modelId="{05F40488-E4D0-47DF-AD8A-90287D295CF7}" type="presOf" srcId="{F4083B71-10A6-498C-99C2-85BB4878BF94}" destId="{338973BD-7964-491D-A7BC-9AD181C254BB}" srcOrd="1" destOrd="0" presId="urn:microsoft.com/office/officeart/2005/8/layout/orgChart1"/>
    <dgm:cxn modelId="{F3C68040-EE36-4CA5-BADF-836110124A86}" type="presOf" srcId="{764B9F50-91BD-4314-9C96-72A543E06690}" destId="{8D3650D5-2119-4F70-B0DF-3466C9D9C496}" srcOrd="1" destOrd="0" presId="urn:microsoft.com/office/officeart/2005/8/layout/orgChart1"/>
    <dgm:cxn modelId="{08EEC593-791E-4634-B037-9ED3D3EE27D9}" srcId="{F4083B71-10A6-498C-99C2-85BB4878BF94}" destId="{764B9F50-91BD-4314-9C96-72A543E06690}" srcOrd="1" destOrd="0" parTransId="{2154CA29-53B8-41AA-999B-A5CD730316F8}" sibTransId="{1E3E63D0-4772-43E0-99B8-474EBA1E924A}"/>
    <dgm:cxn modelId="{D78B81D9-B0A5-4972-BE3E-5C467C9B1F01}" type="presOf" srcId="{764B9F50-91BD-4314-9C96-72A543E06690}" destId="{0B2712ED-E0AB-4227-9078-6724AB5F775E}" srcOrd="0" destOrd="0" presId="urn:microsoft.com/office/officeart/2005/8/layout/orgChart1"/>
    <dgm:cxn modelId="{7404DE37-19ED-421B-A160-8FB161AB56C1}" type="presParOf" srcId="{724C8394-1ED5-448F-AB1E-76B0E19E35C8}" destId="{CCB973F8-79CA-4C26-8CA2-C2AE587381D3}" srcOrd="0" destOrd="0" presId="urn:microsoft.com/office/officeart/2005/8/layout/orgChart1"/>
    <dgm:cxn modelId="{306F67A8-550E-4629-AE80-88927859CD21}" type="presParOf" srcId="{CCB973F8-79CA-4C26-8CA2-C2AE587381D3}" destId="{5F667A00-AEE5-473C-88E2-28390ECB8C37}" srcOrd="0" destOrd="0" presId="urn:microsoft.com/office/officeart/2005/8/layout/orgChart1"/>
    <dgm:cxn modelId="{FB73AA6A-9788-4CBE-9739-2BE37CBBACF6}" type="presParOf" srcId="{5F667A00-AEE5-473C-88E2-28390ECB8C37}" destId="{4AAC4FF4-BEF8-4E0D-A18C-3BEF68D1C066}" srcOrd="0" destOrd="0" presId="urn:microsoft.com/office/officeart/2005/8/layout/orgChart1"/>
    <dgm:cxn modelId="{11BBA8F0-14F1-4C31-96B0-0C1B5375A832}" type="presParOf" srcId="{5F667A00-AEE5-473C-88E2-28390ECB8C37}" destId="{338973BD-7964-491D-A7BC-9AD181C254BB}" srcOrd="1" destOrd="0" presId="urn:microsoft.com/office/officeart/2005/8/layout/orgChart1"/>
    <dgm:cxn modelId="{C8C4D930-3388-4337-945A-DE9EF5488DBF}" type="presParOf" srcId="{CCB973F8-79CA-4C26-8CA2-C2AE587381D3}" destId="{9371EA0B-1EE6-4D5F-8F15-F641DA56AACA}" srcOrd="1" destOrd="0" presId="urn:microsoft.com/office/officeart/2005/8/layout/orgChart1"/>
    <dgm:cxn modelId="{48ADD7F7-A505-4D9A-AF46-4F1E1DB2B56F}" type="presParOf" srcId="{9371EA0B-1EE6-4D5F-8F15-F641DA56AACA}" destId="{96D24986-5042-457A-844D-86469594DA55}" srcOrd="0" destOrd="0" presId="urn:microsoft.com/office/officeart/2005/8/layout/orgChart1"/>
    <dgm:cxn modelId="{DD79CD47-D36D-42BE-B818-1144A9B3D837}" type="presParOf" srcId="{9371EA0B-1EE6-4D5F-8F15-F641DA56AACA}" destId="{7BAC1087-85A4-456A-8533-704131A09C2F}" srcOrd="1" destOrd="0" presId="urn:microsoft.com/office/officeart/2005/8/layout/orgChart1"/>
    <dgm:cxn modelId="{1A3F6DB7-4C31-427C-B1E3-DCE360A8DCDB}" type="presParOf" srcId="{7BAC1087-85A4-456A-8533-704131A09C2F}" destId="{26CB99F8-50A0-4668-B04F-CFB473164B5C}" srcOrd="0" destOrd="0" presId="urn:microsoft.com/office/officeart/2005/8/layout/orgChart1"/>
    <dgm:cxn modelId="{57B2BC17-2C11-4159-857D-85E68857ADFF}" type="presParOf" srcId="{26CB99F8-50A0-4668-B04F-CFB473164B5C}" destId="{5A8A79D7-A026-428F-B19A-B920D864A77C}" srcOrd="0" destOrd="0" presId="urn:microsoft.com/office/officeart/2005/8/layout/orgChart1"/>
    <dgm:cxn modelId="{8892B274-5A28-48A5-8B83-367706CE335F}" type="presParOf" srcId="{26CB99F8-50A0-4668-B04F-CFB473164B5C}" destId="{2D6454F5-4620-494C-B5A0-CE5A09D96844}" srcOrd="1" destOrd="0" presId="urn:microsoft.com/office/officeart/2005/8/layout/orgChart1"/>
    <dgm:cxn modelId="{0DA66EAC-2E21-49D3-A527-1AE3B1718B45}" type="presParOf" srcId="{7BAC1087-85A4-456A-8533-704131A09C2F}" destId="{4C2C96A5-A1AB-48CA-A3C8-0DC9E5476AA4}" srcOrd="1" destOrd="0" presId="urn:microsoft.com/office/officeart/2005/8/layout/orgChart1"/>
    <dgm:cxn modelId="{6F4CB79C-7F88-4C68-9D46-58086A86884A}" type="presParOf" srcId="{7BAC1087-85A4-456A-8533-704131A09C2F}" destId="{6DB49056-12B1-4A5B-BA05-1684BF9E333E}" srcOrd="2" destOrd="0" presId="urn:microsoft.com/office/officeart/2005/8/layout/orgChart1"/>
    <dgm:cxn modelId="{EC4CA588-1C1B-49C3-AB0A-3311AC04DFA8}" type="presParOf" srcId="{9371EA0B-1EE6-4D5F-8F15-F641DA56AACA}" destId="{396EA281-0E55-41E1-A0DD-CF93BA86AEB9}" srcOrd="2" destOrd="0" presId="urn:microsoft.com/office/officeart/2005/8/layout/orgChart1"/>
    <dgm:cxn modelId="{80E77FB9-EFD4-4EF9-881C-F3C32A7D7028}" type="presParOf" srcId="{9371EA0B-1EE6-4D5F-8F15-F641DA56AACA}" destId="{4A997E60-C9F5-4361-88AE-835D83B6B7AD}" srcOrd="3" destOrd="0" presId="urn:microsoft.com/office/officeart/2005/8/layout/orgChart1"/>
    <dgm:cxn modelId="{6B7B0CE3-137B-4DB5-9713-1CECE13CDBCD}" type="presParOf" srcId="{4A997E60-C9F5-4361-88AE-835D83B6B7AD}" destId="{BC9ABA90-A137-40AB-A121-92021C40825F}" srcOrd="0" destOrd="0" presId="urn:microsoft.com/office/officeart/2005/8/layout/orgChart1"/>
    <dgm:cxn modelId="{C797BAF5-7420-43A9-8636-4768ABE6F9E8}" type="presParOf" srcId="{BC9ABA90-A137-40AB-A121-92021C40825F}" destId="{0B2712ED-E0AB-4227-9078-6724AB5F775E}" srcOrd="0" destOrd="0" presId="urn:microsoft.com/office/officeart/2005/8/layout/orgChart1"/>
    <dgm:cxn modelId="{3E6AF86E-C9A2-49B3-A237-7ADDBF9445F8}" type="presParOf" srcId="{BC9ABA90-A137-40AB-A121-92021C40825F}" destId="{8D3650D5-2119-4F70-B0DF-3466C9D9C496}" srcOrd="1" destOrd="0" presId="urn:microsoft.com/office/officeart/2005/8/layout/orgChart1"/>
    <dgm:cxn modelId="{11BD1E2D-3015-4432-9161-E3F8E85F7886}" type="presParOf" srcId="{4A997E60-C9F5-4361-88AE-835D83B6B7AD}" destId="{C67A4B2F-9880-4C41-9F86-8810FC1A84DB}" srcOrd="1" destOrd="0" presId="urn:microsoft.com/office/officeart/2005/8/layout/orgChart1"/>
    <dgm:cxn modelId="{A3A5BF09-27D5-4853-84C3-A21AB3FDB7E2}" type="presParOf" srcId="{4A997E60-C9F5-4361-88AE-835D83B6B7AD}" destId="{D0BB5066-0099-4609-A454-13E90E8FE066}" srcOrd="2" destOrd="0" presId="urn:microsoft.com/office/officeart/2005/8/layout/orgChart1"/>
    <dgm:cxn modelId="{88410476-28FC-4BD9-88CA-BCEBB3E8BEC0}" type="presParOf" srcId="{CCB973F8-79CA-4C26-8CA2-C2AE587381D3}" destId="{7ACFFDB5-A32F-4199-BD5E-B02637552C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F9C079-C38B-47DD-9984-DC05A6EDDCDB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B7D78B8-5E89-4F00-A85D-FC6E803B9868}">
      <dgm:prSet phldrT="[Text]" custT="1"/>
      <dgm:spPr>
        <a:solidFill>
          <a:srgbClr val="CC9900"/>
        </a:solidFill>
      </dgm:spPr>
      <dgm:t>
        <a:bodyPr/>
        <a:lstStyle/>
        <a:p>
          <a:r>
            <a:rPr lang="en-GB" sz="1400" dirty="0" smtClean="0"/>
            <a:t>Fluid leak</a:t>
          </a:r>
        </a:p>
      </dgm:t>
    </dgm:pt>
    <dgm:pt modelId="{101446E0-CECA-4291-8FC8-659BBD4BD3EA}" type="parTrans" cxnId="{B424EE91-7683-4BA5-BCA9-A6CC636B5542}">
      <dgm:prSet/>
      <dgm:spPr/>
      <dgm:t>
        <a:bodyPr/>
        <a:lstStyle/>
        <a:p>
          <a:endParaRPr lang="en-GB"/>
        </a:p>
      </dgm:t>
    </dgm:pt>
    <dgm:pt modelId="{A0418353-C959-4CF1-8E69-E58DAE396258}" type="sibTrans" cxnId="{B424EE91-7683-4BA5-BCA9-A6CC636B5542}">
      <dgm:prSet/>
      <dgm:spPr/>
      <dgm:t>
        <a:bodyPr/>
        <a:lstStyle/>
        <a:p>
          <a:endParaRPr lang="en-GB"/>
        </a:p>
      </dgm:t>
    </dgm:pt>
    <dgm:pt modelId="{E3904CE2-297A-4950-BCAC-B75FC0BAD0AC}">
      <dgm:prSet phldrT="[Text]" custT="1"/>
      <dgm:spPr>
        <a:solidFill>
          <a:srgbClr val="CC9900"/>
        </a:solidFill>
      </dgm:spPr>
      <dgm:t>
        <a:bodyPr lIns="0" rIns="0"/>
        <a:lstStyle/>
        <a:p>
          <a:r>
            <a:rPr lang="en-GB" sz="1600" dirty="0" err="1" smtClean="0"/>
            <a:t>Vasodilation</a:t>
          </a:r>
          <a:endParaRPr lang="en-GB" sz="1600" dirty="0"/>
        </a:p>
      </dgm:t>
    </dgm:pt>
    <dgm:pt modelId="{68BDEAA9-2942-42B6-A6CD-5F95D0764A7F}" type="parTrans" cxnId="{E22EEFD5-26D4-40F7-BD0F-2C2C5F40152A}">
      <dgm:prSet/>
      <dgm:spPr/>
      <dgm:t>
        <a:bodyPr/>
        <a:lstStyle/>
        <a:p>
          <a:endParaRPr lang="en-GB"/>
        </a:p>
      </dgm:t>
    </dgm:pt>
    <dgm:pt modelId="{4F71B4EF-AECE-4FCB-B0DE-3DBC792BD78F}" type="sibTrans" cxnId="{E22EEFD5-26D4-40F7-BD0F-2C2C5F40152A}">
      <dgm:prSet/>
      <dgm:spPr/>
      <dgm:t>
        <a:bodyPr/>
        <a:lstStyle/>
        <a:p>
          <a:endParaRPr lang="en-GB"/>
        </a:p>
      </dgm:t>
    </dgm:pt>
    <dgm:pt modelId="{07E0273A-82F1-40F3-B0D4-1C887E9B4BF2}">
      <dgm:prSet phldrT="[Text]" custT="1"/>
      <dgm:spPr>
        <a:solidFill>
          <a:srgbClr val="CC9900"/>
        </a:solidFill>
      </dgm:spPr>
      <dgm:t>
        <a:bodyPr/>
        <a:lstStyle/>
        <a:p>
          <a:r>
            <a:rPr lang="en-GB" sz="1400" dirty="0" smtClean="0"/>
            <a:t>Coagulation</a:t>
          </a:r>
          <a:endParaRPr lang="en-GB" sz="1400" dirty="0"/>
        </a:p>
      </dgm:t>
    </dgm:pt>
    <dgm:pt modelId="{2E370CCF-DF1C-489F-8A0B-9002852B50E6}" type="parTrans" cxnId="{EECA2E68-AECD-4244-85A7-0D357A990AB2}">
      <dgm:prSet/>
      <dgm:spPr/>
      <dgm:t>
        <a:bodyPr/>
        <a:lstStyle/>
        <a:p>
          <a:endParaRPr lang="en-GB"/>
        </a:p>
      </dgm:t>
    </dgm:pt>
    <dgm:pt modelId="{1CDBFA80-5D25-4391-84D1-212D27714D28}" type="sibTrans" cxnId="{EECA2E68-AECD-4244-85A7-0D357A990AB2}">
      <dgm:prSet/>
      <dgm:spPr/>
      <dgm:t>
        <a:bodyPr/>
        <a:lstStyle/>
        <a:p>
          <a:endParaRPr lang="en-GB"/>
        </a:p>
      </dgm:t>
    </dgm:pt>
    <dgm:pt modelId="{927D9624-EB78-4B7B-B383-1578FFC964B1}">
      <dgm:prSet phldrT="[Text]" custT="1"/>
      <dgm:spPr/>
      <dgm:t>
        <a:bodyPr/>
        <a:lstStyle/>
        <a:p>
          <a:r>
            <a:rPr lang="en-GB" sz="2000" dirty="0" err="1" smtClean="0"/>
            <a:t>Hypoperfusion</a:t>
          </a:r>
          <a:endParaRPr lang="en-GB" sz="2000" dirty="0" smtClean="0"/>
        </a:p>
        <a:p>
          <a:r>
            <a:rPr lang="en-GB" sz="2000" dirty="0" err="1" smtClean="0"/>
            <a:t>Ischaemia</a:t>
          </a:r>
          <a:endParaRPr lang="en-GB" sz="2000" dirty="0"/>
        </a:p>
      </dgm:t>
    </dgm:pt>
    <dgm:pt modelId="{8417EEFA-EFD4-4CA9-832C-CBA747369D59}" type="parTrans" cxnId="{EE07F556-00FB-4CF3-979E-81B6E2D4B60C}">
      <dgm:prSet/>
      <dgm:spPr/>
      <dgm:t>
        <a:bodyPr/>
        <a:lstStyle/>
        <a:p>
          <a:endParaRPr lang="en-GB"/>
        </a:p>
      </dgm:t>
    </dgm:pt>
    <dgm:pt modelId="{27F1A58D-2BEF-41FD-848C-2B791E7B418A}" type="sibTrans" cxnId="{EE07F556-00FB-4CF3-979E-81B6E2D4B60C}">
      <dgm:prSet/>
      <dgm:spPr/>
      <dgm:t>
        <a:bodyPr/>
        <a:lstStyle/>
        <a:p>
          <a:endParaRPr lang="en-GB"/>
        </a:p>
      </dgm:t>
    </dgm:pt>
    <dgm:pt modelId="{0FB5DC64-5674-410B-B8A6-6E3DA8792364}" type="pres">
      <dgm:prSet presAssocID="{41F9C079-C38B-47DD-9984-DC05A6EDDCD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71EC8DD-B350-4733-9078-AC7B6D1E46B4}" type="pres">
      <dgm:prSet presAssocID="{41F9C079-C38B-47DD-9984-DC05A6EDDCDB}" presName="ellipse" presStyleLbl="trBgShp" presStyleIdx="0" presStyleCnt="1" custLinFactNeighborX="873" custLinFactNeighborY="1674"/>
      <dgm:spPr/>
    </dgm:pt>
    <dgm:pt modelId="{8F690EE7-2EE4-4E7A-B5D7-6DB0466CB325}" type="pres">
      <dgm:prSet presAssocID="{41F9C079-C38B-47DD-9984-DC05A6EDDCDB}" presName="arrow1" presStyleLbl="fgShp" presStyleIdx="0" presStyleCnt="1"/>
      <dgm:spPr/>
    </dgm:pt>
    <dgm:pt modelId="{3F61C24E-1A69-4AB1-878E-8B8E7CBF873C}" type="pres">
      <dgm:prSet presAssocID="{41F9C079-C38B-47DD-9984-DC05A6EDDCDB}" presName="rectangle" presStyleLbl="revTx" presStyleIdx="0" presStyleCnt="1" custLinFactNeighborY="458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2A5879-4FB0-4BB4-83BA-967475B7D515}" type="pres">
      <dgm:prSet presAssocID="{E3904CE2-297A-4950-BCAC-B75FC0BAD0AC}" presName="item1" presStyleLbl="node1" presStyleIdx="0" presStyleCnt="3" custScaleX="114221" custScaleY="94488" custLinFactNeighborX="-74167" custLinFactNeighborY="-966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0C0BCE-494B-4EE7-9007-303CE0EE1467}" type="pres">
      <dgm:prSet presAssocID="{07E0273A-82F1-40F3-B0D4-1C887E9B4BF2}" presName="item2" presStyleLbl="node1" presStyleIdx="1" presStyleCnt="3" custScaleX="131664" custScaleY="107777" custLinFactX="6946" custLinFactNeighborX="100000" custLinFactNeighborY="-116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FEA9F51-74EB-4001-A055-129D1D4A7C30}" type="pres">
      <dgm:prSet presAssocID="{927D9624-EB78-4B7B-B383-1578FFC964B1}" presName="item3" presStyleLbl="node1" presStyleIdx="2" presStyleCnt="3" custScaleX="96112" custScaleY="93911" custLinFactNeighborX="-41667" custLinFactNeighborY="975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089E1-5B27-4F07-8FB5-8DC313A8C09F}" type="pres">
      <dgm:prSet presAssocID="{41F9C079-C38B-47DD-9984-DC05A6EDDCDB}" presName="funnel" presStyleLbl="trAlignAcc1" presStyleIdx="0" presStyleCnt="1" custLinFactNeighborX="697" custLinFactNeighborY="414"/>
      <dgm:spPr/>
    </dgm:pt>
  </dgm:ptLst>
  <dgm:cxnLst>
    <dgm:cxn modelId="{B8B9A040-D63B-4C8C-8B67-CE0D6DFEEC80}" type="presOf" srcId="{07E0273A-82F1-40F3-B0D4-1C887E9B4BF2}" destId="{692A5879-4FB0-4BB4-83BA-967475B7D515}" srcOrd="0" destOrd="0" presId="urn:microsoft.com/office/officeart/2005/8/layout/funnel1"/>
    <dgm:cxn modelId="{E22EEFD5-26D4-40F7-BD0F-2C2C5F40152A}" srcId="{41F9C079-C38B-47DD-9984-DC05A6EDDCDB}" destId="{E3904CE2-297A-4950-BCAC-B75FC0BAD0AC}" srcOrd="1" destOrd="0" parTransId="{68BDEAA9-2942-42B6-A6CD-5F95D0764A7F}" sibTransId="{4F71B4EF-AECE-4FCB-B0DE-3DBC792BD78F}"/>
    <dgm:cxn modelId="{3D916215-6186-41C2-A05B-785A90B99303}" type="presOf" srcId="{41F9C079-C38B-47DD-9984-DC05A6EDDCDB}" destId="{0FB5DC64-5674-410B-B8A6-6E3DA8792364}" srcOrd="0" destOrd="0" presId="urn:microsoft.com/office/officeart/2005/8/layout/funnel1"/>
    <dgm:cxn modelId="{B424EE91-7683-4BA5-BCA9-A6CC636B5542}" srcId="{41F9C079-C38B-47DD-9984-DC05A6EDDCDB}" destId="{0B7D78B8-5E89-4F00-A85D-FC6E803B9868}" srcOrd="0" destOrd="0" parTransId="{101446E0-CECA-4291-8FC8-659BBD4BD3EA}" sibTransId="{A0418353-C959-4CF1-8E69-E58DAE396258}"/>
    <dgm:cxn modelId="{DDAC1942-1683-4FC1-8C96-07C248C9D91D}" type="presOf" srcId="{E3904CE2-297A-4950-BCAC-B75FC0BAD0AC}" destId="{A80C0BCE-494B-4EE7-9007-303CE0EE1467}" srcOrd="0" destOrd="0" presId="urn:microsoft.com/office/officeart/2005/8/layout/funnel1"/>
    <dgm:cxn modelId="{9067B0CD-D4A2-4730-885B-0ED9D07F21A4}" type="presOf" srcId="{0B7D78B8-5E89-4F00-A85D-FC6E803B9868}" destId="{CFEA9F51-74EB-4001-A055-129D1D4A7C30}" srcOrd="0" destOrd="0" presId="urn:microsoft.com/office/officeart/2005/8/layout/funnel1"/>
    <dgm:cxn modelId="{EECA2E68-AECD-4244-85A7-0D357A990AB2}" srcId="{41F9C079-C38B-47DD-9984-DC05A6EDDCDB}" destId="{07E0273A-82F1-40F3-B0D4-1C887E9B4BF2}" srcOrd="2" destOrd="0" parTransId="{2E370CCF-DF1C-489F-8A0B-9002852B50E6}" sibTransId="{1CDBFA80-5D25-4391-84D1-212D27714D28}"/>
    <dgm:cxn modelId="{DD00BFA6-B65E-45BA-951F-52D0386A165E}" type="presOf" srcId="{927D9624-EB78-4B7B-B383-1578FFC964B1}" destId="{3F61C24E-1A69-4AB1-878E-8B8E7CBF873C}" srcOrd="0" destOrd="0" presId="urn:microsoft.com/office/officeart/2005/8/layout/funnel1"/>
    <dgm:cxn modelId="{EE07F556-00FB-4CF3-979E-81B6E2D4B60C}" srcId="{41F9C079-C38B-47DD-9984-DC05A6EDDCDB}" destId="{927D9624-EB78-4B7B-B383-1578FFC964B1}" srcOrd="3" destOrd="0" parTransId="{8417EEFA-EFD4-4CA9-832C-CBA747369D59}" sibTransId="{27F1A58D-2BEF-41FD-848C-2B791E7B418A}"/>
    <dgm:cxn modelId="{77E71FDA-56FD-49CD-AE21-7A1F5DF3D600}" type="presParOf" srcId="{0FB5DC64-5674-410B-B8A6-6E3DA8792364}" destId="{571EC8DD-B350-4733-9078-AC7B6D1E46B4}" srcOrd="0" destOrd="0" presId="urn:microsoft.com/office/officeart/2005/8/layout/funnel1"/>
    <dgm:cxn modelId="{2120035A-0018-4F90-8262-D154D295B4CB}" type="presParOf" srcId="{0FB5DC64-5674-410B-B8A6-6E3DA8792364}" destId="{8F690EE7-2EE4-4E7A-B5D7-6DB0466CB325}" srcOrd="1" destOrd="0" presId="urn:microsoft.com/office/officeart/2005/8/layout/funnel1"/>
    <dgm:cxn modelId="{DF0D68B0-F37D-4F35-B2E6-3B439CE173BE}" type="presParOf" srcId="{0FB5DC64-5674-410B-B8A6-6E3DA8792364}" destId="{3F61C24E-1A69-4AB1-878E-8B8E7CBF873C}" srcOrd="2" destOrd="0" presId="urn:microsoft.com/office/officeart/2005/8/layout/funnel1"/>
    <dgm:cxn modelId="{B7AF0085-652B-45FB-B1EB-C9EE784B76D7}" type="presParOf" srcId="{0FB5DC64-5674-410B-B8A6-6E3DA8792364}" destId="{692A5879-4FB0-4BB4-83BA-967475B7D515}" srcOrd="3" destOrd="0" presId="urn:microsoft.com/office/officeart/2005/8/layout/funnel1"/>
    <dgm:cxn modelId="{7556E2EC-D66B-4C9F-8C3A-AB613B73CC7E}" type="presParOf" srcId="{0FB5DC64-5674-410B-B8A6-6E3DA8792364}" destId="{A80C0BCE-494B-4EE7-9007-303CE0EE1467}" srcOrd="4" destOrd="0" presId="urn:microsoft.com/office/officeart/2005/8/layout/funnel1"/>
    <dgm:cxn modelId="{8CA11DB4-B60A-4599-BA65-45412636A8B7}" type="presParOf" srcId="{0FB5DC64-5674-410B-B8A6-6E3DA8792364}" destId="{CFEA9F51-74EB-4001-A055-129D1D4A7C30}" srcOrd="5" destOrd="0" presId="urn:microsoft.com/office/officeart/2005/8/layout/funnel1"/>
    <dgm:cxn modelId="{3A898DBE-B8E2-41C6-8689-FD700E9CB513}" type="presParOf" srcId="{0FB5DC64-5674-410B-B8A6-6E3DA8792364}" destId="{6DC089E1-5B27-4F07-8FB5-8DC313A8C09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4895F-5B7B-4549-8024-5A23C9C7C761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5E83F-9E1D-4418-8EAD-DD301CA5F2F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41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Rectangle 3"/>
          <p:cNvSpPr txBox="1">
            <a:spLocks noGrp="1" noChangeArrowheads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t" anchorCtr="0">
            <a:normAutofit fontScale="85000" lnSpcReduction="20000"/>
          </a:bodyPr>
          <a:lstStyle/>
          <a:p>
            <a:pPr marR="0" lvl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Tissue factor pathway inhibitors (</a:t>
            </a:r>
            <a:r>
              <a:rPr kumimoji="0" lang="en-GB" sz="1600" b="1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TFPIs) </a:t>
            </a:r>
            <a:r>
              <a:rPr kumimoji="0" lang="en-GB" sz="1600" b="0" i="0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block</a:t>
            </a:r>
            <a:r>
              <a:rPr kumimoji="0" lang="en-GB" sz="1600" b="0" i="0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GB" sz="1600" b="0" i="0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the  actions of the factor </a:t>
            </a:r>
            <a:r>
              <a:rPr kumimoji="0" lang="en-GB" sz="1600" b="0" i="0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VIIa</a:t>
            </a:r>
            <a:r>
              <a:rPr kumimoji="0" lang="en-GB" sz="1600" b="0" i="0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-tissue factor (</a:t>
            </a:r>
            <a:r>
              <a:rPr kumimoji="0" lang="en-GB" sz="1600" b="1" i="0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TF)</a:t>
            </a:r>
            <a:r>
              <a:rPr kumimoji="0" lang="en-GB" sz="1600" b="0" i="0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complex.</a:t>
            </a:r>
          </a:p>
          <a:p>
            <a:pPr marR="0" lvl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>
              <a:spcBef>
                <a:spcPct val="20000"/>
              </a:spcBef>
              <a:defRPr/>
            </a:pPr>
            <a:r>
              <a:rPr lang="en-GB" sz="1600" b="1" dirty="0"/>
              <a:t>T</a:t>
            </a:r>
            <a:r>
              <a:rPr kumimoji="0" lang="en-GB" sz="1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hrombomodulin</a:t>
            </a:r>
            <a:r>
              <a:rPr kumimoji="0" lang="en-GB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(TM) </a:t>
            </a:r>
            <a:r>
              <a:rPr kumimoji="0" lang="en-GB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binds thrombin (Factor </a:t>
            </a:r>
            <a:r>
              <a:rPr kumimoji="0" lang="en-GB" sz="1600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IIa</a:t>
            </a:r>
            <a:r>
              <a:rPr kumimoji="0" lang="en-GB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)  which then</a:t>
            </a:r>
            <a:r>
              <a:rPr kumimoji="0" lang="en-GB" sz="16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GB" sz="1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converts protein C (PC) to activated-PC (APC</a:t>
            </a:r>
            <a:r>
              <a:rPr lang="en-GB" sz="1600" dirty="0"/>
              <a:t>). APC inhibits coagulation cofactors </a:t>
            </a:r>
            <a:r>
              <a:rPr lang="en-GB" sz="1600" dirty="0" err="1"/>
              <a:t>Va</a:t>
            </a:r>
            <a:r>
              <a:rPr lang="en-GB" sz="1600" dirty="0"/>
              <a:t> and </a:t>
            </a:r>
            <a:r>
              <a:rPr lang="en-GB" sz="1600" dirty="0" err="1"/>
              <a:t>VIIIa</a:t>
            </a:r>
            <a:r>
              <a:rPr lang="en-GB" sz="1600" dirty="0"/>
              <a:t>.</a:t>
            </a:r>
          </a:p>
          <a:p>
            <a:pPr marR="0" lvl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Endothelial protein C receptor (EPRC) </a:t>
            </a:r>
            <a:r>
              <a:rPr kumimoji="0" lang="en-GB" sz="1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facilitates the thrombin-PC interaction. </a:t>
            </a:r>
          </a:p>
          <a:p>
            <a:pPr marR="0" lvl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Heparan</a:t>
            </a:r>
            <a:r>
              <a:rPr kumimoji="0" lang="en-GB" sz="1600" b="1" i="0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sulphate </a:t>
            </a:r>
            <a:r>
              <a:rPr kumimoji="0" lang="en-GB" sz="1600" b="1" i="0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proteoglycans</a:t>
            </a:r>
            <a:r>
              <a:rPr kumimoji="0" lang="en-GB" sz="1600" b="0" i="0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enable bound anti-thrombin III to inhibit thrombin.</a:t>
            </a:r>
          </a:p>
          <a:p>
            <a:pPr marR="0" lvl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Tissue plasminogen activators </a:t>
            </a:r>
            <a:r>
              <a:rPr kumimoji="0" lang="en-GB" sz="1600" b="1" i="0" strike="sng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(T-PA) </a:t>
            </a:r>
            <a:r>
              <a:rPr kumimoji="0" lang="en-GB" sz="1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convert plasminogen to plasmin to promote fibrinolysis</a:t>
            </a:r>
          </a:p>
          <a:p>
            <a:pPr marR="0" lvl="0" defTabSz="91440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600" b="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n-GB" sz="1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ATPases</a:t>
            </a:r>
            <a:r>
              <a:rPr kumimoji="0" lang="en-GB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and </a:t>
            </a:r>
            <a:r>
              <a:rPr kumimoji="0" lang="en-GB" sz="1600" b="1" i="0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ADPases</a:t>
            </a:r>
            <a:r>
              <a:rPr kumimoji="0" lang="en-GB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lang="en-GB" sz="1600" noProof="0" dirty="0" smtClean="0"/>
              <a:t>c</a:t>
            </a:r>
            <a:r>
              <a:rPr lang="en-GB" sz="1600" dirty="0" err="1" smtClean="0"/>
              <a:t>onvert</a:t>
            </a:r>
            <a:r>
              <a:rPr lang="en-GB" sz="1600" dirty="0" smtClean="0"/>
              <a:t> platelet </a:t>
            </a:r>
            <a:r>
              <a:rPr lang="en-GB" sz="1600" dirty="0"/>
              <a:t>ATP to </a:t>
            </a:r>
            <a:r>
              <a:rPr kumimoji="0" lang="en-GB" sz="1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AMP, blocking physical interaction with collagen</a:t>
            </a:r>
            <a:r>
              <a:rPr kumimoji="0" lang="en-GB" sz="1600" b="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GB" sz="1600" b="0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HOW?</a:t>
            </a:r>
            <a:endParaRPr kumimoji="0" lang="en-GB" sz="1600" b="0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lvl="0">
              <a:spcBef>
                <a:spcPct val="20000"/>
              </a:spcBef>
              <a:defRPr/>
            </a:pPr>
            <a:endParaRPr lang="en-GB" sz="1600" dirty="0"/>
          </a:p>
          <a:p>
            <a:pPr>
              <a:spcBef>
                <a:spcPct val="20000"/>
              </a:spcBef>
              <a:defRPr/>
            </a:pPr>
            <a:r>
              <a:rPr kumimoji="0" lang="en-GB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NO and prostacyclin </a:t>
            </a:r>
            <a:r>
              <a:rPr kumimoji="0" lang="en-GB" sz="1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inhibit platelet binding. </a:t>
            </a:r>
            <a:endParaRPr kumimoji="0" lang="en-GB" sz="16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28461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263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673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60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674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b="1" i="1" dirty="0"/>
              <a:t>Vasodilation</a:t>
            </a:r>
            <a:r>
              <a:rPr lang="en-GB" dirty="0"/>
              <a:t>: COX-1 mediated prostacyclin release and </a:t>
            </a:r>
            <a:r>
              <a:rPr lang="en-GB" dirty="0" err="1"/>
              <a:t>eNOS</a:t>
            </a:r>
            <a:r>
              <a:rPr lang="en-GB" dirty="0"/>
              <a:t> mediated NO production (synergistic interaction</a:t>
            </a:r>
            <a:r>
              <a:rPr lang="en-GB" dirty="0" smtClean="0"/>
              <a:t>).</a:t>
            </a:r>
          </a:p>
          <a:p>
            <a:r>
              <a:rPr lang="en-GB" b="1" i="1" dirty="0"/>
              <a:t>Permeability</a:t>
            </a:r>
            <a:r>
              <a:rPr lang="en-GB" dirty="0"/>
              <a:t>: opening of tight junctions especially in post-capillary </a:t>
            </a:r>
            <a:r>
              <a:rPr lang="en-GB" dirty="0" err="1" smtClean="0"/>
              <a:t>venules</a:t>
            </a:r>
            <a:endParaRPr lang="en-GB" dirty="0" smtClean="0"/>
          </a:p>
          <a:p>
            <a:pPr lvl="0"/>
            <a:r>
              <a:rPr lang="en-GB" b="1" i="1" dirty="0"/>
              <a:t>Adhesion</a:t>
            </a:r>
            <a:r>
              <a:rPr lang="en-GB" dirty="0"/>
              <a:t>: exocytosis of </a:t>
            </a:r>
            <a:r>
              <a:rPr lang="en-GB" dirty="0" err="1"/>
              <a:t>Weibel</a:t>
            </a:r>
            <a:r>
              <a:rPr lang="en-GB" dirty="0"/>
              <a:t> Palade bodies with exposure of P-</a:t>
            </a:r>
            <a:r>
              <a:rPr lang="en-GB" dirty="0" err="1"/>
              <a:t>selectin</a:t>
            </a:r>
            <a:r>
              <a:rPr lang="en-GB" dirty="0"/>
              <a:t> on cell membrane.  Release of von </a:t>
            </a:r>
            <a:r>
              <a:rPr lang="en-GB" dirty="0" err="1"/>
              <a:t>Willebrand</a:t>
            </a:r>
            <a:r>
              <a:rPr lang="en-GB" dirty="0"/>
              <a:t> factor increase platelet adhesiveness</a:t>
            </a:r>
            <a:r>
              <a:rPr lang="en-GB" dirty="0" smtClean="0"/>
              <a:t>.</a:t>
            </a:r>
          </a:p>
          <a:p>
            <a:r>
              <a:rPr lang="en-GB" b="1" i="1" dirty="0"/>
              <a:t>Activating surface</a:t>
            </a:r>
            <a:r>
              <a:rPr lang="en-GB" dirty="0"/>
              <a:t>: synthesis of PAF and presentation on membrane.</a:t>
            </a:r>
          </a:p>
          <a:p>
            <a:pPr lvl="0"/>
            <a:endParaRPr lang="en-GB" dirty="0"/>
          </a:p>
          <a:p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79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077106"/>
            <a:ext cx="4914900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878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b="1" i="1" dirty="0"/>
              <a:t>Vasodilation</a:t>
            </a:r>
            <a:r>
              <a:rPr lang="en-GB" dirty="0"/>
              <a:t>: COX-1 mediated prostacyclin release and </a:t>
            </a:r>
            <a:r>
              <a:rPr lang="en-GB" dirty="0" err="1"/>
              <a:t>eNOS</a:t>
            </a:r>
            <a:r>
              <a:rPr lang="en-GB" dirty="0"/>
              <a:t> mediated NO production (synergistic interaction</a:t>
            </a:r>
            <a:r>
              <a:rPr lang="en-GB" dirty="0" smtClean="0"/>
              <a:t>).</a:t>
            </a:r>
          </a:p>
          <a:p>
            <a:r>
              <a:rPr lang="en-GB" b="1" i="1" dirty="0"/>
              <a:t>Permeability</a:t>
            </a:r>
            <a:r>
              <a:rPr lang="en-GB" dirty="0"/>
              <a:t>: opening of tight junctions especially in post-capillary </a:t>
            </a:r>
            <a:r>
              <a:rPr lang="en-GB" dirty="0" err="1" smtClean="0"/>
              <a:t>venules</a:t>
            </a:r>
            <a:endParaRPr lang="en-GB" dirty="0" smtClean="0"/>
          </a:p>
          <a:p>
            <a:pPr lvl="0"/>
            <a:r>
              <a:rPr lang="en-GB" b="1" i="1" dirty="0"/>
              <a:t>Adhesion</a:t>
            </a:r>
            <a:r>
              <a:rPr lang="en-GB" dirty="0"/>
              <a:t>: exocytosis of </a:t>
            </a:r>
            <a:r>
              <a:rPr lang="en-GB" dirty="0" err="1"/>
              <a:t>Weibel</a:t>
            </a:r>
            <a:r>
              <a:rPr lang="en-GB" dirty="0"/>
              <a:t> Palade bodies with exposure of P-</a:t>
            </a:r>
            <a:r>
              <a:rPr lang="en-GB" dirty="0" err="1"/>
              <a:t>selectin</a:t>
            </a:r>
            <a:r>
              <a:rPr lang="en-GB" dirty="0"/>
              <a:t> on cell membrane.  Release of von </a:t>
            </a:r>
            <a:r>
              <a:rPr lang="en-GB" dirty="0" err="1"/>
              <a:t>Willebrand</a:t>
            </a:r>
            <a:r>
              <a:rPr lang="en-GB" dirty="0"/>
              <a:t> factor increase platelet adhesiveness</a:t>
            </a:r>
            <a:r>
              <a:rPr lang="en-GB" dirty="0" smtClean="0"/>
              <a:t>.</a:t>
            </a:r>
          </a:p>
          <a:p>
            <a:r>
              <a:rPr lang="en-GB" b="1" i="1" dirty="0"/>
              <a:t>Activating surface</a:t>
            </a:r>
            <a:r>
              <a:rPr lang="en-GB" dirty="0"/>
              <a:t>: synthesis of PAF and presentation on membrane.</a:t>
            </a:r>
          </a:p>
          <a:p>
            <a:pPr lvl="0"/>
            <a:endParaRPr lang="en-GB" dirty="0"/>
          </a:p>
          <a:p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79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39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6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880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60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06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970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595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6578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GAGs </a:t>
            </a:r>
            <a:r>
              <a:rPr lang="en-US" sz="1200" dirty="0" err="1" smtClean="0">
                <a:latin typeface="+mn-lt"/>
                <a:cs typeface="Calibri"/>
              </a:rPr>
              <a:t>syndecan</a:t>
            </a:r>
            <a:r>
              <a:rPr lang="en-US" sz="1200" dirty="0" smtClean="0">
                <a:latin typeface="+mn-lt"/>
                <a:cs typeface="Calibri"/>
              </a:rPr>
              <a:t> and </a:t>
            </a:r>
            <a:r>
              <a:rPr lang="en-US" sz="1200" dirty="0" err="1" smtClean="0">
                <a:latin typeface="+mn-lt"/>
                <a:cs typeface="Calibri"/>
              </a:rPr>
              <a:t>heparan</a:t>
            </a:r>
            <a:r>
              <a:rPr lang="en-US" sz="1200" dirty="0" smtClean="0">
                <a:latin typeface="+mn-lt"/>
                <a:cs typeface="Calibri"/>
              </a:rPr>
              <a:t> </a:t>
            </a:r>
            <a:r>
              <a:rPr lang="en-US" sz="1200" dirty="0" err="1" smtClean="0">
                <a:latin typeface="+mn-lt"/>
                <a:cs typeface="Calibri"/>
              </a:rPr>
              <a:t>sulphate</a:t>
            </a:r>
            <a:r>
              <a:rPr lang="en-US" sz="1200" dirty="0" smtClean="0">
                <a:latin typeface="+mn-lt"/>
                <a:cs typeface="Calibri"/>
              </a:rPr>
              <a:t> release into coronary venous effluent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75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858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4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839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862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0708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638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02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Went a bit flat</a:t>
            </a:r>
          </a:p>
          <a:p>
            <a:r>
              <a:rPr lang="en-GB" dirty="0" smtClean="0"/>
              <a:t>Make text and a message e.g. there are instances where </a:t>
            </a:r>
            <a:r>
              <a:rPr lang="en-GB" dirty="0" err="1" smtClean="0"/>
              <a:t>targetting</a:t>
            </a:r>
            <a:r>
              <a:rPr lang="en-GB" dirty="0" smtClean="0"/>
              <a:t> a single pathway may reset the system if other measures are in place to maintain this new steady state.</a:t>
            </a:r>
          </a:p>
          <a:p>
            <a:r>
              <a:rPr lang="en-GB" dirty="0" smtClean="0"/>
              <a:t>Make point</a:t>
            </a:r>
            <a:r>
              <a:rPr lang="en-GB" baseline="0" dirty="0" smtClean="0"/>
              <a:t> that a lot of these treatments aim to </a:t>
            </a:r>
            <a:r>
              <a:rPr lang="en-GB" baseline="0" dirty="0" err="1" smtClean="0"/>
              <a:t>targer</a:t>
            </a:r>
            <a:r>
              <a:rPr lang="en-GB" baseline="0" dirty="0" smtClean="0"/>
              <a:t> local endothelial </a:t>
            </a:r>
            <a:r>
              <a:rPr lang="en-GB" baseline="0" dirty="0" err="1" smtClean="0"/>
              <a:t>acitvation</a:t>
            </a:r>
            <a:r>
              <a:rPr lang="en-GB" baseline="0" dirty="0" smtClean="0"/>
              <a:t> , whereas not global treatments </a:t>
            </a:r>
            <a:r>
              <a:rPr lang="en-GB" baseline="0" dirty="0" err="1" smtClean="0"/>
              <a:t>availbale</a:t>
            </a:r>
            <a:r>
              <a:rPr lang="en-GB" baseline="0" dirty="0" smtClean="0"/>
              <a:t> for SIRS and reversal of organ injury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7597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translate permeability changes into the local </a:t>
            </a:r>
            <a:r>
              <a:rPr lang="en-GB" dirty="0" err="1" smtClean="0"/>
              <a:t>ans</a:t>
            </a:r>
            <a:r>
              <a:rPr lang="en-GB" dirty="0" smtClean="0"/>
              <a:t> </a:t>
            </a:r>
            <a:r>
              <a:rPr lang="en-GB" dirty="0" err="1" smtClean="0"/>
              <a:t>sytemic</a:t>
            </a:r>
            <a:r>
              <a:rPr lang="en-GB" dirty="0" smtClean="0"/>
              <a:t> inflammatory contexts&gt;</a:t>
            </a:r>
          </a:p>
          <a:p>
            <a:r>
              <a:rPr lang="en-GB" dirty="0" smtClean="0"/>
              <a:t>Local inflammation: swelling….cardinal signs of inflammation</a:t>
            </a:r>
          </a:p>
          <a:p>
            <a:r>
              <a:rPr lang="en-GB" dirty="0" smtClean="0"/>
              <a:t>For understanding organ function the role of heterogeneity is essential</a:t>
            </a:r>
          </a:p>
          <a:p>
            <a:r>
              <a:rPr lang="en-GB" dirty="0" smtClean="0"/>
              <a:t>Lung brain</a:t>
            </a:r>
          </a:p>
          <a:p>
            <a:endParaRPr lang="en-GB" dirty="0"/>
          </a:p>
          <a:p>
            <a:r>
              <a:rPr lang="en-GB" dirty="0" smtClean="0"/>
              <a:t>How is this translated with such barriers</a:t>
            </a:r>
          </a:p>
          <a:p>
            <a:r>
              <a:rPr lang="en-GB" dirty="0" smtClean="0"/>
              <a:t>Lung=protected from </a:t>
            </a:r>
            <a:r>
              <a:rPr lang="en-GB" dirty="0" err="1" smtClean="0"/>
              <a:t>sytemic</a:t>
            </a:r>
            <a:r>
              <a:rPr lang="en-GB" dirty="0" smtClean="0"/>
              <a:t> cytokines: but there is a selective permeability</a:t>
            </a:r>
          </a:p>
          <a:p>
            <a:r>
              <a:rPr lang="en-GB" dirty="0" smtClean="0"/>
              <a:t>Brain=transmission of signal across, with the barrier in tact.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19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047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954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obligatory role of endothelial cells in the relaxation of arterial smooth muscle by acetylcholine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Robert F. </a:t>
            </a:r>
            <a:r>
              <a:rPr lang="en-GB" dirty="0" err="1" smtClean="0"/>
              <a:t>Furchgott</a:t>
            </a:r>
            <a:r>
              <a:rPr lang="en-GB" dirty="0" smtClean="0"/>
              <a:t> &amp; John V. </a:t>
            </a:r>
            <a:r>
              <a:rPr lang="en-GB" dirty="0" err="1" smtClean="0"/>
              <a:t>Zawadzki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Department of Pharmacology, State University of New York Downstate Medical </a:t>
            </a:r>
            <a:r>
              <a:rPr lang="en-GB" dirty="0" err="1" smtClean="0"/>
              <a:t>Center</a:t>
            </a:r>
            <a:r>
              <a:rPr lang="en-GB" dirty="0" smtClean="0"/>
              <a:t>, Brooklyn, New York 11203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Despite its very potent </a:t>
            </a:r>
            <a:r>
              <a:rPr lang="en-GB" dirty="0" err="1" smtClean="0"/>
              <a:t>vasodilating</a:t>
            </a:r>
            <a:r>
              <a:rPr lang="en-GB" dirty="0" smtClean="0"/>
              <a:t> action in vivo, acetylcholine (</a:t>
            </a:r>
            <a:r>
              <a:rPr lang="en-GB" dirty="0" err="1" smtClean="0"/>
              <a:t>ACh</a:t>
            </a:r>
            <a:r>
              <a:rPr lang="en-GB" dirty="0" smtClean="0"/>
              <a:t>) does not always produce relaxation of isolated preparations of blood vessels in vitro. For example, in the helical strip of the rabbit descending thoracic aorta, the only reported response to </a:t>
            </a:r>
            <a:r>
              <a:rPr lang="en-GB" dirty="0" err="1" smtClean="0"/>
              <a:t>ACh</a:t>
            </a:r>
            <a:r>
              <a:rPr lang="en-GB" dirty="0" smtClean="0"/>
              <a:t> has been graded contractions, occurring at concentrations above 0.1 µM and mediated by muscarinic receptors1,2. Recently, we observed that in a ring preparation from the rabbit thoracic aorta, </a:t>
            </a:r>
            <a:r>
              <a:rPr lang="en-GB" dirty="0" err="1" smtClean="0"/>
              <a:t>ACh</a:t>
            </a:r>
            <a:r>
              <a:rPr lang="en-GB" dirty="0" smtClean="0"/>
              <a:t> produced marked relaxation at concentrations lower than those required to produce contraction3,4 (confirming an earlier report by Jelliffe5). In investigating this apparent discrepancy, we discovered that the loss of </a:t>
            </a:r>
            <a:r>
              <a:rPr lang="en-GB" dirty="0" err="1" smtClean="0"/>
              <a:t>retaxation</a:t>
            </a:r>
            <a:r>
              <a:rPr lang="en-GB" dirty="0" smtClean="0"/>
              <a:t> by </a:t>
            </a:r>
            <a:r>
              <a:rPr lang="en-GB" dirty="0" err="1" smtClean="0"/>
              <a:t>ACh</a:t>
            </a:r>
            <a:r>
              <a:rPr lang="en-GB" dirty="0" smtClean="0"/>
              <a:t> in the case of the strip was the result of unintentional rubbing of its </a:t>
            </a:r>
            <a:r>
              <a:rPr lang="en-GB" dirty="0" err="1" smtClean="0"/>
              <a:t>intimai</a:t>
            </a:r>
            <a:r>
              <a:rPr lang="en-GB" dirty="0" smtClean="0"/>
              <a:t> surface against foreign surfaces during its preparation. If care was taken to avoid rubbing of the </a:t>
            </a:r>
            <a:r>
              <a:rPr lang="en-GB" dirty="0" err="1" smtClean="0"/>
              <a:t>intimai</a:t>
            </a:r>
            <a:r>
              <a:rPr lang="en-GB" dirty="0" smtClean="0"/>
              <a:t> surface during preparation, the tissue, whether ring, transverse strip or helical strip, always exhibited relaxation to </a:t>
            </a:r>
            <a:r>
              <a:rPr lang="en-GB" dirty="0" err="1" smtClean="0"/>
              <a:t>ACh</a:t>
            </a:r>
            <a:r>
              <a:rPr lang="en-GB" dirty="0" smtClean="0"/>
              <a:t>, and the possibility was considered that rubbing of the </a:t>
            </a:r>
            <a:r>
              <a:rPr lang="en-GB" dirty="0" err="1" smtClean="0"/>
              <a:t>intimai</a:t>
            </a:r>
            <a:r>
              <a:rPr lang="en-GB" dirty="0" smtClean="0"/>
              <a:t> surface had removed endothelial cells4. We demonstrate here that relaxation of isolated preparations of rabbit thoracic aorta and other blood vessels by </a:t>
            </a:r>
            <a:r>
              <a:rPr lang="en-GB" dirty="0" err="1" smtClean="0"/>
              <a:t>ACh</a:t>
            </a:r>
            <a:r>
              <a:rPr lang="en-GB" dirty="0" smtClean="0"/>
              <a:t> requires the presence of endothelial cells, and that </a:t>
            </a:r>
            <a:r>
              <a:rPr lang="en-GB" dirty="0" err="1" smtClean="0"/>
              <a:t>ACh</a:t>
            </a:r>
            <a:r>
              <a:rPr lang="en-GB" dirty="0" smtClean="0"/>
              <a:t>, acting on muscarinic receptors of these cells, stimulates release of a substance(s) that causes relaxation of the vascular smooth muscle. We propose that this may be one of the principal mechanisms for </a:t>
            </a:r>
            <a:r>
              <a:rPr lang="en-GB" dirty="0" err="1" smtClean="0"/>
              <a:t>ACh</a:t>
            </a:r>
            <a:r>
              <a:rPr lang="en-GB" dirty="0" smtClean="0"/>
              <a:t>-induced vasodilation in </a:t>
            </a:r>
            <a:r>
              <a:rPr lang="en-GB" dirty="0" err="1" smtClean="0"/>
              <a:t>vitio</a:t>
            </a:r>
            <a:r>
              <a:rPr lang="en-GB" dirty="0" smtClean="0"/>
              <a:t>. Preliminary reports on some aspects of the work have been reported elsewhere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02864-EEB2-4FF0-8637-DFEB6B5339C4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b="1" dirty="0"/>
              <a:t>Nitric oxide:</a:t>
            </a:r>
            <a:r>
              <a:rPr lang="en-GB" dirty="0"/>
              <a:t> primary regulator of vasodilation under normal conditions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Rectangle 42"/>
          <p:cNvSpPr txBox="1">
            <a:spLocks noChangeArrowheads="1"/>
          </p:cNvSpPr>
          <p:nvPr/>
        </p:nvSpPr>
        <p:spPr>
          <a:xfrm>
            <a:off x="579282" y="4881492"/>
            <a:ext cx="4103370" cy="1409422"/>
          </a:xfrm>
          <a:prstGeom prst="rect">
            <a:avLst/>
          </a:prstGeom>
          <a:noFill/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b="1" u="sng" dirty="0"/>
              <a:t>Endothelial nitric oxide synthase</a:t>
            </a:r>
            <a:r>
              <a:rPr lang="en-GB" sz="1200" b="1" dirty="0"/>
              <a:t> </a:t>
            </a:r>
            <a:r>
              <a:rPr lang="en-GB" sz="1200" dirty="0"/>
              <a:t>(</a:t>
            </a:r>
            <a:r>
              <a:rPr lang="en-GB" sz="1200" dirty="0" err="1" smtClean="0"/>
              <a:t>eNOS</a:t>
            </a:r>
            <a:r>
              <a:rPr lang="en-GB" sz="1200" dirty="0" smtClean="0"/>
              <a:t>)</a:t>
            </a:r>
            <a:r>
              <a:rPr lang="en-GB" sz="1200" dirty="0"/>
              <a:t> </a:t>
            </a:r>
            <a:endParaRPr lang="en-GB" sz="1200" dirty="0" smtClean="0"/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GB" sz="1200" i="1" dirty="0"/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i="1" dirty="0" smtClean="0"/>
              <a:t>Shear </a:t>
            </a:r>
            <a:r>
              <a:rPr lang="en-GB" sz="1200" i="1" dirty="0"/>
              <a:t>stress, </a:t>
            </a:r>
            <a:r>
              <a:rPr lang="en-GB" sz="1200" i="1" dirty="0" smtClean="0"/>
              <a:t>acetylcholine, ADP</a:t>
            </a:r>
            <a:r>
              <a:rPr lang="en-GB" sz="1200" i="1" dirty="0"/>
              <a:t>, </a:t>
            </a:r>
            <a:r>
              <a:rPr lang="en-GB" sz="1200" i="1" dirty="0" err="1" smtClean="0"/>
              <a:t>bradykinin</a:t>
            </a:r>
            <a:r>
              <a:rPr lang="en-GB" sz="1200" i="1" dirty="0" smtClean="0"/>
              <a:t>.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dirty="0" err="1"/>
              <a:t>Guanylate</a:t>
            </a:r>
            <a:r>
              <a:rPr lang="en-GB" sz="1200" dirty="0"/>
              <a:t> </a:t>
            </a:r>
            <a:r>
              <a:rPr lang="en-GB" sz="1200" dirty="0" err="1"/>
              <a:t>cyclase</a:t>
            </a:r>
            <a:r>
              <a:rPr lang="en-GB" sz="1200" dirty="0"/>
              <a:t> activation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endParaRPr lang="en-GB" sz="1200" dirty="0"/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dirty="0"/>
              <a:t>Myosin light chain phosphatase activation 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dirty="0"/>
              <a:t>Cytosolic calcium decrease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i="1" dirty="0">
                <a:sym typeface="Symbol"/>
              </a:rPr>
              <a:t> 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dirty="0">
                <a:sym typeface="Symbol"/>
              </a:rPr>
              <a:t>Relaxation of myosin contractile </a:t>
            </a:r>
            <a:r>
              <a:rPr lang="en-GB" sz="1200" dirty="0" smtClean="0">
                <a:sym typeface="Symbol"/>
              </a:rPr>
              <a:t>apparatus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dirty="0"/>
              <a:t>Other vasodilators: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i="1" dirty="0"/>
              <a:t>Prostacyclin (PGI</a:t>
            </a:r>
            <a:r>
              <a:rPr lang="en-GB" sz="1200" i="1" baseline="-25000" dirty="0"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1200" i="1" dirty="0">
                <a:ea typeface="Arial Unicode MS" pitchFamily="34" charset="-128"/>
                <a:cs typeface="Arial Unicode MS" pitchFamily="34" charset="-128"/>
              </a:rPr>
              <a:t>),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i="1" dirty="0">
                <a:ea typeface="Arial Unicode MS" pitchFamily="34" charset="-128"/>
                <a:cs typeface="Arial Unicode MS" pitchFamily="34" charset="-128"/>
              </a:rPr>
              <a:t>Endothelium-Derived Hyperpolarizing Factor (EDHF)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endParaRPr lang="en-GB" sz="1200" dirty="0"/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dirty="0"/>
              <a:t>Vasoconstrictors:</a:t>
            </a:r>
          </a:p>
          <a:p>
            <a:pPr lvl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i="1" dirty="0" err="1"/>
              <a:t>Endothelin</a:t>
            </a:r>
            <a:r>
              <a:rPr lang="en-GB" sz="1200" i="1" dirty="0"/>
              <a:t>, PAF, TXA</a:t>
            </a:r>
            <a:r>
              <a:rPr lang="en-GB" sz="1200" i="1" baseline="-25000" dirty="0">
                <a:ea typeface="Arial Unicode MS" pitchFamily="34" charset="-128"/>
                <a:cs typeface="Arial Unicode MS" pitchFamily="34" charset="-128"/>
              </a:rPr>
              <a:t>2</a:t>
            </a:r>
            <a:endParaRPr lang="en-GB" sz="1200" b="1" i="1" dirty="0"/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en-GB" sz="1200" i="1" dirty="0" smtClean="0"/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200" i="1" dirty="0" smtClean="0"/>
              <a:t> </a:t>
            </a: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1200" dirty="0"/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252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157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5E83F-9E1D-4418-8EAD-DD301CA5F2F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129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38211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7ED7-7238-4F3D-B700-2D3236FE4A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829235"/>
            <a:ext cx="7776864" cy="959805"/>
          </a:xfrm>
          <a:prstGeom prst="rect">
            <a:avLst/>
          </a:prstGeom>
        </p:spPr>
        <p:txBody>
          <a:bodyPr anchor="b" anchorCtr="0"/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76864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861048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Content Imag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3311353" y="1340768"/>
            <a:ext cx="5832647" cy="5517232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2674640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Image small"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924944"/>
            <a:ext cx="9144000" cy="2448272"/>
          </a:xfrm>
          <a:prstGeom prst="rect">
            <a:avLst/>
          </a:prstGeom>
          <a:solidFill>
            <a:schemeClr val="bg1">
              <a:lumMod val="75000"/>
              <a:lumOff val="2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67526" y="3356992"/>
            <a:ext cx="7488000" cy="936000"/>
          </a:xfrm>
          <a:prstGeom prst="rect">
            <a:avLst/>
          </a:prstGeom>
        </p:spPr>
        <p:txBody>
          <a:bodyPr lIns="324000" anchor="ctr" anchorCtr="0">
            <a:scene3d>
              <a:camera prst="perspectiveRight"/>
              <a:lightRig rig="threePt" dir="t"/>
            </a:scene3d>
          </a:bodyPr>
          <a:lstStyle>
            <a:lvl1pPr algn="l"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67526" y="4304004"/>
            <a:ext cx="7488237" cy="644400"/>
          </a:xfrm>
          <a:prstGeom prst="rect">
            <a:avLst/>
          </a:prstGeom>
        </p:spPr>
        <p:txBody>
          <a:bodyPr lIns="324000" anchor="ctr" anchorCtr="0">
            <a:scene3d>
              <a:camera prst="perspectiveRight"/>
              <a:lightRig rig="threePt" dir="t"/>
            </a:scene3d>
          </a:bodyPr>
          <a:lstStyle>
            <a:lvl1pPr>
              <a:buNone/>
              <a:defRPr lang="en-US" sz="24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2780928"/>
            <a:ext cx="9144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2" hasCustomPrompt="1"/>
          </p:nvPr>
        </p:nvSpPr>
        <p:spPr>
          <a:xfrm>
            <a:off x="6444208" y="1127125"/>
            <a:ext cx="1684568" cy="1637761"/>
          </a:xfrm>
          <a:prstGeom prst="rect">
            <a:avLst/>
          </a:prstGeom>
          <a:noFill/>
          <a:ln w="76200">
            <a:noFill/>
            <a:miter lim="800000"/>
          </a:ln>
          <a:effectLst/>
        </p:spPr>
        <p:txBody>
          <a:bodyPr/>
          <a:lstStyle>
            <a:lvl1pPr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[Divider Picture]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 noChangeAspect="1"/>
          </p:cNvSpPr>
          <p:nvPr>
            <p:ph type="pic" sz="quarter" idx="12"/>
          </p:nvPr>
        </p:nvSpPr>
        <p:spPr>
          <a:xfrm>
            <a:off x="6660232" y="1340768"/>
            <a:ext cx="2483768" cy="498784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marL="342900" indent="-34290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5987008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None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Content Image sq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808819" y="1340767"/>
            <a:ext cx="2335181" cy="2335181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marL="342900" indent="-34290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6203032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Content Image sq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808819" y="1340767"/>
            <a:ext cx="2335181" cy="2335181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marL="342900" indent="-34290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6203032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Content Image sq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808819" y="1340767"/>
            <a:ext cx="2335181" cy="2335181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marL="342900" indent="-34290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6203032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Content Image sqr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6808819" y="1340767"/>
            <a:ext cx="2335181" cy="2335181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marL="342900" indent="-34290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340767"/>
            <a:ext cx="6203032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Content Imag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3311353" y="1340768"/>
            <a:ext cx="5832647" cy="5517232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2674640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0275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bg2">
                <a:lumMod val="75000"/>
              </a:schemeClr>
            </a:gs>
            <a:gs pos="50000">
              <a:schemeClr val="bg2">
                <a:lumMod val="75000"/>
              </a:schemeClr>
            </a:gs>
            <a:gs pos="100000">
              <a:schemeClr val="bg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24944"/>
            <a:ext cx="9144000" cy="2448272"/>
          </a:xfrm>
          <a:prstGeom prst="rect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667526" y="3356992"/>
            <a:ext cx="7488000" cy="936000"/>
          </a:xfrm>
          <a:prstGeom prst="rect">
            <a:avLst/>
          </a:prstGeom>
        </p:spPr>
        <p:txBody>
          <a:bodyPr lIns="324000" anchor="ctr" anchorCtr="0">
            <a:scene3d>
              <a:camera prst="perspectiveRight"/>
              <a:lightRig rig="threePt" dir="t"/>
            </a:scene3d>
          </a:bodyPr>
          <a:lstStyle>
            <a:lvl1pPr algn="l">
              <a:defRPr sz="3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67526" y="4304004"/>
            <a:ext cx="7488237" cy="644400"/>
          </a:xfrm>
          <a:prstGeom prst="rect">
            <a:avLst/>
          </a:prstGeom>
        </p:spPr>
        <p:txBody>
          <a:bodyPr lIns="324000" anchor="ctr" anchorCtr="0">
            <a:scene3d>
              <a:camera prst="perspectiveRight"/>
              <a:lightRig rig="threePt" dir="t"/>
            </a:scene3d>
          </a:bodyPr>
          <a:lstStyle>
            <a:lvl1pPr>
              <a:buNone/>
              <a:defRPr lang="en-US" sz="2400" kern="1200" baseline="0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780928"/>
            <a:ext cx="9144000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14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487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14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985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699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662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944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72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75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8CF8-C10E-4822-BB26-142B25176600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0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A7ED7-7238-4F3D-B700-2D3236FE4A1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007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3583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743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504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53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1947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674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719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046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76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C1470-A75F-4825-8280-2D96A1A95A35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33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9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/>
          <a:lstStyle>
            <a:lvl1pPr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/>
              <a:t>[Title Picture]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F3E26-00A6-47D5-9B51-CB08DE8615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132856"/>
            <a:ext cx="7776864" cy="1656185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txBody>
          <a:bodyPr lIns="360000" anchor="b" anchorCtr="0"/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83568" y="3797061"/>
            <a:ext cx="7776864" cy="144016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txBody>
          <a:bodyPr lIns="360000"/>
          <a:lstStyle>
            <a:lvl1pPr marL="0" indent="0" algn="l">
              <a:buNone/>
              <a:defRPr sz="2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Content Imag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3311353" y="1340768"/>
            <a:ext cx="5832647" cy="5517232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2674640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Content Image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 noChangeAspect="1"/>
          </p:cNvSpPr>
          <p:nvPr>
            <p:ph type="pic" sz="quarter" idx="11"/>
          </p:nvPr>
        </p:nvSpPr>
        <p:spPr>
          <a:xfrm>
            <a:off x="3311353" y="1340768"/>
            <a:ext cx="5832647" cy="5517232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algn="ctr">
              <a:buNone/>
              <a:defRPr sz="2400"/>
            </a:lvl1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2674640" cy="4968552"/>
          </a:xfrm>
          <a:prstGeom prst="rect">
            <a:avLst/>
          </a:prstGeom>
          <a:noFill/>
        </p:spPr>
        <p:txBody>
          <a:bodyPr/>
          <a:lstStyle>
            <a:lvl1pPr>
              <a:buClr>
                <a:schemeClr val="tx2"/>
              </a:buClr>
              <a:buSzPct val="140000"/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buSzPct val="14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SzPct val="140000"/>
              <a:buFont typeface="Arial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>
              <a:buSzPct val="140000"/>
              <a:buFont typeface="Arial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mage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8312" y="1349375"/>
            <a:ext cx="8228013" cy="4240213"/>
          </a:xfrm>
          <a:prstGeom prst="rect">
            <a:avLst/>
          </a:prstGeom>
          <a:noFill/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/>
            <a:lightRig rig="threePt" dir="tl">
              <a:rot lat="0" lon="0" rev="0"/>
            </a:lightRig>
          </a:scene3d>
          <a:sp3d prstMaterial="metal">
            <a:bevelT w="10000" h="100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 anchorCtr="0">
            <a:normAutofit/>
          </a:bodyPr>
          <a:lstStyle>
            <a:lvl1pPr marL="342900" indent="-342900" algn="ctr" defTabSz="914400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6146"/>
            <a:ext cx="8229600" cy="1068598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5722806"/>
            <a:ext cx="8228012" cy="595444"/>
          </a:xfrm>
          <a:prstGeom prst="rect">
            <a:avLst/>
          </a:prstGeom>
        </p:spPr>
        <p:txBody>
          <a:bodyPr anchor="t" anchorCtr="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Note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A7ED7-7238-4F3D-B700-2D3236FE4A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21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-3201361" y="3429000"/>
            <a:ext cx="6858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704" r:id="rId1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78CF8-C10E-4822-BB26-142B25176600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7451D-E9EF-4CB4-B472-5529205706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50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C1470-A75F-4825-8280-2D96A1A95A35}" type="datetimeFigureOut">
              <a:rPr lang="en-GB" smtClean="0"/>
              <a:pPr/>
              <a:t>12/12/2012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E091B-ABAE-484C-B4BB-51D73F56F4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60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15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notesSlide" Target="../notesSlides/notesSlide17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1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0.gstatic.com/images?q=tbn:ANd9GcQwi1iIqmnzAGH_urgLVfXLYisSUa0pM_i4cdhWj42cqYhg6pM-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4" cstate="print"/>
          <a:srcRect l="64" r="64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endothelium and inflammation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Kieran O’Dea PhD</a:t>
            </a:r>
          </a:p>
          <a:p>
            <a:r>
              <a:rPr lang="en-US" dirty="0" smtClean="0"/>
              <a:t>Critical Care Research Group</a:t>
            </a:r>
          </a:p>
          <a:p>
            <a:r>
              <a:rPr lang="en-US" dirty="0" smtClean="0"/>
              <a:t>APMIC Section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912813" y="2698750"/>
            <a:ext cx="1321597" cy="591092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 anchorCtr="0"/>
          <a:lstStyle/>
          <a:p>
            <a:pPr algn="ctr"/>
            <a:r>
              <a:rPr lang="en-GB" sz="1800" b="1" dirty="0" smtClean="0">
                <a:solidFill>
                  <a:srgbClr val="FFFFFF"/>
                </a:solidFill>
              </a:rPr>
              <a:t>Tissue factor-</a:t>
            </a:r>
            <a:endParaRPr lang="en-GB" sz="1800" b="1" dirty="0">
              <a:solidFill>
                <a:srgbClr val="FFFFFF"/>
              </a:solidFill>
            </a:endParaRPr>
          </a:p>
          <a:p>
            <a:pPr algn="ctr"/>
            <a:r>
              <a:rPr lang="en-GB" sz="1800" b="1" dirty="0" err="1">
                <a:solidFill>
                  <a:srgbClr val="FFFFFF"/>
                </a:solidFill>
              </a:rPr>
              <a:t>VIIa</a:t>
            </a:r>
            <a:r>
              <a:rPr lang="en-GB" sz="1800" b="1" dirty="0">
                <a:solidFill>
                  <a:srgbClr val="FFFFFF"/>
                </a:solidFill>
              </a:rPr>
              <a:t>/</a:t>
            </a:r>
            <a:r>
              <a:rPr lang="en-GB" sz="1800" b="1" dirty="0" err="1">
                <a:solidFill>
                  <a:srgbClr val="FFFFFF"/>
                </a:solidFill>
              </a:rPr>
              <a:t>Xa</a:t>
            </a:r>
            <a:endParaRPr lang="en-GB" sz="1800" b="1" dirty="0">
              <a:solidFill>
                <a:srgbClr val="FFFFFF"/>
              </a:solidFill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 rot="1728647">
            <a:off x="1924050" y="2987675"/>
            <a:ext cx="431800" cy="649288"/>
          </a:xfrm>
          <a:prstGeom prst="curvedRightArrow">
            <a:avLst>
              <a:gd name="adj1" fmla="val 30074"/>
              <a:gd name="adj2" fmla="val 60147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395538" y="3006725"/>
            <a:ext cx="3209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 b="1" dirty="0"/>
              <a:t>V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128838" y="3484563"/>
            <a:ext cx="4219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 b="1" dirty="0" err="1"/>
              <a:t>Va</a:t>
            </a:r>
            <a:endParaRPr lang="en-GB" sz="1800" b="1" dirty="0"/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 rot="1539556">
            <a:off x="1633538" y="3851275"/>
            <a:ext cx="720725" cy="358775"/>
          </a:xfrm>
          <a:prstGeom prst="curvedDownArrow">
            <a:avLst>
              <a:gd name="adj1" fmla="val 40177"/>
              <a:gd name="adj2" fmla="val 80354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 rot="1539556">
            <a:off x="1633538" y="4657725"/>
            <a:ext cx="720725" cy="358775"/>
          </a:xfrm>
          <a:prstGeom prst="curvedDownArrow">
            <a:avLst>
              <a:gd name="adj1" fmla="val 40177"/>
              <a:gd name="adj2" fmla="val 80354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100000">
                <a:srgbClr val="99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2078899" y="4283075"/>
            <a:ext cx="1114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b="1" dirty="0" smtClean="0"/>
              <a:t>Thrombin</a:t>
            </a:r>
            <a:endParaRPr lang="en-GB" b="1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841375" y="4800600"/>
            <a:ext cx="1200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F</a:t>
            </a:r>
            <a:r>
              <a:rPr lang="en-GB" sz="1800" b="1" dirty="0" smtClean="0">
                <a:solidFill>
                  <a:srgbClr val="FFFFFF"/>
                </a:solidFill>
              </a:rPr>
              <a:t>ibrinogen</a:t>
            </a:r>
            <a:endParaRPr lang="en-GB" sz="1800" b="1" dirty="0">
              <a:solidFill>
                <a:srgbClr val="FFFFFF"/>
              </a:solidFill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2065338" y="5160963"/>
            <a:ext cx="7312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 b="1" dirty="0" smtClean="0"/>
              <a:t>Fibrin</a:t>
            </a:r>
            <a:endParaRPr lang="en-GB" sz="1800" b="1" dirty="0"/>
          </a:p>
        </p:txBody>
      </p: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1560513" y="6083300"/>
            <a:ext cx="215900" cy="215900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AutoShape 32"/>
          <p:cNvSpPr>
            <a:spLocks noChangeArrowheads="1"/>
          </p:cNvSpPr>
          <p:nvPr/>
        </p:nvSpPr>
        <p:spPr bwMode="auto">
          <a:xfrm>
            <a:off x="1489075" y="5795963"/>
            <a:ext cx="215900" cy="215900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AutoShape 33"/>
          <p:cNvSpPr>
            <a:spLocks noChangeArrowheads="1"/>
          </p:cNvSpPr>
          <p:nvPr/>
        </p:nvSpPr>
        <p:spPr bwMode="auto">
          <a:xfrm>
            <a:off x="1273175" y="6083300"/>
            <a:ext cx="215900" cy="215900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AutoShape 34"/>
          <p:cNvSpPr>
            <a:spLocks noChangeArrowheads="1"/>
          </p:cNvSpPr>
          <p:nvPr/>
        </p:nvSpPr>
        <p:spPr bwMode="auto">
          <a:xfrm>
            <a:off x="1201738" y="5724525"/>
            <a:ext cx="215900" cy="215900"/>
          </a:xfrm>
          <a:prstGeom prst="irregularSeal1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Rectangle 42" descr="Horizontal brick"/>
          <p:cNvSpPr>
            <a:spLocks noChangeArrowheads="1"/>
          </p:cNvSpPr>
          <p:nvPr/>
        </p:nvSpPr>
        <p:spPr bwMode="auto">
          <a:xfrm>
            <a:off x="769938" y="1474788"/>
            <a:ext cx="144462" cy="5113337"/>
          </a:xfrm>
          <a:prstGeom prst="rect">
            <a:avLst/>
          </a:prstGeom>
          <a:solidFill>
            <a:srgbClr val="C00000"/>
          </a:solidFill>
          <a:ln w="9525">
            <a:noFill/>
            <a:prstDash val="dash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55611" y="781050"/>
            <a:ext cx="817563" cy="987426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 anchorCtr="0"/>
          <a:lstStyle/>
          <a:p>
            <a:pPr algn="ctr"/>
            <a:r>
              <a:rPr lang="en-GB" sz="1800" b="1" dirty="0" smtClean="0"/>
              <a:t>Tissue</a:t>
            </a:r>
          </a:p>
          <a:p>
            <a:pPr algn="ctr"/>
            <a:r>
              <a:rPr lang="en-GB" sz="1800" b="1" dirty="0" smtClean="0"/>
              <a:t>factor</a:t>
            </a:r>
          </a:p>
          <a:p>
            <a:pPr algn="ctr"/>
            <a:r>
              <a:rPr lang="en-GB" b="1" dirty="0" smtClean="0"/>
              <a:t>+ </a:t>
            </a:r>
            <a:r>
              <a:rPr lang="en-GB" dirty="0" err="1" smtClean="0"/>
              <a:t>VIIa</a:t>
            </a:r>
            <a:endParaRPr lang="en-GB" sz="1800" b="1" dirty="0"/>
          </a:p>
        </p:txBody>
      </p:sp>
      <p:sp>
        <p:nvSpPr>
          <p:cNvPr id="29" name="Line 39"/>
          <p:cNvSpPr>
            <a:spLocks noChangeShapeType="1"/>
          </p:cNvSpPr>
          <p:nvPr/>
        </p:nvSpPr>
        <p:spPr bwMode="auto">
          <a:xfrm>
            <a:off x="1087438" y="1782763"/>
            <a:ext cx="0" cy="863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112746" y="2214563"/>
            <a:ext cx="304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dirty="0" smtClean="0"/>
              <a:t>X</a:t>
            </a:r>
            <a:endParaRPr lang="en-GB" sz="1800" dirty="0"/>
          </a:p>
        </p:txBody>
      </p:sp>
      <p:sp>
        <p:nvSpPr>
          <p:cNvPr id="43" name="Text Box 58"/>
          <p:cNvSpPr txBox="1">
            <a:spLocks noChangeArrowheads="1"/>
          </p:cNvSpPr>
          <p:nvPr/>
        </p:nvSpPr>
        <p:spPr bwMode="auto">
          <a:xfrm>
            <a:off x="1053827" y="6359763"/>
            <a:ext cx="893963" cy="32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544" b="1"/>
              <a:t>Platelets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249" dirty="0" smtClean="0"/>
              <a:t>The endothelium is an anti-coagulant surface</a:t>
            </a:r>
            <a:br>
              <a:rPr lang="en-US" sz="3249" dirty="0" smtClean="0"/>
            </a:br>
            <a:endParaRPr lang="en-US" sz="3249" dirty="0"/>
          </a:p>
        </p:txBody>
      </p:sp>
      <p:cxnSp>
        <p:nvCxnSpPr>
          <p:cNvPr id="61" name="Straight Connector 60"/>
          <p:cNvCxnSpPr/>
          <p:nvPr/>
        </p:nvCxnSpPr>
        <p:spPr>
          <a:xfrm flipH="1">
            <a:off x="4447572" y="4843462"/>
            <a:ext cx="882028" cy="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18"/>
          <p:cNvSpPr txBox="1">
            <a:spLocks noChangeArrowheads="1"/>
          </p:cNvSpPr>
          <p:nvPr/>
        </p:nvSpPr>
        <p:spPr bwMode="auto">
          <a:xfrm>
            <a:off x="610988" y="3989110"/>
            <a:ext cx="1406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b="1" dirty="0" err="1" smtClean="0"/>
              <a:t>Prothrombin</a:t>
            </a:r>
            <a:endParaRPr lang="en-GB" sz="1800" b="1" dirty="0"/>
          </a:p>
        </p:txBody>
      </p:sp>
      <p:grpSp>
        <p:nvGrpSpPr>
          <p:cNvPr id="34" name="Group 33"/>
          <p:cNvGrpSpPr/>
          <p:nvPr/>
        </p:nvGrpSpPr>
        <p:grpSpPr>
          <a:xfrm>
            <a:off x="1500809" y="1137456"/>
            <a:ext cx="7407964" cy="2687089"/>
            <a:chOff x="1500809" y="1137456"/>
            <a:chExt cx="7407964" cy="2687089"/>
          </a:xfrm>
        </p:grpSpPr>
        <p:grpSp>
          <p:nvGrpSpPr>
            <p:cNvPr id="56" name="Group 55"/>
            <p:cNvGrpSpPr/>
            <p:nvPr/>
          </p:nvGrpSpPr>
          <p:grpSpPr>
            <a:xfrm>
              <a:off x="1500809" y="1137456"/>
              <a:ext cx="3345610" cy="646331"/>
              <a:chOff x="1993897" y="1137456"/>
              <a:chExt cx="2883273" cy="646331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1993897" y="1230592"/>
                <a:ext cx="2471774" cy="431800"/>
                <a:chOff x="4572000" y="2214563"/>
                <a:chExt cx="1946943" cy="431800"/>
              </a:xfrm>
            </p:grpSpPr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4572003" y="2430463"/>
                  <a:ext cx="1946940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572000" y="2214563"/>
                  <a:ext cx="0" cy="431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Box 52"/>
              <p:cNvSpPr txBox="1"/>
              <p:nvPr/>
            </p:nvSpPr>
            <p:spPr>
              <a:xfrm>
                <a:off x="3185100" y="1137456"/>
                <a:ext cx="1692070" cy="64633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>
                    <a:solidFill>
                      <a:schemeClr val="bg1"/>
                    </a:solidFill>
                  </a:rPr>
                  <a:t>Tissue </a:t>
                </a:r>
                <a:r>
                  <a:rPr lang="en-GB" b="1" dirty="0" smtClean="0">
                    <a:solidFill>
                      <a:schemeClr val="bg1"/>
                    </a:solidFill>
                  </a:rPr>
                  <a:t>factor</a:t>
                </a:r>
              </a:p>
              <a:p>
                <a:r>
                  <a:rPr lang="en-GB" b="1" dirty="0" smtClean="0">
                    <a:solidFill>
                      <a:schemeClr val="bg1"/>
                    </a:solidFill>
                  </a:rPr>
                  <a:t>pathway inhibitor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636296" y="1389131"/>
              <a:ext cx="4725755" cy="2435414"/>
              <a:chOff x="3476303" y="1389131"/>
              <a:chExt cx="4725755" cy="2435414"/>
            </a:xfrm>
          </p:grpSpPr>
          <p:sp>
            <p:nvSpPr>
              <p:cNvPr id="36" name="Rectangle 48"/>
              <p:cNvSpPr>
                <a:spLocks noChangeArrowheads="1"/>
              </p:cNvSpPr>
              <p:nvPr/>
            </p:nvSpPr>
            <p:spPr bwMode="auto">
              <a:xfrm>
                <a:off x="4584182" y="3289842"/>
                <a:ext cx="1092718" cy="534703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rgbClr val="FFC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 anchorCtr="0"/>
              <a:lstStyle/>
              <a:p>
                <a:pPr algn="ctr"/>
                <a:r>
                  <a:rPr lang="en-GB" sz="1544" b="1" dirty="0" smtClean="0">
                    <a:solidFill>
                      <a:srgbClr val="FF0000"/>
                    </a:solidFill>
                  </a:rPr>
                  <a:t>Activated</a:t>
                </a:r>
              </a:p>
              <a:p>
                <a:pPr algn="ctr"/>
                <a:r>
                  <a:rPr lang="en-GB" sz="1544" b="1" dirty="0">
                    <a:solidFill>
                      <a:srgbClr val="FF0000"/>
                    </a:solidFill>
                  </a:rPr>
                  <a:t>P</a:t>
                </a:r>
                <a:r>
                  <a:rPr lang="en-GB" sz="1544" b="1" dirty="0" smtClean="0">
                    <a:solidFill>
                      <a:srgbClr val="FF0000"/>
                    </a:solidFill>
                  </a:rPr>
                  <a:t>rotein C</a:t>
                </a:r>
                <a:endParaRPr lang="en-GB" sz="1544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Rectangle 50"/>
              <p:cNvSpPr>
                <a:spLocks noChangeArrowheads="1"/>
              </p:cNvSpPr>
              <p:nvPr/>
            </p:nvSpPr>
            <p:spPr bwMode="auto">
              <a:xfrm>
                <a:off x="4584181" y="2228906"/>
                <a:ext cx="1083194" cy="48169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 anchorCtr="0"/>
              <a:lstStyle/>
              <a:p>
                <a:pPr algn="ctr"/>
                <a:r>
                  <a:rPr lang="en-GB" sz="1544" b="1" dirty="0" smtClean="0">
                    <a:solidFill>
                      <a:schemeClr val="bg1"/>
                    </a:solidFill>
                  </a:rPr>
                  <a:t>Protein C</a:t>
                </a:r>
                <a:endParaRPr lang="en-GB" sz="1544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198182" y="2675941"/>
                <a:ext cx="1852174" cy="64633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r>
                  <a:rPr lang="en-GB" b="1" dirty="0" err="1" smtClean="0">
                    <a:solidFill>
                      <a:schemeClr val="bg1"/>
                    </a:solidFill>
                  </a:rPr>
                  <a:t>Thrombomodulin</a:t>
                </a:r>
                <a:endParaRPr lang="en-GB" b="1" dirty="0" smtClean="0">
                  <a:solidFill>
                    <a:schemeClr val="bg1"/>
                  </a:solidFill>
                </a:endParaRPr>
              </a:p>
              <a:p>
                <a:r>
                  <a:rPr lang="en-GB" b="1" dirty="0" smtClean="0">
                    <a:solidFill>
                      <a:schemeClr val="bg1"/>
                    </a:solidFill>
                  </a:rPr>
                  <a:t>+ Thrombin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222058" y="1389131"/>
                <a:ext cx="1980000" cy="64633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Endothelial</a:t>
                </a:r>
              </a:p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protein </a:t>
                </a:r>
                <a:r>
                  <a:rPr lang="en-GB" b="1" dirty="0">
                    <a:solidFill>
                      <a:schemeClr val="bg1"/>
                    </a:solidFill>
                  </a:rPr>
                  <a:t>C receptor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>
                <a:off x="5667375" y="2006314"/>
                <a:ext cx="554683" cy="213011"/>
              </a:xfrm>
              <a:prstGeom prst="line">
                <a:avLst/>
              </a:prstGeom>
              <a:solidFill>
                <a:srgbClr val="FFFF00"/>
              </a:solidFill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5239954" y="2986087"/>
                <a:ext cx="882028" cy="0"/>
              </a:xfrm>
              <a:prstGeom prst="line">
                <a:avLst/>
              </a:prstGeom>
              <a:ln w="28575">
                <a:solidFill>
                  <a:srgbClr val="FFC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/>
              <p:cNvGrpSpPr/>
              <p:nvPr/>
            </p:nvGrpSpPr>
            <p:grpSpPr>
              <a:xfrm>
                <a:off x="3476303" y="3341293"/>
                <a:ext cx="1095789" cy="431800"/>
                <a:chOff x="5430591" y="2214563"/>
                <a:chExt cx="1172102" cy="431800"/>
              </a:xfrm>
            </p:grpSpPr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5430591" y="2430463"/>
                  <a:ext cx="1172102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5436419" y="2214563"/>
                  <a:ext cx="0" cy="431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Line 57"/>
              <p:cNvSpPr>
                <a:spLocks noChangeShapeType="1"/>
              </p:cNvSpPr>
              <p:nvPr/>
            </p:nvSpPr>
            <p:spPr bwMode="auto">
              <a:xfrm>
                <a:off x="5117024" y="2698750"/>
                <a:ext cx="0" cy="600751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469420" y="1137456"/>
              <a:ext cx="1439353" cy="2687089"/>
              <a:chOff x="7469420" y="1137456"/>
              <a:chExt cx="1439353" cy="2687089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7671447" y="2112819"/>
                <a:ext cx="12373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Anti-</a:t>
                </a:r>
              </a:p>
              <a:p>
                <a:pPr algn="ctr"/>
                <a:r>
                  <a:rPr lang="en-GB" dirty="0" smtClean="0"/>
                  <a:t>thrombotic</a:t>
                </a:r>
                <a:endParaRPr lang="en-GB" dirty="0"/>
              </a:p>
            </p:txBody>
          </p:sp>
          <p:sp>
            <p:nvSpPr>
              <p:cNvPr id="67" name="Right Brace 66"/>
              <p:cNvSpPr/>
              <p:nvPr/>
            </p:nvSpPr>
            <p:spPr>
              <a:xfrm>
                <a:off x="7469420" y="1137456"/>
                <a:ext cx="217910" cy="2687089"/>
              </a:xfrm>
              <a:prstGeom prst="rightBrace">
                <a:avLst/>
              </a:prstGeom>
              <a:ln w="19050">
                <a:solidFill>
                  <a:schemeClr val="accent2">
                    <a:lumMod val="25000"/>
                    <a:lumOff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842713" y="4083105"/>
            <a:ext cx="6075379" cy="1511929"/>
            <a:chOff x="2842713" y="4083105"/>
            <a:chExt cx="6075379" cy="1511929"/>
          </a:xfrm>
        </p:grpSpPr>
        <p:grpSp>
          <p:nvGrpSpPr>
            <p:cNvPr id="59" name="Group 58"/>
            <p:cNvGrpSpPr/>
            <p:nvPr/>
          </p:nvGrpSpPr>
          <p:grpSpPr>
            <a:xfrm>
              <a:off x="2842713" y="4124325"/>
              <a:ext cx="4576964" cy="1470709"/>
              <a:chOff x="3682720" y="4124325"/>
              <a:chExt cx="4576964" cy="1470709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6210020" y="4507624"/>
                <a:ext cx="2049664" cy="646331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Tissue Plasminogen</a:t>
                </a:r>
              </a:p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Activator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angle 50"/>
              <p:cNvSpPr>
                <a:spLocks noChangeArrowheads="1"/>
              </p:cNvSpPr>
              <p:nvPr/>
            </p:nvSpPr>
            <p:spPr bwMode="auto">
              <a:xfrm>
                <a:off x="4578580" y="5113337"/>
                <a:ext cx="1088795" cy="48169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rgbClr val="FFC000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 anchorCtr="0"/>
              <a:lstStyle/>
              <a:p>
                <a:pPr algn="ctr"/>
                <a:r>
                  <a:rPr lang="en-GB" sz="1544" b="1" dirty="0" smtClean="0">
                    <a:solidFill>
                      <a:srgbClr val="FF0000"/>
                    </a:solidFill>
                  </a:rPr>
                  <a:t>Plasmin</a:t>
                </a:r>
                <a:endParaRPr lang="en-GB" sz="1544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6" name="Rectangle 50"/>
              <p:cNvSpPr>
                <a:spLocks noChangeArrowheads="1"/>
              </p:cNvSpPr>
              <p:nvPr/>
            </p:nvSpPr>
            <p:spPr bwMode="auto">
              <a:xfrm>
                <a:off x="4572000" y="4124325"/>
                <a:ext cx="1114425" cy="481697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tx2">
                    <a:lumMod val="40000"/>
                    <a:lumOff val="6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 anchorCtr="0"/>
              <a:lstStyle/>
              <a:p>
                <a:pPr algn="ctr"/>
                <a:r>
                  <a:rPr lang="en-GB" sz="1544" b="1" dirty="0" smtClean="0">
                    <a:solidFill>
                      <a:schemeClr val="bg1"/>
                    </a:solidFill>
                  </a:rPr>
                  <a:t>Plasminogen</a:t>
                </a:r>
                <a:endParaRPr lang="en-GB" sz="1544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1" name="Group 80"/>
              <p:cNvGrpSpPr/>
              <p:nvPr/>
            </p:nvGrpSpPr>
            <p:grpSpPr>
              <a:xfrm>
                <a:off x="3682720" y="5095875"/>
                <a:ext cx="889191" cy="431800"/>
                <a:chOff x="5583521" y="2214563"/>
                <a:chExt cx="1019173" cy="431800"/>
              </a:xfrm>
            </p:grpSpPr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5587346" y="2430463"/>
                  <a:ext cx="1015348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5583521" y="2214563"/>
                  <a:ext cx="0" cy="431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7" name="Line 57"/>
              <p:cNvSpPr>
                <a:spLocks noChangeShapeType="1"/>
              </p:cNvSpPr>
              <p:nvPr/>
            </p:nvSpPr>
            <p:spPr bwMode="auto">
              <a:xfrm>
                <a:off x="5114924" y="4600575"/>
                <a:ext cx="2099" cy="536912"/>
              </a:xfrm>
              <a:prstGeom prst="line">
                <a:avLst/>
              </a:prstGeom>
              <a:noFill/>
              <a:ln w="57150">
                <a:solidFill>
                  <a:srgbClr val="FFC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7481953" y="4083105"/>
              <a:ext cx="1436139" cy="1511929"/>
              <a:chOff x="7481953" y="4083105"/>
              <a:chExt cx="1436139" cy="1511929"/>
            </a:xfrm>
          </p:grpSpPr>
          <p:sp>
            <p:nvSpPr>
              <p:cNvPr id="69" name="Right Brace 68"/>
              <p:cNvSpPr/>
              <p:nvPr/>
            </p:nvSpPr>
            <p:spPr>
              <a:xfrm>
                <a:off x="7481953" y="4083105"/>
                <a:ext cx="169927" cy="1511929"/>
              </a:xfrm>
              <a:prstGeom prst="rightBrace">
                <a:avLst/>
              </a:prstGeom>
              <a:ln w="19050">
                <a:solidFill>
                  <a:schemeClr val="accent2">
                    <a:lumMod val="25000"/>
                    <a:lumOff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725586" y="4507623"/>
                <a:ext cx="119250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Pro-</a:t>
                </a:r>
              </a:p>
              <a:p>
                <a:pPr algn="ctr"/>
                <a:r>
                  <a:rPr lang="en-GB" dirty="0" err="1" smtClean="0"/>
                  <a:t>fibrinolytic</a:t>
                </a:r>
                <a:endParaRPr lang="en-GB" dirty="0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948087" y="5724525"/>
            <a:ext cx="7222297" cy="965200"/>
            <a:chOff x="1948087" y="5724525"/>
            <a:chExt cx="7222297" cy="965200"/>
          </a:xfrm>
        </p:grpSpPr>
        <p:grpSp>
          <p:nvGrpSpPr>
            <p:cNvPr id="60" name="Group 59"/>
            <p:cNvGrpSpPr/>
            <p:nvPr/>
          </p:nvGrpSpPr>
          <p:grpSpPr>
            <a:xfrm>
              <a:off x="1948087" y="5766395"/>
              <a:ext cx="2879282" cy="923330"/>
              <a:chOff x="3277211" y="5766395"/>
              <a:chExt cx="3151131" cy="923330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4357166" y="5766395"/>
                <a:ext cx="2071176" cy="92333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b="1" dirty="0" err="1" smtClean="0">
                    <a:solidFill>
                      <a:schemeClr val="bg1"/>
                    </a:solidFill>
                  </a:rPr>
                  <a:t>ATPases</a:t>
                </a:r>
                <a:r>
                  <a:rPr lang="en-GB" b="1" dirty="0">
                    <a:solidFill>
                      <a:schemeClr val="bg1"/>
                    </a:solidFill>
                  </a:rPr>
                  <a:t>/</a:t>
                </a:r>
                <a:r>
                  <a:rPr lang="en-GB" b="1" dirty="0" err="1" smtClean="0">
                    <a:solidFill>
                      <a:schemeClr val="bg1"/>
                    </a:solidFill>
                  </a:rPr>
                  <a:t>ADPases</a:t>
                </a:r>
                <a:endParaRPr lang="en-GB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Nitric oxide</a:t>
                </a:r>
              </a:p>
              <a:p>
                <a:pPr algn="ctr"/>
                <a:r>
                  <a:rPr lang="en-GB" b="1" dirty="0" smtClean="0">
                    <a:solidFill>
                      <a:schemeClr val="bg1"/>
                    </a:solidFill>
                  </a:rPr>
                  <a:t>Prostacyclin</a:t>
                </a:r>
                <a:endParaRPr lang="en-GB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3277211" y="5882999"/>
                <a:ext cx="1240712" cy="431800"/>
                <a:chOff x="5548104" y="2214563"/>
                <a:chExt cx="1054590" cy="431800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5558458" y="2430463"/>
                  <a:ext cx="1044236" cy="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5548104" y="2214563"/>
                  <a:ext cx="0" cy="431800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3" name="Group 32"/>
            <p:cNvGrpSpPr/>
            <p:nvPr/>
          </p:nvGrpSpPr>
          <p:grpSpPr>
            <a:xfrm>
              <a:off x="7469420" y="5724525"/>
              <a:ext cx="1700964" cy="965200"/>
              <a:chOff x="7469420" y="5724525"/>
              <a:chExt cx="1700964" cy="965200"/>
            </a:xfrm>
          </p:grpSpPr>
          <p:sp>
            <p:nvSpPr>
              <p:cNvPr id="70" name="Right Brace 69"/>
              <p:cNvSpPr/>
              <p:nvPr/>
            </p:nvSpPr>
            <p:spPr>
              <a:xfrm>
                <a:off x="7469420" y="5724525"/>
                <a:ext cx="202027" cy="965200"/>
              </a:xfrm>
              <a:prstGeom prst="rightBrace">
                <a:avLst/>
              </a:prstGeom>
              <a:ln w="19050">
                <a:solidFill>
                  <a:schemeClr val="accent2">
                    <a:lumMod val="25000"/>
                    <a:lumOff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580782" y="5907505"/>
                <a:ext cx="15896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Platelet</a:t>
                </a:r>
              </a:p>
              <a:p>
                <a:pPr algn="ctr"/>
                <a:r>
                  <a:rPr lang="en-GB" dirty="0"/>
                  <a:t>d</a:t>
                </a:r>
                <a:r>
                  <a:rPr lang="en-GB" dirty="0" smtClean="0"/>
                  <a:t>e-aggregating</a:t>
                </a:r>
                <a:endParaRPr lang="en-GB" dirty="0"/>
              </a:p>
            </p:txBody>
          </p:sp>
        </p:grpSp>
      </p:grpSp>
      <p:sp>
        <p:nvSpPr>
          <p:cNvPr id="68" name="Down Arrow 67"/>
          <p:cNvSpPr/>
          <p:nvPr/>
        </p:nvSpPr>
        <p:spPr>
          <a:xfrm rot="3167374">
            <a:off x="1792529" y="5350852"/>
            <a:ext cx="285750" cy="475048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endothelial surface layer (ESL)</a:t>
            </a:r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76207" y="3998846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100" b="1" dirty="0">
                <a:solidFill>
                  <a:schemeClr val="tx1"/>
                </a:solidFill>
                <a:latin typeface="Arial" charset="0"/>
              </a:rPr>
              <a:t>Schmidt E P et al. Physiology 2011;26:334-347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0315" y="1075365"/>
            <a:ext cx="8752699" cy="2923481"/>
            <a:chOff x="420315" y="1075365"/>
            <a:chExt cx="8752699" cy="2923481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15" y="1075365"/>
              <a:ext cx="8752699" cy="2923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064520" y="1075365"/>
              <a:ext cx="5108493" cy="292348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533" y="4262065"/>
            <a:ext cx="3737587" cy="24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19042" y="2736854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Proteoglycan core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118247" y="2158429"/>
            <a:ext cx="197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Glycosaminoglycan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8247" y="1416848"/>
            <a:ext cx="2347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Bound plasma proteins</a:t>
            </a:r>
          </a:p>
          <a:p>
            <a:r>
              <a:rPr lang="en-GB" dirty="0" smtClean="0"/>
              <a:t>and solutes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733145" y="1893098"/>
            <a:ext cx="1375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Endothelial</a:t>
            </a:r>
          </a:p>
          <a:p>
            <a:r>
              <a:rPr lang="en-GB" dirty="0" smtClean="0"/>
              <a:t>surface layer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352119" y="2386572"/>
            <a:ext cx="116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Glycocalyx</a:t>
            </a:r>
            <a:endParaRPr lang="en-GB" dirty="0"/>
          </a:p>
        </p:txBody>
      </p:sp>
      <p:sp>
        <p:nvSpPr>
          <p:cNvPr id="12" name="Right Brace 11"/>
          <p:cNvSpPr/>
          <p:nvPr/>
        </p:nvSpPr>
        <p:spPr>
          <a:xfrm>
            <a:off x="6093339" y="2158429"/>
            <a:ext cx="174111" cy="860996"/>
          </a:xfrm>
          <a:prstGeom prst="rightBrac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Brace 17"/>
          <p:cNvSpPr/>
          <p:nvPr/>
        </p:nvSpPr>
        <p:spPr>
          <a:xfrm>
            <a:off x="7530459" y="1482099"/>
            <a:ext cx="174111" cy="1537326"/>
          </a:xfrm>
          <a:prstGeom prst="rightBrace">
            <a:avLst/>
          </a:prstGeom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4145192" y="3250097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Endothelial cell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145192" y="4565265"/>
            <a:ext cx="2153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The ESL is thick</a:t>
            </a:r>
          </a:p>
        </p:txBody>
      </p:sp>
      <p:sp>
        <p:nvSpPr>
          <p:cNvPr id="17" name="Freeform 16"/>
          <p:cNvSpPr/>
          <p:nvPr/>
        </p:nvSpPr>
        <p:spPr>
          <a:xfrm>
            <a:off x="446567" y="5879805"/>
            <a:ext cx="3646968" cy="244721"/>
          </a:xfrm>
          <a:custGeom>
            <a:avLst/>
            <a:gdLst>
              <a:gd name="connsiteX0" fmla="*/ 0 w 3646968"/>
              <a:gd name="connsiteY0" fmla="*/ 0 h 244721"/>
              <a:gd name="connsiteX1" fmla="*/ 393405 w 3646968"/>
              <a:gd name="connsiteY1" fmla="*/ 74428 h 244721"/>
              <a:gd name="connsiteX2" fmla="*/ 786810 w 3646968"/>
              <a:gd name="connsiteY2" fmla="*/ 212651 h 244721"/>
              <a:gd name="connsiteX3" fmla="*/ 1158949 w 3646968"/>
              <a:gd name="connsiteY3" fmla="*/ 223283 h 244721"/>
              <a:gd name="connsiteX4" fmla="*/ 1616149 w 3646968"/>
              <a:gd name="connsiteY4" fmla="*/ 244548 h 244721"/>
              <a:gd name="connsiteX5" fmla="*/ 1892596 w 3646968"/>
              <a:gd name="connsiteY5" fmla="*/ 233916 h 244721"/>
              <a:gd name="connsiteX6" fmla="*/ 2392326 w 3646968"/>
              <a:gd name="connsiteY6" fmla="*/ 223283 h 244721"/>
              <a:gd name="connsiteX7" fmla="*/ 2828261 w 3646968"/>
              <a:gd name="connsiteY7" fmla="*/ 138223 h 244721"/>
              <a:gd name="connsiteX8" fmla="*/ 3030280 w 3646968"/>
              <a:gd name="connsiteY8" fmla="*/ 138223 h 244721"/>
              <a:gd name="connsiteX9" fmla="*/ 3370521 w 3646968"/>
              <a:gd name="connsiteY9" fmla="*/ 180753 h 244721"/>
              <a:gd name="connsiteX10" fmla="*/ 3487480 w 3646968"/>
              <a:gd name="connsiteY10" fmla="*/ 212651 h 244721"/>
              <a:gd name="connsiteX11" fmla="*/ 3551275 w 3646968"/>
              <a:gd name="connsiteY11" fmla="*/ 223283 h 244721"/>
              <a:gd name="connsiteX12" fmla="*/ 3646968 w 3646968"/>
              <a:gd name="connsiteY12" fmla="*/ 212651 h 244721"/>
              <a:gd name="connsiteX13" fmla="*/ 3646968 w 3646968"/>
              <a:gd name="connsiteY13" fmla="*/ 212651 h 244721"/>
              <a:gd name="connsiteX14" fmla="*/ 3646968 w 3646968"/>
              <a:gd name="connsiteY14" fmla="*/ 212651 h 244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46968" h="244721">
                <a:moveTo>
                  <a:pt x="0" y="0"/>
                </a:moveTo>
                <a:cubicBezTo>
                  <a:pt x="131135" y="19493"/>
                  <a:pt x="262270" y="38986"/>
                  <a:pt x="393405" y="74428"/>
                </a:cubicBezTo>
                <a:cubicBezTo>
                  <a:pt x="524540" y="109870"/>
                  <a:pt x="659219" y="187842"/>
                  <a:pt x="786810" y="212651"/>
                </a:cubicBezTo>
                <a:cubicBezTo>
                  <a:pt x="914401" y="237460"/>
                  <a:pt x="1158949" y="223283"/>
                  <a:pt x="1158949" y="223283"/>
                </a:cubicBezTo>
                <a:cubicBezTo>
                  <a:pt x="1297172" y="228599"/>
                  <a:pt x="1493875" y="242776"/>
                  <a:pt x="1616149" y="244548"/>
                </a:cubicBezTo>
                <a:cubicBezTo>
                  <a:pt x="1738423" y="246320"/>
                  <a:pt x="1892596" y="233916"/>
                  <a:pt x="1892596" y="233916"/>
                </a:cubicBezTo>
                <a:lnTo>
                  <a:pt x="2392326" y="223283"/>
                </a:lnTo>
                <a:cubicBezTo>
                  <a:pt x="2548270" y="207334"/>
                  <a:pt x="2721935" y="152400"/>
                  <a:pt x="2828261" y="138223"/>
                </a:cubicBezTo>
                <a:cubicBezTo>
                  <a:pt x="2934587" y="124046"/>
                  <a:pt x="2939903" y="131135"/>
                  <a:pt x="3030280" y="138223"/>
                </a:cubicBezTo>
                <a:cubicBezTo>
                  <a:pt x="3120657" y="145311"/>
                  <a:pt x="3294321" y="168348"/>
                  <a:pt x="3370521" y="180753"/>
                </a:cubicBezTo>
                <a:cubicBezTo>
                  <a:pt x="3446721" y="193158"/>
                  <a:pt x="3457354" y="205563"/>
                  <a:pt x="3487480" y="212651"/>
                </a:cubicBezTo>
                <a:cubicBezTo>
                  <a:pt x="3517606" y="219739"/>
                  <a:pt x="3524694" y="223283"/>
                  <a:pt x="3551275" y="223283"/>
                </a:cubicBezTo>
                <a:cubicBezTo>
                  <a:pt x="3577856" y="223283"/>
                  <a:pt x="3646968" y="212651"/>
                  <a:pt x="3646968" y="212651"/>
                </a:cubicBezTo>
                <a:lnTo>
                  <a:pt x="3646968" y="212651"/>
                </a:lnTo>
                <a:lnTo>
                  <a:pt x="3646968" y="212651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393405" y="6113721"/>
            <a:ext cx="3707444" cy="213911"/>
          </a:xfrm>
          <a:custGeom>
            <a:avLst/>
            <a:gdLst>
              <a:gd name="connsiteX0" fmla="*/ 0 w 3707444"/>
              <a:gd name="connsiteY0" fmla="*/ 0 h 213911"/>
              <a:gd name="connsiteX1" fmla="*/ 297711 w 3707444"/>
              <a:gd name="connsiteY1" fmla="*/ 10632 h 213911"/>
              <a:gd name="connsiteX2" fmla="*/ 499730 w 3707444"/>
              <a:gd name="connsiteY2" fmla="*/ 42530 h 213911"/>
              <a:gd name="connsiteX3" fmla="*/ 574158 w 3707444"/>
              <a:gd name="connsiteY3" fmla="*/ 63795 h 213911"/>
              <a:gd name="connsiteX4" fmla="*/ 701748 w 3707444"/>
              <a:gd name="connsiteY4" fmla="*/ 95693 h 213911"/>
              <a:gd name="connsiteX5" fmla="*/ 839972 w 3707444"/>
              <a:gd name="connsiteY5" fmla="*/ 127591 h 213911"/>
              <a:gd name="connsiteX6" fmla="*/ 1052623 w 3707444"/>
              <a:gd name="connsiteY6" fmla="*/ 148856 h 213911"/>
              <a:gd name="connsiteX7" fmla="*/ 1222744 w 3707444"/>
              <a:gd name="connsiteY7" fmla="*/ 180753 h 213911"/>
              <a:gd name="connsiteX8" fmla="*/ 1360967 w 3707444"/>
              <a:gd name="connsiteY8" fmla="*/ 180753 h 213911"/>
              <a:gd name="connsiteX9" fmla="*/ 1562986 w 3707444"/>
              <a:gd name="connsiteY9" fmla="*/ 180753 h 213911"/>
              <a:gd name="connsiteX10" fmla="*/ 1765004 w 3707444"/>
              <a:gd name="connsiteY10" fmla="*/ 180753 h 213911"/>
              <a:gd name="connsiteX11" fmla="*/ 2052083 w 3707444"/>
              <a:gd name="connsiteY11" fmla="*/ 191386 h 213911"/>
              <a:gd name="connsiteX12" fmla="*/ 2317897 w 3707444"/>
              <a:gd name="connsiteY12" fmla="*/ 180753 h 213911"/>
              <a:gd name="connsiteX13" fmla="*/ 2434855 w 3707444"/>
              <a:gd name="connsiteY13" fmla="*/ 180753 h 213911"/>
              <a:gd name="connsiteX14" fmla="*/ 2775097 w 3707444"/>
              <a:gd name="connsiteY14" fmla="*/ 95693 h 213911"/>
              <a:gd name="connsiteX15" fmla="*/ 2998381 w 3707444"/>
              <a:gd name="connsiteY15" fmla="*/ 95693 h 213911"/>
              <a:gd name="connsiteX16" fmla="*/ 3072809 w 3707444"/>
              <a:gd name="connsiteY16" fmla="*/ 116958 h 213911"/>
              <a:gd name="connsiteX17" fmla="*/ 3115339 w 3707444"/>
              <a:gd name="connsiteY17" fmla="*/ 127591 h 213911"/>
              <a:gd name="connsiteX18" fmla="*/ 3327990 w 3707444"/>
              <a:gd name="connsiteY18" fmla="*/ 127591 h 213911"/>
              <a:gd name="connsiteX19" fmla="*/ 3668232 w 3707444"/>
              <a:gd name="connsiteY19" fmla="*/ 212651 h 213911"/>
              <a:gd name="connsiteX20" fmla="*/ 3700130 w 3707444"/>
              <a:gd name="connsiteY20" fmla="*/ 180753 h 213911"/>
              <a:gd name="connsiteX21" fmla="*/ 3700130 w 3707444"/>
              <a:gd name="connsiteY21" fmla="*/ 180753 h 213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07444" h="213911">
                <a:moveTo>
                  <a:pt x="0" y="0"/>
                </a:moveTo>
                <a:cubicBezTo>
                  <a:pt x="107211" y="1772"/>
                  <a:pt x="214423" y="3544"/>
                  <a:pt x="297711" y="10632"/>
                </a:cubicBezTo>
                <a:cubicBezTo>
                  <a:pt x="380999" y="17720"/>
                  <a:pt x="453656" y="33670"/>
                  <a:pt x="499730" y="42530"/>
                </a:cubicBezTo>
                <a:cubicBezTo>
                  <a:pt x="545805" y="51391"/>
                  <a:pt x="540488" y="54935"/>
                  <a:pt x="574158" y="63795"/>
                </a:cubicBezTo>
                <a:cubicBezTo>
                  <a:pt x="607828" y="72655"/>
                  <a:pt x="701748" y="95693"/>
                  <a:pt x="701748" y="95693"/>
                </a:cubicBezTo>
                <a:cubicBezTo>
                  <a:pt x="746050" y="106326"/>
                  <a:pt x="781493" y="118731"/>
                  <a:pt x="839972" y="127591"/>
                </a:cubicBezTo>
                <a:cubicBezTo>
                  <a:pt x="898451" y="136452"/>
                  <a:pt x="988828" y="139996"/>
                  <a:pt x="1052623" y="148856"/>
                </a:cubicBezTo>
                <a:cubicBezTo>
                  <a:pt x="1116418" y="157716"/>
                  <a:pt x="1171353" y="175437"/>
                  <a:pt x="1222744" y="180753"/>
                </a:cubicBezTo>
                <a:cubicBezTo>
                  <a:pt x="1274135" y="186069"/>
                  <a:pt x="1360967" y="180753"/>
                  <a:pt x="1360967" y="180753"/>
                </a:cubicBezTo>
                <a:lnTo>
                  <a:pt x="1562986" y="180753"/>
                </a:lnTo>
                <a:cubicBezTo>
                  <a:pt x="1630325" y="180753"/>
                  <a:pt x="1683488" y="178981"/>
                  <a:pt x="1765004" y="180753"/>
                </a:cubicBezTo>
                <a:cubicBezTo>
                  <a:pt x="1846520" y="182525"/>
                  <a:pt x="1959934" y="191386"/>
                  <a:pt x="2052083" y="191386"/>
                </a:cubicBezTo>
                <a:cubicBezTo>
                  <a:pt x="2144232" y="191386"/>
                  <a:pt x="2254102" y="182525"/>
                  <a:pt x="2317897" y="180753"/>
                </a:cubicBezTo>
                <a:cubicBezTo>
                  <a:pt x="2381692" y="178981"/>
                  <a:pt x="2358655" y="194930"/>
                  <a:pt x="2434855" y="180753"/>
                </a:cubicBezTo>
                <a:cubicBezTo>
                  <a:pt x="2511055" y="166576"/>
                  <a:pt x="2681176" y="109870"/>
                  <a:pt x="2775097" y="95693"/>
                </a:cubicBezTo>
                <a:cubicBezTo>
                  <a:pt x="2869018" y="81516"/>
                  <a:pt x="2948762" y="92149"/>
                  <a:pt x="2998381" y="95693"/>
                </a:cubicBezTo>
                <a:cubicBezTo>
                  <a:pt x="3048000" y="99237"/>
                  <a:pt x="3053316" y="111642"/>
                  <a:pt x="3072809" y="116958"/>
                </a:cubicBezTo>
                <a:cubicBezTo>
                  <a:pt x="3092302" y="122274"/>
                  <a:pt x="3072809" y="125819"/>
                  <a:pt x="3115339" y="127591"/>
                </a:cubicBezTo>
                <a:cubicBezTo>
                  <a:pt x="3157869" y="129363"/>
                  <a:pt x="3235841" y="113414"/>
                  <a:pt x="3327990" y="127591"/>
                </a:cubicBezTo>
                <a:cubicBezTo>
                  <a:pt x="3420139" y="141768"/>
                  <a:pt x="3606209" y="203791"/>
                  <a:pt x="3668232" y="212651"/>
                </a:cubicBezTo>
                <a:cubicBezTo>
                  <a:pt x="3730255" y="221511"/>
                  <a:pt x="3700130" y="180753"/>
                  <a:pt x="3700130" y="180753"/>
                </a:cubicBezTo>
                <a:lnTo>
                  <a:pt x="3700130" y="180753"/>
                </a:ln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Brace 20"/>
          <p:cNvSpPr/>
          <p:nvPr/>
        </p:nvSpPr>
        <p:spPr>
          <a:xfrm>
            <a:off x="4194447" y="5135526"/>
            <a:ext cx="249962" cy="1192106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Brace 21"/>
          <p:cNvSpPr/>
          <p:nvPr/>
        </p:nvSpPr>
        <p:spPr>
          <a:xfrm>
            <a:off x="4540102" y="6113721"/>
            <a:ext cx="85061" cy="213911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468495" y="5514220"/>
            <a:ext cx="1168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0.5-2.0</a:t>
            </a:r>
            <a:r>
              <a:rPr lang="en-GB" dirty="0" smtClean="0">
                <a:sym typeface="Symbol"/>
              </a:rPr>
              <a:t></a:t>
            </a:r>
            <a:r>
              <a:rPr lang="en-GB" dirty="0" smtClean="0"/>
              <a:t>M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4730883" y="6057276"/>
            <a:ext cx="2724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0.1 </a:t>
            </a:r>
            <a:r>
              <a:rPr lang="en-GB" dirty="0" smtClean="0">
                <a:sym typeface="Symbol"/>
              </a:rPr>
              <a:t></a:t>
            </a:r>
            <a:r>
              <a:rPr lang="en-GB" dirty="0" smtClean="0"/>
              <a:t>M: typical protein size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1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Functions of the ESL</a:t>
            </a:r>
            <a:endParaRPr lang="en-US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60645" y="1408501"/>
            <a:ext cx="8152849" cy="4968552"/>
          </a:xfr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Dampens physical stress on cells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Mechano</a:t>
            </a:r>
            <a:r>
              <a:rPr lang="en-US" sz="2800" dirty="0" smtClean="0"/>
              <a:t>-transduction of shear stress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Regulates fluid exchange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Anti-coagulant e.g. binds </a:t>
            </a:r>
            <a:r>
              <a:rPr lang="en-GB" sz="2800" dirty="0"/>
              <a:t>anti-thrombin </a:t>
            </a:r>
            <a:r>
              <a:rPr lang="en-GB" sz="2800" dirty="0" smtClean="0"/>
              <a:t>III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Physical barrier regulating leukocyte contact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0246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5626" y="3064891"/>
            <a:ext cx="7488000" cy="936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The endothelium in inflammation</a:t>
            </a:r>
            <a:endParaRPr lang="en-US" sz="4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422"/>
            <a:ext cx="8229600" cy="1068598"/>
          </a:xfrm>
        </p:spPr>
        <p:txBody>
          <a:bodyPr/>
          <a:lstStyle/>
          <a:p>
            <a:r>
              <a:rPr lang="en-GB" dirty="0" smtClean="0"/>
              <a:t>Endothelial functions in the inflammatory reaction</a:t>
            </a:r>
            <a:endParaRPr lang="en-GB" dirty="0"/>
          </a:p>
        </p:txBody>
      </p:sp>
      <p:graphicFrame>
        <p:nvGraphicFramePr>
          <p:cNvPr id="6" name="Diagra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038546"/>
              </p:ext>
            </p:extLst>
          </p:nvPr>
        </p:nvGraphicFramePr>
        <p:xfrm>
          <a:off x="318038" y="2639935"/>
          <a:ext cx="4443985" cy="2842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0" name="Diagram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746906"/>
              </p:ext>
            </p:extLst>
          </p:nvPr>
        </p:nvGraphicFramePr>
        <p:xfrm>
          <a:off x="4405017" y="2638090"/>
          <a:ext cx="4443985" cy="2842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5724939" y="2199853"/>
            <a:ext cx="19054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smtClean="0">
                <a:solidFill>
                  <a:srgbClr val="FFC000"/>
                </a:solidFill>
              </a:rPr>
              <a:t>Responses</a:t>
            </a:r>
            <a:endParaRPr lang="en-GB" sz="3200" i="1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6654" y="2200696"/>
            <a:ext cx="247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i="1" dirty="0" smtClean="0">
                <a:solidFill>
                  <a:srgbClr val="FFC000"/>
                </a:solidFill>
              </a:rPr>
              <a:t>Requirements</a:t>
            </a:r>
            <a:endParaRPr lang="en-GB" sz="32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5220"/>
            <a:ext cx="7677150" cy="1068597"/>
          </a:xfrm>
        </p:spPr>
        <p:txBody>
          <a:bodyPr>
            <a:noAutofit/>
          </a:bodyPr>
          <a:lstStyle/>
          <a:p>
            <a:r>
              <a:rPr lang="en-US" dirty="0" smtClean="0"/>
              <a:t>Endothelial activation: Type 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1949" y="1730698"/>
            <a:ext cx="8686801" cy="49685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Rapid response: independent of new gene expression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Histamine, soluble complement  fragments (C3a, C5a)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G-protein coupled receptor (GPCR) signalling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8859817"/>
              </p:ext>
            </p:extLst>
          </p:nvPr>
        </p:nvGraphicFramePr>
        <p:xfrm>
          <a:off x="1448552" y="3454400"/>
          <a:ext cx="6121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8693346" y="1804239"/>
            <a:ext cx="7027863" cy="3482975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1057275" y="1784350"/>
            <a:ext cx="7027863" cy="3484563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030663" y="1714500"/>
            <a:ext cx="649287" cy="614363"/>
          </a:xfrm>
          <a:custGeom>
            <a:avLst/>
            <a:gdLst/>
            <a:ahLst/>
            <a:cxnLst>
              <a:cxn ang="0">
                <a:pos x="212" y="53"/>
              </a:cxn>
              <a:cxn ang="0">
                <a:pos x="30" y="53"/>
              </a:cxn>
              <a:cxn ang="0">
                <a:pos x="30" y="370"/>
              </a:cxn>
              <a:cxn ang="0">
                <a:pos x="75" y="143"/>
              </a:cxn>
              <a:cxn ang="0">
                <a:pos x="121" y="370"/>
              </a:cxn>
              <a:cxn ang="0">
                <a:pos x="166" y="143"/>
              </a:cxn>
              <a:cxn ang="0">
                <a:pos x="212" y="370"/>
              </a:cxn>
              <a:cxn ang="0">
                <a:pos x="257" y="143"/>
              </a:cxn>
              <a:cxn ang="0">
                <a:pos x="302" y="370"/>
              </a:cxn>
              <a:cxn ang="0">
                <a:pos x="302" y="461"/>
              </a:cxn>
            </a:cxnLst>
            <a:rect l="0" t="0" r="r" b="b"/>
            <a:pathLst>
              <a:path w="309" h="461">
                <a:moveTo>
                  <a:pt x="212" y="53"/>
                </a:moveTo>
                <a:cubicBezTo>
                  <a:pt x="136" y="26"/>
                  <a:pt x="60" y="0"/>
                  <a:pt x="30" y="53"/>
                </a:cubicBezTo>
                <a:cubicBezTo>
                  <a:pt x="0" y="106"/>
                  <a:pt x="23" y="355"/>
                  <a:pt x="30" y="370"/>
                </a:cubicBezTo>
                <a:cubicBezTo>
                  <a:pt x="37" y="385"/>
                  <a:pt x="60" y="143"/>
                  <a:pt x="75" y="143"/>
                </a:cubicBezTo>
                <a:cubicBezTo>
                  <a:pt x="90" y="143"/>
                  <a:pt x="106" y="370"/>
                  <a:pt x="121" y="370"/>
                </a:cubicBezTo>
                <a:cubicBezTo>
                  <a:pt x="136" y="370"/>
                  <a:pt x="151" y="143"/>
                  <a:pt x="166" y="143"/>
                </a:cubicBezTo>
                <a:cubicBezTo>
                  <a:pt x="181" y="143"/>
                  <a:pt x="197" y="370"/>
                  <a:pt x="212" y="370"/>
                </a:cubicBezTo>
                <a:cubicBezTo>
                  <a:pt x="227" y="370"/>
                  <a:pt x="242" y="143"/>
                  <a:pt x="257" y="143"/>
                </a:cubicBezTo>
                <a:cubicBezTo>
                  <a:pt x="272" y="143"/>
                  <a:pt x="295" y="317"/>
                  <a:pt x="302" y="370"/>
                </a:cubicBezTo>
                <a:cubicBezTo>
                  <a:pt x="309" y="423"/>
                  <a:pt x="302" y="446"/>
                  <a:pt x="302" y="461"/>
                </a:cubicBezTo>
              </a:path>
            </a:pathLst>
          </a:custGeom>
          <a:noFill/>
          <a:ln w="76200" cmpd="sng">
            <a:pattFill prst="pct80">
              <a:fgClr>
                <a:srgbClr val="FF9933"/>
              </a:fgClr>
              <a:bgClr>
                <a:schemeClr val="tx1"/>
              </a:bgClr>
            </a:patt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527550" y="2327275"/>
            <a:ext cx="204788" cy="180975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200">
                <a:solidFill>
                  <a:srgbClr val="323232"/>
                </a:solidFill>
                <a:latin typeface="Verdana" pitchFamily="34" charset="0"/>
                <a:sym typeface="Symbol" pitchFamily="18" charset="2"/>
              </a:rPr>
              <a:t>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4203700" y="2324100"/>
            <a:ext cx="203200" cy="180975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200">
                <a:solidFill>
                  <a:srgbClr val="4C4C4C"/>
                </a:solidFill>
                <a:latin typeface="Verdana" pitchFamily="34" charset="0"/>
                <a:sym typeface="Symbol" pitchFamily="18" charset="2"/>
              </a:rPr>
              <a:t>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397375" y="2227263"/>
            <a:ext cx="144463" cy="411162"/>
          </a:xfrm>
          <a:prstGeom prst="ellipse">
            <a:avLst/>
          </a:prstGeom>
          <a:gradFill rotWithShape="1">
            <a:gsLst>
              <a:gs pos="0">
                <a:srgbClr val="66CCFF"/>
              </a:gs>
              <a:gs pos="50000">
                <a:srgbClr val="CCFFFF"/>
              </a:gs>
              <a:gs pos="100000">
                <a:srgbClr val="66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200">
                <a:solidFill>
                  <a:srgbClr val="4C4C4C"/>
                </a:solidFill>
                <a:latin typeface="Verdana" pitchFamily="34" charset="0"/>
                <a:sym typeface="Symbol" pitchFamily="18" charset="2"/>
              </a:rPr>
              <a:t></a:t>
            </a: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200400" y="3409950"/>
            <a:ext cx="1308100" cy="842963"/>
          </a:xfrm>
          <a:custGeom>
            <a:avLst/>
            <a:gdLst/>
            <a:ahLst/>
            <a:cxnLst>
              <a:cxn ang="0">
                <a:pos x="102" y="33"/>
              </a:cxn>
              <a:cxn ang="0">
                <a:pos x="120" y="3"/>
              </a:cxn>
              <a:cxn ang="0">
                <a:pos x="162" y="6"/>
              </a:cxn>
              <a:cxn ang="0">
                <a:pos x="186" y="60"/>
              </a:cxn>
              <a:cxn ang="0">
                <a:pos x="219" y="114"/>
              </a:cxn>
              <a:cxn ang="0">
                <a:pos x="279" y="162"/>
              </a:cxn>
              <a:cxn ang="0">
                <a:pos x="318" y="213"/>
              </a:cxn>
              <a:cxn ang="0">
                <a:pos x="384" y="264"/>
              </a:cxn>
              <a:cxn ang="0">
                <a:pos x="489" y="336"/>
              </a:cxn>
              <a:cxn ang="0">
                <a:pos x="630" y="396"/>
              </a:cxn>
              <a:cxn ang="0">
                <a:pos x="729" y="411"/>
              </a:cxn>
              <a:cxn ang="0">
                <a:pos x="783" y="405"/>
              </a:cxn>
              <a:cxn ang="0">
                <a:pos x="819" y="417"/>
              </a:cxn>
              <a:cxn ang="0">
                <a:pos x="816" y="465"/>
              </a:cxn>
              <a:cxn ang="0">
                <a:pos x="759" y="471"/>
              </a:cxn>
              <a:cxn ang="0">
                <a:pos x="678" y="471"/>
              </a:cxn>
              <a:cxn ang="0">
                <a:pos x="600" y="462"/>
              </a:cxn>
              <a:cxn ang="0">
                <a:pos x="489" y="411"/>
              </a:cxn>
              <a:cxn ang="0">
                <a:pos x="414" y="405"/>
              </a:cxn>
              <a:cxn ang="0">
                <a:pos x="414" y="444"/>
              </a:cxn>
              <a:cxn ang="0">
                <a:pos x="462" y="468"/>
              </a:cxn>
              <a:cxn ang="0">
                <a:pos x="546" y="492"/>
              </a:cxn>
              <a:cxn ang="0">
                <a:pos x="672" y="510"/>
              </a:cxn>
              <a:cxn ang="0">
                <a:pos x="774" y="501"/>
              </a:cxn>
              <a:cxn ang="0">
                <a:pos x="819" y="549"/>
              </a:cxn>
              <a:cxn ang="0">
                <a:pos x="750" y="576"/>
              </a:cxn>
              <a:cxn ang="0">
                <a:pos x="681" y="582"/>
              </a:cxn>
              <a:cxn ang="0">
                <a:pos x="588" y="585"/>
              </a:cxn>
              <a:cxn ang="0">
                <a:pos x="495" y="567"/>
              </a:cxn>
              <a:cxn ang="0">
                <a:pos x="399" y="531"/>
              </a:cxn>
              <a:cxn ang="0">
                <a:pos x="276" y="429"/>
              </a:cxn>
              <a:cxn ang="0">
                <a:pos x="135" y="285"/>
              </a:cxn>
              <a:cxn ang="0">
                <a:pos x="36" y="150"/>
              </a:cxn>
              <a:cxn ang="0">
                <a:pos x="9" y="45"/>
              </a:cxn>
              <a:cxn ang="0">
                <a:pos x="78" y="84"/>
              </a:cxn>
              <a:cxn ang="0">
                <a:pos x="147" y="189"/>
              </a:cxn>
              <a:cxn ang="0">
                <a:pos x="198" y="264"/>
              </a:cxn>
              <a:cxn ang="0">
                <a:pos x="279" y="339"/>
              </a:cxn>
              <a:cxn ang="0">
                <a:pos x="315" y="321"/>
              </a:cxn>
              <a:cxn ang="0">
                <a:pos x="291" y="270"/>
              </a:cxn>
              <a:cxn ang="0">
                <a:pos x="222" y="201"/>
              </a:cxn>
              <a:cxn ang="0">
                <a:pos x="168" y="144"/>
              </a:cxn>
              <a:cxn ang="0">
                <a:pos x="126" y="90"/>
              </a:cxn>
            </a:cxnLst>
            <a:rect l="0" t="0" r="r" b="b"/>
            <a:pathLst>
              <a:path w="825" h="585">
                <a:moveTo>
                  <a:pt x="102" y="51"/>
                </a:moveTo>
                <a:lnTo>
                  <a:pt x="102" y="33"/>
                </a:lnTo>
                <a:lnTo>
                  <a:pt x="105" y="15"/>
                </a:lnTo>
                <a:lnTo>
                  <a:pt x="120" y="3"/>
                </a:lnTo>
                <a:lnTo>
                  <a:pt x="144" y="0"/>
                </a:lnTo>
                <a:lnTo>
                  <a:pt x="162" y="6"/>
                </a:lnTo>
                <a:lnTo>
                  <a:pt x="180" y="27"/>
                </a:lnTo>
                <a:lnTo>
                  <a:pt x="186" y="60"/>
                </a:lnTo>
                <a:lnTo>
                  <a:pt x="198" y="75"/>
                </a:lnTo>
                <a:lnTo>
                  <a:pt x="219" y="114"/>
                </a:lnTo>
                <a:lnTo>
                  <a:pt x="249" y="135"/>
                </a:lnTo>
                <a:lnTo>
                  <a:pt x="279" y="162"/>
                </a:lnTo>
                <a:lnTo>
                  <a:pt x="294" y="189"/>
                </a:lnTo>
                <a:lnTo>
                  <a:pt x="318" y="213"/>
                </a:lnTo>
                <a:lnTo>
                  <a:pt x="345" y="237"/>
                </a:lnTo>
                <a:lnTo>
                  <a:pt x="384" y="264"/>
                </a:lnTo>
                <a:lnTo>
                  <a:pt x="423" y="297"/>
                </a:lnTo>
                <a:lnTo>
                  <a:pt x="489" y="336"/>
                </a:lnTo>
                <a:lnTo>
                  <a:pt x="564" y="369"/>
                </a:lnTo>
                <a:lnTo>
                  <a:pt x="630" y="396"/>
                </a:lnTo>
                <a:lnTo>
                  <a:pt x="675" y="405"/>
                </a:lnTo>
                <a:lnTo>
                  <a:pt x="729" y="411"/>
                </a:lnTo>
                <a:lnTo>
                  <a:pt x="756" y="411"/>
                </a:lnTo>
                <a:lnTo>
                  <a:pt x="783" y="405"/>
                </a:lnTo>
                <a:lnTo>
                  <a:pt x="804" y="405"/>
                </a:lnTo>
                <a:lnTo>
                  <a:pt x="819" y="417"/>
                </a:lnTo>
                <a:lnTo>
                  <a:pt x="825" y="438"/>
                </a:lnTo>
                <a:lnTo>
                  <a:pt x="816" y="465"/>
                </a:lnTo>
                <a:lnTo>
                  <a:pt x="792" y="471"/>
                </a:lnTo>
                <a:lnTo>
                  <a:pt x="759" y="471"/>
                </a:lnTo>
                <a:lnTo>
                  <a:pt x="720" y="471"/>
                </a:lnTo>
                <a:lnTo>
                  <a:pt x="678" y="471"/>
                </a:lnTo>
                <a:lnTo>
                  <a:pt x="627" y="465"/>
                </a:lnTo>
                <a:lnTo>
                  <a:pt x="600" y="462"/>
                </a:lnTo>
                <a:lnTo>
                  <a:pt x="549" y="441"/>
                </a:lnTo>
                <a:lnTo>
                  <a:pt x="489" y="411"/>
                </a:lnTo>
                <a:lnTo>
                  <a:pt x="435" y="390"/>
                </a:lnTo>
                <a:lnTo>
                  <a:pt x="414" y="405"/>
                </a:lnTo>
                <a:lnTo>
                  <a:pt x="411" y="429"/>
                </a:lnTo>
                <a:cubicBezTo>
                  <a:pt x="412" y="434"/>
                  <a:pt x="411" y="440"/>
                  <a:pt x="414" y="444"/>
                </a:cubicBezTo>
                <a:cubicBezTo>
                  <a:pt x="416" y="447"/>
                  <a:pt x="423" y="450"/>
                  <a:pt x="423" y="450"/>
                </a:cubicBezTo>
                <a:lnTo>
                  <a:pt x="462" y="468"/>
                </a:lnTo>
                <a:lnTo>
                  <a:pt x="498" y="486"/>
                </a:lnTo>
                <a:lnTo>
                  <a:pt x="546" y="492"/>
                </a:lnTo>
                <a:lnTo>
                  <a:pt x="618" y="507"/>
                </a:lnTo>
                <a:lnTo>
                  <a:pt x="672" y="510"/>
                </a:lnTo>
                <a:lnTo>
                  <a:pt x="720" y="516"/>
                </a:lnTo>
                <a:lnTo>
                  <a:pt x="774" y="501"/>
                </a:lnTo>
                <a:lnTo>
                  <a:pt x="810" y="510"/>
                </a:lnTo>
                <a:lnTo>
                  <a:pt x="819" y="549"/>
                </a:lnTo>
                <a:lnTo>
                  <a:pt x="792" y="573"/>
                </a:lnTo>
                <a:cubicBezTo>
                  <a:pt x="766" y="577"/>
                  <a:pt x="780" y="576"/>
                  <a:pt x="750" y="576"/>
                </a:cubicBezTo>
                <a:cubicBezTo>
                  <a:pt x="736" y="578"/>
                  <a:pt x="722" y="582"/>
                  <a:pt x="708" y="582"/>
                </a:cubicBezTo>
                <a:lnTo>
                  <a:pt x="681" y="582"/>
                </a:lnTo>
                <a:lnTo>
                  <a:pt x="639" y="582"/>
                </a:lnTo>
                <a:lnTo>
                  <a:pt x="588" y="585"/>
                </a:lnTo>
                <a:lnTo>
                  <a:pt x="534" y="579"/>
                </a:lnTo>
                <a:lnTo>
                  <a:pt x="495" y="567"/>
                </a:lnTo>
                <a:lnTo>
                  <a:pt x="444" y="552"/>
                </a:lnTo>
                <a:lnTo>
                  <a:pt x="399" y="531"/>
                </a:lnTo>
                <a:lnTo>
                  <a:pt x="345" y="495"/>
                </a:lnTo>
                <a:lnTo>
                  <a:pt x="276" y="429"/>
                </a:lnTo>
                <a:lnTo>
                  <a:pt x="210" y="369"/>
                </a:lnTo>
                <a:lnTo>
                  <a:pt x="135" y="285"/>
                </a:lnTo>
                <a:lnTo>
                  <a:pt x="72" y="207"/>
                </a:lnTo>
                <a:lnTo>
                  <a:pt x="36" y="150"/>
                </a:lnTo>
                <a:lnTo>
                  <a:pt x="0" y="78"/>
                </a:lnTo>
                <a:lnTo>
                  <a:pt x="9" y="45"/>
                </a:lnTo>
                <a:lnTo>
                  <a:pt x="42" y="42"/>
                </a:lnTo>
                <a:lnTo>
                  <a:pt x="78" y="84"/>
                </a:lnTo>
                <a:lnTo>
                  <a:pt x="108" y="147"/>
                </a:lnTo>
                <a:lnTo>
                  <a:pt x="147" y="189"/>
                </a:lnTo>
                <a:lnTo>
                  <a:pt x="162" y="222"/>
                </a:lnTo>
                <a:lnTo>
                  <a:pt x="198" y="264"/>
                </a:lnTo>
                <a:lnTo>
                  <a:pt x="249" y="318"/>
                </a:lnTo>
                <a:lnTo>
                  <a:pt x="279" y="339"/>
                </a:lnTo>
                <a:lnTo>
                  <a:pt x="306" y="339"/>
                </a:lnTo>
                <a:lnTo>
                  <a:pt x="315" y="321"/>
                </a:lnTo>
                <a:lnTo>
                  <a:pt x="312" y="297"/>
                </a:lnTo>
                <a:lnTo>
                  <a:pt x="291" y="270"/>
                </a:lnTo>
                <a:lnTo>
                  <a:pt x="255" y="240"/>
                </a:lnTo>
                <a:lnTo>
                  <a:pt x="222" y="201"/>
                </a:lnTo>
                <a:lnTo>
                  <a:pt x="186" y="171"/>
                </a:lnTo>
                <a:lnTo>
                  <a:pt x="168" y="144"/>
                </a:lnTo>
                <a:lnTo>
                  <a:pt x="147" y="114"/>
                </a:lnTo>
                <a:lnTo>
                  <a:pt x="126" y="90"/>
                </a:lnTo>
                <a:lnTo>
                  <a:pt x="102" y="51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 rot="3359983">
            <a:off x="3138488" y="3586163"/>
            <a:ext cx="463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900" b="1" dirty="0">
                <a:solidFill>
                  <a:srgbClr val="323232"/>
                </a:solidFill>
                <a:latin typeface="Verdana" pitchFamily="34" charset="0"/>
              </a:rPr>
              <a:t>Ca</a:t>
            </a:r>
            <a:r>
              <a:rPr lang="en-GB" sz="900" b="1" baseline="30000" dirty="0">
                <a:solidFill>
                  <a:srgbClr val="323232"/>
                </a:solidFill>
                <a:latin typeface="Verdana" pitchFamily="34" charset="0"/>
              </a:rPr>
              <a:t>2+</a:t>
            </a:r>
            <a:endParaRPr lang="en-GB" sz="900" b="1" dirty="0">
              <a:solidFill>
                <a:srgbClr val="323232"/>
              </a:solidFill>
              <a:latin typeface="Verdana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595688" y="3832225"/>
            <a:ext cx="350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900" b="1" dirty="0">
                <a:solidFill>
                  <a:srgbClr val="323232"/>
                </a:solidFill>
                <a:latin typeface="Verdana" pitchFamily="34" charset="0"/>
              </a:rPr>
              <a:t>ER</a:t>
            </a:r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4081463" y="1562100"/>
            <a:ext cx="333375" cy="14446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9" name="Group 216"/>
          <p:cNvGrpSpPr>
            <a:grpSpLocks/>
          </p:cNvGrpSpPr>
          <p:nvPr/>
        </p:nvGrpSpPr>
        <p:grpSpPr bwMode="auto">
          <a:xfrm>
            <a:off x="1265238" y="1633538"/>
            <a:ext cx="2968625" cy="1647825"/>
            <a:chOff x="419" y="1197"/>
            <a:chExt cx="1870" cy="1038"/>
          </a:xfrm>
        </p:grpSpPr>
        <p:grpSp>
          <p:nvGrpSpPr>
            <p:cNvPr id="20" name="Group 21"/>
            <p:cNvGrpSpPr>
              <a:grpSpLocks/>
            </p:cNvGrpSpPr>
            <p:nvPr/>
          </p:nvGrpSpPr>
          <p:grpSpPr bwMode="auto">
            <a:xfrm>
              <a:off x="419" y="1197"/>
              <a:ext cx="1870" cy="1038"/>
              <a:chOff x="419" y="1197"/>
              <a:chExt cx="1870" cy="1038"/>
            </a:xfrm>
          </p:grpSpPr>
          <p:sp>
            <p:nvSpPr>
              <p:cNvPr id="22" name="Oval 22"/>
              <p:cNvSpPr>
                <a:spLocks noChangeArrowheads="1"/>
              </p:cNvSpPr>
              <p:nvPr/>
            </p:nvSpPr>
            <p:spPr bwMode="auto">
              <a:xfrm>
                <a:off x="1851" y="1702"/>
                <a:ext cx="129" cy="114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CCFF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1200">
                    <a:solidFill>
                      <a:srgbClr val="4C4C4C"/>
                    </a:solidFill>
                    <a:latin typeface="Verdana" pitchFamily="34" charset="0"/>
                    <a:sym typeface="Symbol" pitchFamily="18" charset="2"/>
                  </a:rPr>
                  <a:t></a:t>
                </a:r>
              </a:p>
            </p:txBody>
          </p:sp>
          <p:sp>
            <p:nvSpPr>
              <p:cNvPr id="23" name="Oval 23"/>
              <p:cNvSpPr>
                <a:spLocks noChangeArrowheads="1"/>
              </p:cNvSpPr>
              <p:nvPr/>
            </p:nvSpPr>
            <p:spPr bwMode="auto">
              <a:xfrm>
                <a:off x="1374" y="1759"/>
                <a:ext cx="321" cy="138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CCFF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 dirty="0" smtClean="0">
                    <a:solidFill>
                      <a:srgbClr val="323232"/>
                    </a:solidFill>
                    <a:latin typeface="Verdana" pitchFamily="34" charset="0"/>
                  </a:rPr>
                  <a:t>PLC</a:t>
                </a:r>
                <a:r>
                  <a:rPr lang="en-GB" sz="900" dirty="0" smtClean="0">
                    <a:solidFill>
                      <a:srgbClr val="323232"/>
                    </a:solidFill>
                    <a:latin typeface="Verdana" pitchFamily="34" charset="0"/>
                    <a:sym typeface="Symbol" pitchFamily="18" charset="2"/>
                  </a:rPr>
                  <a:t></a:t>
                </a:r>
                <a:endParaRPr lang="en-GB" sz="900" dirty="0">
                  <a:solidFill>
                    <a:srgbClr val="323232"/>
                  </a:solidFill>
                  <a:latin typeface="Verdana" pitchFamily="34" charset="0"/>
                  <a:sym typeface="Symbol" pitchFamily="18" charset="2"/>
                </a:endParaRPr>
              </a:p>
            </p:txBody>
          </p:sp>
          <p:sp>
            <p:nvSpPr>
              <p:cNvPr id="24" name="Oval 24"/>
              <p:cNvSpPr>
                <a:spLocks noChangeArrowheads="1"/>
              </p:cNvSpPr>
              <p:nvPr/>
            </p:nvSpPr>
            <p:spPr bwMode="auto">
              <a:xfrm>
                <a:off x="1073" y="2084"/>
                <a:ext cx="257" cy="151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CCFF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4C4C4C"/>
                    </a:solidFill>
                    <a:latin typeface="Verdana" pitchFamily="34" charset="0"/>
                  </a:rPr>
                  <a:t>InsP</a:t>
                </a:r>
                <a:r>
                  <a:rPr lang="en-GB" sz="900" baseline="-25000">
                    <a:solidFill>
                      <a:srgbClr val="4C4C4C"/>
                    </a:solidFill>
                    <a:latin typeface="Verdana" pitchFamily="34" charset="0"/>
                  </a:rPr>
                  <a:t>3</a:t>
                </a:r>
                <a:endParaRPr lang="en-GB" sz="900">
                  <a:solidFill>
                    <a:srgbClr val="4C4C4C"/>
                  </a:solidFill>
                  <a:latin typeface="Verdana" pitchFamily="34" charset="0"/>
                </a:endParaRPr>
              </a:p>
            </p:txBody>
          </p:sp>
          <p:sp>
            <p:nvSpPr>
              <p:cNvPr id="25" name="AutoShape 25"/>
              <p:cNvSpPr>
                <a:spLocks noChangeArrowheads="1"/>
              </p:cNvSpPr>
              <p:nvPr/>
            </p:nvSpPr>
            <p:spPr bwMode="auto">
              <a:xfrm>
                <a:off x="943" y="1197"/>
                <a:ext cx="868" cy="25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66CCFF"/>
                  </a:gs>
                  <a:gs pos="50000">
                    <a:srgbClr val="CCFF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 dirty="0" err="1" smtClean="0">
                    <a:solidFill>
                      <a:srgbClr val="323232"/>
                    </a:solidFill>
                    <a:latin typeface="Verdana" pitchFamily="34" charset="0"/>
                  </a:rPr>
                  <a:t>Phoshatidylinositol</a:t>
                </a:r>
                <a:endParaRPr lang="en-GB" sz="900" dirty="0" smtClean="0">
                  <a:solidFill>
                    <a:srgbClr val="323232"/>
                  </a:solidFill>
                  <a:latin typeface="Verdana" pitchFamily="34" charset="0"/>
                </a:endParaRPr>
              </a:p>
              <a:p>
                <a:pPr algn="ctr"/>
                <a:r>
                  <a:rPr lang="en-GB" sz="900" dirty="0" err="1" smtClean="0">
                    <a:solidFill>
                      <a:srgbClr val="323232"/>
                    </a:solidFill>
                    <a:latin typeface="Verdana" pitchFamily="34" charset="0"/>
                  </a:rPr>
                  <a:t>bisphosphate</a:t>
                </a:r>
                <a:endParaRPr lang="en-GB" sz="900" dirty="0">
                  <a:solidFill>
                    <a:srgbClr val="323232"/>
                  </a:solidFill>
                  <a:latin typeface="Verdana" pitchFamily="34" charset="0"/>
                </a:endParaRPr>
              </a:p>
            </p:txBody>
          </p:sp>
          <p:sp>
            <p:nvSpPr>
              <p:cNvPr id="26" name="Oval 26"/>
              <p:cNvSpPr>
                <a:spLocks noChangeArrowheads="1"/>
              </p:cNvSpPr>
              <p:nvPr/>
            </p:nvSpPr>
            <p:spPr bwMode="auto">
              <a:xfrm>
                <a:off x="419" y="1197"/>
                <a:ext cx="393" cy="219"/>
              </a:xfrm>
              <a:prstGeom prst="ellipse">
                <a:avLst/>
              </a:prstGeom>
              <a:gradFill rotWithShape="1">
                <a:gsLst>
                  <a:gs pos="0">
                    <a:srgbClr val="66CCFF"/>
                  </a:gs>
                  <a:gs pos="50000">
                    <a:srgbClr val="CCFFFF"/>
                  </a:gs>
                  <a:gs pos="100000">
                    <a:srgbClr val="66CC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 dirty="0" err="1" smtClean="0">
                    <a:solidFill>
                      <a:srgbClr val="323232"/>
                    </a:solidFill>
                    <a:latin typeface="Verdana" pitchFamily="34" charset="0"/>
                  </a:rPr>
                  <a:t>Diacyl</a:t>
                </a:r>
                <a:endParaRPr lang="en-GB" sz="900" dirty="0" smtClean="0">
                  <a:solidFill>
                    <a:srgbClr val="323232"/>
                  </a:solidFill>
                  <a:latin typeface="Verdana" pitchFamily="34" charset="0"/>
                </a:endParaRPr>
              </a:p>
              <a:p>
                <a:pPr algn="ctr"/>
                <a:r>
                  <a:rPr lang="en-GB" sz="900" dirty="0" smtClean="0">
                    <a:solidFill>
                      <a:srgbClr val="323232"/>
                    </a:solidFill>
                    <a:latin typeface="Verdana" pitchFamily="34" charset="0"/>
                  </a:rPr>
                  <a:t>glycerol</a:t>
                </a:r>
                <a:endParaRPr lang="en-GB" sz="900" dirty="0">
                  <a:solidFill>
                    <a:srgbClr val="323232"/>
                  </a:solidFill>
                  <a:latin typeface="Verdana" pitchFamily="34" charset="0"/>
                </a:endParaRPr>
              </a:p>
            </p:txBody>
          </p:sp>
          <p:cxnSp>
            <p:nvCxnSpPr>
              <p:cNvPr id="27" name="AutoShape 27"/>
              <p:cNvCxnSpPr>
                <a:cxnSpLocks noChangeShapeType="1"/>
                <a:endCxn id="22" idx="4"/>
              </p:cNvCxnSpPr>
              <p:nvPr/>
            </p:nvCxnSpPr>
            <p:spPr bwMode="auto">
              <a:xfrm rot="5400000">
                <a:off x="2059" y="1586"/>
                <a:ext cx="87" cy="373"/>
              </a:xfrm>
              <a:prstGeom prst="curvedConnector3">
                <a:avLst>
                  <a:gd name="adj1" fmla="val 190801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8" name="AutoShape 28"/>
              <p:cNvCxnSpPr>
                <a:cxnSpLocks noChangeShapeType="1"/>
                <a:stCxn id="22" idx="4"/>
                <a:endCxn id="23" idx="6"/>
              </p:cNvCxnSpPr>
              <p:nvPr/>
            </p:nvCxnSpPr>
            <p:spPr bwMode="auto">
              <a:xfrm rot="5400000">
                <a:off x="1799" y="1712"/>
                <a:ext cx="12" cy="22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9" name="AutoShape 29"/>
              <p:cNvCxnSpPr>
                <a:cxnSpLocks noChangeShapeType="1"/>
                <a:stCxn id="25" idx="3"/>
                <a:endCxn id="24" idx="0"/>
              </p:cNvCxnSpPr>
              <p:nvPr/>
            </p:nvCxnSpPr>
            <p:spPr bwMode="auto">
              <a:xfrm flipH="1">
                <a:off x="1202" y="1324"/>
                <a:ext cx="609" cy="761"/>
              </a:xfrm>
              <a:prstGeom prst="curvedConnector4">
                <a:avLst>
                  <a:gd name="adj1" fmla="val -23645"/>
                  <a:gd name="adj2" fmla="val 5831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  <p:cxnSp>
          <p:nvCxnSpPr>
            <p:cNvPr id="21" name="AutoShape 30"/>
            <p:cNvCxnSpPr>
              <a:cxnSpLocks noChangeShapeType="1"/>
              <a:stCxn id="25" idx="1"/>
              <a:endCxn id="26" idx="6"/>
            </p:cNvCxnSpPr>
            <p:nvPr/>
          </p:nvCxnSpPr>
          <p:spPr bwMode="auto">
            <a:xfrm flipH="1" flipV="1">
              <a:off x="812" y="1307"/>
              <a:ext cx="131" cy="1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0" name="Group 31"/>
          <p:cNvGrpSpPr>
            <a:grpSpLocks/>
          </p:cNvGrpSpPr>
          <p:nvPr/>
        </p:nvGrpSpPr>
        <p:grpSpPr bwMode="auto">
          <a:xfrm>
            <a:off x="4714875" y="1885202"/>
            <a:ext cx="2828925" cy="1566863"/>
            <a:chOff x="2490" y="1450"/>
            <a:chExt cx="1782" cy="987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865" y="1615"/>
              <a:ext cx="477" cy="151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CCE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 dirty="0">
                  <a:solidFill>
                    <a:srgbClr val="4C4C4C"/>
                  </a:solidFill>
                  <a:latin typeface="Verdana" pitchFamily="34" charset="0"/>
                </a:rPr>
                <a:t>RHO-GEF</a:t>
              </a:r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3462" y="1450"/>
              <a:ext cx="245" cy="145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CCE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4C4C4C"/>
                  </a:solidFill>
                  <a:latin typeface="Verdana" pitchFamily="34" charset="0"/>
                </a:rPr>
                <a:t>RHO</a:t>
              </a:r>
            </a:p>
          </p:txBody>
        </p:sp>
        <p:sp>
          <p:nvSpPr>
            <p:cNvPr id="33" name="Oval 34"/>
            <p:cNvSpPr>
              <a:spLocks noChangeArrowheads="1"/>
            </p:cNvSpPr>
            <p:nvPr/>
          </p:nvSpPr>
          <p:spPr bwMode="auto">
            <a:xfrm>
              <a:off x="3462" y="1752"/>
              <a:ext cx="245" cy="145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CCE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4C4C4C"/>
                  </a:solidFill>
                  <a:latin typeface="Verdana" pitchFamily="34" charset="0"/>
                </a:rPr>
                <a:t>RHO</a:t>
              </a:r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auto">
            <a:xfrm>
              <a:off x="3281" y="1893"/>
              <a:ext cx="606" cy="18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CCFF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 dirty="0">
                  <a:solidFill>
                    <a:srgbClr val="323232"/>
                  </a:solidFill>
                  <a:latin typeface="Verdana" pitchFamily="34" charset="0"/>
                </a:rPr>
                <a:t>RHO-dependent</a:t>
              </a:r>
            </a:p>
            <a:p>
              <a:pPr algn="ctr"/>
              <a:r>
                <a:rPr lang="en-GB" sz="900" dirty="0">
                  <a:solidFill>
                    <a:srgbClr val="323232"/>
                  </a:solidFill>
                  <a:latin typeface="Verdana" pitchFamily="34" charset="0"/>
                </a:rPr>
                <a:t>kinase</a:t>
              </a:r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auto">
            <a:xfrm>
              <a:off x="3090" y="2237"/>
              <a:ext cx="449" cy="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CCFF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323232"/>
                  </a:solidFill>
                  <a:latin typeface="Verdana" pitchFamily="34" charset="0"/>
                </a:rPr>
                <a:t>MLC</a:t>
              </a:r>
            </a:p>
            <a:p>
              <a:pPr algn="ctr"/>
              <a:r>
                <a:rPr lang="en-GB" sz="900">
                  <a:solidFill>
                    <a:srgbClr val="323232"/>
                  </a:solidFill>
                  <a:latin typeface="Verdana" pitchFamily="34" charset="0"/>
                </a:rPr>
                <a:t>phosphatase</a:t>
              </a:r>
            </a:p>
          </p:txBody>
        </p:sp>
        <p:sp>
          <p:nvSpPr>
            <p:cNvPr id="36" name="AutoShape 37"/>
            <p:cNvSpPr>
              <a:spLocks noChangeArrowheads="1"/>
            </p:cNvSpPr>
            <p:nvPr/>
          </p:nvSpPr>
          <p:spPr bwMode="auto">
            <a:xfrm>
              <a:off x="3786" y="2237"/>
              <a:ext cx="441" cy="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6CCFF"/>
                </a:gs>
                <a:gs pos="50000">
                  <a:srgbClr val="CCFF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323232"/>
                  </a:solidFill>
                  <a:latin typeface="Verdana" pitchFamily="34" charset="0"/>
                </a:rPr>
                <a:t>MLC</a:t>
              </a:r>
            </a:p>
            <a:p>
              <a:pPr algn="ctr"/>
              <a:r>
                <a:rPr lang="en-GB" sz="900">
                  <a:solidFill>
                    <a:srgbClr val="323232"/>
                  </a:solidFill>
                  <a:latin typeface="Verdana" pitchFamily="34" charset="0"/>
                </a:rPr>
                <a:t>phosphatase</a:t>
              </a:r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4164" y="2152"/>
              <a:ext cx="108" cy="9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7F7F7F"/>
                  </a:solidFill>
                  <a:latin typeface="Verdana" pitchFamily="34" charset="0"/>
                </a:rPr>
                <a:t>P</a:t>
              </a:r>
            </a:p>
          </p:txBody>
        </p:sp>
        <p:sp>
          <p:nvSpPr>
            <p:cNvPr id="38" name="Line 39"/>
            <p:cNvSpPr>
              <a:spLocks noChangeShapeType="1"/>
            </p:cNvSpPr>
            <p:nvPr/>
          </p:nvSpPr>
          <p:spPr bwMode="auto">
            <a:xfrm flipV="1">
              <a:off x="2490" y="1704"/>
              <a:ext cx="390" cy="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39" name="AutoShape 40"/>
            <p:cNvCxnSpPr>
              <a:cxnSpLocks noChangeShapeType="1"/>
              <a:stCxn id="32" idx="2"/>
              <a:endCxn id="33" idx="2"/>
            </p:cNvCxnSpPr>
            <p:nvPr/>
          </p:nvCxnSpPr>
          <p:spPr bwMode="auto">
            <a:xfrm rot="10800000" flipH="1" flipV="1">
              <a:off x="3462" y="1523"/>
              <a:ext cx="1" cy="302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" name="AutoShape 41"/>
            <p:cNvCxnSpPr>
              <a:cxnSpLocks noChangeShapeType="1"/>
              <a:stCxn id="35" idx="0"/>
              <a:endCxn id="36" idx="0"/>
            </p:cNvCxnSpPr>
            <p:nvPr/>
          </p:nvCxnSpPr>
          <p:spPr bwMode="auto">
            <a:xfrm rot="5400000" flipV="1">
              <a:off x="3660" y="1892"/>
              <a:ext cx="1" cy="692"/>
            </a:xfrm>
            <a:prstGeom prst="curvedConnector3">
              <a:avLst>
                <a:gd name="adj1" fmla="val -162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cxnSp>
        <p:nvCxnSpPr>
          <p:cNvPr id="67" name="AutoShape 202"/>
          <p:cNvCxnSpPr>
            <a:cxnSpLocks noChangeShapeType="1"/>
          </p:cNvCxnSpPr>
          <p:nvPr/>
        </p:nvCxnSpPr>
        <p:spPr bwMode="auto">
          <a:xfrm>
            <a:off x="2748756" y="3153569"/>
            <a:ext cx="528638" cy="3444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54" name="Group 253"/>
          <p:cNvGrpSpPr/>
          <p:nvPr/>
        </p:nvGrpSpPr>
        <p:grpSpPr>
          <a:xfrm>
            <a:off x="2321718" y="3509169"/>
            <a:ext cx="919164" cy="381001"/>
            <a:chOff x="2321718" y="3509169"/>
            <a:chExt cx="919164" cy="381001"/>
          </a:xfrm>
          <a:solidFill>
            <a:schemeClr val="accent1">
              <a:lumMod val="75000"/>
            </a:schemeClr>
          </a:solidFill>
        </p:grpSpPr>
        <p:sp>
          <p:nvSpPr>
            <p:cNvPr id="66" name="Oval 201"/>
            <p:cNvSpPr>
              <a:spLocks noChangeArrowheads="1"/>
            </p:cNvSpPr>
            <p:nvPr/>
          </p:nvSpPr>
          <p:spPr bwMode="auto">
            <a:xfrm>
              <a:off x="2321718" y="3513932"/>
              <a:ext cx="563563" cy="376238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dirty="0">
                  <a:solidFill>
                    <a:srgbClr val="FF0000"/>
                  </a:solidFill>
                  <a:latin typeface="Verdana" pitchFamily="34" charset="0"/>
                </a:rPr>
                <a:t>Ca</a:t>
              </a:r>
              <a:r>
                <a:rPr lang="en-GB" baseline="30000" dirty="0">
                  <a:solidFill>
                    <a:srgbClr val="FF0000"/>
                  </a:solidFill>
                  <a:latin typeface="Verdana" pitchFamily="34" charset="0"/>
                </a:rPr>
                <a:t>2+</a:t>
              </a:r>
            </a:p>
          </p:txBody>
        </p:sp>
        <p:cxnSp>
          <p:nvCxnSpPr>
            <p:cNvPr id="68" name="AutoShape 203"/>
            <p:cNvCxnSpPr>
              <a:cxnSpLocks noChangeShapeType="1"/>
              <a:stCxn id="16" idx="1"/>
              <a:endCxn id="66" idx="7"/>
            </p:cNvCxnSpPr>
            <p:nvPr/>
          </p:nvCxnSpPr>
          <p:spPr bwMode="auto">
            <a:xfrm rot="16200000" flipH="1" flipV="1">
              <a:off x="2991644" y="3320257"/>
              <a:ext cx="60325" cy="438150"/>
            </a:xfrm>
            <a:prstGeom prst="curvedConnector3">
              <a:avLst>
                <a:gd name="adj1" fmla="val -367240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218" name="Text Box 215"/>
          <p:cNvSpPr txBox="1">
            <a:spLocks noChangeArrowheads="1"/>
          </p:cNvSpPr>
          <p:nvPr/>
        </p:nvSpPr>
        <p:spPr bwMode="auto">
          <a:xfrm>
            <a:off x="3881438" y="1252538"/>
            <a:ext cx="1882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400" dirty="0" err="1" smtClean="0">
                <a:solidFill>
                  <a:srgbClr val="FFFFFF"/>
                </a:solidFill>
              </a:rPr>
              <a:t>Ligand</a:t>
            </a:r>
            <a:r>
              <a:rPr lang="en-GB" sz="1400" dirty="0" smtClean="0">
                <a:solidFill>
                  <a:srgbClr val="FFFFFF"/>
                </a:solidFill>
              </a:rPr>
              <a:t>: </a:t>
            </a:r>
            <a:r>
              <a:rPr lang="en-GB" sz="1400" dirty="0" smtClean="0"/>
              <a:t> Histamine, C5a</a:t>
            </a:r>
          </a:p>
          <a:p>
            <a:endParaRPr lang="en-GB" sz="1400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dirty="0" smtClean="0"/>
              <a:t>Type I activation</a:t>
            </a:r>
            <a:endParaRPr lang="en-US" dirty="0"/>
          </a:p>
        </p:txBody>
      </p:sp>
      <p:grpSp>
        <p:nvGrpSpPr>
          <p:cNvPr id="268" name="Group 267"/>
          <p:cNvGrpSpPr/>
          <p:nvPr/>
        </p:nvGrpSpPr>
        <p:grpSpPr>
          <a:xfrm>
            <a:off x="401638" y="3745520"/>
            <a:ext cx="4228306" cy="2088549"/>
            <a:chOff x="401638" y="3745520"/>
            <a:chExt cx="4228306" cy="2088549"/>
          </a:xfrm>
        </p:grpSpPr>
        <p:sp>
          <p:nvSpPr>
            <p:cNvPr id="57" name="AutoShape 192"/>
            <p:cNvSpPr>
              <a:spLocks noChangeArrowheads="1"/>
            </p:cNvSpPr>
            <p:nvPr/>
          </p:nvSpPr>
          <p:spPr bwMode="auto">
            <a:xfrm>
              <a:off x="2512218" y="4341019"/>
              <a:ext cx="1031875" cy="15716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66FF"/>
                </a:gs>
                <a:gs pos="50000">
                  <a:srgbClr val="FFCCFF"/>
                </a:gs>
                <a:gs pos="100000">
                  <a:srgbClr val="CC66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 anchorCtr="0"/>
            <a:lstStyle/>
            <a:p>
              <a:pPr algn="ctr"/>
              <a:r>
                <a:rPr lang="en-GB" sz="900" dirty="0" err="1">
                  <a:solidFill>
                    <a:srgbClr val="323232"/>
                  </a:solidFill>
                  <a:latin typeface="Verdana" pitchFamily="34" charset="0"/>
                </a:rPr>
                <a:t>Arachadonic</a:t>
              </a:r>
              <a:r>
                <a:rPr lang="en-GB" sz="900" dirty="0">
                  <a:solidFill>
                    <a:srgbClr val="323232"/>
                  </a:solidFill>
                  <a:latin typeface="Verdana" pitchFamily="34" charset="0"/>
                </a:rPr>
                <a:t> acid</a:t>
              </a:r>
            </a:p>
          </p:txBody>
        </p:sp>
        <p:grpSp>
          <p:nvGrpSpPr>
            <p:cNvPr id="266" name="Group 265"/>
            <p:cNvGrpSpPr/>
            <p:nvPr/>
          </p:nvGrpSpPr>
          <p:grpSpPr>
            <a:xfrm>
              <a:off x="401638" y="3745520"/>
              <a:ext cx="4228306" cy="2088549"/>
              <a:chOff x="401638" y="3745520"/>
              <a:chExt cx="4228306" cy="2088549"/>
            </a:xfrm>
          </p:grpSpPr>
          <p:cxnSp>
            <p:nvCxnSpPr>
              <p:cNvPr id="54" name="AutoShape 190"/>
              <p:cNvCxnSpPr>
                <a:cxnSpLocks noChangeShapeType="1"/>
                <a:stCxn id="60" idx="7"/>
                <a:endCxn id="57" idx="0"/>
              </p:cNvCxnSpPr>
              <p:nvPr/>
            </p:nvCxnSpPr>
            <p:spPr bwMode="auto">
              <a:xfrm rot="16200000" flipH="1">
                <a:off x="2219875" y="3532738"/>
                <a:ext cx="88962" cy="1527600"/>
              </a:xfrm>
              <a:prstGeom prst="curvedConnector3">
                <a:avLst>
                  <a:gd name="adj1" fmla="val -29838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58" name="Rectangle 193"/>
              <p:cNvSpPr>
                <a:spLocks noChangeArrowheads="1"/>
              </p:cNvSpPr>
              <p:nvPr/>
            </p:nvSpPr>
            <p:spPr bwMode="auto">
              <a:xfrm>
                <a:off x="3002756" y="5528469"/>
                <a:ext cx="1370013" cy="305600"/>
              </a:xfrm>
              <a:prstGeom prst="rect">
                <a:avLst/>
              </a:prstGeom>
              <a:ln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anchor="ctr" anchorCtr="0"/>
              <a:lstStyle/>
              <a:p>
                <a:pPr algn="ctr"/>
                <a:r>
                  <a:rPr lang="en-GB" sz="1400" b="1" dirty="0">
                    <a:solidFill>
                      <a:srgbClr val="FF0000"/>
                    </a:solidFill>
                    <a:latin typeface="Verdana" pitchFamily="34" charset="0"/>
                  </a:rPr>
                  <a:t>P</a:t>
                </a:r>
                <a:r>
                  <a:rPr lang="en-GB" sz="1400" b="1" dirty="0" smtClean="0">
                    <a:solidFill>
                      <a:srgbClr val="FF0000"/>
                    </a:solidFill>
                    <a:latin typeface="Verdana" pitchFamily="34" charset="0"/>
                  </a:rPr>
                  <a:t>rostacyclin</a:t>
                </a:r>
                <a:endParaRPr lang="en-GB" sz="1400" b="1" dirty="0">
                  <a:solidFill>
                    <a:srgbClr val="FF0000"/>
                  </a:solidFill>
                  <a:latin typeface="Verdana" pitchFamily="34" charset="0"/>
                </a:endParaRPr>
              </a:p>
            </p:txBody>
          </p:sp>
          <p:sp>
            <p:nvSpPr>
              <p:cNvPr id="59" name="Oval 194"/>
              <p:cNvSpPr>
                <a:spLocks noChangeArrowheads="1"/>
              </p:cNvSpPr>
              <p:nvPr/>
            </p:nvSpPr>
            <p:spPr bwMode="auto">
              <a:xfrm>
                <a:off x="1500556" y="3745520"/>
                <a:ext cx="598914" cy="262125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 baseline="-25000" dirty="0">
                    <a:solidFill>
                      <a:srgbClr val="4C4C4C"/>
                    </a:solidFill>
                    <a:latin typeface="Verdana" pitchFamily="34" charset="0"/>
                  </a:rPr>
                  <a:t>C</a:t>
                </a:r>
                <a:r>
                  <a:rPr lang="en-GB" sz="900" dirty="0">
                    <a:solidFill>
                      <a:srgbClr val="4C4C4C"/>
                    </a:solidFill>
                    <a:latin typeface="Verdana" pitchFamily="34" charset="0"/>
                  </a:rPr>
                  <a:t>PLA</a:t>
                </a:r>
                <a:r>
                  <a:rPr lang="en-GB" sz="900" baseline="-25000" dirty="0">
                    <a:solidFill>
                      <a:srgbClr val="4C4C4C"/>
                    </a:solidFill>
                    <a:latin typeface="Verdana" pitchFamily="34" charset="0"/>
                  </a:rPr>
                  <a:t>2</a:t>
                </a:r>
              </a:p>
            </p:txBody>
          </p:sp>
          <p:sp>
            <p:nvSpPr>
              <p:cNvPr id="60" name="Oval 195"/>
              <p:cNvSpPr>
                <a:spLocks noChangeArrowheads="1"/>
              </p:cNvSpPr>
              <p:nvPr/>
            </p:nvSpPr>
            <p:spPr bwMode="auto">
              <a:xfrm>
                <a:off x="401638" y="4215208"/>
                <a:ext cx="1287462" cy="251622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 dirty="0" err="1" smtClean="0">
                    <a:solidFill>
                      <a:srgbClr val="323232"/>
                    </a:solidFill>
                    <a:latin typeface="Verdana" pitchFamily="34" charset="0"/>
                  </a:rPr>
                  <a:t>Phosphatidylcholine</a:t>
                </a:r>
                <a:endParaRPr lang="en-GB" sz="900" dirty="0">
                  <a:solidFill>
                    <a:srgbClr val="323232"/>
                  </a:solidFill>
                  <a:latin typeface="Verdana" pitchFamily="34" charset="0"/>
                </a:endParaRPr>
              </a:p>
            </p:txBody>
          </p:sp>
          <p:sp>
            <p:nvSpPr>
              <p:cNvPr id="61" name="AutoShape 196"/>
              <p:cNvSpPr>
                <a:spLocks noChangeArrowheads="1"/>
              </p:cNvSpPr>
              <p:nvPr/>
            </p:nvSpPr>
            <p:spPr bwMode="auto">
              <a:xfrm>
                <a:off x="670719" y="4841082"/>
                <a:ext cx="1189038" cy="271463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 dirty="0" err="1" smtClean="0">
                    <a:solidFill>
                      <a:srgbClr val="323232"/>
                    </a:solidFill>
                    <a:latin typeface="Verdana" pitchFamily="34" charset="0"/>
                  </a:rPr>
                  <a:t>Lysoposphatidyl</a:t>
                </a:r>
                <a:endParaRPr lang="en-GB" sz="900" dirty="0" smtClean="0">
                  <a:solidFill>
                    <a:srgbClr val="323232"/>
                  </a:solidFill>
                  <a:latin typeface="Verdana" pitchFamily="34" charset="0"/>
                </a:endParaRPr>
              </a:p>
              <a:p>
                <a:pPr algn="ctr"/>
                <a:r>
                  <a:rPr lang="en-GB" sz="900" dirty="0" smtClean="0">
                    <a:solidFill>
                      <a:srgbClr val="323232"/>
                    </a:solidFill>
                    <a:latin typeface="Verdana" pitchFamily="34" charset="0"/>
                  </a:rPr>
                  <a:t>choline</a:t>
                </a:r>
                <a:endParaRPr lang="en-GB" sz="900" dirty="0">
                  <a:solidFill>
                    <a:srgbClr val="323232"/>
                  </a:solidFill>
                  <a:latin typeface="Verdana" pitchFamily="34" charset="0"/>
                </a:endParaRPr>
              </a:p>
            </p:txBody>
          </p:sp>
          <p:sp>
            <p:nvSpPr>
              <p:cNvPr id="62" name="AutoShape 197"/>
              <p:cNvSpPr>
                <a:spLocks noChangeArrowheads="1"/>
              </p:cNvSpPr>
              <p:nvPr/>
            </p:nvSpPr>
            <p:spPr bwMode="auto">
              <a:xfrm>
                <a:off x="3772694" y="4858544"/>
                <a:ext cx="857250" cy="307975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</a:rPr>
                  <a:t>Prostacyclin</a:t>
                </a:r>
              </a:p>
              <a:p>
                <a:pPr algn="ctr"/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</a:rPr>
                  <a:t>synthase</a:t>
                </a:r>
              </a:p>
            </p:txBody>
          </p:sp>
          <p:sp>
            <p:nvSpPr>
              <p:cNvPr id="63" name="Oval 198"/>
              <p:cNvSpPr>
                <a:spLocks noChangeArrowheads="1"/>
              </p:cNvSpPr>
              <p:nvPr/>
            </p:nvSpPr>
            <p:spPr bwMode="auto">
              <a:xfrm>
                <a:off x="3642519" y="4458494"/>
                <a:ext cx="377825" cy="211138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323232"/>
                    </a:solidFill>
                    <a:latin typeface="Verdana" pitchFamily="34" charset="0"/>
                  </a:rPr>
                  <a:t>COX1</a:t>
                </a:r>
              </a:p>
            </p:txBody>
          </p:sp>
          <p:sp>
            <p:nvSpPr>
              <p:cNvPr id="64" name="AutoShape 199"/>
              <p:cNvSpPr>
                <a:spLocks noChangeArrowheads="1"/>
              </p:cNvSpPr>
              <p:nvPr/>
            </p:nvSpPr>
            <p:spPr bwMode="auto">
              <a:xfrm>
                <a:off x="1927953" y="4983625"/>
                <a:ext cx="566737" cy="313114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 dirty="0">
                    <a:solidFill>
                      <a:srgbClr val="323232"/>
                    </a:solidFill>
                    <a:latin typeface="Verdana" pitchFamily="34" charset="0"/>
                  </a:rPr>
                  <a:t>PAF</a:t>
                </a:r>
              </a:p>
              <a:p>
                <a:pPr algn="ctr"/>
                <a:r>
                  <a:rPr lang="en-GB" sz="900" dirty="0" err="1">
                    <a:solidFill>
                      <a:srgbClr val="323232"/>
                    </a:solidFill>
                    <a:latin typeface="Verdana" pitchFamily="34" charset="0"/>
                  </a:rPr>
                  <a:t>acetylase</a:t>
                </a:r>
                <a:endParaRPr lang="en-GB" sz="900" dirty="0">
                  <a:solidFill>
                    <a:srgbClr val="323232"/>
                  </a:solidFill>
                  <a:latin typeface="Verdana" pitchFamily="34" charset="0"/>
                </a:endParaRPr>
              </a:p>
            </p:txBody>
          </p:sp>
          <p:cxnSp>
            <p:nvCxnSpPr>
              <p:cNvPr id="69" name="AutoShape 204"/>
              <p:cNvCxnSpPr>
                <a:cxnSpLocks noChangeShapeType="1"/>
                <a:stCxn id="61" idx="2"/>
                <a:endCxn id="230" idx="0"/>
              </p:cNvCxnSpPr>
              <p:nvPr/>
            </p:nvCxnSpPr>
            <p:spPr bwMode="auto">
              <a:xfrm rot="16200000" flipH="1">
                <a:off x="1558601" y="4819181"/>
                <a:ext cx="392760" cy="979487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70" name="Line 205"/>
              <p:cNvSpPr>
                <a:spLocks noChangeShapeType="1"/>
              </p:cNvSpPr>
              <p:nvPr/>
            </p:nvSpPr>
            <p:spPr bwMode="auto">
              <a:xfrm flipH="1">
                <a:off x="1293018" y="4487069"/>
                <a:ext cx="1588" cy="317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cxnSp>
            <p:nvCxnSpPr>
              <p:cNvPr id="56" name="AutoShape 206"/>
              <p:cNvCxnSpPr>
                <a:cxnSpLocks noChangeShapeType="1"/>
                <a:stCxn id="57" idx="3"/>
                <a:endCxn id="58" idx="0"/>
              </p:cNvCxnSpPr>
              <p:nvPr/>
            </p:nvCxnSpPr>
            <p:spPr bwMode="auto">
              <a:xfrm>
                <a:off x="3544093" y="4419601"/>
                <a:ext cx="143670" cy="1108868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230" name="Rectangle 229"/>
              <p:cNvSpPr/>
              <p:nvPr/>
            </p:nvSpPr>
            <p:spPr>
              <a:xfrm>
                <a:off x="1730375" y="5505305"/>
                <a:ext cx="1028699" cy="328764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 smtClean="0">
                    <a:solidFill>
                      <a:srgbClr val="FF0000"/>
                    </a:solidFill>
                  </a:rPr>
                  <a:t>PAF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75" name="Group 274"/>
          <p:cNvGrpSpPr/>
          <p:nvPr/>
        </p:nvGrpSpPr>
        <p:grpSpPr>
          <a:xfrm>
            <a:off x="6591300" y="2965451"/>
            <a:ext cx="2476500" cy="3235393"/>
            <a:chOff x="6591300" y="2965451"/>
            <a:chExt cx="2476500" cy="3235393"/>
          </a:xfrm>
        </p:grpSpPr>
        <p:grpSp>
          <p:nvGrpSpPr>
            <p:cNvPr id="274" name="Group 273"/>
            <p:cNvGrpSpPr/>
            <p:nvPr/>
          </p:nvGrpSpPr>
          <p:grpSpPr>
            <a:xfrm>
              <a:off x="7350125" y="3567114"/>
              <a:ext cx="1355725" cy="555625"/>
              <a:chOff x="7350125" y="3567114"/>
              <a:chExt cx="1355725" cy="555625"/>
            </a:xfrm>
          </p:grpSpPr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 rot="-10800000">
                <a:off x="8410575" y="3981450"/>
                <a:ext cx="295275" cy="47625"/>
                <a:chOff x="4980" y="2798"/>
                <a:chExt cx="196" cy="36"/>
              </a:xfrm>
            </p:grpSpPr>
            <p:sp>
              <p:nvSpPr>
                <p:cNvPr id="13" name="Line 14"/>
                <p:cNvSpPr>
                  <a:spLocks noChangeShapeType="1"/>
                </p:cNvSpPr>
                <p:nvPr/>
              </p:nvSpPr>
              <p:spPr bwMode="auto">
                <a:xfrm>
                  <a:off x="4980" y="2816"/>
                  <a:ext cx="17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AutoShape 15"/>
                <p:cNvSpPr>
                  <a:spLocks noChangeArrowheads="1"/>
                </p:cNvSpPr>
                <p:nvPr/>
              </p:nvSpPr>
              <p:spPr bwMode="auto">
                <a:xfrm>
                  <a:off x="5096" y="2798"/>
                  <a:ext cx="80" cy="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" name="AutoShape 16"/>
                <p:cNvSpPr>
                  <a:spLocks noChangeArrowheads="1"/>
                </p:cNvSpPr>
                <p:nvPr/>
              </p:nvSpPr>
              <p:spPr bwMode="auto">
                <a:xfrm>
                  <a:off x="4996" y="2798"/>
                  <a:ext cx="80" cy="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1" name="Group 157"/>
              <p:cNvGrpSpPr>
                <a:grpSpLocks/>
              </p:cNvGrpSpPr>
              <p:nvPr/>
            </p:nvGrpSpPr>
            <p:grpSpPr bwMode="auto">
              <a:xfrm>
                <a:off x="8088313" y="3886200"/>
                <a:ext cx="295275" cy="228600"/>
                <a:chOff x="4968" y="2430"/>
                <a:chExt cx="196" cy="172"/>
              </a:xfrm>
            </p:grpSpPr>
            <p:grpSp>
              <p:nvGrpSpPr>
                <p:cNvPr id="72" name="Group 158"/>
                <p:cNvGrpSpPr>
                  <a:grpSpLocks/>
                </p:cNvGrpSpPr>
                <p:nvPr/>
              </p:nvGrpSpPr>
              <p:grpSpPr bwMode="auto">
                <a:xfrm>
                  <a:off x="4968" y="2430"/>
                  <a:ext cx="196" cy="36"/>
                  <a:chOff x="4980" y="2798"/>
                  <a:chExt cx="196" cy="36"/>
                </a:xfrm>
              </p:grpSpPr>
              <p:sp>
                <p:nvSpPr>
                  <p:cNvPr id="81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4980" y="2816"/>
                    <a:ext cx="17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82" name="AutoShape 160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2798"/>
                    <a:ext cx="80" cy="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3" name="AutoShape 161"/>
                  <p:cNvSpPr>
                    <a:spLocks noChangeArrowheads="1"/>
                  </p:cNvSpPr>
                  <p:nvPr/>
                </p:nvSpPr>
                <p:spPr bwMode="auto">
                  <a:xfrm>
                    <a:off x="4996" y="2798"/>
                    <a:ext cx="80" cy="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3" name="Group 162"/>
                <p:cNvGrpSpPr>
                  <a:grpSpLocks/>
                </p:cNvGrpSpPr>
                <p:nvPr/>
              </p:nvGrpSpPr>
              <p:grpSpPr bwMode="auto">
                <a:xfrm>
                  <a:off x="4968" y="2496"/>
                  <a:ext cx="196" cy="36"/>
                  <a:chOff x="4980" y="2798"/>
                  <a:chExt cx="196" cy="36"/>
                </a:xfrm>
              </p:grpSpPr>
              <p:sp>
                <p:nvSpPr>
                  <p:cNvPr id="78" name="Line 163"/>
                  <p:cNvSpPr>
                    <a:spLocks noChangeShapeType="1"/>
                  </p:cNvSpPr>
                  <p:nvPr/>
                </p:nvSpPr>
                <p:spPr bwMode="auto">
                  <a:xfrm>
                    <a:off x="4980" y="2816"/>
                    <a:ext cx="17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9" name="AutoShap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2798"/>
                    <a:ext cx="80" cy="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0" name="AutoShape 165"/>
                  <p:cNvSpPr>
                    <a:spLocks noChangeArrowheads="1"/>
                  </p:cNvSpPr>
                  <p:nvPr/>
                </p:nvSpPr>
                <p:spPr bwMode="auto">
                  <a:xfrm>
                    <a:off x="4996" y="2798"/>
                    <a:ext cx="80" cy="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4" name="Group 166"/>
                <p:cNvGrpSpPr>
                  <a:grpSpLocks/>
                </p:cNvGrpSpPr>
                <p:nvPr/>
              </p:nvGrpSpPr>
              <p:grpSpPr bwMode="auto">
                <a:xfrm>
                  <a:off x="4968" y="2566"/>
                  <a:ext cx="196" cy="36"/>
                  <a:chOff x="4980" y="2798"/>
                  <a:chExt cx="196" cy="36"/>
                </a:xfrm>
              </p:grpSpPr>
              <p:sp>
                <p:nvSpPr>
                  <p:cNvPr id="75" name="Line 167"/>
                  <p:cNvSpPr>
                    <a:spLocks noChangeShapeType="1"/>
                  </p:cNvSpPr>
                  <p:nvPr/>
                </p:nvSpPr>
                <p:spPr bwMode="auto">
                  <a:xfrm>
                    <a:off x="4980" y="2816"/>
                    <a:ext cx="174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76" name="AutoShape 168"/>
                  <p:cNvSpPr>
                    <a:spLocks noChangeArrowheads="1"/>
                  </p:cNvSpPr>
                  <p:nvPr/>
                </p:nvSpPr>
                <p:spPr bwMode="auto">
                  <a:xfrm>
                    <a:off x="5096" y="2798"/>
                    <a:ext cx="80" cy="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7" name="AutoShape 169"/>
                  <p:cNvSpPr>
                    <a:spLocks noChangeArrowheads="1"/>
                  </p:cNvSpPr>
                  <p:nvPr/>
                </p:nvSpPr>
                <p:spPr bwMode="auto">
                  <a:xfrm>
                    <a:off x="4996" y="2798"/>
                    <a:ext cx="80" cy="3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9933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84" name="Group 170"/>
              <p:cNvGrpSpPr>
                <a:grpSpLocks/>
              </p:cNvGrpSpPr>
              <p:nvPr/>
            </p:nvGrpSpPr>
            <p:grpSpPr bwMode="auto">
              <a:xfrm rot="-10800000">
                <a:off x="8410575" y="4068763"/>
                <a:ext cx="295275" cy="47625"/>
                <a:chOff x="4980" y="2798"/>
                <a:chExt cx="196" cy="36"/>
              </a:xfrm>
            </p:grpSpPr>
            <p:sp>
              <p:nvSpPr>
                <p:cNvPr id="85" name="Line 171"/>
                <p:cNvSpPr>
                  <a:spLocks noChangeShapeType="1"/>
                </p:cNvSpPr>
                <p:nvPr/>
              </p:nvSpPr>
              <p:spPr bwMode="auto">
                <a:xfrm>
                  <a:off x="4980" y="2816"/>
                  <a:ext cx="17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" name="AutoShape 172"/>
                <p:cNvSpPr>
                  <a:spLocks noChangeArrowheads="1"/>
                </p:cNvSpPr>
                <p:nvPr/>
              </p:nvSpPr>
              <p:spPr bwMode="auto">
                <a:xfrm>
                  <a:off x="5096" y="2798"/>
                  <a:ext cx="80" cy="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7" name="AutoShape 173"/>
                <p:cNvSpPr>
                  <a:spLocks noChangeArrowheads="1"/>
                </p:cNvSpPr>
                <p:nvPr/>
              </p:nvSpPr>
              <p:spPr bwMode="auto">
                <a:xfrm>
                  <a:off x="4996" y="2798"/>
                  <a:ext cx="80" cy="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8" name="Group 174"/>
              <p:cNvGrpSpPr>
                <a:grpSpLocks/>
              </p:cNvGrpSpPr>
              <p:nvPr/>
            </p:nvGrpSpPr>
            <p:grpSpPr bwMode="auto">
              <a:xfrm rot="-10800000">
                <a:off x="8410575" y="3887788"/>
                <a:ext cx="295275" cy="47625"/>
                <a:chOff x="4980" y="2798"/>
                <a:chExt cx="196" cy="36"/>
              </a:xfrm>
            </p:grpSpPr>
            <p:sp>
              <p:nvSpPr>
                <p:cNvPr id="89" name="Line 175"/>
                <p:cNvSpPr>
                  <a:spLocks noChangeShapeType="1"/>
                </p:cNvSpPr>
                <p:nvPr/>
              </p:nvSpPr>
              <p:spPr bwMode="auto">
                <a:xfrm>
                  <a:off x="4980" y="2816"/>
                  <a:ext cx="17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0" name="AutoShape 176"/>
                <p:cNvSpPr>
                  <a:spLocks noChangeArrowheads="1"/>
                </p:cNvSpPr>
                <p:nvPr/>
              </p:nvSpPr>
              <p:spPr bwMode="auto">
                <a:xfrm>
                  <a:off x="5096" y="2798"/>
                  <a:ext cx="80" cy="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1" name="AutoShape 177"/>
                <p:cNvSpPr>
                  <a:spLocks noChangeArrowheads="1"/>
                </p:cNvSpPr>
                <p:nvPr/>
              </p:nvSpPr>
              <p:spPr bwMode="auto">
                <a:xfrm>
                  <a:off x="4996" y="2798"/>
                  <a:ext cx="80" cy="3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3" name="Group 73"/>
              <p:cNvGrpSpPr>
                <a:grpSpLocks/>
              </p:cNvGrpSpPr>
              <p:nvPr/>
            </p:nvGrpSpPr>
            <p:grpSpPr bwMode="auto">
              <a:xfrm>
                <a:off x="7419975" y="3594101"/>
                <a:ext cx="654050" cy="528638"/>
                <a:chOff x="2073" y="3858"/>
                <a:chExt cx="437" cy="398"/>
              </a:xfrm>
            </p:grpSpPr>
            <p:grpSp>
              <p:nvGrpSpPr>
                <p:cNvPr id="156" name="Group 74"/>
                <p:cNvGrpSpPr>
                  <a:grpSpLocks/>
                </p:cNvGrpSpPr>
                <p:nvPr/>
              </p:nvGrpSpPr>
              <p:grpSpPr bwMode="auto">
                <a:xfrm>
                  <a:off x="2073" y="3858"/>
                  <a:ext cx="129" cy="134"/>
                  <a:chOff x="2073" y="3858"/>
                  <a:chExt cx="129" cy="134"/>
                </a:xfrm>
              </p:grpSpPr>
              <p:sp>
                <p:nvSpPr>
                  <p:cNvPr id="188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9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90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91" name="Oval 78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92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93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4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5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96" name="Oval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57" name="Group 84"/>
                <p:cNvGrpSpPr>
                  <a:grpSpLocks/>
                </p:cNvGrpSpPr>
                <p:nvPr/>
              </p:nvGrpSpPr>
              <p:grpSpPr bwMode="auto">
                <a:xfrm rot="596931">
                  <a:off x="2169" y="3966"/>
                  <a:ext cx="141" cy="126"/>
                  <a:chOff x="2193" y="3994"/>
                  <a:chExt cx="141" cy="126"/>
                </a:xfrm>
              </p:grpSpPr>
              <p:grpSp>
                <p:nvGrpSpPr>
                  <p:cNvPr id="178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2213" y="3994"/>
                    <a:ext cx="121" cy="114"/>
                    <a:chOff x="2353" y="4130"/>
                    <a:chExt cx="121" cy="114"/>
                  </a:xfrm>
                </p:grpSpPr>
                <p:sp>
                  <p:nvSpPr>
                    <p:cNvPr id="184" name="Oval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413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5" name="Oval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4158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6" name="Oval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9" y="418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7" name="Oval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7" y="420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79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2193" y="4006"/>
                    <a:ext cx="121" cy="114"/>
                    <a:chOff x="2353" y="4130"/>
                    <a:chExt cx="121" cy="114"/>
                  </a:xfrm>
                </p:grpSpPr>
                <p:sp>
                  <p:nvSpPr>
                    <p:cNvPr id="180" name="Oval 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413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1" name="Oval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4158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2" name="Oval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9" y="418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83" name="Oval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7" y="420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58" name="Group 95"/>
                <p:cNvGrpSpPr>
                  <a:grpSpLocks/>
                </p:cNvGrpSpPr>
                <p:nvPr/>
              </p:nvGrpSpPr>
              <p:grpSpPr bwMode="auto">
                <a:xfrm>
                  <a:off x="2381" y="4122"/>
                  <a:ext cx="129" cy="134"/>
                  <a:chOff x="2073" y="3858"/>
                  <a:chExt cx="129" cy="134"/>
                </a:xfrm>
              </p:grpSpPr>
              <p:sp>
                <p:nvSpPr>
                  <p:cNvPr id="169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0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1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2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73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74" name="Oval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75" name="Oval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76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77" name="Oval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59" name="Group 105"/>
                <p:cNvGrpSpPr>
                  <a:grpSpLocks/>
                </p:cNvGrpSpPr>
                <p:nvPr/>
              </p:nvGrpSpPr>
              <p:grpSpPr bwMode="auto">
                <a:xfrm rot="-255732">
                  <a:off x="2275" y="4050"/>
                  <a:ext cx="129" cy="134"/>
                  <a:chOff x="2073" y="3858"/>
                  <a:chExt cx="129" cy="134"/>
                </a:xfrm>
              </p:grpSpPr>
              <p:sp>
                <p:nvSpPr>
                  <p:cNvPr id="160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1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2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3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64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65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6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7" name="Oval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68" name="Oval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104" name="Group 115"/>
              <p:cNvGrpSpPr>
                <a:grpSpLocks/>
              </p:cNvGrpSpPr>
              <p:nvPr/>
            </p:nvGrpSpPr>
            <p:grpSpPr bwMode="auto">
              <a:xfrm rot="19552961">
                <a:off x="7350125" y="3567114"/>
                <a:ext cx="663575" cy="528638"/>
                <a:chOff x="2073" y="3858"/>
                <a:chExt cx="437" cy="398"/>
              </a:xfrm>
            </p:grpSpPr>
            <p:grpSp>
              <p:nvGrpSpPr>
                <p:cNvPr id="115" name="Group 116"/>
                <p:cNvGrpSpPr>
                  <a:grpSpLocks/>
                </p:cNvGrpSpPr>
                <p:nvPr/>
              </p:nvGrpSpPr>
              <p:grpSpPr bwMode="auto">
                <a:xfrm>
                  <a:off x="2073" y="3858"/>
                  <a:ext cx="129" cy="134"/>
                  <a:chOff x="2073" y="3858"/>
                  <a:chExt cx="129" cy="134"/>
                </a:xfrm>
              </p:grpSpPr>
              <p:sp>
                <p:nvSpPr>
                  <p:cNvPr id="147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8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9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50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51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52" name="Oval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3" name="Oval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4" name="Oval 1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55" name="Oval 1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16" name="Group 126"/>
                <p:cNvGrpSpPr>
                  <a:grpSpLocks/>
                </p:cNvGrpSpPr>
                <p:nvPr/>
              </p:nvGrpSpPr>
              <p:grpSpPr bwMode="auto">
                <a:xfrm rot="596931">
                  <a:off x="2169" y="3966"/>
                  <a:ext cx="141" cy="126"/>
                  <a:chOff x="2193" y="3994"/>
                  <a:chExt cx="141" cy="126"/>
                </a:xfrm>
              </p:grpSpPr>
              <p:grpSp>
                <p:nvGrpSpPr>
                  <p:cNvPr id="137" name="Group 127"/>
                  <p:cNvGrpSpPr>
                    <a:grpSpLocks/>
                  </p:cNvGrpSpPr>
                  <p:nvPr/>
                </p:nvGrpSpPr>
                <p:grpSpPr bwMode="auto">
                  <a:xfrm>
                    <a:off x="2213" y="3994"/>
                    <a:ext cx="121" cy="114"/>
                    <a:chOff x="2353" y="4130"/>
                    <a:chExt cx="121" cy="114"/>
                  </a:xfrm>
                </p:grpSpPr>
                <p:sp>
                  <p:nvSpPr>
                    <p:cNvPr id="143" name="Oval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413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4" name="Oval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4158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5" name="Oval 1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9" y="418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6" name="Oval 1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7" y="420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38" name="Group 132"/>
                  <p:cNvGrpSpPr>
                    <a:grpSpLocks/>
                  </p:cNvGrpSpPr>
                  <p:nvPr/>
                </p:nvGrpSpPr>
                <p:grpSpPr bwMode="auto">
                  <a:xfrm>
                    <a:off x="2193" y="4006"/>
                    <a:ext cx="121" cy="114"/>
                    <a:chOff x="2353" y="4130"/>
                    <a:chExt cx="121" cy="114"/>
                  </a:xfrm>
                </p:grpSpPr>
                <p:sp>
                  <p:nvSpPr>
                    <p:cNvPr id="139" name="Oval 1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413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0" name="Oval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4158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1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9" y="418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2" name="Oval 1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7" y="420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17" name="Group 137"/>
                <p:cNvGrpSpPr>
                  <a:grpSpLocks/>
                </p:cNvGrpSpPr>
                <p:nvPr/>
              </p:nvGrpSpPr>
              <p:grpSpPr bwMode="auto">
                <a:xfrm>
                  <a:off x="2381" y="4122"/>
                  <a:ext cx="129" cy="134"/>
                  <a:chOff x="2073" y="3858"/>
                  <a:chExt cx="129" cy="134"/>
                </a:xfrm>
              </p:grpSpPr>
              <p:sp>
                <p:nvSpPr>
                  <p:cNvPr id="128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9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0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31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32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33" name="Oval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4" name="Oval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5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6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18" name="Group 147"/>
                <p:cNvGrpSpPr>
                  <a:grpSpLocks/>
                </p:cNvGrpSpPr>
                <p:nvPr/>
              </p:nvGrpSpPr>
              <p:grpSpPr bwMode="auto">
                <a:xfrm rot="-255732">
                  <a:off x="2275" y="4050"/>
                  <a:ext cx="129" cy="134"/>
                  <a:chOff x="2073" y="3858"/>
                  <a:chExt cx="129" cy="134"/>
                </a:xfrm>
              </p:grpSpPr>
              <p:sp>
                <p:nvSpPr>
                  <p:cNvPr id="119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0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1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2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23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24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5" name="Oval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6" name="Oval 1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7" name="Oval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</p:grpSp>
        <p:sp>
          <p:nvSpPr>
            <p:cNvPr id="105" name="Rectangle 178"/>
            <p:cNvSpPr>
              <a:spLocks noChangeArrowheads="1"/>
            </p:cNvSpPr>
            <p:nvPr/>
          </p:nvSpPr>
          <p:spPr bwMode="auto">
            <a:xfrm>
              <a:off x="7594884" y="2965451"/>
              <a:ext cx="1472916" cy="727075"/>
            </a:xfrm>
            <a:prstGeom prst="rect">
              <a:avLst/>
            </a:prstGeom>
            <a:ln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 anchorCtr="0"/>
            <a:lstStyle/>
            <a:p>
              <a:pPr algn="ctr"/>
              <a:r>
                <a:rPr lang="en-GB" sz="1600" b="1" dirty="0" smtClean="0">
                  <a:solidFill>
                    <a:srgbClr val="FF0000"/>
                  </a:solidFill>
                </a:rPr>
                <a:t>Tight &amp; </a:t>
              </a:r>
              <a:r>
                <a:rPr lang="en-GB" sz="1600" b="1" dirty="0" err="1" smtClean="0">
                  <a:solidFill>
                    <a:srgbClr val="FF0000"/>
                  </a:solidFill>
                </a:rPr>
                <a:t>adherens</a:t>
              </a:r>
              <a:endParaRPr lang="en-GB" sz="16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GB" sz="1600" b="1" dirty="0" smtClean="0">
                  <a:solidFill>
                    <a:srgbClr val="FF0000"/>
                  </a:solidFill>
                </a:rPr>
                <a:t>junction</a:t>
              </a:r>
              <a:endParaRPr lang="en-GB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6591300" y="4000501"/>
              <a:ext cx="1019176" cy="993776"/>
              <a:chOff x="6591300" y="4000501"/>
              <a:chExt cx="1019176" cy="993776"/>
            </a:xfrm>
          </p:grpSpPr>
          <p:sp>
            <p:nvSpPr>
              <p:cNvPr id="98" name="Oval 68"/>
              <p:cNvSpPr>
                <a:spLocks noChangeArrowheads="1"/>
              </p:cNvSpPr>
              <p:nvPr/>
            </p:nvSpPr>
            <p:spPr bwMode="auto">
              <a:xfrm rot="1712402">
                <a:off x="7208838" y="4205289"/>
                <a:ext cx="401638" cy="76835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9" name="AutoShape 69"/>
              <p:cNvSpPr>
                <a:spLocks noChangeArrowheads="1"/>
              </p:cNvSpPr>
              <p:nvPr/>
            </p:nvSpPr>
            <p:spPr bwMode="auto">
              <a:xfrm rot="1882792">
                <a:off x="7353300" y="4205289"/>
                <a:ext cx="44450" cy="633413"/>
              </a:xfrm>
              <a:prstGeom prst="roundRect">
                <a:avLst>
                  <a:gd name="adj" fmla="val 21431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0" name="AutoShape 70"/>
              <p:cNvSpPr>
                <a:spLocks noChangeArrowheads="1"/>
              </p:cNvSpPr>
              <p:nvPr/>
            </p:nvSpPr>
            <p:spPr bwMode="auto">
              <a:xfrm rot="1882792">
                <a:off x="7431088" y="4259264"/>
                <a:ext cx="44450" cy="631825"/>
              </a:xfrm>
              <a:prstGeom prst="roundRect">
                <a:avLst>
                  <a:gd name="adj" fmla="val 21431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cxnSp>
            <p:nvCxnSpPr>
              <p:cNvPr id="102" name="AutoShape 72"/>
              <p:cNvCxnSpPr>
                <a:cxnSpLocks noChangeShapeType="1"/>
                <a:stCxn id="98" idx="2"/>
                <a:endCxn id="204" idx="0"/>
              </p:cNvCxnSpPr>
              <p:nvPr/>
            </p:nvCxnSpPr>
            <p:spPr bwMode="auto">
              <a:xfrm rot="10800000" flipV="1">
                <a:off x="6891338" y="4503739"/>
                <a:ext cx="341313" cy="490538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06" name="Line 179"/>
              <p:cNvSpPr>
                <a:spLocks noChangeShapeType="1"/>
              </p:cNvSpPr>
              <p:nvPr/>
            </p:nvSpPr>
            <p:spPr bwMode="auto">
              <a:xfrm>
                <a:off x="6591300" y="4000501"/>
                <a:ext cx="333375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cxnSp>
          <p:nvCxnSpPr>
            <p:cNvPr id="220" name="Straight Arrow Connector 219"/>
            <p:cNvCxnSpPr/>
            <p:nvPr/>
          </p:nvCxnSpPr>
          <p:spPr>
            <a:xfrm flipV="1">
              <a:off x="6651494" y="3804553"/>
              <a:ext cx="617538" cy="1034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2" name="Group 271"/>
            <p:cNvGrpSpPr/>
            <p:nvPr/>
          </p:nvGrpSpPr>
          <p:grpSpPr>
            <a:xfrm>
              <a:off x="6618191" y="4929189"/>
              <a:ext cx="1306609" cy="1271655"/>
              <a:chOff x="6618191" y="4929189"/>
              <a:chExt cx="1306609" cy="1271655"/>
            </a:xfrm>
          </p:grpSpPr>
          <p:sp>
            <p:nvSpPr>
              <p:cNvPr id="93" name="Oval 43"/>
              <p:cNvSpPr>
                <a:spLocks noChangeArrowheads="1"/>
              </p:cNvSpPr>
              <p:nvPr/>
            </p:nvSpPr>
            <p:spPr bwMode="auto">
              <a:xfrm>
                <a:off x="6870700" y="5014914"/>
                <a:ext cx="714375" cy="622300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95" name="Group 44"/>
              <p:cNvGrpSpPr>
                <a:grpSpLocks/>
              </p:cNvGrpSpPr>
              <p:nvPr/>
            </p:nvGrpSpPr>
            <p:grpSpPr bwMode="auto">
              <a:xfrm>
                <a:off x="6911975" y="5021264"/>
                <a:ext cx="203200" cy="625475"/>
                <a:chOff x="4280" y="3282"/>
                <a:chExt cx="128" cy="470"/>
              </a:xfrm>
            </p:grpSpPr>
            <p:sp>
              <p:nvSpPr>
                <p:cNvPr id="211" name="Line 45"/>
                <p:cNvSpPr>
                  <a:spLocks noChangeShapeType="1"/>
                </p:cNvSpPr>
                <p:nvPr/>
              </p:nvSpPr>
              <p:spPr bwMode="auto">
                <a:xfrm>
                  <a:off x="4342" y="3282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2" name="Oval 46"/>
                <p:cNvSpPr>
                  <a:spLocks noChangeArrowheads="1"/>
                </p:cNvSpPr>
                <p:nvPr/>
              </p:nvSpPr>
              <p:spPr bwMode="auto">
                <a:xfrm>
                  <a:off x="4314" y="3647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3" name="Oval 47"/>
                <p:cNvSpPr>
                  <a:spLocks noChangeArrowheads="1"/>
                </p:cNvSpPr>
                <p:nvPr/>
              </p:nvSpPr>
              <p:spPr bwMode="auto">
                <a:xfrm>
                  <a:off x="4280" y="3696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4" name="Oval 48"/>
                <p:cNvSpPr>
                  <a:spLocks noChangeArrowheads="1"/>
                </p:cNvSpPr>
                <p:nvPr/>
              </p:nvSpPr>
              <p:spPr bwMode="auto">
                <a:xfrm>
                  <a:off x="4352" y="3694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5" name="Rectangle 49"/>
                <p:cNvSpPr>
                  <a:spLocks noChangeArrowheads="1"/>
                </p:cNvSpPr>
                <p:nvPr/>
              </p:nvSpPr>
              <p:spPr bwMode="auto">
                <a:xfrm>
                  <a:off x="4313" y="3420"/>
                  <a:ext cx="56" cy="69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6" name="Rectangle 50"/>
                <p:cNvSpPr>
                  <a:spLocks noChangeArrowheads="1"/>
                </p:cNvSpPr>
                <p:nvPr/>
              </p:nvSpPr>
              <p:spPr bwMode="auto">
                <a:xfrm>
                  <a:off x="4313" y="3531"/>
                  <a:ext cx="56" cy="93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7" name="Oval 51"/>
                <p:cNvSpPr>
                  <a:spLocks noChangeArrowheads="1"/>
                </p:cNvSpPr>
                <p:nvPr/>
              </p:nvSpPr>
              <p:spPr bwMode="auto">
                <a:xfrm>
                  <a:off x="4313" y="3331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6" name="Group 52"/>
              <p:cNvGrpSpPr>
                <a:grpSpLocks/>
              </p:cNvGrpSpPr>
              <p:nvPr/>
            </p:nvGrpSpPr>
            <p:grpSpPr bwMode="auto">
              <a:xfrm>
                <a:off x="7126288" y="4994276"/>
                <a:ext cx="203200" cy="625475"/>
                <a:chOff x="4416" y="3418"/>
                <a:chExt cx="128" cy="470"/>
              </a:xfrm>
            </p:grpSpPr>
            <p:sp>
              <p:nvSpPr>
                <p:cNvPr id="204" name="Line 53"/>
                <p:cNvSpPr>
                  <a:spLocks noChangeShapeType="1"/>
                </p:cNvSpPr>
                <p:nvPr/>
              </p:nvSpPr>
              <p:spPr bwMode="auto">
                <a:xfrm>
                  <a:off x="4478" y="3418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" name="Oval 54"/>
                <p:cNvSpPr>
                  <a:spLocks noChangeArrowheads="1"/>
                </p:cNvSpPr>
                <p:nvPr/>
              </p:nvSpPr>
              <p:spPr bwMode="auto">
                <a:xfrm>
                  <a:off x="4450" y="3783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6" name="Oval 55"/>
                <p:cNvSpPr>
                  <a:spLocks noChangeArrowheads="1"/>
                </p:cNvSpPr>
                <p:nvPr/>
              </p:nvSpPr>
              <p:spPr bwMode="auto">
                <a:xfrm>
                  <a:off x="4416" y="3832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7" name="Oval 56"/>
                <p:cNvSpPr>
                  <a:spLocks noChangeArrowheads="1"/>
                </p:cNvSpPr>
                <p:nvPr/>
              </p:nvSpPr>
              <p:spPr bwMode="auto">
                <a:xfrm>
                  <a:off x="4488" y="3830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8" name="Rectangle 57"/>
                <p:cNvSpPr>
                  <a:spLocks noChangeArrowheads="1"/>
                </p:cNvSpPr>
                <p:nvPr/>
              </p:nvSpPr>
              <p:spPr bwMode="auto">
                <a:xfrm>
                  <a:off x="4449" y="3556"/>
                  <a:ext cx="56" cy="69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9" name="Rectangle 58"/>
                <p:cNvSpPr>
                  <a:spLocks noChangeArrowheads="1"/>
                </p:cNvSpPr>
                <p:nvPr/>
              </p:nvSpPr>
              <p:spPr bwMode="auto">
                <a:xfrm>
                  <a:off x="4449" y="3667"/>
                  <a:ext cx="56" cy="93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10" name="Oval 59"/>
                <p:cNvSpPr>
                  <a:spLocks noChangeArrowheads="1"/>
                </p:cNvSpPr>
                <p:nvPr/>
              </p:nvSpPr>
              <p:spPr bwMode="auto">
                <a:xfrm>
                  <a:off x="4449" y="3467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7" name="Group 60"/>
              <p:cNvGrpSpPr>
                <a:grpSpLocks/>
              </p:cNvGrpSpPr>
              <p:nvPr/>
            </p:nvGrpSpPr>
            <p:grpSpPr bwMode="auto">
              <a:xfrm>
                <a:off x="7340600" y="5021264"/>
                <a:ext cx="203200" cy="625475"/>
                <a:chOff x="4552" y="3554"/>
                <a:chExt cx="128" cy="470"/>
              </a:xfrm>
            </p:grpSpPr>
            <p:sp>
              <p:nvSpPr>
                <p:cNvPr id="197" name="Line 61"/>
                <p:cNvSpPr>
                  <a:spLocks noChangeShapeType="1"/>
                </p:cNvSpPr>
                <p:nvPr/>
              </p:nvSpPr>
              <p:spPr bwMode="auto">
                <a:xfrm>
                  <a:off x="4614" y="3554"/>
                  <a:ext cx="0" cy="36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8" name="Oval 62"/>
                <p:cNvSpPr>
                  <a:spLocks noChangeArrowheads="1"/>
                </p:cNvSpPr>
                <p:nvPr/>
              </p:nvSpPr>
              <p:spPr bwMode="auto">
                <a:xfrm>
                  <a:off x="4586" y="3919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99" name="Oval 63"/>
                <p:cNvSpPr>
                  <a:spLocks noChangeArrowheads="1"/>
                </p:cNvSpPr>
                <p:nvPr/>
              </p:nvSpPr>
              <p:spPr bwMode="auto">
                <a:xfrm>
                  <a:off x="4552" y="3968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0" name="Oval 64"/>
                <p:cNvSpPr>
                  <a:spLocks noChangeArrowheads="1"/>
                </p:cNvSpPr>
                <p:nvPr/>
              </p:nvSpPr>
              <p:spPr bwMode="auto">
                <a:xfrm>
                  <a:off x="4624" y="3966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1" name="Rectangle 65"/>
                <p:cNvSpPr>
                  <a:spLocks noChangeArrowheads="1"/>
                </p:cNvSpPr>
                <p:nvPr/>
              </p:nvSpPr>
              <p:spPr bwMode="auto">
                <a:xfrm>
                  <a:off x="4585" y="3692"/>
                  <a:ext cx="56" cy="69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2" name="Rectangle 66"/>
                <p:cNvSpPr>
                  <a:spLocks noChangeArrowheads="1"/>
                </p:cNvSpPr>
                <p:nvPr/>
              </p:nvSpPr>
              <p:spPr bwMode="auto">
                <a:xfrm>
                  <a:off x="4585" y="3803"/>
                  <a:ext cx="56" cy="93"/>
                </a:xfrm>
                <a:prstGeom prst="rect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03" name="Oval 67"/>
                <p:cNvSpPr>
                  <a:spLocks noChangeArrowheads="1"/>
                </p:cNvSpPr>
                <p:nvPr/>
              </p:nvSpPr>
              <p:spPr bwMode="auto">
                <a:xfrm>
                  <a:off x="4585" y="3603"/>
                  <a:ext cx="56" cy="5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sp>
            <p:nvSpPr>
              <p:cNvPr id="101" name="Rectangle 71"/>
              <p:cNvSpPr>
                <a:spLocks noChangeArrowheads="1"/>
              </p:cNvSpPr>
              <p:nvPr/>
            </p:nvSpPr>
            <p:spPr bwMode="auto">
              <a:xfrm>
                <a:off x="7559675" y="4929189"/>
                <a:ext cx="365125" cy="244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1200" dirty="0">
                    <a:solidFill>
                      <a:srgbClr val="FFFFFF"/>
                    </a:solidFill>
                    <a:latin typeface="Verdana" pitchFamily="34" charset="0"/>
                  </a:rPr>
                  <a:t>Fusion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6618191" y="5800734"/>
                <a:ext cx="1220206" cy="40011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FF0000"/>
                    </a:solidFill>
                  </a:rPr>
                  <a:t>P-</a:t>
                </a:r>
                <a:r>
                  <a:rPr lang="en-GB" sz="2000" b="1" dirty="0" err="1" smtClean="0">
                    <a:solidFill>
                      <a:srgbClr val="FF0000"/>
                    </a:solidFill>
                  </a:rPr>
                  <a:t>selectin</a:t>
                </a:r>
                <a:endParaRPr lang="en-GB" sz="20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37" name="Rectangle 236"/>
          <p:cNvSpPr/>
          <p:nvPr/>
        </p:nvSpPr>
        <p:spPr>
          <a:xfrm>
            <a:off x="1151862" y="1336650"/>
            <a:ext cx="2442768" cy="16288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ym typeface="Symbol"/>
              </a:rPr>
              <a:t> </a:t>
            </a:r>
            <a:r>
              <a:rPr lang="en-GB" sz="2000" b="1" dirty="0" smtClean="0"/>
              <a:t>Inositol </a:t>
            </a:r>
            <a:r>
              <a:rPr lang="en-GB" sz="2000" b="1" dirty="0" err="1" smtClean="0"/>
              <a:t>trisphosphate</a:t>
            </a:r>
            <a:r>
              <a:rPr lang="en-GB" sz="2000" b="1" dirty="0" smtClean="0"/>
              <a:t> </a:t>
            </a:r>
            <a:r>
              <a:rPr lang="en-GB" sz="2000" dirty="0" smtClean="0"/>
              <a:t>via </a:t>
            </a:r>
            <a:r>
              <a:rPr lang="en-GB" sz="2000" b="1" dirty="0" smtClean="0"/>
              <a:t>phospholipase </a:t>
            </a:r>
            <a:r>
              <a:rPr lang="en-GB" sz="2000" b="1" dirty="0"/>
              <a:t>C </a:t>
            </a:r>
            <a:r>
              <a:rPr lang="en-GB" sz="2000" dirty="0" smtClean="0"/>
              <a:t>activation</a:t>
            </a:r>
            <a:endParaRPr lang="en-GB" sz="2000" dirty="0"/>
          </a:p>
        </p:txBody>
      </p:sp>
      <p:sp>
        <p:nvSpPr>
          <p:cNvPr id="238" name="Rectangle 237"/>
          <p:cNvSpPr/>
          <p:nvPr/>
        </p:nvSpPr>
        <p:spPr>
          <a:xfrm>
            <a:off x="1191749" y="3650665"/>
            <a:ext cx="2402881" cy="1752769"/>
          </a:xfrm>
          <a:prstGeom prst="rect">
            <a:avLst/>
          </a:prstGeom>
          <a:solidFill>
            <a:srgbClr val="CC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ym typeface="Symbol"/>
              </a:rPr>
              <a:t> </a:t>
            </a:r>
            <a:r>
              <a:rPr lang="en-GB" sz="2000" b="1" dirty="0" err="1" smtClean="0"/>
              <a:t>Arachadonic</a:t>
            </a:r>
            <a:r>
              <a:rPr lang="en-GB" sz="2000" b="1" dirty="0" smtClean="0"/>
              <a:t> acid </a:t>
            </a:r>
            <a:r>
              <a:rPr lang="en-GB" sz="2000" dirty="0" smtClean="0"/>
              <a:t>production via </a:t>
            </a:r>
            <a:r>
              <a:rPr lang="en-GB" sz="2000" b="1" dirty="0" smtClean="0"/>
              <a:t>phospholipase A</a:t>
            </a:r>
          </a:p>
          <a:p>
            <a:pPr algn="ctr"/>
            <a:r>
              <a:rPr lang="en-GB" sz="2000" dirty="0" smtClean="0"/>
              <a:t>activation</a:t>
            </a:r>
          </a:p>
        </p:txBody>
      </p:sp>
      <p:grpSp>
        <p:nvGrpSpPr>
          <p:cNvPr id="267" name="Group 266"/>
          <p:cNvGrpSpPr/>
          <p:nvPr/>
        </p:nvGrpSpPr>
        <p:grpSpPr>
          <a:xfrm>
            <a:off x="4473577" y="4191002"/>
            <a:ext cx="1014413" cy="1643063"/>
            <a:chOff x="4473577" y="4191002"/>
            <a:chExt cx="1014413" cy="1643063"/>
          </a:xfrm>
        </p:grpSpPr>
        <p:grpSp>
          <p:nvGrpSpPr>
            <p:cNvPr id="43" name="Group 217"/>
            <p:cNvGrpSpPr>
              <a:grpSpLocks/>
            </p:cNvGrpSpPr>
            <p:nvPr/>
          </p:nvGrpSpPr>
          <p:grpSpPr bwMode="auto">
            <a:xfrm>
              <a:off x="4473577" y="4191002"/>
              <a:ext cx="1014413" cy="1643063"/>
              <a:chOff x="2440" y="2808"/>
              <a:chExt cx="639" cy="1035"/>
            </a:xfrm>
          </p:grpSpPr>
          <p:grpSp>
            <p:nvGrpSpPr>
              <p:cNvPr id="44" name="Group 180"/>
              <p:cNvGrpSpPr>
                <a:grpSpLocks/>
              </p:cNvGrpSpPr>
              <p:nvPr/>
            </p:nvGrpSpPr>
            <p:grpSpPr bwMode="auto">
              <a:xfrm>
                <a:off x="2440" y="2808"/>
                <a:ext cx="639" cy="1035"/>
                <a:chOff x="2440" y="2808"/>
                <a:chExt cx="639" cy="1035"/>
              </a:xfrm>
            </p:grpSpPr>
            <p:sp>
              <p:nvSpPr>
                <p:cNvPr id="46" name="Oval 181"/>
                <p:cNvSpPr>
                  <a:spLocks noChangeArrowheads="1"/>
                </p:cNvSpPr>
                <p:nvPr/>
              </p:nvSpPr>
              <p:spPr bwMode="auto">
                <a:xfrm>
                  <a:off x="2647" y="3290"/>
                  <a:ext cx="300" cy="15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66FF"/>
                    </a:gs>
                    <a:gs pos="50000">
                      <a:srgbClr val="FFCC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>
                      <a:solidFill>
                        <a:srgbClr val="4C4C4C"/>
                      </a:solidFill>
                      <a:latin typeface="Verdana" pitchFamily="34" charset="0"/>
                    </a:rPr>
                    <a:t>eNOS</a:t>
                  </a:r>
                </a:p>
              </p:txBody>
            </p:sp>
            <p:sp>
              <p:nvSpPr>
                <p:cNvPr id="47" name="Oval 182"/>
                <p:cNvSpPr>
                  <a:spLocks noChangeArrowheads="1"/>
                </p:cNvSpPr>
                <p:nvPr/>
              </p:nvSpPr>
              <p:spPr bwMode="auto">
                <a:xfrm>
                  <a:off x="2478" y="2808"/>
                  <a:ext cx="601" cy="2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66FF"/>
                    </a:gs>
                    <a:gs pos="50000">
                      <a:srgbClr val="FFCCFF"/>
                    </a:gs>
                    <a:gs pos="100000">
                      <a:srgbClr val="CC66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 algn="ctr"/>
                  <a:r>
                    <a:rPr lang="en-GB" sz="1200" dirty="0" err="1">
                      <a:solidFill>
                        <a:srgbClr val="000000"/>
                      </a:solidFill>
                      <a:latin typeface="Verdana" pitchFamily="34" charset="0"/>
                    </a:rPr>
                    <a:t>Calmodulin</a:t>
                  </a:r>
                  <a:endParaRPr lang="en-GB" sz="1200" dirty="0">
                    <a:solidFill>
                      <a:srgbClr val="00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48" name="Rectangle 183"/>
                <p:cNvSpPr>
                  <a:spLocks noChangeArrowheads="1"/>
                </p:cNvSpPr>
                <p:nvPr/>
              </p:nvSpPr>
              <p:spPr bwMode="auto">
                <a:xfrm>
                  <a:off x="2492" y="3654"/>
                  <a:ext cx="357" cy="189"/>
                </a:xfrm>
                <a:prstGeom prst="rect">
                  <a:avLst/>
                </a:prstGeom>
                <a:ln>
                  <a:headEnd/>
                  <a:tailEnd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 anchorCtr="0"/>
                <a:lstStyle/>
                <a:p>
                  <a:pPr algn="ctr"/>
                  <a:r>
                    <a:rPr lang="en-GB" sz="2000" b="1" dirty="0" smtClean="0">
                      <a:solidFill>
                        <a:srgbClr val="FF0000"/>
                      </a:solidFill>
                    </a:rPr>
                    <a:t>NO</a:t>
                  </a:r>
                  <a:endParaRPr lang="en-GB" sz="20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1" name="Text Box 186"/>
                <p:cNvSpPr txBox="1">
                  <a:spLocks noChangeArrowheads="1"/>
                </p:cNvSpPr>
                <p:nvPr/>
              </p:nvSpPr>
              <p:spPr bwMode="auto">
                <a:xfrm>
                  <a:off x="2440" y="2995"/>
                  <a:ext cx="399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en-GB" sz="1000" b="1" dirty="0">
                      <a:solidFill>
                        <a:srgbClr val="656565"/>
                      </a:solidFill>
                    </a:rPr>
                    <a:t>Arginine</a:t>
                  </a:r>
                </a:p>
              </p:txBody>
            </p:sp>
            <p:sp>
              <p:nvSpPr>
                <p:cNvPr id="52" name="Line 187"/>
                <p:cNvSpPr>
                  <a:spLocks noChangeShapeType="1"/>
                </p:cNvSpPr>
                <p:nvPr/>
              </p:nvSpPr>
              <p:spPr bwMode="auto">
                <a:xfrm>
                  <a:off x="2634" y="3144"/>
                  <a:ext cx="0" cy="45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5" name="Line 188"/>
              <p:cNvSpPr>
                <a:spLocks noChangeShapeType="1"/>
              </p:cNvSpPr>
              <p:nvPr/>
            </p:nvSpPr>
            <p:spPr bwMode="auto">
              <a:xfrm flipH="1">
                <a:off x="2797" y="3035"/>
                <a:ext cx="0" cy="2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55" name="TextBox 254"/>
            <p:cNvSpPr txBox="1"/>
            <p:nvPr/>
          </p:nvSpPr>
          <p:spPr>
            <a:xfrm>
              <a:off x="5022034" y="457732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  <p:grpSp>
        <p:nvGrpSpPr>
          <p:cNvPr id="271" name="Group 270"/>
          <p:cNvGrpSpPr/>
          <p:nvPr/>
        </p:nvGrpSpPr>
        <p:grpSpPr>
          <a:xfrm>
            <a:off x="4629946" y="3644207"/>
            <a:ext cx="2112963" cy="1044198"/>
            <a:chOff x="4611688" y="3616333"/>
            <a:chExt cx="2112963" cy="1044198"/>
          </a:xfrm>
        </p:grpSpPr>
        <p:grpSp>
          <p:nvGrpSpPr>
            <p:cNvPr id="107" name="Group 207"/>
            <p:cNvGrpSpPr>
              <a:grpSpLocks/>
            </p:cNvGrpSpPr>
            <p:nvPr/>
          </p:nvGrpSpPr>
          <p:grpSpPr bwMode="auto">
            <a:xfrm>
              <a:off x="4611688" y="3616333"/>
              <a:ext cx="2112963" cy="877889"/>
              <a:chOff x="2527" y="2446"/>
              <a:chExt cx="1331" cy="553"/>
            </a:xfrm>
          </p:grpSpPr>
          <p:sp>
            <p:nvSpPr>
              <p:cNvPr id="108" name="Oval 208"/>
              <p:cNvSpPr>
                <a:spLocks noChangeArrowheads="1"/>
              </p:cNvSpPr>
              <p:nvPr/>
            </p:nvSpPr>
            <p:spPr bwMode="auto">
              <a:xfrm>
                <a:off x="2527" y="2446"/>
                <a:ext cx="793" cy="246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1200" dirty="0">
                    <a:solidFill>
                      <a:schemeClr val="bg1"/>
                    </a:solidFill>
                  </a:rPr>
                  <a:t>Myosin light chain</a:t>
                </a:r>
                <a:endParaRPr lang="en-GB" sz="120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109" name="Oval 209"/>
              <p:cNvSpPr>
                <a:spLocks noChangeArrowheads="1"/>
              </p:cNvSpPr>
              <p:nvPr/>
            </p:nvSpPr>
            <p:spPr bwMode="auto">
              <a:xfrm>
                <a:off x="3550" y="2534"/>
                <a:ext cx="245" cy="170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 dirty="0" smtClean="0">
                    <a:solidFill>
                      <a:srgbClr val="4C4C4C"/>
                    </a:solidFill>
                    <a:latin typeface="Verdana" pitchFamily="34" charset="0"/>
                  </a:rPr>
                  <a:t>MLC</a:t>
                </a:r>
                <a:endParaRPr lang="en-GB" sz="900" dirty="0">
                  <a:solidFill>
                    <a:srgbClr val="4C4C4C"/>
                  </a:solidFill>
                  <a:latin typeface="Verdana" pitchFamily="34" charset="0"/>
                </a:endParaRPr>
              </a:p>
            </p:txBody>
          </p:sp>
          <p:sp>
            <p:nvSpPr>
              <p:cNvPr id="110" name="Oval 210"/>
              <p:cNvSpPr>
                <a:spLocks noChangeArrowheads="1"/>
              </p:cNvSpPr>
              <p:nvPr/>
            </p:nvSpPr>
            <p:spPr bwMode="auto">
              <a:xfrm>
                <a:off x="3203" y="2861"/>
                <a:ext cx="288" cy="138"/>
              </a:xfrm>
              <a:prstGeom prst="ellipse">
                <a:avLst/>
              </a:prstGeom>
              <a:gradFill rotWithShape="1">
                <a:gsLst>
                  <a:gs pos="0">
                    <a:srgbClr val="CC66FF"/>
                  </a:gs>
                  <a:gs pos="50000">
                    <a:srgbClr val="FFCCFF"/>
                  </a:gs>
                  <a:gs pos="100000">
                    <a:srgbClr val="CC66FF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 dirty="0">
                    <a:solidFill>
                      <a:srgbClr val="4C4C4C"/>
                    </a:solidFill>
                    <a:latin typeface="Verdana" pitchFamily="34" charset="0"/>
                  </a:rPr>
                  <a:t>MLCK</a:t>
                </a:r>
              </a:p>
            </p:txBody>
          </p:sp>
          <p:sp>
            <p:nvSpPr>
              <p:cNvPr id="111" name="Oval 211"/>
              <p:cNvSpPr>
                <a:spLocks noChangeArrowheads="1"/>
              </p:cNvSpPr>
              <p:nvPr/>
            </p:nvSpPr>
            <p:spPr bwMode="auto">
              <a:xfrm>
                <a:off x="3750" y="2513"/>
                <a:ext cx="108" cy="9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7F7F7F"/>
                    </a:solidFill>
                    <a:latin typeface="Verdana" pitchFamily="34" charset="0"/>
                  </a:rPr>
                  <a:t>P</a:t>
                </a:r>
              </a:p>
            </p:txBody>
          </p:sp>
          <p:cxnSp>
            <p:nvCxnSpPr>
              <p:cNvPr id="112" name="AutoShape 212"/>
              <p:cNvCxnSpPr>
                <a:cxnSpLocks noChangeShapeType="1"/>
                <a:stCxn id="108" idx="5"/>
                <a:endCxn id="109" idx="3"/>
              </p:cNvCxnSpPr>
              <p:nvPr/>
            </p:nvCxnSpPr>
            <p:spPr bwMode="auto">
              <a:xfrm rot="16200000" flipH="1">
                <a:off x="3383" y="2477"/>
                <a:ext cx="23" cy="382"/>
              </a:xfrm>
              <a:prstGeom prst="curvedConnector3">
                <a:avLst>
                  <a:gd name="adj1" fmla="val 83115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13" name="AutoShape 213"/>
              <p:cNvCxnSpPr>
                <a:cxnSpLocks noChangeShapeType="1"/>
                <a:stCxn id="109" idx="0"/>
                <a:endCxn id="108" idx="0"/>
              </p:cNvCxnSpPr>
              <p:nvPr/>
            </p:nvCxnSpPr>
            <p:spPr bwMode="auto">
              <a:xfrm rot="16200000" flipV="1">
                <a:off x="3254" y="2116"/>
                <a:ext cx="88" cy="749"/>
              </a:xfrm>
              <a:prstGeom prst="curvedConnector3">
                <a:avLst>
                  <a:gd name="adj1" fmla="val 264066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14" name="Line 214"/>
              <p:cNvSpPr>
                <a:spLocks noChangeShapeType="1"/>
              </p:cNvSpPr>
              <p:nvPr/>
            </p:nvSpPr>
            <p:spPr bwMode="auto">
              <a:xfrm>
                <a:off x="3085" y="2916"/>
                <a:ext cx="127" cy="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70" name="TextBox 269"/>
            <p:cNvSpPr txBox="1"/>
            <p:nvPr/>
          </p:nvSpPr>
          <p:spPr>
            <a:xfrm>
              <a:off x="5415735" y="429119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+</a:t>
              </a:r>
              <a:endParaRPr lang="en-GB" dirty="0"/>
            </a:p>
          </p:txBody>
        </p:sp>
      </p:grpSp>
      <p:sp>
        <p:nvSpPr>
          <p:cNvPr id="285" name="TextBox 284"/>
          <p:cNvSpPr txBox="1"/>
          <p:nvPr/>
        </p:nvSpPr>
        <p:spPr>
          <a:xfrm>
            <a:off x="7663727" y="4274440"/>
            <a:ext cx="1587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Weibel</a:t>
            </a:r>
            <a:r>
              <a:rPr lang="en-GB" dirty="0" smtClean="0"/>
              <a:t> </a:t>
            </a:r>
            <a:r>
              <a:rPr lang="en-GB" dirty="0" err="1" smtClean="0"/>
              <a:t>pallade</a:t>
            </a:r>
            <a:endParaRPr lang="en-GB" dirty="0"/>
          </a:p>
          <a:p>
            <a:r>
              <a:rPr lang="en-GB" dirty="0" smtClean="0"/>
              <a:t>bodies</a:t>
            </a:r>
            <a:endParaRPr lang="en-GB" dirty="0"/>
          </a:p>
        </p:txBody>
      </p:sp>
      <p:sp>
        <p:nvSpPr>
          <p:cNvPr id="227" name="Oval 201"/>
          <p:cNvSpPr>
            <a:spLocks noChangeArrowheads="1"/>
          </p:cNvSpPr>
          <p:nvPr/>
        </p:nvSpPr>
        <p:spPr bwMode="auto">
          <a:xfrm>
            <a:off x="4179858" y="3939592"/>
            <a:ext cx="563563" cy="3762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dirty="0">
                <a:solidFill>
                  <a:srgbClr val="FF0000"/>
                </a:solidFill>
                <a:latin typeface="Verdana" pitchFamily="34" charset="0"/>
              </a:rPr>
              <a:t>Ca</a:t>
            </a:r>
            <a:r>
              <a:rPr lang="en-GB" baseline="30000" dirty="0">
                <a:solidFill>
                  <a:srgbClr val="FF0000"/>
                </a:solidFill>
                <a:latin typeface="Verdana" pitchFamily="34" charset="0"/>
              </a:rPr>
              <a:t>2+</a:t>
            </a:r>
          </a:p>
        </p:txBody>
      </p:sp>
      <p:sp>
        <p:nvSpPr>
          <p:cNvPr id="269" name="Rectangle 268"/>
          <p:cNvSpPr/>
          <p:nvPr/>
        </p:nvSpPr>
        <p:spPr>
          <a:xfrm>
            <a:off x="5412112" y="2195208"/>
            <a:ext cx="2622251" cy="23267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/>
              <a:t>Myosin light chain phosphorylation and activation</a:t>
            </a:r>
          </a:p>
        </p:txBody>
      </p:sp>
      <p:sp>
        <p:nvSpPr>
          <p:cNvPr id="228" name="TextBox 227"/>
          <p:cNvSpPr txBox="1"/>
          <p:nvPr/>
        </p:nvSpPr>
        <p:spPr>
          <a:xfrm>
            <a:off x="4470400" y="1619250"/>
            <a:ext cx="1250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GPCR receptor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2991" y="3848589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Actin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7" grpId="0"/>
      <p:bldP spid="237" grpId="0" animBg="1"/>
      <p:bldP spid="238" grpId="0" animBg="1"/>
      <p:bldP spid="285" grpId="0"/>
      <p:bldP spid="227" grpId="0" animBg="1"/>
      <p:bldP spid="269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75220"/>
            <a:ext cx="7677150" cy="1068597"/>
          </a:xfrm>
        </p:spPr>
        <p:txBody>
          <a:bodyPr>
            <a:noAutofit/>
          </a:bodyPr>
          <a:lstStyle/>
          <a:p>
            <a:r>
              <a:rPr lang="en-US" dirty="0" smtClean="0"/>
              <a:t>Endothelial activation: Type 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1949" y="1473200"/>
            <a:ext cx="8686801" cy="21209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Delayed response: dependent on new gene expression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Pro-inflammatory cytokines: TNF-</a:t>
            </a:r>
            <a:r>
              <a:rPr lang="en-GB" dirty="0" smtClean="0">
                <a:sym typeface="Symbol"/>
              </a:rPr>
              <a:t></a:t>
            </a:r>
            <a:r>
              <a:rPr lang="en-GB" dirty="0" smtClean="0"/>
              <a:t>,</a:t>
            </a:r>
            <a:r>
              <a:rPr lang="en-GB" dirty="0" smtClean="0">
                <a:sym typeface="Symbol"/>
              </a:rPr>
              <a:t> Il-1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Activation of transcription factors: NF-</a:t>
            </a:r>
            <a:r>
              <a:rPr lang="en-GB" dirty="0" smtClean="0">
                <a:sym typeface="Symbol"/>
              </a:rPr>
              <a:t>B and activating protein 1 (AP1)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84198934"/>
              </p:ext>
            </p:extLst>
          </p:nvPr>
        </p:nvGraphicFramePr>
        <p:xfrm>
          <a:off x="1803400" y="3454400"/>
          <a:ext cx="61214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158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Type II </a:t>
            </a:r>
            <a:r>
              <a:rPr lang="en-GB" i="1" dirty="0" smtClean="0">
                <a:solidFill>
                  <a:schemeClr val="tx1"/>
                </a:solidFill>
              </a:rPr>
              <a:t>versus </a:t>
            </a:r>
            <a:r>
              <a:rPr lang="en-GB" dirty="0" smtClean="0">
                <a:solidFill>
                  <a:schemeClr val="tx1"/>
                </a:solidFill>
              </a:rPr>
              <a:t>Type I activation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391568"/>
            <a:ext cx="8219256" cy="4968552"/>
          </a:xfr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685800">
              <a:lnSpc>
                <a:spcPct val="150000"/>
              </a:lnSpc>
              <a:buFont typeface="Arial" pitchFamily="34" charset="0"/>
              <a:buChar char="•"/>
            </a:pPr>
            <a:r>
              <a:rPr lang="en-GB" b="1" dirty="0" smtClean="0">
                <a:solidFill>
                  <a:srgbClr val="FFC000"/>
                </a:solidFill>
              </a:rPr>
              <a:t>Duration: </a:t>
            </a:r>
          </a:p>
          <a:p>
            <a:pPr marL="1085850" lvl="1">
              <a:lnSpc>
                <a:spcPct val="150000"/>
              </a:lnSpc>
            </a:pPr>
            <a:r>
              <a:rPr lang="en-GB" dirty="0" smtClean="0"/>
              <a:t>Type I minutes;  Type II evolves over </a:t>
            </a:r>
            <a:r>
              <a:rPr lang="en-GB" dirty="0"/>
              <a:t>hours/days </a:t>
            </a:r>
            <a:endParaRPr lang="en-GB" dirty="0" smtClean="0"/>
          </a:p>
          <a:p>
            <a:pPr marL="1085850" lvl="1">
              <a:lnSpc>
                <a:spcPct val="150000"/>
              </a:lnSpc>
            </a:pPr>
            <a:r>
              <a:rPr lang="en-GB" dirty="0" smtClean="0"/>
              <a:t>Type I self-limiting;  Type II continuous (in presence of stimulus)</a:t>
            </a:r>
          </a:p>
          <a:p>
            <a:pPr marL="685800">
              <a:lnSpc>
                <a:spcPct val="150000"/>
              </a:lnSpc>
              <a:buFont typeface="Arial" pitchFamily="34" charset="0"/>
              <a:buChar char="•"/>
            </a:pPr>
            <a:r>
              <a:rPr lang="en-GB" b="1" dirty="0" smtClean="0">
                <a:solidFill>
                  <a:srgbClr val="FFC000"/>
                </a:solidFill>
              </a:rPr>
              <a:t>Vasodilation and permeability:</a:t>
            </a:r>
          </a:p>
          <a:p>
            <a:pPr marL="1085850" lvl="1">
              <a:lnSpc>
                <a:spcPct val="150000"/>
              </a:lnSpc>
            </a:pPr>
            <a:r>
              <a:rPr lang="en-GB" dirty="0" smtClean="0"/>
              <a:t>COX-2 expression in Type II results in greater prostaglandin production</a:t>
            </a:r>
          </a:p>
          <a:p>
            <a:pPr marL="1085850" lvl="1">
              <a:lnSpc>
                <a:spcPct val="150000"/>
              </a:lnSpc>
            </a:pPr>
            <a:r>
              <a:rPr lang="en-GB" dirty="0" smtClean="0"/>
              <a:t>Actin reorganisation in </a:t>
            </a:r>
            <a:r>
              <a:rPr lang="en-GB" dirty="0"/>
              <a:t>type </a:t>
            </a:r>
            <a:r>
              <a:rPr lang="en-GB" dirty="0" smtClean="0"/>
              <a:t>II results in sustained vascular leak and local fibrin deposition </a:t>
            </a:r>
          </a:p>
          <a:p>
            <a:pPr marL="685800">
              <a:lnSpc>
                <a:spcPct val="150000"/>
              </a:lnSpc>
              <a:buFont typeface="Arial" pitchFamily="34" charset="0"/>
              <a:buChar char="•"/>
            </a:pPr>
            <a:r>
              <a:rPr lang="en-GB" dirty="0" smtClean="0">
                <a:solidFill>
                  <a:srgbClr val="FFC000"/>
                </a:solidFill>
              </a:rPr>
              <a:t>Leukocyte infiltration:</a:t>
            </a:r>
          </a:p>
          <a:p>
            <a:pPr marL="1085850" lvl="1">
              <a:lnSpc>
                <a:spcPct val="150000"/>
              </a:lnSpc>
            </a:pPr>
            <a:r>
              <a:rPr lang="en-GB" dirty="0" smtClean="0"/>
              <a:t>IL-8: more effective neutrophil infiltration</a:t>
            </a:r>
          </a:p>
          <a:p>
            <a:pPr marL="1085850" lvl="1">
              <a:lnSpc>
                <a:spcPct val="150000"/>
              </a:lnSpc>
            </a:pPr>
            <a:r>
              <a:rPr lang="en-GB" dirty="0" smtClean="0"/>
              <a:t>Later expression of MCP-1, VCAM-1 and ICAM-1 produces transition to monocyte infiltration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5626" y="3064891"/>
            <a:ext cx="7943074" cy="936000"/>
          </a:xfrm>
          <a:scene3d>
            <a:camera prst="perspectiveRight"/>
            <a:lightRig rig="threePt" dir="t"/>
          </a:scene3d>
          <a:sp3d/>
        </p:spPr>
        <p:txBody>
          <a:bodyPr>
            <a:noAutofit/>
            <a:scene3d>
              <a:camera prst="perspectiveRight"/>
              <a:lightRig rig="threePt" dir="t"/>
            </a:scene3d>
            <a:flatTx/>
          </a:bodyPr>
          <a:lstStyle/>
          <a:p>
            <a:r>
              <a:rPr lang="en-US" sz="4400" dirty="0" smtClean="0"/>
              <a:t>The leukocyte-endothelial interaction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52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dirty="0" smtClean="0"/>
              <a:t>Endothelium as a structure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40767"/>
            <a:ext cx="3877056" cy="4968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b="0" i="0" dirty="0" smtClean="0"/>
              <a:t>Single cell layer </a:t>
            </a:r>
            <a:r>
              <a:rPr lang="en-US" dirty="0" smtClean="0"/>
              <a:t>on luminal surface  </a:t>
            </a:r>
            <a:r>
              <a:rPr lang="en-US" b="0" i="0" dirty="0" smtClean="0"/>
              <a:t>all blood vessels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0.3 </a:t>
            </a:r>
            <a:r>
              <a:rPr lang="en-US" dirty="0"/>
              <a:t>-2.0 µm thick</a:t>
            </a:r>
          </a:p>
          <a:p>
            <a:pPr lvl="1"/>
            <a:r>
              <a:rPr lang="en-US" dirty="0" smtClean="0"/>
              <a:t>Area: 4000-7000 m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Cells: ~1 x 10</a:t>
            </a:r>
            <a:r>
              <a:rPr lang="en-US" baseline="30000" dirty="0" smtClean="0"/>
              <a:t>13</a:t>
            </a:r>
          </a:p>
          <a:p>
            <a:endParaRPr lang="en-US" baseline="30000" dirty="0" smtClean="0"/>
          </a:p>
          <a:p>
            <a:endParaRPr lang="en-US" baseline="30000" dirty="0"/>
          </a:p>
          <a:p>
            <a:r>
              <a:rPr lang="en-US" dirty="0" smtClean="0"/>
              <a:t>Interface between </a:t>
            </a:r>
            <a:r>
              <a:rPr lang="en-US" dirty="0"/>
              <a:t>blood </a:t>
            </a:r>
            <a:r>
              <a:rPr lang="en-US" dirty="0" smtClean="0"/>
              <a:t>and surrounding </a:t>
            </a:r>
            <a:r>
              <a:rPr lang="en-US" dirty="0"/>
              <a:t>tissues.</a:t>
            </a:r>
          </a:p>
          <a:p>
            <a:pPr lvl="0" algn="l" rtl="0"/>
            <a:endParaRPr lang="en-US" b="0" i="0" dirty="0" smtClean="0"/>
          </a:p>
          <a:p>
            <a:endParaRPr lang="en-US" dirty="0"/>
          </a:p>
        </p:txBody>
      </p:sp>
      <p:pic>
        <p:nvPicPr>
          <p:cNvPr id="8" name="Picture Placeholder 4" descr="~image1.png"/>
          <p:cNvPicPr>
            <a:picLocks noGrp="1"/>
          </p:cNvPicPr>
          <p:nvPr>
            <p:ph type="pic" sz="quarter" idx="1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67757" y="1442945"/>
            <a:ext cx="3904487" cy="4142230"/>
          </a:xfr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/>
          <p:cNvSpPr/>
          <p:nvPr/>
        </p:nvSpPr>
        <p:spPr>
          <a:xfrm>
            <a:off x="271559" y="1443389"/>
            <a:ext cx="8851439" cy="6461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 Box 134"/>
          <p:cNvSpPr txBox="1">
            <a:spLocks noChangeArrowheads="1"/>
          </p:cNvSpPr>
          <p:nvPr/>
        </p:nvSpPr>
        <p:spPr bwMode="auto">
          <a:xfrm>
            <a:off x="301753" y="5682156"/>
            <a:ext cx="1755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pPr algn="ctr"/>
            <a:r>
              <a:rPr lang="en-GB" sz="2000" dirty="0" smtClean="0"/>
              <a:t>E </a:t>
            </a:r>
            <a:r>
              <a:rPr lang="en-GB" sz="2000" dirty="0"/>
              <a:t>&amp; P </a:t>
            </a:r>
            <a:r>
              <a:rPr lang="en-GB" sz="2000" dirty="0" err="1" smtClean="0"/>
              <a:t>selectins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81" name="Text Box 137"/>
          <p:cNvSpPr txBox="1">
            <a:spLocks noChangeArrowheads="1"/>
          </p:cNvSpPr>
          <p:nvPr/>
        </p:nvSpPr>
        <p:spPr bwMode="auto">
          <a:xfrm>
            <a:off x="4618838" y="1552319"/>
            <a:ext cx="9466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pPr algn="ctr"/>
            <a:r>
              <a:rPr lang="en-GB" sz="2400" dirty="0" smtClean="0">
                <a:solidFill>
                  <a:srgbClr val="FFC000"/>
                </a:solidFill>
              </a:rPr>
              <a:t>Arrest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4983513" y="5081987"/>
            <a:ext cx="1430337" cy="2159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4" name="Rectangle 107"/>
          <p:cNvSpPr>
            <a:spLocks noChangeArrowheads="1"/>
          </p:cNvSpPr>
          <p:nvPr/>
        </p:nvSpPr>
        <p:spPr bwMode="auto">
          <a:xfrm>
            <a:off x="8428831" y="5066206"/>
            <a:ext cx="715169" cy="2159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6340" y="5081987"/>
            <a:ext cx="1430337" cy="2159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2136677" y="5081987"/>
            <a:ext cx="1430338" cy="2159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580003" y="5081987"/>
            <a:ext cx="1430338" cy="2159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800122" y="4769287"/>
            <a:ext cx="119062" cy="303213"/>
            <a:chOff x="1474" y="1616"/>
            <a:chExt cx="75" cy="191"/>
          </a:xfrm>
          <a:solidFill>
            <a:srgbClr val="FF0000"/>
          </a:solidFill>
        </p:grpSpPr>
        <p:sp>
          <p:nvSpPr>
            <p:cNvPr id="11" name="Rectangle 17"/>
            <p:cNvSpPr>
              <a:spLocks noChangeArrowheads="1"/>
            </p:cNvSpPr>
            <p:nvPr/>
          </p:nvSpPr>
          <p:spPr bwMode="auto">
            <a:xfrm>
              <a:off x="1474" y="1616"/>
              <a:ext cx="75" cy="9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515" y="1701"/>
              <a:ext cx="0" cy="106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6" name="Group 94"/>
          <p:cNvGrpSpPr>
            <a:grpSpLocks/>
          </p:cNvGrpSpPr>
          <p:nvPr/>
        </p:nvGrpSpPr>
        <p:grpSpPr bwMode="auto">
          <a:xfrm>
            <a:off x="1035279" y="4871417"/>
            <a:ext cx="169862" cy="242887"/>
            <a:chOff x="1555" y="3601"/>
            <a:chExt cx="81" cy="162"/>
          </a:xfrm>
        </p:grpSpPr>
        <p:sp>
          <p:nvSpPr>
            <p:cNvPr id="27" name="Line 95"/>
            <p:cNvSpPr>
              <a:spLocks noChangeShapeType="1"/>
            </p:cNvSpPr>
            <p:nvPr/>
          </p:nvSpPr>
          <p:spPr bwMode="auto">
            <a:xfrm flipV="1">
              <a:off x="1598" y="3667"/>
              <a:ext cx="0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555" y="3601"/>
              <a:ext cx="81" cy="6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4" y="57"/>
                </a:cxn>
                <a:cxn ang="0">
                  <a:pos x="62" y="57"/>
                </a:cxn>
                <a:cxn ang="0">
                  <a:pos x="81" y="0"/>
                </a:cxn>
              </a:cxnLst>
              <a:rect l="0" t="0" r="r" b="b"/>
              <a:pathLst>
                <a:path w="81" h="66">
                  <a:moveTo>
                    <a:pt x="0" y="9"/>
                  </a:moveTo>
                  <a:cubicBezTo>
                    <a:pt x="7" y="29"/>
                    <a:pt x="14" y="49"/>
                    <a:pt x="24" y="57"/>
                  </a:cubicBezTo>
                  <a:cubicBezTo>
                    <a:pt x="34" y="65"/>
                    <a:pt x="53" y="66"/>
                    <a:pt x="62" y="57"/>
                  </a:cubicBezTo>
                  <a:cubicBezTo>
                    <a:pt x="71" y="48"/>
                    <a:pt x="79" y="10"/>
                    <a:pt x="81" y="0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" name="Group 97"/>
          <p:cNvGrpSpPr>
            <a:grpSpLocks/>
          </p:cNvGrpSpPr>
          <p:nvPr/>
        </p:nvGrpSpPr>
        <p:grpSpPr bwMode="auto">
          <a:xfrm>
            <a:off x="878714" y="4827987"/>
            <a:ext cx="119062" cy="303213"/>
            <a:chOff x="1474" y="1616"/>
            <a:chExt cx="75" cy="191"/>
          </a:xfrm>
          <a:solidFill>
            <a:srgbClr val="0070C0"/>
          </a:solidFill>
        </p:grpSpPr>
        <p:sp>
          <p:nvSpPr>
            <p:cNvPr id="30" name="Rectangle 98"/>
            <p:cNvSpPr>
              <a:spLocks noChangeArrowheads="1"/>
            </p:cNvSpPr>
            <p:nvPr/>
          </p:nvSpPr>
          <p:spPr bwMode="auto">
            <a:xfrm>
              <a:off x="1474" y="1616"/>
              <a:ext cx="75" cy="9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Line 99"/>
            <p:cNvSpPr>
              <a:spLocks noChangeShapeType="1"/>
            </p:cNvSpPr>
            <p:nvPr/>
          </p:nvSpPr>
          <p:spPr bwMode="auto">
            <a:xfrm>
              <a:off x="1515" y="1701"/>
              <a:ext cx="0" cy="106"/>
            </a:xfrm>
            <a:prstGeom prst="lin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2" name="Text Box 106"/>
          <p:cNvSpPr txBox="1">
            <a:spLocks noChangeArrowheads="1"/>
          </p:cNvSpPr>
          <p:nvPr/>
        </p:nvSpPr>
        <p:spPr bwMode="auto">
          <a:xfrm rot="16200000">
            <a:off x="10165858" y="3732028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8" name="Oval 76"/>
          <p:cNvSpPr>
            <a:spLocks noChangeArrowheads="1"/>
          </p:cNvSpPr>
          <p:nvPr/>
        </p:nvSpPr>
        <p:spPr bwMode="auto">
          <a:xfrm rot="5903855">
            <a:off x="2573124" y="4063129"/>
            <a:ext cx="1008062" cy="9001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9" name="Oval 77"/>
          <p:cNvSpPr>
            <a:spLocks noChangeArrowheads="1"/>
          </p:cNvSpPr>
          <p:nvPr/>
        </p:nvSpPr>
        <p:spPr bwMode="auto">
          <a:xfrm rot="1892736">
            <a:off x="2761763" y="4284049"/>
            <a:ext cx="576262" cy="576263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" name="Freeform 78"/>
          <p:cNvSpPr>
            <a:spLocks/>
          </p:cNvSpPr>
          <p:nvPr/>
        </p:nvSpPr>
        <p:spPr bwMode="auto">
          <a:xfrm rot="21492521">
            <a:off x="9831117" y="4288496"/>
            <a:ext cx="219075" cy="244475"/>
          </a:xfrm>
          <a:custGeom>
            <a:avLst/>
            <a:gdLst/>
            <a:ahLst/>
            <a:cxnLst>
              <a:cxn ang="0">
                <a:pos x="124" y="46"/>
              </a:cxn>
              <a:cxn ang="0">
                <a:pos x="124" y="8"/>
              </a:cxn>
              <a:cxn ang="0">
                <a:pos x="42" y="8"/>
              </a:cxn>
              <a:cxn ang="0">
                <a:pos x="37" y="56"/>
              </a:cxn>
              <a:cxn ang="0">
                <a:pos x="85" y="61"/>
              </a:cxn>
              <a:cxn ang="0">
                <a:pos x="119" y="80"/>
              </a:cxn>
              <a:cxn ang="0">
                <a:pos x="37" y="80"/>
              </a:cxn>
              <a:cxn ang="0">
                <a:pos x="109" y="104"/>
              </a:cxn>
              <a:cxn ang="0">
                <a:pos x="52" y="118"/>
              </a:cxn>
              <a:cxn ang="0">
                <a:pos x="109" y="133"/>
              </a:cxn>
              <a:cxn ang="0">
                <a:pos x="57" y="147"/>
              </a:cxn>
              <a:cxn ang="0">
                <a:pos x="9" y="147"/>
              </a:cxn>
              <a:cxn ang="0">
                <a:pos x="4" y="104"/>
              </a:cxn>
            </a:cxnLst>
            <a:rect l="0" t="0" r="r" b="b"/>
            <a:pathLst>
              <a:path w="138" h="154">
                <a:moveTo>
                  <a:pt x="124" y="46"/>
                </a:moveTo>
                <a:cubicBezTo>
                  <a:pt x="131" y="30"/>
                  <a:pt x="138" y="14"/>
                  <a:pt x="124" y="8"/>
                </a:cubicBezTo>
                <a:cubicBezTo>
                  <a:pt x="110" y="2"/>
                  <a:pt x="56" y="0"/>
                  <a:pt x="42" y="8"/>
                </a:cubicBezTo>
                <a:cubicBezTo>
                  <a:pt x="28" y="16"/>
                  <a:pt x="30" y="47"/>
                  <a:pt x="37" y="56"/>
                </a:cubicBezTo>
                <a:cubicBezTo>
                  <a:pt x="44" y="65"/>
                  <a:pt x="71" y="57"/>
                  <a:pt x="85" y="61"/>
                </a:cubicBezTo>
                <a:cubicBezTo>
                  <a:pt x="99" y="65"/>
                  <a:pt x="127" y="77"/>
                  <a:pt x="119" y="80"/>
                </a:cubicBezTo>
                <a:cubicBezTo>
                  <a:pt x="111" y="83"/>
                  <a:pt x="39" y="76"/>
                  <a:pt x="37" y="80"/>
                </a:cubicBezTo>
                <a:cubicBezTo>
                  <a:pt x="35" y="84"/>
                  <a:pt x="107" y="98"/>
                  <a:pt x="109" y="104"/>
                </a:cubicBezTo>
                <a:cubicBezTo>
                  <a:pt x="111" y="110"/>
                  <a:pt x="52" y="113"/>
                  <a:pt x="52" y="118"/>
                </a:cubicBezTo>
                <a:cubicBezTo>
                  <a:pt x="52" y="123"/>
                  <a:pt x="108" y="128"/>
                  <a:pt x="109" y="133"/>
                </a:cubicBezTo>
                <a:cubicBezTo>
                  <a:pt x="110" y="138"/>
                  <a:pt x="74" y="145"/>
                  <a:pt x="57" y="147"/>
                </a:cubicBezTo>
                <a:cubicBezTo>
                  <a:pt x="40" y="149"/>
                  <a:pt x="18" y="154"/>
                  <a:pt x="9" y="147"/>
                </a:cubicBezTo>
                <a:cubicBezTo>
                  <a:pt x="0" y="140"/>
                  <a:pt x="4" y="113"/>
                  <a:pt x="4" y="10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6" name="Text Box 48"/>
          <p:cNvSpPr txBox="1">
            <a:spLocks noChangeArrowheads="1"/>
          </p:cNvSpPr>
          <p:nvPr/>
        </p:nvSpPr>
        <p:spPr bwMode="auto">
          <a:xfrm rot="17507076">
            <a:off x="10856388" y="4553708"/>
            <a:ext cx="314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78" name="Oval 80"/>
          <p:cNvSpPr>
            <a:spLocks noChangeArrowheads="1"/>
          </p:cNvSpPr>
          <p:nvPr/>
        </p:nvSpPr>
        <p:spPr bwMode="auto">
          <a:xfrm rot="7821194">
            <a:off x="4417647" y="4207543"/>
            <a:ext cx="933450" cy="9001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ot="10800000" vert="eaVert" wrap="none" anchor="ctr"/>
          <a:lstStyle/>
          <a:p>
            <a:pPr algn="ctr"/>
            <a:endParaRPr lang="en-US" sz="1800"/>
          </a:p>
        </p:txBody>
      </p:sp>
      <p:grpSp>
        <p:nvGrpSpPr>
          <p:cNvPr id="64" name="Group 91"/>
          <p:cNvGrpSpPr>
            <a:grpSpLocks/>
          </p:cNvGrpSpPr>
          <p:nvPr/>
        </p:nvGrpSpPr>
        <p:grpSpPr bwMode="auto">
          <a:xfrm rot="10068005">
            <a:off x="9614578" y="4665593"/>
            <a:ext cx="128587" cy="244475"/>
            <a:chOff x="1555" y="3601"/>
            <a:chExt cx="81" cy="162"/>
          </a:xfrm>
        </p:grpSpPr>
        <p:sp>
          <p:nvSpPr>
            <p:cNvPr id="66" name="Line 92"/>
            <p:cNvSpPr>
              <a:spLocks noChangeShapeType="1"/>
            </p:cNvSpPr>
            <p:nvPr/>
          </p:nvSpPr>
          <p:spPr bwMode="auto">
            <a:xfrm flipV="1">
              <a:off x="1598" y="3667"/>
              <a:ext cx="0" cy="9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93"/>
            <p:cNvSpPr>
              <a:spLocks/>
            </p:cNvSpPr>
            <p:nvPr/>
          </p:nvSpPr>
          <p:spPr bwMode="auto">
            <a:xfrm>
              <a:off x="1555" y="3601"/>
              <a:ext cx="81" cy="6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4" y="57"/>
                </a:cxn>
                <a:cxn ang="0">
                  <a:pos x="62" y="57"/>
                </a:cxn>
                <a:cxn ang="0">
                  <a:pos x="81" y="0"/>
                </a:cxn>
              </a:cxnLst>
              <a:rect l="0" t="0" r="r" b="b"/>
              <a:pathLst>
                <a:path w="81" h="66">
                  <a:moveTo>
                    <a:pt x="0" y="9"/>
                  </a:moveTo>
                  <a:cubicBezTo>
                    <a:pt x="7" y="29"/>
                    <a:pt x="14" y="49"/>
                    <a:pt x="24" y="57"/>
                  </a:cubicBezTo>
                  <a:cubicBezTo>
                    <a:pt x="34" y="65"/>
                    <a:pt x="53" y="66"/>
                    <a:pt x="62" y="57"/>
                  </a:cubicBezTo>
                  <a:cubicBezTo>
                    <a:pt x="71" y="48"/>
                    <a:pt x="79" y="10"/>
                    <a:pt x="81" y="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7" name="Group 67"/>
          <p:cNvGrpSpPr>
            <a:grpSpLocks/>
          </p:cNvGrpSpPr>
          <p:nvPr/>
        </p:nvGrpSpPr>
        <p:grpSpPr bwMode="auto">
          <a:xfrm>
            <a:off x="10376144" y="5559108"/>
            <a:ext cx="176213" cy="279400"/>
            <a:chOff x="1457" y="1449"/>
            <a:chExt cx="111" cy="176"/>
          </a:xfrm>
        </p:grpSpPr>
        <p:sp>
          <p:nvSpPr>
            <p:cNvPr id="82" name="Line 68"/>
            <p:cNvSpPr>
              <a:spLocks noChangeShapeType="1"/>
            </p:cNvSpPr>
            <p:nvPr/>
          </p:nvSpPr>
          <p:spPr bwMode="auto">
            <a:xfrm>
              <a:off x="1531" y="1554"/>
              <a:ext cx="37" cy="69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Line 69"/>
            <p:cNvSpPr>
              <a:spLocks noChangeShapeType="1"/>
            </p:cNvSpPr>
            <p:nvPr/>
          </p:nvSpPr>
          <p:spPr bwMode="auto">
            <a:xfrm flipV="1">
              <a:off x="1457" y="1556"/>
              <a:ext cx="37" cy="69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Line 70"/>
            <p:cNvSpPr>
              <a:spLocks noChangeShapeType="1"/>
            </p:cNvSpPr>
            <p:nvPr/>
          </p:nvSpPr>
          <p:spPr bwMode="auto">
            <a:xfrm>
              <a:off x="1484" y="1560"/>
              <a:ext cx="4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71"/>
            <p:cNvSpPr>
              <a:spLocks noChangeShapeType="1"/>
            </p:cNvSpPr>
            <p:nvPr/>
          </p:nvSpPr>
          <p:spPr bwMode="auto">
            <a:xfrm>
              <a:off x="1511" y="1449"/>
              <a:ext cx="0" cy="10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9" name="Oval 81"/>
          <p:cNvSpPr>
            <a:spLocks noChangeArrowheads="1"/>
          </p:cNvSpPr>
          <p:nvPr/>
        </p:nvSpPr>
        <p:spPr bwMode="auto">
          <a:xfrm rot="7821194">
            <a:off x="4636952" y="4355242"/>
            <a:ext cx="533400" cy="576263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0" name="Freeform 82"/>
          <p:cNvSpPr>
            <a:spLocks/>
          </p:cNvSpPr>
          <p:nvPr/>
        </p:nvSpPr>
        <p:spPr bwMode="auto">
          <a:xfrm rot="5820980">
            <a:off x="9871618" y="4951929"/>
            <a:ext cx="203200" cy="244475"/>
          </a:xfrm>
          <a:custGeom>
            <a:avLst/>
            <a:gdLst/>
            <a:ahLst/>
            <a:cxnLst>
              <a:cxn ang="0">
                <a:pos x="124" y="46"/>
              </a:cxn>
              <a:cxn ang="0">
                <a:pos x="124" y="8"/>
              </a:cxn>
              <a:cxn ang="0">
                <a:pos x="42" y="8"/>
              </a:cxn>
              <a:cxn ang="0">
                <a:pos x="37" y="56"/>
              </a:cxn>
              <a:cxn ang="0">
                <a:pos x="85" y="61"/>
              </a:cxn>
              <a:cxn ang="0">
                <a:pos x="119" y="80"/>
              </a:cxn>
              <a:cxn ang="0">
                <a:pos x="37" y="80"/>
              </a:cxn>
              <a:cxn ang="0">
                <a:pos x="109" y="104"/>
              </a:cxn>
              <a:cxn ang="0">
                <a:pos x="52" y="118"/>
              </a:cxn>
              <a:cxn ang="0">
                <a:pos x="109" y="133"/>
              </a:cxn>
              <a:cxn ang="0">
                <a:pos x="57" y="147"/>
              </a:cxn>
              <a:cxn ang="0">
                <a:pos x="9" y="147"/>
              </a:cxn>
              <a:cxn ang="0">
                <a:pos x="4" y="104"/>
              </a:cxn>
            </a:cxnLst>
            <a:rect l="0" t="0" r="r" b="b"/>
            <a:pathLst>
              <a:path w="138" h="154">
                <a:moveTo>
                  <a:pt x="124" y="46"/>
                </a:moveTo>
                <a:cubicBezTo>
                  <a:pt x="131" y="30"/>
                  <a:pt x="138" y="14"/>
                  <a:pt x="124" y="8"/>
                </a:cubicBezTo>
                <a:cubicBezTo>
                  <a:pt x="110" y="2"/>
                  <a:pt x="56" y="0"/>
                  <a:pt x="42" y="8"/>
                </a:cubicBezTo>
                <a:cubicBezTo>
                  <a:pt x="28" y="16"/>
                  <a:pt x="30" y="47"/>
                  <a:pt x="37" y="56"/>
                </a:cubicBezTo>
                <a:cubicBezTo>
                  <a:pt x="44" y="65"/>
                  <a:pt x="71" y="57"/>
                  <a:pt x="85" y="61"/>
                </a:cubicBezTo>
                <a:cubicBezTo>
                  <a:pt x="99" y="65"/>
                  <a:pt x="127" y="77"/>
                  <a:pt x="119" y="80"/>
                </a:cubicBezTo>
                <a:cubicBezTo>
                  <a:pt x="111" y="83"/>
                  <a:pt x="39" y="76"/>
                  <a:pt x="37" y="80"/>
                </a:cubicBezTo>
                <a:cubicBezTo>
                  <a:pt x="35" y="84"/>
                  <a:pt x="107" y="98"/>
                  <a:pt x="109" y="104"/>
                </a:cubicBezTo>
                <a:cubicBezTo>
                  <a:pt x="111" y="110"/>
                  <a:pt x="52" y="113"/>
                  <a:pt x="52" y="118"/>
                </a:cubicBezTo>
                <a:cubicBezTo>
                  <a:pt x="52" y="123"/>
                  <a:pt x="108" y="128"/>
                  <a:pt x="109" y="133"/>
                </a:cubicBezTo>
                <a:cubicBezTo>
                  <a:pt x="110" y="138"/>
                  <a:pt x="74" y="145"/>
                  <a:pt x="57" y="147"/>
                </a:cubicBezTo>
                <a:cubicBezTo>
                  <a:pt x="40" y="149"/>
                  <a:pt x="18" y="154"/>
                  <a:pt x="9" y="147"/>
                </a:cubicBezTo>
                <a:cubicBezTo>
                  <a:pt x="0" y="140"/>
                  <a:pt x="4" y="113"/>
                  <a:pt x="4" y="10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1" name="Oval 54"/>
          <p:cNvSpPr>
            <a:spLocks noChangeArrowheads="1"/>
          </p:cNvSpPr>
          <p:nvPr/>
        </p:nvSpPr>
        <p:spPr bwMode="auto">
          <a:xfrm>
            <a:off x="7797056" y="4639168"/>
            <a:ext cx="619125" cy="9001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92" name="Oval 55"/>
          <p:cNvSpPr>
            <a:spLocks noChangeArrowheads="1"/>
          </p:cNvSpPr>
          <p:nvPr/>
        </p:nvSpPr>
        <p:spPr bwMode="auto">
          <a:xfrm>
            <a:off x="8005706" y="4816968"/>
            <a:ext cx="353925" cy="576263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0" name="Freeform 51"/>
          <p:cNvSpPr>
            <a:spLocks/>
          </p:cNvSpPr>
          <p:nvPr/>
        </p:nvSpPr>
        <p:spPr bwMode="auto">
          <a:xfrm rot="5170999">
            <a:off x="10285790" y="6256101"/>
            <a:ext cx="219075" cy="244475"/>
          </a:xfrm>
          <a:custGeom>
            <a:avLst/>
            <a:gdLst/>
            <a:ahLst/>
            <a:cxnLst>
              <a:cxn ang="0">
                <a:pos x="124" y="46"/>
              </a:cxn>
              <a:cxn ang="0">
                <a:pos x="124" y="8"/>
              </a:cxn>
              <a:cxn ang="0">
                <a:pos x="42" y="8"/>
              </a:cxn>
              <a:cxn ang="0">
                <a:pos x="37" y="56"/>
              </a:cxn>
              <a:cxn ang="0">
                <a:pos x="85" y="61"/>
              </a:cxn>
              <a:cxn ang="0">
                <a:pos x="119" y="80"/>
              </a:cxn>
              <a:cxn ang="0">
                <a:pos x="37" y="80"/>
              </a:cxn>
              <a:cxn ang="0">
                <a:pos x="109" y="104"/>
              </a:cxn>
              <a:cxn ang="0">
                <a:pos x="52" y="118"/>
              </a:cxn>
              <a:cxn ang="0">
                <a:pos x="109" y="133"/>
              </a:cxn>
              <a:cxn ang="0">
                <a:pos x="57" y="147"/>
              </a:cxn>
              <a:cxn ang="0">
                <a:pos x="9" y="147"/>
              </a:cxn>
              <a:cxn ang="0">
                <a:pos x="4" y="104"/>
              </a:cxn>
            </a:cxnLst>
            <a:rect l="0" t="0" r="r" b="b"/>
            <a:pathLst>
              <a:path w="138" h="154">
                <a:moveTo>
                  <a:pt x="124" y="46"/>
                </a:moveTo>
                <a:cubicBezTo>
                  <a:pt x="131" y="30"/>
                  <a:pt x="138" y="14"/>
                  <a:pt x="124" y="8"/>
                </a:cubicBezTo>
                <a:cubicBezTo>
                  <a:pt x="110" y="2"/>
                  <a:pt x="56" y="0"/>
                  <a:pt x="42" y="8"/>
                </a:cubicBezTo>
                <a:cubicBezTo>
                  <a:pt x="28" y="16"/>
                  <a:pt x="30" y="47"/>
                  <a:pt x="37" y="56"/>
                </a:cubicBezTo>
                <a:cubicBezTo>
                  <a:pt x="44" y="65"/>
                  <a:pt x="71" y="57"/>
                  <a:pt x="85" y="61"/>
                </a:cubicBezTo>
                <a:cubicBezTo>
                  <a:pt x="99" y="65"/>
                  <a:pt x="127" y="77"/>
                  <a:pt x="119" y="80"/>
                </a:cubicBezTo>
                <a:cubicBezTo>
                  <a:pt x="111" y="83"/>
                  <a:pt x="39" y="76"/>
                  <a:pt x="37" y="80"/>
                </a:cubicBezTo>
                <a:cubicBezTo>
                  <a:pt x="35" y="84"/>
                  <a:pt x="107" y="98"/>
                  <a:pt x="109" y="104"/>
                </a:cubicBezTo>
                <a:cubicBezTo>
                  <a:pt x="111" y="110"/>
                  <a:pt x="52" y="113"/>
                  <a:pt x="52" y="118"/>
                </a:cubicBezTo>
                <a:cubicBezTo>
                  <a:pt x="52" y="123"/>
                  <a:pt x="108" y="128"/>
                  <a:pt x="109" y="133"/>
                </a:cubicBezTo>
                <a:cubicBezTo>
                  <a:pt x="110" y="138"/>
                  <a:pt x="74" y="145"/>
                  <a:pt x="57" y="147"/>
                </a:cubicBezTo>
                <a:cubicBezTo>
                  <a:pt x="40" y="149"/>
                  <a:pt x="18" y="154"/>
                  <a:pt x="9" y="147"/>
                </a:cubicBezTo>
                <a:cubicBezTo>
                  <a:pt x="0" y="140"/>
                  <a:pt x="4" y="113"/>
                  <a:pt x="4" y="10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8" name="Text Box 138"/>
          <p:cNvSpPr txBox="1">
            <a:spLocks noChangeArrowheads="1"/>
          </p:cNvSpPr>
          <p:nvPr/>
        </p:nvSpPr>
        <p:spPr bwMode="auto">
          <a:xfrm>
            <a:off x="7606463" y="1552319"/>
            <a:ext cx="140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Migration</a:t>
            </a:r>
            <a:endParaRPr lang="en-GB" sz="2400" dirty="0">
              <a:solidFill>
                <a:srgbClr val="FFC000"/>
              </a:solidFill>
            </a:endParaRPr>
          </a:p>
        </p:txBody>
      </p:sp>
      <p:grpSp>
        <p:nvGrpSpPr>
          <p:cNvPr id="101" name="Group 146"/>
          <p:cNvGrpSpPr>
            <a:grpSpLocks/>
          </p:cNvGrpSpPr>
          <p:nvPr/>
        </p:nvGrpSpPr>
        <p:grpSpPr bwMode="auto">
          <a:xfrm>
            <a:off x="9737176" y="1926461"/>
            <a:ext cx="169863" cy="242888"/>
            <a:chOff x="1555" y="3601"/>
            <a:chExt cx="81" cy="162"/>
          </a:xfrm>
        </p:grpSpPr>
        <p:sp>
          <p:nvSpPr>
            <p:cNvPr id="102" name="Line 147"/>
            <p:cNvSpPr>
              <a:spLocks noChangeShapeType="1"/>
            </p:cNvSpPr>
            <p:nvPr/>
          </p:nvSpPr>
          <p:spPr bwMode="auto">
            <a:xfrm flipV="1">
              <a:off x="1598" y="3667"/>
              <a:ext cx="0" cy="96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148"/>
            <p:cNvSpPr>
              <a:spLocks/>
            </p:cNvSpPr>
            <p:nvPr/>
          </p:nvSpPr>
          <p:spPr bwMode="auto">
            <a:xfrm>
              <a:off x="1555" y="3601"/>
              <a:ext cx="81" cy="6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4" y="57"/>
                </a:cxn>
                <a:cxn ang="0">
                  <a:pos x="62" y="57"/>
                </a:cxn>
                <a:cxn ang="0">
                  <a:pos x="81" y="0"/>
                </a:cxn>
              </a:cxnLst>
              <a:rect l="0" t="0" r="r" b="b"/>
              <a:pathLst>
                <a:path w="81" h="66">
                  <a:moveTo>
                    <a:pt x="0" y="9"/>
                  </a:moveTo>
                  <a:cubicBezTo>
                    <a:pt x="7" y="29"/>
                    <a:pt x="14" y="49"/>
                    <a:pt x="24" y="57"/>
                  </a:cubicBezTo>
                  <a:cubicBezTo>
                    <a:pt x="34" y="65"/>
                    <a:pt x="53" y="66"/>
                    <a:pt x="62" y="57"/>
                  </a:cubicBezTo>
                  <a:cubicBezTo>
                    <a:pt x="71" y="48"/>
                    <a:pt x="79" y="10"/>
                    <a:pt x="81" y="0"/>
                  </a:cubicBezTo>
                </a:path>
              </a:pathLst>
            </a:custGeom>
            <a:noFill/>
            <a:ln w="28575" cmpd="sng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4" name="Group 149"/>
          <p:cNvGrpSpPr>
            <a:grpSpLocks/>
          </p:cNvGrpSpPr>
          <p:nvPr/>
        </p:nvGrpSpPr>
        <p:grpSpPr bwMode="auto">
          <a:xfrm>
            <a:off x="9734001" y="1648649"/>
            <a:ext cx="152400" cy="295275"/>
            <a:chOff x="927" y="3277"/>
            <a:chExt cx="96" cy="186"/>
          </a:xfrm>
        </p:grpSpPr>
        <p:sp>
          <p:nvSpPr>
            <p:cNvPr id="105" name="Oval 150"/>
            <p:cNvSpPr>
              <a:spLocks noChangeArrowheads="1"/>
            </p:cNvSpPr>
            <p:nvPr/>
          </p:nvSpPr>
          <p:spPr bwMode="auto">
            <a:xfrm rot="-11032569">
              <a:off x="927" y="3379"/>
              <a:ext cx="96" cy="84"/>
            </a:xfrm>
            <a:prstGeom prst="ellipse">
              <a:avLst/>
            </a:prstGeom>
            <a:solidFill>
              <a:srgbClr val="00CC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6" name="AutoShape 151"/>
            <p:cNvSpPr>
              <a:spLocks noChangeArrowheads="1"/>
            </p:cNvSpPr>
            <p:nvPr/>
          </p:nvSpPr>
          <p:spPr bwMode="auto">
            <a:xfrm rot="-21832570">
              <a:off x="950" y="3277"/>
              <a:ext cx="29" cy="105"/>
            </a:xfrm>
            <a:prstGeom prst="triangle">
              <a:avLst>
                <a:gd name="adj" fmla="val 50000"/>
              </a:avLst>
            </a:prstGeom>
            <a:solidFill>
              <a:srgbClr val="00CC00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7" name="Text Box 152"/>
          <p:cNvSpPr txBox="1">
            <a:spLocks noChangeArrowheads="1"/>
          </p:cNvSpPr>
          <p:nvPr/>
        </p:nvSpPr>
        <p:spPr bwMode="auto">
          <a:xfrm>
            <a:off x="9927676" y="1713736"/>
            <a:ext cx="10858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200"/>
              <a:t>Selectin ligand</a:t>
            </a:r>
          </a:p>
        </p:txBody>
      </p:sp>
      <p:sp>
        <p:nvSpPr>
          <p:cNvPr id="108" name="Text Box 153"/>
          <p:cNvSpPr txBox="1">
            <a:spLocks noChangeArrowheads="1"/>
          </p:cNvSpPr>
          <p:nvPr/>
        </p:nvSpPr>
        <p:spPr bwMode="auto">
          <a:xfrm>
            <a:off x="9927676" y="1929636"/>
            <a:ext cx="6767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200"/>
              <a:t>Selectin</a:t>
            </a:r>
          </a:p>
        </p:txBody>
      </p:sp>
      <p:grpSp>
        <p:nvGrpSpPr>
          <p:cNvPr id="109" name="Group 160"/>
          <p:cNvGrpSpPr>
            <a:grpSpLocks/>
          </p:cNvGrpSpPr>
          <p:nvPr/>
        </p:nvGrpSpPr>
        <p:grpSpPr bwMode="auto">
          <a:xfrm rot="10800000">
            <a:off x="10501557" y="1067939"/>
            <a:ext cx="169863" cy="654050"/>
            <a:chOff x="504" y="3359"/>
            <a:chExt cx="107" cy="412"/>
          </a:xfrm>
        </p:grpSpPr>
        <p:sp>
          <p:nvSpPr>
            <p:cNvPr id="110" name="Oval 154"/>
            <p:cNvSpPr>
              <a:spLocks noChangeArrowheads="1"/>
            </p:cNvSpPr>
            <p:nvPr/>
          </p:nvSpPr>
          <p:spPr bwMode="auto">
            <a:xfrm>
              <a:off x="514" y="3498"/>
              <a:ext cx="96" cy="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1" name="Group 159"/>
            <p:cNvGrpSpPr>
              <a:grpSpLocks/>
            </p:cNvGrpSpPr>
            <p:nvPr/>
          </p:nvGrpSpPr>
          <p:grpSpPr bwMode="auto">
            <a:xfrm>
              <a:off x="551" y="3336"/>
              <a:ext cx="559" cy="435"/>
              <a:chOff x="551" y="3336"/>
              <a:chExt cx="559" cy="435"/>
            </a:xfrm>
          </p:grpSpPr>
          <p:sp>
            <p:nvSpPr>
              <p:cNvPr id="112" name="AutoShape 155"/>
              <p:cNvSpPr>
                <a:spLocks noChangeArrowheads="1"/>
              </p:cNvSpPr>
              <p:nvPr/>
            </p:nvSpPr>
            <p:spPr bwMode="auto">
              <a:xfrm rot="-10800000">
                <a:off x="551" y="3579"/>
                <a:ext cx="28" cy="192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13" name="Group 156"/>
              <p:cNvGrpSpPr>
                <a:grpSpLocks/>
              </p:cNvGrpSpPr>
              <p:nvPr/>
            </p:nvGrpSpPr>
            <p:grpSpPr bwMode="auto">
              <a:xfrm rot="10800000">
                <a:off x="1029" y="3336"/>
                <a:ext cx="81" cy="154"/>
                <a:chOff x="1555" y="3601"/>
                <a:chExt cx="81" cy="162"/>
              </a:xfrm>
            </p:grpSpPr>
            <p:sp>
              <p:nvSpPr>
                <p:cNvPr id="114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1598" y="3667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" name="Freeform 158"/>
                <p:cNvSpPr>
                  <a:spLocks/>
                </p:cNvSpPr>
                <p:nvPr/>
              </p:nvSpPr>
              <p:spPr bwMode="auto">
                <a:xfrm>
                  <a:off x="1555" y="3601"/>
                  <a:ext cx="81" cy="66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4" y="57"/>
                    </a:cxn>
                    <a:cxn ang="0">
                      <a:pos x="62" y="57"/>
                    </a:cxn>
                    <a:cxn ang="0">
                      <a:pos x="81" y="0"/>
                    </a:cxn>
                  </a:cxnLst>
                  <a:rect l="0" t="0" r="r" b="b"/>
                  <a:pathLst>
                    <a:path w="81" h="66">
                      <a:moveTo>
                        <a:pt x="0" y="9"/>
                      </a:moveTo>
                      <a:cubicBezTo>
                        <a:pt x="7" y="29"/>
                        <a:pt x="14" y="49"/>
                        <a:pt x="24" y="57"/>
                      </a:cubicBezTo>
                      <a:cubicBezTo>
                        <a:pt x="34" y="65"/>
                        <a:pt x="53" y="66"/>
                        <a:pt x="62" y="57"/>
                      </a:cubicBezTo>
                      <a:cubicBezTo>
                        <a:pt x="71" y="48"/>
                        <a:pt x="79" y="10"/>
                        <a:pt x="81" y="0"/>
                      </a:cubicBezTo>
                    </a:path>
                  </a:pathLst>
                </a:custGeom>
                <a:noFill/>
                <a:ln w="28575" cmpd="sng">
                  <a:solidFill>
                    <a:srgbClr val="FF99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16" name="Group 161"/>
          <p:cNvGrpSpPr>
            <a:grpSpLocks/>
          </p:cNvGrpSpPr>
          <p:nvPr/>
        </p:nvGrpSpPr>
        <p:grpSpPr bwMode="auto">
          <a:xfrm rot="1028198">
            <a:off x="9475239" y="2382074"/>
            <a:ext cx="182562" cy="257175"/>
            <a:chOff x="1773" y="1373"/>
            <a:chExt cx="115" cy="162"/>
          </a:xfrm>
        </p:grpSpPr>
        <p:sp>
          <p:nvSpPr>
            <p:cNvPr id="117" name="Line 162"/>
            <p:cNvSpPr>
              <a:spLocks noChangeShapeType="1"/>
            </p:cNvSpPr>
            <p:nvPr/>
          </p:nvSpPr>
          <p:spPr bwMode="auto">
            <a:xfrm rot="2779934">
              <a:off x="1835" y="1482"/>
              <a:ext cx="37" cy="6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8" name="Line 163"/>
            <p:cNvSpPr>
              <a:spLocks noChangeShapeType="1"/>
            </p:cNvSpPr>
            <p:nvPr/>
          </p:nvSpPr>
          <p:spPr bwMode="auto">
            <a:xfrm rot="18656839" flipV="1">
              <a:off x="1789" y="1480"/>
              <a:ext cx="37" cy="69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9" name="Line 164"/>
            <p:cNvSpPr>
              <a:spLocks noChangeShapeType="1"/>
            </p:cNvSpPr>
            <p:nvPr/>
          </p:nvSpPr>
          <p:spPr bwMode="auto">
            <a:xfrm>
              <a:off x="1792" y="1484"/>
              <a:ext cx="76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Line 165"/>
            <p:cNvSpPr>
              <a:spLocks noChangeShapeType="1"/>
            </p:cNvSpPr>
            <p:nvPr/>
          </p:nvSpPr>
          <p:spPr bwMode="auto">
            <a:xfrm>
              <a:off x="1827" y="1373"/>
              <a:ext cx="0" cy="106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1" name="Text Box 167"/>
          <p:cNvSpPr txBox="1">
            <a:spLocks noChangeArrowheads="1"/>
          </p:cNvSpPr>
          <p:nvPr/>
        </p:nvSpPr>
        <p:spPr bwMode="auto">
          <a:xfrm>
            <a:off x="9603826" y="2407474"/>
            <a:ext cx="690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200"/>
              <a:t>Integrin</a:t>
            </a:r>
          </a:p>
        </p:txBody>
      </p:sp>
      <p:sp>
        <p:nvSpPr>
          <p:cNvPr id="122" name="Text Box 168"/>
          <p:cNvSpPr txBox="1">
            <a:spLocks noChangeArrowheads="1"/>
          </p:cNvSpPr>
          <p:nvPr/>
        </p:nvSpPr>
        <p:spPr bwMode="auto">
          <a:xfrm rot="17507076">
            <a:off x="9430696" y="2932292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>
                <a:solidFill>
                  <a:srgbClr val="FFFFFF"/>
                </a:solidFill>
              </a:rPr>
              <a:t>c</a:t>
            </a:r>
          </a:p>
        </p:txBody>
      </p:sp>
      <p:sp>
        <p:nvSpPr>
          <p:cNvPr id="123" name="Freeform 169"/>
          <p:cNvSpPr>
            <a:spLocks/>
          </p:cNvSpPr>
          <p:nvPr/>
        </p:nvSpPr>
        <p:spPr bwMode="auto">
          <a:xfrm rot="5820980">
            <a:off x="9524452" y="2832923"/>
            <a:ext cx="203200" cy="244475"/>
          </a:xfrm>
          <a:custGeom>
            <a:avLst/>
            <a:gdLst/>
            <a:ahLst/>
            <a:cxnLst>
              <a:cxn ang="0">
                <a:pos x="124" y="46"/>
              </a:cxn>
              <a:cxn ang="0">
                <a:pos x="124" y="8"/>
              </a:cxn>
              <a:cxn ang="0">
                <a:pos x="42" y="8"/>
              </a:cxn>
              <a:cxn ang="0">
                <a:pos x="37" y="56"/>
              </a:cxn>
              <a:cxn ang="0">
                <a:pos x="85" y="61"/>
              </a:cxn>
              <a:cxn ang="0">
                <a:pos x="119" y="80"/>
              </a:cxn>
              <a:cxn ang="0">
                <a:pos x="37" y="80"/>
              </a:cxn>
              <a:cxn ang="0">
                <a:pos x="109" y="104"/>
              </a:cxn>
              <a:cxn ang="0">
                <a:pos x="52" y="118"/>
              </a:cxn>
              <a:cxn ang="0">
                <a:pos x="109" y="133"/>
              </a:cxn>
              <a:cxn ang="0">
                <a:pos x="57" y="147"/>
              </a:cxn>
              <a:cxn ang="0">
                <a:pos x="9" y="147"/>
              </a:cxn>
              <a:cxn ang="0">
                <a:pos x="4" y="104"/>
              </a:cxn>
            </a:cxnLst>
            <a:rect l="0" t="0" r="r" b="b"/>
            <a:pathLst>
              <a:path w="138" h="154">
                <a:moveTo>
                  <a:pt x="124" y="46"/>
                </a:moveTo>
                <a:cubicBezTo>
                  <a:pt x="131" y="30"/>
                  <a:pt x="138" y="14"/>
                  <a:pt x="124" y="8"/>
                </a:cubicBezTo>
                <a:cubicBezTo>
                  <a:pt x="110" y="2"/>
                  <a:pt x="56" y="0"/>
                  <a:pt x="42" y="8"/>
                </a:cubicBezTo>
                <a:cubicBezTo>
                  <a:pt x="28" y="16"/>
                  <a:pt x="30" y="47"/>
                  <a:pt x="37" y="56"/>
                </a:cubicBezTo>
                <a:cubicBezTo>
                  <a:pt x="44" y="65"/>
                  <a:pt x="71" y="57"/>
                  <a:pt x="85" y="61"/>
                </a:cubicBezTo>
                <a:cubicBezTo>
                  <a:pt x="99" y="65"/>
                  <a:pt x="127" y="77"/>
                  <a:pt x="119" y="80"/>
                </a:cubicBezTo>
                <a:cubicBezTo>
                  <a:pt x="111" y="83"/>
                  <a:pt x="39" y="76"/>
                  <a:pt x="37" y="80"/>
                </a:cubicBezTo>
                <a:cubicBezTo>
                  <a:pt x="35" y="84"/>
                  <a:pt x="107" y="98"/>
                  <a:pt x="109" y="104"/>
                </a:cubicBezTo>
                <a:cubicBezTo>
                  <a:pt x="111" y="110"/>
                  <a:pt x="52" y="113"/>
                  <a:pt x="52" y="118"/>
                </a:cubicBezTo>
                <a:cubicBezTo>
                  <a:pt x="52" y="123"/>
                  <a:pt x="108" y="128"/>
                  <a:pt x="109" y="133"/>
                </a:cubicBezTo>
                <a:cubicBezTo>
                  <a:pt x="110" y="138"/>
                  <a:pt x="74" y="145"/>
                  <a:pt x="57" y="147"/>
                </a:cubicBezTo>
                <a:cubicBezTo>
                  <a:pt x="40" y="149"/>
                  <a:pt x="18" y="154"/>
                  <a:pt x="9" y="147"/>
                </a:cubicBezTo>
                <a:cubicBezTo>
                  <a:pt x="0" y="140"/>
                  <a:pt x="4" y="113"/>
                  <a:pt x="4" y="10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4" name="Text Box 170"/>
          <p:cNvSpPr txBox="1">
            <a:spLocks noChangeArrowheads="1"/>
          </p:cNvSpPr>
          <p:nvPr/>
        </p:nvSpPr>
        <p:spPr bwMode="auto">
          <a:xfrm>
            <a:off x="9820274" y="3036124"/>
            <a:ext cx="8915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200" dirty="0"/>
              <a:t>Chemokine</a:t>
            </a:r>
          </a:p>
        </p:txBody>
      </p:sp>
      <p:sp>
        <p:nvSpPr>
          <p:cNvPr id="125" name="Text Box 171"/>
          <p:cNvSpPr txBox="1">
            <a:spLocks noChangeArrowheads="1"/>
          </p:cNvSpPr>
          <p:nvPr/>
        </p:nvSpPr>
        <p:spPr bwMode="auto">
          <a:xfrm>
            <a:off x="9753524" y="2807635"/>
            <a:ext cx="14612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200" dirty="0"/>
              <a:t>Chemokine receptor</a:t>
            </a:r>
          </a:p>
        </p:txBody>
      </p:sp>
      <p:grpSp>
        <p:nvGrpSpPr>
          <p:cNvPr id="126" name="Group 172"/>
          <p:cNvGrpSpPr>
            <a:grpSpLocks/>
          </p:cNvGrpSpPr>
          <p:nvPr/>
        </p:nvGrpSpPr>
        <p:grpSpPr bwMode="auto">
          <a:xfrm>
            <a:off x="10429326" y="2480499"/>
            <a:ext cx="119063" cy="303212"/>
            <a:chOff x="1474" y="1616"/>
            <a:chExt cx="75" cy="191"/>
          </a:xfrm>
        </p:grpSpPr>
        <p:sp>
          <p:nvSpPr>
            <p:cNvPr id="127" name="Rectangle 173"/>
            <p:cNvSpPr>
              <a:spLocks noChangeArrowheads="1"/>
            </p:cNvSpPr>
            <p:nvPr/>
          </p:nvSpPr>
          <p:spPr bwMode="auto">
            <a:xfrm>
              <a:off x="1474" y="1616"/>
              <a:ext cx="75" cy="90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5000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8" name="Line 174"/>
            <p:cNvSpPr>
              <a:spLocks noChangeShapeType="1"/>
            </p:cNvSpPr>
            <p:nvPr/>
          </p:nvSpPr>
          <p:spPr bwMode="auto">
            <a:xfrm>
              <a:off x="1515" y="1701"/>
              <a:ext cx="0" cy="1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9" name="Group 175"/>
          <p:cNvGrpSpPr>
            <a:grpSpLocks/>
          </p:cNvGrpSpPr>
          <p:nvPr/>
        </p:nvGrpSpPr>
        <p:grpSpPr bwMode="auto">
          <a:xfrm>
            <a:off x="10407101" y="2193161"/>
            <a:ext cx="176213" cy="279400"/>
            <a:chOff x="1457" y="1449"/>
            <a:chExt cx="111" cy="176"/>
          </a:xfrm>
        </p:grpSpPr>
        <p:sp>
          <p:nvSpPr>
            <p:cNvPr id="130" name="Line 176"/>
            <p:cNvSpPr>
              <a:spLocks noChangeShapeType="1"/>
            </p:cNvSpPr>
            <p:nvPr/>
          </p:nvSpPr>
          <p:spPr bwMode="auto">
            <a:xfrm>
              <a:off x="1531" y="1554"/>
              <a:ext cx="37" cy="69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Line 177"/>
            <p:cNvSpPr>
              <a:spLocks noChangeShapeType="1"/>
            </p:cNvSpPr>
            <p:nvPr/>
          </p:nvSpPr>
          <p:spPr bwMode="auto">
            <a:xfrm flipV="1">
              <a:off x="1457" y="1556"/>
              <a:ext cx="37" cy="69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Line 178"/>
            <p:cNvSpPr>
              <a:spLocks noChangeShapeType="1"/>
            </p:cNvSpPr>
            <p:nvPr/>
          </p:nvSpPr>
          <p:spPr bwMode="auto">
            <a:xfrm>
              <a:off x="1484" y="1560"/>
              <a:ext cx="48" cy="0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Line 179"/>
            <p:cNvSpPr>
              <a:spLocks noChangeShapeType="1"/>
            </p:cNvSpPr>
            <p:nvPr/>
          </p:nvSpPr>
          <p:spPr bwMode="auto">
            <a:xfrm>
              <a:off x="1511" y="1449"/>
              <a:ext cx="0" cy="10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4" name="Text Box 181"/>
          <p:cNvSpPr txBox="1">
            <a:spLocks noChangeArrowheads="1"/>
          </p:cNvSpPr>
          <p:nvPr/>
        </p:nvSpPr>
        <p:spPr bwMode="auto">
          <a:xfrm>
            <a:off x="10586489" y="2220149"/>
            <a:ext cx="10906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200"/>
              <a:t>Active Integrin</a:t>
            </a:r>
          </a:p>
        </p:txBody>
      </p:sp>
      <p:sp>
        <p:nvSpPr>
          <p:cNvPr id="135" name="Text Box 182"/>
          <p:cNvSpPr txBox="1">
            <a:spLocks noChangeArrowheads="1"/>
          </p:cNvSpPr>
          <p:nvPr/>
        </p:nvSpPr>
        <p:spPr bwMode="auto">
          <a:xfrm>
            <a:off x="10584901" y="2488436"/>
            <a:ext cx="10779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200"/>
              <a:t>Integrin ligand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9191960" cy="1068597"/>
          </a:xfrm>
        </p:spPr>
        <p:txBody>
          <a:bodyPr>
            <a:noAutofit/>
          </a:bodyPr>
          <a:lstStyle/>
          <a:p>
            <a:r>
              <a:rPr lang="en-US" sz="3087" dirty="0" smtClean="0"/>
              <a:t>Leukocyte adherence to the activated endothelium</a:t>
            </a:r>
            <a:endParaRPr lang="en-US" sz="3087" dirty="0"/>
          </a:p>
        </p:txBody>
      </p:sp>
      <p:sp>
        <p:nvSpPr>
          <p:cNvPr id="2" name="TextBox 1"/>
          <p:cNvSpPr txBox="1"/>
          <p:nvPr/>
        </p:nvSpPr>
        <p:spPr>
          <a:xfrm>
            <a:off x="-1759150" y="2133425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Endothelium</a:t>
            </a:r>
            <a:endParaRPr lang="en-GB" dirty="0"/>
          </a:p>
        </p:txBody>
      </p:sp>
      <p:sp>
        <p:nvSpPr>
          <p:cNvPr id="136" name="TextBox 135"/>
          <p:cNvSpPr txBox="1"/>
          <p:nvPr/>
        </p:nvSpPr>
        <p:spPr>
          <a:xfrm>
            <a:off x="-1796472" y="669813"/>
            <a:ext cx="113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Leukocyte</a:t>
            </a:r>
            <a:endParaRPr lang="en-GB" dirty="0"/>
          </a:p>
        </p:txBody>
      </p:sp>
      <p:sp>
        <p:nvSpPr>
          <p:cNvPr id="143" name="Rectangle 142"/>
          <p:cNvSpPr/>
          <p:nvPr/>
        </p:nvSpPr>
        <p:spPr>
          <a:xfrm>
            <a:off x="-78488" y="2465011"/>
            <a:ext cx="226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/>
              <a:t>L-</a:t>
            </a:r>
            <a:r>
              <a:rPr lang="en-GB" sz="2000" dirty="0" err="1" smtClean="0"/>
              <a:t>selectin</a:t>
            </a:r>
            <a:r>
              <a:rPr lang="en-GB" sz="2000" dirty="0" smtClean="0"/>
              <a:t>,</a:t>
            </a:r>
            <a:endParaRPr lang="en-GB" sz="2000" dirty="0"/>
          </a:p>
          <a:p>
            <a:pPr algn="ctr"/>
            <a:r>
              <a:rPr lang="en-GB" sz="2000" dirty="0" smtClean="0"/>
              <a:t>PSGL-1</a:t>
            </a:r>
            <a:endParaRPr lang="en-GB" sz="2000" dirty="0"/>
          </a:p>
        </p:txBody>
      </p:sp>
      <p:sp>
        <p:nvSpPr>
          <p:cNvPr id="145" name="Rectangle 107"/>
          <p:cNvSpPr>
            <a:spLocks noChangeArrowheads="1"/>
          </p:cNvSpPr>
          <p:nvPr/>
        </p:nvSpPr>
        <p:spPr bwMode="auto">
          <a:xfrm>
            <a:off x="259977" y="5081987"/>
            <a:ext cx="437032" cy="2159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146" name="Rectangle 13"/>
          <p:cNvSpPr>
            <a:spLocks noChangeArrowheads="1"/>
          </p:cNvSpPr>
          <p:nvPr/>
        </p:nvSpPr>
        <p:spPr bwMode="auto">
          <a:xfrm>
            <a:off x="6423181" y="5083575"/>
            <a:ext cx="1373875" cy="214312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GB"/>
          </a:p>
        </p:txBody>
      </p:sp>
      <p:sp>
        <p:nvSpPr>
          <p:cNvPr id="148" name="Oval 80"/>
          <p:cNvSpPr>
            <a:spLocks noChangeArrowheads="1"/>
          </p:cNvSpPr>
          <p:nvPr/>
        </p:nvSpPr>
        <p:spPr bwMode="auto">
          <a:xfrm rot="5070283">
            <a:off x="6365822" y="4247444"/>
            <a:ext cx="581670" cy="12274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ot="10800000" vert="eaVert" wrap="none" anchor="ctr"/>
          <a:lstStyle/>
          <a:p>
            <a:pPr algn="ctr"/>
            <a:endParaRPr lang="en-US" sz="1800"/>
          </a:p>
        </p:txBody>
      </p:sp>
      <p:grpSp>
        <p:nvGrpSpPr>
          <p:cNvPr id="150" name="Group 91"/>
          <p:cNvGrpSpPr>
            <a:grpSpLocks/>
          </p:cNvGrpSpPr>
          <p:nvPr/>
        </p:nvGrpSpPr>
        <p:grpSpPr bwMode="auto">
          <a:xfrm rot="7317094">
            <a:off x="9959163" y="6127640"/>
            <a:ext cx="175356" cy="152342"/>
            <a:chOff x="1555" y="3601"/>
            <a:chExt cx="81" cy="162"/>
          </a:xfrm>
        </p:grpSpPr>
        <p:sp>
          <p:nvSpPr>
            <p:cNvPr id="158" name="Line 92"/>
            <p:cNvSpPr>
              <a:spLocks noChangeShapeType="1"/>
            </p:cNvSpPr>
            <p:nvPr/>
          </p:nvSpPr>
          <p:spPr bwMode="auto">
            <a:xfrm flipV="1">
              <a:off x="1598" y="3667"/>
              <a:ext cx="0" cy="96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59" name="Freeform 93"/>
            <p:cNvSpPr>
              <a:spLocks/>
            </p:cNvSpPr>
            <p:nvPr/>
          </p:nvSpPr>
          <p:spPr bwMode="auto">
            <a:xfrm>
              <a:off x="1555" y="3601"/>
              <a:ext cx="81" cy="66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4" y="57"/>
                </a:cxn>
                <a:cxn ang="0">
                  <a:pos x="62" y="57"/>
                </a:cxn>
                <a:cxn ang="0">
                  <a:pos x="81" y="0"/>
                </a:cxn>
              </a:cxnLst>
              <a:rect l="0" t="0" r="r" b="b"/>
              <a:pathLst>
                <a:path w="81" h="66">
                  <a:moveTo>
                    <a:pt x="0" y="9"/>
                  </a:moveTo>
                  <a:cubicBezTo>
                    <a:pt x="7" y="29"/>
                    <a:pt x="14" y="49"/>
                    <a:pt x="24" y="57"/>
                  </a:cubicBezTo>
                  <a:cubicBezTo>
                    <a:pt x="34" y="65"/>
                    <a:pt x="53" y="66"/>
                    <a:pt x="62" y="57"/>
                  </a:cubicBezTo>
                  <a:cubicBezTo>
                    <a:pt x="71" y="48"/>
                    <a:pt x="79" y="10"/>
                    <a:pt x="81" y="0"/>
                  </a:cubicBezTo>
                </a:path>
              </a:pathLst>
            </a:custGeom>
            <a:noFill/>
            <a:ln w="28575" cmpd="sng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583199" y="3722067"/>
            <a:ext cx="1117600" cy="1209436"/>
            <a:chOff x="577882" y="3666646"/>
            <a:chExt cx="1117600" cy="1209436"/>
          </a:xfrm>
        </p:grpSpPr>
        <p:sp>
          <p:nvSpPr>
            <p:cNvPr id="58" name="Oval 10"/>
            <p:cNvSpPr>
              <a:spLocks noChangeArrowheads="1"/>
            </p:cNvSpPr>
            <p:nvPr/>
          </p:nvSpPr>
          <p:spPr bwMode="auto">
            <a:xfrm>
              <a:off x="577882" y="3666646"/>
              <a:ext cx="1008063" cy="900113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689007" y="3866671"/>
              <a:ext cx="576263" cy="576263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0" name="Freeform 72"/>
            <p:cNvSpPr>
              <a:spLocks/>
            </p:cNvSpPr>
            <p:nvPr/>
          </p:nvSpPr>
          <p:spPr bwMode="auto">
            <a:xfrm rot="19599785">
              <a:off x="1476407" y="3845259"/>
              <a:ext cx="219075" cy="244475"/>
            </a:xfrm>
            <a:custGeom>
              <a:avLst/>
              <a:gdLst/>
              <a:ahLst/>
              <a:cxnLst>
                <a:cxn ang="0">
                  <a:pos x="124" y="46"/>
                </a:cxn>
                <a:cxn ang="0">
                  <a:pos x="124" y="8"/>
                </a:cxn>
                <a:cxn ang="0">
                  <a:pos x="42" y="8"/>
                </a:cxn>
                <a:cxn ang="0">
                  <a:pos x="37" y="56"/>
                </a:cxn>
                <a:cxn ang="0">
                  <a:pos x="85" y="61"/>
                </a:cxn>
                <a:cxn ang="0">
                  <a:pos x="119" y="80"/>
                </a:cxn>
                <a:cxn ang="0">
                  <a:pos x="37" y="80"/>
                </a:cxn>
                <a:cxn ang="0">
                  <a:pos x="109" y="104"/>
                </a:cxn>
                <a:cxn ang="0">
                  <a:pos x="52" y="118"/>
                </a:cxn>
                <a:cxn ang="0">
                  <a:pos x="109" y="133"/>
                </a:cxn>
                <a:cxn ang="0">
                  <a:pos x="57" y="147"/>
                </a:cxn>
                <a:cxn ang="0">
                  <a:pos x="9" y="147"/>
                </a:cxn>
                <a:cxn ang="0">
                  <a:pos x="4" y="104"/>
                </a:cxn>
              </a:cxnLst>
              <a:rect l="0" t="0" r="r" b="b"/>
              <a:pathLst>
                <a:path w="138" h="154">
                  <a:moveTo>
                    <a:pt x="124" y="46"/>
                  </a:moveTo>
                  <a:cubicBezTo>
                    <a:pt x="131" y="30"/>
                    <a:pt x="138" y="14"/>
                    <a:pt x="124" y="8"/>
                  </a:cubicBezTo>
                  <a:cubicBezTo>
                    <a:pt x="110" y="2"/>
                    <a:pt x="56" y="0"/>
                    <a:pt x="42" y="8"/>
                  </a:cubicBezTo>
                  <a:cubicBezTo>
                    <a:pt x="28" y="16"/>
                    <a:pt x="30" y="47"/>
                    <a:pt x="37" y="56"/>
                  </a:cubicBezTo>
                  <a:cubicBezTo>
                    <a:pt x="44" y="65"/>
                    <a:pt x="71" y="57"/>
                    <a:pt x="85" y="61"/>
                  </a:cubicBezTo>
                  <a:cubicBezTo>
                    <a:pt x="99" y="65"/>
                    <a:pt x="127" y="77"/>
                    <a:pt x="119" y="80"/>
                  </a:cubicBezTo>
                  <a:cubicBezTo>
                    <a:pt x="111" y="83"/>
                    <a:pt x="39" y="76"/>
                    <a:pt x="37" y="80"/>
                  </a:cubicBezTo>
                  <a:cubicBezTo>
                    <a:pt x="35" y="84"/>
                    <a:pt x="107" y="98"/>
                    <a:pt x="109" y="104"/>
                  </a:cubicBezTo>
                  <a:cubicBezTo>
                    <a:pt x="111" y="110"/>
                    <a:pt x="52" y="113"/>
                    <a:pt x="52" y="118"/>
                  </a:cubicBezTo>
                  <a:cubicBezTo>
                    <a:pt x="52" y="123"/>
                    <a:pt x="108" y="128"/>
                    <a:pt x="109" y="133"/>
                  </a:cubicBezTo>
                  <a:cubicBezTo>
                    <a:pt x="110" y="138"/>
                    <a:pt x="74" y="145"/>
                    <a:pt x="57" y="147"/>
                  </a:cubicBezTo>
                  <a:cubicBezTo>
                    <a:pt x="40" y="149"/>
                    <a:pt x="18" y="154"/>
                    <a:pt x="9" y="147"/>
                  </a:cubicBezTo>
                  <a:cubicBezTo>
                    <a:pt x="0" y="140"/>
                    <a:pt x="4" y="113"/>
                    <a:pt x="4" y="104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49" name="Group 105"/>
            <p:cNvGrpSpPr>
              <a:grpSpLocks/>
            </p:cNvGrpSpPr>
            <p:nvPr/>
          </p:nvGrpSpPr>
          <p:grpSpPr bwMode="auto">
            <a:xfrm>
              <a:off x="1057589" y="4580807"/>
              <a:ext cx="152400" cy="295275"/>
              <a:chOff x="927" y="3277"/>
              <a:chExt cx="96" cy="186"/>
            </a:xfrm>
          </p:grpSpPr>
          <p:sp>
            <p:nvSpPr>
              <p:cNvPr id="56" name="Oval 84"/>
              <p:cNvSpPr>
                <a:spLocks noChangeArrowheads="1"/>
              </p:cNvSpPr>
              <p:nvPr/>
            </p:nvSpPr>
            <p:spPr bwMode="auto">
              <a:xfrm rot="-11032569">
                <a:off x="927" y="3379"/>
                <a:ext cx="96" cy="84"/>
              </a:xfrm>
              <a:prstGeom prst="ellipse">
                <a:avLst/>
              </a:prstGeom>
              <a:solidFill>
                <a:srgbClr val="00CC00"/>
              </a:solidFill>
              <a:ln w="3175">
                <a:solidFill>
                  <a:srgbClr val="00B05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" name="AutoShape 85"/>
              <p:cNvSpPr>
                <a:spLocks noChangeArrowheads="1"/>
              </p:cNvSpPr>
              <p:nvPr/>
            </p:nvSpPr>
            <p:spPr bwMode="auto">
              <a:xfrm rot="-21832570">
                <a:off x="950" y="3277"/>
                <a:ext cx="29" cy="105"/>
              </a:xfrm>
              <a:prstGeom prst="triangle">
                <a:avLst>
                  <a:gd name="adj" fmla="val 50000"/>
                </a:avLst>
              </a:prstGeom>
              <a:solidFill>
                <a:srgbClr val="00CC00"/>
              </a:solidFill>
              <a:ln w="3175">
                <a:solidFill>
                  <a:srgbClr val="00B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0" name="Group 100"/>
            <p:cNvGrpSpPr>
              <a:grpSpLocks/>
            </p:cNvGrpSpPr>
            <p:nvPr/>
          </p:nvGrpSpPr>
          <p:grpSpPr bwMode="auto">
            <a:xfrm>
              <a:off x="830295" y="4538183"/>
              <a:ext cx="176213" cy="279400"/>
              <a:chOff x="1457" y="1449"/>
              <a:chExt cx="111" cy="176"/>
            </a:xfrm>
          </p:grpSpPr>
          <p:sp>
            <p:nvSpPr>
              <p:cNvPr id="52" name="Line 101"/>
              <p:cNvSpPr>
                <a:spLocks noChangeShapeType="1"/>
              </p:cNvSpPr>
              <p:nvPr/>
            </p:nvSpPr>
            <p:spPr bwMode="auto">
              <a:xfrm>
                <a:off x="1531" y="1554"/>
                <a:ext cx="37" cy="6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Line 102"/>
              <p:cNvSpPr>
                <a:spLocks noChangeShapeType="1"/>
              </p:cNvSpPr>
              <p:nvPr/>
            </p:nvSpPr>
            <p:spPr bwMode="auto">
              <a:xfrm flipV="1">
                <a:off x="1457" y="1556"/>
                <a:ext cx="37" cy="69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Line 103"/>
              <p:cNvSpPr>
                <a:spLocks noChangeShapeType="1"/>
              </p:cNvSpPr>
              <p:nvPr/>
            </p:nvSpPr>
            <p:spPr bwMode="auto">
              <a:xfrm>
                <a:off x="1484" y="156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Line 104"/>
              <p:cNvSpPr>
                <a:spLocks noChangeShapeType="1"/>
              </p:cNvSpPr>
              <p:nvPr/>
            </p:nvSpPr>
            <p:spPr bwMode="auto">
              <a:xfrm>
                <a:off x="1511" y="1449"/>
                <a:ext cx="0" cy="10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1" name="Group 67"/>
            <p:cNvGrpSpPr>
              <a:grpSpLocks/>
            </p:cNvGrpSpPr>
            <p:nvPr/>
          </p:nvGrpSpPr>
          <p:grpSpPr bwMode="auto">
            <a:xfrm rot="18849089">
              <a:off x="1444466" y="4384464"/>
              <a:ext cx="240304" cy="174105"/>
              <a:chOff x="1457" y="1449"/>
              <a:chExt cx="111" cy="176"/>
            </a:xfrm>
          </p:grpSpPr>
          <p:sp>
            <p:nvSpPr>
              <p:cNvPr id="154" name="Line 68"/>
              <p:cNvSpPr>
                <a:spLocks noChangeShapeType="1"/>
              </p:cNvSpPr>
              <p:nvPr/>
            </p:nvSpPr>
            <p:spPr bwMode="auto">
              <a:xfrm>
                <a:off x="1531" y="1554"/>
                <a:ext cx="37" cy="69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" name="Line 69"/>
              <p:cNvSpPr>
                <a:spLocks noChangeShapeType="1"/>
              </p:cNvSpPr>
              <p:nvPr/>
            </p:nvSpPr>
            <p:spPr bwMode="auto">
              <a:xfrm flipV="1">
                <a:off x="1457" y="1556"/>
                <a:ext cx="37" cy="69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Line 70"/>
              <p:cNvSpPr>
                <a:spLocks noChangeShapeType="1"/>
              </p:cNvSpPr>
              <p:nvPr/>
            </p:nvSpPr>
            <p:spPr bwMode="auto">
              <a:xfrm>
                <a:off x="1484" y="1560"/>
                <a:ext cx="48" cy="0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Line 71"/>
              <p:cNvSpPr>
                <a:spLocks noChangeShapeType="1"/>
              </p:cNvSpPr>
              <p:nvPr/>
            </p:nvSpPr>
            <p:spPr bwMode="auto">
              <a:xfrm>
                <a:off x="1511" y="1449"/>
                <a:ext cx="0" cy="106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152" name="Oval 81"/>
          <p:cNvSpPr>
            <a:spLocks noChangeArrowheads="1"/>
          </p:cNvSpPr>
          <p:nvPr/>
        </p:nvSpPr>
        <p:spPr bwMode="auto">
          <a:xfrm rot="5070283">
            <a:off x="6477415" y="4392234"/>
            <a:ext cx="332383" cy="785859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" name="Freeform 82"/>
          <p:cNvSpPr>
            <a:spLocks/>
          </p:cNvSpPr>
          <p:nvPr/>
        </p:nvSpPr>
        <p:spPr bwMode="auto">
          <a:xfrm rot="3070069">
            <a:off x="10079460" y="5944967"/>
            <a:ext cx="126622" cy="333394"/>
          </a:xfrm>
          <a:custGeom>
            <a:avLst/>
            <a:gdLst/>
            <a:ahLst/>
            <a:cxnLst>
              <a:cxn ang="0">
                <a:pos x="124" y="46"/>
              </a:cxn>
              <a:cxn ang="0">
                <a:pos x="124" y="8"/>
              </a:cxn>
              <a:cxn ang="0">
                <a:pos x="42" y="8"/>
              </a:cxn>
              <a:cxn ang="0">
                <a:pos x="37" y="56"/>
              </a:cxn>
              <a:cxn ang="0">
                <a:pos x="85" y="61"/>
              </a:cxn>
              <a:cxn ang="0">
                <a:pos x="119" y="80"/>
              </a:cxn>
              <a:cxn ang="0">
                <a:pos x="37" y="80"/>
              </a:cxn>
              <a:cxn ang="0">
                <a:pos x="109" y="104"/>
              </a:cxn>
              <a:cxn ang="0">
                <a:pos x="52" y="118"/>
              </a:cxn>
              <a:cxn ang="0">
                <a:pos x="109" y="133"/>
              </a:cxn>
              <a:cxn ang="0">
                <a:pos x="57" y="147"/>
              </a:cxn>
              <a:cxn ang="0">
                <a:pos x="9" y="147"/>
              </a:cxn>
              <a:cxn ang="0">
                <a:pos x="4" y="104"/>
              </a:cxn>
            </a:cxnLst>
            <a:rect l="0" t="0" r="r" b="b"/>
            <a:pathLst>
              <a:path w="138" h="154">
                <a:moveTo>
                  <a:pt x="124" y="46"/>
                </a:moveTo>
                <a:cubicBezTo>
                  <a:pt x="131" y="30"/>
                  <a:pt x="138" y="14"/>
                  <a:pt x="124" y="8"/>
                </a:cubicBezTo>
                <a:cubicBezTo>
                  <a:pt x="110" y="2"/>
                  <a:pt x="56" y="0"/>
                  <a:pt x="42" y="8"/>
                </a:cubicBezTo>
                <a:cubicBezTo>
                  <a:pt x="28" y="16"/>
                  <a:pt x="30" y="47"/>
                  <a:pt x="37" y="56"/>
                </a:cubicBezTo>
                <a:cubicBezTo>
                  <a:pt x="44" y="65"/>
                  <a:pt x="71" y="57"/>
                  <a:pt x="85" y="61"/>
                </a:cubicBezTo>
                <a:cubicBezTo>
                  <a:pt x="99" y="65"/>
                  <a:pt x="127" y="77"/>
                  <a:pt x="119" y="80"/>
                </a:cubicBezTo>
                <a:cubicBezTo>
                  <a:pt x="111" y="83"/>
                  <a:pt x="39" y="76"/>
                  <a:pt x="37" y="80"/>
                </a:cubicBezTo>
                <a:cubicBezTo>
                  <a:pt x="35" y="84"/>
                  <a:pt x="107" y="98"/>
                  <a:pt x="109" y="104"/>
                </a:cubicBezTo>
                <a:cubicBezTo>
                  <a:pt x="111" y="110"/>
                  <a:pt x="52" y="113"/>
                  <a:pt x="52" y="118"/>
                </a:cubicBezTo>
                <a:cubicBezTo>
                  <a:pt x="52" y="123"/>
                  <a:pt x="108" y="128"/>
                  <a:pt x="109" y="133"/>
                </a:cubicBezTo>
                <a:cubicBezTo>
                  <a:pt x="110" y="138"/>
                  <a:pt x="74" y="145"/>
                  <a:pt x="57" y="147"/>
                </a:cubicBezTo>
                <a:cubicBezTo>
                  <a:pt x="40" y="149"/>
                  <a:pt x="18" y="154"/>
                  <a:pt x="9" y="147"/>
                </a:cubicBezTo>
                <a:cubicBezTo>
                  <a:pt x="0" y="140"/>
                  <a:pt x="4" y="113"/>
                  <a:pt x="4" y="104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60" name="TextBox 159"/>
          <p:cNvSpPr txBox="1"/>
          <p:nvPr/>
        </p:nvSpPr>
        <p:spPr>
          <a:xfrm>
            <a:off x="423124" y="1552319"/>
            <a:ext cx="1177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Capture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1790383" y="1561650"/>
            <a:ext cx="2945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Rolling + Activation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62" name="Text Box 137"/>
          <p:cNvSpPr txBox="1">
            <a:spLocks noChangeArrowheads="1"/>
          </p:cNvSpPr>
          <p:nvPr/>
        </p:nvSpPr>
        <p:spPr bwMode="auto">
          <a:xfrm>
            <a:off x="5971239" y="1552319"/>
            <a:ext cx="12614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pPr algn="ctr"/>
            <a:r>
              <a:rPr lang="en-GB" sz="2400" dirty="0" smtClean="0">
                <a:solidFill>
                  <a:srgbClr val="FFC000"/>
                </a:solidFill>
              </a:rPr>
              <a:t>Crawling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564553" y="2634061"/>
            <a:ext cx="2260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ym typeface="Symbol"/>
              </a:rPr>
              <a:t>1 and 2 </a:t>
            </a:r>
            <a:r>
              <a:rPr lang="en-GB" sz="2000" dirty="0" err="1" smtClean="0">
                <a:sym typeface="Symbol"/>
              </a:rPr>
              <a:t>integrins</a:t>
            </a:r>
            <a:endParaRPr lang="en-GB" sz="2000" dirty="0"/>
          </a:p>
        </p:txBody>
      </p:sp>
      <p:sp>
        <p:nvSpPr>
          <p:cNvPr id="164" name="Rectangle 163"/>
          <p:cNvSpPr/>
          <p:nvPr/>
        </p:nvSpPr>
        <p:spPr>
          <a:xfrm>
            <a:off x="4480105" y="5672631"/>
            <a:ext cx="2260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ym typeface="Symbol"/>
              </a:rPr>
              <a:t>ICAM-1</a:t>
            </a:r>
          </a:p>
          <a:p>
            <a:pPr algn="ctr"/>
            <a:r>
              <a:rPr lang="en-GB" sz="2000" dirty="0" smtClean="0">
                <a:sym typeface="Symbol"/>
              </a:rPr>
              <a:t>VCAM-1</a:t>
            </a:r>
          </a:p>
        </p:txBody>
      </p:sp>
      <p:sp>
        <p:nvSpPr>
          <p:cNvPr id="166" name="Rectangle 165"/>
          <p:cNvSpPr/>
          <p:nvPr/>
        </p:nvSpPr>
        <p:spPr>
          <a:xfrm>
            <a:off x="4470579" y="2984933"/>
            <a:ext cx="2260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ym typeface="Symbol"/>
              </a:rPr>
              <a:t>CD11a/CD18</a:t>
            </a:r>
          </a:p>
          <a:p>
            <a:pPr algn="ctr"/>
            <a:r>
              <a:rPr lang="en-GB" sz="2000" dirty="0" smtClean="0">
                <a:sym typeface="Symbol"/>
              </a:rPr>
              <a:t>CD11b/CD18</a:t>
            </a:r>
          </a:p>
          <a:p>
            <a:pPr algn="ctr"/>
            <a:r>
              <a:rPr lang="en-GB" sz="2000" dirty="0" smtClean="0">
                <a:sym typeface="Symbol"/>
              </a:rPr>
              <a:t>VLA-4 (47) </a:t>
            </a:r>
          </a:p>
        </p:txBody>
      </p:sp>
      <p:sp>
        <p:nvSpPr>
          <p:cNvPr id="168" name="Text Box 134"/>
          <p:cNvSpPr txBox="1">
            <a:spLocks noChangeArrowheads="1"/>
          </p:cNvSpPr>
          <p:nvPr/>
        </p:nvSpPr>
        <p:spPr bwMode="auto">
          <a:xfrm>
            <a:off x="2411667" y="5682156"/>
            <a:ext cx="1226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pPr algn="ctr"/>
            <a:r>
              <a:rPr lang="en-GB" sz="2000" dirty="0" smtClean="0"/>
              <a:t>PAF</a:t>
            </a:r>
          </a:p>
          <a:p>
            <a:pPr algn="ctr"/>
            <a:r>
              <a:rPr lang="en-GB" sz="2000" dirty="0" smtClean="0"/>
              <a:t>IL8, MCP1</a:t>
            </a:r>
          </a:p>
        </p:txBody>
      </p:sp>
      <p:sp>
        <p:nvSpPr>
          <p:cNvPr id="169" name="Rectangle 168"/>
          <p:cNvSpPr/>
          <p:nvPr/>
        </p:nvSpPr>
        <p:spPr>
          <a:xfrm>
            <a:off x="7178652" y="5682156"/>
            <a:ext cx="2260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ym typeface="Symbol"/>
              </a:rPr>
              <a:t>ICAM-2</a:t>
            </a:r>
          </a:p>
          <a:p>
            <a:pPr algn="ctr"/>
            <a:r>
              <a:rPr lang="en-GB" sz="2000" dirty="0" smtClean="0">
                <a:sym typeface="Symbol"/>
              </a:rPr>
              <a:t>PECAM-1</a:t>
            </a:r>
          </a:p>
          <a:p>
            <a:pPr algn="ctr"/>
            <a:r>
              <a:rPr lang="en-GB" sz="2000" dirty="0" smtClean="0">
                <a:sym typeface="Symbol"/>
              </a:rPr>
              <a:t>JAMs</a:t>
            </a:r>
            <a:endParaRPr lang="en-GB" sz="2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650075" y="6050238"/>
            <a:ext cx="914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PSGL-1</a:t>
            </a:r>
            <a:endParaRPr lang="en-GB" sz="2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1" grpId="0"/>
      <p:bldP spid="68" grpId="0" animBg="1"/>
      <p:bldP spid="69" grpId="0" animBg="1"/>
      <p:bldP spid="78" grpId="0" animBg="1"/>
      <p:bldP spid="79" grpId="0" animBg="1"/>
      <p:bldP spid="91" grpId="0" animBg="1"/>
      <p:bldP spid="92" grpId="0" animBg="1"/>
      <p:bldP spid="88" grpId="0"/>
      <p:bldP spid="143" grpId="0"/>
      <p:bldP spid="148" grpId="0" animBg="1"/>
      <p:bldP spid="152" grpId="0" animBg="1"/>
      <p:bldP spid="160" grpId="0"/>
      <p:bldP spid="161" grpId="0"/>
      <p:bldP spid="162" grpId="0"/>
      <p:bldP spid="163" grpId="0"/>
      <p:bldP spid="164" grpId="0"/>
      <p:bldP spid="166" grpId="0"/>
      <p:bldP spid="168" grpId="0"/>
      <p:bldP spid="169" grpId="0"/>
      <p:bldP spid="17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399046"/>
            <a:ext cx="8229600" cy="1068598"/>
          </a:xfrm>
        </p:spPr>
        <p:txBody>
          <a:bodyPr/>
          <a:lstStyle/>
          <a:p>
            <a:r>
              <a:rPr lang="en-GB" dirty="0" smtClean="0"/>
              <a:t>How do leukocytes bypass the glycocalyx? 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075489"/>
            <a:ext cx="8501955" cy="292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2475" y="5514975"/>
            <a:ext cx="68337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Enzyme digestion? </a:t>
            </a:r>
          </a:p>
          <a:p>
            <a:r>
              <a:rPr lang="en-GB" sz="2800" dirty="0" smtClean="0"/>
              <a:t>Neutrophil/monocyte or endothelial derived?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5626" y="3064891"/>
            <a:ext cx="7488000" cy="936000"/>
          </a:xfrm>
          <a:scene3d>
            <a:camera prst="perspectiveRight"/>
            <a:lightRig rig="threePt" dir="t"/>
          </a:scene3d>
          <a:sp3d/>
        </p:spPr>
        <p:txBody>
          <a:bodyPr>
            <a:noAutofit/>
            <a:scene3d>
              <a:camera prst="perspectiveRight"/>
              <a:lightRig rig="threePt" dir="t"/>
            </a:scene3d>
            <a:flatTx/>
          </a:bodyPr>
          <a:lstStyle/>
          <a:p>
            <a:r>
              <a:rPr lang="en-US" sz="4400" dirty="0" smtClean="0"/>
              <a:t>Dysfunction of the endothelium in systemic inflammation</a:t>
            </a: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99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/>
          </p:nvPr>
        </p:nvSpPr>
        <p:spPr>
          <a:xfrm>
            <a:off x="-542925" y="1065796"/>
            <a:ext cx="10229850" cy="1068598"/>
          </a:xfrm>
        </p:spPr>
        <p:txBody>
          <a:bodyPr>
            <a:noAutofit/>
          </a:bodyPr>
          <a:lstStyle/>
          <a:p>
            <a:pPr algn="ctr"/>
            <a:r>
              <a:rPr lang="en-US" sz="3087" dirty="0" smtClean="0"/>
              <a:t>Systemic infection or injury</a:t>
            </a:r>
            <a:br>
              <a:rPr lang="en-US" sz="3087" dirty="0" smtClean="0"/>
            </a:br>
            <a:r>
              <a:rPr lang="en-US" sz="3087" dirty="0" smtClean="0">
                <a:sym typeface="Symbol"/>
              </a:rPr>
              <a:t></a:t>
            </a:r>
            <a:r>
              <a:rPr lang="en-US" sz="3087" dirty="0" smtClean="0"/>
              <a:t/>
            </a:r>
            <a:br>
              <a:rPr lang="en-US" sz="3087" dirty="0" smtClean="0"/>
            </a:br>
            <a:r>
              <a:rPr lang="en-US" sz="3087" dirty="0" err="1" smtClean="0"/>
              <a:t>Generalised</a:t>
            </a:r>
            <a:r>
              <a:rPr lang="en-US" sz="3087" dirty="0" smtClean="0"/>
              <a:t> endothelial activation</a:t>
            </a:r>
            <a:br>
              <a:rPr lang="en-US" sz="3087" dirty="0" smtClean="0"/>
            </a:br>
            <a:endParaRPr lang="en-US" sz="3087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14475" y="2520950"/>
          <a:ext cx="6096000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Curved Right Arrow 12"/>
          <p:cNvSpPr/>
          <p:nvPr/>
        </p:nvSpPr>
        <p:spPr>
          <a:xfrm rot="10800000">
            <a:off x="5238749" y="2371724"/>
            <a:ext cx="1733550" cy="3590925"/>
          </a:xfrm>
          <a:prstGeom prst="curvedRightArrow">
            <a:avLst>
              <a:gd name="adj1" fmla="val 12717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6950" y="3838575"/>
            <a:ext cx="2809876" cy="10156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AMPLIFICATION: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Endothelial injury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Leukocyte recruitment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1629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6725" y="164095"/>
            <a:ext cx="8229600" cy="1068597"/>
          </a:xfrm>
        </p:spPr>
        <p:txBody>
          <a:bodyPr>
            <a:noAutofit/>
          </a:bodyPr>
          <a:lstStyle/>
          <a:p>
            <a:r>
              <a:rPr lang="fr-FR" dirty="0" err="1" smtClean="0"/>
              <a:t>Leukocyte</a:t>
            </a:r>
            <a:r>
              <a:rPr lang="fr-FR" dirty="0" smtClean="0"/>
              <a:t> amplification </a:t>
            </a:r>
            <a:r>
              <a:rPr lang="fr-FR" dirty="0"/>
              <a:t>of </a:t>
            </a:r>
            <a:r>
              <a:rPr lang="fr-FR" dirty="0" err="1" smtClean="0"/>
              <a:t>endothelial</a:t>
            </a:r>
            <a:r>
              <a:rPr lang="fr-FR" dirty="0" smtClean="0"/>
              <a:t> inflammation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96900" y="1678311"/>
            <a:ext cx="8101584" cy="4968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Endothelial dysfunction</a:t>
            </a:r>
          </a:p>
          <a:p>
            <a:pPr lvl="0"/>
            <a:r>
              <a:rPr lang="en-US" dirty="0" smtClean="0"/>
              <a:t>Prolonged type II activation (TNF, IL-1) </a:t>
            </a:r>
          </a:p>
          <a:p>
            <a:pPr lvl="0"/>
            <a:r>
              <a:rPr lang="en-US" dirty="0" smtClean="0"/>
              <a:t>Enhanced coagulation</a:t>
            </a:r>
          </a:p>
          <a:p>
            <a:pPr lvl="1"/>
            <a:r>
              <a:rPr lang="en-US" dirty="0" smtClean="0"/>
              <a:t>Monocyte tissue factor</a:t>
            </a:r>
          </a:p>
          <a:p>
            <a:pPr lvl="1"/>
            <a:r>
              <a:rPr lang="en-US" dirty="0" smtClean="0"/>
              <a:t>Thrombin activation of Type I &amp; II responses</a:t>
            </a:r>
          </a:p>
          <a:p>
            <a:r>
              <a:rPr lang="en-US" dirty="0" smtClean="0"/>
              <a:t>Local release of proteases, </a:t>
            </a:r>
            <a:r>
              <a:rPr lang="en-US" b="0" i="0" dirty="0" smtClean="0"/>
              <a:t>reactive oxygen species and reactive nitrogen species</a:t>
            </a:r>
          </a:p>
          <a:p>
            <a:pPr lvl="0" algn="l" rtl="0"/>
            <a:endParaRPr lang="en-US" b="0" i="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FFC000"/>
                </a:solidFill>
              </a:rPr>
              <a:t>Consequences of endothelial apoptosis/injury</a:t>
            </a:r>
          </a:p>
          <a:p>
            <a:r>
              <a:rPr lang="en-US" dirty="0" smtClean="0"/>
              <a:t>Loss of vascular integrity</a:t>
            </a:r>
          </a:p>
          <a:p>
            <a:r>
              <a:rPr lang="en-US" dirty="0" smtClean="0"/>
              <a:t>Coagulation: tissue factor release and </a:t>
            </a:r>
            <a:r>
              <a:rPr lang="en-US" dirty="0"/>
              <a:t>platelet adhesion</a:t>
            </a:r>
          </a:p>
          <a:p>
            <a:pPr lvl="0" algn="l" rtl="0"/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clinical ‘2 hit’ concept of organ injury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" r="273"/>
          <a:stretch>
            <a:fillRect/>
          </a:stretch>
        </p:blipFill>
        <p:spPr>
          <a:xfrm>
            <a:off x="342900" y="3878423"/>
            <a:ext cx="3004240" cy="2841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029" y="3899115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Normal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741" y="5280808"/>
            <a:ext cx="13342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Subclinical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inflammation</a:t>
            </a:r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10105" y="5497223"/>
            <a:ext cx="1094160" cy="697438"/>
            <a:chOff x="2783840" y="3265824"/>
            <a:chExt cx="1094160" cy="697438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2783840" y="3681322"/>
              <a:ext cx="288000" cy="0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3059140" y="3414622"/>
              <a:ext cx="288000" cy="0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590000" y="3265824"/>
              <a:ext cx="288000" cy="0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376640" y="3963262"/>
              <a:ext cx="288000" cy="0"/>
            </a:xfrm>
            <a:prstGeom prst="straightConnector1">
              <a:avLst/>
            </a:prstGeom>
            <a:ln w="28575">
              <a:solidFill>
                <a:srgbClr val="FF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80420" y="1447840"/>
            <a:ext cx="86861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Sequential insults produce inflammation that exceeds the sum of individual insults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 insult: trauma/surgery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GB" sz="2400" dirty="0" smtClean="0"/>
              <a:t>2</a:t>
            </a:r>
            <a:r>
              <a:rPr lang="en-GB" sz="2400" baseline="30000" dirty="0" smtClean="0"/>
              <a:t>nd</a:t>
            </a:r>
            <a:r>
              <a:rPr lang="en-GB" sz="2400" dirty="0" smtClean="0"/>
              <a:t> insult: transfusion/infection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First insult ‘primes’ the response to the second insult.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19153" y="3770962"/>
            <a:ext cx="5347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Experimental 2-hit models</a:t>
            </a:r>
          </a:p>
          <a:p>
            <a:endParaRPr lang="en-GB" sz="2400" b="1" i="1" dirty="0" smtClean="0"/>
          </a:p>
          <a:p>
            <a:r>
              <a:rPr lang="en-GB" sz="2200" dirty="0" smtClean="0">
                <a:solidFill>
                  <a:srgbClr val="FFC000"/>
                </a:solidFill>
              </a:rPr>
              <a:t>1</a:t>
            </a:r>
            <a:r>
              <a:rPr lang="en-GB" sz="2200" baseline="30000" dirty="0" smtClean="0">
                <a:solidFill>
                  <a:srgbClr val="FFC000"/>
                </a:solidFill>
              </a:rPr>
              <a:t>st</a:t>
            </a:r>
            <a:r>
              <a:rPr lang="en-GB" sz="2200" dirty="0" smtClean="0">
                <a:solidFill>
                  <a:srgbClr val="FFC000"/>
                </a:solidFill>
              </a:rPr>
              <a:t> hit </a:t>
            </a:r>
            <a:r>
              <a:rPr lang="en-GB" sz="2200" dirty="0" smtClean="0">
                <a:solidFill>
                  <a:srgbClr val="FFC000"/>
                </a:solidFill>
                <a:sym typeface="Symbol"/>
              </a:rPr>
              <a:t> </a:t>
            </a:r>
            <a:r>
              <a:rPr lang="en-GB" sz="2200" dirty="0" smtClean="0"/>
              <a:t>activation of endothelium and sequestration of primed </a:t>
            </a:r>
            <a:r>
              <a:rPr lang="en-GB" sz="2200" dirty="0"/>
              <a:t>leukocytes </a:t>
            </a:r>
            <a:r>
              <a:rPr lang="en-GB" sz="2200" dirty="0" smtClean="0"/>
              <a:t>in capillaries </a:t>
            </a:r>
          </a:p>
          <a:p>
            <a:endParaRPr lang="en-GB" sz="2200" dirty="0" smtClean="0"/>
          </a:p>
          <a:p>
            <a:r>
              <a:rPr lang="en-GB" sz="2200" dirty="0" smtClean="0">
                <a:solidFill>
                  <a:srgbClr val="FFC000"/>
                </a:solidFill>
              </a:rPr>
              <a:t>2</a:t>
            </a:r>
            <a:r>
              <a:rPr lang="en-GB" sz="2200" baseline="30000" dirty="0" smtClean="0">
                <a:solidFill>
                  <a:srgbClr val="FFC000"/>
                </a:solidFill>
              </a:rPr>
              <a:t>nd</a:t>
            </a:r>
            <a:r>
              <a:rPr lang="en-GB" sz="2200" dirty="0" smtClean="0">
                <a:solidFill>
                  <a:srgbClr val="FFC000"/>
                </a:solidFill>
              </a:rPr>
              <a:t> hit </a:t>
            </a:r>
            <a:r>
              <a:rPr lang="en-GB" sz="2200" dirty="0">
                <a:solidFill>
                  <a:srgbClr val="FFC000"/>
                </a:solidFill>
                <a:sym typeface="Symbol"/>
              </a:rPr>
              <a:t></a:t>
            </a:r>
            <a:r>
              <a:rPr lang="en-GB" sz="2200" dirty="0" smtClean="0">
                <a:solidFill>
                  <a:srgbClr val="FFC000"/>
                </a:solidFill>
              </a:rPr>
              <a:t> </a:t>
            </a:r>
            <a:r>
              <a:rPr lang="en-GB" sz="2200" dirty="0" smtClean="0"/>
              <a:t>localised release of leukocyte inflammatory mediator </a:t>
            </a:r>
            <a:r>
              <a:rPr lang="en-GB" sz="2200" dirty="0" smtClean="0">
                <a:sym typeface="Symbol"/>
              </a:rPr>
              <a:t> </a:t>
            </a:r>
            <a:r>
              <a:rPr lang="en-GB" sz="2200" dirty="0" smtClean="0"/>
              <a:t> endothelial injury</a:t>
            </a:r>
            <a:endParaRPr lang="en-GB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447800" y="3514725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Lungs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113" y="1404937"/>
            <a:ext cx="5719762" cy="4292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28775" y="247650"/>
            <a:ext cx="57721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725" y="6673204"/>
            <a:ext cx="1971675" cy="18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48175" y="6305550"/>
            <a:ext cx="3075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Reperfusion of heart and lungs</a:t>
            </a:r>
            <a:endParaRPr lang="en-GB" dirty="0"/>
          </a:p>
        </p:txBody>
      </p:sp>
      <p:sp>
        <p:nvSpPr>
          <p:cNvPr id="14" name="Up Arrow 13"/>
          <p:cNvSpPr/>
          <p:nvPr/>
        </p:nvSpPr>
        <p:spPr>
          <a:xfrm>
            <a:off x="5629275" y="5581650"/>
            <a:ext cx="400050" cy="695325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2333625" y="6238875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Baseline</a:t>
            </a:r>
            <a:endParaRPr lang="en-GB" dirty="0"/>
          </a:p>
        </p:txBody>
      </p:sp>
      <p:sp>
        <p:nvSpPr>
          <p:cNvPr id="16" name="Up Arrow 15"/>
          <p:cNvSpPr/>
          <p:nvPr/>
        </p:nvSpPr>
        <p:spPr>
          <a:xfrm>
            <a:off x="2628900" y="5524500"/>
            <a:ext cx="400050" cy="695325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 rot="16200000">
            <a:off x="-399319" y="3135764"/>
            <a:ext cx="3322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/>
              <a:t>Plasma </a:t>
            </a:r>
            <a:r>
              <a:rPr lang="en-GB" sz="2400" dirty="0" err="1" smtClean="0"/>
              <a:t>heparan</a:t>
            </a:r>
            <a:r>
              <a:rPr lang="en-GB" sz="2400" dirty="0" smtClean="0"/>
              <a:t> sulphate</a:t>
            </a:r>
          </a:p>
          <a:p>
            <a:pPr algn="ctr"/>
            <a:r>
              <a:rPr lang="en-GB" sz="2400" dirty="0" smtClean="0"/>
              <a:t>glycosaminoglycan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creen shot 2011-09-05 at 13.10.49 (2)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" t="55578" r="14220" b="20043"/>
          <a:stretch/>
        </p:blipFill>
        <p:spPr bwMode="auto">
          <a:xfrm>
            <a:off x="466725" y="1385705"/>
            <a:ext cx="8348795" cy="226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954782" y="3770354"/>
            <a:ext cx="3564067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1"/>
            <a:r>
              <a:rPr lang="en-US" sz="1600" dirty="0" smtClean="0">
                <a:solidFill>
                  <a:prstClr val="white"/>
                </a:solidFill>
                <a:cs typeface="Calibri"/>
              </a:rPr>
              <a:t>20 </a:t>
            </a:r>
            <a:r>
              <a:rPr lang="en-US" sz="1600" dirty="0">
                <a:solidFill>
                  <a:prstClr val="white"/>
                </a:solidFill>
                <a:cs typeface="Calibri"/>
              </a:rPr>
              <a:t>minutes of warm </a:t>
            </a:r>
            <a:r>
              <a:rPr lang="en-US" sz="1600" dirty="0" smtClean="0">
                <a:solidFill>
                  <a:prstClr val="white"/>
                </a:solidFill>
                <a:cs typeface="Calibri"/>
              </a:rPr>
              <a:t>stopped-flow </a:t>
            </a:r>
            <a:r>
              <a:rPr lang="en-US" sz="1600" dirty="0">
                <a:solidFill>
                  <a:prstClr val="white"/>
                </a:solidFill>
                <a:cs typeface="Calibri"/>
              </a:rPr>
              <a:t>ischemia</a:t>
            </a:r>
          </a:p>
        </p:txBody>
      </p:sp>
      <p:sp>
        <p:nvSpPr>
          <p:cNvPr id="9" name="Rectangle 8"/>
          <p:cNvSpPr/>
          <p:nvPr/>
        </p:nvSpPr>
        <p:spPr>
          <a:xfrm>
            <a:off x="1134966" y="3838026"/>
            <a:ext cx="2923849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1"/>
            <a:r>
              <a:rPr lang="en-US" sz="1600" dirty="0" smtClean="0">
                <a:solidFill>
                  <a:prstClr val="white"/>
                </a:solidFill>
                <a:cs typeface="Calibri"/>
              </a:rPr>
              <a:t>15 </a:t>
            </a:r>
            <a:r>
              <a:rPr lang="en-US" sz="1600" dirty="0">
                <a:solidFill>
                  <a:prstClr val="white"/>
                </a:solidFill>
                <a:cs typeface="Calibri"/>
              </a:rPr>
              <a:t>minutes of blood-free perfusion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78978"/>
            <a:ext cx="8454788" cy="1068598"/>
          </a:xfrm>
        </p:spPr>
        <p:txBody>
          <a:bodyPr/>
          <a:lstStyle/>
          <a:p>
            <a:r>
              <a:rPr lang="en-GB" dirty="0" smtClean="0"/>
              <a:t>Shedding of ESL following cardiac ischaemia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79685" y="4572000"/>
            <a:ext cx="84358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C000"/>
                </a:solidFill>
              </a:rPr>
              <a:t>Dysregulation of endothelial functions by glycocalyx degradation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>
                <a:sym typeface="Symbol"/>
              </a:rPr>
              <a:t> </a:t>
            </a:r>
            <a:r>
              <a:rPr lang="en-GB" sz="2400" dirty="0" err="1" smtClean="0"/>
              <a:t>Mechano</a:t>
            </a:r>
            <a:r>
              <a:rPr lang="en-GB" sz="2400" dirty="0" smtClean="0"/>
              <a:t>-transduction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>
                <a:sym typeface="Symbol"/>
              </a:rPr>
              <a:t> </a:t>
            </a:r>
            <a:r>
              <a:rPr lang="en-GB" sz="2400" dirty="0" smtClean="0"/>
              <a:t>Osmotic  barrier function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Pro-coagulant surface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Leukocyte adhesion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865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372" y="1532154"/>
            <a:ext cx="8219256" cy="4968552"/>
          </a:xfrm>
        </p:spPr>
        <p:txBody>
          <a:bodyPr/>
          <a:lstStyle/>
          <a:p>
            <a:pPr lvl="0"/>
            <a:r>
              <a:rPr dirty="0"/>
              <a:t>The endothelium </a:t>
            </a:r>
            <a:r>
              <a:rPr lang="en-GB" dirty="0" smtClean="0"/>
              <a:t>and its surface glycocalyx layer performs essential homeostatic functions</a:t>
            </a:r>
          </a:p>
          <a:p>
            <a:pPr lvl="0"/>
            <a:endParaRPr lang="en-US" dirty="0"/>
          </a:p>
          <a:p>
            <a:pPr lvl="0"/>
            <a:r>
              <a:rPr lang="en-GB" dirty="0" smtClean="0"/>
              <a:t>The endothelial coordinates the inflammatory response</a:t>
            </a:r>
          </a:p>
          <a:p>
            <a:pPr lvl="0"/>
            <a:endParaRPr lang="en-US" dirty="0"/>
          </a:p>
          <a:p>
            <a:pPr lvl="0"/>
            <a:r>
              <a:rPr lang="en-GB" dirty="0" smtClean="0"/>
              <a:t>Systemic inflammation produces a generalised, and sometimes excessive activation of the endothelium, leading to organ dysfunction.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Restoring the normal endothelial response is a therapeutic goal in the treatment of acute systemic inflammation.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3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Functions of the endothelium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4625" y="2420268"/>
            <a:ext cx="8816975" cy="4968552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 smtClean="0"/>
              <a:t>Regulation of vascular and tissue homeostasis</a:t>
            </a:r>
          </a:p>
          <a:p>
            <a:pPr marL="514350" indent="-514350" algn="ctr">
              <a:buAutoNum type="arabicPeriod"/>
            </a:pPr>
            <a:endParaRPr lang="en-GB" sz="3200" dirty="0"/>
          </a:p>
          <a:p>
            <a:pPr marL="0" indent="0" algn="ctr">
              <a:buNone/>
            </a:pPr>
            <a:endParaRPr lang="en-GB" sz="3200" dirty="0" smtClean="0"/>
          </a:p>
          <a:p>
            <a:pPr marL="0" indent="0" algn="ctr">
              <a:buNone/>
            </a:pPr>
            <a:endParaRPr lang="en-GB" sz="3200" dirty="0" smtClean="0"/>
          </a:p>
          <a:p>
            <a:pPr marL="0" indent="0" algn="ctr">
              <a:buNone/>
            </a:pPr>
            <a:endParaRPr lang="en-GB" sz="3200" dirty="0" smtClean="0"/>
          </a:p>
          <a:p>
            <a:pPr marL="0" indent="0" algn="ctr">
              <a:buNone/>
            </a:pPr>
            <a:r>
              <a:rPr lang="en-GB" sz="3200" dirty="0" smtClean="0"/>
              <a:t>Facilitation and coordination of local inflammation 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71063" y="1866900"/>
            <a:ext cx="1624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C000"/>
                </a:solidFill>
              </a:rPr>
              <a:t>‘Resting’</a:t>
            </a:r>
            <a:endParaRPr lang="en-GB" sz="32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0603" y="4652010"/>
            <a:ext cx="1705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</a:rPr>
              <a:t>‘Activated’</a:t>
            </a:r>
            <a:endParaRPr lang="en-GB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799096"/>
            <a:ext cx="8229600" cy="1068598"/>
          </a:xfrm>
        </p:spPr>
        <p:txBody>
          <a:bodyPr/>
          <a:lstStyle/>
          <a:p>
            <a:r>
              <a:rPr lang="en-GB" sz="3200" dirty="0" smtClean="0"/>
              <a:t>Attenuating  the 2</a:t>
            </a:r>
            <a:r>
              <a:rPr lang="en-GB" sz="3200" baseline="30000" dirty="0" smtClean="0"/>
              <a:t>nd</a:t>
            </a:r>
            <a:r>
              <a:rPr lang="en-GB" sz="3200" dirty="0" smtClean="0"/>
              <a:t> hit</a:t>
            </a:r>
            <a:br>
              <a:rPr lang="en-GB" sz="32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000" b="0" i="1" dirty="0" smtClean="0"/>
              <a:t>CD11b </a:t>
            </a:r>
            <a:r>
              <a:rPr lang="en-GB" sz="2000" b="0" i="1" dirty="0"/>
              <a:t>blockade prevents lung injury despite neutrophil priming </a:t>
            </a:r>
            <a:r>
              <a:rPr lang="en-GB" sz="2000" b="0" i="1" dirty="0" smtClean="0"/>
              <a:t>(and sequestration) after </a:t>
            </a:r>
            <a:r>
              <a:rPr lang="en-GB" sz="2000" b="0" i="1" dirty="0"/>
              <a:t>gut </a:t>
            </a:r>
            <a:r>
              <a:rPr lang="en-GB" sz="2000" b="0" i="1" dirty="0" smtClean="0"/>
              <a:t>ischemia/reperfusion</a:t>
            </a:r>
            <a:r>
              <a:rPr lang="en-GB" sz="2400" b="0" dirty="0" smtClean="0"/>
              <a:t/>
            </a:r>
            <a:br>
              <a:rPr lang="en-GB" sz="2400" b="0" dirty="0" smtClean="0"/>
            </a:br>
            <a:endParaRPr lang="en-GB" sz="2400" dirty="0"/>
          </a:p>
        </p:txBody>
      </p:sp>
      <p:pic>
        <p:nvPicPr>
          <p:cNvPr id="3" name="Picture 2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578" y="2178738"/>
            <a:ext cx="5788997" cy="376528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16200000">
            <a:off x="581383" y="3744784"/>
            <a:ext cx="1875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</a:rPr>
              <a:t>Lung oedema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10175" y="2238375"/>
            <a:ext cx="1123950" cy="3152775"/>
          </a:xfrm>
          <a:prstGeom prst="rect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515100" y="3867150"/>
            <a:ext cx="904875" cy="15335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826559" y="6420850"/>
            <a:ext cx="224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 Trauma 1995 !:23-28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7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0" y="1774825"/>
            <a:ext cx="4114800" cy="4530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Model of prolonged sterile peritonitis in rabbits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Anti-CD18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i.v.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treatment reduced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leukopaenia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Neutrophil infiltration in the lungs and oxygen radical production reduced</a:t>
            </a: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342900" marR="0" lvl="0" indent="-342900" defTabSz="91440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Reduced mortality (40%) and improved lung function (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sym typeface="Symbol" pitchFamily="18" charset="2"/>
              </a:rPr>
              <a:t>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pO</a:t>
            </a:r>
            <a:r>
              <a:rPr kumimoji="0" lang="en-GB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313" y="1597025"/>
            <a:ext cx="39338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1963" y="6016036"/>
            <a:ext cx="85409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t" anchorCtr="0">
            <a:spAutoFit/>
          </a:bodyPr>
          <a:lstStyle/>
          <a:p>
            <a:r>
              <a:rPr lang="en-GB" sz="1600" b="1" dirty="0"/>
              <a:t>Inhibition of CD11-CD18 Complex Prevents Acute Lung Injury and Reduces Mortality after Peritonitis in Rabbits</a:t>
            </a:r>
            <a:br>
              <a:rPr lang="en-GB" sz="1600" b="1" dirty="0"/>
            </a:br>
            <a:r>
              <a:rPr lang="en-GB" sz="1600" dirty="0" err="1"/>
              <a:t>Gardinali</a:t>
            </a:r>
            <a:r>
              <a:rPr lang="en-GB" sz="1600" dirty="0"/>
              <a:t>  et al. Am. J. </a:t>
            </a:r>
            <a:r>
              <a:rPr lang="en-GB" sz="1600" dirty="0" err="1"/>
              <a:t>Respir</a:t>
            </a:r>
            <a:r>
              <a:rPr lang="en-GB" sz="1600" dirty="0"/>
              <a:t>. Crit. Care Med., Volume 161, 2000, 1022-1029 </a:t>
            </a:r>
            <a:br>
              <a:rPr lang="en-GB" sz="1600" dirty="0"/>
            </a:br>
            <a:endParaRPr lang="en-GB" sz="1600" dirty="0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95300" y="5805488"/>
            <a:ext cx="3624263" cy="7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110038" y="2970213"/>
            <a:ext cx="0" cy="28273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4500" y="4413250"/>
            <a:ext cx="0" cy="13922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61963" y="4413250"/>
            <a:ext cx="1803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2257425" y="2952750"/>
            <a:ext cx="0" cy="1460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265363" y="2952750"/>
            <a:ext cx="183673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087" dirty="0" smtClean="0"/>
              <a:t>Blocking neutrophil/monocyte adherence could restore normal endothelial function</a:t>
            </a:r>
            <a:endParaRPr lang="en-US" sz="3087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mtClean="0"/>
              <a:t>Endothelial ‘activation’ vs. ‘dysfunction’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6725" y="1607466"/>
            <a:ext cx="8065008" cy="4968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lvl="0" algn="l" rtl="0"/>
            <a:r>
              <a:rPr lang="en-US" sz="2280" i="0" dirty="0" smtClean="0"/>
              <a:t>Endothelial activation under inflammatory conditions represents an </a:t>
            </a:r>
            <a:r>
              <a:rPr lang="en-US" sz="2280" i="1" u="sng" dirty="0" smtClean="0"/>
              <a:t>adaptive phenotypic response </a:t>
            </a:r>
            <a:r>
              <a:rPr lang="en-US" sz="2280" i="0" dirty="0" smtClean="0"/>
              <a:t>to the local and systemic environment.</a:t>
            </a:r>
          </a:p>
          <a:p>
            <a:pPr lvl="0" algn="l" rtl="0"/>
            <a:endParaRPr lang="en-US" sz="2166" dirty="0"/>
          </a:p>
          <a:p>
            <a:pPr lvl="0" algn="l" rtl="0"/>
            <a:r>
              <a:rPr lang="en-US" sz="2280" i="0" dirty="0" smtClean="0"/>
              <a:t>Endothelial dysfunction arises from activation, which is </a:t>
            </a:r>
            <a:r>
              <a:rPr lang="en-US" sz="2280" i="1" u="sng" dirty="0" smtClean="0"/>
              <a:t>excessive or inappropriate  in space and time</a:t>
            </a:r>
            <a:r>
              <a:rPr lang="en-US" sz="2280" i="1" dirty="0" smtClean="0"/>
              <a:t>.</a:t>
            </a:r>
          </a:p>
          <a:p>
            <a:pPr lvl="0" algn="l" rtl="0"/>
            <a:endParaRPr lang="en-US" sz="2166" dirty="0"/>
          </a:p>
          <a:p>
            <a:pPr lvl="0" algn="l" rtl="0"/>
            <a:r>
              <a:rPr lang="en-US" sz="2280" i="0" dirty="0" smtClean="0"/>
              <a:t>The aims of endothelial therapies should not be to shutdown but to </a:t>
            </a:r>
            <a:r>
              <a:rPr lang="en-US" sz="2280" i="1" u="sng" dirty="0" smtClean="0"/>
              <a:t>restore the adaptive phenotype</a:t>
            </a:r>
            <a:r>
              <a:rPr lang="en-US" sz="2280" i="1" dirty="0" smtClean="0"/>
              <a:t>.</a:t>
            </a:r>
            <a:endParaRPr lang="en-US" sz="2280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Natural restoration of homeostasis (how it should work and therefore how it goes wrong = </a:t>
            </a:r>
            <a:r>
              <a:rPr lang="en-GB" dirty="0" err="1" smtClean="0"/>
              <a:t>pathophys</a:t>
            </a:r>
            <a:r>
              <a:rPr lang="en-GB" dirty="0" smtClean="0"/>
              <a:t>: intervention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8906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9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64"/>
          <p:cNvSpPr>
            <a:spLocks noChangeArrowheads="1"/>
          </p:cNvSpPr>
          <p:nvPr/>
        </p:nvSpPr>
        <p:spPr bwMode="auto">
          <a:xfrm>
            <a:off x="7162800" y="2366963"/>
            <a:ext cx="7027863" cy="3454400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en-GB"/>
          </a:p>
        </p:txBody>
      </p:sp>
      <p:sp>
        <p:nvSpPr>
          <p:cNvPr id="4" name="AutoShape 165"/>
          <p:cNvSpPr>
            <a:spLocks noChangeArrowheads="1"/>
          </p:cNvSpPr>
          <p:nvPr/>
        </p:nvSpPr>
        <p:spPr bwMode="auto">
          <a:xfrm>
            <a:off x="1241425" y="1954212"/>
            <a:ext cx="5303838" cy="3405187"/>
          </a:xfrm>
          <a:prstGeom prst="roundRect">
            <a:avLst>
              <a:gd name="adj" fmla="val 16667"/>
            </a:avLst>
          </a:prstGeom>
          <a:solidFill>
            <a:schemeClr val="accent3">
              <a:lumMod val="50000"/>
            </a:schemeClr>
          </a:solidFill>
          <a:ln w="952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en-US" sz="900">
              <a:latin typeface="Verdana" pitchFamily="34" charset="0"/>
            </a:endParaRPr>
          </a:p>
        </p:txBody>
      </p:sp>
      <p:sp>
        <p:nvSpPr>
          <p:cNvPr id="6" name="AutoShape 166"/>
          <p:cNvSpPr>
            <a:spLocks noChangeArrowheads="1"/>
          </p:cNvSpPr>
          <p:nvPr/>
        </p:nvSpPr>
        <p:spPr bwMode="auto">
          <a:xfrm>
            <a:off x="2390775" y="1555749"/>
            <a:ext cx="125413" cy="400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AutoShape 167"/>
          <p:cNvSpPr>
            <a:spLocks noChangeArrowheads="1"/>
          </p:cNvSpPr>
          <p:nvPr/>
        </p:nvSpPr>
        <p:spPr bwMode="auto">
          <a:xfrm>
            <a:off x="2530475" y="1552574"/>
            <a:ext cx="125413" cy="4000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168"/>
          <p:cNvSpPr>
            <a:spLocks noChangeArrowheads="1"/>
          </p:cNvSpPr>
          <p:nvPr/>
        </p:nvSpPr>
        <p:spPr bwMode="auto">
          <a:xfrm>
            <a:off x="2444750" y="1417637"/>
            <a:ext cx="169863" cy="138112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AutoShape 169"/>
          <p:cNvSpPr>
            <a:spLocks noChangeArrowheads="1"/>
          </p:cNvSpPr>
          <p:nvPr/>
        </p:nvSpPr>
        <p:spPr bwMode="auto">
          <a:xfrm>
            <a:off x="4522788" y="1538287"/>
            <a:ext cx="80962" cy="58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AutoShape 170"/>
          <p:cNvSpPr>
            <a:spLocks noChangeArrowheads="1"/>
          </p:cNvSpPr>
          <p:nvPr/>
        </p:nvSpPr>
        <p:spPr bwMode="auto">
          <a:xfrm>
            <a:off x="4608513" y="1541462"/>
            <a:ext cx="80962" cy="587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AutoShape 171"/>
          <p:cNvSpPr>
            <a:spLocks noChangeArrowheads="1"/>
          </p:cNvSpPr>
          <p:nvPr/>
        </p:nvSpPr>
        <p:spPr bwMode="auto">
          <a:xfrm>
            <a:off x="4695825" y="1538287"/>
            <a:ext cx="80963" cy="5857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50000">
                <a:schemeClr val="bg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Oval 172"/>
          <p:cNvSpPr>
            <a:spLocks noChangeArrowheads="1"/>
          </p:cNvSpPr>
          <p:nvPr/>
        </p:nvSpPr>
        <p:spPr bwMode="auto">
          <a:xfrm>
            <a:off x="4513263" y="1406524"/>
            <a:ext cx="260350" cy="138113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AutoShape 173"/>
          <p:cNvSpPr>
            <a:spLocks noChangeArrowheads="1"/>
          </p:cNvSpPr>
          <p:nvPr/>
        </p:nvSpPr>
        <p:spPr bwMode="auto">
          <a:xfrm>
            <a:off x="2390775" y="1966912"/>
            <a:ext cx="133350" cy="13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AutoShape 174"/>
          <p:cNvSpPr>
            <a:spLocks noChangeArrowheads="1"/>
          </p:cNvSpPr>
          <p:nvPr/>
        </p:nvSpPr>
        <p:spPr bwMode="auto">
          <a:xfrm>
            <a:off x="2503488" y="1966912"/>
            <a:ext cx="134937" cy="13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AutoShape 175"/>
          <p:cNvSpPr>
            <a:spLocks noChangeArrowheads="1"/>
          </p:cNvSpPr>
          <p:nvPr/>
        </p:nvSpPr>
        <p:spPr bwMode="auto">
          <a:xfrm>
            <a:off x="2625725" y="1966912"/>
            <a:ext cx="134938" cy="13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AutoShape 176"/>
          <p:cNvSpPr>
            <a:spLocks noChangeArrowheads="1"/>
          </p:cNvSpPr>
          <p:nvPr/>
        </p:nvSpPr>
        <p:spPr bwMode="auto">
          <a:xfrm>
            <a:off x="2747963" y="1966912"/>
            <a:ext cx="134937" cy="139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chemeClr val="bg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" name="Group 177"/>
          <p:cNvGrpSpPr>
            <a:grpSpLocks/>
          </p:cNvGrpSpPr>
          <p:nvPr/>
        </p:nvGrpSpPr>
        <p:grpSpPr bwMode="auto">
          <a:xfrm>
            <a:off x="2281238" y="2101849"/>
            <a:ext cx="3173412" cy="892175"/>
            <a:chOff x="1449" y="1612"/>
            <a:chExt cx="1999" cy="562"/>
          </a:xfrm>
        </p:grpSpPr>
        <p:sp>
          <p:nvSpPr>
            <p:cNvPr id="18" name="Oval 178"/>
            <p:cNvSpPr>
              <a:spLocks noChangeArrowheads="1"/>
            </p:cNvSpPr>
            <p:nvPr/>
          </p:nvSpPr>
          <p:spPr bwMode="auto">
            <a:xfrm>
              <a:off x="3112" y="1715"/>
              <a:ext cx="243" cy="148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50000">
                  <a:srgbClr val="CCECFF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 dirty="0">
                  <a:solidFill>
                    <a:srgbClr val="4C4C4C"/>
                  </a:solidFill>
                  <a:latin typeface="Verdana" pitchFamily="34" charset="0"/>
                </a:rPr>
                <a:t>RIP1</a:t>
              </a:r>
            </a:p>
          </p:txBody>
        </p:sp>
        <p:sp>
          <p:nvSpPr>
            <p:cNvPr id="19" name="AutoShape 179"/>
            <p:cNvSpPr>
              <a:spLocks noChangeArrowheads="1"/>
            </p:cNvSpPr>
            <p:nvPr/>
          </p:nvSpPr>
          <p:spPr bwMode="auto">
            <a:xfrm>
              <a:off x="3021" y="1612"/>
              <a:ext cx="427" cy="93"/>
            </a:xfrm>
            <a:prstGeom prst="roundRect">
              <a:avLst>
                <a:gd name="adj" fmla="val 16667"/>
              </a:avLst>
            </a:prstGeom>
            <a:solidFill>
              <a:srgbClr val="0070C0"/>
            </a:soli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 dirty="0">
                  <a:latin typeface="Verdana" pitchFamily="34" charset="0"/>
                </a:rPr>
                <a:t>TRADD</a:t>
              </a:r>
            </a:p>
          </p:txBody>
        </p:sp>
        <p:sp>
          <p:nvSpPr>
            <p:cNvPr id="20" name="AutoShape 180"/>
            <p:cNvSpPr>
              <a:spLocks noChangeArrowheads="1"/>
            </p:cNvSpPr>
            <p:nvPr/>
          </p:nvSpPr>
          <p:spPr bwMode="auto">
            <a:xfrm>
              <a:off x="3094" y="1868"/>
              <a:ext cx="281" cy="190"/>
            </a:xfrm>
            <a:prstGeom prst="hexagon">
              <a:avLst>
                <a:gd name="adj" fmla="val 36974"/>
                <a:gd name="vf" fmla="val 115470"/>
              </a:avLst>
            </a:prstGeom>
            <a:gradFill rotWithShape="1">
              <a:gsLst>
                <a:gs pos="0">
                  <a:srgbClr val="CCCCFF"/>
                </a:gs>
                <a:gs pos="50000">
                  <a:schemeClr val="bg1"/>
                </a:gs>
                <a:gs pos="100000">
                  <a:srgbClr val="CC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FFFFFF"/>
                  </a:solidFill>
                  <a:latin typeface="Verdana" pitchFamily="34" charset="0"/>
                </a:rPr>
                <a:t>TRAF2</a:t>
              </a:r>
            </a:p>
          </p:txBody>
        </p:sp>
        <p:sp>
          <p:nvSpPr>
            <p:cNvPr id="21" name="Rectangle 181"/>
            <p:cNvSpPr>
              <a:spLocks noChangeArrowheads="1"/>
            </p:cNvSpPr>
            <p:nvPr/>
          </p:nvSpPr>
          <p:spPr bwMode="auto">
            <a:xfrm>
              <a:off x="1449" y="1612"/>
              <a:ext cx="210" cy="169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 dirty="0">
                  <a:latin typeface="Verdana" pitchFamily="34" charset="0"/>
                </a:rPr>
                <a:t>TIRAP</a:t>
              </a:r>
            </a:p>
          </p:txBody>
        </p:sp>
        <p:sp>
          <p:nvSpPr>
            <p:cNvPr id="22" name="Rectangle 182"/>
            <p:cNvSpPr>
              <a:spLocks noChangeArrowheads="1"/>
            </p:cNvSpPr>
            <p:nvPr/>
          </p:nvSpPr>
          <p:spPr bwMode="auto">
            <a:xfrm>
              <a:off x="1677" y="1616"/>
              <a:ext cx="261" cy="169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>
                  <a:latin typeface="Verdana" pitchFamily="34" charset="0"/>
                </a:rPr>
                <a:t>MyD88</a:t>
              </a:r>
            </a:p>
          </p:txBody>
        </p:sp>
        <p:sp>
          <p:nvSpPr>
            <p:cNvPr id="23" name="Oval 183"/>
            <p:cNvSpPr>
              <a:spLocks noChangeArrowheads="1"/>
            </p:cNvSpPr>
            <p:nvPr/>
          </p:nvSpPr>
          <p:spPr bwMode="auto">
            <a:xfrm>
              <a:off x="1929" y="1694"/>
              <a:ext cx="264" cy="195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50000">
                  <a:schemeClr val="bg1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 dirty="0">
                  <a:solidFill>
                    <a:srgbClr val="FFFFFF"/>
                  </a:solidFill>
                  <a:latin typeface="Verdana" pitchFamily="34" charset="0"/>
                </a:rPr>
                <a:t>IRAK4</a:t>
              </a:r>
            </a:p>
          </p:txBody>
        </p:sp>
        <p:sp>
          <p:nvSpPr>
            <p:cNvPr id="24" name="Oval 184"/>
            <p:cNvSpPr>
              <a:spLocks noChangeArrowheads="1"/>
            </p:cNvSpPr>
            <p:nvPr/>
          </p:nvSpPr>
          <p:spPr bwMode="auto">
            <a:xfrm>
              <a:off x="1691" y="1785"/>
              <a:ext cx="264" cy="195"/>
            </a:xfrm>
            <a:prstGeom prst="ellipse">
              <a:avLst/>
            </a:prstGeom>
            <a:gradFill rotWithShape="1">
              <a:gsLst>
                <a:gs pos="0">
                  <a:srgbClr val="66CCFF"/>
                </a:gs>
                <a:gs pos="50000">
                  <a:schemeClr val="bg1"/>
                </a:gs>
                <a:gs pos="100000">
                  <a:srgbClr val="66CCFF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FFFFFF"/>
                  </a:solidFill>
                  <a:latin typeface="Verdana" pitchFamily="34" charset="0"/>
                </a:rPr>
                <a:t>IRAK1</a:t>
              </a:r>
            </a:p>
          </p:txBody>
        </p:sp>
        <p:sp>
          <p:nvSpPr>
            <p:cNvPr id="25" name="AutoShape 185"/>
            <p:cNvSpPr>
              <a:spLocks noChangeArrowheads="1"/>
            </p:cNvSpPr>
            <p:nvPr/>
          </p:nvSpPr>
          <p:spPr bwMode="auto">
            <a:xfrm>
              <a:off x="1679" y="1984"/>
              <a:ext cx="282" cy="190"/>
            </a:xfrm>
            <a:prstGeom prst="hexagon">
              <a:avLst>
                <a:gd name="adj" fmla="val 37105"/>
                <a:gd name="vf" fmla="val 115470"/>
              </a:avLst>
            </a:prstGeom>
            <a:gradFill rotWithShape="1">
              <a:gsLst>
                <a:gs pos="0">
                  <a:srgbClr val="CCCCFF"/>
                </a:gs>
                <a:gs pos="50000">
                  <a:schemeClr val="bg1"/>
                </a:gs>
                <a:gs pos="100000">
                  <a:srgbClr val="CCCC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 anchorCtr="0"/>
            <a:lstStyle/>
            <a:p>
              <a:pPr algn="ctr"/>
              <a:r>
                <a:rPr lang="en-GB" sz="900">
                  <a:solidFill>
                    <a:srgbClr val="FFFFFF"/>
                  </a:solidFill>
                  <a:latin typeface="Verdana" pitchFamily="34" charset="0"/>
                </a:rPr>
                <a:t>TRAF6</a:t>
              </a:r>
            </a:p>
          </p:txBody>
        </p:sp>
      </p:grpSp>
      <p:sp>
        <p:nvSpPr>
          <p:cNvPr id="26" name="Oval 186"/>
          <p:cNvSpPr>
            <a:spLocks noChangeArrowheads="1"/>
          </p:cNvSpPr>
          <p:nvPr/>
        </p:nvSpPr>
        <p:spPr bwMode="auto">
          <a:xfrm>
            <a:off x="2176463" y="4357687"/>
            <a:ext cx="1455737" cy="814387"/>
          </a:xfrm>
          <a:prstGeom prst="ellipse">
            <a:avLst/>
          </a:prstGeom>
          <a:gradFill rotWithShape="1">
            <a:gsLst>
              <a:gs pos="0">
                <a:srgbClr val="DDDDDD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7" name="Picture 187" descr="MC90027884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647115">
            <a:off x="2551113" y="4425949"/>
            <a:ext cx="671512" cy="681038"/>
          </a:xfrm>
          <a:prstGeom prst="rect">
            <a:avLst/>
          </a:prstGeom>
          <a:noFill/>
        </p:spPr>
      </p:pic>
      <p:grpSp>
        <p:nvGrpSpPr>
          <p:cNvPr id="28" name="Group 188"/>
          <p:cNvGrpSpPr>
            <a:grpSpLocks/>
          </p:cNvGrpSpPr>
          <p:nvPr/>
        </p:nvGrpSpPr>
        <p:grpSpPr bwMode="auto">
          <a:xfrm>
            <a:off x="6526213" y="3897312"/>
            <a:ext cx="292100" cy="233362"/>
            <a:chOff x="4968" y="2430"/>
            <a:chExt cx="196" cy="172"/>
          </a:xfrm>
        </p:grpSpPr>
        <p:grpSp>
          <p:nvGrpSpPr>
            <p:cNvPr id="29" name="Group 189"/>
            <p:cNvGrpSpPr>
              <a:grpSpLocks/>
            </p:cNvGrpSpPr>
            <p:nvPr/>
          </p:nvGrpSpPr>
          <p:grpSpPr bwMode="auto">
            <a:xfrm>
              <a:off x="4968" y="2430"/>
              <a:ext cx="196" cy="36"/>
              <a:chOff x="4980" y="2798"/>
              <a:chExt cx="196" cy="36"/>
            </a:xfrm>
          </p:grpSpPr>
          <p:sp>
            <p:nvSpPr>
              <p:cNvPr id="38" name="Line 190"/>
              <p:cNvSpPr>
                <a:spLocks noChangeShapeType="1"/>
              </p:cNvSpPr>
              <p:nvPr/>
            </p:nvSpPr>
            <p:spPr bwMode="auto">
              <a:xfrm>
                <a:off x="4980" y="2816"/>
                <a:ext cx="1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AutoShape 191"/>
              <p:cNvSpPr>
                <a:spLocks noChangeArrowheads="1"/>
              </p:cNvSpPr>
              <p:nvPr/>
            </p:nvSpPr>
            <p:spPr bwMode="auto">
              <a:xfrm>
                <a:off x="50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0" name="AutoShape 192"/>
              <p:cNvSpPr>
                <a:spLocks noChangeArrowheads="1"/>
              </p:cNvSpPr>
              <p:nvPr/>
            </p:nvSpPr>
            <p:spPr bwMode="auto">
              <a:xfrm>
                <a:off x="49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" name="Group 193"/>
            <p:cNvGrpSpPr>
              <a:grpSpLocks/>
            </p:cNvGrpSpPr>
            <p:nvPr/>
          </p:nvGrpSpPr>
          <p:grpSpPr bwMode="auto">
            <a:xfrm>
              <a:off x="4968" y="2496"/>
              <a:ext cx="196" cy="36"/>
              <a:chOff x="4980" y="2798"/>
              <a:chExt cx="196" cy="36"/>
            </a:xfrm>
          </p:grpSpPr>
          <p:sp>
            <p:nvSpPr>
              <p:cNvPr id="35" name="Line 194"/>
              <p:cNvSpPr>
                <a:spLocks noChangeShapeType="1"/>
              </p:cNvSpPr>
              <p:nvPr/>
            </p:nvSpPr>
            <p:spPr bwMode="auto">
              <a:xfrm>
                <a:off x="4980" y="2816"/>
                <a:ext cx="1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AutoShape 195"/>
              <p:cNvSpPr>
                <a:spLocks noChangeArrowheads="1"/>
              </p:cNvSpPr>
              <p:nvPr/>
            </p:nvSpPr>
            <p:spPr bwMode="auto">
              <a:xfrm>
                <a:off x="50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7" name="AutoShape 196"/>
              <p:cNvSpPr>
                <a:spLocks noChangeArrowheads="1"/>
              </p:cNvSpPr>
              <p:nvPr/>
            </p:nvSpPr>
            <p:spPr bwMode="auto">
              <a:xfrm>
                <a:off x="49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" name="Group 197"/>
            <p:cNvGrpSpPr>
              <a:grpSpLocks/>
            </p:cNvGrpSpPr>
            <p:nvPr/>
          </p:nvGrpSpPr>
          <p:grpSpPr bwMode="auto">
            <a:xfrm>
              <a:off x="4968" y="2566"/>
              <a:ext cx="196" cy="36"/>
              <a:chOff x="4980" y="2798"/>
              <a:chExt cx="196" cy="36"/>
            </a:xfrm>
          </p:grpSpPr>
          <p:sp>
            <p:nvSpPr>
              <p:cNvPr id="32" name="Line 198"/>
              <p:cNvSpPr>
                <a:spLocks noChangeShapeType="1"/>
              </p:cNvSpPr>
              <p:nvPr/>
            </p:nvSpPr>
            <p:spPr bwMode="auto">
              <a:xfrm>
                <a:off x="4980" y="2816"/>
                <a:ext cx="17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AutoShape 199"/>
              <p:cNvSpPr>
                <a:spLocks noChangeArrowheads="1"/>
              </p:cNvSpPr>
              <p:nvPr/>
            </p:nvSpPr>
            <p:spPr bwMode="auto">
              <a:xfrm>
                <a:off x="50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" name="AutoShape 200"/>
              <p:cNvSpPr>
                <a:spLocks noChangeArrowheads="1"/>
              </p:cNvSpPr>
              <p:nvPr/>
            </p:nvSpPr>
            <p:spPr bwMode="auto">
              <a:xfrm>
                <a:off x="4996" y="2798"/>
                <a:ext cx="80" cy="36"/>
              </a:xfrm>
              <a:prstGeom prst="roundRect">
                <a:avLst>
                  <a:gd name="adj" fmla="val 16667"/>
                </a:avLst>
              </a:prstGeom>
              <a:solidFill>
                <a:srgbClr val="FF99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41" name="Group 201"/>
          <p:cNvGrpSpPr>
            <a:grpSpLocks/>
          </p:cNvGrpSpPr>
          <p:nvPr/>
        </p:nvGrpSpPr>
        <p:grpSpPr bwMode="auto">
          <a:xfrm rot="-10800000">
            <a:off x="6845300" y="4083049"/>
            <a:ext cx="292100" cy="49213"/>
            <a:chOff x="4980" y="2798"/>
            <a:chExt cx="196" cy="36"/>
          </a:xfrm>
        </p:grpSpPr>
        <p:sp>
          <p:nvSpPr>
            <p:cNvPr id="42" name="Line 202"/>
            <p:cNvSpPr>
              <a:spLocks noChangeShapeType="1"/>
            </p:cNvSpPr>
            <p:nvPr/>
          </p:nvSpPr>
          <p:spPr bwMode="auto">
            <a:xfrm>
              <a:off x="4980" y="2816"/>
              <a:ext cx="1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AutoShape 203"/>
            <p:cNvSpPr>
              <a:spLocks noChangeArrowheads="1"/>
            </p:cNvSpPr>
            <p:nvPr/>
          </p:nvSpPr>
          <p:spPr bwMode="auto">
            <a:xfrm>
              <a:off x="50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AutoShape 204"/>
            <p:cNvSpPr>
              <a:spLocks noChangeArrowheads="1"/>
            </p:cNvSpPr>
            <p:nvPr/>
          </p:nvSpPr>
          <p:spPr bwMode="auto">
            <a:xfrm>
              <a:off x="49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" name="Group 205"/>
          <p:cNvGrpSpPr>
            <a:grpSpLocks/>
          </p:cNvGrpSpPr>
          <p:nvPr/>
        </p:nvGrpSpPr>
        <p:grpSpPr bwMode="auto">
          <a:xfrm rot="-10800000">
            <a:off x="6845300" y="3994149"/>
            <a:ext cx="292100" cy="49213"/>
            <a:chOff x="4980" y="2798"/>
            <a:chExt cx="196" cy="36"/>
          </a:xfrm>
        </p:grpSpPr>
        <p:sp>
          <p:nvSpPr>
            <p:cNvPr id="46" name="Line 206"/>
            <p:cNvSpPr>
              <a:spLocks noChangeShapeType="1"/>
            </p:cNvSpPr>
            <p:nvPr/>
          </p:nvSpPr>
          <p:spPr bwMode="auto">
            <a:xfrm>
              <a:off x="4980" y="2816"/>
              <a:ext cx="1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AutoShape 207"/>
            <p:cNvSpPr>
              <a:spLocks noChangeArrowheads="1"/>
            </p:cNvSpPr>
            <p:nvPr/>
          </p:nvSpPr>
          <p:spPr bwMode="auto">
            <a:xfrm>
              <a:off x="50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AutoShape 208"/>
            <p:cNvSpPr>
              <a:spLocks noChangeArrowheads="1"/>
            </p:cNvSpPr>
            <p:nvPr/>
          </p:nvSpPr>
          <p:spPr bwMode="auto">
            <a:xfrm>
              <a:off x="49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9" name="Group 209"/>
          <p:cNvGrpSpPr>
            <a:grpSpLocks/>
          </p:cNvGrpSpPr>
          <p:nvPr/>
        </p:nvGrpSpPr>
        <p:grpSpPr bwMode="auto">
          <a:xfrm rot="-10800000">
            <a:off x="6845300" y="3898899"/>
            <a:ext cx="292100" cy="49213"/>
            <a:chOff x="4980" y="2798"/>
            <a:chExt cx="196" cy="36"/>
          </a:xfrm>
        </p:grpSpPr>
        <p:sp>
          <p:nvSpPr>
            <p:cNvPr id="50" name="Line 210"/>
            <p:cNvSpPr>
              <a:spLocks noChangeShapeType="1"/>
            </p:cNvSpPr>
            <p:nvPr/>
          </p:nvSpPr>
          <p:spPr bwMode="auto">
            <a:xfrm>
              <a:off x="4980" y="2816"/>
              <a:ext cx="17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AutoShape 211"/>
            <p:cNvSpPr>
              <a:spLocks noChangeArrowheads="1"/>
            </p:cNvSpPr>
            <p:nvPr/>
          </p:nvSpPr>
          <p:spPr bwMode="auto">
            <a:xfrm>
              <a:off x="50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2" name="AutoShape 212"/>
            <p:cNvSpPr>
              <a:spLocks noChangeArrowheads="1"/>
            </p:cNvSpPr>
            <p:nvPr/>
          </p:nvSpPr>
          <p:spPr bwMode="auto">
            <a:xfrm>
              <a:off x="4996" y="2798"/>
              <a:ext cx="80" cy="36"/>
            </a:xfrm>
            <a:prstGeom prst="roundRect">
              <a:avLst>
                <a:gd name="adj" fmla="val 16667"/>
              </a:avLst>
            </a:prstGeom>
            <a:solidFill>
              <a:srgbClr val="FF99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53" name="Text Box 297"/>
          <p:cNvSpPr txBox="1">
            <a:spLocks noChangeArrowheads="1"/>
          </p:cNvSpPr>
          <p:nvPr/>
        </p:nvSpPr>
        <p:spPr bwMode="auto">
          <a:xfrm>
            <a:off x="4367561" y="1122362"/>
            <a:ext cx="5517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 dirty="0">
                <a:solidFill>
                  <a:srgbClr val="FFFFFF"/>
                </a:solidFill>
              </a:rPr>
              <a:t>TNF</a:t>
            </a:r>
          </a:p>
        </p:txBody>
      </p:sp>
      <p:sp>
        <p:nvSpPr>
          <p:cNvPr id="54" name="Text Box 298"/>
          <p:cNvSpPr txBox="1">
            <a:spLocks noChangeArrowheads="1"/>
          </p:cNvSpPr>
          <p:nvPr/>
        </p:nvSpPr>
        <p:spPr bwMode="auto">
          <a:xfrm>
            <a:off x="2251075" y="1131887"/>
            <a:ext cx="5277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>
                <a:solidFill>
                  <a:srgbClr val="FFFFFF"/>
                </a:solidFill>
              </a:rPr>
              <a:t>IL-1</a:t>
            </a:r>
          </a:p>
        </p:txBody>
      </p:sp>
      <p:grpSp>
        <p:nvGrpSpPr>
          <p:cNvPr id="55" name="Group 299"/>
          <p:cNvGrpSpPr>
            <a:grpSpLocks/>
          </p:cNvGrpSpPr>
          <p:nvPr/>
        </p:nvGrpSpPr>
        <p:grpSpPr bwMode="auto">
          <a:xfrm>
            <a:off x="2019300" y="2659062"/>
            <a:ext cx="3252788" cy="1817687"/>
            <a:chOff x="1284" y="1963"/>
            <a:chExt cx="2049" cy="1145"/>
          </a:xfrm>
        </p:grpSpPr>
        <p:sp>
          <p:nvSpPr>
            <p:cNvPr id="56" name="AutoShape 300"/>
            <p:cNvSpPr>
              <a:spLocks/>
            </p:cNvSpPr>
            <p:nvPr/>
          </p:nvSpPr>
          <p:spPr bwMode="auto">
            <a:xfrm rot="5400000">
              <a:off x="1847" y="2507"/>
              <a:ext cx="48" cy="399"/>
            </a:xfrm>
            <a:prstGeom prst="rightBracket">
              <a:avLst>
                <a:gd name="adj" fmla="val 6927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7" name="Group 301"/>
            <p:cNvGrpSpPr>
              <a:grpSpLocks/>
            </p:cNvGrpSpPr>
            <p:nvPr/>
          </p:nvGrpSpPr>
          <p:grpSpPr bwMode="auto">
            <a:xfrm>
              <a:off x="1284" y="1963"/>
              <a:ext cx="2049" cy="1145"/>
              <a:chOff x="1284" y="1963"/>
              <a:chExt cx="2049" cy="1145"/>
            </a:xfrm>
          </p:grpSpPr>
          <p:sp>
            <p:nvSpPr>
              <p:cNvPr id="58" name="Oval 302"/>
              <p:cNvSpPr>
                <a:spLocks noChangeArrowheads="1"/>
              </p:cNvSpPr>
              <p:nvPr/>
            </p:nvSpPr>
            <p:spPr bwMode="auto">
              <a:xfrm>
                <a:off x="3136" y="2520"/>
                <a:ext cx="197" cy="308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 anchorCtr="0"/>
              <a:lstStyle/>
              <a:p>
                <a:pPr algn="ctr"/>
                <a:r>
                  <a:rPr lang="en-GB" sz="900" dirty="0">
                    <a:latin typeface="Verdana" pitchFamily="34" charset="0"/>
                  </a:rPr>
                  <a:t>AP1</a:t>
                </a:r>
              </a:p>
            </p:txBody>
          </p:sp>
          <p:sp>
            <p:nvSpPr>
              <p:cNvPr id="59" name="Oval 303"/>
              <p:cNvSpPr>
                <a:spLocks noChangeArrowheads="1"/>
              </p:cNvSpPr>
              <p:nvPr/>
            </p:nvSpPr>
            <p:spPr bwMode="auto">
              <a:xfrm>
                <a:off x="1284" y="2520"/>
                <a:ext cx="197" cy="308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 anchorCtr="0"/>
              <a:lstStyle/>
              <a:p>
                <a:pPr algn="ctr"/>
                <a:r>
                  <a:rPr lang="en-GB" sz="900" dirty="0">
                    <a:latin typeface="Verdana" pitchFamily="34" charset="0"/>
                  </a:rPr>
                  <a:t>AP1</a:t>
                </a:r>
              </a:p>
            </p:txBody>
          </p:sp>
          <p:sp>
            <p:nvSpPr>
              <p:cNvPr id="60" name="AutoShape 304"/>
              <p:cNvSpPr>
                <a:spLocks noChangeArrowheads="1"/>
              </p:cNvSpPr>
              <p:nvPr/>
            </p:nvSpPr>
            <p:spPr bwMode="auto">
              <a:xfrm>
                <a:off x="1608" y="2330"/>
                <a:ext cx="377" cy="138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90000"/>
                  <a:lumOff val="1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FFFFFF"/>
                    </a:solidFill>
                    <a:latin typeface="Verdana" pitchFamily="34" charset="0"/>
                  </a:rPr>
                  <a:t>I</a:t>
                </a:r>
                <a:r>
                  <a:rPr lang="en-GB" sz="900">
                    <a:solidFill>
                      <a:srgbClr val="FFFFFF"/>
                    </a:solidFill>
                    <a:latin typeface="Verdana" pitchFamily="34" charset="0"/>
                    <a:sym typeface="Symbol" pitchFamily="18" charset="2"/>
                  </a:rPr>
                  <a:t>B</a:t>
                </a:r>
              </a:p>
            </p:txBody>
          </p:sp>
          <p:sp>
            <p:nvSpPr>
              <p:cNvPr id="61" name="Oval 305"/>
              <p:cNvSpPr>
                <a:spLocks noChangeArrowheads="1"/>
              </p:cNvSpPr>
              <p:nvPr/>
            </p:nvSpPr>
            <p:spPr bwMode="auto">
              <a:xfrm>
                <a:off x="1867" y="2468"/>
                <a:ext cx="242" cy="195"/>
              </a:xfrm>
              <a:prstGeom prst="ellipse">
                <a:avLst/>
              </a:prstGeom>
              <a:solidFill>
                <a:schemeClr val="accent2">
                  <a:lumMod val="90000"/>
                  <a:lumOff val="1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 anchorCtr="0"/>
              <a:lstStyle/>
              <a:p>
                <a:pPr algn="ctr"/>
                <a:r>
                  <a:rPr lang="en-GB" sz="900">
                    <a:solidFill>
                      <a:srgbClr val="FFFFFF"/>
                    </a:solidFill>
                    <a:latin typeface="Verdana" pitchFamily="34" charset="0"/>
                  </a:rPr>
                  <a:t>p65</a:t>
                </a:r>
              </a:p>
            </p:txBody>
          </p:sp>
          <p:sp>
            <p:nvSpPr>
              <p:cNvPr id="62" name="Oval 306"/>
              <p:cNvSpPr>
                <a:spLocks noChangeArrowheads="1"/>
              </p:cNvSpPr>
              <p:nvPr/>
            </p:nvSpPr>
            <p:spPr bwMode="auto">
              <a:xfrm>
                <a:off x="1679" y="2487"/>
                <a:ext cx="192" cy="164"/>
              </a:xfrm>
              <a:prstGeom prst="ellipse">
                <a:avLst/>
              </a:prstGeom>
              <a:solidFill>
                <a:schemeClr val="accent2">
                  <a:lumMod val="90000"/>
                  <a:lumOff val="1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 anchorCtr="0"/>
              <a:lstStyle/>
              <a:p>
                <a:pPr algn="ctr"/>
                <a:r>
                  <a:rPr lang="en-GB" sz="900" dirty="0">
                    <a:solidFill>
                      <a:srgbClr val="FFFFFF"/>
                    </a:solidFill>
                    <a:latin typeface="Verdana" pitchFamily="34" charset="0"/>
                  </a:rPr>
                  <a:t>p50</a:t>
                </a:r>
              </a:p>
            </p:txBody>
          </p:sp>
          <p:sp>
            <p:nvSpPr>
              <p:cNvPr id="63" name="Line 307"/>
              <p:cNvSpPr>
                <a:spLocks noChangeShapeType="1"/>
              </p:cNvSpPr>
              <p:nvPr/>
            </p:nvSpPr>
            <p:spPr bwMode="auto">
              <a:xfrm>
                <a:off x="1850" y="2859"/>
                <a:ext cx="0" cy="1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Text Box 308"/>
              <p:cNvSpPr txBox="1">
                <a:spLocks noChangeArrowheads="1"/>
              </p:cNvSpPr>
              <p:nvPr/>
            </p:nvSpPr>
            <p:spPr bwMode="auto">
              <a:xfrm>
                <a:off x="1706" y="2738"/>
                <a:ext cx="333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t" anchorCtr="0">
                <a:spAutoFit/>
              </a:bodyPr>
              <a:lstStyle/>
              <a:p>
                <a:r>
                  <a:rPr lang="en-GB" sz="900">
                    <a:solidFill>
                      <a:srgbClr val="FFFFFF"/>
                    </a:solidFill>
                    <a:latin typeface="Verdana" pitchFamily="34" charset="0"/>
                  </a:rPr>
                  <a:t>NF-</a:t>
                </a:r>
                <a:r>
                  <a:rPr lang="en-GB" sz="900">
                    <a:solidFill>
                      <a:srgbClr val="FFFFFF"/>
                    </a:solidFill>
                    <a:latin typeface="Verdana" pitchFamily="34" charset="0"/>
                    <a:sym typeface="Symbol" pitchFamily="18" charset="2"/>
                  </a:rPr>
                  <a:t>B</a:t>
                </a:r>
              </a:p>
            </p:txBody>
          </p:sp>
          <p:cxnSp>
            <p:nvCxnSpPr>
              <p:cNvPr id="65" name="AutoShape 309"/>
              <p:cNvCxnSpPr>
                <a:cxnSpLocks noChangeShapeType="1"/>
                <a:endCxn id="60" idx="3"/>
              </p:cNvCxnSpPr>
              <p:nvPr/>
            </p:nvCxnSpPr>
            <p:spPr bwMode="auto">
              <a:xfrm flipH="1">
                <a:off x="1985" y="1963"/>
                <a:ext cx="1109" cy="43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6" name="AutoShape 310"/>
              <p:cNvCxnSpPr>
                <a:cxnSpLocks noChangeShapeType="1"/>
                <a:endCxn id="59" idx="0"/>
              </p:cNvCxnSpPr>
              <p:nvPr/>
            </p:nvCxnSpPr>
            <p:spPr bwMode="auto">
              <a:xfrm rot="10800000" flipV="1">
                <a:off x="1383" y="2079"/>
                <a:ext cx="296" cy="441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7" name="AutoShape 311"/>
              <p:cNvCxnSpPr>
                <a:cxnSpLocks noChangeShapeType="1"/>
                <a:endCxn id="58" idx="0"/>
              </p:cNvCxnSpPr>
              <p:nvPr/>
            </p:nvCxnSpPr>
            <p:spPr bwMode="auto">
              <a:xfrm>
                <a:off x="3235" y="2058"/>
                <a:ext cx="0" cy="4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8" name="AutoShape 312"/>
              <p:cNvCxnSpPr>
                <a:cxnSpLocks noChangeShapeType="1"/>
              </p:cNvCxnSpPr>
              <p:nvPr/>
            </p:nvCxnSpPr>
            <p:spPr bwMode="auto">
              <a:xfrm rot="10800000" flipV="1">
                <a:off x="2104" y="2620"/>
                <a:ext cx="1086" cy="467"/>
              </a:xfrm>
              <a:prstGeom prst="curvedConnector3">
                <a:avLst>
                  <a:gd name="adj1" fmla="val 89963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69" name="AutoShape 313"/>
              <p:cNvCxnSpPr>
                <a:cxnSpLocks noChangeShapeType="1"/>
                <a:stCxn id="59" idx="5"/>
              </p:cNvCxnSpPr>
              <p:nvPr/>
            </p:nvCxnSpPr>
            <p:spPr bwMode="auto">
              <a:xfrm>
                <a:off x="1452" y="2783"/>
                <a:ext cx="65" cy="32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  <p:sp>
        <p:nvSpPr>
          <p:cNvPr id="70" name="Line 314"/>
          <p:cNvSpPr>
            <a:spLocks noChangeShapeType="1"/>
          </p:cNvSpPr>
          <p:nvPr/>
        </p:nvSpPr>
        <p:spPr bwMode="auto">
          <a:xfrm>
            <a:off x="3019425" y="4543424"/>
            <a:ext cx="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grpSp>
        <p:nvGrpSpPr>
          <p:cNvPr id="71" name="Group 349"/>
          <p:cNvGrpSpPr>
            <a:grpSpLocks/>
          </p:cNvGrpSpPr>
          <p:nvPr/>
        </p:nvGrpSpPr>
        <p:grpSpPr bwMode="auto">
          <a:xfrm>
            <a:off x="1257300" y="3541711"/>
            <a:ext cx="5227638" cy="2816224"/>
            <a:chOff x="804" y="2519"/>
            <a:chExt cx="3293" cy="1774"/>
          </a:xfrm>
        </p:grpSpPr>
        <p:grpSp>
          <p:nvGrpSpPr>
            <p:cNvPr id="72" name="Group 213"/>
            <p:cNvGrpSpPr>
              <a:grpSpLocks/>
            </p:cNvGrpSpPr>
            <p:nvPr/>
          </p:nvGrpSpPr>
          <p:grpSpPr bwMode="auto">
            <a:xfrm>
              <a:off x="3691" y="2576"/>
              <a:ext cx="406" cy="342"/>
              <a:chOff x="2073" y="3858"/>
              <a:chExt cx="437" cy="398"/>
            </a:xfrm>
          </p:grpSpPr>
          <p:grpSp>
            <p:nvGrpSpPr>
              <p:cNvPr id="149" name="Group 214"/>
              <p:cNvGrpSpPr>
                <a:grpSpLocks/>
              </p:cNvGrpSpPr>
              <p:nvPr/>
            </p:nvGrpSpPr>
            <p:grpSpPr bwMode="auto">
              <a:xfrm>
                <a:off x="2073" y="3858"/>
                <a:ext cx="129" cy="134"/>
                <a:chOff x="2073" y="3858"/>
                <a:chExt cx="129" cy="134"/>
              </a:xfrm>
            </p:grpSpPr>
            <p:sp>
              <p:nvSpPr>
                <p:cNvPr id="181" name="Oval 215"/>
                <p:cNvSpPr>
                  <a:spLocks noChangeArrowheads="1"/>
                </p:cNvSpPr>
                <p:nvPr/>
              </p:nvSpPr>
              <p:spPr bwMode="auto">
                <a:xfrm>
                  <a:off x="2081" y="3858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2" name="Oval 216"/>
                <p:cNvSpPr>
                  <a:spLocks noChangeArrowheads="1"/>
                </p:cNvSpPr>
                <p:nvPr/>
              </p:nvSpPr>
              <p:spPr bwMode="auto">
                <a:xfrm>
                  <a:off x="2109" y="3886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3" name="Oval 217"/>
                <p:cNvSpPr>
                  <a:spLocks noChangeArrowheads="1"/>
                </p:cNvSpPr>
                <p:nvPr/>
              </p:nvSpPr>
              <p:spPr bwMode="auto">
                <a:xfrm>
                  <a:off x="2137" y="3910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4" name="Oval 218"/>
                <p:cNvSpPr>
                  <a:spLocks noChangeArrowheads="1"/>
                </p:cNvSpPr>
                <p:nvPr/>
              </p:nvSpPr>
              <p:spPr bwMode="auto">
                <a:xfrm>
                  <a:off x="2165" y="3934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85" name="Group 219"/>
                <p:cNvGrpSpPr>
                  <a:grpSpLocks/>
                </p:cNvGrpSpPr>
                <p:nvPr/>
              </p:nvGrpSpPr>
              <p:grpSpPr bwMode="auto">
                <a:xfrm>
                  <a:off x="2073" y="3878"/>
                  <a:ext cx="121" cy="114"/>
                  <a:chOff x="2217" y="3994"/>
                  <a:chExt cx="121" cy="114"/>
                </a:xfrm>
              </p:grpSpPr>
              <p:sp>
                <p:nvSpPr>
                  <p:cNvPr id="186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2217" y="399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7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4022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8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2273" y="404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9" name="Oval 223"/>
                  <p:cNvSpPr>
                    <a:spLocks noChangeArrowheads="1"/>
                  </p:cNvSpPr>
                  <p:nvPr/>
                </p:nvSpPr>
                <p:spPr bwMode="auto">
                  <a:xfrm>
                    <a:off x="2301" y="407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50" name="Group 224"/>
              <p:cNvGrpSpPr>
                <a:grpSpLocks/>
              </p:cNvGrpSpPr>
              <p:nvPr/>
            </p:nvGrpSpPr>
            <p:grpSpPr bwMode="auto">
              <a:xfrm rot="596931">
                <a:off x="2169" y="3966"/>
                <a:ext cx="141" cy="126"/>
                <a:chOff x="2193" y="3994"/>
                <a:chExt cx="141" cy="126"/>
              </a:xfrm>
            </p:grpSpPr>
            <p:grpSp>
              <p:nvGrpSpPr>
                <p:cNvPr id="171" name="Group 225"/>
                <p:cNvGrpSpPr>
                  <a:grpSpLocks/>
                </p:cNvGrpSpPr>
                <p:nvPr/>
              </p:nvGrpSpPr>
              <p:grpSpPr bwMode="auto">
                <a:xfrm>
                  <a:off x="2213" y="3994"/>
                  <a:ext cx="121" cy="114"/>
                  <a:chOff x="2353" y="4130"/>
                  <a:chExt cx="121" cy="114"/>
                </a:xfrm>
              </p:grpSpPr>
              <p:sp>
                <p:nvSpPr>
                  <p:cNvPr id="177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2353" y="413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8" name="Oval 227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41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9" name="Oval 228"/>
                  <p:cNvSpPr>
                    <a:spLocks noChangeArrowheads="1"/>
                  </p:cNvSpPr>
                  <p:nvPr/>
                </p:nvSpPr>
                <p:spPr bwMode="auto">
                  <a:xfrm>
                    <a:off x="2409" y="4182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0" name="Oval 229"/>
                  <p:cNvSpPr>
                    <a:spLocks noChangeArrowheads="1"/>
                  </p:cNvSpPr>
                  <p:nvPr/>
                </p:nvSpPr>
                <p:spPr bwMode="auto">
                  <a:xfrm>
                    <a:off x="2437" y="420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2" name="Group 230"/>
                <p:cNvGrpSpPr>
                  <a:grpSpLocks/>
                </p:cNvGrpSpPr>
                <p:nvPr/>
              </p:nvGrpSpPr>
              <p:grpSpPr bwMode="auto">
                <a:xfrm>
                  <a:off x="2193" y="4006"/>
                  <a:ext cx="121" cy="114"/>
                  <a:chOff x="2353" y="4130"/>
                  <a:chExt cx="121" cy="114"/>
                </a:xfrm>
              </p:grpSpPr>
              <p:sp>
                <p:nvSpPr>
                  <p:cNvPr id="173" name="Oval 231"/>
                  <p:cNvSpPr>
                    <a:spLocks noChangeArrowheads="1"/>
                  </p:cNvSpPr>
                  <p:nvPr/>
                </p:nvSpPr>
                <p:spPr bwMode="auto">
                  <a:xfrm>
                    <a:off x="2353" y="413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4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41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5" name="Oval 233"/>
                  <p:cNvSpPr>
                    <a:spLocks noChangeArrowheads="1"/>
                  </p:cNvSpPr>
                  <p:nvPr/>
                </p:nvSpPr>
                <p:spPr bwMode="auto">
                  <a:xfrm>
                    <a:off x="2409" y="4182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6" name="Oval 234"/>
                  <p:cNvSpPr>
                    <a:spLocks noChangeArrowheads="1"/>
                  </p:cNvSpPr>
                  <p:nvPr/>
                </p:nvSpPr>
                <p:spPr bwMode="auto">
                  <a:xfrm>
                    <a:off x="2437" y="420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51" name="Group 235"/>
              <p:cNvGrpSpPr>
                <a:grpSpLocks/>
              </p:cNvGrpSpPr>
              <p:nvPr/>
            </p:nvGrpSpPr>
            <p:grpSpPr bwMode="auto">
              <a:xfrm>
                <a:off x="2381" y="4122"/>
                <a:ext cx="129" cy="134"/>
                <a:chOff x="2073" y="3858"/>
                <a:chExt cx="129" cy="134"/>
              </a:xfrm>
            </p:grpSpPr>
            <p:sp>
              <p:nvSpPr>
                <p:cNvPr id="162" name="Oval 236"/>
                <p:cNvSpPr>
                  <a:spLocks noChangeArrowheads="1"/>
                </p:cNvSpPr>
                <p:nvPr/>
              </p:nvSpPr>
              <p:spPr bwMode="auto">
                <a:xfrm>
                  <a:off x="2081" y="3858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3" name="Oval 237"/>
                <p:cNvSpPr>
                  <a:spLocks noChangeArrowheads="1"/>
                </p:cNvSpPr>
                <p:nvPr/>
              </p:nvSpPr>
              <p:spPr bwMode="auto">
                <a:xfrm>
                  <a:off x="2109" y="3886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4" name="Oval 238"/>
                <p:cNvSpPr>
                  <a:spLocks noChangeArrowheads="1"/>
                </p:cNvSpPr>
                <p:nvPr/>
              </p:nvSpPr>
              <p:spPr bwMode="auto">
                <a:xfrm>
                  <a:off x="2137" y="3910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5" name="Oval 239"/>
                <p:cNvSpPr>
                  <a:spLocks noChangeArrowheads="1"/>
                </p:cNvSpPr>
                <p:nvPr/>
              </p:nvSpPr>
              <p:spPr bwMode="auto">
                <a:xfrm>
                  <a:off x="2165" y="3934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66" name="Group 240"/>
                <p:cNvGrpSpPr>
                  <a:grpSpLocks/>
                </p:cNvGrpSpPr>
                <p:nvPr/>
              </p:nvGrpSpPr>
              <p:grpSpPr bwMode="auto">
                <a:xfrm>
                  <a:off x="2073" y="3878"/>
                  <a:ext cx="121" cy="114"/>
                  <a:chOff x="2217" y="3994"/>
                  <a:chExt cx="121" cy="114"/>
                </a:xfrm>
              </p:grpSpPr>
              <p:sp>
                <p:nvSpPr>
                  <p:cNvPr id="167" name="Oval 241"/>
                  <p:cNvSpPr>
                    <a:spLocks noChangeArrowheads="1"/>
                  </p:cNvSpPr>
                  <p:nvPr/>
                </p:nvSpPr>
                <p:spPr bwMode="auto">
                  <a:xfrm>
                    <a:off x="2217" y="399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8" name="Oval 242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4022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9" name="Oval 243"/>
                  <p:cNvSpPr>
                    <a:spLocks noChangeArrowheads="1"/>
                  </p:cNvSpPr>
                  <p:nvPr/>
                </p:nvSpPr>
                <p:spPr bwMode="auto">
                  <a:xfrm>
                    <a:off x="2273" y="404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0" name="Oval 244"/>
                  <p:cNvSpPr>
                    <a:spLocks noChangeArrowheads="1"/>
                  </p:cNvSpPr>
                  <p:nvPr/>
                </p:nvSpPr>
                <p:spPr bwMode="auto">
                  <a:xfrm>
                    <a:off x="2301" y="407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52" name="Group 245"/>
              <p:cNvGrpSpPr>
                <a:grpSpLocks/>
              </p:cNvGrpSpPr>
              <p:nvPr/>
            </p:nvGrpSpPr>
            <p:grpSpPr bwMode="auto">
              <a:xfrm rot="-255732">
                <a:off x="2275" y="4050"/>
                <a:ext cx="129" cy="134"/>
                <a:chOff x="2073" y="3858"/>
                <a:chExt cx="129" cy="134"/>
              </a:xfrm>
            </p:grpSpPr>
            <p:sp>
              <p:nvSpPr>
                <p:cNvPr id="153" name="Oval 246"/>
                <p:cNvSpPr>
                  <a:spLocks noChangeArrowheads="1"/>
                </p:cNvSpPr>
                <p:nvPr/>
              </p:nvSpPr>
              <p:spPr bwMode="auto">
                <a:xfrm>
                  <a:off x="2081" y="3858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4" name="Oval 247"/>
                <p:cNvSpPr>
                  <a:spLocks noChangeArrowheads="1"/>
                </p:cNvSpPr>
                <p:nvPr/>
              </p:nvSpPr>
              <p:spPr bwMode="auto">
                <a:xfrm>
                  <a:off x="2109" y="3886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5" name="Oval 248"/>
                <p:cNvSpPr>
                  <a:spLocks noChangeArrowheads="1"/>
                </p:cNvSpPr>
                <p:nvPr/>
              </p:nvSpPr>
              <p:spPr bwMode="auto">
                <a:xfrm>
                  <a:off x="2137" y="3910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56" name="Oval 249"/>
                <p:cNvSpPr>
                  <a:spLocks noChangeArrowheads="1"/>
                </p:cNvSpPr>
                <p:nvPr/>
              </p:nvSpPr>
              <p:spPr bwMode="auto">
                <a:xfrm>
                  <a:off x="2165" y="3934"/>
                  <a:ext cx="37" cy="38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grpSp>
              <p:nvGrpSpPr>
                <p:cNvPr id="157" name="Group 250"/>
                <p:cNvGrpSpPr>
                  <a:grpSpLocks/>
                </p:cNvGrpSpPr>
                <p:nvPr/>
              </p:nvGrpSpPr>
              <p:grpSpPr bwMode="auto">
                <a:xfrm>
                  <a:off x="2073" y="3878"/>
                  <a:ext cx="121" cy="114"/>
                  <a:chOff x="2217" y="3994"/>
                  <a:chExt cx="121" cy="114"/>
                </a:xfrm>
              </p:grpSpPr>
              <p:sp>
                <p:nvSpPr>
                  <p:cNvPr id="158" name="Oval 251"/>
                  <p:cNvSpPr>
                    <a:spLocks noChangeArrowheads="1"/>
                  </p:cNvSpPr>
                  <p:nvPr/>
                </p:nvSpPr>
                <p:spPr bwMode="auto">
                  <a:xfrm>
                    <a:off x="2217" y="399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59" name="Oval 252"/>
                  <p:cNvSpPr>
                    <a:spLocks noChangeArrowheads="1"/>
                  </p:cNvSpPr>
                  <p:nvPr/>
                </p:nvSpPr>
                <p:spPr bwMode="auto">
                  <a:xfrm>
                    <a:off x="2245" y="4022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0" name="Oval 253"/>
                  <p:cNvSpPr>
                    <a:spLocks noChangeArrowheads="1"/>
                  </p:cNvSpPr>
                  <p:nvPr/>
                </p:nvSpPr>
                <p:spPr bwMode="auto">
                  <a:xfrm>
                    <a:off x="2273" y="404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1" name="Oval 254"/>
                  <p:cNvSpPr>
                    <a:spLocks noChangeArrowheads="1"/>
                  </p:cNvSpPr>
                  <p:nvPr/>
                </p:nvSpPr>
                <p:spPr bwMode="auto">
                  <a:xfrm>
                    <a:off x="2301" y="407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</p:grpSp>
        <p:grpSp>
          <p:nvGrpSpPr>
            <p:cNvPr id="73" name="Group 348"/>
            <p:cNvGrpSpPr>
              <a:grpSpLocks/>
            </p:cNvGrpSpPr>
            <p:nvPr/>
          </p:nvGrpSpPr>
          <p:grpSpPr bwMode="auto">
            <a:xfrm>
              <a:off x="804" y="2519"/>
              <a:ext cx="3268" cy="1774"/>
              <a:chOff x="804" y="2519"/>
              <a:chExt cx="3268" cy="1774"/>
            </a:xfrm>
          </p:grpSpPr>
          <p:grpSp>
            <p:nvGrpSpPr>
              <p:cNvPr id="74" name="Group 255"/>
              <p:cNvGrpSpPr>
                <a:grpSpLocks/>
              </p:cNvGrpSpPr>
              <p:nvPr/>
            </p:nvGrpSpPr>
            <p:grpSpPr bwMode="auto">
              <a:xfrm rot="-2047039">
                <a:off x="3608" y="2519"/>
                <a:ext cx="406" cy="334"/>
                <a:chOff x="2073" y="3858"/>
                <a:chExt cx="437" cy="398"/>
              </a:xfrm>
            </p:grpSpPr>
            <p:grpSp>
              <p:nvGrpSpPr>
                <p:cNvPr id="108" name="Group 256"/>
                <p:cNvGrpSpPr>
                  <a:grpSpLocks/>
                </p:cNvGrpSpPr>
                <p:nvPr/>
              </p:nvGrpSpPr>
              <p:grpSpPr bwMode="auto">
                <a:xfrm>
                  <a:off x="2073" y="3858"/>
                  <a:ext cx="129" cy="134"/>
                  <a:chOff x="2073" y="3858"/>
                  <a:chExt cx="129" cy="134"/>
                </a:xfrm>
              </p:grpSpPr>
              <p:sp>
                <p:nvSpPr>
                  <p:cNvPr id="140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1" name="Oval 258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2" name="Oval 259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3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44" name="Group 261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45" name="Oval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6" name="Oval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7" name="Oval 2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48" name="Oval 2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09" name="Group 266"/>
                <p:cNvGrpSpPr>
                  <a:grpSpLocks/>
                </p:cNvGrpSpPr>
                <p:nvPr/>
              </p:nvGrpSpPr>
              <p:grpSpPr bwMode="auto">
                <a:xfrm rot="596931">
                  <a:off x="2169" y="3966"/>
                  <a:ext cx="141" cy="126"/>
                  <a:chOff x="2193" y="3994"/>
                  <a:chExt cx="141" cy="126"/>
                </a:xfrm>
              </p:grpSpPr>
              <p:grpSp>
                <p:nvGrpSpPr>
                  <p:cNvPr id="130" name="Group 267"/>
                  <p:cNvGrpSpPr>
                    <a:grpSpLocks/>
                  </p:cNvGrpSpPr>
                  <p:nvPr/>
                </p:nvGrpSpPr>
                <p:grpSpPr bwMode="auto">
                  <a:xfrm>
                    <a:off x="2213" y="3994"/>
                    <a:ext cx="121" cy="114"/>
                    <a:chOff x="2353" y="4130"/>
                    <a:chExt cx="121" cy="114"/>
                  </a:xfrm>
                </p:grpSpPr>
                <p:sp>
                  <p:nvSpPr>
                    <p:cNvPr id="136" name="Oval 2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413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7" name="Oval 2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4158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8" name="Oval 2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9" y="418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9" name="Oval 2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7" y="420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31" name="Group 272"/>
                  <p:cNvGrpSpPr>
                    <a:grpSpLocks/>
                  </p:cNvGrpSpPr>
                  <p:nvPr/>
                </p:nvGrpSpPr>
                <p:grpSpPr bwMode="auto">
                  <a:xfrm>
                    <a:off x="2193" y="4006"/>
                    <a:ext cx="121" cy="114"/>
                    <a:chOff x="2353" y="4130"/>
                    <a:chExt cx="121" cy="114"/>
                  </a:xfrm>
                </p:grpSpPr>
                <p:sp>
                  <p:nvSpPr>
                    <p:cNvPr id="132" name="Oval 2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3" y="413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3" name="Oval 2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81" y="4158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4" name="Oval 2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9" y="418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35" name="Oval 2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37" y="420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10" name="Group 277"/>
                <p:cNvGrpSpPr>
                  <a:grpSpLocks/>
                </p:cNvGrpSpPr>
                <p:nvPr/>
              </p:nvGrpSpPr>
              <p:grpSpPr bwMode="auto">
                <a:xfrm>
                  <a:off x="2381" y="4122"/>
                  <a:ext cx="129" cy="134"/>
                  <a:chOff x="2073" y="3858"/>
                  <a:chExt cx="129" cy="134"/>
                </a:xfrm>
              </p:grpSpPr>
              <p:sp>
                <p:nvSpPr>
                  <p:cNvPr id="121" name="Oval 278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2" name="Oval 279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3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4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25" name="Group 282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26" name="Oval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7" name="Oval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8" name="Oval 2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9" name="Oval 2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  <p:grpSp>
              <p:nvGrpSpPr>
                <p:cNvPr id="111" name="Group 287"/>
                <p:cNvGrpSpPr>
                  <a:grpSpLocks/>
                </p:cNvGrpSpPr>
                <p:nvPr/>
              </p:nvGrpSpPr>
              <p:grpSpPr bwMode="auto">
                <a:xfrm rot="-255732">
                  <a:off x="2275" y="4050"/>
                  <a:ext cx="129" cy="134"/>
                  <a:chOff x="2073" y="3858"/>
                  <a:chExt cx="129" cy="134"/>
                </a:xfrm>
              </p:grpSpPr>
              <p:sp>
                <p:nvSpPr>
                  <p:cNvPr id="112" name="Oval 288"/>
                  <p:cNvSpPr>
                    <a:spLocks noChangeArrowheads="1"/>
                  </p:cNvSpPr>
                  <p:nvPr/>
                </p:nvSpPr>
                <p:spPr bwMode="auto">
                  <a:xfrm>
                    <a:off x="2081" y="3858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3" name="Oval 289"/>
                  <p:cNvSpPr>
                    <a:spLocks noChangeArrowheads="1"/>
                  </p:cNvSpPr>
                  <p:nvPr/>
                </p:nvSpPr>
                <p:spPr bwMode="auto">
                  <a:xfrm>
                    <a:off x="2109" y="3886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4" name="Oval 290"/>
                  <p:cNvSpPr>
                    <a:spLocks noChangeArrowheads="1"/>
                  </p:cNvSpPr>
                  <p:nvPr/>
                </p:nvSpPr>
                <p:spPr bwMode="auto">
                  <a:xfrm>
                    <a:off x="2137" y="3910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5" name="Oval 291"/>
                  <p:cNvSpPr>
                    <a:spLocks noChangeArrowheads="1"/>
                  </p:cNvSpPr>
                  <p:nvPr/>
                </p:nvSpPr>
                <p:spPr bwMode="auto">
                  <a:xfrm>
                    <a:off x="2165" y="3934"/>
                    <a:ext cx="37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grpSp>
                <p:nvGrpSpPr>
                  <p:cNvPr id="116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2073" y="3878"/>
                    <a:ext cx="121" cy="114"/>
                    <a:chOff x="2217" y="3994"/>
                    <a:chExt cx="121" cy="114"/>
                  </a:xfrm>
                </p:grpSpPr>
                <p:sp>
                  <p:nvSpPr>
                    <p:cNvPr id="117" name="Oval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17" y="3994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8" name="Oval 2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45" y="4022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19" name="Oval 2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73" y="4046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0" name="Oval 2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01" y="4070"/>
                      <a:ext cx="37" cy="38"/>
                    </a:xfrm>
                    <a:prstGeom prst="ellipse">
                      <a:avLst/>
                    </a:prstGeom>
                    <a:solidFill>
                      <a:schemeClr val="fol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GB"/>
                    </a:p>
                  </p:txBody>
                </p:sp>
              </p:grpSp>
            </p:grpSp>
          </p:grpSp>
          <p:grpSp>
            <p:nvGrpSpPr>
              <p:cNvPr id="75" name="Group 315"/>
              <p:cNvGrpSpPr>
                <a:grpSpLocks/>
              </p:cNvGrpSpPr>
              <p:nvPr/>
            </p:nvGrpSpPr>
            <p:grpSpPr bwMode="auto">
              <a:xfrm>
                <a:off x="804" y="2915"/>
                <a:ext cx="3268" cy="1378"/>
                <a:chOff x="804" y="2915"/>
                <a:chExt cx="3268" cy="1378"/>
              </a:xfrm>
            </p:grpSpPr>
            <p:sp>
              <p:nvSpPr>
                <p:cNvPr id="76" name="Rectangle 316"/>
                <p:cNvSpPr>
                  <a:spLocks noChangeArrowheads="1"/>
                </p:cNvSpPr>
                <p:nvPr/>
              </p:nvSpPr>
              <p:spPr bwMode="auto">
                <a:xfrm>
                  <a:off x="2330" y="2915"/>
                  <a:ext cx="574" cy="4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 algn="ctr"/>
                  <a:r>
                    <a:rPr lang="en-GB" sz="1200" dirty="0">
                      <a:latin typeface="Verdana" pitchFamily="34" charset="0"/>
                    </a:rPr>
                    <a:t>E-</a:t>
                  </a:r>
                  <a:r>
                    <a:rPr lang="en-GB" sz="1200" dirty="0" err="1">
                      <a:latin typeface="Verdana" pitchFamily="34" charset="0"/>
                    </a:rPr>
                    <a:t>selectin</a:t>
                  </a:r>
                  <a:endParaRPr lang="en-GB" sz="1200" dirty="0">
                    <a:latin typeface="Verdana" pitchFamily="34" charset="0"/>
                  </a:endParaRPr>
                </a:p>
                <a:p>
                  <a:pPr algn="ctr"/>
                  <a:r>
                    <a:rPr lang="en-GB" sz="1200" dirty="0">
                      <a:latin typeface="Verdana" pitchFamily="34" charset="0"/>
                    </a:rPr>
                    <a:t>ICAM-1</a:t>
                  </a:r>
                </a:p>
                <a:p>
                  <a:pPr algn="ctr"/>
                  <a:r>
                    <a:rPr lang="en-GB" sz="1200" dirty="0">
                      <a:latin typeface="Verdana" pitchFamily="34" charset="0"/>
                    </a:rPr>
                    <a:t>VCAM-1</a:t>
                  </a:r>
                </a:p>
                <a:p>
                  <a:pPr algn="ctr"/>
                  <a:r>
                    <a:rPr lang="en-GB" sz="1200" dirty="0" err="1">
                      <a:latin typeface="Verdana" pitchFamily="34" charset="0"/>
                    </a:rPr>
                    <a:t>Chemokines</a:t>
                  </a:r>
                  <a:endParaRPr lang="en-GB" sz="1200" dirty="0">
                    <a:latin typeface="Verdana" pitchFamily="34" charset="0"/>
                  </a:endParaRPr>
                </a:p>
                <a:p>
                  <a:pPr algn="ctr"/>
                  <a:r>
                    <a:rPr lang="en-GB" sz="1200" dirty="0">
                      <a:latin typeface="Verdana" pitchFamily="34" charset="0"/>
                    </a:rPr>
                    <a:t>COX-2</a:t>
                  </a:r>
                </a:p>
              </p:txBody>
            </p:sp>
            <p:grpSp>
              <p:nvGrpSpPr>
                <p:cNvPr id="77" name="Group 317"/>
                <p:cNvGrpSpPr>
                  <a:grpSpLocks/>
                </p:cNvGrpSpPr>
                <p:nvPr/>
              </p:nvGrpSpPr>
              <p:grpSpPr bwMode="auto">
                <a:xfrm>
                  <a:off x="2301" y="3650"/>
                  <a:ext cx="128" cy="402"/>
                  <a:chOff x="4280" y="3282"/>
                  <a:chExt cx="128" cy="470"/>
                </a:xfrm>
              </p:grpSpPr>
              <p:sp>
                <p:nvSpPr>
                  <p:cNvPr id="101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4342" y="3282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02" name="Oval 319"/>
                  <p:cNvSpPr>
                    <a:spLocks noChangeArrowheads="1"/>
                  </p:cNvSpPr>
                  <p:nvPr/>
                </p:nvSpPr>
                <p:spPr bwMode="auto">
                  <a:xfrm>
                    <a:off x="4314" y="3647"/>
                    <a:ext cx="56" cy="56"/>
                  </a:xfrm>
                  <a:prstGeom prst="ellipse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3" name="Oval 320"/>
                  <p:cNvSpPr>
                    <a:spLocks noChangeArrowheads="1"/>
                  </p:cNvSpPr>
                  <p:nvPr/>
                </p:nvSpPr>
                <p:spPr bwMode="auto">
                  <a:xfrm>
                    <a:off x="4280" y="3696"/>
                    <a:ext cx="56" cy="56"/>
                  </a:xfrm>
                  <a:prstGeom prst="ellipse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" name="Oval 321"/>
                  <p:cNvSpPr>
                    <a:spLocks noChangeArrowheads="1"/>
                  </p:cNvSpPr>
                  <p:nvPr/>
                </p:nvSpPr>
                <p:spPr bwMode="auto">
                  <a:xfrm>
                    <a:off x="4352" y="3694"/>
                    <a:ext cx="56" cy="56"/>
                  </a:xfrm>
                  <a:prstGeom prst="ellipse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5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4313" y="3420"/>
                    <a:ext cx="56" cy="69"/>
                  </a:xfrm>
                  <a:prstGeom prst="rect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6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4313" y="3531"/>
                    <a:ext cx="56" cy="93"/>
                  </a:xfrm>
                  <a:prstGeom prst="rect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7" name="Oval 324"/>
                  <p:cNvSpPr>
                    <a:spLocks noChangeArrowheads="1"/>
                  </p:cNvSpPr>
                  <p:nvPr/>
                </p:nvSpPr>
                <p:spPr bwMode="auto">
                  <a:xfrm>
                    <a:off x="4313" y="3331"/>
                    <a:ext cx="56" cy="56"/>
                  </a:xfrm>
                  <a:prstGeom prst="ellipse">
                    <a:avLst/>
                  </a:prstGeom>
                  <a:solidFill>
                    <a:srgbClr val="66CCFF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sp>
              <p:nvSpPr>
                <p:cNvPr id="78" name="Line 325"/>
                <p:cNvSpPr>
                  <a:spLocks noChangeShapeType="1"/>
                </p:cNvSpPr>
                <p:nvPr/>
              </p:nvSpPr>
              <p:spPr bwMode="auto">
                <a:xfrm>
                  <a:off x="2598" y="3648"/>
                  <a:ext cx="0" cy="36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9" name="AutoShape 326"/>
                <p:cNvSpPr>
                  <a:spLocks noChangeArrowheads="1"/>
                </p:cNvSpPr>
                <p:nvPr/>
              </p:nvSpPr>
              <p:spPr bwMode="auto">
                <a:xfrm>
                  <a:off x="2572" y="3700"/>
                  <a:ext cx="52" cy="12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CCECFF"/>
                    </a:gs>
                    <a:gs pos="100000">
                      <a:schemeClr val="hlink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0" name="AutoShape 327"/>
                <p:cNvSpPr>
                  <a:spLocks noChangeArrowheads="1"/>
                </p:cNvSpPr>
                <p:nvPr/>
              </p:nvSpPr>
              <p:spPr bwMode="auto">
                <a:xfrm>
                  <a:off x="2572" y="3816"/>
                  <a:ext cx="52" cy="12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CCECFF"/>
                    </a:gs>
                    <a:gs pos="100000">
                      <a:schemeClr val="hlink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1" name="AutoShape 328"/>
                <p:cNvSpPr>
                  <a:spLocks noChangeArrowheads="1"/>
                </p:cNvSpPr>
                <p:nvPr/>
              </p:nvSpPr>
              <p:spPr bwMode="auto">
                <a:xfrm>
                  <a:off x="2572" y="3943"/>
                  <a:ext cx="52" cy="12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50000">
                      <a:srgbClr val="CCECFF"/>
                    </a:gs>
                    <a:gs pos="100000">
                      <a:schemeClr val="hlink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2" name="Line 329"/>
                <p:cNvSpPr>
                  <a:spLocks noChangeShapeType="1"/>
                </p:cNvSpPr>
                <p:nvPr/>
              </p:nvSpPr>
              <p:spPr bwMode="auto">
                <a:xfrm>
                  <a:off x="2853" y="3642"/>
                  <a:ext cx="0" cy="35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3" name="AutoShape 330"/>
                <p:cNvSpPr>
                  <a:spLocks noChangeArrowheads="1"/>
                </p:cNvSpPr>
                <p:nvPr/>
              </p:nvSpPr>
              <p:spPr bwMode="auto">
                <a:xfrm>
                  <a:off x="2827" y="3693"/>
                  <a:ext cx="53" cy="12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50000">
                      <a:srgbClr val="CCFF99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" name="AutoShape 331"/>
                <p:cNvSpPr>
                  <a:spLocks noChangeArrowheads="1"/>
                </p:cNvSpPr>
                <p:nvPr/>
              </p:nvSpPr>
              <p:spPr bwMode="auto">
                <a:xfrm>
                  <a:off x="2827" y="3809"/>
                  <a:ext cx="53" cy="128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50000">
                      <a:srgbClr val="CCFF99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5" name="AutoShape 332"/>
                <p:cNvSpPr>
                  <a:spLocks noChangeArrowheads="1"/>
                </p:cNvSpPr>
                <p:nvPr/>
              </p:nvSpPr>
              <p:spPr bwMode="auto">
                <a:xfrm>
                  <a:off x="2827" y="3935"/>
                  <a:ext cx="53" cy="129"/>
                </a:xfrm>
                <a:prstGeom prst="roundRect">
                  <a:avLst>
                    <a:gd name="adj" fmla="val 16667"/>
                  </a:avLst>
                </a:prstGeom>
                <a:gradFill rotWithShape="1">
                  <a:gsLst>
                    <a:gs pos="0">
                      <a:schemeClr val="folHlink"/>
                    </a:gs>
                    <a:gs pos="50000">
                      <a:srgbClr val="CCFF99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6" name="Rectangle 333"/>
                <p:cNvSpPr>
                  <a:spLocks noChangeArrowheads="1"/>
                </p:cNvSpPr>
                <p:nvPr/>
              </p:nvSpPr>
              <p:spPr bwMode="auto">
                <a:xfrm>
                  <a:off x="3482" y="3794"/>
                  <a:ext cx="534" cy="208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 dirty="0">
                      <a:solidFill>
                        <a:schemeClr val="bg1"/>
                      </a:solidFill>
                      <a:latin typeface="Verdana" pitchFamily="34" charset="0"/>
                    </a:rPr>
                    <a:t>PGI</a:t>
                  </a:r>
                  <a:r>
                    <a:rPr lang="en-GB" sz="900" baseline="-25000" dirty="0">
                      <a:solidFill>
                        <a:schemeClr val="bg1"/>
                      </a:solidFill>
                      <a:latin typeface="Verdana" pitchFamily="34" charset="0"/>
                    </a:rPr>
                    <a:t>2</a:t>
                  </a:r>
                  <a:endParaRPr lang="en-GB" sz="900" dirty="0">
                    <a:solidFill>
                      <a:schemeClr val="bg1"/>
                    </a:solidFill>
                    <a:latin typeface="Verdana" pitchFamily="34" charset="0"/>
                  </a:endParaRPr>
                </a:p>
                <a:p>
                  <a:pPr algn="ctr"/>
                  <a:r>
                    <a:rPr lang="en-GB" sz="900" dirty="0">
                      <a:solidFill>
                        <a:schemeClr val="bg1"/>
                      </a:solidFill>
                      <a:latin typeface="Verdana" pitchFamily="34" charset="0"/>
                    </a:rPr>
                    <a:t>(prostacyclin)</a:t>
                  </a:r>
                </a:p>
              </p:txBody>
            </p:sp>
            <p:sp>
              <p:nvSpPr>
                <p:cNvPr id="87" name="AutoShape 334"/>
                <p:cNvSpPr>
                  <a:spLocks noChangeArrowheads="1"/>
                </p:cNvSpPr>
                <p:nvPr/>
              </p:nvSpPr>
              <p:spPr bwMode="auto">
                <a:xfrm>
                  <a:off x="3428" y="3129"/>
                  <a:ext cx="644" cy="10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 dirty="0" err="1">
                      <a:solidFill>
                        <a:srgbClr val="FFFFFF"/>
                      </a:solidFill>
                      <a:latin typeface="Verdana" pitchFamily="34" charset="0"/>
                    </a:rPr>
                    <a:t>Arachadonic</a:t>
                  </a:r>
                  <a:r>
                    <a:rPr lang="en-GB" sz="900" dirty="0">
                      <a:solidFill>
                        <a:srgbClr val="FFFFFF"/>
                      </a:solidFill>
                      <a:latin typeface="Verdana" pitchFamily="34" charset="0"/>
                    </a:rPr>
                    <a:t> acid</a:t>
                  </a:r>
                </a:p>
              </p:txBody>
            </p:sp>
            <p:sp>
              <p:nvSpPr>
                <p:cNvPr id="88" name="Oval 335"/>
                <p:cNvSpPr>
                  <a:spLocks noChangeArrowheads="1"/>
                </p:cNvSpPr>
                <p:nvPr/>
              </p:nvSpPr>
              <p:spPr bwMode="auto">
                <a:xfrm>
                  <a:off x="3487" y="3320"/>
                  <a:ext cx="298" cy="137"/>
                </a:xfrm>
                <a:prstGeom prst="ellipse">
                  <a:avLst/>
                </a:prstGeom>
                <a:solidFill>
                  <a:srgbClr val="7030A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txBody>
                <a:bodyPr wrap="none" anchor="ctr" anchorCtr="0"/>
                <a:lstStyle/>
                <a:p>
                  <a:pPr algn="ctr"/>
                  <a:r>
                    <a:rPr lang="en-GB" sz="900" dirty="0">
                      <a:solidFill>
                        <a:srgbClr val="FFFFFF"/>
                      </a:solidFill>
                      <a:latin typeface="Verdana" pitchFamily="34" charset="0"/>
                    </a:rPr>
                    <a:t>COX2</a:t>
                  </a:r>
                </a:p>
              </p:txBody>
            </p:sp>
            <p:cxnSp>
              <p:nvCxnSpPr>
                <p:cNvPr id="89" name="AutoShape 336"/>
                <p:cNvCxnSpPr>
                  <a:cxnSpLocks noChangeShapeType="1"/>
                  <a:stCxn id="87" idx="2"/>
                  <a:endCxn id="86" idx="0"/>
                </p:cNvCxnSpPr>
                <p:nvPr/>
              </p:nvCxnSpPr>
              <p:spPr bwMode="auto">
                <a:xfrm flipH="1">
                  <a:off x="3749" y="3230"/>
                  <a:ext cx="1" cy="56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</p:cxnSp>
            <p:sp>
              <p:nvSpPr>
                <p:cNvPr id="90" name="Line 337"/>
                <p:cNvSpPr>
                  <a:spLocks noChangeShapeType="1"/>
                </p:cNvSpPr>
                <p:nvPr/>
              </p:nvSpPr>
              <p:spPr bwMode="auto">
                <a:xfrm>
                  <a:off x="1446" y="3610"/>
                  <a:ext cx="0" cy="47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1" name="Oval 338"/>
                <p:cNvSpPr>
                  <a:spLocks noChangeArrowheads="1"/>
                </p:cNvSpPr>
                <p:nvPr/>
              </p:nvSpPr>
              <p:spPr bwMode="auto">
                <a:xfrm>
                  <a:off x="1426" y="3621"/>
                  <a:ext cx="56" cy="25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66FF"/>
                    </a:gs>
                    <a:gs pos="50000">
                      <a:schemeClr val="bg1"/>
                    </a:gs>
                    <a:gs pos="100000">
                      <a:srgbClr val="CC66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2" name="Oval 339"/>
                <p:cNvSpPr>
                  <a:spLocks noChangeArrowheads="1"/>
                </p:cNvSpPr>
                <p:nvPr/>
              </p:nvSpPr>
              <p:spPr bwMode="auto">
                <a:xfrm>
                  <a:off x="1424" y="3823"/>
                  <a:ext cx="56" cy="24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66FF"/>
                    </a:gs>
                    <a:gs pos="50000">
                      <a:schemeClr val="bg1"/>
                    </a:gs>
                    <a:gs pos="100000">
                      <a:srgbClr val="CC66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3" name="Text Box 340"/>
                <p:cNvSpPr txBox="1">
                  <a:spLocks noChangeArrowheads="1"/>
                </p:cNvSpPr>
                <p:nvPr/>
              </p:nvSpPr>
              <p:spPr bwMode="auto">
                <a:xfrm>
                  <a:off x="1334" y="3975"/>
                  <a:ext cx="208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t" anchorCtr="0">
                  <a:spAutoFit/>
                </a:bodyPr>
                <a:lstStyle/>
                <a:p>
                  <a:r>
                    <a:rPr lang="en-GB" sz="1800" b="1">
                      <a:solidFill>
                        <a:srgbClr val="FFFFFF"/>
                      </a:solidFill>
                    </a:rPr>
                    <a:t>C</a:t>
                  </a:r>
                </a:p>
              </p:txBody>
            </p:sp>
            <p:sp>
              <p:nvSpPr>
                <p:cNvPr id="94" name="Text Box 341"/>
                <p:cNvSpPr txBox="1">
                  <a:spLocks noChangeArrowheads="1"/>
                </p:cNvSpPr>
                <p:nvPr/>
              </p:nvSpPr>
              <p:spPr bwMode="auto">
                <a:xfrm>
                  <a:off x="804" y="3632"/>
                  <a:ext cx="629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t" anchorCtr="0">
                  <a:spAutoFit/>
                </a:bodyPr>
                <a:lstStyle/>
                <a:p>
                  <a:pPr algn="r"/>
                  <a:r>
                    <a:rPr lang="en-GB" sz="1200">
                      <a:solidFill>
                        <a:srgbClr val="FFFFFF"/>
                      </a:solidFill>
                    </a:rPr>
                    <a:t>Heparan</a:t>
                  </a:r>
                </a:p>
                <a:p>
                  <a:pPr algn="r"/>
                  <a:r>
                    <a:rPr lang="en-GB" sz="1200">
                      <a:solidFill>
                        <a:srgbClr val="FFFFFF"/>
                      </a:solidFill>
                    </a:rPr>
                    <a:t>sulphate</a:t>
                  </a:r>
                </a:p>
                <a:p>
                  <a:pPr algn="r"/>
                  <a:r>
                    <a:rPr lang="en-GB" sz="1200">
                      <a:solidFill>
                        <a:srgbClr val="FFFFFF"/>
                      </a:solidFill>
                    </a:rPr>
                    <a:t>proteoglycan</a:t>
                  </a:r>
                </a:p>
              </p:txBody>
            </p:sp>
            <p:sp>
              <p:nvSpPr>
                <p:cNvPr id="95" name="Text Box 342"/>
                <p:cNvSpPr txBox="1">
                  <a:spLocks noChangeArrowheads="1"/>
                </p:cNvSpPr>
                <p:nvPr/>
              </p:nvSpPr>
              <p:spPr bwMode="auto">
                <a:xfrm>
                  <a:off x="1154" y="4095"/>
                  <a:ext cx="562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en-GB" sz="1200" dirty="0"/>
                    <a:t>Chemokine</a:t>
                  </a:r>
                </a:p>
              </p:txBody>
            </p:sp>
            <p:sp>
              <p:nvSpPr>
                <p:cNvPr id="96" name="Text Box 343"/>
                <p:cNvSpPr txBox="1">
                  <a:spLocks noChangeArrowheads="1"/>
                </p:cNvSpPr>
                <p:nvPr/>
              </p:nvSpPr>
              <p:spPr bwMode="auto">
                <a:xfrm>
                  <a:off x="1864" y="3782"/>
                  <a:ext cx="497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en-GB" sz="1200" dirty="0"/>
                    <a:t>E-</a:t>
                  </a:r>
                  <a:r>
                    <a:rPr lang="en-GB" sz="1200" dirty="0" err="1"/>
                    <a:t>selectin</a:t>
                  </a:r>
                  <a:endParaRPr lang="en-GB" sz="1200" dirty="0"/>
                </a:p>
              </p:txBody>
            </p:sp>
            <p:sp>
              <p:nvSpPr>
                <p:cNvPr id="97" name="Text Box 344"/>
                <p:cNvSpPr txBox="1">
                  <a:spLocks noChangeArrowheads="1"/>
                </p:cNvSpPr>
                <p:nvPr/>
              </p:nvSpPr>
              <p:spPr bwMode="auto">
                <a:xfrm>
                  <a:off x="2840" y="3789"/>
                  <a:ext cx="41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en-GB" sz="1200"/>
                    <a:t>VCAM1</a:t>
                  </a:r>
                </a:p>
              </p:txBody>
            </p:sp>
            <p:sp>
              <p:nvSpPr>
                <p:cNvPr id="98" name="Text Box 345"/>
                <p:cNvSpPr txBox="1">
                  <a:spLocks noChangeArrowheads="1"/>
                </p:cNvSpPr>
                <p:nvPr/>
              </p:nvSpPr>
              <p:spPr bwMode="auto">
                <a:xfrm>
                  <a:off x="2394" y="4119"/>
                  <a:ext cx="381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t" anchorCtr="0">
                  <a:spAutoFit/>
                </a:bodyPr>
                <a:lstStyle/>
                <a:p>
                  <a:r>
                    <a:rPr lang="en-GB" sz="1200" dirty="0"/>
                    <a:t>ICAM1</a:t>
                  </a:r>
                </a:p>
              </p:txBody>
            </p:sp>
            <p:sp>
              <p:nvSpPr>
                <p:cNvPr id="99" name="Line 346"/>
                <p:cNvSpPr>
                  <a:spLocks noChangeShapeType="1"/>
                </p:cNvSpPr>
                <p:nvPr/>
              </p:nvSpPr>
              <p:spPr bwMode="auto">
                <a:xfrm>
                  <a:off x="2784" y="3390"/>
                  <a:ext cx="73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" name="Line 347"/>
                <p:cNvSpPr>
                  <a:spLocks noChangeShapeType="1"/>
                </p:cNvSpPr>
                <p:nvPr/>
              </p:nvSpPr>
              <p:spPr bwMode="auto">
                <a:xfrm>
                  <a:off x="1914" y="3156"/>
                  <a:ext cx="270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mtClean="0"/>
              <a:t>Type II activation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00175" y="6599238"/>
            <a:ext cx="4556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400" b="1"/>
              <a:t>Kuebler WM et al. Cell Physiol Biochem. 2010;26(1):29-40. </a:t>
            </a:r>
            <a:endParaRPr lang="en-GB" sz="1400"/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2509838" y="2388424"/>
            <a:ext cx="4352925" cy="213360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1400" y="1342"/>
              </a:cxn>
              <a:cxn ang="0">
                <a:pos x="2742" y="0"/>
              </a:cxn>
            </a:cxnLst>
            <a:rect l="0" t="0" r="r" b="b"/>
            <a:pathLst>
              <a:path w="2742" h="1344">
                <a:moveTo>
                  <a:pt x="0" y="15"/>
                </a:moveTo>
                <a:cubicBezTo>
                  <a:pt x="232" y="236"/>
                  <a:pt x="943" y="1344"/>
                  <a:pt x="1400" y="1342"/>
                </a:cubicBezTo>
                <a:cubicBezTo>
                  <a:pt x="1857" y="1340"/>
                  <a:pt x="2463" y="280"/>
                  <a:pt x="2742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V="1">
            <a:off x="2030413" y="1488311"/>
            <a:ext cx="0" cy="347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2030413" y="4952236"/>
            <a:ext cx="51847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3992563" y="4895086"/>
            <a:ext cx="0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5133975" y="4910961"/>
            <a:ext cx="0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>
            <a:off x="6180138" y="4907786"/>
            <a:ext cx="0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Line 17"/>
          <p:cNvSpPr>
            <a:spLocks noChangeShapeType="1"/>
          </p:cNvSpPr>
          <p:nvPr/>
        </p:nvSpPr>
        <p:spPr bwMode="auto">
          <a:xfrm>
            <a:off x="2971800" y="4906199"/>
            <a:ext cx="0" cy="100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 rot="16200000">
            <a:off x="619107" y="2942789"/>
            <a:ext cx="20193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800" dirty="0"/>
              <a:t>Permeability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763714" y="4995099"/>
            <a:ext cx="580608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544"/>
              <a:t>10</a:t>
            </a:r>
            <a:r>
              <a:rPr lang="en-GB" sz="1544" baseline="30000">
                <a:ea typeface="Arial Unicode MS" pitchFamily="34" charset="-128"/>
                <a:cs typeface="Arial Unicode MS" pitchFamily="34" charset="-128"/>
              </a:rPr>
              <a:t>-12</a:t>
            </a:r>
            <a:endParaRPr lang="en-GB" sz="1544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701925" y="4995099"/>
            <a:ext cx="728662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>
            <a:spAutoFit/>
          </a:bodyPr>
          <a:lstStyle/>
          <a:p>
            <a:r>
              <a:rPr lang="en-GB" sz="1544"/>
              <a:t>10</a:t>
            </a:r>
            <a:r>
              <a:rPr lang="en-GB" sz="1544" baseline="30000">
                <a:ea typeface="Arial Unicode MS" pitchFamily="34" charset="-128"/>
                <a:cs typeface="Arial Unicode MS" pitchFamily="34" charset="-128"/>
              </a:rPr>
              <a:t>-11</a:t>
            </a:r>
            <a:endParaRPr lang="en-GB" sz="1544"/>
          </a:p>
        </p:txBody>
      </p:sp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3709989" y="4995099"/>
            <a:ext cx="580608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544"/>
              <a:t>10</a:t>
            </a:r>
            <a:r>
              <a:rPr lang="en-GB" sz="1544" baseline="30000">
                <a:ea typeface="Arial Unicode MS" pitchFamily="34" charset="-128"/>
                <a:cs typeface="Arial Unicode MS" pitchFamily="34" charset="-128"/>
              </a:rPr>
              <a:t>-10</a:t>
            </a:r>
            <a:endParaRPr lang="en-GB" sz="1544"/>
          </a:p>
        </p:txBody>
      </p: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4845050" y="4995099"/>
            <a:ext cx="510076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544"/>
              <a:t>10</a:t>
            </a:r>
            <a:r>
              <a:rPr lang="en-GB" sz="1544" baseline="30000">
                <a:ea typeface="Arial Unicode MS" pitchFamily="34" charset="-128"/>
                <a:cs typeface="Arial Unicode MS" pitchFamily="34" charset="-128"/>
              </a:rPr>
              <a:t>-9</a:t>
            </a:r>
            <a:endParaRPr lang="en-GB" sz="1544"/>
          </a:p>
        </p:txBody>
      </p:sp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5843588" y="4995099"/>
            <a:ext cx="510076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544"/>
              <a:t>10</a:t>
            </a:r>
            <a:r>
              <a:rPr lang="en-GB" sz="1544" baseline="30000">
                <a:ea typeface="Arial Unicode MS" pitchFamily="34" charset="-128"/>
                <a:cs typeface="Arial Unicode MS" pitchFamily="34" charset="-128"/>
              </a:rPr>
              <a:t>-8</a:t>
            </a:r>
            <a:endParaRPr lang="en-GB" sz="1544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6775450" y="4995099"/>
            <a:ext cx="510076" cy="34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544"/>
              <a:t>10</a:t>
            </a:r>
            <a:r>
              <a:rPr lang="en-GB" sz="1544" baseline="30000">
                <a:ea typeface="Arial Unicode MS" pitchFamily="34" charset="-128"/>
                <a:cs typeface="Arial Unicode MS" pitchFamily="34" charset="-128"/>
              </a:rPr>
              <a:t>-7</a:t>
            </a:r>
            <a:endParaRPr lang="en-GB" sz="1544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2143125" y="3985116"/>
            <a:ext cx="1501775" cy="5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>
            <a:spAutoFit/>
          </a:bodyPr>
          <a:lstStyle/>
          <a:p>
            <a:r>
              <a:rPr lang="en-GB" sz="1544" b="1" i="1" dirty="0"/>
              <a:t>Oedema in</a:t>
            </a:r>
          </a:p>
          <a:p>
            <a:r>
              <a:rPr lang="en-GB" sz="1544" b="1" i="1" dirty="0" smtClean="0"/>
              <a:t>lung</a:t>
            </a:r>
            <a:endParaRPr lang="en-GB" sz="1544" b="1" i="1" dirty="0"/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auto">
          <a:xfrm>
            <a:off x="5927725" y="3942697"/>
            <a:ext cx="2919413" cy="56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>
            <a:spAutoFit/>
          </a:bodyPr>
          <a:lstStyle/>
          <a:p>
            <a:r>
              <a:rPr lang="en-GB" sz="1544" b="1" i="1" dirty="0"/>
              <a:t>Oedema in</a:t>
            </a:r>
          </a:p>
          <a:p>
            <a:r>
              <a:rPr lang="en-GB" sz="1544" b="1" i="1" dirty="0" smtClean="0"/>
              <a:t>muscle and mesenteric </a:t>
            </a:r>
            <a:r>
              <a:rPr lang="en-GB" sz="1544" b="1" i="1" dirty="0" err="1"/>
              <a:t>venules</a:t>
            </a:r>
            <a:endParaRPr lang="en-GB" sz="1544" b="1" i="1" dirty="0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2081310" y="5353874"/>
            <a:ext cx="49524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 b="1" dirty="0"/>
              <a:t>Endothelial NO concentration [log M]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087" dirty="0" smtClean="0"/>
              <a:t>Same mediator, opposite effects</a:t>
            </a:r>
            <a:endParaRPr lang="en-US" sz="3087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~image2.png"/>
          <p:cNvPicPr>
            <a:picLocks noGrp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23453" y="1349375"/>
            <a:ext cx="6917730" cy="424021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087" smtClean="0"/>
              <a:t>The endothelium has multiple physiological and immune functions</a:t>
            </a:r>
            <a:endParaRPr lang="en-US" sz="3087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2" y="5722806"/>
            <a:ext cx="8228011" cy="595443"/>
          </a:xfrm>
        </p:spPr>
        <p:txBody>
          <a:bodyPr>
            <a:noAutofit/>
          </a:bodyPr>
          <a:lstStyle/>
          <a:p>
            <a:pPr lvl="0" algn="l" rtl="0">
              <a:buNone/>
            </a:pPr>
            <a:r>
              <a:rPr lang="en-US" b="0" i="0" dirty="0" err="1" smtClean="0"/>
              <a:t>Sumpio</a:t>
            </a:r>
            <a:r>
              <a:rPr lang="en-US" b="0" i="0" dirty="0" smtClean="0"/>
              <a:t> BE et al. </a:t>
            </a:r>
            <a:r>
              <a:rPr lang="en-US" b="0" i="0" dirty="0" err="1" smtClean="0"/>
              <a:t>Int</a:t>
            </a:r>
            <a:r>
              <a:rPr lang="en-US" b="0" i="0" dirty="0" smtClean="0"/>
              <a:t> J </a:t>
            </a:r>
            <a:r>
              <a:rPr lang="en-US" b="0" i="0" dirty="0" err="1" smtClean="0"/>
              <a:t>Biochem</a:t>
            </a:r>
            <a:r>
              <a:rPr lang="en-US" b="0" i="0" dirty="0" smtClean="0"/>
              <a:t> Cell Biol. 2002 Dec;34(12):1508-12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~image9.jpeg"/>
          <p:cNvPicPr>
            <a:picLocks noGrp="1"/>
          </p:cNvPicPr>
          <p:nvPr>
            <p:ph type="pic" sz="quarter" idx="10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8312" y="1419940"/>
            <a:ext cx="8228013" cy="409908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087" smtClean="0"/>
              <a:t>Endothelial-targeted actions of selected agents that reduce inflammation</a:t>
            </a:r>
            <a:endParaRPr lang="en-US" sz="3087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2" y="5722806"/>
            <a:ext cx="8228011" cy="595443"/>
          </a:xfrm>
        </p:spPr>
        <p:txBody>
          <a:bodyPr>
            <a:noAutofit/>
          </a:bodyPr>
          <a:lstStyle/>
          <a:p>
            <a:pPr lvl="0" algn="l" rtl="0">
              <a:buNone/>
            </a:pPr>
            <a:r>
              <a:rPr lang="en-US" b="0" i="0" smtClean="0"/>
              <a:t>Pober SJ and Sessa WC. Nature Reviews Immunology 7, 803-815 (October 2007)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Endothelial transmission of inflammation between closed compartments</a:t>
            </a:r>
            <a:endParaRPr lang="en-GB" dirty="0"/>
          </a:p>
        </p:txBody>
      </p:sp>
      <p:pic>
        <p:nvPicPr>
          <p:cNvPr id="5" name="Content Placeholder 4" descr="D:\PROJECTS\Dec-05\15\others\images\nrn1824-f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19" y="1439069"/>
            <a:ext cx="6191250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4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25863" y="3064891"/>
            <a:ext cx="7892274" cy="936000"/>
          </a:xfrm>
        </p:spPr>
        <p:txBody>
          <a:bodyPr>
            <a:noAutofit/>
          </a:bodyPr>
          <a:lstStyle/>
          <a:p>
            <a:r>
              <a:rPr lang="en-US" sz="4400" dirty="0" smtClean="0"/>
              <a:t>Endothelium basal functions</a:t>
            </a:r>
            <a:endParaRPr lang="en-US" sz="44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endothelium as an organ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04786" y="1395259"/>
            <a:ext cx="8275320" cy="496855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b="1" dirty="0" smtClean="0"/>
              <a:t>Multi- functional: </a:t>
            </a:r>
            <a:r>
              <a:rPr lang="en-GB" dirty="0" smtClean="0"/>
              <a:t>regulating homeostasis of blood and underlying tissue.</a:t>
            </a:r>
          </a:p>
          <a:p>
            <a:endParaRPr lang="en-GB" dirty="0" smtClean="0"/>
          </a:p>
          <a:p>
            <a:r>
              <a:rPr lang="en-GB" b="1" dirty="0" smtClean="0"/>
              <a:t>Biosynthetic repertoire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i="1" dirty="0"/>
              <a:t>M</a:t>
            </a:r>
            <a:r>
              <a:rPr lang="en-GB" i="1" dirty="0" smtClean="0"/>
              <a:t>atrix products, growth factors, </a:t>
            </a:r>
            <a:r>
              <a:rPr lang="en-GB" i="1" dirty="0" err="1"/>
              <a:t>p</a:t>
            </a:r>
            <a:r>
              <a:rPr lang="en-GB" i="1" dirty="0" err="1" smtClean="0"/>
              <a:t>rocoagulant</a:t>
            </a:r>
            <a:r>
              <a:rPr lang="en-GB" i="1" dirty="0" smtClean="0"/>
              <a:t> </a:t>
            </a:r>
            <a:r>
              <a:rPr lang="en-GB" i="1" dirty="0"/>
              <a:t>and antithrombotic </a:t>
            </a:r>
            <a:r>
              <a:rPr lang="en-GB" i="1" dirty="0" smtClean="0"/>
              <a:t>	factors, vasomotor factors, lipid metabolism, inflammatory 	mediators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b="1" dirty="0" smtClean="0"/>
              <a:t>Heterogeneous: </a:t>
            </a:r>
            <a:r>
              <a:rPr lang="en-GB" dirty="0" smtClean="0"/>
              <a:t>functionally adapted to its location.</a:t>
            </a:r>
          </a:p>
          <a:p>
            <a:endParaRPr lang="en-GB" dirty="0" smtClean="0"/>
          </a:p>
          <a:p>
            <a:r>
              <a:rPr lang="en-GB" b="1" dirty="0" smtClean="0"/>
              <a:t>Adaptable: </a:t>
            </a:r>
            <a:r>
              <a:rPr lang="en-GB" dirty="0" smtClean="0"/>
              <a:t>senses and responds rapidly to changes in its microenvironment.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15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87" dirty="0" smtClean="0"/>
              <a:t>Homeostatic functions of the endothelium</a:t>
            </a:r>
            <a:endParaRPr lang="en-US" sz="3087" dirty="0"/>
          </a:p>
        </p:txBody>
      </p:sp>
      <p:sp>
        <p:nvSpPr>
          <p:cNvPr id="6" name="Content Placeholder 11"/>
          <p:cNvSpPr txBox="1">
            <a:spLocks/>
          </p:cNvSpPr>
          <p:nvPr/>
        </p:nvSpPr>
        <p:spPr>
          <a:xfrm>
            <a:off x="314600" y="1149421"/>
            <a:ext cx="8362399" cy="54037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14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4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SzPct val="14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SzPct val="14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SzPct val="14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C000"/>
                </a:solidFill>
              </a:rPr>
              <a:t>Vascular tone </a:t>
            </a:r>
          </a:p>
          <a:p>
            <a:pPr lvl="1"/>
            <a:r>
              <a:rPr lang="en-US" sz="1800" dirty="0" smtClean="0"/>
              <a:t>Vasodilation</a:t>
            </a:r>
          </a:p>
          <a:p>
            <a:pPr lvl="1"/>
            <a:r>
              <a:rPr lang="en-US" sz="1800" dirty="0" smtClean="0"/>
              <a:t>Vasoconstriction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Permeability</a:t>
            </a:r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sz="1800" dirty="0" smtClean="0"/>
              <a:t>Passive: small to large molecules</a:t>
            </a:r>
            <a:endParaRPr lang="en-US" sz="1800" dirty="0"/>
          </a:p>
          <a:p>
            <a:pPr lvl="1"/>
            <a:r>
              <a:rPr lang="en-US" sz="1800" dirty="0"/>
              <a:t>Active: </a:t>
            </a:r>
            <a:r>
              <a:rPr lang="en-US" sz="1800" dirty="0" smtClean="0"/>
              <a:t>large molecules</a:t>
            </a:r>
            <a:endParaRPr lang="en-US" sz="1800" dirty="0"/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b="1" dirty="0" err="1" smtClean="0">
                <a:solidFill>
                  <a:srgbClr val="FFC000"/>
                </a:solidFill>
              </a:rPr>
              <a:t>Haemostasis</a:t>
            </a:r>
            <a:endParaRPr lang="en-US" dirty="0" smtClean="0">
              <a:solidFill>
                <a:srgbClr val="FFC000"/>
              </a:solidFill>
            </a:endParaRPr>
          </a:p>
          <a:p>
            <a:pPr lvl="1"/>
            <a:r>
              <a:rPr lang="en-US" sz="1800" dirty="0" smtClean="0">
                <a:sym typeface="Symbol"/>
              </a:rPr>
              <a:t>Anti-thrombotic</a:t>
            </a:r>
          </a:p>
          <a:p>
            <a:pPr lvl="1"/>
            <a:r>
              <a:rPr lang="en-US" sz="1800" dirty="0" smtClean="0">
                <a:sym typeface="Symbol"/>
              </a:rPr>
              <a:t> platelet  aggregation</a:t>
            </a:r>
          </a:p>
          <a:p>
            <a:pPr marL="457200" lvl="1" indent="0">
              <a:buNone/>
            </a:pPr>
            <a:r>
              <a:rPr lang="en-US" sz="1800" dirty="0" smtClean="0"/>
              <a:t> 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Leukocyte interaction</a:t>
            </a:r>
            <a:endParaRPr lang="en-US" b="1" dirty="0">
              <a:solidFill>
                <a:srgbClr val="FFC000"/>
              </a:solidFill>
            </a:endParaRPr>
          </a:p>
          <a:p>
            <a:pPr lvl="1"/>
            <a:r>
              <a:rPr lang="en-US" sz="1800" dirty="0" smtClean="0"/>
              <a:t>Non-adhesive</a:t>
            </a:r>
          </a:p>
          <a:p>
            <a:pPr lvl="1"/>
            <a:r>
              <a:rPr lang="en-US" sz="1800" dirty="0" smtClean="0"/>
              <a:t>Non-activating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448050" y="1750695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Redirect flow</a:t>
            </a:r>
            <a:endParaRPr lang="en-GB" dirty="0"/>
          </a:p>
        </p:txBody>
      </p:sp>
      <p:sp>
        <p:nvSpPr>
          <p:cNvPr id="3" name="Right Brace 2"/>
          <p:cNvSpPr/>
          <p:nvPr/>
        </p:nvSpPr>
        <p:spPr>
          <a:xfrm>
            <a:off x="3133725" y="1714500"/>
            <a:ext cx="114300" cy="436007"/>
          </a:xfrm>
          <a:prstGeom prst="rightBrace">
            <a:avLst/>
          </a:prstGeom>
          <a:ln w="19050"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3985775" y="4581525"/>
            <a:ext cx="114300" cy="436007"/>
          </a:xfrm>
          <a:prstGeom prst="rightBrace">
            <a:avLst/>
          </a:prstGeom>
          <a:ln w="19050"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46245" y="4612005"/>
            <a:ext cx="1486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Maintain flow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81525" y="3167062"/>
            <a:ext cx="2986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Maintain fluid/colloid balance</a:t>
            </a:r>
            <a:endParaRPr lang="en-GB" dirty="0"/>
          </a:p>
        </p:txBody>
      </p:sp>
      <p:sp>
        <p:nvSpPr>
          <p:cNvPr id="10" name="Right Brace 9"/>
          <p:cNvSpPr/>
          <p:nvPr/>
        </p:nvSpPr>
        <p:spPr>
          <a:xfrm>
            <a:off x="4305300" y="3133725"/>
            <a:ext cx="114300" cy="436007"/>
          </a:xfrm>
          <a:prstGeom prst="rightBrace">
            <a:avLst/>
          </a:prstGeom>
          <a:ln w="19050"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/>
          <p:cNvSpPr/>
          <p:nvPr/>
        </p:nvSpPr>
        <p:spPr>
          <a:xfrm>
            <a:off x="4168655" y="5972175"/>
            <a:ext cx="114300" cy="436007"/>
          </a:xfrm>
          <a:prstGeom prst="rightBrace">
            <a:avLst/>
          </a:prstGeom>
          <a:ln w="19050">
            <a:solidFill>
              <a:schemeClr val="accent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511897" y="6025515"/>
            <a:ext cx="1904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Anti-inflammatory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7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/>
      <p:bldP spid="9" grpId="0"/>
      <p:bldP spid="10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961" y="520146"/>
            <a:ext cx="8754714" cy="1139825"/>
          </a:xfrm>
        </p:spPr>
        <p:txBody>
          <a:bodyPr anchor="b" anchorCtr="0"/>
          <a:lstStyle/>
          <a:p>
            <a:pPr algn="ctr"/>
            <a:r>
              <a:rPr lang="en-GB" sz="2660" dirty="0">
                <a:latin typeface="Arial" pitchFamily="34" charset="0"/>
              </a:rPr>
              <a:t>The obligatory role of endothelial cells in the relaxation of arterial smooth muscle by acetylcholine.</a:t>
            </a:r>
            <a:br>
              <a:rPr lang="en-GB" sz="2660" dirty="0">
                <a:latin typeface="Arial" pitchFamily="34" charset="0"/>
              </a:rPr>
            </a:br>
            <a:r>
              <a:rPr lang="en-GB" sz="1400" dirty="0" err="1">
                <a:latin typeface="Arial" pitchFamily="34" charset="0"/>
              </a:rPr>
              <a:t>Furchgott</a:t>
            </a:r>
            <a:r>
              <a:rPr lang="en-GB" sz="1400" dirty="0">
                <a:latin typeface="Arial" pitchFamily="34" charset="0"/>
              </a:rPr>
              <a:t> RF </a:t>
            </a:r>
            <a:r>
              <a:rPr lang="en-GB" sz="1400" dirty="0" smtClean="0">
                <a:latin typeface="Arial" pitchFamily="34" charset="0"/>
              </a:rPr>
              <a:t>and </a:t>
            </a:r>
            <a:r>
              <a:rPr lang="en-GB" sz="1400" dirty="0" err="1" smtClean="0">
                <a:latin typeface="Arial" pitchFamily="34" charset="0"/>
              </a:rPr>
              <a:t>Zawadzki</a:t>
            </a:r>
            <a:r>
              <a:rPr lang="en-GB" sz="1400" dirty="0" smtClean="0">
                <a:latin typeface="Arial" pitchFamily="34" charset="0"/>
              </a:rPr>
              <a:t> JV. </a:t>
            </a:r>
            <a:r>
              <a:rPr lang="da-DK" sz="1400" dirty="0" smtClean="0">
                <a:latin typeface="Arial" pitchFamily="34" charset="0"/>
              </a:rPr>
              <a:t>Nature </a:t>
            </a:r>
            <a:r>
              <a:rPr lang="da-DK" sz="1400" dirty="0">
                <a:latin typeface="Arial" pitchFamily="34" charset="0"/>
              </a:rPr>
              <a:t>288, 373 – 376. 1980</a:t>
            </a:r>
            <a:endParaRPr lang="en-GB" sz="1400" dirty="0">
              <a:latin typeface="Arial" pitchFamily="34" charset="0"/>
            </a:endParaRPr>
          </a:p>
        </p:txBody>
      </p:sp>
      <p:pic>
        <p:nvPicPr>
          <p:cNvPr id="49156" name="Picture 3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8472" y="2149474"/>
            <a:ext cx="5676399" cy="2907013"/>
          </a:xfrm>
          <a:prstGeom prst="rect">
            <a:avLst/>
          </a:prstGeom>
          <a:noFill/>
          <a:ln w="57150"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29547" y="5450346"/>
            <a:ext cx="1091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</a:rPr>
              <a:t>Muscle </a:t>
            </a:r>
          </a:p>
          <a:p>
            <a:pPr algn="ctr"/>
            <a:r>
              <a:rPr lang="en-GB" sz="2000" dirty="0" smtClean="0">
                <a:solidFill>
                  <a:srgbClr val="FFFF00"/>
                </a:solidFill>
              </a:rPr>
              <a:t>=</a:t>
            </a:r>
          </a:p>
          <a:p>
            <a:pPr algn="ctr"/>
            <a:r>
              <a:rPr lang="en-GB" sz="2000" b="1" i="1" dirty="0">
                <a:solidFill>
                  <a:srgbClr val="FFFF00"/>
                </a:solidFill>
              </a:rPr>
              <a:t>C</a:t>
            </a:r>
            <a:r>
              <a:rPr lang="en-GB" sz="2000" b="1" i="1" dirty="0" smtClean="0">
                <a:solidFill>
                  <a:srgbClr val="FFFF00"/>
                </a:solidFill>
              </a:rPr>
              <a:t>ontract</a:t>
            </a:r>
            <a:endParaRPr lang="en-GB" sz="2000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4082" y="5450346"/>
            <a:ext cx="2520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FFFF00"/>
                </a:solidFill>
              </a:rPr>
              <a:t>Muscle + endothelium</a:t>
            </a:r>
          </a:p>
          <a:p>
            <a:pPr algn="ctr"/>
            <a:r>
              <a:rPr lang="en-GB" sz="2000" dirty="0" smtClean="0">
                <a:solidFill>
                  <a:srgbClr val="FFFF00"/>
                </a:solidFill>
              </a:rPr>
              <a:t>=</a:t>
            </a:r>
          </a:p>
          <a:p>
            <a:pPr algn="ctr"/>
            <a:r>
              <a:rPr lang="en-GB" sz="2000" b="1" i="1" dirty="0" smtClean="0">
                <a:solidFill>
                  <a:srgbClr val="FFFF00"/>
                </a:solidFill>
              </a:rPr>
              <a:t>Relax</a:t>
            </a:r>
            <a:endParaRPr lang="en-GB" sz="2000" b="1" i="1" dirty="0">
              <a:solidFill>
                <a:srgbClr val="FFFF00"/>
              </a:solidFill>
            </a:endParaRPr>
          </a:p>
        </p:txBody>
      </p:sp>
      <p:cxnSp>
        <p:nvCxnSpPr>
          <p:cNvPr id="7" name="Straight Arrow Connector 6"/>
          <p:cNvCxnSpPr>
            <a:stCxn id="8" idx="0"/>
          </p:cNvCxnSpPr>
          <p:nvPr/>
        </p:nvCxnSpPr>
        <p:spPr>
          <a:xfrm flipH="1" flipV="1">
            <a:off x="4813301" y="4486276"/>
            <a:ext cx="902" cy="964070"/>
          </a:xfrm>
          <a:prstGeom prst="straightConnector1">
            <a:avLst/>
          </a:prstGeom>
          <a:ln w="57150">
            <a:solidFill>
              <a:srgbClr val="00B0F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2755387" y="4486275"/>
            <a:ext cx="904" cy="925971"/>
          </a:xfrm>
          <a:prstGeom prst="straightConnector1">
            <a:avLst/>
          </a:prstGeom>
          <a:ln w="57150">
            <a:solidFill>
              <a:srgbClr val="00B0F0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0375" y="5450346"/>
            <a:ext cx="1714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 smtClean="0">
                <a:solidFill>
                  <a:srgbClr val="FFFF00"/>
                </a:solidFill>
              </a:rPr>
              <a:t>Acetycholine</a:t>
            </a:r>
            <a:r>
              <a:rPr lang="en-GB" sz="2000" dirty="0" smtClean="0">
                <a:solidFill>
                  <a:srgbClr val="FFFF00"/>
                </a:solidFill>
              </a:rPr>
              <a:t> +</a:t>
            </a:r>
            <a:endParaRPr lang="en-GB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2051822" y="4317640"/>
            <a:ext cx="4819650" cy="1966043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 dirty="0"/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5069979" y="4353455"/>
            <a:ext cx="1349847" cy="679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 anchorCtr="0"/>
          <a:lstStyle/>
          <a:p>
            <a:pPr algn="ctr"/>
            <a:r>
              <a:rPr lang="en-GB" sz="2400" b="1" dirty="0" err="1" smtClean="0">
                <a:solidFill>
                  <a:schemeClr val="bg1"/>
                </a:solidFill>
              </a:rPr>
              <a:t>Guanylate</a:t>
            </a:r>
            <a:endParaRPr lang="en-GB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GB" sz="2400" b="1" dirty="0" err="1" smtClean="0">
                <a:solidFill>
                  <a:schemeClr val="bg1"/>
                </a:solidFill>
              </a:rPr>
              <a:t>cyclase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2243137" y="2252662"/>
            <a:ext cx="4410075" cy="180924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133975" y="2693988"/>
            <a:ext cx="1204912" cy="5810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 anchorCtr="0"/>
          <a:lstStyle/>
          <a:p>
            <a:pPr algn="ctr"/>
            <a:r>
              <a:rPr lang="en-GB" sz="2400" b="1" dirty="0" err="1">
                <a:solidFill>
                  <a:schemeClr val="bg1"/>
                </a:solidFill>
              </a:rPr>
              <a:t>eNOS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051175" y="2498209"/>
            <a:ext cx="7715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800" dirty="0" smtClean="0"/>
              <a:t>PI3-Kinase</a:t>
            </a:r>
            <a:endParaRPr lang="en-GB" sz="1800" dirty="0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590154" y="3157283"/>
            <a:ext cx="11906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800" dirty="0" err="1"/>
              <a:t>Calmodulin</a:t>
            </a:r>
            <a:endParaRPr lang="en-GB" sz="1800" dirty="0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 flipV="1">
            <a:off x="3295650" y="3352800"/>
            <a:ext cx="295275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 flipV="1">
            <a:off x="2743200" y="3429000"/>
            <a:ext cx="0" cy="352425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>
              <a:solidFill>
                <a:srgbClr val="FF0000"/>
              </a:solidFill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3952875" y="2693988"/>
            <a:ext cx="10001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V="1">
            <a:off x="4573588" y="3106637"/>
            <a:ext cx="390525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838655" y="2694940"/>
            <a:ext cx="364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80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6061075" y="5055130"/>
            <a:ext cx="568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b="1" dirty="0"/>
              <a:t>GTP</a:t>
            </a:r>
          </a:p>
        </p:txBody>
      </p:sp>
      <p:sp>
        <p:nvSpPr>
          <p:cNvPr id="19" name="AutoShape 29"/>
          <p:cNvSpPr>
            <a:spLocks noChangeArrowheads="1"/>
          </p:cNvSpPr>
          <p:nvPr/>
        </p:nvSpPr>
        <p:spPr bwMode="auto">
          <a:xfrm rot="2449621">
            <a:off x="5610225" y="4962525"/>
            <a:ext cx="352425" cy="523875"/>
          </a:xfrm>
          <a:prstGeom prst="curvedRightArrow">
            <a:avLst>
              <a:gd name="adj1" fmla="val 29730"/>
              <a:gd name="adj2" fmla="val 5945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5213350" y="5442480"/>
            <a:ext cx="7537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800" b="1" dirty="0" err="1"/>
              <a:t>cGMP</a:t>
            </a:r>
            <a:endParaRPr lang="en-GB" sz="1800" b="1" dirty="0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3895725" y="4848225"/>
            <a:ext cx="695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/>
          <a:lstStyle/>
          <a:p>
            <a:pPr algn="ctr"/>
            <a:r>
              <a:rPr lang="en-GB" sz="1800" b="1" dirty="0" smtClean="0">
                <a:solidFill>
                  <a:srgbClr val="FFFFFF"/>
                </a:solidFill>
              </a:rPr>
              <a:t>Protein</a:t>
            </a:r>
          </a:p>
          <a:p>
            <a:pPr algn="ctr"/>
            <a:r>
              <a:rPr lang="en-GB" b="1" dirty="0" smtClean="0">
                <a:solidFill>
                  <a:srgbClr val="FFFFFF"/>
                </a:solidFill>
              </a:rPr>
              <a:t>Kinase</a:t>
            </a:r>
          </a:p>
          <a:p>
            <a:pPr algn="ctr"/>
            <a:r>
              <a:rPr lang="en-GB" sz="1800" b="1" dirty="0">
                <a:solidFill>
                  <a:srgbClr val="FFFFFF"/>
                </a:solidFill>
              </a:rPr>
              <a:t>G</a:t>
            </a:r>
          </a:p>
        </p:txBody>
      </p:sp>
      <p:sp>
        <p:nvSpPr>
          <p:cNvPr id="25" name="Line 39"/>
          <p:cNvSpPr>
            <a:spLocks noChangeShapeType="1"/>
          </p:cNvSpPr>
          <p:nvPr/>
        </p:nvSpPr>
        <p:spPr bwMode="auto">
          <a:xfrm flipH="1">
            <a:off x="4591050" y="5667375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 flipH="1" flipV="1">
            <a:off x="4591050" y="5000625"/>
            <a:ext cx="6477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 flipH="1">
            <a:off x="3409641" y="4991100"/>
            <a:ext cx="439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3653021" y="1648483"/>
            <a:ext cx="1682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 dirty="0" smtClean="0"/>
              <a:t>Shear </a:t>
            </a:r>
            <a:r>
              <a:rPr lang="en-GB" sz="2400" dirty="0"/>
              <a:t>stress</a:t>
            </a:r>
          </a:p>
        </p:txBody>
      </p:sp>
      <p:sp>
        <p:nvSpPr>
          <p:cNvPr id="30" name="AutoShape 46"/>
          <p:cNvSpPr>
            <a:spLocks noChangeArrowheads="1"/>
          </p:cNvSpPr>
          <p:nvPr/>
        </p:nvSpPr>
        <p:spPr bwMode="auto">
          <a:xfrm>
            <a:off x="4179888" y="2057400"/>
            <a:ext cx="684212" cy="3238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GB"/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3845119" y="5409448"/>
            <a:ext cx="8931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 b="1" dirty="0" smtClean="0">
                <a:solidFill>
                  <a:srgbClr val="FFC000"/>
                </a:solidFill>
                <a:sym typeface="Symbol"/>
              </a:rPr>
              <a:t></a:t>
            </a:r>
            <a:r>
              <a:rPr lang="en-GB" sz="2400" b="1" dirty="0" smtClean="0">
                <a:solidFill>
                  <a:srgbClr val="FFC000"/>
                </a:solidFill>
              </a:rPr>
              <a:t>Ca</a:t>
            </a:r>
            <a:r>
              <a:rPr lang="en-GB" sz="2400" b="1" baseline="30000" dirty="0" smtClean="0">
                <a:solidFill>
                  <a:srgbClr val="FFC0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b="1" baseline="30000" dirty="0">
                <a:solidFill>
                  <a:srgbClr val="FFC000"/>
                </a:solidFill>
              </a:rPr>
              <a:t>+</a:t>
            </a:r>
          </a:p>
        </p:txBody>
      </p:sp>
      <p:sp>
        <p:nvSpPr>
          <p:cNvPr id="32" name="Text Box 48"/>
          <p:cNvSpPr txBox="1">
            <a:spLocks noChangeArrowheads="1"/>
          </p:cNvSpPr>
          <p:nvPr/>
        </p:nvSpPr>
        <p:spPr bwMode="auto">
          <a:xfrm>
            <a:off x="2730500" y="3429000"/>
            <a:ext cx="753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400" dirty="0">
                <a:solidFill>
                  <a:srgbClr val="FFC000"/>
                </a:solidFill>
              </a:rPr>
              <a:t>Ca</a:t>
            </a:r>
            <a:r>
              <a:rPr lang="en-GB" sz="2400" baseline="30000" dirty="0">
                <a:solidFill>
                  <a:srgbClr val="FFC0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GB" sz="2400" dirty="0">
                <a:solidFill>
                  <a:srgbClr val="FFC000"/>
                </a:solidFill>
              </a:rPr>
              <a:t>+</a:t>
            </a:r>
          </a:p>
        </p:txBody>
      </p:sp>
      <p:sp>
        <p:nvSpPr>
          <p:cNvPr id="33" name="Text Box 49"/>
          <p:cNvSpPr txBox="1">
            <a:spLocks noChangeArrowheads="1"/>
          </p:cNvSpPr>
          <p:nvPr/>
        </p:nvSpPr>
        <p:spPr bwMode="auto">
          <a:xfrm>
            <a:off x="231762" y="5883573"/>
            <a:ext cx="2242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Smooth muscle cell</a:t>
            </a:r>
          </a:p>
        </p:txBody>
      </p:sp>
      <p:sp>
        <p:nvSpPr>
          <p:cNvPr id="34" name="Text Box 50"/>
          <p:cNvSpPr txBox="1">
            <a:spLocks noChangeArrowheads="1"/>
          </p:cNvSpPr>
          <p:nvPr/>
        </p:nvSpPr>
        <p:spPr bwMode="auto">
          <a:xfrm>
            <a:off x="429820" y="3690610"/>
            <a:ext cx="18133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</a:rPr>
              <a:t>Endothelial cell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6320" y="170445"/>
            <a:ext cx="9055100" cy="106859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Endothelial nitric oxide mediated</a:t>
            </a:r>
            <a:br>
              <a:rPr lang="en-US" dirty="0" smtClean="0"/>
            </a:br>
            <a:r>
              <a:rPr lang="en-US" dirty="0" smtClean="0"/>
              <a:t>vasodilation</a:t>
            </a:r>
            <a:endParaRPr lang="en-US" dirty="0"/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5575045" y="2999740"/>
            <a:ext cx="14042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2000" b="1" dirty="0" smtClean="0">
                <a:solidFill>
                  <a:srgbClr val="FFFFFF"/>
                </a:solidFill>
              </a:rPr>
              <a:t>Nitric oxide</a:t>
            </a:r>
            <a:endParaRPr lang="en-GB" sz="2000" b="1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202223" y="5008437"/>
            <a:ext cx="1750652" cy="9857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Myosin light chain inactivation</a:t>
            </a:r>
            <a:endParaRPr lang="en-GB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041059" y="6129795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RELAX</a:t>
            </a:r>
            <a:endParaRPr lang="en-GB" sz="2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7917 L -2.77778E-7 0.2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8" grpId="0"/>
      <p:bldP spid="19" grpId="0" animBg="1"/>
      <p:bldP spid="20" grpId="0"/>
      <p:bldP spid="21" grpId="0"/>
      <p:bldP spid="25" grpId="0" animBg="1"/>
      <p:bldP spid="26" grpId="0" animBg="1"/>
      <p:bldP spid="27" grpId="0" animBg="1"/>
      <p:bldP spid="31" grpId="0"/>
      <p:bldP spid="15" grpId="0"/>
      <p:bldP spid="15" grpId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249" dirty="0" smtClean="0"/>
              <a:t>Transport of fluid and solutes in the capillaries</a:t>
            </a:r>
            <a:br>
              <a:rPr lang="en-US" sz="3249" dirty="0" smtClean="0"/>
            </a:br>
            <a:endParaRPr lang="en-US" sz="3249" dirty="0">
              <a:solidFill>
                <a:srgbClr val="FFFF00"/>
              </a:solidFill>
            </a:endParaRPr>
          </a:p>
        </p:txBody>
      </p:sp>
      <p:pic>
        <p:nvPicPr>
          <p:cNvPr id="4" name="Picture 5" descr="Malik-f04-cl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5950" y="1343571"/>
            <a:ext cx="5867400" cy="6047829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5518150" y="1769110"/>
            <a:ext cx="662940" cy="1586865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120390" y="1844040"/>
            <a:ext cx="876300" cy="145161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733550" y="4000500"/>
            <a:ext cx="6076950" cy="36766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45038" y="4434456"/>
            <a:ext cx="4472503" cy="5129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b="1" dirty="0" smtClean="0">
                <a:latin typeface="Arial" pitchFamily="34" charset="0"/>
              </a:rPr>
              <a:t>Passive (diffusion)</a:t>
            </a:r>
            <a:endParaRPr lang="en-GB" dirty="0" smtClean="0">
              <a:latin typeface="Arial" pitchFamily="34" charset="0"/>
            </a:endParaRP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err="1" smtClean="0">
                <a:latin typeface="Arial" pitchFamily="34" charset="0"/>
              </a:rPr>
              <a:t>Paracellular</a:t>
            </a:r>
            <a:r>
              <a:rPr lang="en-GB" dirty="0" smtClean="0">
                <a:latin typeface="Arial" pitchFamily="34" charset="0"/>
              </a:rPr>
              <a:t> movement of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ions and water</a:t>
            </a:r>
          </a:p>
          <a:p>
            <a:pPr marL="285750" lvl="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</a:rPr>
              <a:t>Intercellular clefts:</a:t>
            </a:r>
            <a:endParaRPr lang="en-GB" dirty="0"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smtClean="0">
                <a:latin typeface="Arial" pitchFamily="34" charset="0"/>
              </a:rPr>
              <a:t>Tight 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junctions (apical)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GB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Adherens</a:t>
            </a: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junctions (basal)</a:t>
            </a:r>
          </a:p>
          <a:p>
            <a:pPr marR="0" lvl="1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501837"/>
            <a:ext cx="4572000" cy="164352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GB" b="1" dirty="0" smtClean="0">
                <a:latin typeface="Arial" pitchFamily="34" charset="0"/>
              </a:rPr>
              <a:t>Active (</a:t>
            </a:r>
            <a:r>
              <a:rPr lang="en-GB" b="1" dirty="0" err="1" smtClean="0">
                <a:latin typeface="Arial" pitchFamily="34" charset="0"/>
              </a:rPr>
              <a:t>transcytosis</a:t>
            </a:r>
            <a:r>
              <a:rPr lang="en-GB" b="1" dirty="0" smtClean="0">
                <a:latin typeface="Arial" pitchFamily="34" charset="0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err="1" smtClean="0">
                <a:latin typeface="Arial" pitchFamily="34" charset="0"/>
              </a:rPr>
              <a:t>Transcellular</a:t>
            </a:r>
            <a:r>
              <a:rPr lang="en-GB" dirty="0" smtClean="0">
                <a:latin typeface="Arial" pitchFamily="34" charset="0"/>
              </a:rPr>
              <a:t> movement of large molecules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 err="1" smtClean="0">
                <a:latin typeface="Arial" pitchFamily="34" charset="0"/>
              </a:rPr>
              <a:t>Endocytotic</a:t>
            </a:r>
            <a:r>
              <a:rPr lang="en-GB" dirty="0" smtClean="0">
                <a:latin typeface="Arial" pitchFamily="34" charset="0"/>
              </a:rPr>
              <a:t> </a:t>
            </a:r>
            <a:r>
              <a:rPr lang="en-GB" dirty="0">
                <a:latin typeface="Arial" pitchFamily="34" charset="0"/>
              </a:rPr>
              <a:t>uptake by </a:t>
            </a:r>
            <a:r>
              <a:rPr lang="en-GB" dirty="0" err="1" smtClean="0">
                <a:latin typeface="Arial" pitchFamily="34" charset="0"/>
              </a:rPr>
              <a:t>caveolae</a:t>
            </a:r>
            <a:endParaRPr lang="en-GB" dirty="0"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dirty="0">
                <a:latin typeface="Arial" pitchFamily="34" charset="0"/>
              </a:rPr>
              <a:t>E</a:t>
            </a:r>
            <a:r>
              <a:rPr lang="en-GB" dirty="0" smtClean="0">
                <a:latin typeface="Arial" pitchFamily="34" charset="0"/>
              </a:rPr>
              <a:t>xocytosis on the </a:t>
            </a:r>
            <a:r>
              <a:rPr lang="en-GB" dirty="0" err="1" smtClean="0">
                <a:latin typeface="Arial" pitchFamily="34" charset="0"/>
              </a:rPr>
              <a:t>abluminal</a:t>
            </a:r>
            <a:r>
              <a:rPr lang="en-GB" dirty="0" smtClean="0">
                <a:latin typeface="Arial" pitchFamily="34" charset="0"/>
              </a:rPr>
              <a:t> side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40080" y="3295651"/>
            <a:ext cx="2617470" cy="12061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794152" y="3272406"/>
            <a:ext cx="0" cy="11620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067675" y="1752600"/>
            <a:ext cx="0" cy="1543050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571625" y="1752600"/>
            <a:ext cx="0" cy="1543050"/>
          </a:xfrm>
          <a:prstGeom prst="straightConnector1">
            <a:avLst/>
          </a:prstGeom>
          <a:ln w="38100">
            <a:solidFill>
              <a:srgbClr val="00B0F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11580" y="135636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Blood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173480" y="332994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Tissue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726680" y="136271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Blood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688580" y="333629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Tissue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296275" y="1750062"/>
            <a:ext cx="0" cy="1503294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08" y="1627716"/>
            <a:ext cx="9661666" cy="5602424"/>
          </a:xfrm>
          <a:prstGeom prst="rect">
            <a:avLst/>
          </a:prstGeom>
          <a:noFill/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15528" y="4132975"/>
            <a:ext cx="9461869" cy="285454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80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048378" y="4423514"/>
            <a:ext cx="185005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Continuous</a:t>
            </a:r>
          </a:p>
          <a:p>
            <a:pPr algn="ctr"/>
            <a:r>
              <a:rPr lang="en-GB" sz="2000" dirty="0" smtClean="0"/>
              <a:t>Lung</a:t>
            </a:r>
          </a:p>
          <a:p>
            <a:pPr algn="ctr"/>
            <a:r>
              <a:rPr lang="en-GB" sz="2000" dirty="0" smtClean="0"/>
              <a:t>Heart</a:t>
            </a:r>
          </a:p>
          <a:p>
            <a:pPr algn="ctr"/>
            <a:r>
              <a:rPr lang="en-GB" sz="2000" dirty="0" smtClean="0"/>
              <a:t>Skin</a:t>
            </a:r>
            <a:endParaRPr lang="en-GB" sz="2000" dirty="0"/>
          </a:p>
          <a:p>
            <a:pPr algn="ctr"/>
            <a:r>
              <a:rPr lang="en-GB" sz="2000" dirty="0" smtClean="0"/>
              <a:t>Brain</a:t>
            </a:r>
            <a:endParaRPr lang="en-GB" sz="2000" dirty="0"/>
          </a:p>
          <a:p>
            <a:pPr algn="ctr"/>
            <a:endParaRPr lang="en-GB" sz="1800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095307" y="4423514"/>
            <a:ext cx="191610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pPr algn="ctr"/>
            <a:r>
              <a:rPr lang="en-GB" sz="2800" dirty="0" smtClean="0">
                <a:solidFill>
                  <a:srgbClr val="FFFF00"/>
                </a:solidFill>
              </a:rPr>
              <a:t>Fenestrated</a:t>
            </a:r>
            <a:endParaRPr lang="en-GB" sz="2800" dirty="0">
              <a:solidFill>
                <a:srgbClr val="FFFF00"/>
              </a:solidFill>
            </a:endParaRPr>
          </a:p>
          <a:p>
            <a:pPr algn="ctr"/>
            <a:r>
              <a:rPr lang="en-GB" dirty="0" smtClean="0"/>
              <a:t>Endocrine glands</a:t>
            </a:r>
            <a:endParaRPr lang="en-GB" dirty="0"/>
          </a:p>
          <a:p>
            <a:pPr algn="ctr"/>
            <a:r>
              <a:rPr lang="en-GB" dirty="0" smtClean="0"/>
              <a:t>GI mucosa</a:t>
            </a:r>
          </a:p>
          <a:p>
            <a:pPr algn="ctr"/>
            <a:r>
              <a:rPr lang="en-GB" dirty="0" smtClean="0"/>
              <a:t>Glomerulus</a:t>
            </a:r>
            <a:endParaRPr lang="en-GB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645806" y="4423514"/>
            <a:ext cx="206351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pPr algn="ctr"/>
            <a:r>
              <a:rPr lang="en-GB" sz="2800" dirty="0" err="1" smtClean="0">
                <a:solidFill>
                  <a:srgbClr val="FFFF00"/>
                </a:solidFill>
              </a:rPr>
              <a:t>Discontinous</a:t>
            </a:r>
            <a:endParaRPr lang="en-GB" sz="2800" dirty="0" smtClean="0">
              <a:solidFill>
                <a:srgbClr val="FFFF00"/>
              </a:solidFill>
            </a:endParaRPr>
          </a:p>
          <a:p>
            <a:pPr algn="ctr"/>
            <a:r>
              <a:rPr lang="en-GB" sz="1800" dirty="0" smtClean="0"/>
              <a:t>Liver</a:t>
            </a:r>
          </a:p>
          <a:p>
            <a:pPr algn="ctr"/>
            <a:r>
              <a:rPr lang="en-GB" dirty="0" smtClean="0"/>
              <a:t>Spleen</a:t>
            </a:r>
          </a:p>
          <a:p>
            <a:pPr algn="ctr"/>
            <a:r>
              <a:rPr lang="en-GB" sz="1800" dirty="0" smtClean="0"/>
              <a:t>Bone marrow</a:t>
            </a:r>
            <a:endParaRPr lang="en-GB" sz="1800" dirty="0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69913" y="6321174"/>
            <a:ext cx="58959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>
            <a:spAutoFit/>
          </a:bodyPr>
          <a:lstStyle/>
          <a:p>
            <a:r>
              <a:rPr lang="en-GB" sz="1400" b="1" dirty="0"/>
              <a:t>Fenestrae</a:t>
            </a:r>
            <a:r>
              <a:rPr lang="en-GB" sz="1400" dirty="0"/>
              <a:t>: Large </a:t>
            </a:r>
            <a:r>
              <a:rPr lang="en-GB" sz="1400" dirty="0" err="1"/>
              <a:t>transcellular</a:t>
            </a:r>
            <a:r>
              <a:rPr lang="en-GB" sz="1400" dirty="0"/>
              <a:t> pores (70nm) with non-membranous diaphragm</a:t>
            </a:r>
          </a:p>
          <a:p>
            <a:r>
              <a:rPr lang="en-GB" sz="1400" b="1" dirty="0" smtClean="0"/>
              <a:t>Sinusoidal </a:t>
            </a:r>
            <a:r>
              <a:rPr lang="en-GB" sz="1400" b="1" dirty="0"/>
              <a:t>gaps</a:t>
            </a:r>
            <a:r>
              <a:rPr lang="en-GB" sz="1400" dirty="0"/>
              <a:t>: Large gaps/circular pores </a:t>
            </a:r>
            <a:r>
              <a:rPr lang="en-GB" sz="1400" dirty="0" smtClean="0"/>
              <a:t>(110-200nm), no </a:t>
            </a:r>
            <a:r>
              <a:rPr lang="en-GB" sz="1400" dirty="0"/>
              <a:t>diaphragm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6145"/>
            <a:ext cx="8229600" cy="1068597"/>
          </a:xfrm>
        </p:spPr>
        <p:txBody>
          <a:bodyPr>
            <a:noAutofit/>
          </a:bodyPr>
          <a:lstStyle/>
          <a:p>
            <a:r>
              <a:rPr lang="en-US" sz="3087" dirty="0" smtClean="0"/>
              <a:t>3 types of capillary endothelial barrier</a:t>
            </a:r>
            <a:endParaRPr lang="en-US" sz="3087" dirty="0"/>
          </a:p>
        </p:txBody>
      </p:sp>
      <p:sp>
        <p:nvSpPr>
          <p:cNvPr id="2" name="Rectangle 1"/>
          <p:cNvSpPr/>
          <p:nvPr/>
        </p:nvSpPr>
        <p:spPr>
          <a:xfrm>
            <a:off x="3679760" y="1231892"/>
            <a:ext cx="5676900" cy="29987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398709" y="1271483"/>
            <a:ext cx="3378688" cy="299878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SCHEMEID" val="10010053"/>
  <p:tag name="VBSTYLEID" val="10010003"/>
  <p:tag name="VBKEEPTEMPLATE" val="0"/>
  <p:tag name="VBMOOD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1318,354,600"/>
  <p:tag name="VBLAYOUTID" val="1030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LAYOUTI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1318,354,600"/>
  <p:tag name="VBLAYOUTID" val="1030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1537,287,400"/>
  <p:tag name="VBLAYOUTID" val="1031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LAYOUTI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1537,287,400"/>
  <p:tag name="VBLAYOUTID" val="1031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88,400,270"/>
  <p:tag name="VBLAYOUTID" val="10309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775,400,600"/>
  <p:tag name="VBLAYOUTID" val="10305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309,330"/>
  <p:tag name="VBLAYOUTI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933,342,400"/>
  <p:tag name="VBLAYOUTID" val="10309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932,1000,750"/>
  <p:tag name="VBLAYOUTID" val="1031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52,53"/>
  <p:tag name="VBLAYOUTI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LAYOUTI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488,344"/>
  <p:tag name="VBLAYOUTID" val="10312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755,327"/>
  <p:tag name="VBLAYOUTID" val="1031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509,383"/>
  <p:tag name="VBLAYOUTID" val="1030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2263,400,267"/>
  <p:tag name="VBLAYOUTID" val="1031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LAYOUTI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321,331"/>
  <p:tag name="VBLAYOUTI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0,720,417"/>
  <p:tag name="VBLAYOUTI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LAYOUTI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BPICTUREIDS" val="1537,287,400"/>
  <p:tag name="VBLAYOUTID" val="103131"/>
</p:tagLst>
</file>

<file path=ppt/theme/theme1.xml><?xml version="1.0" encoding="utf-8"?>
<a:theme xmlns:a="http://schemas.openxmlformats.org/drawingml/2006/main" name="T313">
  <a:themeElements>
    <a:clrScheme name="Khaki Dream">
      <a:dk1>
        <a:sysClr val="windowText" lastClr="000000"/>
      </a:dk1>
      <a:lt1>
        <a:sysClr val="window" lastClr="FFFFFF"/>
      </a:lt1>
      <a:dk2>
        <a:srgbClr val="424242"/>
      </a:dk2>
      <a:lt2>
        <a:srgbClr val="BFBC93"/>
      </a:lt2>
      <a:accent1>
        <a:srgbClr val="ACA874"/>
      </a:accent1>
      <a:accent2>
        <a:srgbClr val="333227"/>
      </a:accent2>
      <a:accent3>
        <a:srgbClr val="737158"/>
      </a:accent3>
      <a:accent4>
        <a:srgbClr val="807E62"/>
      </a:accent4>
      <a:accent5>
        <a:srgbClr val="595844"/>
      </a:accent5>
      <a:accent6>
        <a:srgbClr val="53513F"/>
      </a:accent6>
      <a:hlink>
        <a:srgbClr val="325A20"/>
      </a:hlink>
      <a:folHlink>
        <a:srgbClr val="3F72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8768</TotalTime>
  <Words>2109</Words>
  <Application>Microsoft Office PowerPoint</Application>
  <PresentationFormat>On-screen Show (4:3)</PresentationFormat>
  <Paragraphs>537</Paragraphs>
  <Slides>40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Symbol</vt:lpstr>
      <vt:lpstr>Calibri</vt:lpstr>
      <vt:lpstr>ＭＳ Ｐゴシック</vt:lpstr>
      <vt:lpstr>Verdana</vt:lpstr>
      <vt:lpstr>msgothic</vt:lpstr>
      <vt:lpstr>Arial Unicode MS</vt:lpstr>
      <vt:lpstr>T313</vt:lpstr>
      <vt:lpstr>1_Custom Design</vt:lpstr>
      <vt:lpstr>Custom Design</vt:lpstr>
      <vt:lpstr>The endothelium and inflammation</vt:lpstr>
      <vt:lpstr>Endothelium as a structure</vt:lpstr>
      <vt:lpstr>Functions of the endothelium</vt:lpstr>
      <vt:lpstr>Endothelium basal functions</vt:lpstr>
      <vt:lpstr>Homeostatic functions of the endothelium</vt:lpstr>
      <vt:lpstr>The obligatory role of endothelial cells in the relaxation of arterial smooth muscle by acetylcholine. Furchgott RF and Zawadzki JV. Nature 288, 373 – 376. 1980</vt:lpstr>
      <vt:lpstr>Endothelial nitric oxide mediated vasodilation</vt:lpstr>
      <vt:lpstr>Transport of fluid and solutes in the capillaries </vt:lpstr>
      <vt:lpstr>3 types of capillary endothelial barrier</vt:lpstr>
      <vt:lpstr>The endothelium is an anti-coagulant surface </vt:lpstr>
      <vt:lpstr>The endothelial surface layer (ESL)</vt:lpstr>
      <vt:lpstr>Functions of the ESL</vt:lpstr>
      <vt:lpstr>The endothelium in inflammation</vt:lpstr>
      <vt:lpstr>Endothelial functions in the inflammatory reaction</vt:lpstr>
      <vt:lpstr>Endothelial activation: Type I</vt:lpstr>
      <vt:lpstr>Type I activation</vt:lpstr>
      <vt:lpstr>Endothelial activation: Type II</vt:lpstr>
      <vt:lpstr>Type II versus Type I activation</vt:lpstr>
      <vt:lpstr>The leukocyte-endothelial interaction</vt:lpstr>
      <vt:lpstr>Leukocyte adherence to the activated endothelium</vt:lpstr>
      <vt:lpstr>How do leukocytes bypass the glycocalyx? </vt:lpstr>
      <vt:lpstr>Dysfunction of the endothelium in systemic inflammation</vt:lpstr>
      <vt:lpstr>Systemic infection or injury  Generalised endothelial activation </vt:lpstr>
      <vt:lpstr>Leukocyte amplification of endothelial inflammation</vt:lpstr>
      <vt:lpstr>The clinical ‘2 hit’ concept of organ injury</vt:lpstr>
      <vt:lpstr>PowerPoint Presentation</vt:lpstr>
      <vt:lpstr>Shedding of ESL following cardiac ischaemia</vt:lpstr>
      <vt:lpstr>Summary</vt:lpstr>
      <vt:lpstr>PowerPoint Presentation</vt:lpstr>
      <vt:lpstr>Attenuating  the 2nd hit  CD11b blockade prevents lung injury despite neutrophil priming (and sequestration) after gut ischemia/reperfusion </vt:lpstr>
      <vt:lpstr>Blocking neutrophil/monocyte adherence could restore normal endothelial function</vt:lpstr>
      <vt:lpstr>Endothelial ‘activation’ vs. ‘dysfunction’</vt:lpstr>
      <vt:lpstr>Natural restoration of homeostasis (how it should work and therefore how it goes wrong = pathophys: intervention</vt:lpstr>
      <vt:lpstr>PowerPoint Presentation</vt:lpstr>
      <vt:lpstr>Type II activation</vt:lpstr>
      <vt:lpstr>Same mediator, opposite effects</vt:lpstr>
      <vt:lpstr>The endothelium has multiple physiological and immune functions</vt:lpstr>
      <vt:lpstr>Endothelial-targeted actions of selected agents that reduce inflammation</vt:lpstr>
      <vt:lpstr>Endothelial transmission of inflammation between closed compartments</vt:lpstr>
      <vt:lpstr>The endothelium as an organ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endothelium and inflammation</dc:title>
  <dc:creator>KLC</dc:creator>
  <cp:lastModifiedBy>Shiel, Nuala</cp:lastModifiedBy>
  <cp:revision>979</cp:revision>
  <dcterms:created xsi:type="dcterms:W3CDTF">2010-11-21T13:47:53Z</dcterms:created>
  <dcterms:modified xsi:type="dcterms:W3CDTF">2012-12-12T11:25:55Z</dcterms:modified>
</cp:coreProperties>
</file>