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0" r:id="rId4"/>
    <p:sldId id="258" r:id="rId5"/>
    <p:sldId id="259" r:id="rId6"/>
    <p:sldId id="260" r:id="rId7"/>
    <p:sldId id="261" r:id="rId8"/>
    <p:sldId id="257" r:id="rId9"/>
    <p:sldId id="275" r:id="rId10"/>
    <p:sldId id="292" r:id="rId11"/>
    <p:sldId id="274" r:id="rId12"/>
    <p:sldId id="293" r:id="rId13"/>
    <p:sldId id="265" r:id="rId14"/>
    <p:sldId id="271" r:id="rId15"/>
    <p:sldId id="279" r:id="rId16"/>
    <p:sldId id="278" r:id="rId17"/>
    <p:sldId id="295" r:id="rId18"/>
    <p:sldId id="296" r:id="rId19"/>
    <p:sldId id="263" r:id="rId20"/>
    <p:sldId id="277" r:id="rId21"/>
    <p:sldId id="262" r:id="rId22"/>
    <p:sldId id="264" r:id="rId23"/>
    <p:sldId id="276" r:id="rId24"/>
    <p:sldId id="283" r:id="rId25"/>
    <p:sldId id="273" r:id="rId26"/>
    <p:sldId id="282" r:id="rId27"/>
    <p:sldId id="284" r:id="rId28"/>
    <p:sldId id="285" r:id="rId29"/>
    <p:sldId id="294" r:id="rId30"/>
    <p:sldId id="286" r:id="rId31"/>
    <p:sldId id="287" r:id="rId32"/>
    <p:sldId id="288" r:id="rId33"/>
    <p:sldId id="289" r:id="rId34"/>
    <p:sldId id="290" r:id="rId35"/>
    <p:sldId id="291" r:id="rId36"/>
    <p:sldId id="280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79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E9D09-B0A5-A445-8C2D-46E6749610C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A3362-356E-BE49-9897-A18B242F4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5362"/>
            <a:ext cx="7772400" cy="1751188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Anaesthesia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5400" dirty="0" smtClean="0">
                <a:latin typeface="Arial" pitchFamily="34" charset="0"/>
                <a:cs typeface="Arial" pitchFamily="34" charset="0"/>
              </a:rPr>
              <a:t>the cardiovascular system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63914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Dafydd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Lloyd 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MRCP, FRCA.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Academic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Anaesthetics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G3.21.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dafydd@imperial.ac.uk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terminology: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Inotropy</a:t>
            </a:r>
            <a:r>
              <a:rPr lang="en-US" dirty="0" smtClean="0"/>
              <a:t>	:			Force of contraction.</a:t>
            </a:r>
          </a:p>
          <a:p>
            <a:endParaRPr lang="en-US" dirty="0" smtClean="0"/>
          </a:p>
          <a:p>
            <a:r>
              <a:rPr lang="en-US" dirty="0" err="1" smtClean="0"/>
              <a:t>Chronotropy</a:t>
            </a:r>
            <a:r>
              <a:rPr lang="en-US" dirty="0" smtClean="0"/>
              <a:t>:		Rate of contraction.</a:t>
            </a:r>
          </a:p>
          <a:p>
            <a:endParaRPr lang="en-US" dirty="0" smtClean="0"/>
          </a:p>
          <a:p>
            <a:r>
              <a:rPr lang="en-US" dirty="0" err="1" smtClean="0"/>
              <a:t>Lusitropy</a:t>
            </a:r>
            <a:r>
              <a:rPr lang="en-US" dirty="0" smtClean="0"/>
              <a:t>:			Rate of relaxation.</a:t>
            </a:r>
          </a:p>
          <a:p>
            <a:endParaRPr lang="en-US" dirty="0" smtClean="0"/>
          </a:p>
          <a:p>
            <a:r>
              <a:rPr lang="en-US" dirty="0" err="1" smtClean="0"/>
              <a:t>Dromotropy</a:t>
            </a:r>
            <a:r>
              <a:rPr lang="en-US" dirty="0" smtClean="0"/>
              <a:t>:		Rate of conduction.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Inhalational </a:t>
            </a:r>
            <a:r>
              <a:rPr lang="en-US" dirty="0" err="1" smtClean="0"/>
              <a:t>anaesthetics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BackB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Inhalational </a:t>
            </a:r>
            <a:r>
              <a:rPr lang="en-US" dirty="0" err="1" smtClean="0"/>
              <a:t>anaesthetics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Content Placeholder 3" descr="BackBa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  <p:cxnSp>
        <p:nvCxnSpPr>
          <p:cNvPr id="6" name="Straight Arrow Connector 5"/>
          <p:cNvCxnSpPr/>
          <p:nvPr/>
        </p:nvCxnSpPr>
        <p:spPr>
          <a:xfrm flipV="1">
            <a:off x="1005840" y="4500880"/>
            <a:ext cx="1493520" cy="3048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volatiles reduce BP: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4224" r="-94224"/>
          <a:stretch>
            <a:fillRect/>
          </a:stretch>
        </p:blipFill>
        <p:spPr>
          <a:xfrm>
            <a:off x="3510667" y="1689204"/>
            <a:ext cx="8229600" cy="4525963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9" y="1689204"/>
            <a:ext cx="2904157" cy="4535122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25" y="1698363"/>
            <a:ext cx="2986841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746" y="6385999"/>
            <a:ext cx="112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Isoflurane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8201" y="6371240"/>
            <a:ext cx="129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Sevoflurane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4793" y="6339752"/>
            <a:ext cx="11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Desflurane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Cardiac Output: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8960"/>
            <a:ext cx="8229600" cy="40782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Initial increased sympathetic activity.</a:t>
            </a:r>
          </a:p>
          <a:p>
            <a:endParaRPr lang="en-US" dirty="0" smtClean="0"/>
          </a:p>
          <a:p>
            <a:r>
              <a:rPr lang="en-US" dirty="0" smtClean="0"/>
              <a:t>Reduce contractile function – 40%.</a:t>
            </a:r>
          </a:p>
          <a:p>
            <a:endParaRPr lang="en-US" dirty="0" smtClean="0"/>
          </a:p>
          <a:p>
            <a:r>
              <a:rPr lang="en-US" dirty="0" smtClean="0"/>
              <a:t>Negative </a:t>
            </a:r>
            <a:r>
              <a:rPr lang="en-US" dirty="0" err="1" smtClean="0"/>
              <a:t>Chronotropy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Abnormal, blunted responses to change.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reduce BP:</a:t>
            </a:r>
            <a:endParaRPr lang="en-US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4224" r="-94224"/>
          <a:stretch>
            <a:fillRect/>
          </a:stretch>
        </p:blipFill>
        <p:spPr>
          <a:xfrm>
            <a:off x="3510667" y="1689204"/>
            <a:ext cx="8229600" cy="4525963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09" y="1689204"/>
            <a:ext cx="2904157" cy="4535122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125" y="1698363"/>
            <a:ext cx="2986841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746" y="6385999"/>
            <a:ext cx="112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Isoflurane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8201" y="6371240"/>
            <a:ext cx="129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Sevoflurane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4793" y="6339752"/>
            <a:ext cx="119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Desflurane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Baroreceptor reflex depressed: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726" y="1600200"/>
            <a:ext cx="3810000" cy="468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51554" y="6286500"/>
            <a:ext cx="355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Cardiovascular physiology concepts.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Altered LV relaxation: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Prolonged </a:t>
            </a:r>
            <a:r>
              <a:rPr lang="en-US" dirty="0" err="1" smtClean="0"/>
              <a:t>isovolumetric</a:t>
            </a:r>
            <a:r>
              <a:rPr lang="en-US" dirty="0" smtClean="0"/>
              <a:t> relaxation.</a:t>
            </a:r>
          </a:p>
          <a:p>
            <a:endParaRPr lang="en-US" dirty="0" smtClean="0"/>
          </a:p>
          <a:p>
            <a:r>
              <a:rPr lang="en-US" dirty="0" smtClean="0"/>
              <a:t>Altered coronary flow.</a:t>
            </a:r>
          </a:p>
          <a:p>
            <a:endParaRPr lang="en-US" dirty="0" smtClean="0"/>
          </a:p>
          <a:p>
            <a:r>
              <a:rPr lang="en-US" dirty="0" smtClean="0"/>
              <a:t>Reduced LV filling rate and volume.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effects: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RV:  	reduced contractility.</a:t>
            </a:r>
          </a:p>
          <a:p>
            <a:endParaRPr lang="en-US" dirty="0" smtClean="0"/>
          </a:p>
          <a:p>
            <a:r>
              <a:rPr lang="en-US" dirty="0" smtClean="0"/>
              <a:t>LA: 	reduced contractile function.</a:t>
            </a:r>
          </a:p>
          <a:p>
            <a:pPr lvl="1">
              <a:buNone/>
            </a:pPr>
            <a:r>
              <a:rPr lang="en-US" sz="3200" dirty="0" smtClean="0"/>
              <a:t>			reduced filling.</a:t>
            </a:r>
          </a:p>
          <a:p>
            <a:pPr lvl="1">
              <a:buNone/>
            </a:pPr>
            <a:r>
              <a:rPr lang="en-US" sz="3200" dirty="0" smtClean="0"/>
              <a:t>			Reduced SA node activity.</a:t>
            </a:r>
          </a:p>
          <a:p>
            <a:endParaRPr lang="en-US" dirty="0" smtClean="0"/>
          </a:p>
          <a:p>
            <a:r>
              <a:rPr lang="en-US" dirty="0" smtClean="0"/>
              <a:t>Conduction system:  rate affected.</a:t>
            </a:r>
          </a:p>
          <a:p>
            <a:pPr lvl="1"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Effects at the </a:t>
            </a:r>
            <a:r>
              <a:rPr lang="en-US" dirty="0" err="1" smtClean="0">
                <a:solidFill>
                  <a:schemeClr val="tx1"/>
                </a:solidFill>
              </a:rPr>
              <a:t>Myocyte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Cardiac troponi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2589" r="-6258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Miller’s Anesthesia 6</a:t>
            </a:r>
            <a:r>
              <a:rPr lang="en-US" baseline="30000" dirty="0" smtClean="0"/>
              <a:t>th</a:t>
            </a:r>
            <a:r>
              <a:rPr lang="en-US" dirty="0" smtClean="0"/>
              <a:t> edition.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Total page count: 3203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Temperature monitoring:	28 pages.</a:t>
            </a:r>
          </a:p>
          <a:p>
            <a:pPr>
              <a:buNone/>
            </a:pPr>
            <a:r>
              <a:rPr lang="en-US" dirty="0" smtClean="0"/>
              <a:t>		Depth of </a:t>
            </a:r>
            <a:r>
              <a:rPr lang="en-US" dirty="0" err="1" smtClean="0"/>
              <a:t>Anaesthesia</a:t>
            </a:r>
            <a:r>
              <a:rPr lang="en-US" dirty="0" smtClean="0"/>
              <a:t>:  	38 pages.</a:t>
            </a:r>
          </a:p>
          <a:p>
            <a:pPr>
              <a:buNone/>
            </a:pPr>
            <a:r>
              <a:rPr lang="en-US" dirty="0" smtClean="0"/>
              <a:t>		Respiratory monitoring:	44 pages.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Cardiovascular monitoring:	?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dirty="0" err="1" smtClean="0"/>
              <a:t>myocyte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 contractile function.</a:t>
            </a:r>
          </a:p>
          <a:p>
            <a:endParaRPr lang="en-US" dirty="0" smtClean="0"/>
          </a:p>
          <a:p>
            <a:r>
              <a:rPr lang="en-US" dirty="0" smtClean="0"/>
              <a:t>To varying degrees: 	H &gt; I &gt; D &gt; S.</a:t>
            </a:r>
          </a:p>
          <a:p>
            <a:endParaRPr lang="en-US" dirty="0" smtClean="0"/>
          </a:p>
          <a:p>
            <a:r>
              <a:rPr lang="en-US" dirty="0" err="1" smtClean="0"/>
              <a:t>Ischaemic</a:t>
            </a:r>
            <a:r>
              <a:rPr lang="en-US" dirty="0" smtClean="0"/>
              <a:t> &gt; non-</a:t>
            </a:r>
            <a:r>
              <a:rPr lang="en-US" dirty="0" err="1" smtClean="0"/>
              <a:t>ischaemic</a:t>
            </a:r>
            <a:r>
              <a:rPr lang="en-US" dirty="0" smtClean="0"/>
              <a:t> myocardium.</a:t>
            </a:r>
          </a:p>
          <a:p>
            <a:endParaRPr lang="en-US" dirty="0" smtClean="0"/>
          </a:p>
          <a:p>
            <a:r>
              <a:rPr lang="en-US" dirty="0" smtClean="0"/>
              <a:t>Failing &gt; non-failing myocardium.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Volatiles alter calcium handling: </a:t>
            </a:r>
            <a:endParaRPr lang="en-US" dirty="0"/>
          </a:p>
        </p:txBody>
      </p:sp>
      <p:pic>
        <p:nvPicPr>
          <p:cNvPr id="4" name="Content Placeholder 3" descr="Action_potential_ventr_myocyt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457200" y="2116421"/>
            <a:ext cx="8229600" cy="4525963"/>
          </a:xfrm>
        </p:spPr>
      </p:pic>
      <p:sp>
        <p:nvSpPr>
          <p:cNvPr id="6" name="8-Point Star 5"/>
          <p:cNvSpPr/>
          <p:nvPr/>
        </p:nvSpPr>
        <p:spPr>
          <a:xfrm>
            <a:off x="5197981" y="1724092"/>
            <a:ext cx="1203464" cy="980907"/>
          </a:xfrm>
          <a:prstGeom prst="star8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5286706" y="1957847"/>
            <a:ext cx="1058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Ca</a:t>
            </a:r>
            <a:r>
              <a:rPr lang="en-US" sz="2400" baseline="30000" dirty="0" smtClean="0"/>
              <a:t>2+ </a:t>
            </a:r>
            <a:r>
              <a:rPr lang="en-US" sz="2400" dirty="0" smtClean="0"/>
              <a:t>in.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73200" y="1232972"/>
            <a:ext cx="6104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Ventricular </a:t>
            </a:r>
            <a:r>
              <a:rPr lang="en-US" sz="2400" dirty="0" err="1" smtClean="0">
                <a:solidFill>
                  <a:schemeClr val="bg1"/>
                </a:solidFill>
              </a:rPr>
              <a:t>myocyte</a:t>
            </a:r>
            <a:r>
              <a:rPr lang="en-US" sz="2400" dirty="0" smtClean="0">
                <a:solidFill>
                  <a:schemeClr val="bg1"/>
                </a:solidFill>
              </a:rPr>
              <a:t> Action Potential: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 calcium transients: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2867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Alter Ca</a:t>
            </a:r>
            <a:r>
              <a:rPr lang="en-US" baseline="30000" dirty="0" smtClean="0"/>
              <a:t>2+ </a:t>
            </a:r>
            <a:r>
              <a:rPr lang="en-US" dirty="0" smtClean="0"/>
              <a:t>channel structure (L + T type)</a:t>
            </a:r>
          </a:p>
          <a:p>
            <a:pPr>
              <a:buNone/>
            </a:pPr>
            <a:r>
              <a:rPr lang="en-US" dirty="0" smtClean="0"/>
              <a:t>					 Ca</a:t>
            </a:r>
            <a:r>
              <a:rPr lang="en-US" baseline="30000" dirty="0" smtClean="0"/>
              <a:t>2+ </a:t>
            </a:r>
            <a:r>
              <a:rPr lang="en-US" dirty="0" smtClean="0"/>
              <a:t>influx.</a:t>
            </a:r>
          </a:p>
          <a:p>
            <a:endParaRPr lang="en-US" dirty="0" smtClean="0"/>
          </a:p>
          <a:p>
            <a:r>
              <a:rPr lang="en-US" dirty="0" smtClean="0"/>
              <a:t> 	Reduced Calcium induced Calcium release:</a:t>
            </a:r>
          </a:p>
          <a:p>
            <a:pPr lvl="1"/>
            <a:r>
              <a:rPr lang="en-US" dirty="0" smtClean="0"/>
              <a:t>Leaky SR.</a:t>
            </a:r>
          </a:p>
          <a:p>
            <a:pPr lvl="1"/>
            <a:r>
              <a:rPr lang="en-US" dirty="0" smtClean="0"/>
              <a:t>Reduced ‘Calcium sparks’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S/E exacerbated or reduced by Ca availability.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63684" y="2514599"/>
            <a:ext cx="56787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217392" y="2490865"/>
            <a:ext cx="30973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Effects can be clinically beneficial: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“Improve loading conditions”.</a:t>
            </a:r>
          </a:p>
          <a:p>
            <a:endParaRPr lang="en-US" dirty="0" smtClean="0"/>
          </a:p>
          <a:p>
            <a:r>
              <a:rPr lang="en-US" dirty="0" smtClean="0"/>
              <a:t>Reduce infarct size (experimental).</a:t>
            </a:r>
          </a:p>
          <a:p>
            <a:endParaRPr lang="en-US" dirty="0" smtClean="0"/>
          </a:p>
          <a:p>
            <a:r>
              <a:rPr lang="en-US" dirty="0" err="1" smtClean="0"/>
              <a:t>Ischaemic</a:t>
            </a:r>
            <a:r>
              <a:rPr lang="en-US" dirty="0" smtClean="0"/>
              <a:t> preconditioning.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Opioids</a:t>
            </a:r>
            <a:r>
              <a:rPr lang="en-US" dirty="0" smtClean="0"/>
              <a:t> and Benzodiazepines: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Haemodynamically</a:t>
            </a:r>
            <a:r>
              <a:rPr lang="en-US" dirty="0" smtClean="0"/>
              <a:t> stable.</a:t>
            </a:r>
          </a:p>
          <a:p>
            <a:endParaRPr lang="en-US" dirty="0" smtClean="0"/>
          </a:p>
          <a:p>
            <a:r>
              <a:rPr lang="en-US" dirty="0" smtClean="0"/>
              <a:t>Preserve homeostatic reflex mechanisms.</a:t>
            </a:r>
          </a:p>
          <a:p>
            <a:endParaRPr lang="en-US" dirty="0" smtClean="0"/>
          </a:p>
          <a:p>
            <a:r>
              <a:rPr lang="en-US" dirty="0" smtClean="0"/>
              <a:t>Effective dose is patient dependent.</a:t>
            </a:r>
          </a:p>
          <a:p>
            <a:endParaRPr lang="en-US" dirty="0" smtClean="0"/>
          </a:p>
          <a:p>
            <a:r>
              <a:rPr lang="en-US" dirty="0" smtClean="0"/>
              <a:t>Generally very stable.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Propofol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Used for induction and maintenance.</a:t>
            </a:r>
          </a:p>
          <a:p>
            <a:endParaRPr lang="en-US" dirty="0" smtClean="0"/>
          </a:p>
          <a:p>
            <a:r>
              <a:rPr lang="en-US" dirty="0" smtClean="0"/>
              <a:t>Causes hypotension: up to 40%.	</a:t>
            </a:r>
          </a:p>
          <a:p>
            <a:pPr lvl="1"/>
            <a:r>
              <a:rPr lang="en-US" dirty="0" smtClean="0"/>
              <a:t>Myocardial depression.</a:t>
            </a:r>
          </a:p>
          <a:p>
            <a:pPr lvl="1"/>
            <a:r>
              <a:rPr lang="en-US" dirty="0" err="1" smtClean="0"/>
              <a:t>Vasodilation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HR stable:  Resets </a:t>
            </a:r>
            <a:r>
              <a:rPr lang="en-US" dirty="0" err="1" smtClean="0"/>
              <a:t>baroreceptor</a:t>
            </a:r>
            <a:r>
              <a:rPr lang="en-US" dirty="0" smtClean="0"/>
              <a:t> reflex.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Ketamine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2320" cy="4525963"/>
          </a:xfrm>
        </p:spPr>
        <p:txBody>
          <a:bodyPr/>
          <a:lstStyle/>
          <a:p>
            <a:r>
              <a:rPr lang="en-US" dirty="0" smtClean="0"/>
              <a:t>Stimulates the CVS.</a:t>
            </a:r>
          </a:p>
          <a:p>
            <a:endParaRPr lang="en-US" dirty="0" smtClean="0"/>
          </a:p>
          <a:p>
            <a:r>
              <a:rPr lang="en-US" dirty="0" smtClean="0"/>
              <a:t>Increases BP, HR and Cardiac Output.</a:t>
            </a:r>
          </a:p>
          <a:p>
            <a:endParaRPr lang="en-US" dirty="0" smtClean="0"/>
          </a:p>
          <a:p>
            <a:r>
              <a:rPr lang="en-US" dirty="0" smtClean="0"/>
              <a:t>Increases Myocardial work and O</a:t>
            </a:r>
            <a:r>
              <a:rPr lang="en-US" baseline="-25000" dirty="0" smtClean="0"/>
              <a:t>2</a:t>
            </a:r>
            <a:r>
              <a:rPr lang="en-US" dirty="0" smtClean="0"/>
              <a:t> demand.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Central mechanism.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Neuroaxial</a:t>
            </a:r>
            <a:r>
              <a:rPr lang="en-US" dirty="0" smtClean="0"/>
              <a:t> </a:t>
            </a:r>
            <a:r>
              <a:rPr lang="en-US" dirty="0" err="1" smtClean="0"/>
              <a:t>anaesthesia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0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Sympathetic blockade: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Vasodilation</a:t>
            </a:r>
            <a:r>
              <a:rPr lang="en-US" dirty="0" smtClean="0"/>
              <a:t> below block.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- Hypotension:	Preload.</a:t>
            </a:r>
          </a:p>
          <a:p>
            <a:pPr>
              <a:buNone/>
            </a:pPr>
            <a:r>
              <a:rPr lang="en-US" dirty="0" smtClean="0"/>
              <a:t>								Cardiac output.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Profound in </a:t>
            </a:r>
            <a:r>
              <a:rPr lang="en-US" dirty="0" err="1" smtClean="0"/>
              <a:t>hypovolaemia</a:t>
            </a:r>
            <a:r>
              <a:rPr lang="en-US" dirty="0" smtClean="0"/>
              <a:t>.							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469469" y="4628182"/>
            <a:ext cx="367369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434006" y="4082257"/>
            <a:ext cx="428761" cy="158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Neuroaxial</a:t>
            </a:r>
            <a:r>
              <a:rPr lang="en-US" dirty="0" smtClean="0"/>
              <a:t> blockade: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90309" cy="4525963"/>
          </a:xfrm>
        </p:spPr>
        <p:txBody>
          <a:bodyPr/>
          <a:lstStyle/>
          <a:p>
            <a:r>
              <a:rPr lang="en-US" dirty="0" err="1" smtClean="0"/>
              <a:t>Bradycardia</a:t>
            </a:r>
            <a:r>
              <a:rPr lang="en-US" dirty="0" smtClean="0"/>
              <a:t> (T1-4).</a:t>
            </a:r>
          </a:p>
          <a:p>
            <a:endParaRPr lang="en-US" dirty="0" smtClean="0"/>
          </a:p>
          <a:p>
            <a:r>
              <a:rPr lang="en-US" dirty="0" smtClean="0"/>
              <a:t>Sympathetic blockade.</a:t>
            </a:r>
          </a:p>
          <a:p>
            <a:endParaRPr lang="en-US" dirty="0" smtClean="0"/>
          </a:p>
          <a:p>
            <a:r>
              <a:rPr lang="en-US" dirty="0" smtClean="0"/>
              <a:t>Reduced myocardial work and O</a:t>
            </a:r>
            <a:r>
              <a:rPr lang="en-US" baseline="-25000" dirty="0" smtClean="0"/>
              <a:t>2</a:t>
            </a:r>
            <a:r>
              <a:rPr lang="en-US" dirty="0" smtClean="0"/>
              <a:t> demand.</a:t>
            </a:r>
          </a:p>
          <a:p>
            <a:endParaRPr lang="en-US" dirty="0" smtClean="0"/>
          </a:p>
          <a:p>
            <a:r>
              <a:rPr lang="en-US" dirty="0" smtClean="0"/>
              <a:t>Reduced bleeding and DVT.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perfusion: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Autoregulation</a:t>
            </a:r>
            <a:r>
              <a:rPr lang="en-US" dirty="0" smtClean="0"/>
              <a:t>: impaired by drugs.</a:t>
            </a:r>
          </a:p>
          <a:p>
            <a:endParaRPr lang="en-US" dirty="0" smtClean="0"/>
          </a:p>
          <a:p>
            <a:r>
              <a:rPr lang="en-US" dirty="0" smtClean="0"/>
              <a:t>Affected by: 	Blood pressure.</a:t>
            </a:r>
          </a:p>
          <a:p>
            <a:pPr>
              <a:buNone/>
            </a:pPr>
            <a:r>
              <a:rPr lang="en-US" dirty="0" smtClean="0"/>
              <a:t>							pCO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		pO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		</a:t>
            </a:r>
            <a:r>
              <a:rPr lang="en-US" dirty="0" err="1" smtClean="0"/>
              <a:t>Laryngoscopy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		Coughing.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Miller’s Anesthesia 6</a:t>
            </a:r>
            <a:r>
              <a:rPr lang="en-US" baseline="30000" dirty="0" smtClean="0"/>
              <a:t>th</a:t>
            </a:r>
            <a:r>
              <a:rPr lang="en-US" dirty="0" smtClean="0"/>
              <a:t> edition.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123" y="1600200"/>
            <a:ext cx="873487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Total page count: 3203</a:t>
            </a:r>
          </a:p>
          <a:p>
            <a:pPr>
              <a:buNone/>
            </a:pPr>
            <a:r>
              <a:rPr lang="en-US" dirty="0" smtClean="0"/>
              <a:t>		Temperature monitoring:	28 pages.</a:t>
            </a:r>
          </a:p>
          <a:p>
            <a:pPr>
              <a:buNone/>
            </a:pPr>
            <a:r>
              <a:rPr lang="en-US" dirty="0" smtClean="0"/>
              <a:t>		Depth of </a:t>
            </a:r>
            <a:r>
              <a:rPr lang="en-US" dirty="0" err="1" smtClean="0"/>
              <a:t>Anaesthesia</a:t>
            </a:r>
            <a:r>
              <a:rPr lang="en-US" dirty="0" smtClean="0"/>
              <a:t>:  	38 pages.</a:t>
            </a:r>
          </a:p>
          <a:p>
            <a:pPr>
              <a:buNone/>
            </a:pPr>
            <a:r>
              <a:rPr lang="en-US" dirty="0" smtClean="0"/>
              <a:t>		Respiratory monitoring:	44 pages.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dirty="0" smtClean="0"/>
              <a:t>Cardiovascular monitoring:	150 pages.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considerations: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yr female.</a:t>
            </a:r>
          </a:p>
          <a:p>
            <a:endParaRPr lang="en-US" dirty="0" smtClean="0"/>
          </a:p>
          <a:p>
            <a:r>
              <a:rPr lang="en-US" dirty="0" smtClean="0"/>
              <a:t>Fit and well.</a:t>
            </a:r>
          </a:p>
          <a:p>
            <a:endParaRPr lang="en-US" dirty="0" smtClean="0"/>
          </a:p>
          <a:p>
            <a:r>
              <a:rPr lang="en-US" dirty="0" smtClean="0"/>
              <a:t>Elective laparoscopic </a:t>
            </a:r>
            <a:r>
              <a:rPr lang="en-US" dirty="0" err="1" smtClean="0"/>
              <a:t>Cholecystectomy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you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 year old male.</a:t>
            </a:r>
          </a:p>
          <a:p>
            <a:endParaRPr lang="en-US" dirty="0" smtClean="0"/>
          </a:p>
          <a:p>
            <a:r>
              <a:rPr lang="en-US" dirty="0" smtClean="0"/>
              <a:t>Severe </a:t>
            </a:r>
            <a:r>
              <a:rPr lang="en-US" dirty="0" err="1" smtClean="0"/>
              <a:t>ischaemic</a:t>
            </a:r>
            <a:r>
              <a:rPr lang="en-US" dirty="0" smtClean="0"/>
              <a:t> heart disease.</a:t>
            </a:r>
          </a:p>
          <a:p>
            <a:endParaRPr lang="en-US" dirty="0" smtClean="0"/>
          </a:p>
          <a:p>
            <a:r>
              <a:rPr lang="en-US" dirty="0" smtClean="0"/>
              <a:t>Elective Coronary Bypass Graft </a:t>
            </a:r>
            <a:r>
              <a:rPr lang="en-US" dirty="0" err="1" smtClean="0"/>
              <a:t>x</a:t>
            </a:r>
            <a:r>
              <a:rPr lang="en-US" dirty="0" smtClean="0"/>
              <a:t> 4.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options?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 year male.</a:t>
            </a:r>
          </a:p>
          <a:p>
            <a:endParaRPr lang="en-US" dirty="0" smtClean="0"/>
          </a:p>
          <a:p>
            <a:r>
              <a:rPr lang="en-US" dirty="0" smtClean="0"/>
              <a:t>Severe bilateral pneumonia.</a:t>
            </a:r>
          </a:p>
          <a:p>
            <a:endParaRPr lang="en-US" dirty="0" smtClean="0"/>
          </a:p>
          <a:p>
            <a:r>
              <a:rPr lang="en-US" dirty="0" smtClean="0"/>
              <a:t>Exhausted.</a:t>
            </a:r>
          </a:p>
          <a:p>
            <a:endParaRPr lang="en-US" dirty="0" smtClean="0"/>
          </a:p>
          <a:p>
            <a:r>
              <a:rPr lang="en-US" dirty="0" err="1" smtClean="0"/>
              <a:t>Sats</a:t>
            </a:r>
            <a:r>
              <a:rPr lang="en-US" dirty="0" smtClean="0"/>
              <a:t> 85% on 100% O</a:t>
            </a:r>
            <a:r>
              <a:rPr lang="en-US" baseline="-25000" dirty="0" smtClean="0"/>
              <a:t>2</a:t>
            </a:r>
            <a:r>
              <a:rPr lang="en-US" dirty="0" smtClean="0"/>
              <a:t>, HR 120 </a:t>
            </a:r>
            <a:r>
              <a:rPr lang="en-US" dirty="0" err="1" smtClean="0"/>
              <a:t>bpm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BP 80/50.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you…….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year old child.</a:t>
            </a:r>
          </a:p>
          <a:p>
            <a:endParaRPr lang="en-US" dirty="0" smtClean="0"/>
          </a:p>
          <a:p>
            <a:r>
              <a:rPr lang="en-US" dirty="0" smtClean="0"/>
              <a:t>Elective tonsillectomy.</a:t>
            </a:r>
          </a:p>
          <a:p>
            <a:endParaRPr lang="en-US" dirty="0" smtClean="0"/>
          </a:p>
          <a:p>
            <a:r>
              <a:rPr lang="en-US" dirty="0" smtClean="0"/>
              <a:t>“Doesn’t want a needle, very precious”.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 Traffic Accident.</a:t>
            </a:r>
          </a:p>
          <a:p>
            <a:endParaRPr lang="en-US" dirty="0" smtClean="0"/>
          </a:p>
          <a:p>
            <a:r>
              <a:rPr lang="en-US" dirty="0" smtClean="0"/>
              <a:t>Trapped in the vehicle.</a:t>
            </a:r>
          </a:p>
          <a:p>
            <a:endParaRPr lang="en-US" dirty="0" smtClean="0"/>
          </a:p>
          <a:p>
            <a:r>
              <a:rPr lang="en-US" dirty="0" smtClean="0"/>
              <a:t>Major lower limb bone + soft tissue injury.</a:t>
            </a:r>
          </a:p>
          <a:p>
            <a:endParaRPr lang="en-US" dirty="0" smtClean="0"/>
          </a:p>
          <a:p>
            <a:r>
              <a:rPr lang="en-US" dirty="0" smtClean="0"/>
              <a:t>In agony.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one.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65 year female.</a:t>
            </a:r>
          </a:p>
          <a:p>
            <a:endParaRPr lang="en-US" dirty="0" smtClean="0"/>
          </a:p>
          <a:p>
            <a:r>
              <a:rPr lang="en-US" dirty="0" smtClean="0"/>
              <a:t>Hypertensive.</a:t>
            </a:r>
          </a:p>
          <a:p>
            <a:r>
              <a:rPr lang="en-US" dirty="0" smtClean="0"/>
              <a:t>PONV, “Terrible, you will help me Dr….”</a:t>
            </a:r>
          </a:p>
          <a:p>
            <a:r>
              <a:rPr lang="en-US" dirty="0" smtClean="0"/>
              <a:t>Previous DVT, not on </a:t>
            </a:r>
            <a:r>
              <a:rPr lang="en-US" dirty="0" err="1" smtClean="0"/>
              <a:t>warfarin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Elective total knee replacement.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Complex, variable cardiovascular effects:</a:t>
            </a:r>
          </a:p>
          <a:p>
            <a:pPr>
              <a:buNone/>
            </a:pPr>
            <a:r>
              <a:rPr lang="en-US" dirty="0" smtClean="0"/>
              <a:t>					Direct Myocardial.</a:t>
            </a:r>
          </a:p>
          <a:p>
            <a:pPr>
              <a:buNone/>
            </a:pPr>
            <a:r>
              <a:rPr lang="en-US" dirty="0" smtClean="0"/>
              <a:t>					Direct </a:t>
            </a:r>
            <a:r>
              <a:rPr lang="en-US" dirty="0" err="1" smtClean="0"/>
              <a:t>arterio</a:t>
            </a:r>
            <a:r>
              <a:rPr lang="en-US" dirty="0" smtClean="0"/>
              <a:t>-venous.</a:t>
            </a:r>
          </a:p>
          <a:p>
            <a:pPr>
              <a:buNone/>
            </a:pPr>
            <a:r>
              <a:rPr lang="en-US" dirty="0" smtClean="0"/>
              <a:t>					Altered autonomic function.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Overall negatively 	- </a:t>
            </a:r>
            <a:r>
              <a:rPr lang="en-US" dirty="0" err="1" smtClean="0"/>
              <a:t>Inotropic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				- </a:t>
            </a:r>
            <a:r>
              <a:rPr lang="en-US" dirty="0" err="1" smtClean="0"/>
              <a:t>Chronotropic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				- </a:t>
            </a:r>
            <a:r>
              <a:rPr lang="en-US" dirty="0" err="1" smtClean="0"/>
              <a:t>Lusitropic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				- </a:t>
            </a:r>
            <a:r>
              <a:rPr lang="en-US" dirty="0" err="1" smtClean="0"/>
              <a:t>Dromotropic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5362"/>
            <a:ext cx="7772400" cy="1470025"/>
          </a:xfrm>
        </p:spPr>
        <p:txBody>
          <a:bodyPr/>
          <a:lstStyle/>
          <a:p>
            <a:r>
              <a:rPr lang="en-US" dirty="0" err="1" smtClean="0"/>
              <a:t>Anaesthesia</a:t>
            </a:r>
            <a:r>
              <a:rPr lang="en-US" dirty="0" smtClean="0"/>
              <a:t> and the cardiovascular system.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639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Dafydd Lloyd.   MRCP, FRCA.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Academic </a:t>
            </a:r>
            <a:r>
              <a:rPr lang="en-US" dirty="0" err="1" smtClean="0"/>
              <a:t>Anaesthetics</a:t>
            </a:r>
            <a:r>
              <a:rPr lang="en-US" dirty="0" smtClean="0"/>
              <a:t>.</a:t>
            </a:r>
          </a:p>
          <a:p>
            <a:r>
              <a:rPr lang="en-US" smtClean="0"/>
              <a:t>dafydd@</a:t>
            </a:r>
            <a:r>
              <a:rPr lang="en-US" dirty="0" err="1" smtClean="0"/>
              <a:t>imperial.ac.uk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36712"/>
            <a:ext cx="3275856" cy="1802631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Datex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Anaesthetic</a:t>
            </a:r>
            <a:br>
              <a:rPr lang="en-GB" dirty="0" smtClean="0"/>
            </a:br>
            <a:r>
              <a:rPr lang="en-GB" dirty="0" smtClean="0"/>
              <a:t>monitor: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0"/>
            <a:ext cx="5397070" cy="6873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88" y="0"/>
            <a:ext cx="77904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Anaesthesia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General:	Inhalational.</a:t>
            </a:r>
          </a:p>
          <a:p>
            <a:pPr>
              <a:buNone/>
            </a:pPr>
            <a:r>
              <a:rPr lang="en-US" dirty="0" smtClean="0"/>
              <a:t>						Intravenous:		</a:t>
            </a:r>
            <a:r>
              <a:rPr lang="en-US" dirty="0" err="1" smtClean="0"/>
              <a:t>Opioid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												Non – </a:t>
            </a:r>
            <a:r>
              <a:rPr lang="en-US" dirty="0" err="1" smtClean="0"/>
              <a:t>opioid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Regional:	Local nerve blocks.</a:t>
            </a:r>
          </a:p>
          <a:p>
            <a:pPr>
              <a:buNone/>
            </a:pPr>
            <a:r>
              <a:rPr lang="en-US" dirty="0" smtClean="0"/>
              <a:t>						Central </a:t>
            </a:r>
            <a:r>
              <a:rPr lang="en-US" dirty="0" err="1" smtClean="0"/>
              <a:t>Neuroaxial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Supraclavicular</a:t>
            </a:r>
            <a:r>
              <a:rPr lang="en-US" dirty="0" smtClean="0"/>
              <a:t> Brachial Plexus: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382" y="2240400"/>
            <a:ext cx="40826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ASM:  	Anterior Scalene.</a:t>
            </a:r>
          </a:p>
          <a:p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MSM:  	Median Scalene.</a:t>
            </a:r>
          </a:p>
          <a:p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SA: 		</a:t>
            </a:r>
            <a:r>
              <a:rPr lang="en-US" sz="2400" dirty="0" err="1" smtClean="0">
                <a:solidFill>
                  <a:schemeClr val="bg1"/>
                </a:solidFill>
                <a:latin typeface="Helvetica"/>
              </a:rPr>
              <a:t>Subclavian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 Artery.</a:t>
            </a:r>
          </a:p>
          <a:p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	  : 		</a:t>
            </a:r>
            <a:r>
              <a:rPr lang="en-US" sz="2400" dirty="0" err="1" smtClean="0">
                <a:solidFill>
                  <a:schemeClr val="bg1"/>
                </a:solidFill>
                <a:latin typeface="Helvetica"/>
              </a:rPr>
              <a:t>Brachal</a:t>
            </a:r>
            <a:r>
              <a:rPr lang="en-US" sz="2400" dirty="0" smtClean="0">
                <a:solidFill>
                  <a:schemeClr val="bg1"/>
                </a:solidFill>
                <a:latin typeface="Helvetica"/>
              </a:rPr>
              <a:t> Plexus.</a:t>
            </a:r>
            <a:endParaRPr lang="en-US" sz="2400" dirty="0">
              <a:solidFill>
                <a:schemeClr val="bg1"/>
              </a:solidFill>
              <a:latin typeface="Helvetic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642" y="2003360"/>
            <a:ext cx="4390158" cy="31790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85622" y="4710500"/>
            <a:ext cx="553286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9818" y="5412347"/>
            <a:ext cx="102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NYSORA.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Cardiovascular System: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“Relating to the heart and blood vessels”</a:t>
            </a:r>
          </a:p>
          <a:p>
            <a:pPr>
              <a:buNone/>
            </a:pPr>
            <a:r>
              <a:rPr lang="en-US" dirty="0" smtClean="0"/>
              <a:t>																OED.</a:t>
            </a:r>
          </a:p>
          <a:p>
            <a:endParaRPr lang="en-US" dirty="0" smtClean="0"/>
          </a:p>
          <a:p>
            <a:r>
              <a:rPr lang="en-US" dirty="0" smtClean="0"/>
              <a:t>Systemic circulation:		Cerebral.</a:t>
            </a:r>
          </a:p>
          <a:p>
            <a:pPr>
              <a:buNone/>
            </a:pPr>
            <a:r>
              <a:rPr lang="en-US" dirty="0" smtClean="0"/>
              <a:t>											Pulmonary.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terminology: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Inotropy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Chronotropy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Lusitropy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Dromotropy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485</Words>
  <Application>Microsoft Office PowerPoint</Application>
  <PresentationFormat>On-screen Show (4:3)</PresentationFormat>
  <Paragraphs>232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Anaesthesia and the cardiovascular system</vt:lpstr>
      <vt:lpstr>Miller’s Anesthesia 6th edition.</vt:lpstr>
      <vt:lpstr>Miller’s Anesthesia 6th edition.</vt:lpstr>
      <vt:lpstr>Datex  Anaesthetic monitor:</vt:lpstr>
      <vt:lpstr>PowerPoint Presentation</vt:lpstr>
      <vt:lpstr>Types of Anaesthesia:</vt:lpstr>
      <vt:lpstr>Supraclavicular Brachial Plexus:</vt:lpstr>
      <vt:lpstr>Cardiovascular System:</vt:lpstr>
      <vt:lpstr>Classical terminology:</vt:lpstr>
      <vt:lpstr>Classical terminology:</vt:lpstr>
      <vt:lpstr>Inhalational anaesthetics:</vt:lpstr>
      <vt:lpstr>Inhalational anaesthetics:</vt:lpstr>
      <vt:lpstr>All volatiles reduce BP:</vt:lpstr>
      <vt:lpstr>Reduced Cardiac Output:</vt:lpstr>
      <vt:lpstr>All reduce BP:</vt:lpstr>
      <vt:lpstr>Baroreceptor reflex depressed:</vt:lpstr>
      <vt:lpstr>Altered LV relaxation:</vt:lpstr>
      <vt:lpstr>Other effects:</vt:lpstr>
      <vt:lpstr>Effects at the Myocyte:</vt:lpstr>
      <vt:lpstr>In the myocyte:</vt:lpstr>
      <vt:lpstr>Volatiles alter calcium handling: </vt:lpstr>
      <vt:lpstr>Alter calcium transients:</vt:lpstr>
      <vt:lpstr>Effects can be clinically beneficial:</vt:lpstr>
      <vt:lpstr>Opioids and Benzodiazepines:</vt:lpstr>
      <vt:lpstr>Propofol:</vt:lpstr>
      <vt:lpstr>Ketamine:</vt:lpstr>
      <vt:lpstr>Neuroaxial anaesthesia:</vt:lpstr>
      <vt:lpstr>Neuroaxial blockade:</vt:lpstr>
      <vt:lpstr>Cerebral perfusion:</vt:lpstr>
      <vt:lpstr>Clinical considerations:</vt:lpstr>
      <vt:lpstr>What could you use?</vt:lpstr>
      <vt:lpstr>What are the options?</vt:lpstr>
      <vt:lpstr>How could you…….</vt:lpstr>
      <vt:lpstr>What would work?</vt:lpstr>
      <vt:lpstr>Last one.</vt:lpstr>
      <vt:lpstr>In summary:</vt:lpstr>
      <vt:lpstr>Anaesthesia and the cardiovascular system.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Anaesthesia and the cardiovascular system.</dc:title>
  <dc:creator>Dafydd Lloyd</dc:creator>
  <cp:lastModifiedBy>Shiel, Nuala</cp:lastModifiedBy>
  <cp:revision>10</cp:revision>
  <dcterms:created xsi:type="dcterms:W3CDTF">2012-11-14T10:44:24Z</dcterms:created>
  <dcterms:modified xsi:type="dcterms:W3CDTF">2012-11-20T12:32:59Z</dcterms:modified>
</cp:coreProperties>
</file>