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8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  <p:sldId id="269" r:id="rId12"/>
    <p:sldId id="274" r:id="rId13"/>
    <p:sldId id="271" r:id="rId14"/>
    <p:sldId id="272" r:id="rId15"/>
    <p:sldId id="273" r:id="rId16"/>
    <p:sldId id="270" r:id="rId17"/>
    <p:sldId id="275" r:id="rId18"/>
    <p:sldId id="277" r:id="rId19"/>
    <p:sldId id="278" r:id="rId20"/>
    <p:sldId id="305" r:id="rId21"/>
    <p:sldId id="294" r:id="rId22"/>
    <p:sldId id="293" r:id="rId23"/>
    <p:sldId id="295" r:id="rId24"/>
    <p:sldId id="276" r:id="rId25"/>
    <p:sldId id="279" r:id="rId26"/>
    <p:sldId id="281" r:id="rId27"/>
    <p:sldId id="282" r:id="rId28"/>
    <p:sldId id="283" r:id="rId29"/>
    <p:sldId id="289" r:id="rId30"/>
    <p:sldId id="286" r:id="rId31"/>
    <p:sldId id="287" r:id="rId32"/>
    <p:sldId id="290" r:id="rId33"/>
    <p:sldId id="291" r:id="rId34"/>
    <p:sldId id="297" r:id="rId35"/>
    <p:sldId id="298" r:id="rId36"/>
    <p:sldId id="307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5C4A934-DAF6-443F-9737-C44827338F14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C5DF2C-6B04-442A-9EEF-12D3DFD2D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A934-DAF6-443F-9737-C44827338F14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DF2C-6B04-442A-9EEF-12D3DFD2D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A934-DAF6-443F-9737-C44827338F14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DF2C-6B04-442A-9EEF-12D3DFD2D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A934-DAF6-443F-9737-C44827338F14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DF2C-6B04-442A-9EEF-12D3DFD2D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A934-DAF6-443F-9737-C44827338F14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DF2C-6B04-442A-9EEF-12D3DFD2D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A934-DAF6-443F-9737-C44827338F14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DF2C-6B04-442A-9EEF-12D3DFD2D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C4A934-DAF6-443F-9737-C44827338F14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C5DF2C-6B04-442A-9EEF-12D3DFD2D0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5C4A934-DAF6-443F-9737-C44827338F14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DC5DF2C-6B04-442A-9EEF-12D3DFD2D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A934-DAF6-443F-9737-C44827338F14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DF2C-6B04-442A-9EEF-12D3DFD2D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A934-DAF6-443F-9737-C44827338F14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DF2C-6B04-442A-9EEF-12D3DFD2D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A934-DAF6-443F-9737-C44827338F14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DF2C-6B04-442A-9EEF-12D3DFD2D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5C4A934-DAF6-443F-9737-C44827338F14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DC5DF2C-6B04-442A-9EEF-12D3DFD2D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.blagden@imperia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sdtc.com/images/imp_college_london.gi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sdtc.com/images/imp_college_london.gi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458200" cy="1902073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BSc Surgery &amp; Anaesthesia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n-GB" sz="36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Phase I oncology trials</a:t>
            </a:r>
            <a:endParaRPr lang="en-GB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4953000" cy="1536576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Dr Sarah Blagden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  <a:hlinkClick r:id="rId2"/>
              </a:rPr>
              <a:t>s.blagden@imperial.ac.uk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31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October 2012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data:image/jpeg;base64,/9j/4AAQSkZJRgABAQAAAQABAAD/2wCEAAkGBhQSERUUExQUFBUWFBoaGBgYGCEYHBgXFxkaGBcYFh0ZHCYeGB8jHBwcHy8gIycqLCwsHR4zNTAqNSYrLCkBCQoKDgwOGg8PGi0kHyQsNSwsLio0KS8tNCovKSwsLCwuKiowLi0sLC0sLCksLC8tLCkpLCwsLCksLCwsLCwsLP/AABEIAJwAsgMBIgACEQEDEQH/xAAcAAACAwEBAQEAAAAAAAAAAAAABgQFBwEDAgj/xABMEAACAQMCAgYEBwsKBgMAAAABAgMABBESIQUxBhMiQVFhBzJxgRQjQlN0kZIWFzM0UmKCobPB0hUkVGNyk7HT4fBDc6Oy0fFEg6L/xAAaAQACAwEBAAAAAAAAAAAAAAAAAwIEBQEG/8QANBEAAgEDAgQDAwwDAAAAAAAAAAECAwQREiEFMUFxEyJRMpHBFBUjMzRSYYGx0eHwBnKi/9oADAMBAAIRAxEAPwDbKKKKACiiigCk6VdK4rCJZJVkcO+gBACc4Ld5G2AaWPv1WvzF19lf4656a/xS3+kj9m9ZZw5cyAmMyhRkqOfdg/7BqvVqumbdjYU69CVWbezxtj4mqffqtfmLr7K/x0D01WvzF19lf46SIOCosqsFdkY7CRMadiTqBwW7gPM+VTIuENbhnM0USEls5bbIxp7tQHdVCXEkuSGOxtd1Fy27fsNf367X5i6+yn8dH367X5i6+yv8dKR4bG6l3lfTndiijSx2yysCQDtvUXi3AlUJ8bFpJPb+UwPcFQYIGM/vrseJJvDX6nadhbS5tr+9h3+/Va/MXX2V/jqVF6V4GGRb3ONvmx63LOZds1k3F+FGB9JYMCMgjw8x3cxVxccMJit5VCktCiDO3aO3a7iMEb92POp1L3Ci443GVeFUIqLhJ7ml/fDH9DvPsx/5tB9Ii/0O8+qP/NpStuGSiNS87oQvaG2Fx555VAaWOWNs3TlRs2pdsjJxtseWefh41RjxOrJ7Y9zKvzfT+8PMfpKRs6bS7OCQcCPYjmPwten3wx/Q7z7Mf+bWXcBgjLSN1wQx5bKoVIB7OTqO2eWkVeW0gkcIl3IzYJIA5Yx62eXOmVeIVYNpJe5nXw2murHKT0kIuNVpdjJwMiMZPgMy71N6NdN4r2R40jlRkTV2wuCNWk4Ksc71mnSDh0o05YyR4IJbYgtnAXw5c6afR9aGK8KHGVsgNuX4Y/X7e+rFrfSqyinjf0EXNnClT1pmi0Vyu1qmWFFFFABRRRQAUUUUAFFFFAGeemv8Vt/pI/ZvWVWLESDDmPOQWG2Bjx7vDPdWq+mv8Ut/pI/ZvWWcNz1qgIJM5GluRH+/DeqdzyfY9Xwr7HPv+xeTRXGtY5JiI2wFZSO2DsoXBBJPh7a8bbg3bbVHLIobsHtAFfEEd/LwFettxPViKO2VZAd8nSAwyCTk5HPx76+04ncyhkMqxaWKnSpJyOeSMlR3A7Vi/SJbYX957Dk6i1Zwkfd1wueQaCHA5hDKO4ct9+dVl3wWSLSQsiyatgO1tjmGUADwxUyXiRWJo06vc7tltiADqAYEg+fOo13xe40JrfXHq3wcasblWIAbkc1Kl4mdsYO2+vT5cY9H1K2+hkV8Shg+PlbnAGBv30z3XEFS2tFyNWhX35ALjc9+P9aXeI8WefTqAAVQABvy2zk77+Zpnltw1raH5WEUHngNpztUrjlDWuvTsPuM6YaljnyLd795LYSQqGdlGF5jJ5jmOVJUrXDM8cSyKZBiRAuFLAYJGwABxWhWtuI0VBnCqAM+W1LPHOPPpmieJ9J7KMudm8zyOcZ2rPtKmJOMIp79SnSeJYwUvCIioaFnWF2dGywGMISdjyyDg476deCqpjDhVDPksRvqbJBOTuQTuPKlLiPB0jtoCwEUpyWJBOe8A45Hltimjo1LK0AaYEMWbAIx2c7bd3fTL2SnDWn1GVsS8y9SB0r4qFKx7ci58eyDgDuHjTR0MnD37MvJrJSPYZaoOk9krIrnOQdOO4q2SQfqpi6IrjiLgchZqPcJjincOcfEhjnuZl79T+Y9V2uV2vUGCFFFFABRRRQAUUUUAFFFFAGeemv8Ut/pI/ZvWV2DKHyzsg0nDLuQf355Vp/pzH8yg+kj9m9YroHgKZGxdzFvOOheocYVnTdFwzl55j/NxSDCu05dhgnC4JwDgMBscZzueYHhUefpLAF+Lt0L/lOAff4tVFN0cAgVwTqKByMDToJwWyDtg8watz0TtUKKzs7MmoEMqLjb1SVOc55ZrDna2sFlzb3a2XoW6V7lv6P/AK/gnnpQqRZWTXJkYAXQpHeGXl7xvUK96SRSlD1KK2d3YawvfsoxnfHOqq76OxZPVyZORhdnwO8swwF9hGa8B0dXUqCVCzHCqEbJPgNsfrptKwtGtSm/c/gR+cdG3hPPrqRM43exSOGiXSCBnbGTjfbu3zVlNMzxwopcqsCZKgkI5GQdhuTt7KTZbfSxUgZBIPtBwal2y9hfYKsXXDVRhBqWfQvWF/8AL24KONCzu8mj2sNyiKoeLAA9bJPvOedduJLtVJBibHcoyfdk7+NKE3BU0h0kRo8dok9pcesSuMnl4eFTfub7YKRO6aB62NnPjuuR5A7e6vPujBPLkvd/JZ8vLKz2JFklxK5Dgv2zvKgwuNLbEYIzgbVfYuvy4PqP/ml+56PZJ+Lhj/TORnvIBbHfzrwuuijIhPV5OOyY2L5OflAgbY7xRJU6jW6X4YOR0y9EWHGrScujNhyAQBHnBPcG8OZwTypk9Gt2ZLtixJYWmGzzBE52PjgEb99ZtecHkiVWdMK3I8/cccjTl6Fh/PLj6Mv7StOzopSTTTx6C+I0MWzkmmk+hsNdrldrYPLBRRRQAUUUUAFFFFABRRRQBm/pz/EoPpI/ZvWLVtPpz/EoPpI/ZvWL1r2P1b7mbd+2jQRw23SxXrAZAcEEkrliPknuGARVZPKCwDKmy6BHnUFAx65G/kCDnOfYfjgdubm0eIuxKsAASSEHNWCqNxzGOXsquvOj09udYU6ATvsdvz1BOM+FeZoW8HWnTq1MS1PZ/j6GxUqyVOM4Q2widJHtjJHP1ezz8NP+8+3B+uE8JEEUtw52AOjYb/8AtuzkHuYg13gh+EkKNj8o/kgcz5+X6+/Pp05vwBHbpsAAzDwHKNfqyffTnrlWVnDbPtf6r9xS0qDuJdOXcUpHySfEk+PP/Gpdq+lVYcwAR7RUKpluewueWBn2Vq8UilCKRof4z5p1s/d+I1PxKWJQDbxfGciq7HJwFyBv9e+a+Zr65VlRplQOpPYxtpyCoJ3DZ8+ZrtpxCBY2UyXCg7hT5rzXbPsye4Gve36QKvYS31nSNJfA7I2BOc4XHfnx8a8a009of38zfipatodOb/k+LWcw7RHWxByxjJbJ3wxVjnfNV/8AOBG6CV1GkkqQyDHM4LDb2bZq6h4pIpJuFcDfsIBoAGMY0tnPmfq5VDl6Ty9WwkgDrvpLg7eGrbB/VXIa8vEUzlBSy9Kz7imn4q7RiPsqgOcKMZ5ZzvvuM+804+hb8cuPoy/tKWrvjavbiMrlgQQSqqFyNwunz/UaZfQv+OXH0df2la1rz9nB3iH2KXl07o2Cu1yu1onjwooooAKKKKACiiigArldqk43dM7rbROyMcPK6HDRxg7AE5AZyMDyDGuN4WWCFL05/iUH0kf9j1i9bP07tpJVtbe5HWIbjImTsZxE/ZkUeo3mux35cqo/uBtfCT+8NcXGaFmtE0999iMuH1Lh6otGc2128bakZkYd4ODVsOl0x2kEUo/PjBz7SMU4fcDa+En94aPuBtfCT+8NV63HOHVnmpTbfZfqMp8Nu6axGSKzhvSm3Ay2I9h8WqYAyAXAKjfJGMnupP4jemaV5G5sxPsHcPcMCtD+4K18JP7w18ydBrNfW1j2yEUi04pYW9SVSCk2/XcbXsrqtBRk44Rm1TrQdlBnGcb+G/OnlOhVkTgayfDrDXo3Q20QAEuPAGSp33GqFdKMVJPsaHB6MrJzlNp6ljYh/wAntKmXWDrEyA4bYnBKh12GASM5Oa+pGtidUs51qoXsnOR3jGDnffy91S4+idqdgznyEv7q+/uKt/6z7f8ApXnnWp58za7I1IuDlqbf5EKxEE2WCALvhpHyTj8pQw0g+WajS3lkYnK6oWIIYIMlhzwudiCR5VbfcTb/ANZ9s/8Aij7ibf8ArPt/6VxV6Oc5kSg4J75FniVlAIVdCVfOCpcPnkcnHqnBzimb0Lfjlx9GX9pQOhFt4Sfb/wBKm9E7M2l9IttGztJajd27CYk9Zzzx4AZJ8udalld05T0Jt8+Yq+uNVq4PLeTU67VBYXcsMwjnl61ZvUfSFCyqDqiAXkpXtLkk7Nuavq24yUllHmGsHaKKK6cCiiigAooooA8rpGKEIwRiNmK6gD44yM0otffycp+FFW1ksZwd5Hx/xEY5U4GBpJXYKMbZZeMcR6mPUBqdiEjT8uRvVHs7ye4A1+cr+d5JHeZtchdtbHftBiCBnkM7Aeyk1cYwzQsLR3M2lLGFkcL7pn8J4hbxRnKFiXwcqWVG04Pfjcg/kuAfVppqgtOhptLa1uJVxNJdJkfNxujhU9pJBPngd1X9eZ4tHFWPb4l23UVqUXlZ5hUS6L9YiKwXUDuVzvlQOfk2ahcdsXkK6RqUc15d4Jzv3gY/910QFGibq1T1hsxYjskgHI8qoUoR2k2MnJ7obej3RqOSPMryu+dyHKDcA4CqQAOdMNnwOCL1IkB8cZb3s2SfrpbbrzC625cNrQto09YYstrERkGnXgjGfOvPg88N3cv1skjCCOExiRjEwZS4leRQVBcSLpbIwNu47+zo0oRinGKRhTnJvdjde8OjmXTIiuPMcvMHmD5iofBuFQwxgqqgnmzbsTk82bc/XSPZQrLPBGdD6GvgQ8rRn8aQZQrvqAO37q8pndeJLG+ZIJ7uJQCciN47YsQQdsOjHbxWnaVnONyGXjBo81lDMvaSOQHxAb9dL/G+isMcMjo0yELsBISAeQxqz3nlVJYQxRFDEBFq4tKjFOzmKHrX0HG2kaeVFpx9prO6LS9bqeORNwdCTDWI9vDSdjvvSbiEHBykk8InTlJSSTKnh9xJqUM+oHV8kDIABB2796tqoo7YuwAUNhSdyBjtKO9Tz0kVNs7BkYHZR3gHOrbABAUAb75xn3V4upFczeg2WFLfFuk/wS/iDHTHJF2j5q5wT4gZY472Cg0yVUT9FBxCa4QYEkdqhjY8hI0jkKfJgpB9ue6rXC1m4XZi7nGjzPCyM8fG0vY+piQTORlgHwsWDsxkG+oMNtIySpI2GaZODwTJEFuJFlcfKVdOR577nz2z4CvzgYmicjDRSISDjssjLzGRyIre+hHHHuLaMTfh1jQv+errlJB5MOfgwYV6ulhbFO+s3bqMtSafLAxUUUU8zQooooAKKKKAFK64qo629lBKQa44kGNXZbRI+5A1M23PZR5mqW06OW8d18Pkgl6t2LFHH4vMGId2QZDqTvqBIU78jkWXG+ARmYpNrWKV2MTq2ka5QBNbyEdzkBh45IBBG9Pbzm3EJ+NS9fX15mZinVpgzzuC2kxqNkK43IHjVRtqWR8ZNLEWOHS2x+FWMgiIZtIkiIOQXjIkTBHiRj30qWd0JY1kXk6gj39x8xyqRwfjYIWWH+addLpRHIeGd2LYGle1DJhcsABjIyGqpeVre4ZXiaKCZi8bZDxJIx7aLIu2lj2lzpIyQRyrO4pR8ampx5r9CzZ1PDlpfJnOP2jyIAnicgeY2P8Avxry+DFVjbqhHh1+WWIBJTvGO/xqbxfX1R6vnkZxkHHlj3e7NVihuoyVnyuCSzjGVIYnGckbVhU29K7mjLmPHB4BKDGxdRJFzRijDkcqy7g9kb1ZL0LtOrWN4ElCszZl+MYu5yzFmySSefsHhSpB0kEDLpGsrkN4DYAD27ZqRP07nfaNAnnpJP69q9NC+pQgtT3MiVvOUtkON1wO3kGJIInAJI1IpwTuSMjYk70cOs0Chgi6ick43JA0g58Qu2fCkCbpXdRAvrY4xswGkkkAA9kYGTzFfadLbolk1IvVkA9WMg5GoHLZI58q6uJUXHO4fJZ5wPt9waGZdMkasO1juILqUcgjBBKsRnzNLHTHhUUMZeMaTKYkIHLTCH07eOGIz7Kh23TieP8ACASDzGk/WNqh9JOlYuQg0aFViSdWeYxn2Dvpde9pVKMlF7slToTjNZKhLYuxwoOEUZONixc9/uPuqfY2zqd+yuD2c6t87Y7lwNtuflUKFGLMQJMZUdknGyJ4OPE91WFgJN9ecYGNWM57+XdyxnevN1Ht0NaJLq19HltmOa5P/wAiXKf8mIdXGfeQzfpUrcRaSc/B7dHkLHErIQBFH8rLnsqxGwG5GScVezXIObZnRnjg1pYwsUV41HZUyEZl2HIYHiK2OE0fDTqy68iheVNWIIh9MOjVrfzh0JXSQLidSAhUbdXk7PIfVyPVHM5wK8rLppDJOeoZA9uhMceDGzwIAJ7eRX3DqV1KfZ+dS5cdKDxCQxQ5iRRE9oCgXqrkBviZVxpYOVYK2CAQuN6aLTh5nJBiMc1wq6kfS7Qx40PcyED4uWRNSaQe1se442MtvJTcm4qLeyNBglDKrDkygj2EZFelfKIAAAMAAADwA2Ar6q0ICiiigAooooA8rm2WRSjqGVhhlIyCPMUtcW6Nt1bR6Tc27DBQtpmRcg4jkJ+MAIB0sQdhueVNVFRlFS5nU8GZcc6OtemMQ3TddCY9CyjRLH28zTMMDW5XAB042570XNv8HaSVFkiii6u2gt+fwxwMYdHyCDsoYAHAZqY/SDxiC3t9UsQmkOeqXByCPlll7UartlgR3DvrPejXTkuyQXr6gciK42EkDuNOoMQdt8auYzvnnVacdOxbpUKlSDqRWy5jFfwLbhzCVYxRh7i1RtRiBG7Q530g57B7uWOR87a+iuFYK2dsMp7LLkcmU7rt4ipnBeDta9dEFD3E7OkSkg6beMkLJMw5jLF2bmzMBzplvOhtvNHGsi5eNFRZlOiQaQACHXfu5HIrPrcNhXzKOzJ07uVPZ7oUBw8flyn9Mj/DFH8nJ3hj7XY/4tU+86LXkG8TLdx/ktiKYDyP4OT/APJqti4qhfq31RS/Nyjq29wOzfok1jXFpcUfaW3qi/TrUp8jkvB4jjChSDkEAE55d4II9tci4LGDlgGOMbqoAHPYKBv51Poql4ksYyP0oi/yZH+Tj2Ej/A1w8MT8/wDvG/irt3xOOMgM3aPJACzt/ZVcsfqqVZ8Fvbj1Yxaxn5c3akI/NiU4X9NvdVqhbXFb2E+/QVUq04e0RWeOBCWbSuSSzt3nzO5PlXnZTrOrSyF4LVHCEkFZJnJA0IPWUZOCR2j3YwTThwfoVBAwkbVPMP8AiynUR/YGNMf6IFVdxwGKQ/BLpWDK8ssDhiuvUzNrUj/iR6uR3GxGQa2qXDI0vPUeWZ87tz8sdkUtzdpcIsOHtrbrPg8sKHq5YLhiRGZNJ+MjfIOB34JJGa+7ro8ZFgkuXWy6lDEzJpUs0TAwS2+x0g9o6eeGI5VT9KePfBXRGWCfiEYINzo3RN+rJXk0unfwXPnimL0Z8bhuR8aubtc5kfLdYBzaJm2XHJkTGPfWjCOdkLnQqRp+K1syw4Twdt/g0fUq7FmnlXtsWOW6mIjsAntdrCgkkKc0zcN4WkClUByTlmY6mdvynY7k/wCHIYFS6KtRgo8io3kKKKKkcCiiigAooooAKKKKAKLji9TKlyRmPQYpu/ShbUsnsVshvJs91ZV079GVx1zNZR64pO0FUgdWTzG52XfII2wcdwrcSudjuDS+3D5LX8Cplt/mh68Xj1OfXT8w7j5JxtSakHnVEfRrSp5S6lTb8LWKKE3ch+GSsiiWP1lkC7JHgbIqg5zlT2iedXFtx54wPhADx91xENSEeMirkxnzGV8xyqp4hYm6ZpraYF9AhUNt8HV2+PcLjUJSuAA2MYpM4bfXnD4wjHq47aE6IANRkluJGW3SRvlNzcheQXxJwmEmuTONJmx29ysihkZXU8mUgg+wjavLiHDIp00TRpIvg6hh7s8vbWd2/H0MyxmF1nkdwJLZvg/WrHozII5SNeWYrg6idBxmru06TMdWi7icKHP84iMfZibRIyuhUMFbYnSaeqq6kNL6Be9A3j3s5io+ZmJkjPkr+un1sPKvGy6G3E29zKIE+agOWP8AalI29iAe2ruPjVxv8TA+nmUudgcZ31RDG2+9R5OlMgQvptUQHBd7saQTyB0xnfyzVd29s5a3FZGeLVS05LThHR63tRiGJUJ5tzdv7TnLN7zU+WUKCzEKo5knAHtJ2FKb9IJHZEN1EpkAKi3iaU6W2DF2JCqTsGKiqm64nEyo0UUt3JJC0sLTkuCUkVJAItgGQHXpABIGM5p/iRXIXpb5jVL0j15FqnXf1hOiFfMvjt+xAfaOdL3D5Ib2SYLK808Wn+chdKRSZJVIBnkMHPPUMgsag9JpHu7NXj6xpLWZRNEYSuoEDVmAntEKwkVSSNquoogHjvZCbTEbRyRvp+MTV8Vq0nCsDkgDJ7RFJnNyRNLBm33ueJT3srTKih5CxmDZTDHmgzqPkvsydq1DgNgnWQpCPiLNWUN+XKw0EKe/SMljy1NjmDUhIJbrmHgtzz+TLKPDxiQ/bP5vfewQKihEUKqjAAGAAOQAptODfmkTq15TioN7I9KKKKeVgooooAKKKKACiiigAooooAKKKKAK6/4FFK2sgpIBgSxnQ48iR6w8myPKq64sbhNOtI7xVYMpwI5VYcmAb4tiPEFDTFRUJQUuZ1NoR5upN38IaZ7aUxhDHcRgLhdRTSXGAQx1dh96qx6PnWF0jeOUPbxx62ZtmMuu5ZM5CLIu+B3gVpToCMEAjwO4qsk6K2pOepRD4x5jP/TIpbpPoyWoquD8KkjjutajVNcTuADnKuNMeT/ZA9lJsnQq6kghxAIXhhgjKiRA0rxyo5fIyo0qCFLb5bltWjfcnH3S3K+yd/3k0fcmnfNdH/73/caiqUkd1IX7Pg91E7TRGJDLHGsiTkyFGiBVXDx4D5U7g4Ge+otvw22inB+EvKEaVo7eMCQxtOPjMGMF8bnAYjGaafuUtge1F1h/rWaX/vYirOC3VBpRVUeCgKPqG1dVH1YahZ4Vw2VFKW0It0Y6mknYySMSMaiuosxwObuOQ2q2suj6IwkctNKOTyb6f+Wo7Mf6Iz51aUU2MIx5EXJsKKKKmRCiiigAooooAKKKKAP/2Q=="/>
          <p:cNvSpPr>
            <a:spLocks noChangeAspect="1" noChangeArrowheads="1"/>
          </p:cNvSpPr>
          <p:nvPr/>
        </p:nvSpPr>
        <p:spPr bwMode="auto">
          <a:xfrm>
            <a:off x="63500" y="-719138"/>
            <a:ext cx="1695450" cy="1485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6" name="AutoShape 4" descr="data:image/jpeg;base64,/9j/4AAQSkZJRgABAQAAAQABAAD/2wCEAAkGBhQSERUUExQUFBUWFBoaGBgYGCEYHBgXFxkaGBcYFh0ZHCYeGB8jHBwcHy8gIycqLCwsHR4zNTAqNSYrLCkBCQoKDgwOGg8PGi0kHyQsNSwsLio0KS8tNCovKSwsLCwuKiowLi0sLC0sLCksLC8tLCkpLCwsLCksLCwsLCwsLP/AABEIAJwAsgMBIgACEQEDEQH/xAAcAAACAwEBAQEAAAAAAAAAAAAABgQFBwEDAgj/xABMEAACAQMCAgYEBwsKBgMAAAABAgMABBESIQUxBhMiQVFhBzJxgRQjQlN0kZIWFzM0UmKCobPB0hUkVGNyk7HT4fBDc6Oy0fFEg6L/xAAaAQACAwEBAAAAAAAAAAAAAAAAAwIEBQEG/8QANBEAAgEDAgQDAwwDAAAAAAAAAAECAwQREiEFMUFxEyJRMpHBFBUjMzRSYYGx0eHwBnKi/9oADAMBAAIRAxEAPwDbKKKKACiiigCk6VdK4rCJZJVkcO+gBACc4Ld5G2AaWPv1WvzF19lf4656a/xS3+kj9m9ZZw5cyAmMyhRkqOfdg/7BqvVqumbdjYU69CVWbezxtj4mqffqtfmLr7K/x0D01WvzF19lf46SIOCosqsFdkY7CRMadiTqBwW7gPM+VTIuENbhnM0USEls5bbIxp7tQHdVCXEkuSGOxtd1Fy27fsNf367X5i6+yn8dH367X5i6+yv8dKR4bG6l3lfTndiijSx2yysCQDtvUXi3AlUJ8bFpJPb+UwPcFQYIGM/vrseJJvDX6nadhbS5tr+9h3+/Va/MXX2V/jqVF6V4GGRb3ONvmx63LOZds1k3F+FGB9JYMCMgjw8x3cxVxccMJit5VCktCiDO3aO3a7iMEb92POp1L3Ci443GVeFUIqLhJ7ml/fDH9DvPsx/5tB9Ii/0O8+qP/NpStuGSiNS87oQvaG2Fx555VAaWOWNs3TlRs2pdsjJxtseWefh41RjxOrJ7Y9zKvzfT+8PMfpKRs6bS7OCQcCPYjmPwten3wx/Q7z7Mf+bWXcBgjLSN1wQx5bKoVIB7OTqO2eWkVeW0gkcIl3IzYJIA5Yx62eXOmVeIVYNpJe5nXw2murHKT0kIuNVpdjJwMiMZPgMy71N6NdN4r2R40jlRkTV2wuCNWk4Ksc71mnSDh0o05YyR4IJbYgtnAXw5c6afR9aGK8KHGVsgNuX4Y/X7e+rFrfSqyinjf0EXNnClT1pmi0Vyu1qmWFFFFABRRRQAUUUUAFFFFAGeemv8Vt/pI/ZvWVWLESDDmPOQWG2Bjx7vDPdWq+mv8Ut/pI/ZvWWcNz1qgIJM5GluRH+/DeqdzyfY9Xwr7HPv+xeTRXGtY5JiI2wFZSO2DsoXBBJPh7a8bbg3bbVHLIobsHtAFfEEd/LwFettxPViKO2VZAd8nSAwyCTk5HPx76+04ncyhkMqxaWKnSpJyOeSMlR3A7Vi/SJbYX957Dk6i1Zwkfd1wueQaCHA5hDKO4ct9+dVl3wWSLSQsiyatgO1tjmGUADwxUyXiRWJo06vc7tltiADqAYEg+fOo13xe40JrfXHq3wcasblWIAbkc1Kl4mdsYO2+vT5cY9H1K2+hkV8Shg+PlbnAGBv30z3XEFS2tFyNWhX35ALjc9+P9aXeI8WefTqAAVQABvy2zk77+Zpnltw1raH5WEUHngNpztUrjlDWuvTsPuM6YaljnyLd795LYSQqGdlGF5jJ5jmOVJUrXDM8cSyKZBiRAuFLAYJGwABxWhWtuI0VBnCqAM+W1LPHOPPpmieJ9J7KMudm8zyOcZ2rPtKmJOMIp79SnSeJYwUvCIioaFnWF2dGywGMISdjyyDg476deCqpjDhVDPksRvqbJBOTuQTuPKlLiPB0jtoCwEUpyWJBOe8A45Hltimjo1LK0AaYEMWbAIx2c7bd3fTL2SnDWn1GVsS8y9SB0r4qFKx7ci58eyDgDuHjTR0MnD37MvJrJSPYZaoOk9krIrnOQdOO4q2SQfqpi6IrjiLgchZqPcJjincOcfEhjnuZl79T+Y9V2uV2vUGCFFFFABRRRQAUUUUAFFFFAGeemv8Ut/pI/ZvWV2DKHyzsg0nDLuQf355Vp/pzH8yg+kj9m9YroHgKZGxdzFvOOheocYVnTdFwzl55j/NxSDCu05dhgnC4JwDgMBscZzueYHhUefpLAF+Lt0L/lOAff4tVFN0cAgVwTqKByMDToJwWyDtg8watz0TtUKKzs7MmoEMqLjb1SVOc55ZrDna2sFlzb3a2XoW6V7lv6P/AK/gnnpQqRZWTXJkYAXQpHeGXl7xvUK96SRSlD1KK2d3YawvfsoxnfHOqq76OxZPVyZORhdnwO8swwF9hGa8B0dXUqCVCzHCqEbJPgNsfrptKwtGtSm/c/gR+cdG3hPPrqRM43exSOGiXSCBnbGTjfbu3zVlNMzxwopcqsCZKgkI5GQdhuTt7KTZbfSxUgZBIPtBwal2y9hfYKsXXDVRhBqWfQvWF/8AL24KONCzu8mj2sNyiKoeLAA9bJPvOedduJLtVJBibHcoyfdk7+NKE3BU0h0kRo8dok9pcesSuMnl4eFTfub7YKRO6aB62NnPjuuR5A7e6vPujBPLkvd/JZ8vLKz2JFklxK5Dgv2zvKgwuNLbEYIzgbVfYuvy4PqP/ml+56PZJ+Lhj/TORnvIBbHfzrwuuijIhPV5OOyY2L5OflAgbY7xRJU6jW6X4YOR0y9EWHGrScujNhyAQBHnBPcG8OZwTypk9Gt2ZLtixJYWmGzzBE52PjgEb99ZtecHkiVWdMK3I8/cccjTl6Fh/PLj6Mv7StOzopSTTTx6C+I0MWzkmmk+hsNdrldrYPLBRRRQAUUUUAFFFFABRRRQBm/pz/EoPpI/ZvWLVtPpz/EoPpI/ZvWL1r2P1b7mbd+2jQRw23SxXrAZAcEEkrliPknuGARVZPKCwDKmy6BHnUFAx65G/kCDnOfYfjgdubm0eIuxKsAASSEHNWCqNxzGOXsquvOj09udYU6ATvsdvz1BOM+FeZoW8HWnTq1MS1PZ/j6GxUqyVOM4Q2widJHtjJHP1ezz8NP+8+3B+uE8JEEUtw52AOjYb/8AtuzkHuYg13gh+EkKNj8o/kgcz5+X6+/Pp05vwBHbpsAAzDwHKNfqyffTnrlWVnDbPtf6r9xS0qDuJdOXcUpHySfEk+PP/Gpdq+lVYcwAR7RUKpluewueWBn2Vq8UilCKRof4z5p1s/d+I1PxKWJQDbxfGciq7HJwFyBv9e+a+Zr65VlRplQOpPYxtpyCoJ3DZ8+ZrtpxCBY2UyXCg7hT5rzXbPsye4Gve36QKvYS31nSNJfA7I2BOc4XHfnx8a8a009of38zfipatodOb/k+LWcw7RHWxByxjJbJ3wxVjnfNV/8AOBG6CV1GkkqQyDHM4LDb2bZq6h4pIpJuFcDfsIBoAGMY0tnPmfq5VDl6Ty9WwkgDrvpLg7eGrbB/VXIa8vEUzlBSy9Kz7imn4q7RiPsqgOcKMZ5ZzvvuM+804+hb8cuPoy/tKWrvjavbiMrlgQQSqqFyNwunz/UaZfQv+OXH0df2la1rz9nB3iH2KXl07o2Cu1yu1onjwooooAKKKKACiiigArldqk43dM7rbROyMcPK6HDRxg7AE5AZyMDyDGuN4WWCFL05/iUH0kf9j1i9bP07tpJVtbe5HWIbjImTsZxE/ZkUeo3mux35cqo/uBtfCT+8NcXGaFmtE0999iMuH1Lh6otGc2128bakZkYd4ODVsOl0x2kEUo/PjBz7SMU4fcDa+En94aPuBtfCT+8NV63HOHVnmpTbfZfqMp8Nu6axGSKzhvSm3Ay2I9h8WqYAyAXAKjfJGMnupP4jemaV5G5sxPsHcPcMCtD+4K18JP7w18ydBrNfW1j2yEUi04pYW9SVSCk2/XcbXsrqtBRk44Rm1TrQdlBnGcb+G/OnlOhVkTgayfDrDXo3Q20QAEuPAGSp33GqFdKMVJPsaHB6MrJzlNp6ljYh/wAntKmXWDrEyA4bYnBKh12GASM5Oa+pGtidUs51qoXsnOR3jGDnffy91S4+idqdgznyEv7q+/uKt/6z7f8ApXnnWp58za7I1IuDlqbf5EKxEE2WCALvhpHyTj8pQw0g+WajS3lkYnK6oWIIYIMlhzwudiCR5VbfcTb/ANZ9s/8Aij7ibf8ArPt/6VxV6Oc5kSg4J75FniVlAIVdCVfOCpcPnkcnHqnBzimb0Lfjlx9GX9pQOhFt4Sfb/wBKm9E7M2l9IttGztJajd27CYk9Zzzx4AZJ8udalld05T0Jt8+Yq+uNVq4PLeTU67VBYXcsMwjnl61ZvUfSFCyqDqiAXkpXtLkk7Nuavq24yUllHmGsHaKKK6cCiiigAooooA8rpGKEIwRiNmK6gD44yM0otffycp+FFW1ksZwd5Hx/xEY5U4GBpJXYKMbZZeMcR6mPUBqdiEjT8uRvVHs7ye4A1+cr+d5JHeZtchdtbHftBiCBnkM7Aeyk1cYwzQsLR3M2lLGFkcL7pn8J4hbxRnKFiXwcqWVG04Pfjcg/kuAfVppqgtOhptLa1uJVxNJdJkfNxujhU9pJBPngd1X9eZ4tHFWPb4l23UVqUXlZ5hUS6L9YiKwXUDuVzvlQOfk2ahcdsXkK6RqUc15d4Jzv3gY/910QFGibq1T1hsxYjskgHI8qoUoR2k2MnJ7obej3RqOSPMryu+dyHKDcA4CqQAOdMNnwOCL1IkB8cZb3s2SfrpbbrzC625cNrQto09YYstrERkGnXgjGfOvPg88N3cv1skjCCOExiRjEwZS4leRQVBcSLpbIwNu47+zo0oRinGKRhTnJvdjde8OjmXTIiuPMcvMHmD5iofBuFQwxgqqgnmzbsTk82bc/XSPZQrLPBGdD6GvgQ8rRn8aQZQrvqAO37q8pndeJLG+ZIJ7uJQCciN47YsQQdsOjHbxWnaVnONyGXjBo81lDMvaSOQHxAb9dL/G+isMcMjo0yELsBISAeQxqz3nlVJYQxRFDEBFq4tKjFOzmKHrX0HG2kaeVFpx9prO6LS9bqeORNwdCTDWI9vDSdjvvSbiEHBykk8InTlJSSTKnh9xJqUM+oHV8kDIABB2796tqoo7YuwAUNhSdyBjtKO9Tz0kVNs7BkYHZR3gHOrbABAUAb75xn3V4upFczeg2WFLfFuk/wS/iDHTHJF2j5q5wT4gZY472Cg0yVUT9FBxCa4QYEkdqhjY8hI0jkKfJgpB9ue6rXC1m4XZi7nGjzPCyM8fG0vY+piQTORlgHwsWDsxkG+oMNtIySpI2GaZODwTJEFuJFlcfKVdOR577nz2z4CvzgYmicjDRSISDjssjLzGRyIre+hHHHuLaMTfh1jQv+errlJB5MOfgwYV6ulhbFO+s3bqMtSafLAxUUUU8zQooooAKKKKAFK64qo629lBKQa44kGNXZbRI+5A1M23PZR5mqW06OW8d18Pkgl6t2LFHH4vMGId2QZDqTvqBIU78jkWXG+ARmYpNrWKV2MTq2ka5QBNbyEdzkBh45IBBG9Pbzm3EJ+NS9fX15mZinVpgzzuC2kxqNkK43IHjVRtqWR8ZNLEWOHS2x+FWMgiIZtIkiIOQXjIkTBHiRj30qWd0JY1kXk6gj39x8xyqRwfjYIWWH+addLpRHIeGd2LYGle1DJhcsABjIyGqpeVre4ZXiaKCZi8bZDxJIx7aLIu2lj2lzpIyQRyrO4pR8ampx5r9CzZ1PDlpfJnOP2jyIAnicgeY2P8Avxry+DFVjbqhHh1+WWIBJTvGO/xqbxfX1R6vnkZxkHHlj3e7NVihuoyVnyuCSzjGVIYnGckbVhU29K7mjLmPHB4BKDGxdRJFzRijDkcqy7g9kb1ZL0LtOrWN4ElCszZl+MYu5yzFmySSefsHhSpB0kEDLpGsrkN4DYAD27ZqRP07nfaNAnnpJP69q9NC+pQgtT3MiVvOUtkON1wO3kGJIInAJI1IpwTuSMjYk70cOs0Chgi6ick43JA0g58Qu2fCkCbpXdRAvrY4xswGkkkAA9kYGTzFfadLbolk1IvVkA9WMg5GoHLZI58q6uJUXHO4fJZ5wPt9waGZdMkasO1juILqUcgjBBKsRnzNLHTHhUUMZeMaTKYkIHLTCH07eOGIz7Kh23TieP8ACASDzGk/WNqh9JOlYuQg0aFViSdWeYxn2Dvpde9pVKMlF7slToTjNZKhLYuxwoOEUZONixc9/uPuqfY2zqd+yuD2c6t87Y7lwNtuflUKFGLMQJMZUdknGyJ4OPE91WFgJN9ecYGNWM57+XdyxnevN1Ht0NaJLq19HltmOa5P/wAiXKf8mIdXGfeQzfpUrcRaSc/B7dHkLHErIQBFH8rLnsqxGwG5GScVezXIObZnRnjg1pYwsUV41HZUyEZl2HIYHiK2OE0fDTqy68iheVNWIIh9MOjVrfzh0JXSQLidSAhUbdXk7PIfVyPVHM5wK8rLppDJOeoZA9uhMceDGzwIAJ7eRX3DqV1KfZ+dS5cdKDxCQxQ5iRRE9oCgXqrkBviZVxpYOVYK2CAQuN6aLTh5nJBiMc1wq6kfS7Qx40PcyED4uWRNSaQe1se442MtvJTcm4qLeyNBglDKrDkygj2EZFelfKIAAAMAAADwA2Ar6q0ICiiigAooooA8rm2WRSjqGVhhlIyCPMUtcW6Nt1bR6Tc27DBQtpmRcg4jkJ+MAIB0sQdhueVNVFRlFS5nU8GZcc6OtemMQ3TddCY9CyjRLH28zTMMDW5XAB042570XNv8HaSVFkiii6u2gt+fwxwMYdHyCDsoYAHAZqY/SDxiC3t9UsQmkOeqXByCPlll7UartlgR3DvrPejXTkuyQXr6gciK42EkDuNOoMQdt8auYzvnnVacdOxbpUKlSDqRWy5jFfwLbhzCVYxRh7i1RtRiBG7Q530g57B7uWOR87a+iuFYK2dsMp7LLkcmU7rt4ipnBeDta9dEFD3E7OkSkg6beMkLJMw5jLF2bmzMBzplvOhtvNHGsi5eNFRZlOiQaQACHXfu5HIrPrcNhXzKOzJ07uVPZ7oUBw8flyn9Mj/DFH8nJ3hj7XY/4tU+86LXkG8TLdx/ktiKYDyP4OT/APJqti4qhfq31RS/Nyjq29wOzfok1jXFpcUfaW3qi/TrUp8jkvB4jjChSDkEAE55d4II9tci4LGDlgGOMbqoAHPYKBv51Poql4ksYyP0oi/yZH+Tj2Ej/A1w8MT8/wDvG/irt3xOOMgM3aPJACzt/ZVcsfqqVZ8Fvbj1Yxaxn5c3akI/NiU4X9NvdVqhbXFb2E+/QVUq04e0RWeOBCWbSuSSzt3nzO5PlXnZTrOrSyF4LVHCEkFZJnJA0IPWUZOCR2j3YwTThwfoVBAwkbVPMP8AiynUR/YGNMf6IFVdxwGKQ/BLpWDK8ssDhiuvUzNrUj/iR6uR3GxGQa2qXDI0vPUeWZ87tz8sdkUtzdpcIsOHtrbrPg8sKHq5YLhiRGZNJ+MjfIOB34JJGa+7ro8ZFgkuXWy6lDEzJpUs0TAwS2+x0g9o6eeGI5VT9KePfBXRGWCfiEYINzo3RN+rJXk0unfwXPnimL0Z8bhuR8aubtc5kfLdYBzaJm2XHJkTGPfWjCOdkLnQqRp+K1syw4Twdt/g0fUq7FmnlXtsWOW6mIjsAntdrCgkkKc0zcN4WkClUByTlmY6mdvynY7k/wCHIYFS6KtRgo8io3kKKKKkcCiiigAooooAKKKKAKLji9TKlyRmPQYpu/ShbUsnsVshvJs91ZV079GVx1zNZR64pO0FUgdWTzG52XfII2wcdwrcSudjuDS+3D5LX8Cplt/mh68Xj1OfXT8w7j5JxtSakHnVEfRrSp5S6lTb8LWKKE3ch+GSsiiWP1lkC7JHgbIqg5zlT2iedXFtx54wPhADx91xENSEeMirkxnzGV8xyqp4hYm6ZpraYF9AhUNt8HV2+PcLjUJSuAA2MYpM4bfXnD4wjHq47aE6IANRkluJGW3SRvlNzcheQXxJwmEmuTONJmx29ysihkZXU8mUgg+wjavLiHDIp00TRpIvg6hh7s8vbWd2/H0MyxmF1nkdwJLZvg/WrHozII5SNeWYrg6idBxmru06TMdWi7icKHP84iMfZibRIyuhUMFbYnSaeqq6kNL6Be9A3j3s5io+ZmJkjPkr+un1sPKvGy6G3E29zKIE+agOWP8AalI29iAe2ruPjVxv8TA+nmUudgcZ31RDG2+9R5OlMgQvptUQHBd7saQTyB0xnfyzVd29s5a3FZGeLVS05LThHR63tRiGJUJ5tzdv7TnLN7zU+WUKCzEKo5knAHtJ2FKb9IJHZEN1EpkAKi3iaU6W2DF2JCqTsGKiqm64nEyo0UUt3JJC0sLTkuCUkVJAItgGQHXpABIGM5p/iRXIXpb5jVL0j15FqnXf1hOiFfMvjt+xAfaOdL3D5Ib2SYLK808Wn+chdKRSZJVIBnkMHPPUMgsag9JpHu7NXj6xpLWZRNEYSuoEDVmAntEKwkVSSNquoogHjvZCbTEbRyRvp+MTV8Vq0nCsDkgDJ7RFJnNyRNLBm33ueJT3srTKih5CxmDZTDHmgzqPkvsydq1DgNgnWQpCPiLNWUN+XKw0EKe/SMljy1NjmDUhIJbrmHgtzz+TLKPDxiQ/bP5vfewQKihEUKqjAAGAAOQAptODfmkTq15TioN7I9KKKKeVgooooAKKKKACiiigAooooAKKKKAK6/4FFK2sgpIBgSxnQ48iR6w8myPKq64sbhNOtI7xVYMpwI5VYcmAb4tiPEFDTFRUJQUuZ1NoR5upN38IaZ7aUxhDHcRgLhdRTSXGAQx1dh96qx6PnWF0jeOUPbxx62ZtmMuu5ZM5CLIu+B3gVpToCMEAjwO4qsk6K2pOepRD4x5jP/TIpbpPoyWoquD8KkjjutajVNcTuADnKuNMeT/ZA9lJsnQq6kghxAIXhhgjKiRA0rxyo5fIyo0qCFLb5bltWjfcnH3S3K+yd/3k0fcmnfNdH/73/caiqUkd1IX7Pg91E7TRGJDLHGsiTkyFGiBVXDx4D5U7g4Ge+otvw22inB+EvKEaVo7eMCQxtOPjMGMF8bnAYjGaafuUtge1F1h/rWaX/vYirOC3VBpRVUeCgKPqG1dVH1YahZ4Vw2VFKW0It0Y6mknYySMSMaiuosxwObuOQ2q2suj6IwkctNKOTyb6f+Wo7Mf6Iz51aUU2MIx5EXJsKKKKmRCiiigAooooAKKKKAP/2Q=="/>
          <p:cNvSpPr>
            <a:spLocks noChangeAspect="1" noChangeArrowheads="1"/>
          </p:cNvSpPr>
          <p:nvPr/>
        </p:nvSpPr>
        <p:spPr bwMode="auto">
          <a:xfrm>
            <a:off x="63500" y="-719138"/>
            <a:ext cx="1695450" cy="1485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8" name="AutoShape 6" descr="data:image/jpeg;base64,/9j/4AAQSkZJRgABAQAAAQABAAD/2wCEAAkGBhQSERUUExQUFBUWFBoaGBgYGCEYHBgXFxkaGBcYFh0ZHCYeGB8jHBwcHy8gIycqLCwsHR4zNTAqNSYrLCkBCQoKDgwOGg8PGi0kHyQsNSwsLio0KS8tNCovKSwsLCwuKiowLi0sLC0sLCksLC8tLCkpLCwsLCksLCwsLCwsLP/AABEIAJwAsgMBIgACEQEDEQH/xAAcAAACAwEBAQEAAAAAAAAAAAAABgQFBwEDAgj/xABMEAACAQMCAgYEBwsKBgMAAAABAgMABBESIQUxBhMiQVFhBzJxgRQjQlN0kZIWFzM0UmKCobPB0hUkVGNyk7HT4fBDc6Oy0fFEg6L/xAAaAQACAwEBAAAAAAAAAAAAAAAAAwIEBQEG/8QANBEAAgEDAgQDAwwDAAAAAAAAAAECAwQREiEFMUFxEyJRMpHBFBUjMzRSYYGx0eHwBnKi/9oADAMBAAIRAxEAPwDbKKKKACiiigCk6VdK4rCJZJVkcO+gBACc4Ld5G2AaWPv1WvzF19lf4656a/xS3+kj9m9ZZw5cyAmMyhRkqOfdg/7BqvVqumbdjYU69CVWbezxtj4mqffqtfmLr7K/x0D01WvzF19lf46SIOCosqsFdkY7CRMadiTqBwW7gPM+VTIuENbhnM0USEls5bbIxp7tQHdVCXEkuSGOxtd1Fy27fsNf367X5i6+yn8dH367X5i6+yv8dKR4bG6l3lfTndiijSx2yysCQDtvUXi3AlUJ8bFpJPb+UwPcFQYIGM/vrseJJvDX6nadhbS5tr+9h3+/Va/MXX2V/jqVF6V4GGRb3ONvmx63LOZds1k3F+FGB9JYMCMgjw8x3cxVxccMJit5VCktCiDO3aO3a7iMEb92POp1L3Ci443GVeFUIqLhJ7ml/fDH9DvPsx/5tB9Ii/0O8+qP/NpStuGSiNS87oQvaG2Fx555VAaWOWNs3TlRs2pdsjJxtseWefh41RjxOrJ7Y9zKvzfT+8PMfpKRs6bS7OCQcCPYjmPwten3wx/Q7z7Mf+bWXcBgjLSN1wQx5bKoVIB7OTqO2eWkVeW0gkcIl3IzYJIA5Yx62eXOmVeIVYNpJe5nXw2murHKT0kIuNVpdjJwMiMZPgMy71N6NdN4r2R40jlRkTV2wuCNWk4Ksc71mnSDh0o05YyR4IJbYgtnAXw5c6afR9aGK8KHGVsgNuX4Y/X7e+rFrfSqyinjf0EXNnClT1pmi0Vyu1qmWFFFFABRRRQAUUUUAFFFFAGeemv8Vt/pI/ZvWVWLESDDmPOQWG2Bjx7vDPdWq+mv8Ut/pI/ZvWWcNz1qgIJM5GluRH+/DeqdzyfY9Xwr7HPv+xeTRXGtY5JiI2wFZSO2DsoXBBJPh7a8bbg3bbVHLIobsHtAFfEEd/LwFettxPViKO2VZAd8nSAwyCTk5HPx76+04ncyhkMqxaWKnSpJyOeSMlR3A7Vi/SJbYX957Dk6i1Zwkfd1wueQaCHA5hDKO4ct9+dVl3wWSLSQsiyatgO1tjmGUADwxUyXiRWJo06vc7tltiADqAYEg+fOo13xe40JrfXHq3wcasblWIAbkc1Kl4mdsYO2+vT5cY9H1K2+hkV8Shg+PlbnAGBv30z3XEFS2tFyNWhX35ALjc9+P9aXeI8WefTqAAVQABvy2zk77+Zpnltw1raH5WEUHngNpztUrjlDWuvTsPuM6YaljnyLd795LYSQqGdlGF5jJ5jmOVJUrXDM8cSyKZBiRAuFLAYJGwABxWhWtuI0VBnCqAM+W1LPHOPPpmieJ9J7KMudm8zyOcZ2rPtKmJOMIp79SnSeJYwUvCIioaFnWF2dGywGMISdjyyDg476deCqpjDhVDPksRvqbJBOTuQTuPKlLiPB0jtoCwEUpyWJBOe8A45Hltimjo1LK0AaYEMWbAIx2c7bd3fTL2SnDWn1GVsS8y9SB0r4qFKx7ci58eyDgDuHjTR0MnD37MvJrJSPYZaoOk9krIrnOQdOO4q2SQfqpi6IrjiLgchZqPcJjincOcfEhjnuZl79T+Y9V2uV2vUGCFFFFABRRRQAUUUUAFFFFAGeemv8Ut/pI/ZvWV2DKHyzsg0nDLuQf355Vp/pzH8yg+kj9m9YroHgKZGxdzFvOOheocYVnTdFwzl55j/NxSDCu05dhgnC4JwDgMBscZzueYHhUefpLAF+Lt0L/lOAff4tVFN0cAgVwTqKByMDToJwWyDtg8watz0TtUKKzs7MmoEMqLjb1SVOc55ZrDna2sFlzb3a2XoW6V7lv6P/AK/gnnpQqRZWTXJkYAXQpHeGXl7xvUK96SRSlD1KK2d3YawvfsoxnfHOqq76OxZPVyZORhdnwO8swwF9hGa8B0dXUqCVCzHCqEbJPgNsfrptKwtGtSm/c/gR+cdG3hPPrqRM43exSOGiXSCBnbGTjfbu3zVlNMzxwopcqsCZKgkI5GQdhuTt7KTZbfSxUgZBIPtBwal2y9hfYKsXXDVRhBqWfQvWF/8AL24KONCzu8mj2sNyiKoeLAA9bJPvOedduJLtVJBibHcoyfdk7+NKE3BU0h0kRo8dok9pcesSuMnl4eFTfub7YKRO6aB62NnPjuuR5A7e6vPujBPLkvd/JZ8vLKz2JFklxK5Dgv2zvKgwuNLbEYIzgbVfYuvy4PqP/ml+56PZJ+Lhj/TORnvIBbHfzrwuuijIhPV5OOyY2L5OflAgbY7xRJU6jW6X4YOR0y9EWHGrScujNhyAQBHnBPcG8OZwTypk9Gt2ZLtixJYWmGzzBE52PjgEb99ZtecHkiVWdMK3I8/cccjTl6Fh/PLj6Mv7StOzopSTTTx6C+I0MWzkmmk+hsNdrldrYPLBRRRQAUUUUAFFFFABRRRQBm/pz/EoPpI/ZvWLVtPpz/EoPpI/ZvWL1r2P1b7mbd+2jQRw23SxXrAZAcEEkrliPknuGARVZPKCwDKmy6BHnUFAx65G/kCDnOfYfjgdubm0eIuxKsAASSEHNWCqNxzGOXsquvOj09udYU6ATvsdvz1BOM+FeZoW8HWnTq1MS1PZ/j6GxUqyVOM4Q2widJHtjJHP1ezz8NP+8+3B+uE8JEEUtw52AOjYb/8AtuzkHuYg13gh+EkKNj8o/kgcz5+X6+/Pp05vwBHbpsAAzDwHKNfqyffTnrlWVnDbPtf6r9xS0qDuJdOXcUpHySfEk+PP/Gpdq+lVYcwAR7RUKpluewueWBn2Vq8UilCKRof4z5p1s/d+I1PxKWJQDbxfGciq7HJwFyBv9e+a+Zr65VlRplQOpPYxtpyCoJ3DZ8+ZrtpxCBY2UyXCg7hT5rzXbPsye4Gve36QKvYS31nSNJfA7I2BOc4XHfnx8a8a009of38zfipatodOb/k+LWcw7RHWxByxjJbJ3wxVjnfNV/8AOBG6CV1GkkqQyDHM4LDb2bZq6h4pIpJuFcDfsIBoAGMY0tnPmfq5VDl6Ty9WwkgDrvpLg7eGrbB/VXIa8vEUzlBSy9Kz7imn4q7RiPsqgOcKMZ5ZzvvuM+804+hb8cuPoy/tKWrvjavbiMrlgQQSqqFyNwunz/UaZfQv+OXH0df2la1rz9nB3iH2KXl07o2Cu1yu1onjwooooAKKKKACiiigArldqk43dM7rbROyMcPK6HDRxg7AE5AZyMDyDGuN4WWCFL05/iUH0kf9j1i9bP07tpJVtbe5HWIbjImTsZxE/ZkUeo3mux35cqo/uBtfCT+8NcXGaFmtE0999iMuH1Lh6otGc2128bakZkYd4ODVsOl0x2kEUo/PjBz7SMU4fcDa+En94aPuBtfCT+8NV63HOHVnmpTbfZfqMp8Nu6axGSKzhvSm3Ay2I9h8WqYAyAXAKjfJGMnupP4jemaV5G5sxPsHcPcMCtD+4K18JP7w18ydBrNfW1j2yEUi04pYW9SVSCk2/XcbXsrqtBRk44Rm1TrQdlBnGcb+G/OnlOhVkTgayfDrDXo3Q20QAEuPAGSp33GqFdKMVJPsaHB6MrJzlNp6ljYh/wAntKmXWDrEyA4bYnBKh12GASM5Oa+pGtidUs51qoXsnOR3jGDnffy91S4+idqdgznyEv7q+/uKt/6z7f8ApXnnWp58za7I1IuDlqbf5EKxEE2WCALvhpHyTj8pQw0g+WajS3lkYnK6oWIIYIMlhzwudiCR5VbfcTb/ANZ9s/8Aij7ibf8ArPt/6VxV6Oc5kSg4J75FniVlAIVdCVfOCpcPnkcnHqnBzimb0Lfjlx9GX9pQOhFt4Sfb/wBKm9E7M2l9IttGztJajd27CYk9Zzzx4AZJ8udalld05T0Jt8+Yq+uNVq4PLeTU67VBYXcsMwjnl61ZvUfSFCyqDqiAXkpXtLkk7Nuavq24yUllHmGsHaKKK6cCiiigAooooA8rpGKEIwRiNmK6gD44yM0otffycp+FFW1ksZwd5Hx/xEY5U4GBpJXYKMbZZeMcR6mPUBqdiEjT8uRvVHs7ye4A1+cr+d5JHeZtchdtbHftBiCBnkM7Aeyk1cYwzQsLR3M2lLGFkcL7pn8J4hbxRnKFiXwcqWVG04Pfjcg/kuAfVppqgtOhptLa1uJVxNJdJkfNxujhU9pJBPngd1X9eZ4tHFWPb4l23UVqUXlZ5hUS6L9YiKwXUDuVzvlQOfk2ahcdsXkK6RqUc15d4Jzv3gY/910QFGibq1T1hsxYjskgHI8qoUoR2k2MnJ7obej3RqOSPMryu+dyHKDcA4CqQAOdMNnwOCL1IkB8cZb3s2SfrpbbrzC625cNrQto09YYstrERkGnXgjGfOvPg88N3cv1skjCCOExiRjEwZS4leRQVBcSLpbIwNu47+zo0oRinGKRhTnJvdjde8OjmXTIiuPMcvMHmD5iofBuFQwxgqqgnmzbsTk82bc/XSPZQrLPBGdD6GvgQ8rRn8aQZQrvqAO37q8pndeJLG+ZIJ7uJQCciN47YsQQdsOjHbxWnaVnONyGXjBo81lDMvaSOQHxAb9dL/G+isMcMjo0yELsBISAeQxqz3nlVJYQxRFDEBFq4tKjFOzmKHrX0HG2kaeVFpx9prO6LS9bqeORNwdCTDWI9vDSdjvvSbiEHBykk8InTlJSSTKnh9xJqUM+oHV8kDIABB2796tqoo7YuwAUNhSdyBjtKO9Tz0kVNs7BkYHZR3gHOrbABAUAb75xn3V4upFczeg2WFLfFuk/wS/iDHTHJF2j5q5wT4gZY472Cg0yVUT9FBxCa4QYEkdqhjY8hI0jkKfJgpB9ue6rXC1m4XZi7nGjzPCyM8fG0vY+piQTORlgHwsWDsxkG+oMNtIySpI2GaZODwTJEFuJFlcfKVdOR577nz2z4CvzgYmicjDRSISDjssjLzGRyIre+hHHHuLaMTfh1jQv+errlJB5MOfgwYV6ulhbFO+s3bqMtSafLAxUUUU8zQooooAKKKKAFK64qo629lBKQa44kGNXZbRI+5A1M23PZR5mqW06OW8d18Pkgl6t2LFHH4vMGId2QZDqTvqBIU78jkWXG+ARmYpNrWKV2MTq2ka5QBNbyEdzkBh45IBBG9Pbzm3EJ+NS9fX15mZinVpgzzuC2kxqNkK43IHjVRtqWR8ZNLEWOHS2x+FWMgiIZtIkiIOQXjIkTBHiRj30qWd0JY1kXk6gj39x8xyqRwfjYIWWH+addLpRHIeGd2LYGle1DJhcsABjIyGqpeVre4ZXiaKCZi8bZDxJIx7aLIu2lj2lzpIyQRyrO4pR8ampx5r9CzZ1PDlpfJnOP2jyIAnicgeY2P8Avxry+DFVjbqhHh1+WWIBJTvGO/xqbxfX1R6vnkZxkHHlj3e7NVihuoyVnyuCSzjGVIYnGckbVhU29K7mjLmPHB4BKDGxdRJFzRijDkcqy7g9kb1ZL0LtOrWN4ElCszZl+MYu5yzFmySSefsHhSpB0kEDLpGsrkN4DYAD27ZqRP07nfaNAnnpJP69q9NC+pQgtT3MiVvOUtkON1wO3kGJIInAJI1IpwTuSMjYk70cOs0Chgi6ick43JA0g58Qu2fCkCbpXdRAvrY4xswGkkkAA9kYGTzFfadLbolk1IvVkA9WMg5GoHLZI58q6uJUXHO4fJZ5wPt9waGZdMkasO1juILqUcgjBBKsRnzNLHTHhUUMZeMaTKYkIHLTCH07eOGIz7Kh23TieP8ACASDzGk/WNqh9JOlYuQg0aFViSdWeYxn2Dvpde9pVKMlF7slToTjNZKhLYuxwoOEUZONixc9/uPuqfY2zqd+yuD2c6t87Y7lwNtuflUKFGLMQJMZUdknGyJ4OPE91WFgJN9ecYGNWM57+XdyxnevN1Ht0NaJLq19HltmOa5P/wAiXKf8mIdXGfeQzfpUrcRaSc/B7dHkLHErIQBFH8rLnsqxGwG5GScVezXIObZnRnjg1pYwsUV41HZUyEZl2HIYHiK2OE0fDTqy68iheVNWIIh9MOjVrfzh0JXSQLidSAhUbdXk7PIfVyPVHM5wK8rLppDJOeoZA9uhMceDGzwIAJ7eRX3DqV1KfZ+dS5cdKDxCQxQ5iRRE9oCgXqrkBviZVxpYOVYK2CAQuN6aLTh5nJBiMc1wq6kfS7Qx40PcyED4uWRNSaQe1se442MtvJTcm4qLeyNBglDKrDkygj2EZFelfKIAAAMAAADwA2Ar6q0ICiiigAooooA8rm2WRSjqGVhhlIyCPMUtcW6Nt1bR6Tc27DBQtpmRcg4jkJ+MAIB0sQdhueVNVFRlFS5nU8GZcc6OtemMQ3TddCY9CyjRLH28zTMMDW5XAB042570XNv8HaSVFkiii6u2gt+fwxwMYdHyCDsoYAHAZqY/SDxiC3t9UsQmkOeqXByCPlll7UartlgR3DvrPejXTkuyQXr6gciK42EkDuNOoMQdt8auYzvnnVacdOxbpUKlSDqRWy5jFfwLbhzCVYxRh7i1RtRiBG7Q530g57B7uWOR87a+iuFYK2dsMp7LLkcmU7rt4ipnBeDta9dEFD3E7OkSkg6beMkLJMw5jLF2bmzMBzplvOhtvNHGsi5eNFRZlOiQaQACHXfu5HIrPrcNhXzKOzJ07uVPZ7oUBw8flyn9Mj/DFH8nJ3hj7XY/4tU+86LXkG8TLdx/ktiKYDyP4OT/APJqti4qhfq31RS/Nyjq29wOzfok1jXFpcUfaW3qi/TrUp8jkvB4jjChSDkEAE55d4II9tci4LGDlgGOMbqoAHPYKBv51Poql4ksYyP0oi/yZH+Tj2Ej/A1w8MT8/wDvG/irt3xOOMgM3aPJACzt/ZVcsfqqVZ8Fvbj1Yxaxn5c3akI/NiU4X9NvdVqhbXFb2E+/QVUq04e0RWeOBCWbSuSSzt3nzO5PlXnZTrOrSyF4LVHCEkFZJnJA0IPWUZOCR2j3YwTThwfoVBAwkbVPMP8AiynUR/YGNMf6IFVdxwGKQ/BLpWDK8ssDhiuvUzNrUj/iR6uR3GxGQa2qXDI0vPUeWZ87tz8sdkUtzdpcIsOHtrbrPg8sKHq5YLhiRGZNJ+MjfIOB34JJGa+7ro8ZFgkuXWy6lDEzJpUs0TAwS2+x0g9o6eeGI5VT9KePfBXRGWCfiEYINzo3RN+rJXk0unfwXPnimL0Z8bhuR8aubtc5kfLdYBzaJm2XHJkTGPfWjCOdkLnQqRp+K1syw4Twdt/g0fUq7FmnlXtsWOW6mIjsAntdrCgkkKc0zcN4WkClUByTlmY6mdvynY7k/wCHIYFS6KtRgo8io3kKKKKkcCiiigAooooAKKKKAKLji9TKlyRmPQYpu/ShbUsnsVshvJs91ZV079GVx1zNZR64pO0FUgdWTzG52XfII2wcdwrcSudjuDS+3D5LX8Cplt/mh68Xj1OfXT8w7j5JxtSakHnVEfRrSp5S6lTb8LWKKE3ch+GSsiiWP1lkC7JHgbIqg5zlT2iedXFtx54wPhADx91xENSEeMirkxnzGV8xyqp4hYm6ZpraYF9AhUNt8HV2+PcLjUJSuAA2MYpM4bfXnD4wjHq47aE6IANRkluJGW3SRvlNzcheQXxJwmEmuTONJmx29ysihkZXU8mUgg+wjavLiHDIp00TRpIvg6hh7s8vbWd2/H0MyxmF1nkdwJLZvg/WrHozII5SNeWYrg6idBxmru06TMdWi7icKHP84iMfZibRIyuhUMFbYnSaeqq6kNL6Be9A3j3s5io+ZmJkjPkr+un1sPKvGy6G3E29zKIE+agOWP8AalI29iAe2ruPjVxv8TA+nmUudgcZ31RDG2+9R5OlMgQvptUQHBd7saQTyB0xnfyzVd29s5a3FZGeLVS05LThHR63tRiGJUJ5tzdv7TnLN7zU+WUKCzEKo5knAHtJ2FKb9IJHZEN1EpkAKi3iaU6W2DF2JCqTsGKiqm64nEyo0UUt3JJC0sLTkuCUkVJAItgGQHXpABIGM5p/iRXIXpb5jVL0j15FqnXf1hOiFfMvjt+xAfaOdL3D5Ib2SYLK808Wn+chdKRSZJVIBnkMHPPUMgsag9JpHu7NXj6xpLWZRNEYSuoEDVmAntEKwkVSSNquoogHjvZCbTEbRyRvp+MTV8Vq0nCsDkgDJ7RFJnNyRNLBm33ueJT3srTKih5CxmDZTDHmgzqPkvsydq1DgNgnWQpCPiLNWUN+XKw0EKe/SMljy1NjmDUhIJbrmHgtzz+TLKPDxiQ/bP5vfewQKihEUKqjAAGAAOQAptODfmkTq15TioN7I9KKKKeVgooooAKKKKACiiigAooooAKKKKAK6/4FFK2sgpIBgSxnQ48iR6w8myPKq64sbhNOtI7xVYMpwI5VYcmAb4tiPEFDTFRUJQUuZ1NoR5upN38IaZ7aUxhDHcRgLhdRTSXGAQx1dh96qx6PnWF0jeOUPbxx62ZtmMuu5ZM5CLIu+B3gVpToCMEAjwO4qsk6K2pOepRD4x5jP/TIpbpPoyWoquD8KkjjutajVNcTuADnKuNMeT/ZA9lJsnQq6kghxAIXhhgjKiRA0rxyo5fIyo0qCFLb5bltWjfcnH3S3K+yd/3k0fcmnfNdH/73/caiqUkd1IX7Pg91E7TRGJDLHGsiTkyFGiBVXDx4D5U7g4Ge+otvw22inB+EvKEaVo7eMCQxtOPjMGMF8bnAYjGaafuUtge1F1h/rWaX/vYirOC3VBpRVUeCgKPqG1dVH1YahZ4Vw2VFKW0It0Y6mknYySMSMaiuosxwObuOQ2q2suj6IwkctNKOTyb6f+Wo7Mf6Iz51aUU2MIx5EXJsKKKKmRCiiigAooooAKKKKAP/2Q=="/>
          <p:cNvSpPr>
            <a:spLocks noChangeAspect="1" noChangeArrowheads="1"/>
          </p:cNvSpPr>
          <p:nvPr/>
        </p:nvSpPr>
        <p:spPr bwMode="auto">
          <a:xfrm>
            <a:off x="63500" y="-719138"/>
            <a:ext cx="1695450" cy="1485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0" name="AutoShape 8" descr="data:image/jpeg;base64,/9j/4AAQSkZJRgABAQAAAQABAAD/2wCEAAkGBhQSEBUUEBQUFRUVGRkXFRcVFRwXHRgaFxgYGBgbHhscICcgFx0jGhkXIC8hIycpLCwsGR4xNTAqNSYtLCkBCQoKDgwOGg8PGikjHyMvLiksLispKiwtKyksLCwpLC8sMiwqNS0yLCwsNC8sLywsLC8qKi4sLCwvLCkqLC0sLP/AABEIAOsA1gMBIgACEQEDEQH/xAAbAAACAgMBAAAAAAAAAAAAAAAABgQFAQIDB//EAFUQAAIBAwICBAcIDQoEBQUAAAECAwAEERIhBTEGE0FRIjJhcYGRoQcUM0JTcpOxFRYjUlRzgpKywdHS0yQ0VWJklKKz4fBDY3S0JYOjwvE1RITE1P/EABsBAAEFAQEAAAAAAAAAAAAAAAACAwQFBgEH/8QAQREAAQMCAQgHBQUHBAMAAAAAAQACAwQRIQUSMUFRYXGREyKBobHR8BQVMsHhBjRSYvEjM0JTcoLSFiSS4kOisv/aAAwDAQACEQMRAD8AQbC1UxISMkqpJydyQKmwcI1hiiZCDU2/JRzOM5IHmqPw0fcY/mL9Qph4H0mlttgSyjVpQsQoJGM4HPsOPJtiqd73WdmnHZ61reviLYWGKNpNhfR5d9+apZOFhcaoyNQ1KSCNQ7xnmPLUjhnARPII0Chj4oJIye4dnLJ3xyp0h4pYXpzdIIZcDL6ioOB2Py2A5OO7nVjwzoXFDcLLE5kC7qGbGk8s6lHhbHAUjvqC+tLQQ64Nu/ioclVEyMtkjzX6uqLbv1SknueEgktGMc/AnPbj5OqzifRoQPofQW22VmJ3AIyCBjOeRwfJXqV10fSSZJWWZWTsSXCnJyeTZGTz04z25qHxTodHczB/ggF0voIJYgDTtggYXA9VNMrsRnOOjHcfmoFPXDP/AGzW23NHkvO7foyreM1vH5JJwD6lJI9NWKe54zjMLW0vzJs/XV7c9H+HQHEtxIWHNVYEjyEIhx6cVmz4TZS7wW13MAcashV/OZ1Hop01TyLgm3DDvIUx8rA3PAw29G23iPFK0nQmZT4Vs48vZ6849tafanjxuoT51xGPYHJr0D7T7TA62Ixlthqmzv3ZzjNaXnuexacxas9gMmn/ABaW+qkiu1Fx5f8AZIbXQnAtA/sH+S8/PRtPlLf6U/XjFdB0OdgTHGsoHPqpFkx6FYsPVVzP0ZkU4Ntcn5siOPWsZrnBfe831Jbuku4DTsTjsOFCoD6c0/0zyOo6/b9VN6rh+ya0ngz5O80snhyDmv11fdFuDQNFMzW0U7iWJEWRC2zISRq/4eT8Y7euq+5naR2dzlmJZj3knJ5U6e5gPBufnx/5dcqZXNiJudWveFzKUcbIWuzBpF7DcVG4Xwa0IcTcOBdXIKx2oITtC6gx1eCVOdudTfsHYf0W/wDdP9a2uuHrNcGOTOlrqXODg7WqEbjygVcR9ErUKAYVbAAyc5OO04wM+iqySa1iXOxxwJ81Uyspm2LhYnGwH1VJ9g7D+i3/ALp/rWPsHYf0W/8AdP8AWr77VLX5BPb+2sfapa/IJ7f2017QPxO5/VM/7XYeQ/yVD9hLD+i3/un+tcLrg9mF+58JZz3G309h7d+3FMMfRqzbOmGI4JBwScEcwcHYjurhxDojCUIgiiVu9lY7YI2w3POCOzalCoF8XO5nzSmCkuLg9o/7Kjs+EWhX7rwlkbbIW31A7bnswM5rt9hbD+jJP7p/rUbhZsEjxctbs4Vc6VcnIUagSCQ7as+LtVvwrh1hcqWhiRgDgghlIOM7gnu3pyR7m3JL7dtvFOyxU7STmm20DDvKgfYWw/oyT+6f61j7DWH9GSf3T/Wrg9HrLXo6uHXjOjV4WO/TnOK3PRW1+QT2/tpr2j8zuf1TH+12HkP8lR/Yaw/oyT+6f61B4pwy0VVMXDsNqUYktMByxACBtQ0k9+D5qaD0UtfkE9v7aXhwpLeZo4yxHXWTeEQTlnkzyAA9VLjmzjg52G0nzT8MdM43A0aiNONtpSl7onCEhsEYWyW8vXhWKIFBVo3bSpBOoDYE94oq/wDdt/mMX48f5clFaPJby+nzjtKpJyC8kC3BKHDPgY/mL9Qq44VeRxNreMyMOQLLoI7mBRifWPRVPwz4GP5i/UKZOjNjbyvpmZgzZHYFXwdm1GReR+LpbOOVMvwDjbRs0+PPYtvUvjbTM6W9rDDbhttyxF1Ztx3h4fWLQuzZZ8nYMd8BWJUgnPdju7K6p7obJ4MVvEiA+CoyMD8nAydtwBXK/wCgj6Ua0ImUrksHUajn4q8gPymJ8lQ+C8GmW7jSSFhkjWrqACmQG3bbl2g57qgFtO8EjHiTcd/yUJjKV0Ze5xcQDg51r27xsHgpj+6JcEbCJdueknfPPdsctsHNVM/HLiRdLyuV3OM4BzzzjGr057aer6yeJ1WK3MiuTlkWAaMnb/hDsJ8bbGdzyqk6XcFkWSMJEuHH/DQFi6jws6UU8iOQA8ma5EY7izQL4jEavBN0tXTOkzREG7yfMKh4RbwFs3MhVBzVVbUfKCFI9BxTbwW5trIke/DIrZ8FF1KDkbnTqw3qzvzwKpbLh1yvwdmO7LwFz65CfZirmC3umGJeH27gYA8FIztjubyd1Lnc15sThsu0eI+aKkl9wX4HVnt7LX0W44qD0m6TwXCFUgBbkJXAyoyfFxv3cz8Y7d69BfSp4kki+RXYewGmqfo053HD9Pk99berP66hTcOmj/8Asoh84M/6Uhz6qInRtbmt8QfmpEEtPGzMaObm+fyUC06QTg+HczqB3fdM+hmApqu+N2c9uiXUuo8yQjKQy9vgg6c8ttjk0uNHcfgyei1X92pnD7EO2Lu3iij7ZMmAjbsGrD79gWiVkbrOta34SPXf2JieKMnPJtb8JbfswGjtKV50AZtJBXO2M8vOQCccs47Kc/cyHg3Pz4/8ulXiESCVxCxaMHwWIwSP9+bzCm33NB4Nz8+P9ClVhzoXEbvEJ3KOFI3EnEadOg7VLiH8sH/VS/8AaLTNSvb3Cm5DqwKe+ZjqB2wLVcn2UzxyBlDKQQQCCNwQdwap5x8PDzVRVgjN4DxKzXnvuhXsy3MIRgh8Lq+qmfrGG2dUYIA8LlgNnffmKeOJ8Ujt4+slLBQQCQjPjPfpBwPKdqWb/pxHI7Qwv1WuPwLk7BX8LZlIBUYHjb7nlyyqla8Ozw24x9fRMwg5wdm3A3YJY6K8d97vPqOHmBIZydAlyxBkA33JwW5jfPMkTOK3t1LbCCcRa5DrSZ7uJVbTvgJGNOkg4AJwc88iqHpFMHkBRYeXh+9i4VjtgnrMZ/J9JJqrSTnhD6Me2roRB3XsL4HHSLaNY5G4KuTQtne2UXj3WJFxsw+eK2SF1ysmnUOeg5HedwSD2cqYei1sbhZ7fOFMZlXnlZEIVGAAPPVpPePKBS9rPYvdzOOzl5+zu8tegdCLJobWW4aMsSpkjHgnUAnIEeEpJXBB2Pg4FIqnlrL68LcVKrpGx0oYNOFjYjG974+apuj/AAlo7qAXEZLzam0tqWSLqzlZMg5GcEb42BHdn0s1S9FbcNELlyHmuBqZvvVzhY1+9VcYx3g5zV2apaqQvfjqwWfqZTI+7tOj1w0di0NKvFf52/42x/TkpqY4GTsBvShxS6Tr3k1DRrsW1Z206pDnPdikwDE+tYTlGCXHgP8A6Cqfdt/mMX49f8uSise7Y2bCEjkZlI+jkorU5I+7DiVTzfElLhfwMfzF+oVb8N4S8zAKp05wz6SVX5xGwFVPC/gY/mL9Qq44fwWWbPVxlgATnBwdOSQDjBPkpt1gXG9uOjxC38jy2nbZ2bcDHZh604Jn4R0cvoJD72kj0HkxcFHHfoGo+rfbnTal4o8G6lt9a4yoYAZPikhznO+23b5q8vuzOoQTNIBjMYZtwDsSBnKZx24yKOG2QlkWPVpLnSpIyNRwAD3A9+9QpaUP6znch44qpfRunb0srm4XuWi+I8fWC9OPGrNR8NFjfk+eXPYf7PZnFVT9NrdcsiM7Zwvg6dgDvqO+5z2Z3qoXoVjZpWByQB1QyxG3g5kBY8uVVnFuECBgvWBiQGxpIIBzz3IB25AmmY6eEm2cSmYKaje/NDyTwI+Ss5umN1PIEhwhbxVQAsfym5+jFWPRlGnkdLs3TMDtmSRUGOYbSRg58uD9dHwrMef5SkOrnpDSHPnVcDzhs0xtfSyqoj4jCCoHNTETyBzqzq7Ty9XY/LG0DNYLb8dPYPn5Ls4AaWMYANRs6/aba1b8XVraLXbrCoUZbWWBbHIDHjE78zmqdOnyMumaAkHmAwYH0MBVNfcKmZiZJYn3J1G4jxv2gFhj1Co44Svxp4B5mZ/0EI9tJZTx5vWNzuulwUlOGdc3O6/y8lYST8Nc5MEyZ7Exj1aj7BUi/wChKND1tkXOdwjjBI5EDIBB5nfnVRHbKhylyFPLKLKPbpBq2s7m6ZQltcxuRkhRhXPf8Ig1d/M049hbYscf7r2SniVjgY3ED8xdbvalOaEqxVtmUkEc8EbHltTf7nEeUuhuMug2OD8H2HsNLN8j9YwlBDg4YEAHPmFNfubjwbn58f6FKrLdC627xCcyg5xpWl1r3GjRoKiW/BiMQFmyLiYalYqc+9gw8LBPPYnG++1N3DbMxRKhJYgDJLFt8DOM7he4VTxj+Vj/AKqX/tVpkIqpqHk2B2X8VWVkrnZoOsX7blVXG+BrcoEeSZB2iN9IbcHDAghhkd1Jq9ADGZnnfEEYcpo8KRlAJDEYCqQBy3BPMAV6KRSf0z6TyQqUijnibICz6V0Eg5IXOc55bgd4zXaaSW/RsKYgllac2MkX2JV4nJZJCBbL1ryjU5lYkwjbwRp04bJO4zy7QRXC56SNJGFnhgdUGQRGYyg2yQ0bDSOWdscq7XfGJbmLqhDGWGZHdIgHYLls7AAAKd8ZJHnIqv4LNJ1wSCTQ0ilC3hY0sN86MsPikHsOk5GDVo1nVu7SN6vmsjZEXS2zxji8k8bjEblXSXKFvAyAezOvfzhRtjv9dOHRLpp1IWG4+DGyP8nk5w3euTz5jyjlz6VWDy3UUMTddIkQjbA0sGTJctnAAYYOScbc++lu7Ca0lQyKEfxlBMb8tslcsO/GR2HHKku6OdgadeNr4+fcnAYquAMeRnG5Aub69ZxTz0JOTcmPPvczEwZBAOS2orn4vif/ADmmY15Ra9IJ5JkE13LGhYBnDaQuxxsBp7ORHs3r03hd4JYVdSWBGNZUprxsXCnkpOSP2VVVcLmOzjr9aVRVkDoX2dbs/TTtW93b60K5ZcjmrFT6xvSJecEKrJblyWY2almYuAWMo2yAdI7B2CvQTSrxX+dv+Nsf05KRTvIJA3HvCXRSuaSBuPaHBL3uyQ6OG265J0yoMk6icRScz2+eiuvu3fzGL8eP8uSitRkj7sOJVLMbvulLhfwEfzF+oVccK4u9u4ZDyOdLE4zjGcAjJ89VHCvgI/mL9Qq44ZfiJtQjDODlWLuMehSM+bPaedIJ+IHEbMMea3csYkgYM3ONhblrxGHqxTRZ9LIJwF4hChIHwoTPrA8JfySfMKuOH9GrUyJNbEMBuASXQEb555DDbAzt3VQ/bjFqV/ekbSneR2AGo45qcEg578/sy3T+4J8ERqNsLpzjHPfPbv69u+qx1PKL5gzf7gR2WVO6nmk/ctc0HSCcOWnnqTnecBjmZXlhjZl5HURnt38Hwh5DnnjtNcuI9HY7h1MgVRGCG0bE5GQC2BgDY9vbypNPTS6P/EA58kXt9HZ2VXy3sjjDu7AnVgsSMnmccs11lPNgC7Ro0m22yTFkqZrs7ODd40pquLfhkJwdUhHYrM3tBC+2u/DYIJ8+97HUAcFpJdAzz72J9ANK/C+pDap9ZA+IoyG8mdalfb+qmbh/EbK1frImnctnKjkoO+CDp1YzjmeXpp6SEtFgXOPE27ilztcxpaDIXaib2NtNvR7VaS8MtIgPfMVvHq5AOT9YUkeUDat5OitrIuYQmewhmYf4XB9tU3GemXWo0aRgBsjU+5x3gYwp9JxSyBTccEhFy4g81yCinc27nlp43+aYrnohMp2t0cd6SsPYzA1DnWW0Or3skTZwsh1SYJHYSxTOPJUG2uip3aUD+o+k/wC/RTVF0pt2txHOJZM7OGAY88jLeDns3G/1089srALjOG79U5IZmENILxr+Lzt8kkXMrOxZyWZjkk9tNnucDwbj56foUs3mkuxjzpJyBp048mNTcvPV/wBCr5YYrh3B09ZGCRjwQU5nyebJ8ldqmfsi0bvEJyuPSUzc0WuRYdhVjGP5WP8Aqpf+1WmMilKRGn1vElyFMzSRyRhFJBjWM+OwI5NvXZBdKAB77wAAPAtjy8pbJqrkjzrYgWFlXzQ5+b1gCBaxKZDUPiXDY54+rmXUhKsRkjJUhhyIPMVTM93/AGr6O1/erQyXf9r+jtf3qZERBuHDmmfZfzt5/RWsPAYEm65I1WTQIwRsAo5YUbA4wM4zgAcq7yNHCuToRcnHJRlsk48pJPlOTVAZLv8Atf0dr+9UPic04Q9eLsqcj4C2bmrZ2BJHg6t+zejoi44uB7UtlJnOAL28/otultp7+hh96xpKxYZcuB1KldfhDPM+Dsc47s4pTfofemR1MZLIFwWY6XGQgCvyIVceCSpCg4pl4RLN1Q97++tAAA+42wyMDScsctt27576mGS8/tf0Vr+9UpkroRmNLbDaTdSmsfAXNje0cdPgp/DuidvA5eNNznmxIAbGRg8xkAjVnBziralkyXn9r+itf3q1Ml533f0Vr+9UN0bnm7ng9qiGmJNzI3mfJM5pU4r/ADt/xtj+nJWxe7/tf0Vr+9Vb7ze3Uu8d0wEkMjtJ1baUhYk4CuTjDHzYpcUeaT1h6IUingDCesCTYAA7wVD927+Yxfj1/wAuSiofuucUWfh8bRg6RcABjtqxHJkgcxg7YIFFaXJIIpwDtKoZ2lryDpVFwmxYwRHrCMopxpXbwRU5eHt8ofzV/ZWvBf5vF+LT9EVPFb9mTKQsBMY0KvOVawGwldzUZeHt8ofzV/ZXVeHt8ofzVqQtdVrvuuk/lhHvWt/mu5qOvD2+UP5q12Swb5Q/mrXdKtOC2QkfwgSoG/n7B9dRaqloaWJ00kYs31tTkWUK6V4Y2V1zvVWOHMOcjfmL+ytxYH5Q/mrTjfcPEi9zDke7z94qj+x8gONB9HL18qqcm1OTayMlzGscNIJ7wdY8FLqZq+F1hI4jbiqwWB+UP5q1t7wPyh/NWrObh7oMsNvIQcequIq1ipKGZudEGuG0G/zUR1fWsNnSOHaVCNgflD+atamwPyh/NWp5rQ097upfwBI951f8x3NQTYN8ofzVrPD+KzWzSLEyEEo3hxBt9JAI3GNqlmqyb4V/Mn1GqvK9FTx0xcxgBuFZ5KqJauqbFO4ubibEnYrCPpbcpnQ0K6jk4gUZPed9zWG6b3nykf0I/eqHY3CJJmRA47MsRg9+wORz2waZZOF2d3qW2dElZtRyp9SA6cLk9nq5VjZWRR2Lm4HXmgrRStp43kOiNttz32J7Ne5UX273pOBJGSeQ6gfvVuvSriLeLg+a2J+o+Q+qs3vQe5Q7aXGfGVuXlIIBAHkzTRd2r9SvUSRmZURT1hbBxjJ0lgMnn4S+kVGe6G4DQ033DDimKp9JEAYmh3a7zSjcdLuIocOVU/1rbTy58zUU9Pb3l1sX0I/epm49wyRrMKsi9ZkM0cRYhyRgr4xJxueWNuQqntOiN+m0ZWPyrIFJ/KQajXGugLbkN7vJOQGkkju5rQdhc5RT0v4iBnbHLPvU4z3c6j/b7ffKRfQD96mKLhHEYt2vUX8ZIzD/ABrig2U1wcG54fK3L4JJD5vFPqpvPi/C23r8q7ekacWtI3Of5JbPT69+Vi+hH71H293x5SR/QD96r2XozfJ8HLCPxUax/ox5peuri5DFXuzkbEGeRSPQwGKdb0T/AIWt9difjjpJT1Gt/wCT/JbN0+ve2SL6EfvVwuemd1INMjQOMg4a3UjI5HBNd7W/mUjXeR6e0SM04/MKtn2eeovSW9t5JQbWPQoGGONIY94T4v6/RutrGZ1swcbfRSIqWAyBvRdoLrDnbuuqHpv0inuIFWYxkdYH8CIIS2lhkkHfY0VXdJvgl+cPqNFXlI0NjsBZZrK8TIqktYLCwTTwX+bxfi0/RFTxUDgv83i/Fp+iKnrXokX7tvALIO+IrotdVrktdFpRXFIhQsQBzJwPTTXDpgjGPJ+UTj/fkqh4DFmTP3oz6Tt+2pnFrj7oidi4PpJ/Z9dY3KoNflCOhv1GjOd64Wt/UrmltBTun1nAevWhWcXEz8bfkdtsZruL3UQFXcnG9VSnb0LVlaRYUt2sSF+on24rmUaCgp2GodGL6hiATqwB5opp55HCMO/Rby7xMGOdjv6OeOwZpdBq84tNpi04xq29HM/78tUOaV9mI3ezvkOhzsOzSfWxcym4dIGjUFsTWpozWpNaqyqkGquf4V/Mn1GrMmqqY/dX8yfUaqMt/de0K8yB99bwPgsxw62xqVfK7aR66u/tbgeMSR3IRVH3QsCcNn4pwhI3Azjn6qpba1aV9KYz25IGw541EZ27M1K4n0XlhVnbSUXGlxuH1D4oGcedsDymsNJbBudmk8Meer9VsaiQGSwlsRq04aCLYgu7E0wcZt7cBJbx58+QOBjvKgtjyFiKzL09te+Q8vid/Pmezt9ma86JpkXo7biFJpHcRuurJkVdOSBp8RixGezn3bVAkpogRe9zw09gUaejp6cB0zib7AAPXrBS7z3RgHPVREqAQuptOT3kDORtyyKoL3pNd3TaUL75xHCCNvycs1SeKcGt0g66NnZdQUaXVwchsZOhdBGNxueQwMg1Q2yR5zI7rjsjTUfWWUD207DFC3EN0bRrUiCKndEZIGknRci/diExcL6KXEdwjSW8c6EDJZvBGe3wwDqHcVPm7nTi9xHHEUMyW+2RsnLyIwIOcY5ebekC3vLTqzE097GhOceAU3IJyq5zuM8qi3fDLXYx3qnySRSAj0hTUaSLpHAvJw/KfqO5MyQPnkBmuLYYMdj4j1rUuHp7cxkqGWVQSFMiYJAOxOkjmO/NdJunhlwJrWCTuzn2agcVSe9bceNc5/Fws36ZSsPHbffXDfkRr/7zUjoYb3LeQIU91NTkdVhvtzXDwt3J24fwe3vI2D2qwOu2Y3UkZzv4B5jHJ1/XSPx3gb2sgSQhsjOpVYDt2ywAJxvtnGa6QGAAqJ7iINscoGUjyhHBP5po47wOS30M7rIkgyjqxORgHk242IoiaI3kFxsdAIOniTx28EzTMlimDS+wJ0EHRuvfHaL9qUuk3wS/OH1GijpN8Evzv1Gir2m/dqiy597PAJp4SuIUH3o0/m+D+qpwrSaDq5p4/k7i4T0CeTHsxWwNegwHOiYdw8FjH4OPFdFNdFNcga3U06kq/wCjh3f8n/3Vy4gf5QfOv1CufAJsSEd6/Vv9WakcXjxKjdjY9YP7MVj2HosvPzv42Ydgb/iVbu61A238Jx7/ADU60hLsFHaFz5B21bdYC5x4qbD9v+/JUW1Xq4dR2ZwoHkGM/t9ldImCpk9gJPm5/UKzmXa72ibo2YtbgN51n5D6qyoIOjZnO0nwVXxu41SY+9HtO5/VVfmtHm1Ek8ySfXRrr0KhphS07IRqHfr71np5elkc/at81gmtNdYLVLsmVlmqrmb7q/mT6jU9mqsmb7q/mT6jVNlv7r2hXv2f+/N4HwWHbG/dV9bdKLu3KmQMUYAKsi6QQoA8AgDGxHLbz1QpPpYHCnyMoYH0Gra16azRIVAjOfEOkKI/mqoC+XGKw0rC9gFgeOHy06/qtpVMLn4Rh2o3046wb4AcE0wrb3q5a1dW2OWj0b7H4QeMM+k45VcG0ymglWXGCrICCPMMDHLbHZXnN100unI+6acfeKBnYc+ee/HLflWzHiLg73JGMHcgbHPPIHp59lVb6V4t1gBxOHNVj8nv/wDI5rRqBcnq9tUMfUMyrGykFVUKAg58zgDy47/LS3f8T4ZBssMczD7xAw9LHwfVmlfiPCbrOuaOViebN4ftGcbA1W2seuQDQ8vekedRHkwGxtnspyKlBxL8NJspMVBHGwv6TOtqaQOZum6x6VCWVY4LW0i1HAMuMf4VG/cO000C3eNC8xhON9MNs37zMfQKW1tlMeZOFyl0GlAFwrDA0lwunUck5Og/qrhxT3QLhcAQCA4/4gJPMcshdsAjkefZTD4S8gRjDXiD8yVFfAKh4bA223rA48b4q7TjthLkSdWjDYrLHoIPnIwf97VU3/AIXOba5s9/iyJB+ki59nppMkd5nLHVI7HLEDJJPmrp9hbg79RMf/Kf9lSG0wYcH244hWPsDYBnCSx2YHleyZX6LXaLrhFq/PHVxxk7dxZACfMaUry9klYtK7O3IlySRjs35b9lM/A+MPZhy1lIoYYGBIASO1teR37gD01T9I+OLdOrLF1ZHPDKQSd2JwgJJPaSeXlp2EPzyHAW2i3mlUskol+AEaM6wB7r4d29LnEbMy6VAzzbbyYH66Kc/c14QLniBRuS28jenrIAP10VfU2EYWdy11qx263gFI6YWvVcUvF7GkWUeaWJCf8AGHqtBpu91yy0X0EvZNC0Z+dA+oetZm/NpPBrb5Ofn07d2HrsWUqBaQrqDW4Ncga3BqcmVKtZ9Dq3cQf2+ympQkyqea5Deo7j6waTQaYOjyOFJ+I3LftBwduz/QVkPtPTNETaxrs17DYY2vfUN+k81b5MkJeYSLtPcre4m1yYHIbern7dqj8buQsWO1jj0Dc/qFROIcY0PiMKT8Yn2Dbt76rL3iLSkFsDAwAPbzqiyPkSokmiqJG2YOtpxw0YbzbsU+sro2sdG09bR5rUNWdVcQ1GqvSLLNrtqrBauWqsFqLIW5aqyVvur+ZPqNTy1VkrfdX8yfUapcufdO0K++z335vA+CkWl31bhiqsO5s7eUaWU5HPYimv7IWV3qRyYpJNGqQqBrYDGBqLhd9sZBO25pNjUMQGYID8YgnHoUE+yr6Lh1jJFkzmMx56zbPWfMViW7OWN8nn2YGdtwHWII1gHRtOrTu4rXVjIhJdxdjhhiAdIHbsv2BSb/3PJF3ikRxz8IaDjv7Qdt+dXx4R/JkjR9EsaBFkeAE8/KCRyOME89weVVVnx6ytQFjknmBxkZJVdhvpOle4YAPKu0nulQjxYpTt2lRvnlzPZvn/AOarX+0EjAm2IuAO4qBM2rqhYguA3W3LpxPo+Xs2jLl5ch8xxBQ7DVgHCjUDnxmPMA7cqqIfc/utOOvRV5kBpPaMAVi+90dy+YolCgEDWSTk7aiFwPRvVBe8bubpgryFsnATUEXfA5bA9nPvp2KKodhgL46v08lKp6eqgj6xDW6cbH0VfL0dEBy3EkjI+9bHs6wfVVha20ko8DiUrr98Lclfzzt6c1U8K6KzROk8L27qgy5kI0xnHhK2CdwDnIO3kpw4tx23VMSXATUNjG+W2IB0lc43/X3VHlebgNOd2DDuUepkcXAMcH3/ACjwtdUl10QuSNr6VvJ4S+wPilHivB2ibE8rA98kcm/mIDA+g11HSyeJ2EE0hjydAl0ucdmcjY+apA90K65N1LA/fJt7GFSY46gGwseGB8FYRxVcIziW5un+FtuN24KsspFjbKXbJj5JZM+3SPWa69JuOJcsmiPBQYaRgA8h23YLsORPbzPLlTjwW5S7RluYrU6RnMZBwDzydwhxjcP6qS+knAhbOBHJ1itkg7eCCfBGQx1HHbge2lROD5bEWcPWnzXYKmJ846S4cMBoOn+kDvwTj7htpme7lx4qQxA+cyO3s6us0w+4vw/Rw3rDzuJZJPyVIiX/AAxg+mitJGM1gCylbJ0tQ9+0nlqXf3XOGmTh/WqMtbSLN2eJvHLueQ6t2b8mvOftZvPwV/pYP4le7XtossbxyDUkisjjvVgVYekE0j9HZW6nqpTmW3ZreUntaLwQ/wCWmiT8ukVWV6rJ8YMFrE43F8eah+zslPWSEOjV5+Cv9LD/ABK2HRu8/BX+lh/iV6fWarf9X1+xnI+aX7BFvXmI6OXn4K/0sP8AErrHwG9XOLeQZ54lhGf/AFK9JrOa477WVzhZwYf7fqgUMYxF+a80HR28/Bn+kh/iVsOjt5+DP9JD/Er0rNBbHOlf6tr9jeR81z2CLevNvtdvPwZ/pIf4lZ+168/Bn+kh/iU8X/H4oioJLs5AVIh1jHUwUHA5DUQMnG5AGScVn7Op2pcg9xtLjP8Al0+37S5UcM5rAR/SfNc9ih296RvtevPwZ/pIf4lY+128/Bn+kh/iU9ji5PiW92//AOO6e2UIPbW4luj4toR+MniX2IXp1uX8ru0Rj/iR4lc9kg296QPtdvPwZ/pIf4lQ36I3pdm97Ng6f+LD2A/8yvSZLudN5bWTT2tC6T4/JGJD+ShrmekEGgMJFbUdKqmXdmHNRGoLlh2rjI7cVDrcs5Slb0UzBYnUDp7CpVI1tNJ0sRxC85PRG9/Bz9LD/ErU9D738GP0sP79elrLdNuloQP+dOkZ/NQSEenBrDXNwvwlnKfLDJFKPUWRv8NQf96Bfox6/uVt74m/EOS8zPQ+9/Bj9LD/ABK1PQ69/Bj9LD/Er0luPIPHS4j+fazj2iMg+g0Lx1G+DjuJD3JazfpMgUekimOmq726L/1d5pfvif8AEOQXmh6G3v4M30sP8StT0NvfwY/Sw/xK9K4X0hhnXUrFDgEpINDgHxTgndTjZgSDvg7GrHNMvrpmHNc0A8D5pQytUHWOQXko6I34GBbuB3CaLHq6yuf2mXvZbH6WH+JXrprU0n3lLsHf5rgypODcW5BeSHobe/gzfSw/xK1PQ29/Bj9LD/Er1w1g1z3jJ+Ed/mu+9qnaOQXkR6GXv4MfpYf4lRr3oreRoWNuRuqr90iPhOwRBgOScuyjYV7Iai29v74v7eLmkObqXuyuUgU+eQu4/EVLpKyWeZsdhjp06B2pt+VagNOI5DSnDgfC1traGBPFhjSMHv0KFz6cZ9NZqbRWrWfRSXx+39736SjaO8AjfyTxKTGfy4gyeeKMdtOlVvSHgwurZ4SdJYAo45pIhDRuPKrhW9FMVMInidGdfjqSmnNN1S5rbNV/CL8yxZddEqExzJ95Kmzr5s7g9qsp7anZrAvYWOLXaQpwN1tWa1zWc0lCzVV0r/mNz5YnHrUipXFZ5EgkaFdciqSi4zk+bI1ebIzyyM0rXV9HJGUlv5ijDDgwImQeYP3AFPXkd9S6aIvIcNR3/ILh2K1tLRI1uerRExf2XiKF21WWOQ/rN6z308Ckkt4N75Lqyb/Fafu0zcT4/b2xUXM8URbxRJIqk47gTy8tbWnN4m8B4KG/4irCios/FIki655Y1iwD1hdQmDyOrOCD2d9Rk6TWph64XMBi1Bes61dOo8lJzgHyc6fSFZ1S21uo4lO4VQxt7fLaRqOZboHJ5nZV/NHcK733Sa1hcxzXMEbjGVeVFYZGRkE5GRUBuLwx3cssssSRG3tcSM6qp1SXZXDE4ORuO+hCYaKiXPF4Y2CySxozKzqGdQSiAszAE7qACSeQAqAOmtj+G2v08f71CFdZoU7jzj66jW3EI5C4ikRzG2iQIwYow5qwHit5DXKy4vDMrNBLHKqnDGN1cAgZwSpODihCRJLNJLfhwkRHxYzMNaBsEi0PaDjxj66vuA/zS3/Exf5a1VQINHDw2w+xzZ8xFlmq634rGkarHxPwVUKmYoX2VQF8WMFtgORyazeVI3SyWGq235BS4vhCczWpqNwy4eSCN5U0OyKzpv4LEAkb7jfsO47akVnSLGydQawaDWDXELV3ABLEAAEknkANyT5AKndAbI9S904w92wkAPNYQNMC+T7n4ZHY0j1R3dr76mjsx4sn3S5PdAp3XyGVsR/N6w/Fr0MCtPkamzWmZ2vAcPXgo0ztSzRRRWgTCKKKKEJM6VWnva4F4u0UumO67lI8GGfzDPVufvSh5JXamm5t1kRkkUMjgqysMhlYYII7QQSKRLWJrWY2cxLYBa2kbnLCMDST2yRZVW7wUbtOM5lijv8At2dvmpET/wCEqzzRmtc1nNZtSFtmqvpbn3jcc/gz+qpPEoneGRYW0SMjBG+9YggHyb9vZSpecNWKNnlsPAQZb+Vl9hjsJ8P086lU0Yc4OJ0EYYfMhcKuLo4TiPka0f1FP3KovdBs2t+KPeXNh7+tGhVO/qChOo4wdPackAeEfCG9XN8cR8U8kMDeoT/u1L6W9F7+eeU2d+IYZV0SRPHrA2KMUO5UsOeNPnraUv7lnBQ5PjKV+KG3vrvgttGD7xaJ5ViJIz1asFRtySV6vSdzzbffNS/dU6P29rwp/esSxCS5gZlTYEjUMgcht3VacS9zMG0s47Wcw3Fj8BPpzkk5fUueTNv245bgmufEugd5dWLwXl6ssrzRyh+q0oixgjQqjHMnOcCpKQlbpagPH7vPD24h9xh+5qxXR4CeHsD5vTUv3UYB72KBeqHV8NXRz6sdZejT5dPL0Vf8d6CXj8QlvLK9W2MqIhHVazhFUYydua55Vpx7onJeE27zL1iQ2DvKU2dopLzUdIxjUcnyUISzwOfruJcPtbnDPbRXtlcKfjCNHQZ7cNGV37d6m8K6F2R49eQG3jMMVvE8aeFhWbq8kb5zufXTPJ0CH2aHEkkCgqQ8ek5ZjG0eoNnA2K9nMHvqdZdFzHxS4vTICs8SRBNJyujRuTnBzp9tCEl8I4x71g6QTZwUuZtPz21on+NlqJ7mOLOae2DhhNZRXQwwbDrHiVduRBZtu5RV9fe5i8kd1H74UJd3gunGg56sFj1fPnkqc/1a14n7mkFrILqwCwCGG561Mu/WK8LAYLMdJA1ezuoQpEy4FoPveGn/APWH6qtOA6velv43wMXf8mtQbzCzwgjIWwGR5NaZH+GqS04Qrxo6cOQK6qy/ylV8FlBXluuxHLlWZymwPlIJto2bN5Clx/CE51iovCoHSCNJm1yKoDNknJHlO7d2TucZPOpNZ8ixsnUGo9/erDG0khwqjJwMk9gAHaxJAA7SQK71y6PWHvy4E7b21u56rumnXKmTypEcqve+o/EUmXR0rqmUMGjWdyS92aLq66HcEaGJpZwBcXBEkoznQAMRxA9ojXbysXb41MFFFblrQwBrdAUEm6KKKKUhFFFFCEVV9IuArdQ6NRSRSHhlUZMcgzhgO0bkFTsylgedWlFcIBFihIfDr5m1RzKEniIWZAcgE+K6k7tG4BKnzg7qQJuasek/Rwz6ZYCqXMQPVufFdTu0UmNzG2POpww3GDQ8O4iJQwKtHJGdEsT+NG+M4ONiCNww2YEEVjso0Bp3ZzfhPdu8lLjfnYHSp1UnSu8Q2U4DpnQdtQz2dmam8XsjNBJGraS64B39RwQcHkcEHBNL17aNBE0rWNhpjGo6H3wPvQbcfWKi0zGlwJON9CcKn8R8Xiv/AEaH1C9/ZT0W3pGu1/8AqQ77Aez36P106W5yinsIBz5xmtlR/uG8FEl+MrrmjNavsMnYd52FRG4vADgzQg9xlT9tSk2pmaqbc/8AiE3/AE9t/m3dWccgYZUgjvByPWKqrc/+ITf9Pbf5t3QhW+aM1zlmC+OQvziB9dEcobxSG8xz9VCFvmqvpQ+LG6P9nn/ynq0IPcapumLY4ddk8uolGfPGw/XQhU/Ghi6I+9sgPXJJ+7XPgXF4Ba24M0OepiGOtTOerXbGakcafTfynnptYz/61yf1VUWdlNLEkghsAJEV8FHOA6hsHwd+dZjKTWuldnG2jwUyP4QmesVF4XZdTBHFqLdWipqO2dIAzjs5cuyucskk0vva0x1pAMkhGVt0PJ2HxnO+iP4xGThQTVLHC6WTo48fWlLJsLlHvd7yY20LFUXBupVODGpGREp7JXHb8RSW5lcv1papFGscahUQBVVRgKqjAAHYAKjcF4NHawrFCDgZJLHLOzHLOzfGZjkk1OrbUlK2mjzG6dZ2lQ3uLjdFFFFS0hFFFFCEUUUUIRRRRQhFUHSToz1xE9uwjukGFY50yLnPVSgbsmc4I8JCcjtDX9FJexr2lrhcFdBskKw4l1hZGUxzRkCWJ/GQnly2ZTzVxsw9IEbpUCbKcAEnqzsASfUNzTb0h6Mpc6XVjFPGD1UygErnmrA7SRntQ+cEEAhYgvnSXqLpRFPuVAJKSgc3iY+MO9T4S9oxhjk6zJ7qV3Sx4tGPDju3qUyTOwKV+M8QSS41o6PCyKs0TrOnWdW8joGKwtmPL5K7asAHbIOTxWDORa2iZ59XJeRD1R26inXWe+jWe+uR5WfG0NaMBvHkuujDjcpLXituDk2dix75PfMp9clqxqUvSlAMC1sAO4LN/wDyU1az30az30v3zLs8PJc6JqS5uNQ51LbWkTD48DXUDj8qK2UnzHIri17eLELySXMciRB4xLocRamMZa4ij1PgzMSI1ViCoDMRhnrWe81WxdH4FcOseCG1KNTaFY82WPOhW3O4UHc99KGWX6/l9EdE1L0XGIF5WdgT2s4uJGPnd7Us3pNYk4xbtzseGn/y5fr95056z30az30n3zLs8PJHRNSSOKwjxbeBPxdxfR+xIAKF4vDnLW1rIRyM0t5Pjzdbbtj0U66z31jWe+j3zLs8PJHRNSLw3iIQzGWRdPVLFAiLPIURDMwQu0SlgDJhds6QAScZLZwRSLWAEEEQxAg7YIjXI8lTtR8tQbKOW+bTasUgBIkusA5xsVgzs7dhkOUXs1HYRyZa99mtx1nVs2JVwwIaWSeU29pgyDHWykZS3U75b7+QjxY+3YthebnwPgcdrF1cQJySzux1PI58Z3b4zHA8gAAAAAA6cJ4TFbRCKBdKDJ7SSTuWZjuzE7ljkk1MrT0dGylbZuJ1n1qUV7y4ooooqakIooooQiiiihCKKKKEIooooQiiiihCKhcX4NFdRGOdNS5BG5BVhyZWG6MOxgQRU2ihC8/v7eex/nBaa3HK4C+HGP8Anoo5f81Bj75V5mVHKGAZSCpGQQcgg8iCNiPLTtSnxLoSUJk4cyxMTl4Hz1EhPMgDeBz98gwe1WqgrMkNf14cDs1dmzw4J9ktsCo+aM1XwcU+6CGdGgn7IpMeFjmY2HgzL5VOR2heVTs1mpI3xuzXixUgEHQs5ozWKKQurOaxmisUIWaj33EEhXVI2ASFUAEszHkqqMs7HsVQTXC1u5Lo6bBBIM4a4fIgTvww3nYfex7d7LTRwLojHbt1sjGe4IwZpAMqDzWNR4MKeRdz8Ysd6t6TJUk3Wk6re8pp8oGhUvDui0t34V6DFAeVsD4cg/57Kdl/5Sn5zHdQ6RRBVCqAqqAAAMAAbAADkAK3orVQwMhbmRiwUUuJxKKKKKeXEUUUUIRRRRQhFFFFCEUUUUIRRRRQhFFFFCEUUUUIRRRRQhROJ8JiuYzHcRrIh30sM4I5EdqsOwjBHZSpedFbm33tX98xfIztiVR3JMdpPNLv/Xp2opmanjnbmyC66HEaF53a8XR36o6o5huYZlMcnnCnxx/WQsvlqdTTxXg0Nymi4iSVeYDrnB71PNT5Rg15n0W4WlzxW+tbnrJbe2K9TFJLI6jJ+Plvuw8kmrFUUmQ7u/Zuw3+vJPibaFZx8W61illG1y4OCYyBEh/rzHwFx96upv6tW9l0FMmG4jIJu0W8YKwD5wPhXH5fg/1BTXBAqKFRQqqMKqgAADsAGwFdKsqbJsNPiBc7T8k26QuWscYUAKAABgADAAHIAdgraiirFNoooooQiiiihCKKKKEIooooQiiiihC//9k="/>
          <p:cNvSpPr>
            <a:spLocks noChangeAspect="1" noChangeArrowheads="1"/>
          </p:cNvSpPr>
          <p:nvPr/>
        </p:nvSpPr>
        <p:spPr bwMode="auto">
          <a:xfrm>
            <a:off x="63500" y="-1085850"/>
            <a:ext cx="2038350" cy="2238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2" name="AutoShape 10" descr="data:image/jpeg;base64,/9j/4AAQSkZJRgABAQAAAQABAAD/2wCEAAkGBhQSEBUUEBQUFRUVGRkXFRcVFRwXHRgaFxgYGBgbHhscICcgFx0jGhkXIC8hIycpLCwsGR4xNTAqNSYtLCkBCQoKDgwOGg8PGikjHyMvLiksLispKiwtKyksLCwpLC8sMiwqNS0yLCwsNC8sLywsLC8qKi4sLCwvLCkqLC0sLP/AABEIAOsA1gMBIgACEQEDEQH/xAAbAAACAgMBAAAAAAAAAAAAAAAABgQFAQIDB//EAFUQAAIBAwICBAcIDQoEBQUAAAECAwAEERIhBTEGE0FRIjJhcYGRoQcUM0JTcpOxFRYjUlRzgpKywdHS0yQ0VWJklKKz4fBDY3S0JYOjwvE1RITE1P/EABsBAAEFAQEAAAAAAAAAAAAAAAACAwQFBgEH/8QAQREAAQMCAQgHBQUHBAMAAAAAAQACAwQRIQUSMUFRYXGREyKBobHR8BQVMsHhBjRSYvEjM0JTcoLSFiSS4kOisv/aAAwDAQACEQMRAD8AQbC1UxISMkqpJydyQKmwcI1hiiZCDU2/JRzOM5IHmqPw0fcY/mL9Qph4H0mlttgSyjVpQsQoJGM4HPsOPJtiqd73WdmnHZ61reviLYWGKNpNhfR5d9+apZOFhcaoyNQ1KSCNQ7xnmPLUjhnARPII0Chj4oJIye4dnLJ3xyp0h4pYXpzdIIZcDL6ioOB2Py2A5OO7nVjwzoXFDcLLE5kC7qGbGk8s6lHhbHAUjvqC+tLQQ64Nu/ioclVEyMtkjzX6uqLbv1SknueEgktGMc/AnPbj5OqzifRoQPofQW22VmJ3AIyCBjOeRwfJXqV10fSSZJWWZWTsSXCnJyeTZGTz04z25qHxTodHczB/ggF0voIJYgDTtggYXA9VNMrsRnOOjHcfmoFPXDP/AGzW23NHkvO7foyreM1vH5JJwD6lJI9NWKe54zjMLW0vzJs/XV7c9H+HQHEtxIWHNVYEjyEIhx6cVmz4TZS7wW13MAcashV/OZ1Hop01TyLgm3DDvIUx8rA3PAw29G23iPFK0nQmZT4Vs48vZ6849tafanjxuoT51xGPYHJr0D7T7TA62Ixlthqmzv3ZzjNaXnuexacxas9gMmn/ABaW+qkiu1Fx5f8AZIbXQnAtA/sH+S8/PRtPlLf6U/XjFdB0OdgTHGsoHPqpFkx6FYsPVVzP0ZkU4Ntcn5siOPWsZrnBfe831Jbuku4DTsTjsOFCoD6c0/0zyOo6/b9VN6rh+ya0ngz5O80snhyDmv11fdFuDQNFMzW0U7iWJEWRC2zISRq/4eT8Y7euq+5naR2dzlmJZj3knJ5U6e5gPBufnx/5dcqZXNiJudWveFzKUcbIWuzBpF7DcVG4Xwa0IcTcOBdXIKx2oITtC6gx1eCVOdudTfsHYf0W/wDdP9a2uuHrNcGOTOlrqXODg7WqEbjygVcR9ErUKAYVbAAyc5OO04wM+iqySa1iXOxxwJ81Uyspm2LhYnGwH1VJ9g7D+i3/ALp/rWPsHYf0W/8AdP8AWr77VLX5BPb+2sfapa/IJ7f2017QPxO5/VM/7XYeQ/yVD9hLD+i3/un+tcLrg9mF+58JZz3G309h7d+3FMMfRqzbOmGI4JBwScEcwcHYjurhxDojCUIgiiVu9lY7YI2w3POCOzalCoF8XO5nzSmCkuLg9o/7Kjs+EWhX7rwlkbbIW31A7bnswM5rt9hbD+jJP7p/rUbhZsEjxctbs4Vc6VcnIUagSCQ7as+LtVvwrh1hcqWhiRgDgghlIOM7gnu3pyR7m3JL7dtvFOyxU7STmm20DDvKgfYWw/oyT+6f61j7DWH9GSf3T/Wrg9HrLXo6uHXjOjV4WO/TnOK3PRW1+QT2/tpr2j8zuf1TH+12HkP8lR/Yaw/oyT+6f61B4pwy0VVMXDsNqUYktMByxACBtQ0k9+D5qaD0UtfkE9v7aXhwpLeZo4yxHXWTeEQTlnkzyAA9VLjmzjg52G0nzT8MdM43A0aiNONtpSl7onCEhsEYWyW8vXhWKIFBVo3bSpBOoDYE94oq/wDdt/mMX48f5clFaPJby+nzjtKpJyC8kC3BKHDPgY/mL9Qq44VeRxNreMyMOQLLoI7mBRifWPRVPwz4GP5i/UKZOjNjbyvpmZgzZHYFXwdm1GReR+LpbOOVMvwDjbRs0+PPYtvUvjbTM6W9rDDbhttyxF1Ztx3h4fWLQuzZZ8nYMd8BWJUgnPdju7K6p7obJ4MVvEiA+CoyMD8nAydtwBXK/wCgj6Ua0ImUrksHUajn4q8gPymJ8lQ+C8GmW7jSSFhkjWrqACmQG3bbl2g57qgFtO8EjHiTcd/yUJjKV0Ze5xcQDg51r27xsHgpj+6JcEbCJdueknfPPdsctsHNVM/HLiRdLyuV3OM4BzzzjGr057aer6yeJ1WK3MiuTlkWAaMnb/hDsJ8bbGdzyqk6XcFkWSMJEuHH/DQFi6jws6UU8iOQA8ma5EY7izQL4jEavBN0tXTOkzREG7yfMKh4RbwFs3MhVBzVVbUfKCFI9BxTbwW5trIke/DIrZ8FF1KDkbnTqw3qzvzwKpbLh1yvwdmO7LwFz65CfZirmC3umGJeH27gYA8FIztjubyd1Lnc15sThsu0eI+aKkl9wX4HVnt7LX0W44qD0m6TwXCFUgBbkJXAyoyfFxv3cz8Y7d69BfSp4kki+RXYewGmqfo053HD9Pk99berP66hTcOmj/8Asoh84M/6Uhz6qInRtbmt8QfmpEEtPGzMaObm+fyUC06QTg+HczqB3fdM+hmApqu+N2c9uiXUuo8yQjKQy9vgg6c8ttjk0uNHcfgyei1X92pnD7EO2Lu3iij7ZMmAjbsGrD79gWiVkbrOta34SPXf2JieKMnPJtb8JbfswGjtKV50AZtJBXO2M8vOQCccs47Kc/cyHg3Pz4/8ulXiESCVxCxaMHwWIwSP9+bzCm33NB4Nz8+P9ClVhzoXEbvEJ3KOFI3EnEadOg7VLiH8sH/VS/8AaLTNSvb3Cm5DqwKe+ZjqB2wLVcn2UzxyBlDKQQQCCNwQdwap5x8PDzVRVgjN4DxKzXnvuhXsy3MIRgh8Lq+qmfrGG2dUYIA8LlgNnffmKeOJ8Ujt4+slLBQQCQjPjPfpBwPKdqWb/pxHI7Qwv1WuPwLk7BX8LZlIBUYHjb7nlyyqla8Ozw24x9fRMwg5wdm3A3YJY6K8d97vPqOHmBIZydAlyxBkA33JwW5jfPMkTOK3t1LbCCcRa5DrSZ7uJVbTvgJGNOkg4AJwc88iqHpFMHkBRYeXh+9i4VjtgnrMZ/J9JJqrSTnhD6Me2roRB3XsL4HHSLaNY5G4KuTQtne2UXj3WJFxsw+eK2SF1ysmnUOeg5HedwSD2cqYei1sbhZ7fOFMZlXnlZEIVGAAPPVpPePKBS9rPYvdzOOzl5+zu8tegdCLJobWW4aMsSpkjHgnUAnIEeEpJXBB2Pg4FIqnlrL68LcVKrpGx0oYNOFjYjG974+apuj/AAlo7qAXEZLzam0tqWSLqzlZMg5GcEb42BHdn0s1S9FbcNELlyHmuBqZvvVzhY1+9VcYx3g5zV2apaqQvfjqwWfqZTI+7tOj1w0di0NKvFf52/42x/TkpqY4GTsBvShxS6Tr3k1DRrsW1Z206pDnPdikwDE+tYTlGCXHgP8A6Cqfdt/mMX49f8uSise7Y2bCEjkZlI+jkorU5I+7DiVTzfElLhfwMfzF+oVb8N4S8zAKp05wz6SVX5xGwFVPC/gY/mL9Qq44fwWWbPVxlgATnBwdOSQDjBPkpt1gXG9uOjxC38jy2nbZ2bcDHZh604Jn4R0cvoJD72kj0HkxcFHHfoGo+rfbnTal4o8G6lt9a4yoYAZPikhznO+23b5q8vuzOoQTNIBjMYZtwDsSBnKZx24yKOG2QlkWPVpLnSpIyNRwAD3A9+9QpaUP6znch44qpfRunb0srm4XuWi+I8fWC9OPGrNR8NFjfk+eXPYf7PZnFVT9NrdcsiM7Zwvg6dgDvqO+5z2Z3qoXoVjZpWByQB1QyxG3g5kBY8uVVnFuECBgvWBiQGxpIIBzz3IB25AmmY6eEm2cSmYKaje/NDyTwI+Ss5umN1PIEhwhbxVQAsfym5+jFWPRlGnkdLs3TMDtmSRUGOYbSRg58uD9dHwrMef5SkOrnpDSHPnVcDzhs0xtfSyqoj4jCCoHNTETyBzqzq7Ty9XY/LG0DNYLb8dPYPn5Ls4AaWMYANRs6/aba1b8XVraLXbrCoUZbWWBbHIDHjE78zmqdOnyMumaAkHmAwYH0MBVNfcKmZiZJYn3J1G4jxv2gFhj1Co44Svxp4B5mZ/0EI9tJZTx5vWNzuulwUlOGdc3O6/y8lYST8Nc5MEyZ7Exj1aj7BUi/wChKND1tkXOdwjjBI5EDIBB5nfnVRHbKhylyFPLKLKPbpBq2s7m6ZQltcxuRkhRhXPf8Ig1d/M049hbYscf7r2SniVjgY3ED8xdbvalOaEqxVtmUkEc8EbHltTf7nEeUuhuMug2OD8H2HsNLN8j9YwlBDg4YEAHPmFNfubjwbn58f6FKrLdC627xCcyg5xpWl1r3GjRoKiW/BiMQFmyLiYalYqc+9gw8LBPPYnG++1N3DbMxRKhJYgDJLFt8DOM7he4VTxj+Vj/AKqX/tVpkIqpqHk2B2X8VWVkrnZoOsX7blVXG+BrcoEeSZB2iN9IbcHDAghhkd1Jq9ADGZnnfEEYcpo8KRlAJDEYCqQBy3BPMAV6KRSf0z6TyQqUijnibICz6V0Eg5IXOc55bgd4zXaaSW/RsKYgllac2MkX2JV4nJZJCBbL1ryjU5lYkwjbwRp04bJO4zy7QRXC56SNJGFnhgdUGQRGYyg2yQ0bDSOWdscq7XfGJbmLqhDGWGZHdIgHYLls7AAAKd8ZJHnIqv4LNJ1wSCTQ0ilC3hY0sN86MsPikHsOk5GDVo1nVu7SN6vmsjZEXS2zxji8k8bjEblXSXKFvAyAezOvfzhRtjv9dOHRLpp1IWG4+DGyP8nk5w3euTz5jyjlz6VWDy3UUMTddIkQjbA0sGTJctnAAYYOScbc++lu7Ca0lQyKEfxlBMb8tslcsO/GR2HHKku6OdgadeNr4+fcnAYquAMeRnG5Aub69ZxTz0JOTcmPPvczEwZBAOS2orn4vif/ADmmY15Ra9IJ5JkE13LGhYBnDaQuxxsBp7ORHs3r03hd4JYVdSWBGNZUprxsXCnkpOSP2VVVcLmOzjr9aVRVkDoX2dbs/TTtW93b60K5ZcjmrFT6xvSJecEKrJblyWY2almYuAWMo2yAdI7B2CvQTSrxX+dv+Nsf05KRTvIJA3HvCXRSuaSBuPaHBL3uyQ6OG265J0yoMk6icRScz2+eiuvu3fzGL8eP8uSitRkj7sOJVLMbvulLhfwEfzF+oVccK4u9u4ZDyOdLE4zjGcAjJ89VHCvgI/mL9Qq44ZfiJtQjDODlWLuMehSM+bPaedIJ+IHEbMMea3csYkgYM3ONhblrxGHqxTRZ9LIJwF4hChIHwoTPrA8JfySfMKuOH9GrUyJNbEMBuASXQEb555DDbAzt3VQ/bjFqV/ekbSneR2AGo45qcEg578/sy3T+4J8ERqNsLpzjHPfPbv69u+qx1PKL5gzf7gR2WVO6nmk/ctc0HSCcOWnnqTnecBjmZXlhjZl5HURnt38Hwh5DnnjtNcuI9HY7h1MgVRGCG0bE5GQC2BgDY9vbypNPTS6P/EA58kXt9HZ2VXy3sjjDu7AnVgsSMnmccs11lPNgC7Ro0m22yTFkqZrs7ODd40pquLfhkJwdUhHYrM3tBC+2u/DYIJ8+97HUAcFpJdAzz72J9ANK/C+pDap9ZA+IoyG8mdalfb+qmbh/EbK1frImnctnKjkoO+CDp1YzjmeXpp6SEtFgXOPE27ilztcxpaDIXaib2NtNvR7VaS8MtIgPfMVvHq5AOT9YUkeUDat5OitrIuYQmewhmYf4XB9tU3GemXWo0aRgBsjU+5x3gYwp9JxSyBTccEhFy4g81yCinc27nlp43+aYrnohMp2t0cd6SsPYzA1DnWW0Or3skTZwsh1SYJHYSxTOPJUG2uip3aUD+o+k/wC/RTVF0pt2txHOJZM7OGAY88jLeDns3G/1089srALjOG79U5IZmENILxr+Lzt8kkXMrOxZyWZjkk9tNnucDwbj56foUs3mkuxjzpJyBp048mNTcvPV/wBCr5YYrh3B09ZGCRjwQU5nyebJ8ldqmfsi0bvEJyuPSUzc0WuRYdhVjGP5WP8Aqpf+1WmMilKRGn1vElyFMzSRyRhFJBjWM+OwI5NvXZBdKAB77wAAPAtjy8pbJqrkjzrYgWFlXzQ5+b1gCBaxKZDUPiXDY54+rmXUhKsRkjJUhhyIPMVTM93/AGr6O1/erQyXf9r+jtf3qZERBuHDmmfZfzt5/RWsPAYEm65I1WTQIwRsAo5YUbA4wM4zgAcq7yNHCuToRcnHJRlsk48pJPlOTVAZLv8Atf0dr+9UPic04Q9eLsqcj4C2bmrZ2BJHg6t+zejoi44uB7UtlJnOAL28/otultp7+hh96xpKxYZcuB1KldfhDPM+Dsc47s4pTfofemR1MZLIFwWY6XGQgCvyIVceCSpCg4pl4RLN1Q97++tAAA+42wyMDScsctt27576mGS8/tf0Vr+9UpkroRmNLbDaTdSmsfAXNje0cdPgp/DuidvA5eNNznmxIAbGRg8xkAjVnBziralkyXn9r+itf3q1Ml533f0Vr+9UN0bnm7ng9qiGmJNzI3mfJM5pU4r/ADt/xtj+nJWxe7/tf0Vr+9Vb7ze3Uu8d0wEkMjtJ1baUhYk4CuTjDHzYpcUeaT1h6IUingDCesCTYAA7wVD927+Yxfj1/wAuSiofuucUWfh8bRg6RcABjtqxHJkgcxg7YIFFaXJIIpwDtKoZ2lryDpVFwmxYwRHrCMopxpXbwRU5eHt8ofzV/ZWvBf5vF+LT9EVPFb9mTKQsBMY0KvOVawGwldzUZeHt8ofzV/ZXVeHt8ofzVqQtdVrvuuk/lhHvWt/mu5qOvD2+UP5q12Swb5Q/mrXdKtOC2QkfwgSoG/n7B9dRaqloaWJ00kYs31tTkWUK6V4Y2V1zvVWOHMOcjfmL+ytxYH5Q/mrTjfcPEi9zDke7z94qj+x8gONB9HL18qqcm1OTayMlzGscNIJ7wdY8FLqZq+F1hI4jbiqwWB+UP5q1t7wPyh/NWrObh7oMsNvIQcequIq1ipKGZudEGuG0G/zUR1fWsNnSOHaVCNgflD+atamwPyh/NWp5rQ097upfwBI951f8x3NQTYN8ofzVrPD+KzWzSLEyEEo3hxBt9JAI3GNqlmqyb4V/Mn1GqvK9FTx0xcxgBuFZ5KqJauqbFO4ubibEnYrCPpbcpnQ0K6jk4gUZPed9zWG6b3nykf0I/eqHY3CJJmRA47MsRg9+wORz2waZZOF2d3qW2dElZtRyp9SA6cLk9nq5VjZWRR2Lm4HXmgrRStp43kOiNttz32J7Ne5UX273pOBJGSeQ6gfvVuvSriLeLg+a2J+o+Q+qs3vQe5Q7aXGfGVuXlIIBAHkzTRd2r9SvUSRmZURT1hbBxjJ0lgMnn4S+kVGe6G4DQ033DDimKp9JEAYmh3a7zSjcdLuIocOVU/1rbTy58zUU9Pb3l1sX0I/epm49wyRrMKsi9ZkM0cRYhyRgr4xJxueWNuQqntOiN+m0ZWPyrIFJ/KQajXGugLbkN7vJOQGkkju5rQdhc5RT0v4iBnbHLPvU4z3c6j/b7ffKRfQD96mKLhHEYt2vUX8ZIzD/ABrig2U1wcG54fK3L4JJD5vFPqpvPi/C23r8q7ekacWtI3Of5JbPT69+Vi+hH71H293x5SR/QD96r2XozfJ8HLCPxUax/ox5peuri5DFXuzkbEGeRSPQwGKdb0T/AIWt9difjjpJT1Gt/wCT/JbN0+ve2SL6EfvVwuemd1INMjQOMg4a3UjI5HBNd7W/mUjXeR6e0SM04/MKtn2eeovSW9t5JQbWPQoGGONIY94T4v6/RutrGZ1swcbfRSIqWAyBvRdoLrDnbuuqHpv0inuIFWYxkdYH8CIIS2lhkkHfY0VXdJvgl+cPqNFXlI0NjsBZZrK8TIqktYLCwTTwX+bxfi0/RFTxUDgv83i/Fp+iKnrXokX7tvALIO+IrotdVrktdFpRXFIhQsQBzJwPTTXDpgjGPJ+UTj/fkqh4DFmTP3oz6Tt+2pnFrj7oidi4PpJ/Z9dY3KoNflCOhv1GjOd64Wt/UrmltBTun1nAevWhWcXEz8bfkdtsZruL3UQFXcnG9VSnb0LVlaRYUt2sSF+on24rmUaCgp2GodGL6hiATqwB5opp55HCMO/Rby7xMGOdjv6OeOwZpdBq84tNpi04xq29HM/78tUOaV9mI3ezvkOhzsOzSfWxcym4dIGjUFsTWpozWpNaqyqkGquf4V/Mn1GrMmqqY/dX8yfUaqMt/de0K8yB99bwPgsxw62xqVfK7aR66u/tbgeMSR3IRVH3QsCcNn4pwhI3Azjn6qpba1aV9KYz25IGw541EZ27M1K4n0XlhVnbSUXGlxuH1D4oGcedsDymsNJbBudmk8Meer9VsaiQGSwlsRq04aCLYgu7E0wcZt7cBJbx58+QOBjvKgtjyFiKzL09te+Q8vid/Pmezt9ma86JpkXo7biFJpHcRuurJkVdOSBp8RixGezn3bVAkpogRe9zw09gUaejp6cB0zib7AAPXrBS7z3RgHPVREqAQuptOT3kDORtyyKoL3pNd3TaUL75xHCCNvycs1SeKcGt0g66NnZdQUaXVwchsZOhdBGNxueQwMg1Q2yR5zI7rjsjTUfWWUD207DFC3EN0bRrUiCKndEZIGknRci/diExcL6KXEdwjSW8c6EDJZvBGe3wwDqHcVPm7nTi9xHHEUMyW+2RsnLyIwIOcY5ebekC3vLTqzE097GhOceAU3IJyq5zuM8qi3fDLXYx3qnySRSAj0hTUaSLpHAvJw/KfqO5MyQPnkBmuLYYMdj4j1rUuHp7cxkqGWVQSFMiYJAOxOkjmO/NdJunhlwJrWCTuzn2agcVSe9bceNc5/Fws36ZSsPHbffXDfkRr/7zUjoYb3LeQIU91NTkdVhvtzXDwt3J24fwe3vI2D2qwOu2Y3UkZzv4B5jHJ1/XSPx3gb2sgSQhsjOpVYDt2ywAJxvtnGa6QGAAqJ7iINscoGUjyhHBP5po47wOS30M7rIkgyjqxORgHk242IoiaI3kFxsdAIOniTx28EzTMlimDS+wJ0EHRuvfHaL9qUuk3wS/OH1GijpN8Evzv1Gir2m/dqiy597PAJp4SuIUH3o0/m+D+qpwrSaDq5p4/k7i4T0CeTHsxWwNegwHOiYdw8FjH4OPFdFNdFNcga3U06kq/wCjh3f8n/3Vy4gf5QfOv1CufAJsSEd6/Vv9WakcXjxKjdjY9YP7MVj2HosvPzv42Ydgb/iVbu61A238Jx7/ADU60hLsFHaFz5B21bdYC5x4qbD9v+/JUW1Xq4dR2ZwoHkGM/t9ldImCpk9gJPm5/UKzmXa72ibo2YtbgN51n5D6qyoIOjZnO0nwVXxu41SY+9HtO5/VVfmtHm1Ek8ySfXRrr0KhphS07IRqHfr71np5elkc/at81gmtNdYLVLsmVlmqrmb7q/mT6jU9mqsmb7q/mT6jVNlv7r2hXv2f+/N4HwWHbG/dV9bdKLu3KmQMUYAKsi6QQoA8AgDGxHLbz1QpPpYHCnyMoYH0Gra16azRIVAjOfEOkKI/mqoC+XGKw0rC9gFgeOHy06/qtpVMLn4Rh2o3046wb4AcE0wrb3q5a1dW2OWj0b7H4QeMM+k45VcG0ymglWXGCrICCPMMDHLbHZXnN100unI+6acfeKBnYc+ee/HLflWzHiLg73JGMHcgbHPPIHp59lVb6V4t1gBxOHNVj8nv/wDI5rRqBcnq9tUMfUMyrGykFVUKAg58zgDy47/LS3f8T4ZBssMczD7xAw9LHwfVmlfiPCbrOuaOViebN4ftGcbA1W2seuQDQ8vekedRHkwGxtnspyKlBxL8NJspMVBHGwv6TOtqaQOZum6x6VCWVY4LW0i1HAMuMf4VG/cO000C3eNC8xhON9MNs37zMfQKW1tlMeZOFyl0GlAFwrDA0lwunUck5Og/qrhxT3QLhcAQCA4/4gJPMcshdsAjkefZTD4S8gRjDXiD8yVFfAKh4bA223rA48b4q7TjthLkSdWjDYrLHoIPnIwf97VU3/AIXOba5s9/iyJB+ki59nppMkd5nLHVI7HLEDJJPmrp9hbg79RMf/Kf9lSG0wYcH244hWPsDYBnCSx2YHleyZX6LXaLrhFq/PHVxxk7dxZACfMaUry9klYtK7O3IlySRjs35b9lM/A+MPZhy1lIoYYGBIASO1teR37gD01T9I+OLdOrLF1ZHPDKQSd2JwgJJPaSeXlp2EPzyHAW2i3mlUskol+AEaM6wB7r4d29LnEbMy6VAzzbbyYH66Kc/c14QLniBRuS28jenrIAP10VfU2EYWdy11qx263gFI6YWvVcUvF7GkWUeaWJCf8AGHqtBpu91yy0X0EvZNC0Z+dA+oetZm/NpPBrb5Ofn07d2HrsWUqBaQrqDW4Ncga3BqcmVKtZ9Dq3cQf2+ympQkyqea5Deo7j6waTQaYOjyOFJ+I3LftBwduz/QVkPtPTNETaxrs17DYY2vfUN+k81b5MkJeYSLtPcre4m1yYHIbern7dqj8buQsWO1jj0Dc/qFROIcY0PiMKT8Yn2Dbt76rL3iLSkFsDAwAPbzqiyPkSokmiqJG2YOtpxw0YbzbsU+sro2sdG09bR5rUNWdVcQ1GqvSLLNrtqrBauWqsFqLIW5aqyVvur+ZPqNTy1VkrfdX8yfUapcufdO0K++z335vA+CkWl31bhiqsO5s7eUaWU5HPYimv7IWV3qRyYpJNGqQqBrYDGBqLhd9sZBO25pNjUMQGYID8YgnHoUE+yr6Lh1jJFkzmMx56zbPWfMViW7OWN8nn2YGdtwHWII1gHRtOrTu4rXVjIhJdxdjhhiAdIHbsv2BSb/3PJF3ikRxz8IaDjv7Qdt+dXx4R/JkjR9EsaBFkeAE8/KCRyOME89weVVVnx6ytQFjknmBxkZJVdhvpOle4YAPKu0nulQjxYpTt2lRvnlzPZvn/AOarX+0EjAm2IuAO4qBM2rqhYguA3W3LpxPo+Xs2jLl5ch8xxBQ7DVgHCjUDnxmPMA7cqqIfc/utOOvRV5kBpPaMAVi+90dy+YolCgEDWSTk7aiFwPRvVBe8bubpgryFsnATUEXfA5bA9nPvp2KKodhgL46v08lKp6eqgj6xDW6cbH0VfL0dEBy3EkjI+9bHs6wfVVha20ko8DiUrr98Lclfzzt6c1U8K6KzROk8L27qgy5kI0xnHhK2CdwDnIO3kpw4tx23VMSXATUNjG+W2IB0lc43/X3VHlebgNOd2DDuUepkcXAMcH3/ACjwtdUl10QuSNr6VvJ4S+wPilHivB2ibE8rA98kcm/mIDA+g11HSyeJ2EE0hjydAl0ucdmcjY+apA90K65N1LA/fJt7GFSY46gGwseGB8FYRxVcIziW5un+FtuN24KsspFjbKXbJj5JZM+3SPWa69JuOJcsmiPBQYaRgA8h23YLsORPbzPLlTjwW5S7RluYrU6RnMZBwDzydwhxjcP6qS+knAhbOBHJ1itkg7eCCfBGQx1HHbge2lROD5bEWcPWnzXYKmJ846S4cMBoOn+kDvwTj7htpme7lx4qQxA+cyO3s6us0w+4vw/Rw3rDzuJZJPyVIiX/AAxg+mitJGM1gCylbJ0tQ9+0nlqXf3XOGmTh/WqMtbSLN2eJvHLueQ6t2b8mvOftZvPwV/pYP4le7XtossbxyDUkisjjvVgVYekE0j9HZW6nqpTmW3ZreUntaLwQ/wCWmiT8ukVWV6rJ8YMFrE43F8eah+zslPWSEOjV5+Cv9LD/ABK2HRu8/BX+lh/iV6fWarf9X1+xnI+aX7BFvXmI6OXn4K/0sP8AErrHwG9XOLeQZ54lhGf/AFK9JrOa477WVzhZwYf7fqgUMYxF+a80HR28/Bn+kh/iVsOjt5+DP9JD/Er0rNBbHOlf6tr9jeR81z2CLevNvtdvPwZ/pIf4lZ+168/Bn+kh/iU8X/H4oioJLs5AVIh1jHUwUHA5DUQMnG5AGScVn7Op2pcg9xtLjP8Al0+37S5UcM5rAR/SfNc9ih296RvtevPwZ/pIf4lY+128/Bn+kh/iU9ji5PiW92//AOO6e2UIPbW4luj4toR+MniX2IXp1uX8ru0Rj/iR4lc9kg296QPtdvPwZ/pIf4lQ36I3pdm97Ng6f+LD2A/8yvSZLudN5bWTT2tC6T4/JGJD+ShrmekEGgMJFbUdKqmXdmHNRGoLlh2rjI7cVDrcs5Slb0UzBYnUDp7CpVI1tNJ0sRxC85PRG9/Bz9LD/ErU9D738GP0sP79elrLdNuloQP+dOkZ/NQSEenBrDXNwvwlnKfLDJFKPUWRv8NQf96Bfox6/uVt74m/EOS8zPQ+9/Bj9LD/ABK1PQ69/Bj9LD/Er0luPIPHS4j+fazj2iMg+g0Lx1G+DjuJD3JazfpMgUekimOmq726L/1d5pfvif8AEOQXmh6G3v4M30sP8StT0NvfwY/Sw/xK9K4X0hhnXUrFDgEpINDgHxTgndTjZgSDvg7GrHNMvrpmHNc0A8D5pQytUHWOQXko6I34GBbuB3CaLHq6yuf2mXvZbH6WH+JXrprU0n3lLsHf5rgypODcW5BeSHobe/gzfSw/xK1PQ29/Bj9LD/Er1w1g1z3jJ+Ed/mu+9qnaOQXkR6GXv4MfpYf4lRr3oreRoWNuRuqr90iPhOwRBgOScuyjYV7Iai29v74v7eLmkObqXuyuUgU+eQu4/EVLpKyWeZsdhjp06B2pt+VagNOI5DSnDgfC1traGBPFhjSMHv0KFz6cZ9NZqbRWrWfRSXx+39736SjaO8AjfyTxKTGfy4gyeeKMdtOlVvSHgwurZ4SdJYAo45pIhDRuPKrhW9FMVMInidGdfjqSmnNN1S5rbNV/CL8yxZddEqExzJ95Kmzr5s7g9qsp7anZrAvYWOLXaQpwN1tWa1zWc0lCzVV0r/mNz5YnHrUipXFZ5EgkaFdciqSi4zk+bI1ebIzyyM0rXV9HJGUlv5ijDDgwImQeYP3AFPXkd9S6aIvIcNR3/ILh2K1tLRI1uerRExf2XiKF21WWOQ/rN6z308Ckkt4N75Lqyb/Fafu0zcT4/b2xUXM8URbxRJIqk47gTy8tbWnN4m8B4KG/4irCios/FIki655Y1iwD1hdQmDyOrOCD2d9Rk6TWph64XMBi1Bes61dOo8lJzgHyc6fSFZ1S21uo4lO4VQxt7fLaRqOZboHJ5nZV/NHcK733Sa1hcxzXMEbjGVeVFYZGRkE5GRUBuLwx3cssssSRG3tcSM6qp1SXZXDE4ORuO+hCYaKiXPF4Y2CySxozKzqGdQSiAszAE7qACSeQAqAOmtj+G2v08f71CFdZoU7jzj66jW3EI5C4ikRzG2iQIwYow5qwHit5DXKy4vDMrNBLHKqnDGN1cAgZwSpODihCRJLNJLfhwkRHxYzMNaBsEi0PaDjxj66vuA/zS3/Exf5a1VQINHDw2w+xzZ8xFlmq634rGkarHxPwVUKmYoX2VQF8WMFtgORyazeVI3SyWGq235BS4vhCczWpqNwy4eSCN5U0OyKzpv4LEAkb7jfsO47akVnSLGydQawaDWDXELV3ABLEAAEknkANyT5AKndAbI9S904w92wkAPNYQNMC+T7n4ZHY0j1R3dr76mjsx4sn3S5PdAp3XyGVsR/N6w/Fr0MCtPkamzWmZ2vAcPXgo0ztSzRRRWgTCKKKKEJM6VWnva4F4u0UumO67lI8GGfzDPVufvSh5JXamm5t1kRkkUMjgqysMhlYYII7QQSKRLWJrWY2cxLYBa2kbnLCMDST2yRZVW7wUbtOM5lijv8At2dvmpET/wCEqzzRmtc1nNZtSFtmqvpbn3jcc/gz+qpPEoneGRYW0SMjBG+9YggHyb9vZSpecNWKNnlsPAQZb+Vl9hjsJ8P086lU0Yc4OJ0EYYfMhcKuLo4TiPka0f1FP3KovdBs2t+KPeXNh7+tGhVO/qChOo4wdPackAeEfCG9XN8cR8U8kMDeoT/u1L6W9F7+eeU2d+IYZV0SRPHrA2KMUO5UsOeNPnraUv7lnBQ5PjKV+KG3vrvgttGD7xaJ5ViJIz1asFRtySV6vSdzzbffNS/dU6P29rwp/esSxCS5gZlTYEjUMgcht3VacS9zMG0s47Wcw3Fj8BPpzkk5fUueTNv245bgmufEugd5dWLwXl6ssrzRyh+q0oixgjQqjHMnOcCpKQlbpagPH7vPD24h9xh+5qxXR4CeHsD5vTUv3UYB72KBeqHV8NXRz6sdZejT5dPL0Vf8d6CXj8QlvLK9W2MqIhHVazhFUYydua55Vpx7onJeE27zL1iQ2DvKU2dopLzUdIxjUcnyUISzwOfruJcPtbnDPbRXtlcKfjCNHQZ7cNGV37d6m8K6F2R49eQG3jMMVvE8aeFhWbq8kb5zufXTPJ0CH2aHEkkCgqQ8ek5ZjG0eoNnA2K9nMHvqdZdFzHxS4vTICs8SRBNJyujRuTnBzp9tCEl8I4x71g6QTZwUuZtPz21on+NlqJ7mOLOae2DhhNZRXQwwbDrHiVduRBZtu5RV9fe5i8kd1H74UJd3gunGg56sFj1fPnkqc/1a14n7mkFrILqwCwCGG561Mu/WK8LAYLMdJA1ezuoQpEy4FoPveGn/APWH6qtOA6velv43wMXf8mtQbzCzwgjIWwGR5NaZH+GqS04Qrxo6cOQK6qy/ylV8FlBXluuxHLlWZymwPlIJto2bN5Clx/CE51iovCoHSCNJm1yKoDNknJHlO7d2TucZPOpNZ8ixsnUGo9/erDG0khwqjJwMk9gAHaxJAA7SQK71y6PWHvy4E7b21u56rumnXKmTypEcqve+o/EUmXR0rqmUMGjWdyS92aLq66HcEaGJpZwBcXBEkoznQAMRxA9ojXbysXb41MFFFblrQwBrdAUEm6KKKKUhFFFFCEVV9IuArdQ6NRSRSHhlUZMcgzhgO0bkFTsylgedWlFcIBFihIfDr5m1RzKEniIWZAcgE+K6k7tG4BKnzg7qQJuasek/Rwz6ZYCqXMQPVufFdTu0UmNzG2POpww3GDQ8O4iJQwKtHJGdEsT+NG+M4ONiCNww2YEEVjso0Bp3ZzfhPdu8lLjfnYHSp1UnSu8Q2U4DpnQdtQz2dmam8XsjNBJGraS64B39RwQcHkcEHBNL17aNBE0rWNhpjGo6H3wPvQbcfWKi0zGlwJON9CcKn8R8Xiv/AEaH1C9/ZT0W3pGu1/8AqQ77Aez36P106W5yinsIBz5xmtlR/uG8FEl+MrrmjNavsMnYd52FRG4vADgzQg9xlT9tSk2pmaqbc/8AiE3/AE9t/m3dWccgYZUgjvByPWKqrc/+ITf9Pbf5t3QhW+aM1zlmC+OQvziB9dEcobxSG8xz9VCFvmqvpQ+LG6P9nn/ynq0IPcapumLY4ddk8uolGfPGw/XQhU/Ghi6I+9sgPXJJ+7XPgXF4Ba24M0OepiGOtTOerXbGakcafTfynnptYz/61yf1VUWdlNLEkghsAJEV8FHOA6hsHwd+dZjKTWuldnG2jwUyP4QmesVF4XZdTBHFqLdWipqO2dIAzjs5cuyucskk0vva0x1pAMkhGVt0PJ2HxnO+iP4xGThQTVLHC6WTo48fWlLJsLlHvd7yY20LFUXBupVODGpGREp7JXHb8RSW5lcv1papFGscahUQBVVRgKqjAAHYAKjcF4NHawrFCDgZJLHLOzHLOzfGZjkk1OrbUlK2mjzG6dZ2lQ3uLjdFFFFS0hFFFFCEUUUUIRRRRQhFUHSToz1xE9uwjukGFY50yLnPVSgbsmc4I8JCcjtDX9FJexr2lrhcFdBskKw4l1hZGUxzRkCWJ/GQnly2ZTzVxsw9IEbpUCbKcAEnqzsASfUNzTb0h6Mpc6XVjFPGD1UygErnmrA7SRntQ+cEEAhYgvnSXqLpRFPuVAJKSgc3iY+MO9T4S9oxhjk6zJ7qV3Sx4tGPDju3qUyTOwKV+M8QSS41o6PCyKs0TrOnWdW8joGKwtmPL5K7asAHbIOTxWDORa2iZ59XJeRD1R26inXWe+jWe+uR5WfG0NaMBvHkuujDjcpLXituDk2dix75PfMp9clqxqUvSlAMC1sAO4LN/wDyU1az30az30v3zLs8PJc6JqS5uNQ51LbWkTD48DXUDj8qK2UnzHIri17eLELySXMciRB4xLocRamMZa4ij1PgzMSI1ViCoDMRhnrWe81WxdH4FcOseCG1KNTaFY82WPOhW3O4UHc99KGWX6/l9EdE1L0XGIF5WdgT2s4uJGPnd7Us3pNYk4xbtzseGn/y5fr95056z30az30n3zLs8PJHRNSSOKwjxbeBPxdxfR+xIAKF4vDnLW1rIRyM0t5Pjzdbbtj0U66z31jWe+j3zLs8PJHRNSLw3iIQzGWRdPVLFAiLPIURDMwQu0SlgDJhds6QAScZLZwRSLWAEEEQxAg7YIjXI8lTtR8tQbKOW+bTasUgBIkusA5xsVgzs7dhkOUXs1HYRyZa99mtx1nVs2JVwwIaWSeU29pgyDHWykZS3U75b7+QjxY+3YthebnwPgcdrF1cQJySzux1PI58Z3b4zHA8gAAAAAA6cJ4TFbRCKBdKDJ7SSTuWZjuzE7ljkk1MrT0dGylbZuJ1n1qUV7y4ooooqakIooooQiiiihCKKKKEIooooQiiiihCKhcX4NFdRGOdNS5BG5BVhyZWG6MOxgQRU2ihC8/v7eex/nBaa3HK4C+HGP8Anoo5f81Bj75V5mVHKGAZSCpGQQcgg8iCNiPLTtSnxLoSUJk4cyxMTl4Hz1EhPMgDeBz98gwe1WqgrMkNf14cDs1dmzw4J9ktsCo+aM1XwcU+6CGdGgn7IpMeFjmY2HgzL5VOR2heVTs1mpI3xuzXixUgEHQs5ozWKKQurOaxmisUIWaj33EEhXVI2ASFUAEszHkqqMs7HsVQTXC1u5Lo6bBBIM4a4fIgTvww3nYfex7d7LTRwLojHbt1sjGe4IwZpAMqDzWNR4MKeRdz8Ysd6t6TJUk3Wk6re8pp8oGhUvDui0t34V6DFAeVsD4cg/57Kdl/5Sn5zHdQ6RRBVCqAqqAAAMAAbAADkAK3orVQwMhbmRiwUUuJxKKKKKeXEUUUUIRRRRQhFFFFCEUUUUIRRRRQhFFFFCEUUUUIRRRRQhROJ8JiuYzHcRrIh30sM4I5EdqsOwjBHZSpedFbm33tX98xfIztiVR3JMdpPNLv/Xp2opmanjnbmyC66HEaF53a8XR36o6o5huYZlMcnnCnxx/WQsvlqdTTxXg0Nymi4iSVeYDrnB71PNT5Rg15n0W4WlzxW+tbnrJbe2K9TFJLI6jJ+Plvuw8kmrFUUmQ7u/Zuw3+vJPibaFZx8W61illG1y4OCYyBEh/rzHwFx96upv6tW9l0FMmG4jIJu0W8YKwD5wPhXH5fg/1BTXBAqKFRQqqMKqgAADsAGwFdKsqbJsNPiBc7T8k26QuWscYUAKAABgADAAHIAdgraiirFNoooooQiiiihCKKKKEIooooQiiiihC//9k="/>
          <p:cNvSpPr>
            <a:spLocks noChangeAspect="1" noChangeArrowheads="1"/>
          </p:cNvSpPr>
          <p:nvPr/>
        </p:nvSpPr>
        <p:spPr bwMode="auto">
          <a:xfrm>
            <a:off x="63500" y="-1085850"/>
            <a:ext cx="2038350" cy="2238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6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105225" cy="1192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3347864" y="3573685"/>
            <a:ext cx="936103" cy="1511300"/>
          </a:xfrm>
          <a:prstGeom prst="rect">
            <a:avLst/>
          </a:prstGeom>
          <a:solidFill>
            <a:srgbClr val="00FFFF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258888" y="4942110"/>
            <a:ext cx="7273925" cy="719138"/>
          </a:xfrm>
          <a:prstGeom prst="rightArrow">
            <a:avLst>
              <a:gd name="adj1" fmla="val 50111"/>
              <a:gd name="adj2" fmla="val 155843"/>
            </a:avLst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03350" y="515166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979613" y="515801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0066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27313" y="515801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03575" y="515801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0066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924300" y="515801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0066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643438" y="515801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435600" y="515801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0066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300788" y="515801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0066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948488" y="515801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0066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259632" y="4149080"/>
            <a:ext cx="1152525" cy="954107"/>
          </a:xfrm>
          <a:prstGeom prst="rect">
            <a:avLst/>
          </a:prstGeom>
          <a:solidFill>
            <a:srgbClr val="FFFF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000066"/>
                </a:solidFill>
                <a:latin typeface="Calibri" pitchFamily="34" charset="0"/>
              </a:rPr>
              <a:t>Discovery</a:t>
            </a:r>
          </a:p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000066"/>
                </a:solidFill>
                <a:latin typeface="Calibri" pitchFamily="34" charset="0"/>
              </a:rPr>
              <a:t>(2-10 years)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347865" y="3645123"/>
            <a:ext cx="8637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000066"/>
                </a:solidFill>
                <a:latin typeface="Calibri" pitchFamily="34" charset="0"/>
              </a:rPr>
              <a:t>Phase I trial</a:t>
            </a:r>
          </a:p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000066"/>
                </a:solidFill>
                <a:latin typeface="Calibri" pitchFamily="34" charset="0"/>
              </a:rPr>
              <a:t>(20-30 pats)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283968" y="3141513"/>
            <a:ext cx="936104" cy="1943100"/>
          </a:xfrm>
          <a:prstGeom prst="rect">
            <a:avLst/>
          </a:prstGeom>
          <a:solidFill>
            <a:srgbClr val="CC99FF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4211960" y="3285529"/>
            <a:ext cx="10088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000066"/>
                </a:solidFill>
                <a:latin typeface="Calibri" pitchFamily="34" charset="0"/>
              </a:rPr>
              <a:t>Phase II trial</a:t>
            </a:r>
          </a:p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000066"/>
                </a:solidFill>
                <a:latin typeface="Calibri" pitchFamily="34" charset="0"/>
              </a:rPr>
              <a:t>(100 pats)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5220072" y="2565449"/>
            <a:ext cx="1007219" cy="2519362"/>
          </a:xfrm>
          <a:prstGeom prst="rect">
            <a:avLst/>
          </a:prstGeom>
          <a:solidFill>
            <a:srgbClr val="FF99CC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5220072" y="2637457"/>
            <a:ext cx="9357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000066"/>
                </a:solidFill>
                <a:latin typeface="Calibri" pitchFamily="34" charset="0"/>
              </a:rPr>
              <a:t>Phase III trial</a:t>
            </a:r>
          </a:p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000066"/>
                </a:solidFill>
                <a:latin typeface="Calibri" pitchFamily="34" charset="0"/>
              </a:rPr>
              <a:t>(1000+ pats)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6228184" y="2421160"/>
            <a:ext cx="1080120" cy="2663825"/>
          </a:xfrm>
          <a:prstGeom prst="rect">
            <a:avLst/>
          </a:prstGeom>
          <a:solidFill>
            <a:srgbClr val="FF00FF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6228184" y="2565449"/>
            <a:ext cx="1296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000066"/>
                </a:solidFill>
                <a:latin typeface="Calibri" pitchFamily="34" charset="0"/>
              </a:rPr>
              <a:t>UK/FDA marketing approval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39752" y="3861593"/>
            <a:ext cx="100811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339752" y="4077617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66"/>
                </a:solidFill>
                <a:latin typeface="Calibri" pitchFamily="34" charset="0"/>
              </a:rPr>
              <a:t>Preclinical Testing (lab and animal)</a:t>
            </a:r>
          </a:p>
          <a:p>
            <a:endParaRPr lang="en-GB" sz="1400" dirty="0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3848" y="3429000"/>
            <a:ext cx="1152128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584176" cy="608479"/>
          </a:xfrm>
          <a:prstGeom prst="rect">
            <a:avLst/>
          </a:prstGeom>
          <a:noFill/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Calibri" pitchFamily="34" charset="0"/>
              </a:rPr>
              <a:t>Phase I trials lie on the interface between pre-clinical and clinical development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780928"/>
            <a:ext cx="4752528" cy="4325112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There are 2 main types</a:t>
            </a:r>
          </a:p>
          <a:p>
            <a:pPr>
              <a:buNone/>
            </a:pPr>
            <a:endParaRPr lang="en-GB" dirty="0" smtClean="0">
              <a:latin typeface="Calibri" pitchFamily="34" charset="0"/>
            </a:endParaRPr>
          </a:p>
          <a:p>
            <a:pPr lvl="1"/>
            <a:r>
              <a:rPr lang="en-GB" b="1" dirty="0" smtClean="0">
                <a:latin typeface="Calibri" pitchFamily="34" charset="0"/>
              </a:rPr>
              <a:t>Healthy volunteer Phase I</a:t>
            </a:r>
          </a:p>
          <a:p>
            <a:pPr lvl="1"/>
            <a:endParaRPr lang="en-GB" b="1" dirty="0" smtClean="0">
              <a:latin typeface="Calibri" pitchFamily="34" charset="0"/>
            </a:endParaRPr>
          </a:p>
          <a:p>
            <a:pPr lvl="1"/>
            <a:r>
              <a:rPr lang="en-GB" b="1" dirty="0" smtClean="0">
                <a:latin typeface="Calibri" pitchFamily="34" charset="0"/>
              </a:rPr>
              <a:t>Disease-specific Phase I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3140968"/>
            <a:ext cx="324036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- Characterise an agent’s toxicity profile</a:t>
            </a:r>
          </a:p>
          <a:p>
            <a:r>
              <a:rPr lang="en-GB" dirty="0" smtClean="0">
                <a:latin typeface="Calibri" pitchFamily="34" charset="0"/>
              </a:rPr>
              <a:t>-Determine suitable dose and schedule to take to Phase II testing</a:t>
            </a:r>
          </a:p>
          <a:p>
            <a:endParaRPr lang="en-GB" dirty="0" smtClean="0">
              <a:latin typeface="Calibri" pitchFamily="34" charset="0"/>
            </a:endParaRPr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>
            <a:off x="4499992" y="4005064"/>
            <a:ext cx="648072" cy="1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59832" y="5103674"/>
            <a:ext cx="4032448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- Characterise an agent’s toxicity profile</a:t>
            </a:r>
          </a:p>
          <a:p>
            <a:r>
              <a:rPr lang="en-GB" dirty="0" smtClean="0">
                <a:latin typeface="Calibri" pitchFamily="34" charset="0"/>
              </a:rPr>
              <a:t>-Determine suitable dose and schedule to take to Phase II testing</a:t>
            </a:r>
          </a:p>
          <a:p>
            <a:r>
              <a:rPr lang="en-GB" dirty="0" smtClean="0">
                <a:latin typeface="Calibri" pitchFamily="34" charset="0"/>
              </a:rPr>
              <a:t>- </a:t>
            </a:r>
            <a:r>
              <a:rPr lang="en-GB" b="1" dirty="0" smtClean="0">
                <a:latin typeface="Calibri" pitchFamily="34" charset="0"/>
              </a:rPr>
              <a:t>Determine disease response</a:t>
            </a:r>
          </a:p>
          <a:p>
            <a:endParaRPr lang="en-GB" dirty="0" smtClean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79712" y="5085184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16265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836712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Healthy volunteer studies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11568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Young volunteers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Paid to take part 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Not usually cancer drugs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Risky, none the less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5" descr="_41506922_northwick_pa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936" y="2182218"/>
            <a:ext cx="2625948" cy="196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64088" y="4293096"/>
            <a:ext cx="34563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rgbClr val="0070C0"/>
                </a:solidFill>
                <a:latin typeface="Calibri" pitchFamily="34" charset="0"/>
              </a:rPr>
              <a:t>"I felt my head swelling up like an elephant's -I thought my eyeballs were going to pop out."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563888" y="4653136"/>
            <a:ext cx="1871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latin typeface="Calibri" pitchFamily="34" charset="0"/>
              </a:rPr>
              <a:t>TGN1412</a:t>
            </a:r>
          </a:p>
        </p:txBody>
      </p:sp>
      <p:pic>
        <p:nvPicPr>
          <p:cNvPr id="7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16265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alibri" pitchFamily="34" charset="0"/>
              </a:rPr>
              <a:t>TGN-1412, a humanised monoclonal antibody against CD28.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Designed for use in CLL and rheumatoid arthritis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CD28 in expressed on T cells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Acted as a “super-agonist” activating T cells 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Clinical trial at Northwick Park in 2006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8 volunteers each paid £2,000 to take part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2 had placebo and 6 had subclinical doses of active drug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6 admitted to hospital, 4 developed multi-organ failure</a:t>
            </a:r>
          </a:p>
          <a:p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Outcome of Northwick park “scandal”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Patients had undergone cytokine release syndrome or “cytokine storm” – angioedema, swelling of skin and face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Complete depletion of white cells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The protocol had been approved by MHRA and drug given as directed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All volunteers recovered, though one has cancer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Seeking compensation of £5m each</a:t>
            </a:r>
          </a:p>
          <a:p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16265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8" y="1333830"/>
          <a:ext cx="7992887" cy="4615450"/>
        </p:xfrm>
        <a:graphic>
          <a:graphicData uri="http://schemas.openxmlformats.org/drawingml/2006/table">
            <a:tbl>
              <a:tblPr/>
              <a:tblGrid>
                <a:gridCol w="2016224"/>
                <a:gridCol w="3312367"/>
                <a:gridCol w="2664296"/>
              </a:tblGrid>
              <a:tr h="219978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alibri" pitchFamily="34" charset="0"/>
                        </a:rPr>
                        <a:t>TGN1412 study problem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Calibri" pitchFamily="34" charset="0"/>
                        </a:rPr>
                        <a:t>Detail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Calibri" pitchFamily="34" charset="0"/>
                        </a:rPr>
                        <a:t>Learning Point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21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alibri" pitchFamily="34" charset="0"/>
                        </a:rPr>
                        <a:t>Interpretation of preclinical (primate) studies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alibri" pitchFamily="34" charset="0"/>
                        </a:rPr>
                        <a:t>Low-level cytokine release in primate studies should have promoted </a:t>
                      </a:r>
                      <a:r>
                        <a:rPr lang="en-GB" sz="1000" dirty="0" smtClean="0">
                          <a:latin typeface="Calibri" pitchFamily="34" charset="0"/>
                        </a:rPr>
                        <a:t>with more </a:t>
                      </a:r>
                      <a:r>
                        <a:rPr lang="en-GB" sz="1000" dirty="0">
                          <a:latin typeface="Calibri" pitchFamily="34" charset="0"/>
                        </a:rPr>
                        <a:t>caution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Calibri" pitchFamily="34" charset="0"/>
                        </a:rPr>
                        <a:t>Minor but potentially important effects in preclinical studies should raise caution in crossing the species barrier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16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alibri" pitchFamily="34" charset="0"/>
                        </a:rPr>
                        <a:t>Use of human </a:t>
                      </a:r>
                      <a:r>
                        <a:rPr lang="en-GB" sz="1000" i="1" dirty="0">
                          <a:latin typeface="Calibri" pitchFamily="34" charset="0"/>
                        </a:rPr>
                        <a:t>in vitro</a:t>
                      </a:r>
                      <a:r>
                        <a:rPr lang="en-GB" sz="1000" dirty="0">
                          <a:latin typeface="Calibri" pitchFamily="34" charset="0"/>
                        </a:rPr>
                        <a:t> studies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alibri" pitchFamily="34" charset="0"/>
                        </a:rPr>
                        <a:t>Insufficient </a:t>
                      </a:r>
                      <a:r>
                        <a:rPr lang="en-GB" sz="1000" i="1" dirty="0">
                          <a:latin typeface="Calibri" pitchFamily="34" charset="0"/>
                        </a:rPr>
                        <a:t>in-vitro</a:t>
                      </a:r>
                      <a:r>
                        <a:rPr lang="en-GB" sz="1000" dirty="0">
                          <a:latin typeface="Calibri" pitchFamily="34" charset="0"/>
                        </a:rPr>
                        <a:t> human studies were performed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i="1">
                          <a:latin typeface="Calibri" pitchFamily="34" charset="0"/>
                        </a:rPr>
                        <a:t>In vitro</a:t>
                      </a:r>
                      <a:r>
                        <a:rPr lang="en-GB" sz="1000">
                          <a:latin typeface="Calibri" pitchFamily="34" charset="0"/>
                        </a:rPr>
                        <a:t> studies on human material as close as possible to the target tissue can be important.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288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Calibri" pitchFamily="34" charset="0"/>
                        </a:rPr>
                        <a:t>Choice of starting dose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alibri" pitchFamily="34" charset="0"/>
                        </a:rPr>
                        <a:t>Subtle difference between primate and human target ligand may explain marked difference in potency – the calculation of an initial dose based on a fraction of predicted ‘no adverse effect level’ proved dangerously wrong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Calibri" pitchFamily="34" charset="0"/>
                        </a:rPr>
                        <a:t>Prediction of risk and dose range from animal studies may prove unreliable: extra caution with wider margins of safety are required with ‘potentially risky modes of action’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056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Calibri" pitchFamily="34" charset="0"/>
                        </a:rPr>
                        <a:t>Dosing interval between subjects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alibri" pitchFamily="34" charset="0"/>
                        </a:rPr>
                        <a:t>No ‘proper interval’ allowing for the observation of possible side effects was left between the dosing of one subject and the next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alibri" pitchFamily="34" charset="0"/>
                        </a:rPr>
                        <a:t>In </a:t>
                      </a:r>
                      <a:r>
                        <a:rPr lang="en-GB" sz="1000" dirty="0" err="1">
                          <a:latin typeface="Calibri" pitchFamily="34" charset="0"/>
                        </a:rPr>
                        <a:t>fisrt</a:t>
                      </a:r>
                      <a:r>
                        <a:rPr lang="en-GB" sz="1000" dirty="0">
                          <a:latin typeface="Calibri" pitchFamily="34" charset="0"/>
                        </a:rPr>
                        <a:t>-in-man studies, investigators should expect the unexpected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902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Calibri" pitchFamily="34" charset="0"/>
                        </a:rPr>
                        <a:t>Preparation for adverse events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Calibri" pitchFamily="34" charset="0"/>
                        </a:rPr>
                        <a:t>Preparation for possible adverse events (cytokine storm) was inadequate – investigators did not expect it, recognize it or treat early.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alibri" pitchFamily="34" charset="0"/>
                        </a:rPr>
                        <a:t>Where there is a known theoretical risk, investigators should plan for its potential occurrence</a:t>
                      </a:r>
                    </a:p>
                  </a:txBody>
                  <a:tcPr marL="6295" marR="6295" marT="6295" marB="6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69269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Calibri" pitchFamily="34" charset="0"/>
              </a:rPr>
              <a:t>Learning points from “</a:t>
            </a:r>
            <a:r>
              <a:rPr lang="en-GB" sz="2800" b="1" dirty="0" err="1" smtClean="0">
                <a:solidFill>
                  <a:schemeClr val="tx2"/>
                </a:solidFill>
                <a:latin typeface="Calibri" pitchFamily="34" charset="0"/>
              </a:rPr>
              <a:t>Tegenero</a:t>
            </a:r>
            <a:r>
              <a:rPr lang="en-GB" sz="2800" b="1" dirty="0" smtClean="0">
                <a:solidFill>
                  <a:schemeClr val="tx2"/>
                </a:solidFill>
                <a:latin typeface="Calibri" pitchFamily="34" charset="0"/>
              </a:rPr>
              <a:t>”</a:t>
            </a:r>
            <a:endParaRPr lang="en-GB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02128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Taken from paper by: H. </a:t>
            </a:r>
            <a:r>
              <a:rPr lang="en-GB" dirty="0" err="1" smtClean="0">
                <a:latin typeface="Calibri" pitchFamily="34" charset="0"/>
              </a:rPr>
              <a:t>Attarwala</a:t>
            </a:r>
            <a:r>
              <a:rPr lang="en-GB" dirty="0" smtClean="0">
                <a:latin typeface="Calibri" pitchFamily="34" charset="0"/>
              </a:rPr>
              <a:t>, J Young Pharm. 2010</a:t>
            </a:r>
          </a:p>
          <a:p>
            <a:endParaRPr lang="en-GB" dirty="0"/>
          </a:p>
        </p:txBody>
      </p:sp>
      <p:pic>
        <p:nvPicPr>
          <p:cNvPr id="5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Recap: Healthy volunteer studies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11568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Young volunteers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Paid to take part 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Not usually cancer drugs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Risky, none the less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Oncology Phase I studies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736304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Patients have advanced cancer and have exhausted all standard treatment options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Patients are </a:t>
            </a:r>
            <a:r>
              <a:rPr lang="en-GB" b="1" dirty="0" smtClean="0">
                <a:solidFill>
                  <a:schemeClr val="tx2"/>
                </a:solidFill>
                <a:latin typeface="Calibri" pitchFamily="34" charset="0"/>
              </a:rPr>
              <a:t>not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 paid to participate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Generally, studies are open to patients with all types of cancer (called “first in human” or “first in man trials”)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Not ever (or very rarely) placebo controlled studies</a:t>
            </a:r>
          </a:p>
          <a:p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584176" cy="608479"/>
          </a:xfrm>
          <a:prstGeom prst="rect">
            <a:avLst/>
          </a:prstGeom>
          <a:noFill/>
        </p:spPr>
      </p:pic>
      <p:pic>
        <p:nvPicPr>
          <p:cNvPr id="5" name="Picture 2" descr="http://t3.gstatic.com/images?q=tbn:ANd9GcRW-FGUYy5UfdXx49KPq0HsbrsqKcqTYBynwdVHpRoH7Vjxcn-7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572000"/>
            <a:ext cx="200025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latin typeface="Calibri" pitchFamily="34" charset="0"/>
              </a:rPr>
              <a:t>Standard Phase I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4864"/>
            <a:ext cx="8229600" cy="259228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Enrol successive cohorts of 3 to 6 patients at increasing doses with the idea of determining dose limiting toxicity (DLT) and maximum tolerated dose (MTD) then backing down in dose until reach a dose suitable for Phase II.</a:t>
            </a: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Object 1"/>
          <p:cNvPicPr>
            <a:picLocks noChangeArrowheads="1"/>
          </p:cNvPicPr>
          <p:nvPr/>
        </p:nvPicPr>
        <p:blipFill>
          <a:blip r:embed="rId2" cstate="print"/>
          <a:srcRect t="-311"/>
          <a:stretch>
            <a:fillRect/>
          </a:stretch>
        </p:blipFill>
        <p:spPr bwMode="auto">
          <a:xfrm>
            <a:off x="611560" y="2276872"/>
            <a:ext cx="7344816" cy="31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827584" y="105273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Calibri" pitchFamily="34" charset="0"/>
              </a:rPr>
              <a:t>Standard 3 by 3 trial design</a:t>
            </a:r>
            <a:endParaRPr lang="en-GB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Talk outline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arenR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Introduction</a:t>
            </a:r>
          </a:p>
          <a:p>
            <a:pPr marL="624078" indent="-514350">
              <a:buAutoNum type="arabicParenR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The cost of drug development</a:t>
            </a:r>
          </a:p>
          <a:p>
            <a:pPr marL="624078" indent="-514350">
              <a:buAutoNum type="arabicParenR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What is a Phase I trial?</a:t>
            </a:r>
          </a:p>
          <a:p>
            <a:pPr marL="624078" indent="-514350">
              <a:buAutoNum type="arabicParenR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The differences between healthy volunteer and oncology phase I </a:t>
            </a:r>
          </a:p>
          <a:p>
            <a:pPr marL="624078" indent="-514350">
              <a:buAutoNum type="arabicParenR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Trial designs and their limitations</a:t>
            </a:r>
          </a:p>
          <a:p>
            <a:pPr marL="624078" indent="-514350">
              <a:buAutoNum type="arabicParenR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Safety, efficacy and ethics of oncology Phase I trials</a:t>
            </a: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16265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An external file that holds a picture, illustration, etc.&#10;Object name is jncidjp079f02_4c.jpg Object name is jncidjp079f02_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724400" cy="6057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692696"/>
            <a:ext cx="33123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Calibri" pitchFamily="34" charset="0"/>
              </a:rPr>
              <a:t>Other trial designs:</a:t>
            </a:r>
          </a:p>
          <a:p>
            <a:endParaRPr lang="en-GB" sz="36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Up and down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Accelerated titration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Continual reassessment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 Pharmacologically guided dose escalation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Modified continual reassessment method.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Escalation with overdose control.</a:t>
            </a:r>
          </a:p>
          <a:p>
            <a:endParaRPr lang="en-GB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6309320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Calibri" pitchFamily="34" charset="0"/>
              </a:rPr>
              <a:t>See Le Tourneau et al, JNCI 2009</a:t>
            </a:r>
            <a:endParaRPr lang="en-GB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Limitations to these trial designs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420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When looking at a combination of agents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When assessing a targeted therapy in the correct target population / in the non-target population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Adaptive designs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Rapid Pharmacokinetics (PK)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Pharmacodynamic (PD) readouts</a:t>
            </a:r>
          </a:p>
          <a:p>
            <a:pPr lvl="3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Circulating tumour cells</a:t>
            </a:r>
          </a:p>
          <a:p>
            <a:pPr lvl="3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Repeat tumour biopsies (feasibility / heterogeneity)</a:t>
            </a:r>
          </a:p>
          <a:p>
            <a:pPr lvl="3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Hair follicles</a:t>
            </a:r>
          </a:p>
          <a:p>
            <a:pPr lvl="3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Circulating DNA</a:t>
            </a:r>
          </a:p>
          <a:p>
            <a:pPr lvl="3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PET imaging / DCE MRI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Dose limiting toxicity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325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No standard definition (see paper by Le Tourneau et al, EJC, 2011)</a:t>
            </a:r>
          </a:p>
          <a:p>
            <a:pPr>
              <a:buNone/>
            </a:pPr>
            <a:r>
              <a:rPr lang="en-US" sz="2000" u="sng" dirty="0" smtClean="0">
                <a:solidFill>
                  <a:schemeClr val="tx2"/>
                </a:solidFill>
                <a:latin typeface="Calibri" pitchFamily="34" charset="0"/>
              </a:rPr>
              <a:t>A DLT is defined as one or more of the following events occurring through to the last scheduled day of Cycle 1:</a:t>
            </a:r>
            <a:endParaRPr lang="en-GB" sz="2000" u="sng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• ≥Grade 3 non-hematological toxicity (excluding nausea/vomiting/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diarrhoea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that responds to standard medical treatment)</a:t>
            </a:r>
            <a:endParaRPr lang="en-GB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• ≥ Grade 3 nausea/vomiting/diarrhea that occurs despite standard medical treatment</a:t>
            </a:r>
            <a:endParaRPr lang="en-GB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• Grade 4 neutropaenia lasting &gt; 7 days</a:t>
            </a:r>
            <a:endParaRPr lang="en-GB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• Febrile neutropaenia</a:t>
            </a:r>
            <a:endParaRPr lang="en-GB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• Grade 4 thrombocytopaenia</a:t>
            </a:r>
            <a:endParaRPr lang="en-GB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• Inability to begin next cycle of treatment (at full dose) within 14 days of the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scheduled dosing due to unresolved toxicity</a:t>
            </a:r>
            <a:endParaRPr lang="en-GB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• Either isolated or recurrent Grade 2 (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i.e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, cardiac, renal, neurologic) toxicity that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is judged by the Investigator and Medical Monitor to be a DLT.</a:t>
            </a:r>
            <a:endParaRPr lang="en-GB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 </a:t>
            </a:r>
            <a:endParaRPr lang="en-GB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GB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GB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Maximum Tolerated dose (MTD)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 a standard 3+3 design, the MTD is defined as the highest dose level for which fewer than 2 out of 6 (or &lt; 33%) subjects experience DLT. If 2 or more subjects in a cohort of up to 6 subjects (or ≥ 33%) experience a DLT, then the MTD has been exceeded and one of the two following procedures should be followed:</a:t>
            </a: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 </a:t>
            </a: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• Evaluate the next lower dose level by enrolling a total of 6 subjects OR</a:t>
            </a: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• Evaluate a dose between the level exceeding the MTD and the next lower dose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level by enrolling up to 6 subjects.</a:t>
            </a: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Challenges of Oncology Phase I trials</a:t>
            </a:r>
            <a:endParaRPr lang="en-GB" sz="3600" b="1" dirty="0">
              <a:latin typeface="Calibri" pitchFamily="34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 flipH="1" flipV="1">
            <a:off x="791580" y="3897052"/>
            <a:ext cx="1080120" cy="8640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5616" y="44371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Dose 1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39330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Dose 2</a:t>
            </a:r>
            <a:endParaRPr lang="en-GB" dirty="0">
              <a:latin typeface="Calibri" pitchFamily="34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1763688" y="3212976"/>
            <a:ext cx="1440160" cy="5760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7784" y="33569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Dose 3</a:t>
            </a:r>
            <a:endParaRPr lang="en-GB" dirty="0">
              <a:latin typeface="Calibri" pitchFamily="34" charset="0"/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5400000" flipH="1" flipV="1">
            <a:off x="3131840" y="2564904"/>
            <a:ext cx="720080" cy="5760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5856" y="29249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Dose 4 - </a:t>
            </a:r>
            <a:r>
              <a:rPr lang="en-GB" b="1" dirty="0" smtClean="0">
                <a:latin typeface="Calibri" pitchFamily="34" charset="0"/>
              </a:rPr>
              <a:t>TOXIC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530120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There is usually no intra-patient dose escalation, therefore a patient cannot increase the dose level once they have started. A patient recruited at a low dose level may not receive a therapeutic dose level </a:t>
            </a:r>
            <a:endParaRPr lang="en-GB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1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Challenges of Oncology Phase I trials</a:t>
            </a:r>
            <a:endParaRPr lang="en-GB" sz="3600" b="1" dirty="0">
              <a:latin typeface="Calibri" pitchFamily="34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 flipH="1" flipV="1">
            <a:off x="791580" y="3897052"/>
            <a:ext cx="1080120" cy="8640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5616" y="443711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Dose 1</a:t>
            </a:r>
            <a:endParaRPr lang="en-GB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393305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Dose 2</a:t>
            </a:r>
            <a:endParaRPr lang="en-GB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1763688" y="3212976"/>
            <a:ext cx="1440160" cy="5760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7784" y="335699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Dose 3 – expanded (3 more patients) – </a:t>
            </a:r>
            <a:r>
              <a:rPr lang="en-GB" sz="2000" b="1" dirty="0" smtClean="0">
                <a:solidFill>
                  <a:schemeClr val="tx2"/>
                </a:solidFill>
                <a:latin typeface="Calibri" pitchFamily="34" charset="0"/>
              </a:rPr>
              <a:t>Recommended phase II dose (RP2D) </a:t>
            </a:r>
            <a:endParaRPr lang="en-GB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2924944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Dose 4 – </a:t>
            </a:r>
            <a:r>
              <a:rPr lang="en-GB" sz="2000" b="1" dirty="0" smtClean="0">
                <a:solidFill>
                  <a:schemeClr val="tx2"/>
                </a:solidFill>
                <a:latin typeface="Calibri" pitchFamily="34" charset="0"/>
              </a:rPr>
              <a:t>TOXIC – maximum tolerated dose</a:t>
            </a:r>
            <a:endParaRPr lang="en-GB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7416316" y="324898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3059832" y="3068960"/>
            <a:ext cx="2880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03848" y="2924944"/>
            <a:ext cx="51125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99592" y="544522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A patient recruited at a high dose level may experience toxicity</a:t>
            </a:r>
            <a:endParaRPr lang="en-GB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There is no guarantee of efficacy, even in those receiving a therapeutic dose level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Challenges of Oncology Phase I trials</a:t>
            </a:r>
            <a:endParaRPr lang="en-GB" sz="3600" b="1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5579219" cy="2190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2979902" cy="2274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08720"/>
            <a:ext cx="843528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Just how effective are oncology phase I trials?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Roberts et al,( JAMA, 2004) reviewed 213 published phase I trials (6474 patients) between 1991-2002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Divided into 3 time periods: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 smtClean="0">
                <a:solidFill>
                  <a:schemeClr val="tx2"/>
                </a:solidFill>
                <a:latin typeface="Calibri" pitchFamily="34" charset="0"/>
              </a:rPr>
              <a:t>Period 1: 1991-1994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 smtClean="0">
                <a:solidFill>
                  <a:schemeClr val="tx2"/>
                </a:solidFill>
                <a:latin typeface="Calibri" pitchFamily="34" charset="0"/>
              </a:rPr>
              <a:t>Period 2: 1995 –1998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 smtClean="0">
                <a:solidFill>
                  <a:schemeClr val="tx2"/>
                </a:solidFill>
                <a:latin typeface="Calibri" pitchFamily="34" charset="0"/>
              </a:rPr>
              <a:t>Period 3: 1999-2002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Overall 56% were male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89% PS 0 or 1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Most commonly patients with lung, colorectal cancer, kidney, breast and prostate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243 objective responses  = </a:t>
            </a:r>
            <a:r>
              <a:rPr lang="en-GB" sz="2000" b="1" dirty="0" smtClean="0">
                <a:solidFill>
                  <a:schemeClr val="tx2"/>
                </a:solidFill>
                <a:latin typeface="Calibri" pitchFamily="34" charset="0"/>
              </a:rPr>
              <a:t>3.8%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Response rates declined over time: 6.2% (1), 2.6% (2), 2.5% (3)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Non-industry sponsors and non-USA trials had higher RR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Intra-patient (instead of inter-patient) dose escalation schedules were better (5.3% </a:t>
            </a:r>
            <a:r>
              <a:rPr lang="en-GB" sz="2000" dirty="0" err="1" smtClean="0">
                <a:solidFill>
                  <a:schemeClr val="tx2"/>
                </a:solidFill>
                <a:latin typeface="Calibri" pitchFamily="34" charset="0"/>
              </a:rPr>
              <a:t>vs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 3.2%)</a:t>
            </a: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172325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Oval 7"/>
          <p:cNvSpPr>
            <a:spLocks noChangeArrowheads="1"/>
          </p:cNvSpPr>
          <p:nvPr/>
        </p:nvSpPr>
        <p:spPr bwMode="auto">
          <a:xfrm>
            <a:off x="7308850" y="2133600"/>
            <a:ext cx="576263" cy="2873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Oval 8"/>
          <p:cNvSpPr>
            <a:spLocks noChangeArrowheads="1"/>
          </p:cNvSpPr>
          <p:nvPr/>
        </p:nvSpPr>
        <p:spPr bwMode="auto">
          <a:xfrm>
            <a:off x="7308850" y="3068638"/>
            <a:ext cx="576263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9"/>
          <p:cNvSpPr>
            <a:spLocks noChangeArrowheads="1"/>
          </p:cNvSpPr>
          <p:nvPr/>
        </p:nvSpPr>
        <p:spPr bwMode="auto">
          <a:xfrm>
            <a:off x="7235825" y="4510088"/>
            <a:ext cx="576263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Calibri" pitchFamily="34" charset="0"/>
              </a:rPr>
              <a:t>Why are treatments less effective than before?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0517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Chance of responding to treatment has decreased (overall benefit ratio has improved!)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More independent radiology review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More lines of prior treatment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Unequal responses between trials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Methods of assessing response unsuitable for newer agents (?look at progression rates rather than RR)</a:t>
            </a:r>
          </a:p>
          <a:p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Introduction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Around 12.7 million new cancer cases were diagnosed worldwide in 2008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Worldwide around 7.6 million deaths from cancer occurred in 2008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Estimated that people in UK have a 1:3 risk of developing cancer at some time during their life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Currently, average 10 year cancer survival in UK is 46.2% (CRUK 2007)</a:t>
            </a:r>
          </a:p>
          <a:p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16265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solidFill>
                  <a:schemeClr val="tx2"/>
                </a:solidFill>
                <a:latin typeface="Calibri" pitchFamily="34" charset="0"/>
              </a:rPr>
              <a:t>Horstmann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 et al (NEJM, 2005) performed similar analysis of 460 trials</a:t>
            </a:r>
          </a:p>
          <a:p>
            <a:pPr eaLnBrk="1" hangingPunct="1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Included stable disease</a:t>
            </a:r>
          </a:p>
          <a:p>
            <a:pPr eaLnBrk="1" hangingPunct="1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Found overall RR </a:t>
            </a:r>
            <a:r>
              <a:rPr lang="en-GB" b="1" dirty="0" smtClean="0">
                <a:solidFill>
                  <a:schemeClr val="tx2"/>
                </a:solidFill>
                <a:latin typeface="Calibri" pitchFamily="34" charset="0"/>
              </a:rPr>
              <a:t>10.6%</a:t>
            </a:r>
          </a:p>
          <a:p>
            <a:pPr eaLnBrk="1" hangingPunct="1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Additional 34.1% had stable disease or “less than PR” = 44.7% derived a benefit from treatment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908720"/>
            <a:ext cx="8435280" cy="10668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Just how effective are oncology phase I trials?</a:t>
            </a:r>
          </a:p>
        </p:txBody>
      </p:sp>
      <p:pic>
        <p:nvPicPr>
          <p:cNvPr id="6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How safe are oncology Phase I trials?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Roberts et al, JAMA, 2004 noted 137 deaths (</a:t>
            </a:r>
            <a:r>
              <a:rPr lang="en-GB" sz="2400" b="1" dirty="0" smtClean="0">
                <a:solidFill>
                  <a:schemeClr val="tx2"/>
                </a:solidFill>
                <a:latin typeface="Calibri" pitchFamily="34" charset="0"/>
              </a:rPr>
              <a:t>2.1%</a:t>
            </a: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), decreasing over the 3 time periods: 3% (1), 2.2% (2), 1% (3) 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1991-1994 &gt;10x riskier than 1999-2002)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Why? Less cytotoxics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Better supportive care (GCSF, anti-emetics)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Stricter regulatory supervision and entry criteria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?publication bias</a:t>
            </a:r>
            <a:endParaRPr lang="en-GB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26% classified as treatment related (PE, febrile neutropenia)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Deaths less common in industry sponsored studies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Targeted agents less deaths than cytotoxics (0.19% </a:t>
            </a:r>
            <a:r>
              <a:rPr lang="en-GB" sz="2400" dirty="0" err="1" smtClean="0">
                <a:solidFill>
                  <a:schemeClr val="tx2"/>
                </a:solidFill>
                <a:latin typeface="Calibri" pitchFamily="34" charset="0"/>
              </a:rPr>
              <a:t>vs</a:t>
            </a: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 0.8%), 1/4</a:t>
            </a:r>
            <a:r>
              <a:rPr lang="en-GB" sz="24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 overall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Clinical signs of toxicity decreased over time 4.2% (1), 3.9% (2), 3.1% (3)</a:t>
            </a:r>
          </a:p>
          <a:p>
            <a:pPr>
              <a:lnSpc>
                <a:spcPct val="90000"/>
              </a:lnSpc>
            </a:pPr>
            <a:endParaRPr lang="en-GB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 err="1" smtClean="0">
                <a:solidFill>
                  <a:schemeClr val="tx2"/>
                </a:solidFill>
                <a:latin typeface="Calibri" pitchFamily="34" charset="0"/>
              </a:rPr>
              <a:t>Hostmann</a:t>
            </a: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 reported treatment-related deaths of 0.49%</a:t>
            </a:r>
          </a:p>
          <a:p>
            <a:pPr>
              <a:lnSpc>
                <a:spcPct val="90000"/>
              </a:lnSpc>
            </a:pPr>
            <a:endParaRPr lang="en-GB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0668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As these studies are potentially unsafe and potentially ineffective or toxic, are they ethical in cancer patients? 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7715200" cy="3627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“No” : 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The principle aim of phase I studies is to address safety and tolerability and patients are unlikely to obtain benefit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Patients may misunderstand this (24% do according to Jansen et al, 2011)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 Patients are vulnerable (</a:t>
            </a:r>
            <a:r>
              <a:rPr lang="en-GB" dirty="0" err="1" smtClean="0">
                <a:solidFill>
                  <a:schemeClr val="tx2"/>
                </a:solidFill>
                <a:latin typeface="Calibri" pitchFamily="34" charset="0"/>
              </a:rPr>
              <a:t>Annas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 et al (1992), </a:t>
            </a:r>
            <a:r>
              <a:rPr lang="en-GB" dirty="0" err="1" smtClean="0">
                <a:solidFill>
                  <a:schemeClr val="tx2"/>
                </a:solidFill>
                <a:latin typeface="Calibri" pitchFamily="34" charset="0"/>
              </a:rPr>
              <a:t>Degos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 et al (2000), </a:t>
            </a:r>
            <a:r>
              <a:rPr lang="en-GB" dirty="0" err="1" smtClean="0">
                <a:solidFill>
                  <a:schemeClr val="tx2"/>
                </a:solidFill>
                <a:latin typeface="Calibri" pitchFamily="34" charset="0"/>
              </a:rPr>
              <a:t>Lipsett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 et al (1982)) 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668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As these studies are potentially unsafe and potentially ineffective or toxic, are they ethical in cancer patients? 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9464"/>
            <a:ext cx="7715200" cy="3627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“Yes” 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: 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It is patronising to assume patients do not understand the purpose of phase I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Demographically speaking, patients are not “vulnerable” (</a:t>
            </a:r>
            <a:r>
              <a:rPr lang="en-GB" dirty="0" err="1" smtClean="0">
                <a:solidFill>
                  <a:schemeClr val="tx2"/>
                </a:solidFill>
                <a:latin typeface="Calibri" pitchFamily="34" charset="0"/>
              </a:rPr>
              <a:t>Seidenfeld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, 2008)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The pros and cons of entering oncology phase I trial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316288" cy="5002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Pros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Get a drug that may work and won’t be approved for another 15 years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Get access to a drug that might never be approved for their (rare) cancer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Treatment is free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Treatment continues for as long as it works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Continue to give “hope” to patients who don’t want to give up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Get close support of Phase I team during treatment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Advance cancer research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930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Cons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Get a drug either at too low or too high a dose with unexpected toxicities (may be fatal)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Get a drug that doesn’t work at all or doesn’t work for their cancer type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Fixed and inflexible treatment schedule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Have to “donate” blood, hair follicles, tumour specimens etc – </a:t>
            </a:r>
            <a:r>
              <a:rPr lang="en-GB" dirty="0" err="1" smtClean="0">
                <a:solidFill>
                  <a:schemeClr val="tx2"/>
                </a:solidFill>
                <a:latin typeface="Calibri" pitchFamily="34" charset="0"/>
              </a:rPr>
              <a:t>v.invasive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!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No time to spend with family/friends – perpetuates denial</a:t>
            </a:r>
          </a:p>
          <a:p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030202" y="4314614"/>
            <a:ext cx="5085184" cy="158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Getting approval to run a trial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8003232" cy="4525963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ICH-GCP training (guidelines approved since 1986)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Protocol, patient info sheet etc registered on European Database (</a:t>
            </a:r>
            <a:r>
              <a:rPr lang="en-GB" sz="2400" dirty="0" err="1" smtClean="0">
                <a:solidFill>
                  <a:schemeClr val="tx2"/>
                </a:solidFill>
                <a:latin typeface="Calibri" pitchFamily="34" charset="0"/>
              </a:rPr>
              <a:t>Eudract</a:t>
            </a: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 number)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Protocol reviewed by MHRA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Protocol reviewed by External Ethics Committee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Protocol reviewed and approved by hospital R&amp;D committee</a:t>
            </a:r>
          </a:p>
          <a:p>
            <a:endParaRPr lang="en-GB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Site inspected by trial monitors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Deviations reported to trial sponsors or MHRA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MHRA can do random inspections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Registration revoked if unsafe</a:t>
            </a:r>
          </a:p>
          <a:p>
            <a:endParaRPr lang="en-GB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Summary – Oncology Phase I studies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Costly to develop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At the interface between preclinical and clinical trials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Oncology phase I fundamentally differ from healthy volunteer studies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Trial designs developed around cytotoxics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Studies are safer, more efficacious and better regulated than ever before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They are still ethically controversial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What will the future be??</a:t>
            </a:r>
            <a:endParaRPr lang="en-GB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members.shaw.ca/cancerconspiracy/cartoon-cl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696744" cy="5417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The Impact of chemotherapy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In some like prostate, breast and colorectal cancers, survival has significantly increased over time (by 12%, 6% and 6% every 5 years respectively)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For others, like oesophageal and ovarian cancer there has been little improvement in survival in recent years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New treatments are drastically required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16265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450" y="404664"/>
            <a:ext cx="9696450" cy="861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alibri" pitchFamily="34" charset="0"/>
              </a:rPr>
              <a:t>We are now in an era of targeted oncology</a:t>
            </a:r>
            <a:endParaRPr lang="en-GB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96944" cy="10668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Calibri" pitchFamily="34" charset="0"/>
              </a:rPr>
              <a:t>But each drug has to pass through extensive (and expensive) stages of drug development first!</a:t>
            </a:r>
            <a:endParaRPr lang="en-GB" sz="3200" b="1" dirty="0">
              <a:latin typeface="Calibri" pitchFamily="34" charset="0"/>
            </a:endParaRPr>
          </a:p>
        </p:txBody>
      </p:sp>
      <p:pic>
        <p:nvPicPr>
          <p:cNvPr id="27650" name="Picture 2" descr="http://www.alzdiscovery.org/wp-content/uploads/2009/04/pre-discov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33145"/>
            <a:ext cx="8397081" cy="4099545"/>
          </a:xfrm>
          <a:prstGeom prst="rect">
            <a:avLst/>
          </a:prstGeom>
          <a:noFill/>
        </p:spPr>
      </p:pic>
      <p:pic>
        <p:nvPicPr>
          <p:cNvPr id="4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Calibri" pitchFamily="34" charset="0"/>
              </a:rPr>
              <a:t>The cost of developing one new cancer drug is approximately $1bn (£700m)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3347864" y="3573685"/>
            <a:ext cx="936103" cy="1511300"/>
          </a:xfrm>
          <a:prstGeom prst="rect">
            <a:avLst/>
          </a:prstGeom>
          <a:solidFill>
            <a:srgbClr val="00FFFF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258888" y="4942110"/>
            <a:ext cx="7273925" cy="719138"/>
          </a:xfrm>
          <a:prstGeom prst="rightArrow">
            <a:avLst>
              <a:gd name="adj1" fmla="val 50111"/>
              <a:gd name="adj2" fmla="val 155843"/>
            </a:avLst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03350" y="515166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979613" y="515801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0066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771478" y="515801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491557" y="515801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0066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139629" y="515801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0066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787255" y="515801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435600" y="515801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0066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300788" y="515801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0066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948488" y="515801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0066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259632" y="4454242"/>
            <a:ext cx="1152525" cy="630942"/>
          </a:xfrm>
          <a:prstGeom prst="rect">
            <a:avLst/>
          </a:prstGeom>
          <a:solidFill>
            <a:srgbClr val="FFFF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</a:rPr>
              <a:t>Discovery</a:t>
            </a:r>
          </a:p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</a:rPr>
              <a:t>(2-10 years)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347865" y="3645123"/>
            <a:ext cx="86377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</a:rPr>
              <a:t>Phase I trial</a:t>
            </a:r>
          </a:p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</a:rPr>
              <a:t>(20-30 pats)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283968" y="3141513"/>
            <a:ext cx="936104" cy="1943100"/>
          </a:xfrm>
          <a:prstGeom prst="rect">
            <a:avLst/>
          </a:prstGeom>
          <a:solidFill>
            <a:srgbClr val="CC99FF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4211960" y="3285529"/>
            <a:ext cx="100888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</a:rPr>
              <a:t>Phase II trial</a:t>
            </a:r>
          </a:p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</a:rPr>
              <a:t>(100 pats)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5220072" y="2565449"/>
            <a:ext cx="1007219" cy="2519362"/>
          </a:xfrm>
          <a:prstGeom prst="rect">
            <a:avLst/>
          </a:prstGeom>
          <a:solidFill>
            <a:srgbClr val="FF99CC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5220072" y="2637457"/>
            <a:ext cx="93578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</a:rPr>
              <a:t>Phase III trial</a:t>
            </a:r>
          </a:p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</a:rPr>
              <a:t>(1000+ pats)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6228184" y="2421160"/>
            <a:ext cx="1080120" cy="2663825"/>
          </a:xfrm>
          <a:prstGeom prst="rect">
            <a:avLst/>
          </a:prstGeom>
          <a:solidFill>
            <a:srgbClr val="FF00FF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6228184" y="2565449"/>
            <a:ext cx="12961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</a:rPr>
              <a:t>UK/FDA marketing approval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39752" y="3861593"/>
            <a:ext cx="100811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9752" y="4077617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00066"/>
                </a:solidFill>
              </a:rPr>
              <a:t>Preclinical Testing (lab and animal)</a:t>
            </a:r>
          </a:p>
          <a:p>
            <a:endParaRPr lang="en-GB" sz="1000" dirty="0"/>
          </a:p>
        </p:txBody>
      </p:sp>
      <p:pic>
        <p:nvPicPr>
          <p:cNvPr id="27" name="Picture 12" descr="http://www.lfhe.ac.uk/publications/sm/casestudies/imperi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16265"/>
            <a:ext cx="1584176" cy="60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nrd1470-f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803798"/>
            <a:ext cx="6286500" cy="3865562"/>
          </a:xfrm>
        </p:spPr>
      </p:pic>
      <p:pic>
        <p:nvPicPr>
          <p:cNvPr id="9219" name="Picture 29" descr="imp_college_lond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6977"/>
            <a:ext cx="14398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148212" y="6446663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Calibri" pitchFamily="34" charset="0"/>
              </a:rPr>
              <a:t>(Kola et al, 2004)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3888" y="4293096"/>
            <a:ext cx="648072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3528" y="1364575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schemeClr val="tx2"/>
                </a:solidFill>
                <a:latin typeface="Calibri" pitchFamily="34" charset="0"/>
              </a:rPr>
              <a:t>Only 5% cancer drugs entering clinical trials obtain marketing approval</a:t>
            </a:r>
            <a:endParaRPr lang="en-GB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28625" y="845840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Calibri" pitchFamily="34" charset="0"/>
              </a:rPr>
              <a:t>Success rate by % of phase 1 drugs that progress to development</a:t>
            </a:r>
          </a:p>
        </p:txBody>
      </p:sp>
      <p:pic>
        <p:nvPicPr>
          <p:cNvPr id="10243" name="Content Placeholder 3" descr="nrd1470-f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48299" r="31145" b="7506"/>
          <a:stretch>
            <a:fillRect/>
          </a:stretch>
        </p:blipFill>
        <p:spPr>
          <a:xfrm>
            <a:off x="428625" y="2214563"/>
            <a:ext cx="5500688" cy="3348037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000625" y="2643188"/>
            <a:ext cx="33877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Most expensive is stage of highest attrition i.e. phase II to III</a:t>
            </a:r>
          </a:p>
        </p:txBody>
      </p:sp>
      <p:pic>
        <p:nvPicPr>
          <p:cNvPr id="10245" name="Picture 29" descr="imp_college_lond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398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67544" y="5517232"/>
            <a:ext cx="8374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It is vital for any drug company to develop a drug that is likely to active and whose activity can be clearly demonstrated.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1770</TotalTime>
  <Words>2153</Words>
  <Application>Microsoft Office PowerPoint</Application>
  <PresentationFormat>On-screen Show (4:3)</PresentationFormat>
  <Paragraphs>263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Urban</vt:lpstr>
      <vt:lpstr>BSc Surgery &amp; Anaesthesia:  Phase I oncology trials</vt:lpstr>
      <vt:lpstr>Talk outline</vt:lpstr>
      <vt:lpstr>Introduction</vt:lpstr>
      <vt:lpstr>The Impact of chemotherapy</vt:lpstr>
      <vt:lpstr>We are now in an era of targeted oncology</vt:lpstr>
      <vt:lpstr>But each drug has to pass through extensive (and expensive) stages of drug development first!</vt:lpstr>
      <vt:lpstr>The cost of developing one new cancer drug is approximately $1bn (£700m)</vt:lpstr>
      <vt:lpstr>PowerPoint Presentation</vt:lpstr>
      <vt:lpstr>Success rate by % of phase 1 drugs that progress to development</vt:lpstr>
      <vt:lpstr>PowerPoint Presentation</vt:lpstr>
      <vt:lpstr>Phase I trials lie on the interface between pre-clinical and clinical development</vt:lpstr>
      <vt:lpstr>Healthy volunteer studies</vt:lpstr>
      <vt:lpstr>TGN-1412, a humanised monoclonal antibody against CD28.</vt:lpstr>
      <vt:lpstr>Outcome of Northwick park “scandal”</vt:lpstr>
      <vt:lpstr>PowerPoint Presentation</vt:lpstr>
      <vt:lpstr>Recap: Healthy volunteer studies</vt:lpstr>
      <vt:lpstr>Oncology Phase I studies</vt:lpstr>
      <vt:lpstr>Standard Phase I design</vt:lpstr>
      <vt:lpstr>PowerPoint Presentation</vt:lpstr>
      <vt:lpstr>PowerPoint Presentation</vt:lpstr>
      <vt:lpstr>Limitations to these trial designs</vt:lpstr>
      <vt:lpstr>Dose limiting toxicity</vt:lpstr>
      <vt:lpstr>Maximum Tolerated dose (MTD)</vt:lpstr>
      <vt:lpstr>Challenges of Oncology Phase I trials</vt:lpstr>
      <vt:lpstr>Challenges of Oncology Phase I trials</vt:lpstr>
      <vt:lpstr>Challenges of Oncology Phase I trials</vt:lpstr>
      <vt:lpstr>Just how effective are oncology phase I trials?</vt:lpstr>
      <vt:lpstr>PowerPoint Presentation</vt:lpstr>
      <vt:lpstr>Why are treatments less effective than before?</vt:lpstr>
      <vt:lpstr>PowerPoint Presentation</vt:lpstr>
      <vt:lpstr>How safe are oncology Phase I trials?</vt:lpstr>
      <vt:lpstr>As these studies are potentially unsafe and potentially ineffective or toxic, are they ethical in cancer patients? </vt:lpstr>
      <vt:lpstr>As these studies are potentially unsafe and potentially ineffective or toxic, are they ethical in cancer patients? </vt:lpstr>
      <vt:lpstr>The pros and cons of entering oncology phase I trial</vt:lpstr>
      <vt:lpstr>Getting approval to run a trial</vt:lpstr>
      <vt:lpstr>Summary – Oncology Phase I studies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Phase I oncology</dc:title>
  <dc:creator>sblagden</dc:creator>
  <cp:lastModifiedBy>Shiel, Nuala</cp:lastModifiedBy>
  <cp:revision>30</cp:revision>
  <dcterms:created xsi:type="dcterms:W3CDTF">2012-01-15T17:22:02Z</dcterms:created>
  <dcterms:modified xsi:type="dcterms:W3CDTF">2012-10-31T10:37:46Z</dcterms:modified>
</cp:coreProperties>
</file>