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82" r:id="rId4"/>
    <p:sldId id="263" r:id="rId5"/>
    <p:sldId id="260" r:id="rId6"/>
    <p:sldId id="258" r:id="rId7"/>
    <p:sldId id="264" r:id="rId8"/>
    <p:sldId id="261" r:id="rId9"/>
    <p:sldId id="265" r:id="rId10"/>
    <p:sldId id="269" r:id="rId11"/>
    <p:sldId id="272" r:id="rId12"/>
    <p:sldId id="271" r:id="rId13"/>
    <p:sldId id="266" r:id="rId14"/>
    <p:sldId id="267" r:id="rId15"/>
    <p:sldId id="273" r:id="rId16"/>
    <p:sldId id="274" r:id="rId17"/>
    <p:sldId id="276" r:id="rId18"/>
    <p:sldId id="277" r:id="rId19"/>
    <p:sldId id="278" r:id="rId20"/>
    <p:sldId id="275" r:id="rId21"/>
    <p:sldId id="281" r:id="rId22"/>
    <p:sldId id="279" r:id="rId23"/>
    <p:sldId id="283" r:id="rId24"/>
    <p:sldId id="280" r:id="rId25"/>
    <p:sldId id="284" r:id="rId26"/>
    <p:sldId id="25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4" autoAdjust="0"/>
    <p:restoredTop sz="94660"/>
  </p:normalViewPr>
  <p:slideViewPr>
    <p:cSldViewPr>
      <p:cViewPr varScale="1">
        <p:scale>
          <a:sx n="45" d="100"/>
          <a:sy n="45" d="100"/>
        </p:scale>
        <p:origin x="-6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F1689-9853-4615-A0E8-FAE9DB0F0A89}" type="datetimeFigureOut">
              <a:rPr lang="en-GB" smtClean="0"/>
              <a:pPr/>
              <a:t>10/10/2012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45E1A-6601-4571-B19A-2E5F4232E78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608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780C08-2B2C-4E21-8205-D451E6195049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GB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endParaRPr lang="en-GB" dirty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69791-A1FF-4490-8B76-759E014A5E09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3675-8B99-4252-B87F-15282911B2A5}" type="datetimeFigureOut">
              <a:rPr lang="en-GB" smtClean="0"/>
              <a:pPr/>
              <a:t>10/10/2012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4438-B683-4640-927A-8921891580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3675-8B99-4252-B87F-15282911B2A5}" type="datetimeFigureOut">
              <a:rPr lang="en-GB" smtClean="0"/>
              <a:pPr/>
              <a:t>10/10/2012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4438-B683-4640-927A-8921891580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3675-8B99-4252-B87F-15282911B2A5}" type="datetimeFigureOut">
              <a:rPr lang="en-GB" smtClean="0"/>
              <a:pPr/>
              <a:t>10/10/2012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4438-B683-4640-927A-8921891580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3675-8B99-4252-B87F-15282911B2A5}" type="datetimeFigureOut">
              <a:rPr lang="en-GB" smtClean="0"/>
              <a:pPr/>
              <a:t>10/10/2012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4438-B683-4640-927A-8921891580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3675-8B99-4252-B87F-15282911B2A5}" type="datetimeFigureOut">
              <a:rPr lang="en-GB" smtClean="0"/>
              <a:pPr/>
              <a:t>10/10/2012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4438-B683-4640-927A-8921891580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3675-8B99-4252-B87F-15282911B2A5}" type="datetimeFigureOut">
              <a:rPr lang="en-GB" smtClean="0"/>
              <a:pPr/>
              <a:t>10/10/2012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4438-B683-4640-927A-8921891580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3675-8B99-4252-B87F-15282911B2A5}" type="datetimeFigureOut">
              <a:rPr lang="en-GB" smtClean="0"/>
              <a:pPr/>
              <a:t>10/10/2012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4438-B683-4640-927A-8921891580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3675-8B99-4252-B87F-15282911B2A5}" type="datetimeFigureOut">
              <a:rPr lang="en-GB" smtClean="0"/>
              <a:pPr/>
              <a:t>10/10/2012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4438-B683-4640-927A-8921891580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3675-8B99-4252-B87F-15282911B2A5}" type="datetimeFigureOut">
              <a:rPr lang="en-GB" smtClean="0"/>
              <a:pPr/>
              <a:t>10/10/2012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4438-B683-4640-927A-8921891580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3675-8B99-4252-B87F-15282911B2A5}" type="datetimeFigureOut">
              <a:rPr lang="en-GB" smtClean="0"/>
              <a:pPr/>
              <a:t>10/10/2012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4438-B683-4640-927A-8921891580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3675-8B99-4252-B87F-15282911B2A5}" type="datetimeFigureOut">
              <a:rPr lang="en-GB" smtClean="0"/>
              <a:pPr/>
              <a:t>10/10/2012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4438-B683-4640-927A-8921891580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53675-8B99-4252-B87F-15282911B2A5}" type="datetimeFigureOut">
              <a:rPr lang="en-GB" smtClean="0"/>
              <a:pPr/>
              <a:t>10/10/2012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14438-B683-4640-927A-89218915807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cancer.gov/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5679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smtClean="0">
                <a:latin typeface="Arial" pitchFamily="34" charset="0"/>
                <a:cs typeface="Arial" pitchFamily="34" charset="0"/>
              </a:rPr>
              <a:t>Cancer </a:t>
            </a:r>
            <a:r>
              <a:rPr lang="en-GB" sz="4000" dirty="0">
                <a:latin typeface="Arial" pitchFamily="34" charset="0"/>
                <a:cs typeface="Arial" pitchFamily="34" charset="0"/>
              </a:rPr>
              <a:t>metastasis </a:t>
            </a:r>
            <a:r>
              <a:rPr lang="en-GB" sz="4000" dirty="0" smtClean="0">
                <a:latin typeface="Arial" pitchFamily="34" charset="0"/>
                <a:cs typeface="Arial" pitchFamily="34" charset="0"/>
              </a:rPr>
              <a:t>mechanisms</a:t>
            </a:r>
            <a:endParaRPr lang="en-GB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93305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Arial" pitchFamily="34" charset="0"/>
                <a:cs typeface="Arial" pitchFamily="34" charset="0"/>
              </a:rPr>
              <a:t>Dr Manuela Mura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3265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Arial" pitchFamily="34" charset="0"/>
                <a:cs typeface="Arial" pitchFamily="34" charset="0"/>
              </a:rPr>
              <a:t>BSc in Surgery &amp; Anaesthesia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42088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Arial" pitchFamily="34" charset="0"/>
                <a:cs typeface="Arial" pitchFamily="34" charset="0"/>
              </a:rPr>
              <a:t>16 October 2012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561816"/>
            <a:ext cx="5143536" cy="581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6488668"/>
            <a:ext cx="3087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Friedl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and Alexander Cell 2011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Individual and collective migration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6357982" cy="4905267"/>
          </a:xfrm>
          <a:prstGeom prst="rect">
            <a:avLst/>
          </a:prstGeom>
          <a:noFill/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79512" y="5877272"/>
            <a:ext cx="762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Chris D.  Madsen , Erik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Developmental Cell 2010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1429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Pseudopodia/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Invadopodia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46338" y="1412776"/>
            <a:ext cx="269766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 smtClean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GB" dirty="0" smtClean="0"/>
              <a:t>Actin polymerisation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GB" dirty="0" smtClean="0"/>
              <a:t>Focal adhesion complexes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GB" dirty="0" err="1" smtClean="0"/>
              <a:t>Metallo</a:t>
            </a:r>
            <a:r>
              <a:rPr lang="en-GB" dirty="0" smtClean="0"/>
              <a:t>-protease (MMP)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08"/>
            <a:ext cx="6285170" cy="4357718"/>
          </a:xfrm>
          <a:prstGeom prst="rect">
            <a:avLst/>
          </a:prstGeom>
          <a:noFill/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14282" y="5429264"/>
            <a:ext cx="762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Chris D.  Madsen , Erik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Developmental Cell 2010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1429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Amoeboid migration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72264" y="1071546"/>
            <a:ext cx="25717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Times New Roman" pitchFamily="18" charset="0"/>
                <a:cs typeface="Times New Roman" pitchFamily="18" charset="0"/>
              </a:rPr>
              <a:t>Cortical contraction: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generates  hydrostatic pressure to push the leading protrusion forward </a:t>
            </a:r>
          </a:p>
          <a:p>
            <a:pPr>
              <a:buFont typeface="Arial" pitchFamily="34" charset="0"/>
              <a:buChar char="•"/>
            </a:pP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squeezes the cell through small gaps without the need for matrix proteolysis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gration 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03" y="1285860"/>
            <a:ext cx="9019435" cy="48577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2860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Characteristic of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mesenchymal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and amoeboid  migration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6211669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Peter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Friedl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&amp; Katarina Wolf,  Nature Review Cancer 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064896" cy="3302000"/>
          </a:xfrm>
          <a:prstGeom prst="rect">
            <a:avLst/>
          </a:prstGeom>
          <a:noFill/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67544" y="3929066"/>
            <a:ext cx="80648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Revenu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and Gilmour, Current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Opinion in Genetics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Development  2009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Epithelial to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mesenchymal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transition (EMT)</a:t>
            </a:r>
            <a:endParaRPr lang="en-GB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2643174" y="4500570"/>
            <a:ext cx="507209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lang="en-GB" b="1" dirty="0">
                <a:latin typeface="Times New Roman" pitchFamily="18" charset="0"/>
                <a:cs typeface="Times New Roman" pitchFamily="18" charset="0"/>
              </a:rPr>
              <a:t>Cells lose the cobblestone regular pattern</a:t>
            </a:r>
          </a:p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lang="en-GB" b="1" dirty="0">
                <a:latin typeface="Times New Roman" pitchFamily="18" charset="0"/>
                <a:cs typeface="Times New Roman" pitchFamily="18" charset="0"/>
              </a:rPr>
              <a:t>Acquire a spindle-like scattered phenotype</a:t>
            </a:r>
          </a:p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lang="en-GB" b="1" dirty="0">
                <a:latin typeface="Times New Roman" pitchFamily="18" charset="0"/>
                <a:cs typeface="Times New Roman" pitchFamily="18" charset="0"/>
              </a:rPr>
              <a:t>Become highly motile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Rectangle 257"/>
          <p:cNvSpPr/>
          <p:nvPr/>
        </p:nvSpPr>
        <p:spPr>
          <a:xfrm>
            <a:off x="4038600" y="1371600"/>
            <a:ext cx="150813" cy="1412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216"/>
          <p:cNvGrpSpPr>
            <a:grpSpLocks/>
          </p:cNvGrpSpPr>
          <p:nvPr/>
        </p:nvGrpSpPr>
        <p:grpSpPr bwMode="auto">
          <a:xfrm>
            <a:off x="428625" y="700088"/>
            <a:ext cx="8382000" cy="5943600"/>
            <a:chOff x="-71470" y="500042"/>
            <a:chExt cx="8382000" cy="5943600"/>
          </a:xfrm>
        </p:grpSpPr>
        <p:cxnSp>
          <p:nvCxnSpPr>
            <p:cNvPr id="483" name="Straight Arrow Connector 482"/>
            <p:cNvCxnSpPr/>
            <p:nvPr/>
          </p:nvCxnSpPr>
          <p:spPr>
            <a:xfrm rot="5400000">
              <a:off x="1943862" y="1639073"/>
              <a:ext cx="381000" cy="1587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15"/>
            <p:cNvGrpSpPr>
              <a:grpSpLocks/>
            </p:cNvGrpSpPr>
            <p:nvPr/>
          </p:nvGrpSpPr>
          <p:grpSpPr bwMode="auto">
            <a:xfrm>
              <a:off x="-71470" y="500042"/>
              <a:ext cx="8382000" cy="5943600"/>
              <a:chOff x="-23786" y="414358"/>
              <a:chExt cx="8382000" cy="5943600"/>
            </a:xfrm>
          </p:grpSpPr>
          <p:grpSp>
            <p:nvGrpSpPr>
              <p:cNvPr id="4" name="Group 451"/>
              <p:cNvGrpSpPr>
                <a:grpSpLocks/>
              </p:cNvGrpSpPr>
              <p:nvPr/>
            </p:nvGrpSpPr>
            <p:grpSpPr bwMode="auto">
              <a:xfrm>
                <a:off x="1981200" y="685800"/>
                <a:ext cx="381000" cy="762000"/>
                <a:chOff x="3886200" y="1295400"/>
                <a:chExt cx="406015" cy="850900"/>
              </a:xfrm>
            </p:grpSpPr>
            <p:sp>
              <p:nvSpPr>
                <p:cNvPr id="363" name="Oval 362"/>
                <p:cNvSpPr/>
                <p:nvPr/>
              </p:nvSpPr>
              <p:spPr>
                <a:xfrm>
                  <a:off x="4114612" y="1295422"/>
                  <a:ext cx="177632" cy="850900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0" name="Oval 439"/>
                <p:cNvSpPr/>
                <p:nvPr/>
              </p:nvSpPr>
              <p:spPr>
                <a:xfrm>
                  <a:off x="3886229" y="1295422"/>
                  <a:ext cx="177631" cy="850900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5" name="Group 213"/>
              <p:cNvGrpSpPr>
                <a:grpSpLocks/>
              </p:cNvGrpSpPr>
              <p:nvPr/>
            </p:nvGrpSpPr>
            <p:grpSpPr bwMode="auto">
              <a:xfrm>
                <a:off x="-23786" y="414358"/>
                <a:ext cx="8382000" cy="5943600"/>
                <a:chOff x="0" y="285728"/>
                <a:chExt cx="8382000" cy="5943600"/>
              </a:xfrm>
            </p:grpSpPr>
            <p:grpSp>
              <p:nvGrpSpPr>
                <p:cNvPr id="6" name="Group 3"/>
                <p:cNvGrpSpPr>
                  <a:grpSpLocks/>
                </p:cNvGrpSpPr>
                <p:nvPr/>
              </p:nvGrpSpPr>
              <p:grpSpPr bwMode="auto">
                <a:xfrm>
                  <a:off x="2133600" y="4343400"/>
                  <a:ext cx="4191000" cy="609600"/>
                  <a:chOff x="3352800" y="5257800"/>
                  <a:chExt cx="4191000" cy="609600"/>
                </a:xfrm>
              </p:grpSpPr>
              <p:pic>
                <p:nvPicPr>
                  <p:cNvPr id="19666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 rot="-5400000">
                    <a:off x="6853826" y="5102971"/>
                    <a:ext cx="535145" cy="8448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9667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 rot="-5400000">
                    <a:off x="6009023" y="5102972"/>
                    <a:ext cx="535145" cy="8448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9668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 rot="-5400000">
                    <a:off x="5180728" y="5140199"/>
                    <a:ext cx="535145" cy="8448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9669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 rot="-5400000">
                    <a:off x="3507629" y="5177426"/>
                    <a:ext cx="535145" cy="8448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9670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 rot="-5400000">
                    <a:off x="4344178" y="5163466"/>
                    <a:ext cx="535145" cy="8448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7" name="Group 212"/>
                <p:cNvGrpSpPr>
                  <a:grpSpLocks/>
                </p:cNvGrpSpPr>
                <p:nvPr/>
              </p:nvGrpSpPr>
              <p:grpSpPr bwMode="auto">
                <a:xfrm>
                  <a:off x="0" y="285728"/>
                  <a:ext cx="8382000" cy="5943600"/>
                  <a:chOff x="0" y="304800"/>
                  <a:chExt cx="8382000" cy="5943600"/>
                </a:xfrm>
              </p:grpSpPr>
              <p:grpSp>
                <p:nvGrpSpPr>
                  <p:cNvPr id="8" name="Group 212"/>
                  <p:cNvGrpSpPr>
                    <a:grpSpLocks/>
                  </p:cNvGrpSpPr>
                  <p:nvPr/>
                </p:nvGrpSpPr>
                <p:grpSpPr bwMode="auto">
                  <a:xfrm>
                    <a:off x="0" y="3276600"/>
                    <a:ext cx="6781799" cy="791688"/>
                    <a:chOff x="685800" y="4572000"/>
                    <a:chExt cx="6858000" cy="1524000"/>
                  </a:xfrm>
                </p:grpSpPr>
                <p:sp>
                  <p:nvSpPr>
                    <p:cNvPr id="460" name="Arc 459"/>
                    <p:cNvSpPr/>
                    <p:nvPr/>
                  </p:nvSpPr>
                  <p:spPr>
                    <a:xfrm>
                      <a:off x="685800" y="4572000"/>
                      <a:ext cx="6858001" cy="1524912"/>
                    </a:xfrm>
                    <a:prstGeom prst="arc">
                      <a:avLst>
                        <a:gd name="adj1" fmla="val 16200000"/>
                        <a:gd name="adj2" fmla="val 40943"/>
                      </a:avLst>
                    </a:prstGeom>
                    <a:ln w="508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461" name="Arc 460"/>
                    <p:cNvSpPr/>
                    <p:nvPr/>
                  </p:nvSpPr>
                  <p:spPr>
                    <a:xfrm flipH="1">
                      <a:off x="990814" y="4572000"/>
                      <a:ext cx="6247973" cy="1524912"/>
                    </a:xfrm>
                    <a:prstGeom prst="arc">
                      <a:avLst/>
                    </a:prstGeom>
                    <a:ln w="508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9" name="Group 246"/>
                  <p:cNvGrpSpPr>
                    <a:grpSpLocks/>
                  </p:cNvGrpSpPr>
                  <p:nvPr/>
                </p:nvGrpSpPr>
                <p:grpSpPr bwMode="auto">
                  <a:xfrm>
                    <a:off x="1059432" y="777186"/>
                    <a:ext cx="4807968" cy="670614"/>
                    <a:chOff x="679862" y="1442587"/>
                    <a:chExt cx="7852563" cy="1138623"/>
                  </a:xfrm>
                </p:grpSpPr>
                <p:grpSp>
                  <p:nvGrpSpPr>
                    <p:cNvPr id="10" name="Group 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43200" y="1442587"/>
                      <a:ext cx="5789225" cy="1138623"/>
                      <a:chOff x="1371600" y="1873733"/>
                      <a:chExt cx="5715000" cy="1936267"/>
                    </a:xfrm>
                  </p:grpSpPr>
                  <p:grpSp>
                    <p:nvGrpSpPr>
                      <p:cNvPr id="11" name="Group 10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71600" y="2514600"/>
                        <a:ext cx="5715000" cy="838200"/>
                        <a:chOff x="1371600" y="3200400"/>
                        <a:chExt cx="5715000" cy="838200"/>
                      </a:xfrm>
                    </p:grpSpPr>
                    <p:sp>
                      <p:nvSpPr>
                        <p:cNvPr id="380" name="Oval 3"/>
                        <p:cNvSpPr/>
                        <p:nvPr/>
                      </p:nvSpPr>
                      <p:spPr>
                        <a:xfrm>
                          <a:off x="1371181" y="3354484"/>
                          <a:ext cx="227797" cy="229180"/>
                        </a:xfrm>
                        <a:prstGeom prst="ellipse">
                          <a:avLst/>
                        </a:prstGeom>
                        <a:solidFill>
                          <a:srgbClr val="FFFF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381" name="Oval 87"/>
                        <p:cNvSpPr/>
                        <p:nvPr/>
                      </p:nvSpPr>
                      <p:spPr>
                        <a:xfrm>
                          <a:off x="1598978" y="3354484"/>
                          <a:ext cx="230357" cy="229180"/>
                        </a:xfrm>
                        <a:prstGeom prst="ellipse">
                          <a:avLst/>
                        </a:prstGeom>
                        <a:solidFill>
                          <a:srgbClr val="FFFF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382" name="Oval 88"/>
                        <p:cNvSpPr/>
                        <p:nvPr/>
                      </p:nvSpPr>
                      <p:spPr>
                        <a:xfrm>
                          <a:off x="1829335" y="3354484"/>
                          <a:ext cx="227799" cy="229180"/>
                        </a:xfrm>
                        <a:prstGeom prst="ellipse">
                          <a:avLst/>
                        </a:prstGeom>
                        <a:solidFill>
                          <a:srgbClr val="FFFF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383" name="Oval 382"/>
                        <p:cNvSpPr/>
                        <p:nvPr/>
                      </p:nvSpPr>
                      <p:spPr>
                        <a:xfrm>
                          <a:off x="2057134" y="3354484"/>
                          <a:ext cx="227797" cy="229180"/>
                        </a:xfrm>
                        <a:prstGeom prst="ellipse">
                          <a:avLst/>
                        </a:prstGeom>
                        <a:solidFill>
                          <a:srgbClr val="FFFF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384" name="Oval 90"/>
                        <p:cNvSpPr/>
                        <p:nvPr/>
                      </p:nvSpPr>
                      <p:spPr>
                        <a:xfrm>
                          <a:off x="2284931" y="3354484"/>
                          <a:ext cx="230357" cy="229180"/>
                        </a:xfrm>
                        <a:prstGeom prst="ellipse">
                          <a:avLst/>
                        </a:prstGeom>
                        <a:solidFill>
                          <a:srgbClr val="FFFF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385" name="Oval 91"/>
                        <p:cNvSpPr/>
                        <p:nvPr/>
                      </p:nvSpPr>
                      <p:spPr>
                        <a:xfrm>
                          <a:off x="2515288" y="3354484"/>
                          <a:ext cx="227799" cy="229180"/>
                        </a:xfrm>
                        <a:prstGeom prst="ellipse">
                          <a:avLst/>
                        </a:prstGeom>
                        <a:solidFill>
                          <a:srgbClr val="FFFF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386" name="Oval 385"/>
                        <p:cNvSpPr/>
                        <p:nvPr/>
                      </p:nvSpPr>
                      <p:spPr>
                        <a:xfrm>
                          <a:off x="2743086" y="3354484"/>
                          <a:ext cx="227797" cy="229180"/>
                        </a:xfrm>
                        <a:prstGeom prst="ellipse">
                          <a:avLst/>
                        </a:prstGeom>
                        <a:solidFill>
                          <a:srgbClr val="FFFF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387" name="Oval 386"/>
                        <p:cNvSpPr/>
                        <p:nvPr/>
                      </p:nvSpPr>
                      <p:spPr>
                        <a:xfrm>
                          <a:off x="2970883" y="3354484"/>
                          <a:ext cx="230357" cy="229180"/>
                        </a:xfrm>
                        <a:prstGeom prst="ellipse">
                          <a:avLst/>
                        </a:prstGeom>
                        <a:solidFill>
                          <a:srgbClr val="FFFF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388" name="Oval 387"/>
                        <p:cNvSpPr/>
                        <p:nvPr/>
                      </p:nvSpPr>
                      <p:spPr>
                        <a:xfrm>
                          <a:off x="3201241" y="3354484"/>
                          <a:ext cx="227799" cy="229180"/>
                        </a:xfrm>
                        <a:prstGeom prst="ellipse">
                          <a:avLst/>
                        </a:prstGeom>
                        <a:solidFill>
                          <a:srgbClr val="FFFF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389" name="Oval 388"/>
                        <p:cNvSpPr/>
                        <p:nvPr/>
                      </p:nvSpPr>
                      <p:spPr>
                        <a:xfrm>
                          <a:off x="3656836" y="3354484"/>
                          <a:ext cx="230357" cy="229180"/>
                        </a:xfrm>
                        <a:prstGeom prst="ellipse">
                          <a:avLst/>
                        </a:prstGeom>
                        <a:solidFill>
                          <a:srgbClr val="FFFF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390" name="Oval 389"/>
                        <p:cNvSpPr/>
                        <p:nvPr/>
                      </p:nvSpPr>
                      <p:spPr>
                        <a:xfrm>
                          <a:off x="4114992" y="3734924"/>
                          <a:ext cx="227797" cy="224595"/>
                        </a:xfrm>
                        <a:prstGeom prst="ellipse">
                          <a:avLst/>
                        </a:prstGeom>
                        <a:solidFill>
                          <a:srgbClr val="FFFF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391" name="Oval 390"/>
                        <p:cNvSpPr/>
                        <p:nvPr/>
                      </p:nvSpPr>
                      <p:spPr>
                        <a:xfrm>
                          <a:off x="4342789" y="3354484"/>
                          <a:ext cx="227799" cy="229180"/>
                        </a:xfrm>
                        <a:prstGeom prst="ellipse">
                          <a:avLst/>
                        </a:prstGeom>
                        <a:solidFill>
                          <a:srgbClr val="FFFF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392" name="Oval 391"/>
                        <p:cNvSpPr/>
                        <p:nvPr/>
                      </p:nvSpPr>
                      <p:spPr>
                        <a:xfrm>
                          <a:off x="4570587" y="3354484"/>
                          <a:ext cx="230357" cy="229180"/>
                        </a:xfrm>
                        <a:prstGeom prst="ellipse">
                          <a:avLst/>
                        </a:prstGeom>
                        <a:solidFill>
                          <a:srgbClr val="FFFF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393" name="Oval 392"/>
                        <p:cNvSpPr/>
                        <p:nvPr/>
                      </p:nvSpPr>
                      <p:spPr>
                        <a:xfrm>
                          <a:off x="4800945" y="3354484"/>
                          <a:ext cx="227797" cy="229180"/>
                        </a:xfrm>
                        <a:prstGeom prst="ellipse">
                          <a:avLst/>
                        </a:prstGeom>
                        <a:solidFill>
                          <a:srgbClr val="FFFF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394" name="Oval 393"/>
                        <p:cNvSpPr/>
                        <p:nvPr/>
                      </p:nvSpPr>
                      <p:spPr>
                        <a:xfrm>
                          <a:off x="5028742" y="3354484"/>
                          <a:ext cx="227799" cy="229180"/>
                        </a:xfrm>
                        <a:prstGeom prst="ellipse">
                          <a:avLst/>
                        </a:prstGeom>
                        <a:solidFill>
                          <a:srgbClr val="FFFF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395" name="Oval 394"/>
                        <p:cNvSpPr/>
                        <p:nvPr/>
                      </p:nvSpPr>
                      <p:spPr>
                        <a:xfrm>
                          <a:off x="5256540" y="3354484"/>
                          <a:ext cx="230357" cy="229180"/>
                        </a:xfrm>
                        <a:prstGeom prst="ellipse">
                          <a:avLst/>
                        </a:prstGeom>
                        <a:solidFill>
                          <a:srgbClr val="FFFF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396" name="Oval 395"/>
                        <p:cNvSpPr/>
                        <p:nvPr/>
                      </p:nvSpPr>
                      <p:spPr>
                        <a:xfrm>
                          <a:off x="5486897" y="3354484"/>
                          <a:ext cx="227797" cy="229180"/>
                        </a:xfrm>
                        <a:prstGeom prst="ellipse">
                          <a:avLst/>
                        </a:prstGeom>
                        <a:solidFill>
                          <a:srgbClr val="FFFF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397" name="Oval 396"/>
                        <p:cNvSpPr/>
                        <p:nvPr/>
                      </p:nvSpPr>
                      <p:spPr>
                        <a:xfrm>
                          <a:off x="5714694" y="3354484"/>
                          <a:ext cx="227799" cy="229180"/>
                        </a:xfrm>
                        <a:prstGeom prst="ellipse">
                          <a:avLst/>
                        </a:prstGeom>
                        <a:solidFill>
                          <a:srgbClr val="FFFF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398" name="Oval 397"/>
                        <p:cNvSpPr/>
                        <p:nvPr/>
                      </p:nvSpPr>
                      <p:spPr>
                        <a:xfrm>
                          <a:off x="5942493" y="3354484"/>
                          <a:ext cx="230357" cy="229180"/>
                        </a:xfrm>
                        <a:prstGeom prst="ellipse">
                          <a:avLst/>
                        </a:prstGeom>
                        <a:solidFill>
                          <a:srgbClr val="FFFF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399" name="Oval 24"/>
                        <p:cNvSpPr/>
                        <p:nvPr/>
                      </p:nvSpPr>
                      <p:spPr>
                        <a:xfrm>
                          <a:off x="6172850" y="3354484"/>
                          <a:ext cx="227797" cy="229180"/>
                        </a:xfrm>
                        <a:prstGeom prst="ellipse">
                          <a:avLst/>
                        </a:prstGeom>
                        <a:solidFill>
                          <a:srgbClr val="FFFF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00" name="Oval 399"/>
                        <p:cNvSpPr/>
                        <p:nvPr/>
                      </p:nvSpPr>
                      <p:spPr>
                        <a:xfrm>
                          <a:off x="6400647" y="3354484"/>
                          <a:ext cx="227799" cy="229180"/>
                        </a:xfrm>
                        <a:prstGeom prst="ellipse">
                          <a:avLst/>
                        </a:prstGeom>
                        <a:solidFill>
                          <a:srgbClr val="FFFF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01" name="Oval 400"/>
                        <p:cNvSpPr/>
                        <p:nvPr/>
                      </p:nvSpPr>
                      <p:spPr>
                        <a:xfrm>
                          <a:off x="1371181" y="3734924"/>
                          <a:ext cx="227797" cy="224595"/>
                        </a:xfrm>
                        <a:prstGeom prst="ellipse">
                          <a:avLst/>
                        </a:prstGeom>
                        <a:solidFill>
                          <a:srgbClr val="FFFF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02" name="Oval 401"/>
                        <p:cNvSpPr/>
                        <p:nvPr/>
                      </p:nvSpPr>
                      <p:spPr>
                        <a:xfrm>
                          <a:off x="1598978" y="3734924"/>
                          <a:ext cx="230357" cy="224595"/>
                        </a:xfrm>
                        <a:prstGeom prst="ellipse">
                          <a:avLst/>
                        </a:prstGeom>
                        <a:solidFill>
                          <a:srgbClr val="FFFF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03" name="Oval 109"/>
                        <p:cNvSpPr/>
                        <p:nvPr/>
                      </p:nvSpPr>
                      <p:spPr>
                        <a:xfrm>
                          <a:off x="1829335" y="3734924"/>
                          <a:ext cx="227799" cy="224595"/>
                        </a:xfrm>
                        <a:prstGeom prst="ellipse">
                          <a:avLst/>
                        </a:prstGeom>
                        <a:solidFill>
                          <a:srgbClr val="FFFF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04" name="Oval 403"/>
                        <p:cNvSpPr/>
                        <p:nvPr/>
                      </p:nvSpPr>
                      <p:spPr>
                        <a:xfrm>
                          <a:off x="2057134" y="3734924"/>
                          <a:ext cx="227797" cy="224595"/>
                        </a:xfrm>
                        <a:prstGeom prst="ellipse">
                          <a:avLst/>
                        </a:prstGeom>
                        <a:solidFill>
                          <a:srgbClr val="FFFF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05" name="Oval 111"/>
                        <p:cNvSpPr/>
                        <p:nvPr/>
                      </p:nvSpPr>
                      <p:spPr>
                        <a:xfrm>
                          <a:off x="2284931" y="3734924"/>
                          <a:ext cx="230357" cy="224595"/>
                        </a:xfrm>
                        <a:prstGeom prst="ellipse">
                          <a:avLst/>
                        </a:prstGeom>
                        <a:solidFill>
                          <a:srgbClr val="FFFF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06" name="Oval 405"/>
                        <p:cNvSpPr/>
                        <p:nvPr/>
                      </p:nvSpPr>
                      <p:spPr>
                        <a:xfrm>
                          <a:off x="2515288" y="3734924"/>
                          <a:ext cx="227799" cy="224595"/>
                        </a:xfrm>
                        <a:prstGeom prst="ellipse">
                          <a:avLst/>
                        </a:prstGeom>
                        <a:solidFill>
                          <a:srgbClr val="FFFF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07" name="Oval 406"/>
                        <p:cNvSpPr/>
                        <p:nvPr/>
                      </p:nvSpPr>
                      <p:spPr>
                        <a:xfrm>
                          <a:off x="2743086" y="3734924"/>
                          <a:ext cx="227797" cy="224595"/>
                        </a:xfrm>
                        <a:prstGeom prst="ellipse">
                          <a:avLst/>
                        </a:prstGeom>
                        <a:solidFill>
                          <a:srgbClr val="FFFF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08" name="Oval 407"/>
                        <p:cNvSpPr/>
                        <p:nvPr/>
                      </p:nvSpPr>
                      <p:spPr>
                        <a:xfrm>
                          <a:off x="2970883" y="3734924"/>
                          <a:ext cx="230357" cy="224595"/>
                        </a:xfrm>
                        <a:prstGeom prst="ellipse">
                          <a:avLst/>
                        </a:prstGeom>
                        <a:solidFill>
                          <a:srgbClr val="FFFF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09" name="Oval 408"/>
                        <p:cNvSpPr/>
                        <p:nvPr/>
                      </p:nvSpPr>
                      <p:spPr>
                        <a:xfrm>
                          <a:off x="3201241" y="3734924"/>
                          <a:ext cx="227799" cy="224595"/>
                        </a:xfrm>
                        <a:prstGeom prst="ellipse">
                          <a:avLst/>
                        </a:prstGeom>
                        <a:solidFill>
                          <a:srgbClr val="FFFF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0" name="Oval 116"/>
                        <p:cNvSpPr/>
                        <p:nvPr/>
                      </p:nvSpPr>
                      <p:spPr>
                        <a:xfrm>
                          <a:off x="3656836" y="3734924"/>
                          <a:ext cx="230357" cy="224595"/>
                        </a:xfrm>
                        <a:prstGeom prst="ellipse">
                          <a:avLst/>
                        </a:prstGeom>
                        <a:solidFill>
                          <a:srgbClr val="FFFF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1" name="Oval 410"/>
                        <p:cNvSpPr/>
                        <p:nvPr/>
                      </p:nvSpPr>
                      <p:spPr>
                        <a:xfrm>
                          <a:off x="4114992" y="3354484"/>
                          <a:ext cx="227797" cy="229180"/>
                        </a:xfrm>
                        <a:prstGeom prst="ellipse">
                          <a:avLst/>
                        </a:prstGeom>
                        <a:solidFill>
                          <a:srgbClr val="FFFF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2" name="Oval 118"/>
                        <p:cNvSpPr/>
                        <p:nvPr/>
                      </p:nvSpPr>
                      <p:spPr>
                        <a:xfrm>
                          <a:off x="4342789" y="3734924"/>
                          <a:ext cx="227799" cy="224595"/>
                        </a:xfrm>
                        <a:prstGeom prst="ellipse">
                          <a:avLst/>
                        </a:prstGeom>
                        <a:solidFill>
                          <a:srgbClr val="FFFF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3" name="Oval 412"/>
                        <p:cNvSpPr/>
                        <p:nvPr/>
                      </p:nvSpPr>
                      <p:spPr>
                        <a:xfrm>
                          <a:off x="4570587" y="3734924"/>
                          <a:ext cx="230357" cy="224595"/>
                        </a:xfrm>
                        <a:prstGeom prst="ellipse">
                          <a:avLst/>
                        </a:prstGeom>
                        <a:solidFill>
                          <a:srgbClr val="FFFF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4" name="Oval 413"/>
                        <p:cNvSpPr/>
                        <p:nvPr/>
                      </p:nvSpPr>
                      <p:spPr>
                        <a:xfrm>
                          <a:off x="4800945" y="3734924"/>
                          <a:ext cx="227797" cy="224595"/>
                        </a:xfrm>
                        <a:prstGeom prst="ellipse">
                          <a:avLst/>
                        </a:prstGeom>
                        <a:solidFill>
                          <a:srgbClr val="FFFF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5" name="Oval 414"/>
                        <p:cNvSpPr/>
                        <p:nvPr/>
                      </p:nvSpPr>
                      <p:spPr>
                        <a:xfrm>
                          <a:off x="5028742" y="3734924"/>
                          <a:ext cx="227799" cy="224595"/>
                        </a:xfrm>
                        <a:prstGeom prst="ellipse">
                          <a:avLst/>
                        </a:prstGeom>
                        <a:solidFill>
                          <a:srgbClr val="FFFF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6" name="Oval 415"/>
                        <p:cNvSpPr/>
                        <p:nvPr/>
                      </p:nvSpPr>
                      <p:spPr>
                        <a:xfrm>
                          <a:off x="5256540" y="3734924"/>
                          <a:ext cx="230357" cy="224595"/>
                        </a:xfrm>
                        <a:prstGeom prst="ellipse">
                          <a:avLst/>
                        </a:prstGeom>
                        <a:solidFill>
                          <a:srgbClr val="FFFF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7" name="Oval 416"/>
                        <p:cNvSpPr/>
                        <p:nvPr/>
                      </p:nvSpPr>
                      <p:spPr>
                        <a:xfrm>
                          <a:off x="5486897" y="3734924"/>
                          <a:ext cx="227797" cy="224595"/>
                        </a:xfrm>
                        <a:prstGeom prst="ellipse">
                          <a:avLst/>
                        </a:prstGeom>
                        <a:solidFill>
                          <a:srgbClr val="FFFF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8" name="Oval 417"/>
                        <p:cNvSpPr/>
                        <p:nvPr/>
                      </p:nvSpPr>
                      <p:spPr>
                        <a:xfrm>
                          <a:off x="5714694" y="3734924"/>
                          <a:ext cx="227799" cy="224595"/>
                        </a:xfrm>
                        <a:prstGeom prst="ellipse">
                          <a:avLst/>
                        </a:prstGeom>
                        <a:solidFill>
                          <a:srgbClr val="FFFF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9" name="Oval 418"/>
                        <p:cNvSpPr/>
                        <p:nvPr/>
                      </p:nvSpPr>
                      <p:spPr>
                        <a:xfrm>
                          <a:off x="5942493" y="3734924"/>
                          <a:ext cx="230357" cy="224595"/>
                        </a:xfrm>
                        <a:prstGeom prst="ellipse">
                          <a:avLst/>
                        </a:prstGeom>
                        <a:solidFill>
                          <a:srgbClr val="FFFF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20" name="Oval 419"/>
                        <p:cNvSpPr/>
                        <p:nvPr/>
                      </p:nvSpPr>
                      <p:spPr>
                        <a:xfrm>
                          <a:off x="6172850" y="3734924"/>
                          <a:ext cx="227797" cy="224595"/>
                        </a:xfrm>
                        <a:prstGeom prst="ellipse">
                          <a:avLst/>
                        </a:prstGeom>
                        <a:solidFill>
                          <a:srgbClr val="FFFF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21" name="Oval 420"/>
                        <p:cNvSpPr/>
                        <p:nvPr/>
                      </p:nvSpPr>
                      <p:spPr>
                        <a:xfrm>
                          <a:off x="6400647" y="3734924"/>
                          <a:ext cx="227799" cy="224595"/>
                        </a:xfrm>
                        <a:prstGeom prst="ellipse">
                          <a:avLst/>
                        </a:prstGeom>
                        <a:solidFill>
                          <a:srgbClr val="FFFF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22" name="Oval 421"/>
                        <p:cNvSpPr/>
                        <p:nvPr/>
                      </p:nvSpPr>
                      <p:spPr>
                        <a:xfrm>
                          <a:off x="6628446" y="3354484"/>
                          <a:ext cx="230357" cy="229180"/>
                        </a:xfrm>
                        <a:prstGeom prst="ellipse">
                          <a:avLst/>
                        </a:prstGeom>
                        <a:solidFill>
                          <a:srgbClr val="FFFF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23" name="Oval 422"/>
                        <p:cNvSpPr/>
                        <p:nvPr/>
                      </p:nvSpPr>
                      <p:spPr>
                        <a:xfrm>
                          <a:off x="6628446" y="3734924"/>
                          <a:ext cx="230357" cy="224595"/>
                        </a:xfrm>
                        <a:prstGeom prst="ellipse">
                          <a:avLst/>
                        </a:prstGeom>
                        <a:solidFill>
                          <a:srgbClr val="FFFF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24" name="Oval 423"/>
                        <p:cNvSpPr/>
                        <p:nvPr/>
                      </p:nvSpPr>
                      <p:spPr>
                        <a:xfrm>
                          <a:off x="6858803" y="3354484"/>
                          <a:ext cx="227797" cy="229180"/>
                        </a:xfrm>
                        <a:prstGeom prst="ellipse">
                          <a:avLst/>
                        </a:prstGeom>
                        <a:solidFill>
                          <a:srgbClr val="FFFF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25" name="Oval 424"/>
                        <p:cNvSpPr/>
                        <p:nvPr/>
                      </p:nvSpPr>
                      <p:spPr>
                        <a:xfrm>
                          <a:off x="6858803" y="3734924"/>
                          <a:ext cx="227797" cy="224595"/>
                        </a:xfrm>
                        <a:prstGeom prst="ellipse">
                          <a:avLst/>
                        </a:prstGeom>
                        <a:solidFill>
                          <a:srgbClr val="FFFF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26" name="Oval 425"/>
                        <p:cNvSpPr/>
                        <p:nvPr/>
                      </p:nvSpPr>
                      <p:spPr>
                        <a:xfrm>
                          <a:off x="3429039" y="3235310"/>
                          <a:ext cx="227797" cy="802132"/>
                        </a:xfrm>
                        <a:prstGeom prst="ellipse">
                          <a:avLst/>
                        </a:prstGeom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27" name="Oval 426"/>
                        <p:cNvSpPr/>
                        <p:nvPr/>
                      </p:nvSpPr>
                      <p:spPr>
                        <a:xfrm>
                          <a:off x="3887193" y="3235310"/>
                          <a:ext cx="227799" cy="802132"/>
                        </a:xfrm>
                        <a:prstGeom prst="ellipse">
                          <a:avLst/>
                        </a:prstGeom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</p:grpSp>
                  <p:sp>
                    <p:nvSpPr>
                      <p:cNvPr id="368" name="Oval 367"/>
                      <p:cNvSpPr/>
                      <p:nvPr/>
                    </p:nvSpPr>
                    <p:spPr>
                      <a:xfrm>
                        <a:off x="3887193" y="2361584"/>
                        <a:ext cx="151013" cy="155842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69" name="Oval 368"/>
                      <p:cNvSpPr/>
                      <p:nvPr/>
                    </p:nvSpPr>
                    <p:spPr>
                      <a:xfrm>
                        <a:off x="3887193" y="2210323"/>
                        <a:ext cx="151013" cy="151260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70" name="Oval 369"/>
                      <p:cNvSpPr/>
                      <p:nvPr/>
                    </p:nvSpPr>
                    <p:spPr>
                      <a:xfrm>
                        <a:off x="3887193" y="2059066"/>
                        <a:ext cx="151013" cy="151257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71" name="Oval 370"/>
                      <p:cNvSpPr/>
                      <p:nvPr/>
                    </p:nvSpPr>
                    <p:spPr>
                      <a:xfrm>
                        <a:off x="3887193" y="1907806"/>
                        <a:ext cx="151013" cy="151260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72" name="Oval 371"/>
                      <p:cNvSpPr/>
                      <p:nvPr/>
                    </p:nvSpPr>
                    <p:spPr>
                      <a:xfrm>
                        <a:off x="3505825" y="2361584"/>
                        <a:ext cx="151011" cy="155842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73" name="Oval 372"/>
                      <p:cNvSpPr/>
                      <p:nvPr/>
                    </p:nvSpPr>
                    <p:spPr>
                      <a:xfrm>
                        <a:off x="3482788" y="2210323"/>
                        <a:ext cx="153572" cy="151260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74" name="Oval 373"/>
                      <p:cNvSpPr/>
                      <p:nvPr/>
                    </p:nvSpPr>
                    <p:spPr>
                      <a:xfrm>
                        <a:off x="3523741" y="2059066"/>
                        <a:ext cx="151013" cy="151257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75" name="Oval 374"/>
                      <p:cNvSpPr/>
                      <p:nvPr/>
                    </p:nvSpPr>
                    <p:spPr>
                      <a:xfrm>
                        <a:off x="3615884" y="1875722"/>
                        <a:ext cx="153572" cy="151257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76" name="Oval 375"/>
                      <p:cNvSpPr/>
                      <p:nvPr/>
                    </p:nvSpPr>
                    <p:spPr>
                      <a:xfrm>
                        <a:off x="3887193" y="3351640"/>
                        <a:ext cx="227799" cy="229180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77" name="Oval 376"/>
                      <p:cNvSpPr/>
                      <p:nvPr/>
                    </p:nvSpPr>
                    <p:spPr>
                      <a:xfrm>
                        <a:off x="3887193" y="3580820"/>
                        <a:ext cx="227799" cy="229180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78" name="Oval 377"/>
                      <p:cNvSpPr/>
                      <p:nvPr/>
                    </p:nvSpPr>
                    <p:spPr>
                      <a:xfrm>
                        <a:off x="3429039" y="3351640"/>
                        <a:ext cx="227797" cy="229180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79" name="Oval 378"/>
                      <p:cNvSpPr/>
                      <p:nvPr/>
                    </p:nvSpPr>
                    <p:spPr>
                      <a:xfrm>
                        <a:off x="3429039" y="3580820"/>
                        <a:ext cx="227797" cy="229180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sp>
                  <p:nvSpPr>
                    <p:cNvPr id="346" name="Oval 345"/>
                    <p:cNvSpPr/>
                    <p:nvPr/>
                  </p:nvSpPr>
                  <p:spPr>
                    <a:xfrm>
                      <a:off x="678933" y="1904667"/>
                      <a:ext cx="230756" cy="134769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47" name="Oval 346"/>
                    <p:cNvSpPr/>
                    <p:nvPr/>
                  </p:nvSpPr>
                  <p:spPr>
                    <a:xfrm>
                      <a:off x="909688" y="1904667"/>
                      <a:ext cx="233349" cy="134769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48" name="Oval 347"/>
                    <p:cNvSpPr/>
                    <p:nvPr/>
                  </p:nvSpPr>
                  <p:spPr>
                    <a:xfrm>
                      <a:off x="1143037" y="1904667"/>
                      <a:ext cx="230757" cy="134769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49" name="Oval 24"/>
                    <p:cNvSpPr/>
                    <p:nvPr/>
                  </p:nvSpPr>
                  <p:spPr>
                    <a:xfrm>
                      <a:off x="1373794" y="1904667"/>
                      <a:ext cx="230756" cy="134769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50" name="Oval 349"/>
                    <p:cNvSpPr/>
                    <p:nvPr/>
                  </p:nvSpPr>
                  <p:spPr>
                    <a:xfrm>
                      <a:off x="1604550" y="1904667"/>
                      <a:ext cx="233349" cy="134769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51" name="Oval 350"/>
                    <p:cNvSpPr/>
                    <p:nvPr/>
                  </p:nvSpPr>
                  <p:spPr>
                    <a:xfrm>
                      <a:off x="678933" y="2128385"/>
                      <a:ext cx="230756" cy="134769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52" name="Oval 351"/>
                    <p:cNvSpPr/>
                    <p:nvPr/>
                  </p:nvSpPr>
                  <p:spPr>
                    <a:xfrm>
                      <a:off x="909688" y="2128385"/>
                      <a:ext cx="233349" cy="134769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53" name="Oval 352"/>
                    <p:cNvSpPr/>
                    <p:nvPr/>
                  </p:nvSpPr>
                  <p:spPr>
                    <a:xfrm>
                      <a:off x="1143037" y="2128385"/>
                      <a:ext cx="230757" cy="134769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54" name="Oval 353"/>
                    <p:cNvSpPr/>
                    <p:nvPr/>
                  </p:nvSpPr>
                  <p:spPr>
                    <a:xfrm>
                      <a:off x="1373794" y="2128385"/>
                      <a:ext cx="230756" cy="134769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55" name="Oval 354"/>
                    <p:cNvSpPr/>
                    <p:nvPr/>
                  </p:nvSpPr>
                  <p:spPr>
                    <a:xfrm>
                      <a:off x="1604550" y="2128385"/>
                      <a:ext cx="233349" cy="134769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56" name="Oval 355"/>
                    <p:cNvSpPr/>
                    <p:nvPr/>
                  </p:nvSpPr>
                  <p:spPr>
                    <a:xfrm>
                      <a:off x="1837899" y="1904667"/>
                      <a:ext cx="230757" cy="134769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57" name="Oval 356"/>
                    <p:cNvSpPr/>
                    <p:nvPr/>
                  </p:nvSpPr>
                  <p:spPr>
                    <a:xfrm>
                      <a:off x="1837899" y="2128385"/>
                      <a:ext cx="230757" cy="134769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58" name="Oval 357"/>
                    <p:cNvSpPr/>
                    <p:nvPr/>
                  </p:nvSpPr>
                  <p:spPr>
                    <a:xfrm>
                      <a:off x="2068656" y="1904667"/>
                      <a:ext cx="230756" cy="134769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59" name="Oval 358"/>
                    <p:cNvSpPr/>
                    <p:nvPr/>
                  </p:nvSpPr>
                  <p:spPr>
                    <a:xfrm>
                      <a:off x="2068656" y="2128385"/>
                      <a:ext cx="230756" cy="134769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12" name="Group 251"/>
                  <p:cNvGrpSpPr>
                    <a:grpSpLocks/>
                  </p:cNvGrpSpPr>
                  <p:nvPr/>
                </p:nvGrpSpPr>
                <p:grpSpPr bwMode="auto">
                  <a:xfrm>
                    <a:off x="1066800" y="304800"/>
                    <a:ext cx="4374734" cy="457200"/>
                    <a:chOff x="533400" y="533400"/>
                    <a:chExt cx="7144988" cy="851619"/>
                  </a:xfrm>
                </p:grpSpPr>
                <p:sp>
                  <p:nvSpPr>
                    <p:cNvPr id="270" name="Oval 269"/>
                    <p:cNvSpPr/>
                    <p:nvPr/>
                  </p:nvSpPr>
                  <p:spPr>
                    <a:xfrm>
                      <a:off x="2815035" y="622110"/>
                      <a:ext cx="233349" cy="13602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71" name="Oval 270"/>
                    <p:cNvSpPr/>
                    <p:nvPr/>
                  </p:nvSpPr>
                  <p:spPr>
                    <a:xfrm>
                      <a:off x="3048385" y="622110"/>
                      <a:ext cx="230757" cy="13602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72" name="Oval 271"/>
                    <p:cNvSpPr/>
                    <p:nvPr/>
                  </p:nvSpPr>
                  <p:spPr>
                    <a:xfrm>
                      <a:off x="3279142" y="622110"/>
                      <a:ext cx="230755" cy="13602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73" name="Oval 272"/>
                    <p:cNvSpPr/>
                    <p:nvPr/>
                  </p:nvSpPr>
                  <p:spPr>
                    <a:xfrm>
                      <a:off x="3509897" y="622110"/>
                      <a:ext cx="233349" cy="13602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74" name="Oval 273"/>
                    <p:cNvSpPr/>
                    <p:nvPr/>
                  </p:nvSpPr>
                  <p:spPr>
                    <a:xfrm>
                      <a:off x="3743246" y="622110"/>
                      <a:ext cx="230757" cy="13602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75" name="Oval 274"/>
                    <p:cNvSpPr/>
                    <p:nvPr/>
                  </p:nvSpPr>
                  <p:spPr>
                    <a:xfrm>
                      <a:off x="3974003" y="622110"/>
                      <a:ext cx="230755" cy="13602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76" name="Oval 275"/>
                    <p:cNvSpPr/>
                    <p:nvPr/>
                  </p:nvSpPr>
                  <p:spPr>
                    <a:xfrm>
                      <a:off x="4204759" y="622110"/>
                      <a:ext cx="230757" cy="13602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77" name="Oval 276"/>
                    <p:cNvSpPr/>
                    <p:nvPr/>
                  </p:nvSpPr>
                  <p:spPr>
                    <a:xfrm>
                      <a:off x="4435516" y="622110"/>
                      <a:ext cx="233349" cy="13602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78" name="Oval 277"/>
                    <p:cNvSpPr/>
                    <p:nvPr/>
                  </p:nvSpPr>
                  <p:spPr>
                    <a:xfrm>
                      <a:off x="4668865" y="622110"/>
                      <a:ext cx="230755" cy="13602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79" name="Oval 278"/>
                    <p:cNvSpPr/>
                    <p:nvPr/>
                  </p:nvSpPr>
                  <p:spPr>
                    <a:xfrm>
                      <a:off x="5130378" y="622110"/>
                      <a:ext cx="233349" cy="13602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80" name="Oval 279"/>
                    <p:cNvSpPr/>
                    <p:nvPr/>
                  </p:nvSpPr>
                  <p:spPr>
                    <a:xfrm>
                      <a:off x="5594482" y="622110"/>
                      <a:ext cx="230757" cy="13602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81" name="Oval 280"/>
                    <p:cNvSpPr/>
                    <p:nvPr/>
                  </p:nvSpPr>
                  <p:spPr>
                    <a:xfrm>
                      <a:off x="5825239" y="622110"/>
                      <a:ext cx="233349" cy="13602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82" name="Oval 281"/>
                    <p:cNvSpPr/>
                    <p:nvPr/>
                  </p:nvSpPr>
                  <p:spPr>
                    <a:xfrm>
                      <a:off x="6058589" y="622110"/>
                      <a:ext cx="230755" cy="13602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83" name="Oval 282"/>
                    <p:cNvSpPr/>
                    <p:nvPr/>
                  </p:nvSpPr>
                  <p:spPr>
                    <a:xfrm>
                      <a:off x="6289344" y="622110"/>
                      <a:ext cx="230757" cy="13602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84" name="Oval 283"/>
                    <p:cNvSpPr/>
                    <p:nvPr/>
                  </p:nvSpPr>
                  <p:spPr>
                    <a:xfrm>
                      <a:off x="6520101" y="622110"/>
                      <a:ext cx="233349" cy="13602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85" name="Oval 284"/>
                    <p:cNvSpPr/>
                    <p:nvPr/>
                  </p:nvSpPr>
                  <p:spPr>
                    <a:xfrm>
                      <a:off x="6753450" y="622110"/>
                      <a:ext cx="230755" cy="13602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86" name="Oval 285"/>
                    <p:cNvSpPr/>
                    <p:nvPr/>
                  </p:nvSpPr>
                  <p:spPr>
                    <a:xfrm>
                      <a:off x="6984206" y="622110"/>
                      <a:ext cx="230757" cy="13602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87" name="Oval 286"/>
                    <p:cNvSpPr/>
                    <p:nvPr/>
                  </p:nvSpPr>
                  <p:spPr>
                    <a:xfrm>
                      <a:off x="7214963" y="622110"/>
                      <a:ext cx="233349" cy="13602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88" name="Oval 287"/>
                    <p:cNvSpPr/>
                    <p:nvPr/>
                  </p:nvSpPr>
                  <p:spPr>
                    <a:xfrm>
                      <a:off x="7448312" y="622110"/>
                      <a:ext cx="230755" cy="13602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89" name="Oval 288"/>
                    <p:cNvSpPr/>
                    <p:nvPr/>
                  </p:nvSpPr>
                  <p:spPr>
                    <a:xfrm>
                      <a:off x="2815035" y="846843"/>
                      <a:ext cx="233349" cy="13602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90" name="Oval 289"/>
                    <p:cNvSpPr/>
                    <p:nvPr/>
                  </p:nvSpPr>
                  <p:spPr>
                    <a:xfrm>
                      <a:off x="3048385" y="846843"/>
                      <a:ext cx="230757" cy="13602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91" name="Oval 290"/>
                    <p:cNvSpPr/>
                    <p:nvPr/>
                  </p:nvSpPr>
                  <p:spPr>
                    <a:xfrm>
                      <a:off x="3279142" y="846843"/>
                      <a:ext cx="230755" cy="13602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92" name="Oval 291"/>
                    <p:cNvSpPr/>
                    <p:nvPr/>
                  </p:nvSpPr>
                  <p:spPr>
                    <a:xfrm>
                      <a:off x="3509897" y="846843"/>
                      <a:ext cx="233349" cy="13602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93" name="Oval 292"/>
                    <p:cNvSpPr/>
                    <p:nvPr/>
                  </p:nvSpPr>
                  <p:spPr>
                    <a:xfrm>
                      <a:off x="3743246" y="846843"/>
                      <a:ext cx="230757" cy="13602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94" name="Oval 293"/>
                    <p:cNvSpPr/>
                    <p:nvPr/>
                  </p:nvSpPr>
                  <p:spPr>
                    <a:xfrm>
                      <a:off x="3974003" y="846843"/>
                      <a:ext cx="230755" cy="13602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95" name="Oval 294"/>
                    <p:cNvSpPr/>
                    <p:nvPr/>
                  </p:nvSpPr>
                  <p:spPr>
                    <a:xfrm>
                      <a:off x="4204759" y="846843"/>
                      <a:ext cx="230757" cy="13602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96" name="Oval 295"/>
                    <p:cNvSpPr/>
                    <p:nvPr/>
                  </p:nvSpPr>
                  <p:spPr>
                    <a:xfrm>
                      <a:off x="4435516" y="846843"/>
                      <a:ext cx="233349" cy="13602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97" name="Oval 296"/>
                    <p:cNvSpPr/>
                    <p:nvPr/>
                  </p:nvSpPr>
                  <p:spPr>
                    <a:xfrm>
                      <a:off x="4668865" y="846843"/>
                      <a:ext cx="230755" cy="13602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98" name="Oval 297"/>
                    <p:cNvSpPr/>
                    <p:nvPr/>
                  </p:nvSpPr>
                  <p:spPr>
                    <a:xfrm>
                      <a:off x="5130378" y="846843"/>
                      <a:ext cx="233349" cy="13602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99" name="Oval 298"/>
                    <p:cNvSpPr/>
                    <p:nvPr/>
                  </p:nvSpPr>
                  <p:spPr>
                    <a:xfrm>
                      <a:off x="5594482" y="846843"/>
                      <a:ext cx="230757" cy="13602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00" name="Oval 299"/>
                    <p:cNvSpPr/>
                    <p:nvPr/>
                  </p:nvSpPr>
                  <p:spPr>
                    <a:xfrm>
                      <a:off x="5825239" y="846843"/>
                      <a:ext cx="233349" cy="13602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01" name="Oval 300"/>
                    <p:cNvSpPr/>
                    <p:nvPr/>
                  </p:nvSpPr>
                  <p:spPr>
                    <a:xfrm>
                      <a:off x="6058589" y="846843"/>
                      <a:ext cx="230755" cy="13602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02" name="Oval 301"/>
                    <p:cNvSpPr/>
                    <p:nvPr/>
                  </p:nvSpPr>
                  <p:spPr>
                    <a:xfrm>
                      <a:off x="6289344" y="846843"/>
                      <a:ext cx="230757" cy="13602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03" name="Oval 302"/>
                    <p:cNvSpPr/>
                    <p:nvPr/>
                  </p:nvSpPr>
                  <p:spPr>
                    <a:xfrm>
                      <a:off x="6520101" y="846843"/>
                      <a:ext cx="233349" cy="13602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04" name="Oval 303"/>
                    <p:cNvSpPr/>
                    <p:nvPr/>
                  </p:nvSpPr>
                  <p:spPr>
                    <a:xfrm>
                      <a:off x="6753450" y="846843"/>
                      <a:ext cx="230755" cy="13602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05" name="Oval 304"/>
                    <p:cNvSpPr/>
                    <p:nvPr/>
                  </p:nvSpPr>
                  <p:spPr>
                    <a:xfrm>
                      <a:off x="6984206" y="846843"/>
                      <a:ext cx="230757" cy="13602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06" name="Oval 305"/>
                    <p:cNvSpPr/>
                    <p:nvPr/>
                  </p:nvSpPr>
                  <p:spPr>
                    <a:xfrm>
                      <a:off x="7214963" y="846843"/>
                      <a:ext cx="233349" cy="13602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07" name="Oval 306"/>
                    <p:cNvSpPr/>
                    <p:nvPr/>
                  </p:nvSpPr>
                  <p:spPr>
                    <a:xfrm>
                      <a:off x="7448312" y="846843"/>
                      <a:ext cx="230755" cy="13602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08" name="Oval 307"/>
                    <p:cNvSpPr/>
                    <p:nvPr/>
                  </p:nvSpPr>
                  <p:spPr>
                    <a:xfrm>
                      <a:off x="4899621" y="533400"/>
                      <a:ext cx="230757" cy="493820"/>
                    </a:xfrm>
                    <a:prstGeom prst="ellipse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09" name="Oval 308"/>
                    <p:cNvSpPr/>
                    <p:nvPr/>
                  </p:nvSpPr>
                  <p:spPr>
                    <a:xfrm>
                      <a:off x="5363727" y="533400"/>
                      <a:ext cx="230755" cy="493820"/>
                    </a:xfrm>
                    <a:prstGeom prst="ellipse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10" name="Oval 309"/>
                    <p:cNvSpPr/>
                    <p:nvPr/>
                  </p:nvSpPr>
                  <p:spPr>
                    <a:xfrm>
                      <a:off x="4977404" y="1027220"/>
                      <a:ext cx="152974" cy="88710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11" name="Oval 310"/>
                    <p:cNvSpPr/>
                    <p:nvPr/>
                  </p:nvSpPr>
                  <p:spPr>
                    <a:xfrm>
                      <a:off x="4876286" y="1204640"/>
                      <a:ext cx="155566" cy="91668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12" name="Oval 311"/>
                    <p:cNvSpPr/>
                    <p:nvPr/>
                  </p:nvSpPr>
                  <p:spPr>
                    <a:xfrm>
                      <a:off x="5363727" y="1027220"/>
                      <a:ext cx="152972" cy="88710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13" name="Oval 312"/>
                    <p:cNvSpPr/>
                    <p:nvPr/>
                  </p:nvSpPr>
                  <p:spPr>
                    <a:xfrm>
                      <a:off x="5285944" y="1204640"/>
                      <a:ext cx="155566" cy="91668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14" name="Oval 313"/>
                    <p:cNvSpPr/>
                    <p:nvPr/>
                  </p:nvSpPr>
                  <p:spPr>
                    <a:xfrm>
                      <a:off x="5138155" y="1296309"/>
                      <a:ext cx="155566" cy="88710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15" name="Oval 314"/>
                    <p:cNvSpPr/>
                    <p:nvPr/>
                  </p:nvSpPr>
                  <p:spPr>
                    <a:xfrm>
                      <a:off x="1210113" y="610282"/>
                      <a:ext cx="230755" cy="133065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16" name="Oval 315"/>
                    <p:cNvSpPr/>
                    <p:nvPr/>
                  </p:nvSpPr>
                  <p:spPr>
                    <a:xfrm>
                      <a:off x="1440869" y="610282"/>
                      <a:ext cx="233349" cy="133065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17" name="Oval 316"/>
                    <p:cNvSpPr/>
                    <p:nvPr/>
                  </p:nvSpPr>
                  <p:spPr>
                    <a:xfrm>
                      <a:off x="1674218" y="610282"/>
                      <a:ext cx="230757" cy="133065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18" name="Oval 24"/>
                    <p:cNvSpPr/>
                    <p:nvPr/>
                  </p:nvSpPr>
                  <p:spPr>
                    <a:xfrm>
                      <a:off x="1904975" y="610282"/>
                      <a:ext cx="230755" cy="133065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19" name="Oval 318"/>
                    <p:cNvSpPr/>
                    <p:nvPr/>
                  </p:nvSpPr>
                  <p:spPr>
                    <a:xfrm>
                      <a:off x="2135730" y="610282"/>
                      <a:ext cx="233349" cy="133065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20" name="Oval 319"/>
                    <p:cNvSpPr/>
                    <p:nvPr/>
                  </p:nvSpPr>
                  <p:spPr>
                    <a:xfrm>
                      <a:off x="1210113" y="835015"/>
                      <a:ext cx="230755" cy="133065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21" name="Oval 320"/>
                    <p:cNvSpPr/>
                    <p:nvPr/>
                  </p:nvSpPr>
                  <p:spPr>
                    <a:xfrm>
                      <a:off x="1440869" y="835015"/>
                      <a:ext cx="233349" cy="133065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22" name="Oval 321"/>
                    <p:cNvSpPr/>
                    <p:nvPr/>
                  </p:nvSpPr>
                  <p:spPr>
                    <a:xfrm>
                      <a:off x="1674218" y="835015"/>
                      <a:ext cx="230757" cy="133065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23" name="Oval 322"/>
                    <p:cNvSpPr/>
                    <p:nvPr/>
                  </p:nvSpPr>
                  <p:spPr>
                    <a:xfrm>
                      <a:off x="1904975" y="835015"/>
                      <a:ext cx="230755" cy="133065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24" name="Oval 323"/>
                    <p:cNvSpPr/>
                    <p:nvPr/>
                  </p:nvSpPr>
                  <p:spPr>
                    <a:xfrm>
                      <a:off x="2135730" y="835015"/>
                      <a:ext cx="233349" cy="133065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25" name="Oval 324"/>
                    <p:cNvSpPr/>
                    <p:nvPr/>
                  </p:nvSpPr>
                  <p:spPr>
                    <a:xfrm>
                      <a:off x="2369079" y="610282"/>
                      <a:ext cx="230757" cy="133065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26" name="Oval 325"/>
                    <p:cNvSpPr/>
                    <p:nvPr/>
                  </p:nvSpPr>
                  <p:spPr>
                    <a:xfrm>
                      <a:off x="2369079" y="835015"/>
                      <a:ext cx="230757" cy="133065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27" name="Oval 326"/>
                    <p:cNvSpPr/>
                    <p:nvPr/>
                  </p:nvSpPr>
                  <p:spPr>
                    <a:xfrm>
                      <a:off x="2599837" y="610282"/>
                      <a:ext cx="230755" cy="133065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28" name="Oval 327"/>
                    <p:cNvSpPr/>
                    <p:nvPr/>
                  </p:nvSpPr>
                  <p:spPr>
                    <a:xfrm>
                      <a:off x="2599837" y="835015"/>
                      <a:ext cx="230755" cy="133065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29" name="Oval 328"/>
                    <p:cNvSpPr/>
                    <p:nvPr/>
                  </p:nvSpPr>
                  <p:spPr>
                    <a:xfrm>
                      <a:off x="533400" y="610282"/>
                      <a:ext cx="230757" cy="133065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30" name="Oval 329"/>
                    <p:cNvSpPr/>
                    <p:nvPr/>
                  </p:nvSpPr>
                  <p:spPr>
                    <a:xfrm>
                      <a:off x="533400" y="835015"/>
                      <a:ext cx="230757" cy="133065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31" name="Oval 330"/>
                    <p:cNvSpPr/>
                    <p:nvPr/>
                  </p:nvSpPr>
                  <p:spPr>
                    <a:xfrm>
                      <a:off x="764157" y="610282"/>
                      <a:ext cx="233349" cy="133065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32" name="Oval 331"/>
                    <p:cNvSpPr/>
                    <p:nvPr/>
                  </p:nvSpPr>
                  <p:spPr>
                    <a:xfrm>
                      <a:off x="764157" y="835015"/>
                      <a:ext cx="233349" cy="133065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33" name="Oval 332"/>
                    <p:cNvSpPr/>
                    <p:nvPr/>
                  </p:nvSpPr>
                  <p:spPr>
                    <a:xfrm>
                      <a:off x="997506" y="610282"/>
                      <a:ext cx="230755" cy="133065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34" name="Oval 333"/>
                    <p:cNvSpPr/>
                    <p:nvPr/>
                  </p:nvSpPr>
                  <p:spPr>
                    <a:xfrm>
                      <a:off x="997506" y="835015"/>
                      <a:ext cx="230755" cy="133065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35" name="Oval 334"/>
                    <p:cNvSpPr/>
                    <p:nvPr/>
                  </p:nvSpPr>
                  <p:spPr>
                    <a:xfrm>
                      <a:off x="4954070" y="1142544"/>
                      <a:ext cx="152972" cy="88710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36" name="Oval 335"/>
                    <p:cNvSpPr/>
                    <p:nvPr/>
                  </p:nvSpPr>
                  <p:spPr>
                    <a:xfrm>
                      <a:off x="5262608" y="1130716"/>
                      <a:ext cx="155566" cy="88710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37" name="Oval 336"/>
                    <p:cNvSpPr/>
                    <p:nvPr/>
                  </p:nvSpPr>
                  <p:spPr>
                    <a:xfrm>
                      <a:off x="4801095" y="1296309"/>
                      <a:ext cx="155566" cy="88710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  <p:sp>
                <p:nvSpPr>
                  <p:cNvPr id="254" name="Rectangle 253"/>
                  <p:cNvSpPr/>
                  <p:nvPr/>
                </p:nvSpPr>
                <p:spPr>
                  <a:xfrm>
                    <a:off x="2971800" y="1981200"/>
                    <a:ext cx="150813" cy="14128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5" name="Rectangle 254"/>
                  <p:cNvSpPr/>
                  <p:nvPr/>
                </p:nvSpPr>
                <p:spPr>
                  <a:xfrm>
                    <a:off x="3048000" y="1676400"/>
                    <a:ext cx="150813" cy="14128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Rectangle 256"/>
                  <p:cNvSpPr/>
                  <p:nvPr/>
                </p:nvSpPr>
                <p:spPr>
                  <a:xfrm>
                    <a:off x="2819400" y="1752600"/>
                    <a:ext cx="150813" cy="14128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grpSp>
                <p:nvGrpSpPr>
                  <p:cNvPr id="13" name="Group 260"/>
                  <p:cNvGrpSpPr>
                    <a:grpSpLocks/>
                  </p:cNvGrpSpPr>
                  <p:nvPr/>
                </p:nvGrpSpPr>
                <p:grpSpPr bwMode="auto">
                  <a:xfrm>
                    <a:off x="4343400" y="1371600"/>
                    <a:ext cx="1600200" cy="2895600"/>
                    <a:chOff x="2655329" y="838200"/>
                    <a:chExt cx="5194065" cy="4956309"/>
                  </a:xfrm>
                </p:grpSpPr>
                <p:cxnSp>
                  <p:nvCxnSpPr>
                    <p:cNvPr id="236" name="Straight Arrow Connector 235"/>
                    <p:cNvCxnSpPr/>
                    <p:nvPr/>
                  </p:nvCxnSpPr>
                  <p:spPr>
                    <a:xfrm rot="10800000">
                      <a:off x="2655329" y="838200"/>
                      <a:ext cx="5194065" cy="2716"/>
                    </a:xfrm>
                    <a:prstGeom prst="straightConnector1">
                      <a:avLst/>
                    </a:prstGeom>
                    <a:ln w="38100">
                      <a:solidFill>
                        <a:schemeClr val="bg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3" name="Straight Connector 242"/>
                    <p:cNvCxnSpPr/>
                    <p:nvPr/>
                  </p:nvCxnSpPr>
                  <p:spPr>
                    <a:xfrm rot="5400000">
                      <a:off x="5372599" y="3314995"/>
                      <a:ext cx="4953591" cy="0"/>
                    </a:xfrm>
                    <a:prstGeom prst="line">
                      <a:avLst/>
                    </a:prstGeom>
                    <a:ln w="381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6" name="Straight Connector 245"/>
                    <p:cNvCxnSpPr/>
                    <p:nvPr/>
                  </p:nvCxnSpPr>
                  <p:spPr>
                    <a:xfrm>
                      <a:off x="7200136" y="5791791"/>
                      <a:ext cx="649258" cy="2718"/>
                    </a:xfrm>
                    <a:prstGeom prst="line">
                      <a:avLst/>
                    </a:prstGeom>
                    <a:ln w="381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" name="Group 339"/>
                  <p:cNvGrpSpPr>
                    <a:grpSpLocks/>
                  </p:cNvGrpSpPr>
                  <p:nvPr/>
                </p:nvGrpSpPr>
                <p:grpSpPr bwMode="auto">
                  <a:xfrm>
                    <a:off x="3505200" y="990600"/>
                    <a:ext cx="685800" cy="353915"/>
                    <a:chOff x="3505200" y="533400"/>
                    <a:chExt cx="370114" cy="201515"/>
                  </a:xfrm>
                </p:grpSpPr>
                <p:cxnSp>
                  <p:nvCxnSpPr>
                    <p:cNvPr id="338" name="Straight Connector 337"/>
                    <p:cNvCxnSpPr/>
                    <p:nvPr/>
                  </p:nvCxnSpPr>
                  <p:spPr>
                    <a:xfrm>
                      <a:off x="3505200" y="533400"/>
                      <a:ext cx="370114" cy="201570"/>
                    </a:xfrm>
                    <a:prstGeom prst="line">
                      <a:avLst/>
                    </a:prstGeom>
                    <a:ln w="254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9" name="Straight Connector 338"/>
                    <p:cNvCxnSpPr/>
                    <p:nvPr/>
                  </p:nvCxnSpPr>
                  <p:spPr>
                    <a:xfrm rot="5400000">
                      <a:off x="3558629" y="479971"/>
                      <a:ext cx="201570" cy="308428"/>
                    </a:xfrm>
                    <a:prstGeom prst="line">
                      <a:avLst/>
                    </a:prstGeom>
                    <a:ln w="254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" name="Group 3"/>
                  <p:cNvGrpSpPr>
                    <a:grpSpLocks/>
                  </p:cNvGrpSpPr>
                  <p:nvPr/>
                </p:nvGrpSpPr>
                <p:grpSpPr bwMode="auto">
                  <a:xfrm>
                    <a:off x="1905000" y="5638800"/>
                    <a:ext cx="4191000" cy="609600"/>
                    <a:chOff x="3352800" y="5257800"/>
                    <a:chExt cx="4191000" cy="609600"/>
                  </a:xfrm>
                </p:grpSpPr>
                <p:pic>
                  <p:nvPicPr>
                    <p:cNvPr id="1951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/>
                    <a:srcRect/>
                    <a:stretch>
                      <a:fillRect/>
                    </a:stretch>
                  </p:blipFill>
                  <p:spPr bwMode="auto">
                    <a:xfrm rot="-5400000">
                      <a:off x="6853826" y="5102971"/>
                      <a:ext cx="535145" cy="84480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951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/>
                    <a:srcRect/>
                    <a:stretch>
                      <a:fillRect/>
                    </a:stretch>
                  </p:blipFill>
                  <p:spPr bwMode="auto">
                    <a:xfrm rot="-5400000">
                      <a:off x="6009023" y="5102972"/>
                      <a:ext cx="535145" cy="84480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951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/>
                    <a:srcRect/>
                    <a:stretch>
                      <a:fillRect/>
                    </a:stretch>
                  </p:blipFill>
                  <p:spPr bwMode="auto">
                    <a:xfrm rot="-5400000">
                      <a:off x="5180728" y="5140199"/>
                      <a:ext cx="535145" cy="84480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951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/>
                    <a:srcRect/>
                    <a:stretch>
                      <a:fillRect/>
                    </a:stretch>
                  </p:blipFill>
                  <p:spPr bwMode="auto">
                    <a:xfrm rot="-5400000">
                      <a:off x="3507629" y="5177426"/>
                      <a:ext cx="535145" cy="84480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951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/>
                    <a:srcRect/>
                    <a:stretch>
                      <a:fillRect/>
                    </a:stretch>
                  </p:blipFill>
                  <p:spPr bwMode="auto">
                    <a:xfrm rot="-5400000">
                      <a:off x="4344178" y="5163466"/>
                      <a:ext cx="535145" cy="84480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sp>
                <p:nvSpPr>
                  <p:cNvPr id="19476" name="TextBox 3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05600" y="1828800"/>
                    <a:ext cx="1600200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r>
                      <a:rPr lang="en-US">
                        <a:solidFill>
                          <a:schemeClr val="bg1"/>
                        </a:solidFill>
                      </a:rPr>
                      <a:t>N-cadherin expression</a:t>
                    </a:r>
                  </a:p>
                </p:txBody>
              </p:sp>
              <p:grpSp>
                <p:nvGrpSpPr>
                  <p:cNvPr id="16" name="Group 451"/>
                  <p:cNvGrpSpPr>
                    <a:grpSpLocks/>
                  </p:cNvGrpSpPr>
                  <p:nvPr/>
                </p:nvGrpSpPr>
                <p:grpSpPr bwMode="auto">
                  <a:xfrm>
                    <a:off x="6324600" y="2438400"/>
                    <a:ext cx="1295400" cy="3505200"/>
                    <a:chOff x="6324600" y="4953794"/>
                    <a:chExt cx="1372394" cy="1219994"/>
                  </a:xfrm>
                </p:grpSpPr>
                <p:cxnSp>
                  <p:nvCxnSpPr>
                    <p:cNvPr id="367" name="Straight Arrow Connector 366"/>
                    <p:cNvCxnSpPr/>
                    <p:nvPr/>
                  </p:nvCxnSpPr>
                  <p:spPr>
                    <a:xfrm rot="5400000" flipH="1" flipV="1">
                      <a:off x="7086433" y="5562674"/>
                      <a:ext cx="1219441" cy="1681"/>
                    </a:xfrm>
                    <a:prstGeom prst="straightConnector1">
                      <a:avLst/>
                    </a:prstGeom>
                    <a:ln w="25400">
                      <a:solidFill>
                        <a:schemeClr val="bg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1" name="Straight Connector 440"/>
                    <p:cNvCxnSpPr/>
                    <p:nvPr/>
                  </p:nvCxnSpPr>
                  <p:spPr>
                    <a:xfrm rot="10800000">
                      <a:off x="6324600" y="6172130"/>
                      <a:ext cx="1372394" cy="1658"/>
                    </a:xfrm>
                    <a:prstGeom prst="line">
                      <a:avLst/>
                    </a:prstGeom>
                    <a:ln w="254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65" name="Down Arrow 464"/>
                  <p:cNvSpPr/>
                  <p:nvPr/>
                </p:nvSpPr>
                <p:spPr>
                  <a:xfrm flipV="1">
                    <a:off x="8077200" y="1752600"/>
                    <a:ext cx="304800" cy="685800"/>
                  </a:xfrm>
                  <a:prstGeom prst="downArrow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grpSp>
                <p:nvGrpSpPr>
                  <p:cNvPr id="17" name="Group 479"/>
                  <p:cNvGrpSpPr>
                    <a:grpSpLocks/>
                  </p:cNvGrpSpPr>
                  <p:nvPr/>
                </p:nvGrpSpPr>
                <p:grpSpPr bwMode="auto">
                  <a:xfrm>
                    <a:off x="7086600" y="1371600"/>
                    <a:ext cx="533400" cy="457200"/>
                    <a:chOff x="7239000" y="533400"/>
                    <a:chExt cx="685800" cy="1905000"/>
                  </a:xfrm>
                </p:grpSpPr>
                <p:sp>
                  <p:nvSpPr>
                    <p:cNvPr id="466" name="Oval 465"/>
                    <p:cNvSpPr/>
                    <p:nvPr/>
                  </p:nvSpPr>
                  <p:spPr>
                    <a:xfrm>
                      <a:off x="7239000" y="1141942"/>
                      <a:ext cx="228600" cy="840050"/>
                    </a:xfrm>
                    <a:prstGeom prst="ellipse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467" name="Oval 466"/>
                    <p:cNvSpPr/>
                    <p:nvPr/>
                  </p:nvSpPr>
                  <p:spPr>
                    <a:xfrm>
                      <a:off x="7696200" y="1141942"/>
                      <a:ext cx="228600" cy="840050"/>
                    </a:xfrm>
                    <a:prstGeom prst="ellipse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468" name="Oval 467"/>
                    <p:cNvSpPr/>
                    <p:nvPr/>
                  </p:nvSpPr>
                  <p:spPr>
                    <a:xfrm>
                      <a:off x="7696200" y="989804"/>
                      <a:ext cx="153081" cy="152138"/>
                    </a:xfrm>
                    <a:prstGeom prst="ellipse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469" name="Oval 468"/>
                    <p:cNvSpPr/>
                    <p:nvPr/>
                  </p:nvSpPr>
                  <p:spPr>
                    <a:xfrm>
                      <a:off x="7696200" y="837671"/>
                      <a:ext cx="153081" cy="152133"/>
                    </a:xfrm>
                    <a:prstGeom prst="ellipse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470" name="Oval 469"/>
                    <p:cNvSpPr/>
                    <p:nvPr/>
                  </p:nvSpPr>
                  <p:spPr>
                    <a:xfrm>
                      <a:off x="7696200" y="685533"/>
                      <a:ext cx="153081" cy="152138"/>
                    </a:xfrm>
                    <a:prstGeom prst="ellipse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471" name="Oval 470"/>
                    <p:cNvSpPr/>
                    <p:nvPr/>
                  </p:nvSpPr>
                  <p:spPr>
                    <a:xfrm>
                      <a:off x="7696200" y="533400"/>
                      <a:ext cx="153081" cy="152133"/>
                    </a:xfrm>
                    <a:prstGeom prst="ellipse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472" name="Oval 471"/>
                    <p:cNvSpPr/>
                    <p:nvPr/>
                  </p:nvSpPr>
                  <p:spPr>
                    <a:xfrm>
                      <a:off x="7314520" y="989804"/>
                      <a:ext cx="153080" cy="152138"/>
                    </a:xfrm>
                    <a:prstGeom prst="ellipse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473" name="Oval 472"/>
                    <p:cNvSpPr/>
                    <p:nvPr/>
                  </p:nvSpPr>
                  <p:spPr>
                    <a:xfrm>
                      <a:off x="7392081" y="837671"/>
                      <a:ext cx="151039" cy="152133"/>
                    </a:xfrm>
                    <a:prstGeom prst="ellipse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474" name="Oval 473"/>
                    <p:cNvSpPr/>
                    <p:nvPr/>
                  </p:nvSpPr>
                  <p:spPr>
                    <a:xfrm>
                      <a:off x="7467600" y="685533"/>
                      <a:ext cx="153081" cy="152138"/>
                    </a:xfrm>
                    <a:prstGeom prst="ellipse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475" name="Oval 474"/>
                    <p:cNvSpPr/>
                    <p:nvPr/>
                  </p:nvSpPr>
                  <p:spPr>
                    <a:xfrm>
                      <a:off x="7543120" y="533400"/>
                      <a:ext cx="153080" cy="152133"/>
                    </a:xfrm>
                    <a:prstGeom prst="ellipse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476" name="Oval 475"/>
                    <p:cNvSpPr/>
                    <p:nvPr/>
                  </p:nvSpPr>
                  <p:spPr>
                    <a:xfrm>
                      <a:off x="7696200" y="1981992"/>
                      <a:ext cx="228600" cy="224896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477" name="Oval 476"/>
                    <p:cNvSpPr/>
                    <p:nvPr/>
                  </p:nvSpPr>
                  <p:spPr>
                    <a:xfrm>
                      <a:off x="7696200" y="2206888"/>
                      <a:ext cx="228600" cy="231513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478" name="Oval 477"/>
                    <p:cNvSpPr/>
                    <p:nvPr/>
                  </p:nvSpPr>
                  <p:spPr>
                    <a:xfrm>
                      <a:off x="7239000" y="1981992"/>
                      <a:ext cx="228600" cy="224896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479" name="Oval 478"/>
                    <p:cNvSpPr/>
                    <p:nvPr/>
                  </p:nvSpPr>
                  <p:spPr>
                    <a:xfrm>
                      <a:off x="7239000" y="2206888"/>
                      <a:ext cx="228600" cy="231513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  <p:sp>
                <p:nvSpPr>
                  <p:cNvPr id="19480" name="TextBox 48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791200" y="3657600"/>
                    <a:ext cx="1600200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r>
                      <a:rPr lang="en-US">
                        <a:solidFill>
                          <a:schemeClr val="bg1"/>
                        </a:solidFill>
                      </a:rPr>
                      <a:t>E-cadherin expression</a:t>
                    </a:r>
                  </a:p>
                </p:txBody>
              </p:sp>
              <p:sp>
                <p:nvSpPr>
                  <p:cNvPr id="482" name="Down Arrow 481"/>
                  <p:cNvSpPr/>
                  <p:nvPr/>
                </p:nvSpPr>
                <p:spPr>
                  <a:xfrm>
                    <a:off x="7162800" y="3733800"/>
                    <a:ext cx="304800" cy="685800"/>
                  </a:xfrm>
                  <a:prstGeom prst="downArrow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64" name="Oval 463"/>
                  <p:cNvSpPr/>
                  <p:nvPr/>
                </p:nvSpPr>
                <p:spPr>
                  <a:xfrm>
                    <a:off x="1828800" y="1905000"/>
                    <a:ext cx="533400" cy="304800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484" name="Straight Arrow Connector 483"/>
                  <p:cNvCxnSpPr/>
                  <p:nvPr/>
                </p:nvCxnSpPr>
                <p:spPr>
                  <a:xfrm rot="5400000">
                    <a:off x="1296194" y="3123406"/>
                    <a:ext cx="1676400" cy="1588"/>
                  </a:xfrm>
                  <a:prstGeom prst="straightConnector1">
                    <a:avLst/>
                  </a:prstGeom>
                  <a:ln w="31750">
                    <a:solidFill>
                      <a:schemeClr val="bg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86" name="Oval 485"/>
                  <p:cNvSpPr/>
                  <p:nvPr/>
                </p:nvSpPr>
                <p:spPr>
                  <a:xfrm>
                    <a:off x="838200" y="5715000"/>
                    <a:ext cx="747713" cy="455612"/>
                  </a:xfrm>
                  <a:prstGeom prst="ellipse">
                    <a:avLst/>
                  </a:prstGeom>
                  <a:solidFill>
                    <a:srgbClr val="FF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9485" name="TextBox 2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95400" y="2286000"/>
                    <a:ext cx="762000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Snail</a:t>
                    </a:r>
                  </a:p>
                </p:txBody>
              </p:sp>
              <p:sp>
                <p:nvSpPr>
                  <p:cNvPr id="19486" name="TextBox 2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90600" y="1295400"/>
                    <a:ext cx="1219200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Activates Snail/twist </a:t>
                    </a:r>
                  </a:p>
                </p:txBody>
              </p:sp>
              <p:sp>
                <p:nvSpPr>
                  <p:cNvPr id="19487" name="TextBox 2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05200" y="3505200"/>
                    <a:ext cx="1905000" cy="95410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r>
                      <a:rPr lang="en-US" sz="1400">
                        <a:solidFill>
                          <a:schemeClr val="bg1"/>
                        </a:solidFill>
                      </a:rPr>
                      <a:t>Repress epithelial-related gene expression such as E-cadherin</a:t>
                    </a:r>
                  </a:p>
                </p:txBody>
              </p:sp>
              <p:sp>
                <p:nvSpPr>
                  <p:cNvPr id="19488" name="TextBox 2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14615" y="4962538"/>
                    <a:ext cx="3048000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E-box promoter 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suppressor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9489" name="TextBox 2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14800" y="1524000"/>
                    <a:ext cx="1752600" cy="92333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E-cadherin/ </a:t>
                    </a:r>
                    <a:r>
                      <a:rPr lang="el-GR">
                        <a:solidFill>
                          <a:schemeClr val="bg1"/>
                        </a:solidFill>
                      </a:rPr>
                      <a:t>β</a:t>
                    </a:r>
                    <a:r>
                      <a:rPr lang="en-US">
                        <a:solidFill>
                          <a:schemeClr val="bg1"/>
                        </a:solidFill>
                      </a:rPr>
                      <a:t>-catenin complex disorganised</a:t>
                    </a:r>
                  </a:p>
                </p:txBody>
              </p:sp>
              <p:sp>
                <p:nvSpPr>
                  <p:cNvPr id="19490" name="TextBox 2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85800" y="533400"/>
                    <a:ext cx="1371600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TGF-</a:t>
                    </a:r>
                    <a:r>
                      <a:rPr lang="el-GR">
                        <a:solidFill>
                          <a:schemeClr val="bg1"/>
                        </a:solidFill>
                      </a:rPr>
                      <a:t>β</a:t>
                    </a:r>
                    <a:r>
                      <a:rPr lang="en-US">
                        <a:solidFill>
                          <a:schemeClr val="bg1"/>
                        </a:solidFill>
                      </a:rPr>
                      <a:t> / FGF</a:t>
                    </a:r>
                  </a:p>
                </p:txBody>
              </p:sp>
              <p:sp>
                <p:nvSpPr>
                  <p:cNvPr id="19491" name="TextBox 2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66800" y="5334000"/>
                    <a:ext cx="914400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twist</a:t>
                    </a:r>
                  </a:p>
                </p:txBody>
              </p:sp>
              <p:sp>
                <p:nvSpPr>
                  <p:cNvPr id="19492" name="TextBox 20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09800" y="2819400"/>
                    <a:ext cx="2286000" cy="3077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r>
                      <a:rPr lang="en-US" sz="1400">
                        <a:solidFill>
                          <a:schemeClr val="bg1"/>
                        </a:solidFill>
                      </a:rPr>
                      <a:t>Translocates into the nucleus</a:t>
                    </a:r>
                  </a:p>
                </p:txBody>
              </p:sp>
              <p:cxnSp>
                <p:nvCxnSpPr>
                  <p:cNvPr id="215" name="Straight Arrow Connector 214"/>
                  <p:cNvCxnSpPr/>
                  <p:nvPr/>
                </p:nvCxnSpPr>
                <p:spPr>
                  <a:xfrm rot="5400000">
                    <a:off x="-532606" y="3656806"/>
                    <a:ext cx="3352800" cy="1588"/>
                  </a:xfrm>
                  <a:prstGeom prst="straightConnector1">
                    <a:avLst/>
                  </a:prstGeom>
                  <a:ln w="31750">
                    <a:solidFill>
                      <a:schemeClr val="bg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19460" name="TextBox 217"/>
          <p:cNvSpPr txBox="1">
            <a:spLocks noChangeArrowheads="1"/>
          </p:cNvSpPr>
          <p:nvPr/>
        </p:nvSpPr>
        <p:spPr bwMode="auto">
          <a:xfrm>
            <a:off x="0" y="14287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Molecular events  occurring in EMT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6933651" y="6488668"/>
            <a:ext cx="2210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Dr Normala Abd Latip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28670"/>
            <a:ext cx="5572196" cy="512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85720" y="6143644"/>
            <a:ext cx="3782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JP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Thiery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Current Biology 2009 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Intravasation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Extravasation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0152" y="2060848"/>
            <a:ext cx="300595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Tumour cells enter blood 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or lymphatic vessels</a:t>
            </a:r>
          </a:p>
          <a:p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Tumour cells can station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in regional lymph-nodes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before spreading at distant site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through the lymphatic system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5643578"/>
            <a:ext cx="3356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Norrmén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et al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Circulation 2011</a:t>
            </a: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Untitl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785794"/>
            <a:ext cx="5082092" cy="49201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Characteristics of blood and lymphatic capillaries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18914" y="1412776"/>
            <a:ext cx="3825086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Lymphatic capillaries are highly</a:t>
            </a: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permeable </a:t>
            </a:r>
          </a:p>
          <a:p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Blood capillaries have a “thicker</a:t>
            </a: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Wall” due to the presence of </a:t>
            </a: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Basement membrane and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pericytes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Sinusoid capillaries (liver) </a:t>
            </a: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have open pores and lack this</a:t>
            </a: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organised structure and have high</a:t>
            </a: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permeability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0" y="381640"/>
            <a:ext cx="849312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sz="1500" b="1" dirty="0">
              <a:solidFill>
                <a:srgbClr val="000000"/>
              </a:solidFill>
              <a:latin typeface="Arial" charset="0"/>
              <a:ea typeface="msgothic" charset="0"/>
              <a:cs typeface="msgothic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928670"/>
            <a:ext cx="7804800" cy="3884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71472" y="4857760"/>
            <a:ext cx="3918240" cy="231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600" dirty="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Times New Roman" pitchFamily="18" charset="0"/>
              </a:rPr>
              <a:t>van </a:t>
            </a:r>
            <a:r>
              <a:rPr lang="en-GB" sz="1600" dirty="0" err="1">
                <a:solidFill>
                  <a:srgbClr val="000000"/>
                </a:solidFill>
                <a:latin typeface="Times New Roman" pitchFamily="18" charset="0"/>
                <a:ea typeface="msgothic" charset="0"/>
                <a:cs typeface="Times New Roman" pitchFamily="18" charset="0"/>
              </a:rPr>
              <a:t>Vliet</a:t>
            </a:r>
            <a:r>
              <a:rPr lang="en-GB" sz="1600" dirty="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Times New Roman" pitchFamily="18" charset="0"/>
              </a:rPr>
              <a:t> M</a:t>
            </a:r>
            <a:r>
              <a:rPr lang="en-GB" sz="1600" i="1" dirty="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Times New Roman" pitchFamily="18" charset="0"/>
              </a:rPr>
              <a:t> et al</a:t>
            </a:r>
            <a:r>
              <a:rPr lang="en-GB" sz="1600" dirty="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Times New Roman" pitchFamily="18" charset="0"/>
              </a:rPr>
              <a:t>. </a:t>
            </a:r>
            <a:r>
              <a:rPr lang="en-GB" sz="1600" dirty="0" err="1">
                <a:solidFill>
                  <a:srgbClr val="000000"/>
                </a:solidFill>
                <a:latin typeface="Times New Roman" pitchFamily="18" charset="0"/>
                <a:ea typeface="msgothic" charset="0"/>
                <a:cs typeface="Times New Roman" pitchFamily="18" charset="0"/>
              </a:rPr>
              <a:t>Radiographics</a:t>
            </a:r>
            <a:r>
              <a:rPr lang="en-GB" sz="1600" dirty="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Times New Roman" pitchFamily="18" charset="0"/>
              </a:rPr>
              <a:t> 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Times New Roman" pitchFamily="18" charset="0"/>
              </a:rPr>
              <a:t>2005</a:t>
            </a:r>
            <a:endParaRPr lang="en-GB" sz="1600" dirty="0">
              <a:solidFill>
                <a:srgbClr val="000000"/>
              </a:solidFill>
              <a:latin typeface="Times New Roman" pitchFamily="18" charset="0"/>
              <a:ea typeface="msgothic" charset="0"/>
              <a:cs typeface="Times New Roman" pitchFamily="18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613175"/>
            <a:ext cx="4930560" cy="3470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77761" indent="-7776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endParaRPr lang="en-GB" sz="900" dirty="0">
              <a:solidFill>
                <a:srgbClr val="000000"/>
              </a:solidFill>
              <a:latin typeface="Arial" charset="0"/>
              <a:ea typeface="msgothic" charset="0"/>
              <a:cs typeface="msgothic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428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Tumour blood capillaries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5500702"/>
            <a:ext cx="23407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Discontinuous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Lack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pericytes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High permeable 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857496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35716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Circulating tumour cells (CTC)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142984"/>
            <a:ext cx="86074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Tumour cells circulate through  the lymphatic and haematic vasculature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Tumour cells circulating in the lymphatic vasculature will enter the blood stream </a:t>
            </a: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Through the lymphatic thoracic duct into the left branch of sub-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clavian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vein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Definition of cancer metastasis</a:t>
            </a:r>
            <a:endParaRPr lang="en-GB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80728"/>
            <a:ext cx="9144000" cy="69865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Primary tumour: 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is a tumour that is at the original site where </a:t>
            </a:r>
          </a:p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first arose.</a:t>
            </a:r>
          </a:p>
          <a:p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Secondary tumour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: is a tumour formed by cell escaping the </a:t>
            </a:r>
          </a:p>
          <a:p>
            <a:pPr algn="just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primary tumour  to neighbouring or distant site. Cells of </a:t>
            </a:r>
          </a:p>
          <a:p>
            <a:pPr algn="just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secondary tumour share molecular/morphological </a:t>
            </a:r>
          </a:p>
          <a:p>
            <a:pPr algn="just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characteristic with cells in the primary tumour.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Metastatic cancer: 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is a cancer that has spread from the </a:t>
            </a:r>
          </a:p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original site it first formed (primary tumour) to a neighbouring or distant organ (secondary tumour). </a:t>
            </a:r>
          </a:p>
          <a:p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sz="2800" dirty="0" smtClean="0"/>
          </a:p>
          <a:p>
            <a:endParaRPr lang="en-GB" sz="2800" dirty="0" smtClean="0"/>
          </a:p>
          <a:p>
            <a:r>
              <a:rPr lang="en-GB" sz="2800" dirty="0" smtClean="0"/>
              <a:t> </a:t>
            </a:r>
          </a:p>
          <a:p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Disseminated tumour cells (DTC)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100" y="1000108"/>
            <a:ext cx="728667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Disseminated tumour cells (DTC) are  tumour cells that leave the blood stream and  enter the </a:t>
            </a:r>
            <a:r>
              <a:rPr lang="en-GB" sz="2200" dirty="0" err="1" smtClean="0">
                <a:latin typeface="Times New Roman" pitchFamily="18" charset="0"/>
                <a:cs typeface="Times New Roman" pitchFamily="18" charset="0"/>
              </a:rPr>
              <a:t>stroma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 of a distant tissue</a:t>
            </a:r>
          </a:p>
          <a:p>
            <a:pPr>
              <a:buFont typeface="Arial" pitchFamily="34" charset="0"/>
              <a:buChar char="•"/>
            </a:pPr>
            <a:endParaRPr lang="en-GB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 It is estimated that only 0.01% of CTC become DTC</a:t>
            </a:r>
          </a:p>
          <a:p>
            <a:pPr>
              <a:buFont typeface="Arial" pitchFamily="34" charset="0"/>
              <a:buChar char="•"/>
            </a:pPr>
            <a:endParaRPr lang="en-GB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The ability of a DTC to survive in  an environment completely different from the original site depend in part on how “welcoming” is the receiving tissue (theory of seed and soil)</a:t>
            </a:r>
          </a:p>
          <a:p>
            <a:pPr>
              <a:buFont typeface="Arial" pitchFamily="34" charset="0"/>
              <a:buChar char="•"/>
            </a:pPr>
            <a:endParaRPr lang="en-GB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200" u="sng" dirty="0" smtClean="0">
                <a:latin typeface="Times New Roman" pitchFamily="18" charset="0"/>
                <a:cs typeface="Times New Roman" pitchFamily="18" charset="0"/>
              </a:rPr>
              <a:t>Anatomical characteristics: 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highly vascularised  organs (liver) are more likely to form metastasis</a:t>
            </a:r>
          </a:p>
          <a:p>
            <a:pPr>
              <a:buFont typeface="Arial" pitchFamily="34" charset="0"/>
              <a:buChar char="•"/>
            </a:pPr>
            <a:endParaRPr lang="en-GB" sz="22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200" u="sng" dirty="0" smtClean="0">
                <a:latin typeface="Times New Roman" pitchFamily="18" charset="0"/>
                <a:cs typeface="Times New Roman" pitchFamily="18" charset="0"/>
              </a:rPr>
              <a:t>Biochemical characteristic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: presence of growth factor or pH can influence the secondary tumour growth</a:t>
            </a:r>
          </a:p>
          <a:p>
            <a:endParaRPr lang="en-GB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152953" y="1397000"/>
          <a:ext cx="4838094" cy="4064000"/>
        </p:xfrm>
        <a:graphic>
          <a:graphicData uri="http://schemas.openxmlformats.org/drawingml/2006/table">
            <a:tbl>
              <a:tblPr/>
              <a:tblGrid>
                <a:gridCol w="1612698"/>
                <a:gridCol w="1612698"/>
                <a:gridCol w="1612698"/>
              </a:tblGrid>
              <a:tr h="508000">
                <a:tc>
                  <a:txBody>
                    <a:bodyPr/>
                    <a:lstStyle/>
                    <a:p>
                      <a:r>
                        <a:rPr lang="en-GB" sz="1400" b="1" dirty="0"/>
                        <a:t>Cancer type</a:t>
                      </a:r>
                    </a:p>
                  </a:txBody>
                  <a:tcPr marL="72571" marR="72571" marT="36286" marB="36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Primary site</a:t>
                      </a:r>
                    </a:p>
                  </a:txBody>
                  <a:tcPr marL="72571" marR="72571" marT="36286" marB="36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Principal site of metastasis</a:t>
                      </a:r>
                    </a:p>
                  </a:txBody>
                  <a:tcPr marL="72571" marR="72571" marT="36286" marB="36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GB" sz="1400" dirty="0"/>
                        <a:t>Breast </a:t>
                      </a:r>
                      <a:r>
                        <a:rPr lang="en-GB" sz="1400" dirty="0" err="1"/>
                        <a:t>adenocarcinoma</a:t>
                      </a:r>
                      <a:endParaRPr lang="en-GB" sz="1400" dirty="0"/>
                    </a:p>
                  </a:txBody>
                  <a:tcPr marL="72571" marR="72571" marT="36286" marB="36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Breast</a:t>
                      </a:r>
                    </a:p>
                  </a:txBody>
                  <a:tcPr marL="72571" marR="72571" marT="36286" marB="36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Bone, lung, liver and brain</a:t>
                      </a:r>
                    </a:p>
                  </a:txBody>
                  <a:tcPr marL="72571" marR="72571" marT="36286" marB="36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GB" sz="1400"/>
                        <a:t>Small cell carcinoma</a:t>
                      </a:r>
                    </a:p>
                  </a:txBody>
                  <a:tcPr marL="72571" marR="72571" marT="36286" marB="36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Lung</a:t>
                      </a:r>
                    </a:p>
                  </a:txBody>
                  <a:tcPr marL="72571" marR="72571" marT="36286" marB="36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Brain, liver and bone</a:t>
                      </a:r>
                    </a:p>
                  </a:txBody>
                  <a:tcPr marL="72571" marR="72571" marT="36286" marB="36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GB" sz="1400" dirty="0"/>
                        <a:t>Malignant melanoma</a:t>
                      </a:r>
                    </a:p>
                  </a:txBody>
                  <a:tcPr marL="72571" marR="72571" marT="36286" marB="36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Skin</a:t>
                      </a:r>
                    </a:p>
                  </a:txBody>
                  <a:tcPr marL="72571" marR="72571" marT="36286" marB="36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Lung, brain and liver</a:t>
                      </a:r>
                    </a:p>
                  </a:txBody>
                  <a:tcPr marL="72571" marR="72571" marT="36286" marB="36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GB" sz="1400"/>
                        <a:t>Prostatic adenocarcinoma</a:t>
                      </a:r>
                    </a:p>
                  </a:txBody>
                  <a:tcPr marL="72571" marR="72571" marT="36286" marB="36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Prostate</a:t>
                      </a:r>
                    </a:p>
                  </a:txBody>
                  <a:tcPr marL="72571" marR="72571" marT="36286" marB="36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Bone</a:t>
                      </a:r>
                    </a:p>
                  </a:txBody>
                  <a:tcPr marL="72571" marR="72571" marT="36286" marB="36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GB" sz="1400" dirty="0"/>
                        <a:t>Testicular carcinoma</a:t>
                      </a:r>
                    </a:p>
                  </a:txBody>
                  <a:tcPr marL="72571" marR="72571" marT="36286" marB="36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Testis</a:t>
                      </a:r>
                    </a:p>
                  </a:txBody>
                  <a:tcPr marL="72571" marR="72571" marT="36286" marB="36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Liver</a:t>
                      </a:r>
                    </a:p>
                  </a:txBody>
                  <a:tcPr marL="72571" marR="72571" marT="36286" marB="36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GB" sz="1400"/>
                        <a:t>Colorectal adenocarcinoma</a:t>
                      </a:r>
                    </a:p>
                  </a:txBody>
                  <a:tcPr marL="72571" marR="72571" marT="36286" marB="36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Colon/rectum</a:t>
                      </a:r>
                    </a:p>
                  </a:txBody>
                  <a:tcPr marL="72571" marR="72571" marT="36286" marB="36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Liver and lung</a:t>
                      </a:r>
                    </a:p>
                  </a:txBody>
                  <a:tcPr marL="72571" marR="72571" marT="36286" marB="36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GB" sz="1400"/>
                        <a:t>Neuroblastoma</a:t>
                      </a:r>
                    </a:p>
                  </a:txBody>
                  <a:tcPr marL="72571" marR="72571" marT="36286" marB="36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Mediastinum, abdomen</a:t>
                      </a:r>
                    </a:p>
                  </a:txBody>
                  <a:tcPr marL="72571" marR="72571" marT="36286" marB="36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Liver</a:t>
                      </a:r>
                    </a:p>
                  </a:txBody>
                  <a:tcPr marL="72571" marR="72571" marT="36286" marB="36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4282" y="6211669"/>
            <a:ext cx="4347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Mathot</a:t>
            </a:r>
            <a:r>
              <a:rPr lang="en-GB" dirty="0" smtClean="0"/>
              <a:t> and </a:t>
            </a:r>
            <a:r>
              <a:rPr lang="en-GB" dirty="0" err="1" smtClean="0"/>
              <a:t>Stenninger</a:t>
            </a:r>
            <a:r>
              <a:rPr lang="en-GB" dirty="0" smtClean="0"/>
              <a:t> Cancer Science 2012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857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Principal site of metastasis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nrclino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42918"/>
            <a:ext cx="4214842" cy="5648531"/>
          </a:xfrm>
          <a:prstGeom prst="rect">
            <a:avLst/>
          </a:prstGeom>
          <a:noFill/>
        </p:spPr>
      </p:pic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0" y="6357958"/>
            <a:ext cx="7620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Pantel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K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(2009)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7" descr="nrclinon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6384925"/>
            <a:ext cx="2638425" cy="4730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Tumour cell and dormancy and relapse 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1643050"/>
            <a:ext cx="4627549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Some tumour cells in the primary tumour, </a:t>
            </a: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micro-metastasis or in distant metastasis </a:t>
            </a: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exit the cell cycle and became dormant</a:t>
            </a:r>
          </a:p>
          <a:p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This cells are most likely to be </a:t>
            </a: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chemotherapy resistant  and have self</a:t>
            </a: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renewal characteristic</a:t>
            </a:r>
          </a:p>
          <a:p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Dormant tumour cells have the ability </a:t>
            </a: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to induce relapse once awakened</a:t>
            </a:r>
          </a:p>
          <a:p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00108"/>
            <a:ext cx="7684196" cy="4181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2857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Mesenchymal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to epithelial transition (MET)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5429264"/>
            <a:ext cx="62123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Tumour cell re-acquire epithelial characteristic 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basal-apical polarity 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Tight junction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nrclino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905000"/>
            <a:ext cx="5181600" cy="2765425"/>
          </a:xfrm>
          <a:prstGeom prst="rect">
            <a:avLst/>
          </a:prstGeom>
          <a:noFill/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714480" y="4714884"/>
            <a:ext cx="762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Pantel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K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(2009)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" name="Picture 7" descr="nrclinon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725144"/>
            <a:ext cx="2638425" cy="4730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2857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Factors that can influence the formation of metastasis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Summary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836712"/>
            <a:ext cx="6768752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GB" u="sng" dirty="0" smtClean="0">
                <a:latin typeface="Times New Roman" pitchFamily="18" charset="0"/>
                <a:cs typeface="Times New Roman" pitchFamily="18" charset="0"/>
              </a:rPr>
              <a:t>Motility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Mesenchymal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(EMT)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Collective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amoeboid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GB" u="sng" dirty="0" smtClean="0">
                <a:latin typeface="Times New Roman" pitchFamily="18" charset="0"/>
                <a:cs typeface="Times New Roman" pitchFamily="18" charset="0"/>
              </a:rPr>
              <a:t>Anchorage independent growth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GB" u="sng" dirty="0" smtClean="0">
                <a:latin typeface="Times New Roman" pitchFamily="18" charset="0"/>
                <a:cs typeface="Times New Roman" pitchFamily="18" charset="0"/>
              </a:rPr>
              <a:t>Local invasion 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dormancy/relapse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GB" u="sng" dirty="0" err="1" smtClean="0">
                <a:latin typeface="Times New Roman" pitchFamily="18" charset="0"/>
                <a:cs typeface="Times New Roman" pitchFamily="18" charset="0"/>
              </a:rPr>
              <a:t>Intravasation</a:t>
            </a:r>
            <a:endParaRPr lang="en-GB" u="sng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Haematic/lymphatic vessel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GB" u="sng" dirty="0" err="1" smtClean="0">
                <a:latin typeface="Times New Roman" pitchFamily="18" charset="0"/>
                <a:cs typeface="Times New Roman" pitchFamily="18" charset="0"/>
              </a:rPr>
              <a:t>Extravasation</a:t>
            </a:r>
            <a:endParaRPr lang="en-GB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GB" u="sng" dirty="0" smtClean="0">
                <a:latin typeface="Times New Roman" pitchFamily="18" charset="0"/>
                <a:cs typeface="Times New Roman" pitchFamily="18" charset="0"/>
              </a:rPr>
              <a:t>Ability to survive and multiply in an environment different than </a:t>
            </a:r>
          </a:p>
          <a:p>
            <a:pPr>
              <a:lnSpc>
                <a:spcPct val="150000"/>
              </a:lnSpc>
            </a:pPr>
            <a:r>
              <a:rPr lang="en-GB" u="sng" dirty="0" smtClean="0">
                <a:latin typeface="Times New Roman" pitchFamily="18" charset="0"/>
                <a:cs typeface="Times New Roman" pitchFamily="18" charset="0"/>
              </a:rPr>
              <a:t>the original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Seed and soil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Dormancy relapse</a:t>
            </a:r>
          </a:p>
          <a:p>
            <a:pPr>
              <a:lnSpc>
                <a:spcPct val="150000"/>
              </a:lnSpc>
            </a:pP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7181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Contact: manuela.mura1@imperial.ac.uk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716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Why metastases are so dangerous?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56792"/>
            <a:ext cx="936185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Cell that undergo metastasis are a subpopulation of cells that acquire a 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highly motile phenotype</a:t>
            </a:r>
          </a:p>
          <a:p>
            <a:pPr>
              <a:buFont typeface="Arial" pitchFamily="34" charset="0"/>
              <a:buChar char="•"/>
            </a:pP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They have stem cell-like characteristic (self renewal)- Still controversial! </a:t>
            </a:r>
          </a:p>
          <a:p>
            <a:pPr>
              <a:buFont typeface="Arial" pitchFamily="34" charset="0"/>
              <a:buChar char="•"/>
            </a:pP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Are resistant to chemotherapy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25431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492896"/>
            <a:ext cx="41910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725144"/>
            <a:ext cx="262509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6211669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  <a:hlinkClick r:id="rId5"/>
              </a:rPr>
              <a:t>www.cancer.gov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US National Institute of Health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Steps in cancer progression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Tumour micro-environment</a:t>
            </a:r>
            <a:endParaRPr lang="en-GB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124744"/>
            <a:ext cx="288732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Macrophages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Fibroblasts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 cells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Newly formed vessels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Cytokines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Growth factors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Extra cellular matrix (ECM)</a:t>
            </a:r>
          </a:p>
          <a:p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ww.bioscience.org/2008/v13/af/3173/fi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692696"/>
            <a:ext cx="4953000" cy="56197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6381328"/>
            <a:ext cx="3809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Nyberg P, Frontiers in Bioscience 2008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Characteristic of metastatic cancer cell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268760"/>
            <a:ext cx="8224559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Motility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Anchorage independent growth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Local invasion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Intravasation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Extravasation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Ability to survive and multiply in an environment different than 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the original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 flipH="1">
            <a:off x="251520" y="1484784"/>
            <a:ext cx="4104456" cy="194421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 flipH="1">
            <a:off x="251520" y="3789040"/>
            <a:ext cx="1944216" cy="10801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 flipH="1">
            <a:off x="251520" y="5157192"/>
            <a:ext cx="8064896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8308658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67544" y="6488668"/>
            <a:ext cx="248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Heldin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et al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FEBS Lets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0232" y="3143248"/>
            <a:ext cx="151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Local invasion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4744" y="3714752"/>
            <a:ext cx="1439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Intravasation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190" y="4857760"/>
            <a:ext cx="1475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Extravasation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2643174" y="6065912"/>
            <a:ext cx="1656184" cy="792088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Type of cell movement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migratio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836712"/>
            <a:ext cx="6668814" cy="55795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4282" y="6534834"/>
            <a:ext cx="56122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Peter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Friedl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&amp; Katarina Wolf,  Nature Review Cancer 2003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26064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Transition from one type of movement to another can occur  depending on the surrounding environment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migration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357298"/>
            <a:ext cx="8483041" cy="42273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6000768"/>
            <a:ext cx="34040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Dense </a:t>
            </a:r>
            <a:r>
              <a:rPr lang="en-GB" dirty="0" err="1" smtClean="0"/>
              <a:t>interstitium</a:t>
            </a:r>
            <a:r>
              <a:rPr lang="en-GB" dirty="0" smtClean="0"/>
              <a:t>: </a:t>
            </a:r>
            <a:r>
              <a:rPr lang="en-GB" dirty="0" err="1" smtClean="0"/>
              <a:t>mesenchymal</a:t>
            </a: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Sparse </a:t>
            </a:r>
            <a:r>
              <a:rPr lang="en-GB" dirty="0" err="1" smtClean="0"/>
              <a:t>Interstitium</a:t>
            </a:r>
            <a:r>
              <a:rPr lang="en-GB" dirty="0" smtClean="0"/>
              <a:t>: amoeboid</a:t>
            </a:r>
          </a:p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23528" y="5517232"/>
            <a:ext cx="56122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Peter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Friedl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&amp; Katarina Wolf,  Nature Review Cancer 2003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850</Words>
  <Application>Microsoft Office PowerPoint</Application>
  <PresentationFormat>On-screen Show (4:3)</PresentationFormat>
  <Paragraphs>195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mmura1</dc:creator>
  <cp:lastModifiedBy>Shiel, Nuala</cp:lastModifiedBy>
  <cp:revision>35</cp:revision>
  <dcterms:created xsi:type="dcterms:W3CDTF">2012-10-01T14:53:02Z</dcterms:created>
  <dcterms:modified xsi:type="dcterms:W3CDTF">2012-10-10T15:48:52Z</dcterms:modified>
</cp:coreProperties>
</file>