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5" r:id="rId2"/>
    <p:sldMasterId id="2147483868" r:id="rId3"/>
    <p:sldMasterId id="2147483880" r:id="rId4"/>
    <p:sldMasterId id="2147483892" r:id="rId5"/>
    <p:sldMasterId id="2147483904" r:id="rId6"/>
    <p:sldMasterId id="2147483940" r:id="rId7"/>
    <p:sldMasterId id="2147483952" r:id="rId8"/>
    <p:sldMasterId id="2147483966" r:id="rId9"/>
  </p:sldMasterIdLst>
  <p:notesMasterIdLst>
    <p:notesMasterId r:id="rId45"/>
  </p:notesMasterIdLst>
  <p:handoutMasterIdLst>
    <p:handoutMasterId r:id="rId46"/>
  </p:handoutMasterIdLst>
  <p:sldIdLst>
    <p:sldId id="260" r:id="rId10"/>
    <p:sldId id="325" r:id="rId11"/>
    <p:sldId id="326" r:id="rId12"/>
    <p:sldId id="322" r:id="rId13"/>
    <p:sldId id="323" r:id="rId14"/>
    <p:sldId id="320" r:id="rId15"/>
    <p:sldId id="368" r:id="rId16"/>
    <p:sldId id="369" r:id="rId17"/>
    <p:sldId id="370" r:id="rId18"/>
    <p:sldId id="333" r:id="rId19"/>
    <p:sldId id="331" r:id="rId20"/>
    <p:sldId id="364" r:id="rId21"/>
    <p:sldId id="365" r:id="rId22"/>
    <p:sldId id="334" r:id="rId23"/>
    <p:sldId id="335" r:id="rId24"/>
    <p:sldId id="336" r:id="rId25"/>
    <p:sldId id="337" r:id="rId26"/>
    <p:sldId id="340" r:id="rId27"/>
    <p:sldId id="341" r:id="rId28"/>
    <p:sldId id="343" r:id="rId29"/>
    <p:sldId id="351" r:id="rId30"/>
    <p:sldId id="352" r:id="rId31"/>
    <p:sldId id="353" r:id="rId32"/>
    <p:sldId id="354" r:id="rId33"/>
    <p:sldId id="350" r:id="rId34"/>
    <p:sldId id="348" r:id="rId35"/>
    <p:sldId id="349" r:id="rId36"/>
    <p:sldId id="338" r:id="rId37"/>
    <p:sldId id="355" r:id="rId38"/>
    <p:sldId id="357" r:id="rId39"/>
    <p:sldId id="367" r:id="rId40"/>
    <p:sldId id="371" r:id="rId41"/>
    <p:sldId id="372" r:id="rId42"/>
    <p:sldId id="373" r:id="rId43"/>
    <p:sldId id="363" r:id="rId44"/>
  </p:sldIdLst>
  <p:sldSz cx="9144000" cy="6858000" type="screen4x3"/>
  <p:notesSz cx="67818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38460" cy="495303"/>
          </a:xfrm>
          <a:prstGeom prst="rect">
            <a:avLst/>
          </a:prstGeom>
          <a:noFill/>
          <a:ln>
            <a:noFill/>
          </a:ln>
        </p:spPr>
        <p:txBody>
          <a:bodyPr vert="horz" wrap="square" lIns="92070" tIns="46040" rIns="92070" bIns="46040" anchor="t"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a:endParaRPr>
          </a:p>
        </p:txBody>
      </p:sp>
      <p:sp>
        <p:nvSpPr>
          <p:cNvPr id="3" name="Rectangle 3"/>
          <p:cNvSpPr txBox="1">
            <a:spLocks noGrp="1"/>
          </p:cNvSpPr>
          <p:nvPr>
            <p:ph type="dt" sz="quarter" idx="1"/>
          </p:nvPr>
        </p:nvSpPr>
        <p:spPr>
          <a:xfrm>
            <a:off x="3843342" y="0"/>
            <a:ext cx="2938460" cy="495303"/>
          </a:xfrm>
          <a:prstGeom prst="rect">
            <a:avLst/>
          </a:prstGeom>
          <a:noFill/>
          <a:ln>
            <a:noFill/>
          </a:ln>
        </p:spPr>
        <p:txBody>
          <a:bodyPr vert="horz" wrap="square" lIns="92070" tIns="46040" rIns="92070" bIns="4604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a:endParaRPr>
          </a:p>
        </p:txBody>
      </p:sp>
      <p:sp>
        <p:nvSpPr>
          <p:cNvPr id="4" name="Rectangle 4"/>
          <p:cNvSpPr txBox="1">
            <a:spLocks noGrp="1"/>
          </p:cNvSpPr>
          <p:nvPr>
            <p:ph type="ftr" sz="quarter" idx="2"/>
          </p:nvPr>
        </p:nvSpPr>
        <p:spPr>
          <a:xfrm>
            <a:off x="0" y="9423404"/>
            <a:ext cx="2938460" cy="495303"/>
          </a:xfrm>
          <a:prstGeom prst="rect">
            <a:avLst/>
          </a:prstGeom>
          <a:noFill/>
          <a:ln>
            <a:noFill/>
          </a:ln>
        </p:spPr>
        <p:txBody>
          <a:bodyPr vert="horz" wrap="square" lIns="92070" tIns="46040" rIns="92070" bIns="46040" anchor="b"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a:endParaRPr>
          </a:p>
        </p:txBody>
      </p:sp>
      <p:sp>
        <p:nvSpPr>
          <p:cNvPr id="5" name="Rectangle 5"/>
          <p:cNvSpPr txBox="1">
            <a:spLocks noGrp="1"/>
          </p:cNvSpPr>
          <p:nvPr>
            <p:ph type="sldNum" sz="quarter" idx="3"/>
          </p:nvPr>
        </p:nvSpPr>
        <p:spPr>
          <a:xfrm>
            <a:off x="3843342" y="9423404"/>
            <a:ext cx="2938460" cy="495303"/>
          </a:xfrm>
          <a:prstGeom prst="rect">
            <a:avLst/>
          </a:prstGeom>
          <a:noFill/>
          <a:ln>
            <a:noFill/>
          </a:ln>
        </p:spPr>
        <p:txBody>
          <a:bodyPr vert="horz" wrap="square" lIns="92070" tIns="46040" rIns="92070" bIns="4604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D3FF2F3-4AE5-4BA5-8B6F-030332FDEFFC}"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a:t>
            </a:fld>
            <a:endParaRPr lang="en-GB" sz="12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36640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38460" cy="495303"/>
          </a:xfrm>
          <a:prstGeom prst="rect">
            <a:avLst/>
          </a:prstGeom>
          <a:noFill/>
          <a:ln>
            <a:noFill/>
          </a:ln>
        </p:spPr>
        <p:txBody>
          <a:bodyPr vert="horz" wrap="square" lIns="92070" tIns="46040" rIns="92070" bIns="46040" anchor="t" anchorCtr="0" compatLnSpc="1"/>
          <a:lstStyle>
            <a:lvl1pPr marL="0" marR="0" lvl="0" indent="0" algn="l" defTabSz="914400" rtl="0" fontAlgn="auto" hangingPunct="0">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lvl="0"/>
            <a:endParaRPr lang="en-GB"/>
          </a:p>
        </p:txBody>
      </p:sp>
      <p:sp>
        <p:nvSpPr>
          <p:cNvPr id="3" name="Rectangle 3"/>
          <p:cNvSpPr txBox="1">
            <a:spLocks noGrp="1"/>
          </p:cNvSpPr>
          <p:nvPr>
            <p:ph type="dt" idx="1"/>
          </p:nvPr>
        </p:nvSpPr>
        <p:spPr>
          <a:xfrm>
            <a:off x="3843342" y="0"/>
            <a:ext cx="2938460" cy="495303"/>
          </a:xfrm>
          <a:prstGeom prst="rect">
            <a:avLst/>
          </a:prstGeom>
          <a:noFill/>
          <a:ln>
            <a:noFill/>
          </a:ln>
        </p:spPr>
        <p:txBody>
          <a:bodyPr vert="horz" wrap="square" lIns="92070" tIns="46040" rIns="92070" bIns="46040" anchor="t" anchorCtr="0" compatLnSpc="1"/>
          <a:lstStyle>
            <a:lvl1pPr marL="0" marR="0" lvl="0" indent="0" algn="r" defTabSz="914400" rtl="0" fontAlgn="auto" hangingPunct="0">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lvl="0"/>
            <a:endParaRPr lang="en-GB"/>
          </a:p>
        </p:txBody>
      </p:sp>
      <p:sp>
        <p:nvSpPr>
          <p:cNvPr id="4" name="Rectangle 4"/>
          <p:cNvSpPr>
            <a:spLocks noGrp="1" noRot="1" noChangeAspect="1"/>
          </p:cNvSpPr>
          <p:nvPr>
            <p:ph type="sldImg" idx="2"/>
          </p:nvPr>
        </p:nvSpPr>
        <p:spPr>
          <a:xfrm>
            <a:off x="912808" y="746122"/>
            <a:ext cx="4956176" cy="3716341"/>
          </a:xfrm>
          <a:prstGeom prst="rect">
            <a:avLst/>
          </a:prstGeom>
          <a:noFill/>
          <a:ln w="12701">
            <a:solidFill>
              <a:srgbClr val="000000"/>
            </a:solidFill>
            <a:prstDash val="solid"/>
            <a:miter/>
          </a:ln>
        </p:spPr>
      </p:sp>
      <p:sp>
        <p:nvSpPr>
          <p:cNvPr id="5" name="Rectangle 5"/>
          <p:cNvSpPr txBox="1">
            <a:spLocks noGrp="1"/>
          </p:cNvSpPr>
          <p:nvPr>
            <p:ph type="body" sz="quarter" idx="3"/>
          </p:nvPr>
        </p:nvSpPr>
        <p:spPr>
          <a:xfrm>
            <a:off x="904871" y="4711702"/>
            <a:ext cx="4972050" cy="4462464"/>
          </a:xfrm>
          <a:prstGeom prst="rect">
            <a:avLst/>
          </a:prstGeom>
          <a:noFill/>
          <a:ln>
            <a:noFill/>
          </a:ln>
        </p:spPr>
        <p:txBody>
          <a:bodyPr vert="horz" wrap="square" lIns="92070" tIns="46040" rIns="92070" bIns="46040"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6"/>
          <p:cNvSpPr txBox="1">
            <a:spLocks noGrp="1"/>
          </p:cNvSpPr>
          <p:nvPr>
            <p:ph type="ftr" sz="quarter" idx="4"/>
          </p:nvPr>
        </p:nvSpPr>
        <p:spPr>
          <a:xfrm>
            <a:off x="0" y="9423404"/>
            <a:ext cx="2938460" cy="495303"/>
          </a:xfrm>
          <a:prstGeom prst="rect">
            <a:avLst/>
          </a:prstGeom>
          <a:noFill/>
          <a:ln>
            <a:noFill/>
          </a:ln>
        </p:spPr>
        <p:txBody>
          <a:bodyPr vert="horz" wrap="square" lIns="92070" tIns="46040" rIns="92070" bIns="46040" anchor="b" anchorCtr="0" compatLnSpc="1"/>
          <a:lstStyle>
            <a:lvl1pPr marL="0" marR="0" lvl="0" indent="0" algn="l" defTabSz="914400" rtl="0" fontAlgn="auto" hangingPunct="0">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lvl="0"/>
            <a:endParaRPr lang="en-GB"/>
          </a:p>
        </p:txBody>
      </p:sp>
      <p:sp>
        <p:nvSpPr>
          <p:cNvPr id="7" name="Rectangle 7"/>
          <p:cNvSpPr txBox="1">
            <a:spLocks noGrp="1"/>
          </p:cNvSpPr>
          <p:nvPr>
            <p:ph type="sldNum" sz="quarter" idx="5"/>
          </p:nvPr>
        </p:nvSpPr>
        <p:spPr>
          <a:xfrm>
            <a:off x="3843342" y="9423404"/>
            <a:ext cx="2938460" cy="495303"/>
          </a:xfrm>
          <a:prstGeom prst="rect">
            <a:avLst/>
          </a:prstGeom>
          <a:noFill/>
          <a:ln>
            <a:noFill/>
          </a:ln>
        </p:spPr>
        <p:txBody>
          <a:bodyPr vert="horz" wrap="square" lIns="92070" tIns="46040" rIns="92070" bIns="46040" anchor="b" anchorCtr="0" compatLnSpc="1"/>
          <a:lstStyle>
            <a:lvl1pPr marL="0" marR="0" lvl="0" indent="0" algn="r" defTabSz="914400" rtl="0" fontAlgn="auto" hangingPunct="0">
              <a:lnSpc>
                <a:spcPct val="100000"/>
              </a:lnSpc>
              <a:spcBef>
                <a:spcPts val="0"/>
              </a:spcBef>
              <a:spcAft>
                <a:spcPts val="0"/>
              </a:spcAft>
              <a:buNone/>
              <a:tabLst/>
              <a:defRPr lang="en-GB" sz="1200" b="0" i="0" u="none" strike="noStrike" kern="1200" cap="none" spc="0" baseline="0">
                <a:solidFill>
                  <a:srgbClr val="000000"/>
                </a:solidFill>
                <a:uFillTx/>
                <a:latin typeface="Arial"/>
              </a:defRPr>
            </a:lvl1pPr>
          </a:lstStyle>
          <a:p>
            <a:pPr lvl="0"/>
            <a:fld id="{802CC748-D700-489F-91DA-F7BF7F696D9E}" type="slidenum">
              <a:rPr/>
              <a:pPr lvl="0"/>
              <a:t>‹#›</a:t>
            </a:fld>
            <a:endParaRPr lang="en-GB"/>
          </a:p>
        </p:txBody>
      </p:sp>
    </p:spTree>
    <p:extLst>
      <p:ext uri="{BB962C8B-B14F-4D97-AF65-F5344CB8AC3E}">
        <p14:creationId xmlns:p14="http://schemas.microsoft.com/office/powerpoint/2010/main" val="95652412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Arial"/>
      </a:defRPr>
    </a:lvl1pPr>
    <a:lvl2pPr marL="457200" marR="0" lvl="1"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Arial"/>
      </a:defRPr>
    </a:lvl2pPr>
    <a:lvl3pPr marL="914400" marR="0" lvl="2"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Arial"/>
      </a:defRPr>
    </a:lvl3pPr>
    <a:lvl4pPr marL="1371600" marR="0" lvl="3"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Arial"/>
      </a:defRPr>
    </a:lvl4pPr>
    <a:lvl5pPr marL="1828800" marR="0" lvl="4"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43342" y="9423404"/>
            <a:ext cx="2938460" cy="495303"/>
          </a:xfrm>
          <a:prstGeom prst="rect">
            <a:avLst/>
          </a:prstGeom>
          <a:noFill/>
          <a:ln>
            <a:noFill/>
          </a:ln>
        </p:spPr>
        <p:txBody>
          <a:bodyPr vert="horz" wrap="square" lIns="92070" tIns="46040" rIns="92070" bIns="4604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0694C25-288B-4D89-AEF8-3F8EE3B702D1}"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a:t>
            </a:fld>
            <a:endParaRPr lang="en-GB" sz="1200" b="0" i="0" u="none" strike="noStrike" kern="1200" cap="none" spc="0" baseline="0">
              <a:solidFill>
                <a:srgbClr val="000000"/>
              </a:solidFill>
              <a:uFillTx/>
              <a:latin typeface="Arial"/>
            </a:endParaRPr>
          </a:p>
        </p:txBody>
      </p:sp>
      <p:sp>
        <p:nvSpPr>
          <p:cNvPr id="3" name="Slide Image Placeholder 2"/>
          <p:cNvSpPr>
            <a:spLocks noGrp="1" noRot="1" noChangeAspect="1"/>
          </p:cNvSpPr>
          <p:nvPr>
            <p:ph type="sldImg"/>
          </p:nvPr>
        </p:nvSpPr>
        <p:spPr>
          <a:xfrm>
            <a:off x="885825" y="731838"/>
            <a:ext cx="5011738" cy="3759200"/>
          </a:xfrm>
        </p:spPr>
      </p:sp>
      <p:sp>
        <p:nvSpPr>
          <p:cNvPr id="4" name="Rectangle 3"/>
          <p:cNvSpPr txBox="1">
            <a:spLocks noGrp="1"/>
          </p:cNvSpPr>
          <p:nvPr>
            <p:ph type="body" sz="quarter" idx="1"/>
          </p:nvPr>
        </p:nvSpPr>
        <p:spPr>
          <a:xfrm>
            <a:off x="919164" y="4729167"/>
            <a:ext cx="4943475" cy="4462464"/>
          </a:xfrm>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0ABC630-22EC-4508-BC6C-5468B26E2EC7}" type="slidenum">
              <a:rPr lang="en-GB">
                <a:solidFill>
                  <a:srgbClr val="1F497D"/>
                </a:solidFill>
                <a:latin typeface="Times New Roman" pitchFamily="18" charset="0"/>
              </a:rPr>
              <a:pPr/>
              <a:t>12</a:t>
            </a:fld>
            <a:endParaRPr lang="en-GB">
              <a:solidFill>
                <a:srgbClr val="1F497D"/>
              </a:solidFill>
              <a:latin typeface="Times New Roman" pitchFamily="18" charset="0"/>
            </a:endParaRPr>
          </a:p>
        </p:txBody>
      </p:sp>
      <p:sp>
        <p:nvSpPr>
          <p:cNvPr id="83971" name="Rectangle 2"/>
          <p:cNvSpPr>
            <a:spLocks noGrp="1" noRot="1" noChangeAspect="1" noChangeArrowheads="1" noTextEdit="1"/>
          </p:cNvSpPr>
          <p:nvPr>
            <p:ph type="sldImg"/>
          </p:nvPr>
        </p:nvSpPr>
        <p:spPr>
          <a:xfrm>
            <a:off x="962025" y="776288"/>
            <a:ext cx="4857750" cy="3644900"/>
          </a:xfrm>
          <a:ln cap="flat"/>
        </p:spPr>
      </p:sp>
      <p:sp>
        <p:nvSpPr>
          <p:cNvPr id="83972" name="Rectangle 3"/>
          <p:cNvSpPr>
            <a:spLocks noGrp="1" noChangeArrowheads="1"/>
          </p:cNvSpPr>
          <p:nvPr>
            <p:ph type="body" idx="1"/>
          </p:nvPr>
        </p:nvSpPr>
        <p:spPr>
          <a:xfrm>
            <a:off x="882563" y="4730603"/>
            <a:ext cx="5016674" cy="4416171"/>
          </a:xfrm>
          <a:noFill/>
          <a:ln/>
        </p:spPr>
        <p:txBody>
          <a:bodyPr lIns="96084" tIns="48043" rIns="96084" bIns="48043"/>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BC2A8AF-BDC6-44C0-A04D-83D8F17775E2}" type="slidenum">
              <a:rPr lang="en-GB">
                <a:solidFill>
                  <a:prstClr val="black"/>
                </a:solidFill>
                <a:latin typeface="Times New Roman" pitchFamily="18" charset="0"/>
              </a:rPr>
              <a:pPr/>
              <a:t>13</a:t>
            </a:fld>
            <a:endParaRPr lang="en-GB">
              <a:solidFill>
                <a:prstClr val="black"/>
              </a:solidFill>
              <a:latin typeface="Times New Roman" pitchFamily="18" charset="0"/>
            </a:endParaRPr>
          </a:p>
        </p:txBody>
      </p:sp>
      <p:sp>
        <p:nvSpPr>
          <p:cNvPr id="84995" name="Slide Image Placeholder 1"/>
          <p:cNvSpPr>
            <a:spLocks noGrp="1" noRot="1" noChangeAspect="1" noTextEdit="1"/>
          </p:cNvSpPr>
          <p:nvPr>
            <p:ph type="sldImg"/>
          </p:nvPr>
        </p:nvSpPr>
        <p:spPr>
          <a:xfrm>
            <a:off x="949143" y="743628"/>
            <a:ext cx="4885063" cy="3719709"/>
          </a:xfrm>
          <a:ln/>
        </p:spPr>
      </p:sp>
      <p:sp>
        <p:nvSpPr>
          <p:cNvPr id="84996" name="Notes Placeholder 2"/>
          <p:cNvSpPr>
            <a:spLocks noGrp="1"/>
          </p:cNvSpPr>
          <p:nvPr>
            <p:ph type="body" idx="1"/>
          </p:nvPr>
        </p:nvSpPr>
        <p:spPr>
          <a:xfrm>
            <a:off x="678180" y="4711736"/>
            <a:ext cx="5425440" cy="4463336"/>
          </a:xfrm>
          <a:noFill/>
          <a:ln/>
        </p:spPr>
        <p:txBody>
          <a:bodyPr lIns="95421" tIns="47710" rIns="95421" bIns="47710"/>
          <a:lstStyle/>
          <a:p>
            <a:pPr defTabSz="899861">
              <a:lnSpc>
                <a:spcPct val="80000"/>
              </a:lnSpc>
            </a:pPr>
            <a:endParaRPr lang="en-US" altLang="zh-CN" sz="900" dirty="0" smtClean="0">
              <a:latin typeface="Times New Roman" pitchFamily="18" charset="0"/>
            </a:endParaRPr>
          </a:p>
        </p:txBody>
      </p:sp>
      <p:sp>
        <p:nvSpPr>
          <p:cNvPr id="84997" name="Slide Number Placeholder 3"/>
          <p:cNvSpPr txBox="1">
            <a:spLocks noGrp="1"/>
          </p:cNvSpPr>
          <p:nvPr/>
        </p:nvSpPr>
        <p:spPr bwMode="auto">
          <a:xfrm>
            <a:off x="3841473" y="9420328"/>
            <a:ext cx="2938780" cy="496800"/>
          </a:xfrm>
          <a:prstGeom prst="rect">
            <a:avLst/>
          </a:prstGeom>
          <a:noFill/>
          <a:ln w="9525">
            <a:noFill/>
            <a:miter lim="800000"/>
            <a:headEnd/>
            <a:tailEnd/>
          </a:ln>
        </p:spPr>
        <p:txBody>
          <a:bodyPr lIns="95421" tIns="47710" rIns="95421" bIns="47710" anchor="b"/>
          <a:lstStyle/>
          <a:p>
            <a:pPr algn="r" defTabSz="954541" fontAlgn="base">
              <a:spcBef>
                <a:spcPct val="0"/>
              </a:spcBef>
              <a:spcAft>
                <a:spcPct val="0"/>
              </a:spcAft>
            </a:pPr>
            <a:fld id="{CC793DE7-DA44-477D-A853-3F56F4FDB146}" type="slidenum">
              <a:rPr lang="en-GB" sz="1300" smtClean="0">
                <a:solidFill>
                  <a:prstClr val="black"/>
                </a:solidFill>
                <a:latin typeface="Arial" charset="0"/>
                <a:cs typeface="Arial" charset="0"/>
              </a:rPr>
              <a:pPr algn="r" defTabSz="954541" fontAlgn="base">
                <a:spcBef>
                  <a:spcPct val="0"/>
                </a:spcBef>
                <a:spcAft>
                  <a:spcPct val="0"/>
                </a:spcAft>
              </a:pPr>
              <a:t>13</a:t>
            </a:fld>
            <a:endParaRPr lang="en-GB" sz="1300" dirty="0" smtClean="0">
              <a:solidFill>
                <a:prstClr val="black"/>
              </a:solidFill>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AD373-5B99-4101-A572-D3D68733D249}" type="slidenum">
              <a:rPr lang="en-GB"/>
              <a:pPr/>
              <a:t>15</a:t>
            </a:fld>
            <a:endParaRPr lang="en-GB"/>
          </a:p>
        </p:txBody>
      </p:sp>
      <p:sp>
        <p:nvSpPr>
          <p:cNvPr id="2894850" name="Rectangle 2"/>
          <p:cNvSpPr>
            <a:spLocks noGrp="1" noRot="1" noChangeAspect="1" noChangeArrowheads="1" noTextEdit="1"/>
          </p:cNvSpPr>
          <p:nvPr>
            <p:ph type="sldImg"/>
          </p:nvPr>
        </p:nvSpPr>
        <p:spPr>
          <a:ln/>
        </p:spPr>
      </p:sp>
      <p:sp>
        <p:nvSpPr>
          <p:cNvPr id="289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12606-FC1E-4AFB-9E7B-A68AEDD81759}" type="slidenum">
              <a:rPr lang="en-GB"/>
              <a:pPr/>
              <a:t>16</a:t>
            </a:fld>
            <a:endParaRPr lang="en-GB"/>
          </a:p>
        </p:txBody>
      </p:sp>
      <p:sp>
        <p:nvSpPr>
          <p:cNvPr id="2898946" name="Rectangle 2"/>
          <p:cNvSpPr>
            <a:spLocks noGrp="1" noRot="1" noChangeAspect="1" noChangeArrowheads="1" noTextEdit="1"/>
          </p:cNvSpPr>
          <p:nvPr>
            <p:ph type="sldImg"/>
          </p:nvPr>
        </p:nvSpPr>
        <p:spPr>
          <a:ln/>
        </p:spPr>
      </p:sp>
      <p:sp>
        <p:nvSpPr>
          <p:cNvPr id="289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7F1F4-4312-4726-9497-6E4D4884058E}" type="slidenum">
              <a:rPr lang="en-GB"/>
              <a:pPr/>
              <a:t>26</a:t>
            </a:fld>
            <a:endParaRPr lang="en-GB"/>
          </a:p>
        </p:txBody>
      </p:sp>
      <p:sp>
        <p:nvSpPr>
          <p:cNvPr id="2904066" name="Rectangle 2"/>
          <p:cNvSpPr>
            <a:spLocks noGrp="1" noRot="1" noChangeAspect="1" noChangeArrowheads="1" noTextEdit="1"/>
          </p:cNvSpPr>
          <p:nvPr>
            <p:ph type="sldImg"/>
          </p:nvPr>
        </p:nvSpPr>
        <p:spPr>
          <a:xfrm>
            <a:off x="912813" y="746125"/>
            <a:ext cx="4956175" cy="3716338"/>
          </a:xfrm>
          <a:ln/>
        </p:spPr>
      </p:sp>
      <p:sp>
        <p:nvSpPr>
          <p:cNvPr id="290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12813" y="746125"/>
            <a:ext cx="4956175" cy="3716338"/>
          </a:xfrm>
          <a:ln/>
        </p:spPr>
      </p:sp>
      <p:sp>
        <p:nvSpPr>
          <p:cNvPr id="22531" name="Notes Placeholder 2"/>
          <p:cNvSpPr>
            <a:spLocks noGrp="1"/>
          </p:cNvSpPr>
          <p:nvPr>
            <p:ph type="body" idx="1"/>
          </p:nvPr>
        </p:nvSpPr>
        <p:spPr>
          <a:noFill/>
          <a:ln/>
        </p:spPr>
        <p:txBody>
          <a:bodyPr/>
          <a:lstStyle/>
          <a:p>
            <a:endParaRPr lang="en-GB" smtClean="0"/>
          </a:p>
          <a:p>
            <a:endParaRPr lang="en-GB" smtClean="0"/>
          </a:p>
        </p:txBody>
      </p:sp>
      <p:sp>
        <p:nvSpPr>
          <p:cNvPr id="22532" name="Slide Number Placeholder 3"/>
          <p:cNvSpPr>
            <a:spLocks noGrp="1"/>
          </p:cNvSpPr>
          <p:nvPr>
            <p:ph type="sldNum" sz="quarter" idx="5"/>
          </p:nvPr>
        </p:nvSpPr>
        <p:spPr>
          <a:noFill/>
        </p:spPr>
        <p:txBody>
          <a:bodyPr/>
          <a:lstStyle/>
          <a:p>
            <a:fld id="{BC05B930-16EB-4AB4-A8A1-9373DD43A5CD}" type="slidenum">
              <a:rPr lang="da-DK">
                <a:solidFill>
                  <a:prstClr val="black"/>
                </a:solidFill>
              </a:rPr>
              <a:pPr/>
              <a:t>28</a:t>
            </a:fld>
            <a:endParaRPr lang="da-DK">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AD3CD-A737-46A7-BFDC-9E0CE6E6E9E2}" type="slidenum">
              <a:rPr lang="en-GB">
                <a:solidFill>
                  <a:prstClr val="black"/>
                </a:solidFill>
              </a:rPr>
              <a:pPr/>
              <a:t>30</a:t>
            </a:fld>
            <a:endParaRPr lang="en-GB">
              <a:solidFill>
                <a:prstClr val="black"/>
              </a:solidFill>
            </a:endParaRPr>
          </a:p>
        </p:txBody>
      </p:sp>
      <p:sp>
        <p:nvSpPr>
          <p:cNvPr id="2653186" name="Rectangle 2"/>
          <p:cNvSpPr>
            <a:spLocks noGrp="1" noRot="1" noChangeAspect="1" noChangeArrowheads="1" noTextEdit="1"/>
          </p:cNvSpPr>
          <p:nvPr>
            <p:ph type="sldImg"/>
          </p:nvPr>
        </p:nvSpPr>
        <p:spPr>
          <a:ln/>
        </p:spPr>
      </p:sp>
      <p:sp>
        <p:nvSpPr>
          <p:cNvPr id="265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58849-73EE-46B4-BBBF-8AE5B09EAC0B}" type="slidenum">
              <a:rPr lang="en-GB">
                <a:solidFill>
                  <a:prstClr val="black"/>
                </a:solidFill>
              </a:rPr>
              <a:pPr/>
              <a:t>31</a:t>
            </a:fld>
            <a:endParaRPr lang="en-GB">
              <a:solidFill>
                <a:prstClr val="black"/>
              </a:solidFill>
            </a:endParaRPr>
          </a:p>
        </p:txBody>
      </p:sp>
      <p:sp>
        <p:nvSpPr>
          <p:cNvPr id="2952194" name="Rectangle 2"/>
          <p:cNvSpPr>
            <a:spLocks noGrp="1" noRot="1" noChangeAspect="1" noChangeArrowheads="1" noTextEdit="1"/>
          </p:cNvSpPr>
          <p:nvPr>
            <p:ph type="sldImg"/>
          </p:nvPr>
        </p:nvSpPr>
        <p:spPr>
          <a:xfrm>
            <a:off x="911225" y="742950"/>
            <a:ext cx="4960938" cy="3721100"/>
          </a:xfrm>
          <a:ln/>
        </p:spPr>
      </p:sp>
      <p:sp>
        <p:nvSpPr>
          <p:cNvPr id="2952195" name="Rectangle 3"/>
          <p:cNvSpPr>
            <a:spLocks noGrp="1" noChangeArrowheads="1"/>
          </p:cNvSpPr>
          <p:nvPr>
            <p:ph type="body" idx="1"/>
          </p:nvPr>
        </p:nvSpPr>
        <p:spPr>
          <a:xfrm>
            <a:off x="678180" y="4711736"/>
            <a:ext cx="5425440" cy="4463336"/>
          </a:xfrm>
        </p:spPr>
        <p:txBody>
          <a:bodyPr/>
          <a:lstStyle/>
          <a:p>
            <a:pPr defTabSz="899861"/>
            <a:r>
              <a:rPr lang="en-GB" dirty="0"/>
              <a:t>Already covered cancer stem cells in other tissues….so lets focus on Ovarian cancer</a:t>
            </a:r>
          </a:p>
          <a:p>
            <a:pPr defTabSz="899861"/>
            <a:r>
              <a:rPr lang="en-GB" dirty="0"/>
              <a:t>What evidence is in the literature?</a:t>
            </a:r>
          </a:p>
          <a:p>
            <a:pPr defTabSz="899861"/>
            <a:r>
              <a:rPr lang="en-GB" dirty="0"/>
              <a:t>Very recently, 3 papers have appeared that utilise CD133 as a marker of stem cells in ovarian cancer.</a:t>
            </a:r>
          </a:p>
          <a:p>
            <a:pPr defTabSz="899861"/>
            <a:r>
              <a:rPr lang="en-GB" dirty="0"/>
              <a:t>The first, Zhang et 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58849-73EE-46B4-BBBF-8AE5B09EAC0B}" type="slidenum">
              <a:rPr lang="en-GB">
                <a:solidFill>
                  <a:prstClr val="black"/>
                </a:solidFill>
              </a:rPr>
              <a:pPr/>
              <a:t>35</a:t>
            </a:fld>
            <a:endParaRPr lang="en-GB">
              <a:solidFill>
                <a:prstClr val="black"/>
              </a:solidFill>
            </a:endParaRPr>
          </a:p>
        </p:txBody>
      </p:sp>
      <p:sp>
        <p:nvSpPr>
          <p:cNvPr id="2952194" name="Rectangle 2"/>
          <p:cNvSpPr>
            <a:spLocks noGrp="1" noRot="1" noChangeAspect="1" noChangeArrowheads="1" noTextEdit="1"/>
          </p:cNvSpPr>
          <p:nvPr>
            <p:ph type="sldImg"/>
          </p:nvPr>
        </p:nvSpPr>
        <p:spPr>
          <a:xfrm>
            <a:off x="949143" y="743628"/>
            <a:ext cx="4885063" cy="3719709"/>
          </a:xfrm>
          <a:ln/>
        </p:spPr>
      </p:sp>
      <p:sp>
        <p:nvSpPr>
          <p:cNvPr id="2952195" name="Rectangle 3"/>
          <p:cNvSpPr>
            <a:spLocks noGrp="1" noChangeArrowheads="1"/>
          </p:cNvSpPr>
          <p:nvPr>
            <p:ph type="body" idx="1"/>
          </p:nvPr>
        </p:nvSpPr>
        <p:spPr>
          <a:xfrm>
            <a:off x="678180" y="4711736"/>
            <a:ext cx="5425440" cy="4463336"/>
          </a:xfrm>
        </p:spPr>
        <p:txBody>
          <a:bodyPr/>
          <a:lstStyle/>
          <a:p>
            <a:pPr defTabSz="899861"/>
            <a:r>
              <a:rPr lang="en-GB" dirty="0"/>
              <a:t>Already covered cancer stem cells in other tissues….so lets focus on Ovarian cancer</a:t>
            </a:r>
          </a:p>
          <a:p>
            <a:pPr defTabSz="899861"/>
            <a:r>
              <a:rPr lang="en-GB" dirty="0"/>
              <a:t>What evidence is in the literature?</a:t>
            </a:r>
          </a:p>
          <a:p>
            <a:pPr defTabSz="899861"/>
            <a:r>
              <a:rPr lang="en-GB" dirty="0"/>
              <a:t>Very recently, 3 papers have appeared that utilise CD133 as a marker of stem cells in ovarian cancer.</a:t>
            </a:r>
          </a:p>
          <a:p>
            <a:pPr defTabSz="899861"/>
            <a:r>
              <a:rPr lang="en-GB" dirty="0"/>
              <a:t>The first, Zhang et 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668BB-1523-4345-97F7-9FF337B6C83A}" type="slidenum">
              <a:rPr lang="en-GB"/>
              <a:pPr/>
              <a:t>2</a:t>
            </a:fld>
            <a:endParaRPr lang="en-GB"/>
          </a:p>
        </p:txBody>
      </p:sp>
      <p:sp>
        <p:nvSpPr>
          <p:cNvPr id="2530306" name="Rectangle 2"/>
          <p:cNvSpPr>
            <a:spLocks noGrp="1" noRot="1" noChangeAspect="1" noChangeArrowheads="1" noTextEdit="1"/>
          </p:cNvSpPr>
          <p:nvPr>
            <p:ph type="sldImg"/>
          </p:nvPr>
        </p:nvSpPr>
        <p:spPr>
          <a:ln/>
        </p:spPr>
      </p:sp>
      <p:sp>
        <p:nvSpPr>
          <p:cNvPr id="253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1702B-8586-4873-AF43-A9E2F4BF5DC7}" type="slidenum">
              <a:rPr lang="en-GB"/>
              <a:pPr/>
              <a:t>3</a:t>
            </a:fld>
            <a:endParaRPr lang="en-GB"/>
          </a:p>
        </p:txBody>
      </p:sp>
      <p:sp>
        <p:nvSpPr>
          <p:cNvPr id="2532354" name="Rectangle 2"/>
          <p:cNvSpPr>
            <a:spLocks noGrp="1" noRot="1" noChangeAspect="1" noChangeArrowheads="1" noTextEdit="1"/>
          </p:cNvSpPr>
          <p:nvPr>
            <p:ph type="sldImg"/>
          </p:nvPr>
        </p:nvSpPr>
        <p:spPr>
          <a:ln/>
        </p:spPr>
      </p:sp>
      <p:sp>
        <p:nvSpPr>
          <p:cNvPr id="253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2D07C-E4C5-4673-B771-3CBDF934FB2F}" type="slidenum">
              <a:rPr lang="en-GB"/>
              <a:pPr/>
              <a:t>4</a:t>
            </a:fld>
            <a:endParaRPr lang="en-GB"/>
          </a:p>
        </p:txBody>
      </p:sp>
      <p:sp>
        <p:nvSpPr>
          <p:cNvPr id="652290" name="Rectangle 2"/>
          <p:cNvSpPr>
            <a:spLocks noGrp="1" noRot="1" noChangeAspect="1" noChangeArrowheads="1" noTextEdit="1"/>
          </p:cNvSpPr>
          <p:nvPr>
            <p:ph type="sldImg"/>
          </p:nvPr>
        </p:nvSpPr>
        <p:spPr>
          <a:xfrm>
            <a:off x="885825" y="731838"/>
            <a:ext cx="5011738" cy="3759200"/>
          </a:xfrm>
          <a:ln/>
        </p:spPr>
      </p:sp>
      <p:sp>
        <p:nvSpPr>
          <p:cNvPr id="652291" name="Rectangle 3"/>
          <p:cNvSpPr>
            <a:spLocks noGrp="1" noChangeArrowheads="1"/>
          </p:cNvSpPr>
          <p:nvPr>
            <p:ph type="body" idx="1"/>
          </p:nvPr>
        </p:nvSpPr>
        <p:spPr>
          <a:xfrm>
            <a:off x="919163" y="4729163"/>
            <a:ext cx="4943475" cy="4462462"/>
          </a:xfrm>
        </p:spPr>
        <p:txBody>
          <a:bodyPr/>
          <a:lstStyle/>
          <a:p>
            <a:pPr defTabSz="76200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88FFF-C40D-4BFF-AB79-3374CFEB301F}" type="slidenum">
              <a:rPr lang="en-GB"/>
              <a:pPr/>
              <a:t>5</a:t>
            </a:fld>
            <a:endParaRPr lang="en-GB"/>
          </a:p>
        </p:txBody>
      </p:sp>
      <p:sp>
        <p:nvSpPr>
          <p:cNvPr id="654338" name="Rectangle 2"/>
          <p:cNvSpPr>
            <a:spLocks noGrp="1" noRot="1" noChangeAspect="1" noChangeArrowheads="1" noTextEdit="1"/>
          </p:cNvSpPr>
          <p:nvPr>
            <p:ph type="sldImg"/>
          </p:nvPr>
        </p:nvSpPr>
        <p:spPr>
          <a:xfrm>
            <a:off x="885825" y="731838"/>
            <a:ext cx="5011738" cy="3759200"/>
          </a:xfrm>
          <a:ln/>
        </p:spPr>
      </p:sp>
      <p:sp>
        <p:nvSpPr>
          <p:cNvPr id="654339" name="Rectangle 3"/>
          <p:cNvSpPr>
            <a:spLocks noGrp="1" noChangeArrowheads="1"/>
          </p:cNvSpPr>
          <p:nvPr>
            <p:ph type="body" idx="1"/>
          </p:nvPr>
        </p:nvSpPr>
        <p:spPr>
          <a:xfrm>
            <a:off x="919163" y="4729163"/>
            <a:ext cx="4943475" cy="4462462"/>
          </a:xfrm>
        </p:spPr>
        <p:txBody>
          <a:bodyPr/>
          <a:lstStyle/>
          <a:p>
            <a:pPr defTabSz="76200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D8CF0C-A927-471C-8BA2-CDFFFA79A681}" type="slidenum">
              <a:rPr lang="en-GB"/>
              <a:pPr/>
              <a:t>6</a:t>
            </a:fld>
            <a:endParaRPr lang="en-GB"/>
          </a:p>
        </p:txBody>
      </p:sp>
      <p:sp>
        <p:nvSpPr>
          <p:cNvPr id="588802" name="Rectangle 7"/>
          <p:cNvSpPr txBox="1">
            <a:spLocks noGrp="1" noChangeArrowheads="1"/>
          </p:cNvSpPr>
          <p:nvPr/>
        </p:nvSpPr>
        <p:spPr bwMode="auto">
          <a:xfrm>
            <a:off x="3854450" y="9424988"/>
            <a:ext cx="2932113" cy="458787"/>
          </a:xfrm>
          <a:prstGeom prst="rect">
            <a:avLst/>
          </a:prstGeom>
          <a:noFill/>
          <a:ln w="9525">
            <a:noFill/>
            <a:miter lim="800000"/>
            <a:headEnd/>
            <a:tailEnd/>
          </a:ln>
        </p:spPr>
        <p:txBody>
          <a:bodyPr lIns="19251" tIns="0" rIns="19251" bIns="0" anchor="b"/>
          <a:lstStyle/>
          <a:p>
            <a:pPr algn="r" defTabSz="769938" eaLnBrk="0" fontAlgn="base" hangingPunct="0">
              <a:spcBef>
                <a:spcPct val="0"/>
              </a:spcBef>
              <a:spcAft>
                <a:spcPct val="0"/>
              </a:spcAft>
            </a:pPr>
            <a:fld id="{467D1F45-2195-4366-A00F-0EB23D1EACB1}" type="slidenum">
              <a:rPr lang="en-GB" sz="1000" i="1" smtClean="0">
                <a:solidFill>
                  <a:srgbClr val="1F497D"/>
                </a:solidFill>
                <a:latin typeface="Times New Roman" pitchFamily="18" charset="0"/>
                <a:cs typeface="Arial" charset="0"/>
              </a:rPr>
              <a:pPr algn="r" defTabSz="769938" eaLnBrk="0" fontAlgn="base" hangingPunct="0">
                <a:spcBef>
                  <a:spcPct val="0"/>
                </a:spcBef>
                <a:spcAft>
                  <a:spcPct val="0"/>
                </a:spcAft>
              </a:pPr>
              <a:t>6</a:t>
            </a:fld>
            <a:endParaRPr lang="en-GB" sz="1000" i="1" smtClean="0">
              <a:solidFill>
                <a:srgbClr val="1F497D"/>
              </a:solidFill>
              <a:latin typeface="Times New Roman" pitchFamily="18" charset="0"/>
              <a:cs typeface="Arial" charset="0"/>
            </a:endParaRPr>
          </a:p>
        </p:txBody>
      </p:sp>
      <p:sp>
        <p:nvSpPr>
          <p:cNvPr id="588803" name="Rectangle 2"/>
          <p:cNvSpPr>
            <a:spLocks noGrp="1" noRot="1" noChangeAspect="1" noChangeArrowheads="1" noTextEdit="1"/>
          </p:cNvSpPr>
          <p:nvPr>
            <p:ph type="sldImg"/>
          </p:nvPr>
        </p:nvSpPr>
        <p:spPr>
          <a:xfrm>
            <a:off x="885825" y="731838"/>
            <a:ext cx="5011738" cy="3759200"/>
          </a:xfrm>
          <a:ln/>
        </p:spPr>
      </p:sp>
      <p:sp>
        <p:nvSpPr>
          <p:cNvPr id="588804" name="Rectangle 3"/>
          <p:cNvSpPr>
            <a:spLocks noGrp="1" noChangeArrowheads="1"/>
          </p:cNvSpPr>
          <p:nvPr>
            <p:ph type="body" idx="1"/>
          </p:nvPr>
        </p:nvSpPr>
        <p:spPr>
          <a:xfrm>
            <a:off x="919163" y="4729163"/>
            <a:ext cx="4943475" cy="4462462"/>
          </a:xfrm>
        </p:spPr>
        <p:txBody>
          <a:bodyPr lIns="93049" tIns="46524" rIns="93049" bIns="46524"/>
          <a:lstStyle/>
          <a:p>
            <a:pPr defTabSz="76200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12813" y="746125"/>
            <a:ext cx="4956175" cy="3716338"/>
          </a:xfrm>
          <a:ln/>
        </p:spPr>
      </p:sp>
      <p:sp>
        <p:nvSpPr>
          <p:cNvPr id="22531" name="Notes Placeholder 2"/>
          <p:cNvSpPr>
            <a:spLocks noGrp="1"/>
          </p:cNvSpPr>
          <p:nvPr>
            <p:ph type="body" idx="1"/>
          </p:nvPr>
        </p:nvSpPr>
        <p:spPr>
          <a:noFill/>
          <a:ln/>
        </p:spPr>
        <p:txBody>
          <a:bodyPr/>
          <a:lstStyle/>
          <a:p>
            <a:endParaRPr lang="en-GB" smtClean="0"/>
          </a:p>
          <a:p>
            <a:endParaRPr lang="en-GB" smtClean="0"/>
          </a:p>
        </p:txBody>
      </p:sp>
      <p:sp>
        <p:nvSpPr>
          <p:cNvPr id="22532" name="Slide Number Placeholder 3"/>
          <p:cNvSpPr>
            <a:spLocks noGrp="1"/>
          </p:cNvSpPr>
          <p:nvPr>
            <p:ph type="sldNum" sz="quarter" idx="5"/>
          </p:nvPr>
        </p:nvSpPr>
        <p:spPr>
          <a:noFill/>
        </p:spPr>
        <p:txBody>
          <a:bodyPr/>
          <a:lstStyle/>
          <a:p>
            <a:fld id="{BC05B930-16EB-4AB4-A8A1-9373DD43A5CD}" type="slidenum">
              <a:rPr lang="da-DK">
                <a:solidFill>
                  <a:prstClr val="black"/>
                </a:solidFill>
              </a:rPr>
              <a:pPr/>
              <a:t>7</a:t>
            </a:fld>
            <a:endParaRPr lang="da-DK">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12813" y="746125"/>
            <a:ext cx="4956175" cy="3716338"/>
          </a:xfrm>
          <a:ln/>
        </p:spPr>
      </p:sp>
      <p:sp>
        <p:nvSpPr>
          <p:cNvPr id="19459" name="Notes Placeholder 2"/>
          <p:cNvSpPr>
            <a:spLocks noGrp="1"/>
          </p:cNvSpPr>
          <p:nvPr>
            <p:ph type="body" idx="1"/>
          </p:nvPr>
        </p:nvSpPr>
        <p:spPr>
          <a:noFill/>
          <a:ln/>
        </p:spPr>
        <p:txBody>
          <a:bodyPr/>
          <a:lstStyle/>
          <a:p>
            <a:endParaRPr lang="en-GB" smtClean="0"/>
          </a:p>
        </p:txBody>
      </p:sp>
      <p:sp>
        <p:nvSpPr>
          <p:cNvPr id="19460" name="Slide Number Placeholder 3"/>
          <p:cNvSpPr>
            <a:spLocks noGrp="1"/>
          </p:cNvSpPr>
          <p:nvPr>
            <p:ph type="sldNum" sz="quarter" idx="5"/>
          </p:nvPr>
        </p:nvSpPr>
        <p:spPr>
          <a:noFill/>
        </p:spPr>
        <p:txBody>
          <a:bodyPr/>
          <a:lstStyle/>
          <a:p>
            <a:fld id="{BE70903B-5C71-4C3C-A855-4E1B8C07B5BD}" type="slidenum">
              <a:rPr lang="da-DK">
                <a:solidFill>
                  <a:prstClr val="black"/>
                </a:solidFill>
              </a:rPr>
              <a:pPr/>
              <a:t>8</a:t>
            </a:fld>
            <a:endParaRPr lang="da-DK">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43342" y="9423404"/>
            <a:ext cx="2938460" cy="495303"/>
          </a:xfrm>
          <a:prstGeom prst="rect">
            <a:avLst/>
          </a:prstGeom>
          <a:noFill/>
          <a:ln>
            <a:noFill/>
          </a:ln>
        </p:spPr>
        <p:txBody>
          <a:bodyPr vert="horz" wrap="square" lIns="92070" tIns="46040" rIns="92070" bIns="46040" anchor="b" anchorCtr="0" compatLnSpc="1"/>
          <a:lstStyle/>
          <a:p>
            <a:pPr algn="r" hangingPunct="0">
              <a:defRPr sz="1800" b="0" i="0" u="none" strike="noStrike" kern="0" cap="none" spc="0" baseline="0">
                <a:solidFill>
                  <a:srgbClr val="000000"/>
                </a:solidFill>
                <a:uFillTx/>
              </a:defRPr>
            </a:pPr>
            <a:fld id="{00694C25-288B-4D89-AEF8-3F8EE3B702D1}" type="slidenum">
              <a:rPr kern="0">
                <a:solidFill>
                  <a:srgbClr val="000000"/>
                </a:solidFill>
              </a:rPr>
              <a:pPr algn="r" hangingPunct="0">
                <a:defRPr sz="1800" b="0" i="0" u="none" strike="noStrike" kern="0" cap="none" spc="0" baseline="0">
                  <a:solidFill>
                    <a:srgbClr val="000000"/>
                  </a:solidFill>
                  <a:uFillTx/>
                </a:defRPr>
              </a:pPr>
              <a:t>9</a:t>
            </a:fld>
            <a:endParaRPr lang="en-GB" sz="1200">
              <a:solidFill>
                <a:srgbClr val="000000"/>
              </a:solidFill>
              <a:latin typeface="Arial"/>
            </a:endParaRPr>
          </a:p>
        </p:txBody>
      </p:sp>
      <p:sp>
        <p:nvSpPr>
          <p:cNvPr id="3" name="Slide Image Placeholder 2"/>
          <p:cNvSpPr>
            <a:spLocks noGrp="1" noRot="1" noChangeAspect="1"/>
          </p:cNvSpPr>
          <p:nvPr>
            <p:ph type="sldImg"/>
          </p:nvPr>
        </p:nvSpPr>
        <p:spPr>
          <a:xfrm>
            <a:off x="885825" y="731838"/>
            <a:ext cx="5011738" cy="3759200"/>
          </a:xfrm>
        </p:spPr>
      </p:sp>
      <p:sp>
        <p:nvSpPr>
          <p:cNvPr id="4" name="Rectangle 3"/>
          <p:cNvSpPr txBox="1">
            <a:spLocks noGrp="1"/>
          </p:cNvSpPr>
          <p:nvPr>
            <p:ph type="body" sz="quarter" idx="1"/>
          </p:nvPr>
        </p:nvSpPr>
        <p:spPr>
          <a:xfrm>
            <a:off x="919164" y="4729167"/>
            <a:ext cx="4943475" cy="4462464"/>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lang="en-US"/>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lang="en-US"/>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543DD9C2-985A-49CB-B28B-67633A24E3EF}" type="datetime4">
              <a:rPr lang="en-GB"/>
              <a:pPr lvl="0"/>
              <a:t>24 October 2012</a:t>
            </a:fld>
            <a:endParaRPr lang="en-GB"/>
          </a:p>
        </p:txBody>
      </p:sp>
      <p:sp>
        <p:nvSpPr>
          <p:cNvPr id="5" name="Footer Placeholder 4"/>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pPr lvl="0"/>
            <a:fld id="{EA1DD350-9563-4327-8281-2B447CD5C7A8}" type="slidenum">
              <a:rPr/>
              <a:pPr lvl="0"/>
              <a:t>‹#›</a:t>
            </a:fld>
            <a:endParaRPr lang="en-GB"/>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D5E9F5C5-F759-424B-868F-44C105A4E769}" type="datetime4">
              <a:rPr lang="en-GB"/>
              <a:pPr lvl="0"/>
              <a:t>24 October 2012</a:t>
            </a:fld>
            <a:endParaRPr lang="en-GB"/>
          </a:p>
        </p:txBody>
      </p:sp>
      <p:sp>
        <p:nvSpPr>
          <p:cNvPr id="5" name="Footer Placeholder 4"/>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pPr lvl="0"/>
            <a:fld id="{112E7D07-26FF-4746-99FE-0DA0FC59E676}" type="slidenum">
              <a:rPr/>
              <a:pPr lvl="0"/>
              <a:t>‹#›</a:t>
            </a:fld>
            <a:endParaRPr lang="en-GB"/>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67C6F24-3A77-4E8F-8363-9793EDDF522D}" type="slidenum">
              <a:rPr lang="en-GB"/>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6882D47-CF05-44A0-9CA6-8A4CBA74E311}"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8FFF87-C26A-4DD5-A87C-9BF44101BDD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lang="en-US"/>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97D4690D-7023-41E6-BF3E-56B67026CFA0}" type="datetime4">
              <a:rPr lang="en-GB"/>
              <a:pPr lvl="0"/>
              <a:t>24 October 2012</a:t>
            </a:fld>
            <a:endParaRPr lang="en-GB"/>
          </a:p>
        </p:txBody>
      </p:sp>
      <p:sp>
        <p:nvSpPr>
          <p:cNvPr id="5" name="Footer Placeholder 4"/>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pPr lvl="0"/>
            <a:fld id="{4326809A-3233-4FF2-AAAC-341D34C29D2A}" type="slidenum">
              <a:rPr/>
              <a:pPr lvl="0"/>
              <a:t>‹#›</a:t>
            </a:fld>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cstate="print"/>
          <a:srcRect/>
          <a:stretch>
            <a:fillRect/>
          </a:stretch>
        </p:blipFill>
        <p:spPr bwMode="auto">
          <a:xfrm>
            <a:off x="0" y="0"/>
            <a:ext cx="9144000" cy="1863725"/>
          </a:xfrm>
          <a:prstGeom prst="rect">
            <a:avLst/>
          </a:prstGeom>
          <a:noFill/>
          <a:ln w="9525">
            <a:noFill/>
            <a:miter lim="800000"/>
            <a:headEnd/>
            <a:tailEnd/>
          </a:ln>
        </p:spPr>
      </p:pic>
      <p:pic>
        <p:nvPicPr>
          <p:cNvPr id="5" name="Picture 17" descr="IMP_Logo_White"/>
          <p:cNvPicPr>
            <a:picLocks noChangeAspect="1" noChangeArrowheads="1"/>
          </p:cNvPicPr>
          <p:nvPr userDrawn="1"/>
        </p:nvPicPr>
        <p:blipFill>
          <a:blip r:embed="rId3" cstate="print"/>
          <a:srcRect/>
          <a:stretch>
            <a:fillRect/>
          </a:stretch>
        </p:blipFill>
        <p:spPr bwMode="auto">
          <a:xfrm>
            <a:off x="838200" y="152400"/>
            <a:ext cx="2514600" cy="661988"/>
          </a:xfrm>
          <a:prstGeom prst="rect">
            <a:avLst/>
          </a:prstGeom>
          <a:noFill/>
          <a:ln w="9525">
            <a:noFill/>
            <a:miter lim="800000"/>
            <a:headEnd/>
            <a:tailEnd/>
          </a:ln>
        </p:spPr>
      </p:pic>
      <p:sp>
        <p:nvSpPr>
          <p:cNvPr id="6" name="Rectangle 22"/>
          <p:cNvSpPr>
            <a:spLocks noChangeArrowheads="1"/>
          </p:cNvSpPr>
          <p:nvPr userDrawn="1"/>
        </p:nvSpPr>
        <p:spPr bwMode="auto">
          <a:xfrm>
            <a:off x="857250" y="3429000"/>
            <a:ext cx="7524750" cy="533400"/>
          </a:xfrm>
          <a:prstGeom prst="rect">
            <a:avLst/>
          </a:prstGeom>
          <a:noFill/>
          <a:ln w="9525">
            <a:noFill/>
            <a:miter lim="800000"/>
            <a:headEnd/>
            <a:tailEnd/>
          </a:ln>
          <a:effectLst/>
        </p:spPr>
        <p:txBody>
          <a:bodyPr lIns="0" tIns="0" rIns="0" bIns="0"/>
          <a:lstStyle/>
          <a:p>
            <a:pPr fontAlgn="base">
              <a:spcBef>
                <a:spcPct val="0"/>
              </a:spcBef>
              <a:spcAft>
                <a:spcPct val="0"/>
              </a:spcAft>
              <a:defRPr/>
            </a:pPr>
            <a:endParaRPr lang="en-US" sz="3900">
              <a:solidFill>
                <a:srgbClr val="C51538"/>
              </a:solidFill>
              <a:latin typeface="Impact" pitchFamily="34" charset="0"/>
              <a:cs typeface="Times New Roman" pitchFamily="18"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lgn="l">
              <a:defRPr sz="600" i="0">
                <a:solidFill>
                  <a:srgbClr val="6A6F77"/>
                </a:solidFill>
                <a:latin typeface="Verdana" pitchFamily="34" charset="0"/>
              </a:defRPr>
            </a:lvl1pPr>
          </a:lstStyle>
          <a:p>
            <a:pPr fontAlgn="base">
              <a:spcBef>
                <a:spcPct val="0"/>
              </a:spcBef>
              <a:spcAft>
                <a:spcPct val="0"/>
              </a:spcAft>
              <a:defRPr/>
            </a:pPr>
            <a:r>
              <a:rPr lang="da-DK">
                <a:cs typeface="Times New Roman" pitchFamily="18" charset="0"/>
              </a:rPr>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latin typeface="Verdana" pitchFamily="34" charset="0"/>
              </a:defRPr>
            </a:lvl1pPr>
          </a:lstStyle>
          <a:p>
            <a:pPr fontAlgn="base">
              <a:spcBef>
                <a:spcPct val="0"/>
              </a:spcBef>
              <a:spcAft>
                <a:spcPct val="0"/>
              </a:spcAft>
              <a:defRPr/>
            </a:pPr>
            <a:fld id="{DFAB3F69-0E19-4562-A515-FC07111565B4}" type="slidenum">
              <a:rPr lang="da-DK">
                <a:solidFill>
                  <a:srgbClr val="6C7070"/>
                </a:solidFill>
                <a:cs typeface="Times New Roman" pitchFamily="18" charset="0"/>
              </a:rPr>
              <a:pPr fontAlgn="base">
                <a:spcBef>
                  <a:spcPct val="0"/>
                </a:spcBef>
                <a:spcAft>
                  <a:spcPct val="0"/>
                </a:spcAft>
                <a:defRPr/>
              </a:pPr>
              <a:t>‹#›</a:t>
            </a:fld>
            <a:endParaRPr lang="da-DK">
              <a:solidFill>
                <a:srgbClr val="6C7070"/>
              </a:solidFill>
              <a:cs typeface="Times New Roman"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07DDCDB1-2D40-433F-B490-DF919E200FFD}" type="datetime4">
              <a:rPr lang="en-GB"/>
              <a:pPr lvl="0"/>
              <a:t>24 October 2012</a:t>
            </a:fld>
            <a:endParaRPr lang="en-GB"/>
          </a:p>
        </p:txBody>
      </p:sp>
      <p:sp>
        <p:nvSpPr>
          <p:cNvPr id="5" name="Footer Placeholder 4"/>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pPr lvl="0"/>
            <a:fld id="{E5870307-892A-47C8-AC90-20B843E32C40}" type="slidenum">
              <a:rPr/>
              <a:pPr lvl="0"/>
              <a:t>‹#›</a:t>
            </a:fld>
            <a:endParaRPr lang="en-GB"/>
          </a:p>
        </p:txBody>
      </p:sp>
    </p:spTree>
  </p:cSld>
  <p:clrMapOvr>
    <a:masterClrMapping/>
  </p:clrMapOvr>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3DE34156-A6B9-4E90-B1FD-73250A5D3020}" type="datetime4">
              <a:rPr lang="en-GB">
                <a:solidFill>
                  <a:srgbClr val="000000"/>
                </a:solidFill>
              </a:rPr>
              <a:pPr/>
              <a:t>24 October 2012</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6" name="Slide Number Placeholder 5"/>
          <p:cNvSpPr>
            <a:spLocks noGrp="1"/>
          </p:cNvSpPr>
          <p:nvPr>
            <p:ph type="sldNum" sz="quarter" idx="12"/>
          </p:nvPr>
        </p:nvSpPr>
        <p:spPr/>
        <p:txBody>
          <a:bodyPr/>
          <a:lstStyle>
            <a:lvl1pPr>
              <a:defRPr/>
            </a:lvl1pPr>
          </a:lstStyle>
          <a:p>
            <a:fld id="{100ACDA1-9012-431F-8B51-0EAEEA91530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4DB9E93-DDD5-4CA2-88BD-BB205FDADC02}" type="datetime4">
              <a:rPr lang="en-GB">
                <a:solidFill>
                  <a:srgbClr val="000000"/>
                </a:solidFill>
              </a:rPr>
              <a:pPr/>
              <a:t>24 October 2012</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6" name="Slide Number Placeholder 5"/>
          <p:cNvSpPr>
            <a:spLocks noGrp="1"/>
          </p:cNvSpPr>
          <p:nvPr>
            <p:ph type="sldNum" sz="quarter" idx="12"/>
          </p:nvPr>
        </p:nvSpPr>
        <p:spPr/>
        <p:txBody>
          <a:bodyPr/>
          <a:lstStyle>
            <a:lvl1pPr>
              <a:defRPr/>
            </a:lvl1pPr>
          </a:lstStyle>
          <a:p>
            <a:fld id="{A28BEC7F-787D-492A-8B20-50D9FA551CE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7FB51C2-AE91-41BD-B1A4-A56A0A2C1E67}" type="datetime4">
              <a:rPr lang="en-GB">
                <a:solidFill>
                  <a:srgbClr val="000000"/>
                </a:solidFill>
              </a:rPr>
              <a:pPr/>
              <a:t>24 October 2012</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6" name="Slide Number Placeholder 5"/>
          <p:cNvSpPr>
            <a:spLocks noGrp="1"/>
          </p:cNvSpPr>
          <p:nvPr>
            <p:ph type="sldNum" sz="quarter" idx="12"/>
          </p:nvPr>
        </p:nvSpPr>
        <p:spPr/>
        <p:txBody>
          <a:bodyPr/>
          <a:lstStyle>
            <a:lvl1pPr>
              <a:defRPr/>
            </a:lvl1pPr>
          </a:lstStyle>
          <a:p>
            <a:fld id="{5782A643-A215-4303-A33E-42681574935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34FA5B8C-D547-4553-9155-4C4DAC843566}" type="datetime4">
              <a:rPr lang="en-GB">
                <a:solidFill>
                  <a:srgbClr val="000000"/>
                </a:solidFill>
              </a:rPr>
              <a:pPr/>
              <a:t>24 October 2012</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7" name="Slide Number Placeholder 6"/>
          <p:cNvSpPr>
            <a:spLocks noGrp="1"/>
          </p:cNvSpPr>
          <p:nvPr>
            <p:ph type="sldNum" sz="quarter" idx="12"/>
          </p:nvPr>
        </p:nvSpPr>
        <p:spPr/>
        <p:txBody>
          <a:bodyPr/>
          <a:lstStyle>
            <a:lvl1pPr>
              <a:defRPr/>
            </a:lvl1pPr>
          </a:lstStyle>
          <a:p>
            <a:fld id="{B454B53F-4180-4FD7-B050-05797E08246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E7A23CD4-1750-4D75-9BC9-453B717B01F9}" type="datetime4">
              <a:rPr lang="en-GB">
                <a:solidFill>
                  <a:srgbClr val="000000"/>
                </a:solidFill>
              </a:rPr>
              <a:pPr/>
              <a:t>24 October 2012</a:t>
            </a:fld>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9" name="Slide Number Placeholder 8"/>
          <p:cNvSpPr>
            <a:spLocks noGrp="1"/>
          </p:cNvSpPr>
          <p:nvPr>
            <p:ph type="sldNum" sz="quarter" idx="12"/>
          </p:nvPr>
        </p:nvSpPr>
        <p:spPr/>
        <p:txBody>
          <a:bodyPr/>
          <a:lstStyle>
            <a:lvl1pPr>
              <a:defRPr/>
            </a:lvl1pPr>
          </a:lstStyle>
          <a:p>
            <a:fld id="{D812E4AE-C0E3-49D9-BA1E-23F0224AE87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9AE9292-DC97-4AF9-8042-2C064A57B010}" type="datetime4">
              <a:rPr lang="en-GB">
                <a:solidFill>
                  <a:srgbClr val="000000"/>
                </a:solidFill>
              </a:rPr>
              <a:pPr/>
              <a:t>24 October 2012</a:t>
            </a:fld>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5" name="Slide Number Placeholder 4"/>
          <p:cNvSpPr>
            <a:spLocks noGrp="1"/>
          </p:cNvSpPr>
          <p:nvPr>
            <p:ph type="sldNum" sz="quarter" idx="12"/>
          </p:nvPr>
        </p:nvSpPr>
        <p:spPr/>
        <p:txBody>
          <a:bodyPr/>
          <a:lstStyle>
            <a:lvl1pPr>
              <a:defRPr/>
            </a:lvl1pPr>
          </a:lstStyle>
          <a:p>
            <a:fld id="{A4A02DC3-DCA9-4BD5-8376-15DD9F6163D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lang="en-US"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lang="en-US" sz="2000"/>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746456C5-28A9-4836-9323-A1075D340146}" type="datetime4">
              <a:rPr lang="en-GB"/>
              <a:pPr lvl="0"/>
              <a:t>24 October 2012</a:t>
            </a:fld>
            <a:endParaRPr lang="en-GB"/>
          </a:p>
        </p:txBody>
      </p:sp>
      <p:sp>
        <p:nvSpPr>
          <p:cNvPr id="5" name="Footer Placeholder 4"/>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pPr lvl="0"/>
            <a:fld id="{A473280C-B786-4F98-92DB-9E624E6D38F5}" type="slidenum">
              <a:rPr/>
              <a:pPr lvl="0"/>
              <a:t>‹#›</a:t>
            </a:fld>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61DA979-6104-4BED-86C3-85CCD9C7E4FF}" type="datetime4">
              <a:rPr lang="en-GB">
                <a:solidFill>
                  <a:srgbClr val="000000"/>
                </a:solidFill>
              </a:rPr>
              <a:pPr/>
              <a:t>24 October 2012</a:t>
            </a:fld>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4" name="Slide Number Placeholder 3"/>
          <p:cNvSpPr>
            <a:spLocks noGrp="1"/>
          </p:cNvSpPr>
          <p:nvPr>
            <p:ph type="sldNum" sz="quarter" idx="12"/>
          </p:nvPr>
        </p:nvSpPr>
        <p:spPr/>
        <p:txBody>
          <a:bodyPr/>
          <a:lstStyle>
            <a:lvl1pPr>
              <a:defRPr/>
            </a:lvl1pPr>
          </a:lstStyle>
          <a:p>
            <a:fld id="{436FD830-85C8-403B-9D16-DAA1FAD436B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4DB7A8B-07CA-4D17-9FFA-31AC910A8288}" type="datetime4">
              <a:rPr lang="en-GB">
                <a:solidFill>
                  <a:srgbClr val="000000"/>
                </a:solidFill>
              </a:rPr>
              <a:pPr/>
              <a:t>24 October 2012</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7" name="Slide Number Placeholder 6"/>
          <p:cNvSpPr>
            <a:spLocks noGrp="1"/>
          </p:cNvSpPr>
          <p:nvPr>
            <p:ph type="sldNum" sz="quarter" idx="12"/>
          </p:nvPr>
        </p:nvSpPr>
        <p:spPr/>
        <p:txBody>
          <a:bodyPr/>
          <a:lstStyle>
            <a:lvl1pPr>
              <a:defRPr/>
            </a:lvl1pPr>
          </a:lstStyle>
          <a:p>
            <a:fld id="{2FDC67B8-FFE0-4204-BDA9-0A15CB4D287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BE79CC2-A180-476B-B7B7-5E3F27A4766A}" type="datetime4">
              <a:rPr lang="en-GB">
                <a:solidFill>
                  <a:srgbClr val="000000"/>
                </a:solidFill>
              </a:rPr>
              <a:pPr/>
              <a:t>24 October 2012</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7" name="Slide Number Placeholder 6"/>
          <p:cNvSpPr>
            <a:spLocks noGrp="1"/>
          </p:cNvSpPr>
          <p:nvPr>
            <p:ph type="sldNum" sz="quarter" idx="12"/>
          </p:nvPr>
        </p:nvSpPr>
        <p:spPr/>
        <p:txBody>
          <a:bodyPr/>
          <a:lstStyle>
            <a:lvl1pPr>
              <a:defRPr/>
            </a:lvl1pPr>
          </a:lstStyle>
          <a:p>
            <a:fld id="{F532B5B7-55C8-404A-B4E4-4EC779CA36F6}"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5A4C33B-EB62-433D-A796-AF807FD2109D}" type="datetime4">
              <a:rPr lang="en-GB">
                <a:solidFill>
                  <a:srgbClr val="000000"/>
                </a:solidFill>
              </a:rPr>
              <a:pPr/>
              <a:t>24 October 2012</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6" name="Slide Number Placeholder 5"/>
          <p:cNvSpPr>
            <a:spLocks noGrp="1"/>
          </p:cNvSpPr>
          <p:nvPr>
            <p:ph type="sldNum" sz="quarter" idx="12"/>
          </p:nvPr>
        </p:nvSpPr>
        <p:spPr/>
        <p:txBody>
          <a:bodyPr/>
          <a:lstStyle>
            <a:lvl1pPr>
              <a:defRPr/>
            </a:lvl1pPr>
          </a:lstStyle>
          <a:p>
            <a:fld id="{CCBF54C9-0F85-4CFA-9C82-6C867E948E26}"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BE55BA3-5037-419A-89C6-4BAA1CB8B77D}" type="datetime4">
              <a:rPr lang="en-GB">
                <a:solidFill>
                  <a:srgbClr val="000000"/>
                </a:solidFill>
              </a:rPr>
              <a:pPr/>
              <a:t>24 October 2012</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000000"/>
                </a:solidFill>
              </a:rPr>
              <a:t>Use the Headers and Footers command to alter this text.</a:t>
            </a:r>
          </a:p>
        </p:txBody>
      </p:sp>
      <p:sp>
        <p:nvSpPr>
          <p:cNvPr id="6" name="Slide Number Placeholder 5"/>
          <p:cNvSpPr>
            <a:spLocks noGrp="1"/>
          </p:cNvSpPr>
          <p:nvPr>
            <p:ph type="sldNum" sz="quarter" idx="12"/>
          </p:nvPr>
        </p:nvSpPr>
        <p:spPr/>
        <p:txBody>
          <a:bodyPr/>
          <a:lstStyle>
            <a:lvl1pPr>
              <a:defRPr/>
            </a:lvl1pPr>
          </a:lstStyle>
          <a:p>
            <a:fld id="{372AFE5C-07C8-4E70-86B9-2F982CF4EE66}"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81538" name="Rectangle 2"/>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881539" name="Rectangle 3"/>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881540" name="Rectangle 4"/>
          <p:cNvSpPr>
            <a:spLocks noGrp="1" noChangeArrowheads="1"/>
          </p:cNvSpPr>
          <p:nvPr>
            <p:ph type="sldNum" sz="quarter" idx="4"/>
          </p:nvPr>
        </p:nvSpPr>
        <p:spPr/>
        <p:txBody>
          <a:bodyPr/>
          <a:lstStyle>
            <a:lvl1pPr>
              <a:defRPr/>
            </a:lvl1pPr>
          </a:lstStyle>
          <a:p>
            <a:fld id="{FF4BF132-C635-48D1-B38A-DA207267253B}" type="slidenum">
              <a:rPr lang="en-GB">
                <a:solidFill>
                  <a:srgbClr val="FFFFFF"/>
                </a:solidFill>
              </a:rPr>
              <a:pPr/>
              <a:t>‹#›</a:t>
            </a:fld>
            <a:endParaRPr lang="en-GB">
              <a:solidFill>
                <a:srgbClr val="FFFFFF"/>
              </a:solidFill>
            </a:endParaRPr>
          </a:p>
        </p:txBody>
      </p:sp>
      <p:sp>
        <p:nvSpPr>
          <p:cNvPr id="2881541" name="Rectangle 5"/>
          <p:cNvSpPr>
            <a:spLocks noGrp="1" noChangeArrowheads="1"/>
          </p:cNvSpPr>
          <p:nvPr>
            <p:ph type="ctrTitle" sz="quarter"/>
          </p:nvPr>
        </p:nvSpPr>
        <p:spPr>
          <a:xfrm>
            <a:off x="711200" y="2286000"/>
            <a:ext cx="7721600" cy="1143000"/>
          </a:xfrm>
        </p:spPr>
        <p:txBody>
          <a:bodyPr/>
          <a:lstStyle>
            <a:lvl1pPr>
              <a:defRPr/>
            </a:lvl1pPr>
          </a:lstStyle>
          <a:p>
            <a:r>
              <a:rPr lang="en-GB"/>
              <a:t>Click to edit Master title style</a:t>
            </a:r>
          </a:p>
        </p:txBody>
      </p:sp>
      <p:sp>
        <p:nvSpPr>
          <p:cNvPr id="2881542" name="Rectangle 6"/>
          <p:cNvSpPr>
            <a:spLocks noGrp="1" noChangeArrowheads="1"/>
          </p:cNvSpPr>
          <p:nvPr>
            <p:ph type="subTitle" sz="quarter" idx="1"/>
          </p:nvPr>
        </p:nvSpPr>
        <p:spPr>
          <a:xfrm>
            <a:off x="1389063" y="3886200"/>
            <a:ext cx="6365875" cy="1752600"/>
          </a:xfrm>
        </p:spPr>
        <p:txBody>
          <a:bodyPr/>
          <a:lstStyle>
            <a:lvl1pPr marL="0" indent="0" algn="ctr">
              <a:buFont typeface="Monotype Sorts" pitchFamily="2" charset="2"/>
              <a:buNone/>
              <a:defRPr/>
            </a:lvl1pPr>
          </a:lstStyle>
          <a:p>
            <a:r>
              <a:rPr lang="en-GB"/>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29AC9E5-4183-46EB-A475-D8C38D424572}"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956BAF-C234-4BB4-A840-2E8150F68432}"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6888" y="1371600"/>
            <a:ext cx="399256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371600"/>
            <a:ext cx="399415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AC2962E-EA1F-4D91-9F38-F4EAD52318DD}"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5B07594-AC23-4E07-81C3-B2D35AD24921}"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defRPr lang="en-US"/>
            </a:lvl1pPr>
            <a:lvl2pPr>
              <a:defRPr lang="en-US"/>
            </a:lvl2pPr>
            <a:lvl3pPr>
              <a:defRPr lang="en-US"/>
            </a:lvl3pPr>
            <a:lvl4pPr>
              <a:spcBef>
                <a:spcPts val="400"/>
              </a:spcBef>
              <a:defRPr lang="en-US"/>
            </a:lvl4pPr>
            <a:lvl5pPr>
              <a:spcBef>
                <a:spcPts val="400"/>
              </a:spcBef>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defRPr lang="en-US"/>
            </a:lvl1pPr>
            <a:lvl2pPr>
              <a:defRPr lang="en-US"/>
            </a:lvl2pPr>
            <a:lvl3pPr>
              <a:defRPr lang="en-US"/>
            </a:lvl3pPr>
            <a:lvl4pPr>
              <a:spcBef>
                <a:spcPts val="400"/>
              </a:spcBef>
              <a:defRPr lang="en-US"/>
            </a:lvl4pPr>
            <a:lvl5pPr>
              <a:spcBef>
                <a:spcPts val="400"/>
              </a:spcBef>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05241D3F-7B44-4259-8ABD-B775641BE6BD}" type="datetime4">
              <a:rPr lang="en-GB"/>
              <a:pPr lvl="0"/>
              <a:t>24 October 2012</a:t>
            </a:fld>
            <a:endParaRPr lang="en-GB"/>
          </a:p>
        </p:txBody>
      </p:sp>
      <p:sp>
        <p:nvSpPr>
          <p:cNvPr id="6" name="Footer Placeholder 5"/>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7" name="Slide Number Placeholder 6"/>
          <p:cNvSpPr txBox="1">
            <a:spLocks noGrp="1"/>
          </p:cNvSpPr>
          <p:nvPr>
            <p:ph type="sldNum" sz="quarter" idx="8"/>
          </p:nvPr>
        </p:nvSpPr>
        <p:spPr/>
        <p:txBody>
          <a:bodyPr/>
          <a:lstStyle>
            <a:lvl1pPr>
              <a:defRPr/>
            </a:lvl1pPr>
          </a:lstStyle>
          <a:p>
            <a:pPr lvl="0"/>
            <a:fld id="{30D273BE-794C-4EFB-83B0-E5AD5322FEEE}" type="slidenum">
              <a:rPr/>
              <a:pPr lvl="0"/>
              <a:t>‹#›</a:t>
            </a:fld>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2087ACF-9663-4D9E-BC98-ED88EFBF855C}"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D378F90-7B6F-4A51-8113-DE573D27EFC3}"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DE96DAD-5C9D-4C63-BDDF-7D1FD429BE2B}"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63BACD4-D864-4DDA-9E3B-1F36EA3C5C3D}"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9760A56-067C-43A7-93EF-9301519B3623}"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28600"/>
            <a:ext cx="2133600" cy="6400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3688" y="228600"/>
            <a:ext cx="62484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BB73680-2305-4F5C-A4E7-537EFA128720}"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lang="en-US"/>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lang="en-US"/>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fld id="{543DD9C2-985A-49CB-B28B-67633A24E3EF}" type="datetime4">
              <a:rPr/>
              <a:pPr/>
              <a:t>13 April 2012</a:t>
            </a:fld>
            <a:endParaRPr/>
          </a:p>
        </p:txBody>
      </p:sp>
      <p:sp>
        <p:nvSpPr>
          <p:cNvPr id="5" name="Footer Placeholder 4"/>
          <p:cNvSpPr txBox="1">
            <a:spLocks noGrp="1"/>
          </p:cNvSpPr>
          <p:nvPr>
            <p:ph type="ftr" sz="quarter" idx="9"/>
          </p:nvPr>
        </p:nvSpPr>
        <p:spPr/>
        <p:txBody>
          <a:bodyPr/>
          <a:lstStyle>
            <a:lvl1pPr>
              <a:defRPr/>
            </a:lvl1pPr>
          </a:lstStyle>
          <a:p>
            <a:r>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fld id="{EA1DD350-9563-4327-8281-2B447CD5C7A8}" type="slidenum">
              <a:rPr/>
              <a:pPr/>
              <a:t>‹#›</a:t>
            </a:fld>
            <a:endParaRPr/>
          </a:p>
        </p:txBody>
      </p:sp>
    </p:spTree>
  </p:cSld>
  <p:clrMapOvr>
    <a:masterClrMapping/>
  </p:clrMapOvr>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fld id="{07DDCDB1-2D40-433F-B490-DF919E200FFD}" type="datetime4">
              <a:rPr/>
              <a:pPr/>
              <a:t>13 April 2012</a:t>
            </a:fld>
            <a:endParaRPr/>
          </a:p>
        </p:txBody>
      </p:sp>
      <p:sp>
        <p:nvSpPr>
          <p:cNvPr id="5" name="Footer Placeholder 4"/>
          <p:cNvSpPr txBox="1">
            <a:spLocks noGrp="1"/>
          </p:cNvSpPr>
          <p:nvPr>
            <p:ph type="ftr" sz="quarter" idx="9"/>
          </p:nvPr>
        </p:nvSpPr>
        <p:spPr/>
        <p:txBody>
          <a:bodyPr/>
          <a:lstStyle>
            <a:lvl1pPr>
              <a:defRPr/>
            </a:lvl1pPr>
          </a:lstStyle>
          <a:p>
            <a:r>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fld id="{E5870307-892A-47C8-AC90-20B843E32C40}" type="slidenum">
              <a:rPr/>
              <a:pPr/>
              <a:t>‹#›</a:t>
            </a:fld>
            <a:endParaRPr/>
          </a:p>
        </p:txBody>
      </p:sp>
    </p:spTree>
  </p:cSld>
  <p:clrMapOvr>
    <a:masterClrMapping/>
  </p:clrMapOvr>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lang="en-US"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lang="en-US" sz="2000"/>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fld id="{746456C5-28A9-4836-9323-A1075D340146}" type="datetime4">
              <a:rPr/>
              <a:pPr/>
              <a:t>13 April 2012</a:t>
            </a:fld>
            <a:endParaRPr/>
          </a:p>
        </p:txBody>
      </p:sp>
      <p:sp>
        <p:nvSpPr>
          <p:cNvPr id="5" name="Footer Placeholder 4"/>
          <p:cNvSpPr txBox="1">
            <a:spLocks noGrp="1"/>
          </p:cNvSpPr>
          <p:nvPr>
            <p:ph type="ftr" sz="quarter" idx="9"/>
          </p:nvPr>
        </p:nvSpPr>
        <p:spPr/>
        <p:txBody>
          <a:bodyPr/>
          <a:lstStyle>
            <a:lvl1pPr>
              <a:defRPr/>
            </a:lvl1pPr>
          </a:lstStyle>
          <a:p>
            <a:r>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fld id="{A473280C-B786-4F98-92DB-9E624E6D38F5}" type="slidenum">
              <a:rPr/>
              <a:pPr/>
              <a:t>‹#›</a:t>
            </a:fld>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defRPr lang="en-US"/>
            </a:lvl1pPr>
            <a:lvl2pPr>
              <a:defRPr lang="en-US"/>
            </a:lvl2pPr>
            <a:lvl3pPr>
              <a:defRPr lang="en-US"/>
            </a:lvl3pPr>
            <a:lvl4pPr>
              <a:spcBef>
                <a:spcPts val="400"/>
              </a:spcBef>
              <a:defRPr lang="en-US"/>
            </a:lvl4pPr>
            <a:lvl5pPr>
              <a:spcBef>
                <a:spcPts val="400"/>
              </a:spcBef>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defRPr lang="en-US"/>
            </a:lvl1pPr>
            <a:lvl2pPr>
              <a:defRPr lang="en-US"/>
            </a:lvl2pPr>
            <a:lvl3pPr>
              <a:defRPr lang="en-US"/>
            </a:lvl3pPr>
            <a:lvl4pPr>
              <a:spcBef>
                <a:spcPts val="400"/>
              </a:spcBef>
              <a:defRPr lang="en-US"/>
            </a:lvl4pPr>
            <a:lvl5pPr>
              <a:spcBef>
                <a:spcPts val="400"/>
              </a:spcBef>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fld id="{05241D3F-7B44-4259-8ABD-B775641BE6BD}" type="datetime4">
              <a:rPr/>
              <a:pPr/>
              <a:t>13 April 2012</a:t>
            </a:fld>
            <a:endParaRPr/>
          </a:p>
        </p:txBody>
      </p:sp>
      <p:sp>
        <p:nvSpPr>
          <p:cNvPr id="6" name="Footer Placeholder 5"/>
          <p:cNvSpPr txBox="1">
            <a:spLocks noGrp="1"/>
          </p:cNvSpPr>
          <p:nvPr>
            <p:ph type="ftr" sz="quarter" idx="9"/>
          </p:nvPr>
        </p:nvSpPr>
        <p:spPr/>
        <p:txBody>
          <a:bodyPr/>
          <a:lstStyle>
            <a:lvl1pPr>
              <a:defRPr/>
            </a:lvl1pPr>
          </a:lstStyle>
          <a:p>
            <a:r>
              <a:t>Use the Headers and Footers command to alter this text.</a:t>
            </a:r>
          </a:p>
        </p:txBody>
      </p:sp>
      <p:sp>
        <p:nvSpPr>
          <p:cNvPr id="7" name="Slide Number Placeholder 6"/>
          <p:cNvSpPr txBox="1">
            <a:spLocks noGrp="1"/>
          </p:cNvSpPr>
          <p:nvPr>
            <p:ph type="sldNum" sz="quarter" idx="8"/>
          </p:nvPr>
        </p:nvSpPr>
        <p:spPr/>
        <p:txBody>
          <a:bodyPr/>
          <a:lstStyle>
            <a:lvl1pPr>
              <a:defRPr/>
            </a:lvl1pPr>
          </a:lstStyle>
          <a:p>
            <a:fld id="{30D273BE-794C-4EFB-83B0-E5AD5322FEEE}" type="slidenum">
              <a:rPr/>
              <a:pPr/>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lang="en-US"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lang="en-US" sz="2400"/>
            </a:lvl1pPr>
            <a:lvl2pPr>
              <a:spcBef>
                <a:spcPts val="500"/>
              </a:spcBef>
              <a:defRPr lang="en-US" sz="2000"/>
            </a:lvl2pPr>
            <a:lvl3pPr>
              <a:spcBef>
                <a:spcPts val="400"/>
              </a:spcBef>
              <a:defRPr lang="en-US" sz="1800"/>
            </a:lvl3pPr>
            <a:lvl4pPr>
              <a:spcBef>
                <a:spcPts val="400"/>
              </a:spcBef>
              <a:defRPr lang="en-US" sz="1600"/>
            </a:lvl4pPr>
            <a:lvl5pPr>
              <a:spcBef>
                <a:spcPts val="400"/>
              </a:spcBef>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lang="en-US"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lang="en-US" sz="2400"/>
            </a:lvl1pPr>
            <a:lvl2pPr>
              <a:spcBef>
                <a:spcPts val="500"/>
              </a:spcBef>
              <a:defRPr lang="en-US" sz="2000"/>
            </a:lvl2pPr>
            <a:lvl3pPr>
              <a:spcBef>
                <a:spcPts val="400"/>
              </a:spcBef>
              <a:defRPr lang="en-US" sz="1800"/>
            </a:lvl3pPr>
            <a:lvl4pPr>
              <a:spcBef>
                <a:spcPts val="400"/>
              </a:spcBef>
              <a:defRPr lang="en-US" sz="1600"/>
            </a:lvl4pPr>
            <a:lvl5pPr>
              <a:spcBef>
                <a:spcPts val="400"/>
              </a:spcBef>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E892885B-1A24-48C9-9F9E-2FFAC599B1CB}" type="datetime4">
              <a:rPr lang="en-GB"/>
              <a:pPr lvl="0"/>
              <a:t>24 October 2012</a:t>
            </a:fld>
            <a:endParaRPr lang="en-GB"/>
          </a:p>
        </p:txBody>
      </p:sp>
      <p:sp>
        <p:nvSpPr>
          <p:cNvPr id="8" name="Footer Placeholder 7"/>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9" name="Slide Number Placeholder 8"/>
          <p:cNvSpPr txBox="1">
            <a:spLocks noGrp="1"/>
          </p:cNvSpPr>
          <p:nvPr>
            <p:ph type="sldNum" sz="quarter" idx="8"/>
          </p:nvPr>
        </p:nvSpPr>
        <p:spPr/>
        <p:txBody>
          <a:bodyPr/>
          <a:lstStyle>
            <a:lvl1pPr>
              <a:defRPr/>
            </a:lvl1pPr>
          </a:lstStyle>
          <a:p>
            <a:pPr lvl="0"/>
            <a:fld id="{0AF2CE01-C34F-4981-BD37-C015AEBD4DE4}" type="slidenum">
              <a:rPr/>
              <a:pPr lvl="0"/>
              <a:t>‹#›</a:t>
            </a:fld>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lang="en-US"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lang="en-US" sz="2400"/>
            </a:lvl1pPr>
            <a:lvl2pPr>
              <a:spcBef>
                <a:spcPts val="500"/>
              </a:spcBef>
              <a:defRPr lang="en-US" sz="2000"/>
            </a:lvl2pPr>
            <a:lvl3pPr>
              <a:spcBef>
                <a:spcPts val="400"/>
              </a:spcBef>
              <a:defRPr lang="en-US" sz="1800"/>
            </a:lvl3pPr>
            <a:lvl4pPr>
              <a:spcBef>
                <a:spcPts val="400"/>
              </a:spcBef>
              <a:defRPr lang="en-US" sz="1600"/>
            </a:lvl4pPr>
            <a:lvl5pPr>
              <a:spcBef>
                <a:spcPts val="400"/>
              </a:spcBef>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lang="en-US"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lang="en-US" sz="2400"/>
            </a:lvl1pPr>
            <a:lvl2pPr>
              <a:spcBef>
                <a:spcPts val="500"/>
              </a:spcBef>
              <a:defRPr lang="en-US" sz="2000"/>
            </a:lvl2pPr>
            <a:lvl3pPr>
              <a:spcBef>
                <a:spcPts val="400"/>
              </a:spcBef>
              <a:defRPr lang="en-US" sz="1800"/>
            </a:lvl3pPr>
            <a:lvl4pPr>
              <a:spcBef>
                <a:spcPts val="400"/>
              </a:spcBef>
              <a:defRPr lang="en-US" sz="1600"/>
            </a:lvl4pPr>
            <a:lvl5pPr>
              <a:spcBef>
                <a:spcPts val="400"/>
              </a:spcBef>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fld id="{E892885B-1A24-48C9-9F9E-2FFAC599B1CB}" type="datetime4">
              <a:rPr/>
              <a:pPr/>
              <a:t>13 April 2012</a:t>
            </a:fld>
            <a:endParaRPr/>
          </a:p>
        </p:txBody>
      </p:sp>
      <p:sp>
        <p:nvSpPr>
          <p:cNvPr id="8" name="Footer Placeholder 7"/>
          <p:cNvSpPr txBox="1">
            <a:spLocks noGrp="1"/>
          </p:cNvSpPr>
          <p:nvPr>
            <p:ph type="ftr" sz="quarter" idx="9"/>
          </p:nvPr>
        </p:nvSpPr>
        <p:spPr/>
        <p:txBody>
          <a:bodyPr/>
          <a:lstStyle>
            <a:lvl1pPr>
              <a:defRPr/>
            </a:lvl1pPr>
          </a:lstStyle>
          <a:p>
            <a:r>
              <a:t>Use the Headers and Footers command to alter this text.</a:t>
            </a:r>
          </a:p>
        </p:txBody>
      </p:sp>
      <p:sp>
        <p:nvSpPr>
          <p:cNvPr id="9" name="Slide Number Placeholder 8"/>
          <p:cNvSpPr txBox="1">
            <a:spLocks noGrp="1"/>
          </p:cNvSpPr>
          <p:nvPr>
            <p:ph type="sldNum" sz="quarter" idx="8"/>
          </p:nvPr>
        </p:nvSpPr>
        <p:spPr/>
        <p:txBody>
          <a:bodyPr/>
          <a:lstStyle>
            <a:lvl1pPr>
              <a:defRPr/>
            </a:lvl1pPr>
          </a:lstStyle>
          <a:p>
            <a:fld id="{0AF2CE01-C34F-4981-BD37-C015AEBD4DE4}" type="slidenum">
              <a:rPr/>
              <a:pPr/>
              <a:t>‹#›</a:t>
            </a:fld>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fld id="{58C77FF0-0879-4736-A070-BA82CC1A50B9}" type="datetime4">
              <a:rPr/>
              <a:pPr/>
              <a:t>13 April 2012</a:t>
            </a:fld>
            <a:endParaRPr/>
          </a:p>
        </p:txBody>
      </p:sp>
      <p:sp>
        <p:nvSpPr>
          <p:cNvPr id="4" name="Footer Placeholder 3"/>
          <p:cNvSpPr txBox="1">
            <a:spLocks noGrp="1"/>
          </p:cNvSpPr>
          <p:nvPr>
            <p:ph type="ftr" sz="quarter" idx="9"/>
          </p:nvPr>
        </p:nvSpPr>
        <p:spPr/>
        <p:txBody>
          <a:bodyPr/>
          <a:lstStyle>
            <a:lvl1pPr>
              <a:defRPr/>
            </a:lvl1pPr>
          </a:lstStyle>
          <a:p>
            <a:r>
              <a:t>Use the Headers and Footers command to alter this text.</a:t>
            </a:r>
          </a:p>
        </p:txBody>
      </p:sp>
      <p:sp>
        <p:nvSpPr>
          <p:cNvPr id="5" name="Slide Number Placeholder 4"/>
          <p:cNvSpPr txBox="1">
            <a:spLocks noGrp="1"/>
          </p:cNvSpPr>
          <p:nvPr>
            <p:ph type="sldNum" sz="quarter" idx="8"/>
          </p:nvPr>
        </p:nvSpPr>
        <p:spPr/>
        <p:txBody>
          <a:bodyPr/>
          <a:lstStyle>
            <a:lvl1pPr>
              <a:defRPr/>
            </a:lvl1pPr>
          </a:lstStyle>
          <a:p>
            <a:fld id="{5C37EEEC-7386-445E-9100-DD022F9855D8}" type="slidenum">
              <a:rPr/>
              <a:pPr/>
              <a:t>‹#›</a:t>
            </a:fld>
            <a:endParaRPr/>
          </a:p>
        </p:txBody>
      </p:sp>
    </p:spTree>
  </p:cSld>
  <p:clrMapOvr>
    <a:masterClrMapping/>
  </p:clrMapOvr>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613D73F2-6994-410C-BD1E-83B403B51B32}" type="datetime4">
              <a:rPr/>
              <a:pPr/>
              <a:t>13 April 2012</a:t>
            </a:fld>
            <a:endParaRPr/>
          </a:p>
        </p:txBody>
      </p:sp>
      <p:sp>
        <p:nvSpPr>
          <p:cNvPr id="3" name="Footer Placeholder 2"/>
          <p:cNvSpPr txBox="1">
            <a:spLocks noGrp="1"/>
          </p:cNvSpPr>
          <p:nvPr>
            <p:ph type="ftr" sz="quarter" idx="9"/>
          </p:nvPr>
        </p:nvSpPr>
        <p:spPr/>
        <p:txBody>
          <a:bodyPr/>
          <a:lstStyle>
            <a:lvl1pPr>
              <a:defRPr/>
            </a:lvl1pPr>
          </a:lstStyle>
          <a:p>
            <a:r>
              <a:t>Use the Headers and Footers command to alter this text.</a:t>
            </a:r>
          </a:p>
        </p:txBody>
      </p:sp>
      <p:sp>
        <p:nvSpPr>
          <p:cNvPr id="4" name="Slide Number Placeholder 3"/>
          <p:cNvSpPr txBox="1">
            <a:spLocks noGrp="1"/>
          </p:cNvSpPr>
          <p:nvPr>
            <p:ph type="sldNum" sz="quarter" idx="8"/>
          </p:nvPr>
        </p:nvSpPr>
        <p:spPr/>
        <p:txBody>
          <a:bodyPr/>
          <a:lstStyle>
            <a:lvl1pPr>
              <a:defRPr/>
            </a:lvl1pPr>
          </a:lstStyle>
          <a:p>
            <a:fld id="{FE4C49D5-6DA5-4AC9-9E0F-B817C2F97305}" type="slidenum">
              <a:rPr/>
              <a:pPr/>
              <a:t>‹#›</a:t>
            </a:fld>
            <a:endParaRPr/>
          </a:p>
        </p:txBody>
      </p:sp>
    </p:spTree>
  </p:cSld>
  <p:clrMapOvr>
    <a:masterClrMapping/>
  </p:clrMapOvr>
  <p:transition/>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lang="en-US"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spcBef>
                <a:spcPts val="800"/>
              </a:spcBef>
              <a:defRPr lang="en-US" sz="3200"/>
            </a:lvl1pPr>
            <a:lvl2pPr>
              <a:spcBef>
                <a:spcPts val="700"/>
              </a:spcBef>
              <a:defRPr lang="en-US" sz="2800"/>
            </a:lvl2pPr>
            <a:lvl3pPr>
              <a:spcBef>
                <a:spcPts val="600"/>
              </a:spcBef>
              <a:defRPr lang="en-US" sz="2400"/>
            </a:lvl3pPr>
            <a:lvl4pPr>
              <a:spcBef>
                <a:spcPts val="500"/>
              </a:spcBef>
              <a:defRPr lang="en-US" sz="2000"/>
            </a:lvl4pPr>
            <a:lvl5pPr>
              <a:spcBef>
                <a:spcPts val="500"/>
              </a:spcBef>
              <a:defRPr lang="en-US"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lang="en-US"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EB9FCF26-1B7F-4165-A4F0-DAEFDDEE156E}" type="datetime4">
              <a:rPr/>
              <a:pPr/>
              <a:t>13 April 2012</a:t>
            </a:fld>
            <a:endParaRPr/>
          </a:p>
        </p:txBody>
      </p:sp>
      <p:sp>
        <p:nvSpPr>
          <p:cNvPr id="6" name="Footer Placeholder 5"/>
          <p:cNvSpPr txBox="1">
            <a:spLocks noGrp="1"/>
          </p:cNvSpPr>
          <p:nvPr>
            <p:ph type="ftr" sz="quarter" idx="9"/>
          </p:nvPr>
        </p:nvSpPr>
        <p:spPr/>
        <p:txBody>
          <a:bodyPr/>
          <a:lstStyle>
            <a:lvl1pPr>
              <a:defRPr/>
            </a:lvl1pPr>
          </a:lstStyle>
          <a:p>
            <a:r>
              <a:t>Use the Headers and Footers command to alter this text.</a:t>
            </a:r>
          </a:p>
        </p:txBody>
      </p:sp>
      <p:sp>
        <p:nvSpPr>
          <p:cNvPr id="7" name="Slide Number Placeholder 6"/>
          <p:cNvSpPr txBox="1">
            <a:spLocks noGrp="1"/>
          </p:cNvSpPr>
          <p:nvPr>
            <p:ph type="sldNum" sz="quarter" idx="8"/>
          </p:nvPr>
        </p:nvSpPr>
        <p:spPr/>
        <p:txBody>
          <a:bodyPr/>
          <a:lstStyle>
            <a:lvl1pPr>
              <a:defRPr/>
            </a:lvl1pPr>
          </a:lstStyle>
          <a:p>
            <a:fld id="{B4EBB4C2-E38C-42CE-A745-ADC7C4FCC335}" type="slidenum">
              <a:rPr/>
              <a:pPr/>
              <a:t>‹#›</a:t>
            </a:fld>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lang="en-US"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spcBef>
                <a:spcPts val="800"/>
              </a:spcBef>
              <a:buNone/>
              <a:defRPr sz="3200"/>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lang="en-US"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719F5738-C375-4E59-AC59-842CAFE54E8D}" type="datetime4">
              <a:rPr/>
              <a:pPr/>
              <a:t>13 April 2012</a:t>
            </a:fld>
            <a:endParaRPr/>
          </a:p>
        </p:txBody>
      </p:sp>
      <p:sp>
        <p:nvSpPr>
          <p:cNvPr id="6" name="Footer Placeholder 5"/>
          <p:cNvSpPr txBox="1">
            <a:spLocks noGrp="1"/>
          </p:cNvSpPr>
          <p:nvPr>
            <p:ph type="ftr" sz="quarter" idx="9"/>
          </p:nvPr>
        </p:nvSpPr>
        <p:spPr/>
        <p:txBody>
          <a:bodyPr/>
          <a:lstStyle>
            <a:lvl1pPr>
              <a:defRPr/>
            </a:lvl1pPr>
          </a:lstStyle>
          <a:p>
            <a:r>
              <a:t>Use the Headers and Footers command to alter this text.</a:t>
            </a:r>
          </a:p>
        </p:txBody>
      </p:sp>
      <p:sp>
        <p:nvSpPr>
          <p:cNvPr id="7" name="Slide Number Placeholder 6"/>
          <p:cNvSpPr txBox="1">
            <a:spLocks noGrp="1"/>
          </p:cNvSpPr>
          <p:nvPr>
            <p:ph type="sldNum" sz="quarter" idx="8"/>
          </p:nvPr>
        </p:nvSpPr>
        <p:spPr/>
        <p:txBody>
          <a:bodyPr/>
          <a:lstStyle>
            <a:lvl1pPr>
              <a:defRPr/>
            </a:lvl1pPr>
          </a:lstStyle>
          <a:p>
            <a:fld id="{2B595620-E6A0-4686-9CB1-BB3C9DA889FC}" type="slidenum">
              <a:rPr/>
              <a:pPr/>
              <a:t>‹#›</a:t>
            </a:fld>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fld id="{D5E9F5C5-F759-424B-868F-44C105A4E769}" type="datetime4">
              <a:rPr/>
              <a:pPr/>
              <a:t>13 April 2012</a:t>
            </a:fld>
            <a:endParaRPr/>
          </a:p>
        </p:txBody>
      </p:sp>
      <p:sp>
        <p:nvSpPr>
          <p:cNvPr id="5" name="Footer Placeholder 4"/>
          <p:cNvSpPr txBox="1">
            <a:spLocks noGrp="1"/>
          </p:cNvSpPr>
          <p:nvPr>
            <p:ph type="ftr" sz="quarter" idx="9"/>
          </p:nvPr>
        </p:nvSpPr>
        <p:spPr/>
        <p:txBody>
          <a:bodyPr/>
          <a:lstStyle>
            <a:lvl1pPr>
              <a:defRPr/>
            </a:lvl1pPr>
          </a:lstStyle>
          <a:p>
            <a:r>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fld id="{112E7D07-26FF-4746-99FE-0DA0FC59E676}" type="slidenum">
              <a:rPr/>
              <a:pPr/>
              <a:t>‹#›</a:t>
            </a:fld>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lang="en-US"/>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fld id="{97D4690D-7023-41E6-BF3E-56B67026CFA0}" type="datetime4">
              <a:rPr/>
              <a:pPr/>
              <a:t>13 April 2012</a:t>
            </a:fld>
            <a:endParaRPr/>
          </a:p>
        </p:txBody>
      </p:sp>
      <p:sp>
        <p:nvSpPr>
          <p:cNvPr id="5" name="Footer Placeholder 4"/>
          <p:cNvSpPr txBox="1">
            <a:spLocks noGrp="1"/>
          </p:cNvSpPr>
          <p:nvPr>
            <p:ph type="ftr" sz="quarter" idx="9"/>
          </p:nvPr>
        </p:nvSpPr>
        <p:spPr/>
        <p:txBody>
          <a:bodyPr/>
          <a:lstStyle>
            <a:lvl1pPr>
              <a:defRPr/>
            </a:lvl1pPr>
          </a:lstStyle>
          <a:p>
            <a:r>
              <a:t>Use the Headers and Footers command to alter this text.</a:t>
            </a:r>
          </a:p>
        </p:txBody>
      </p:sp>
      <p:sp>
        <p:nvSpPr>
          <p:cNvPr id="6" name="Slide Number Placeholder 5"/>
          <p:cNvSpPr txBox="1">
            <a:spLocks noGrp="1"/>
          </p:cNvSpPr>
          <p:nvPr>
            <p:ph type="sldNum" sz="quarter" idx="8"/>
          </p:nvPr>
        </p:nvSpPr>
        <p:spPr/>
        <p:txBody>
          <a:bodyPr/>
          <a:lstStyle>
            <a:lvl1pPr>
              <a:defRPr/>
            </a:lvl1pPr>
          </a:lstStyle>
          <a:p>
            <a:fld id="{4326809A-3233-4FF2-AAAC-341D34C29D2A}" type="slidenum">
              <a:rPr/>
              <a:pPr/>
              <a:t>‹#›</a:t>
            </a:fld>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E9167E-F4FC-41D3-A1D7-B969E221BEA7}"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6F9EE9B-B5BF-4B31-A625-099BB1F25053}"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949D0D2-EEB8-4E44-8CB1-D42C4A7BB025}"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58C77FF0-0879-4736-A070-BA82CC1A50B9}" type="datetime4">
              <a:rPr lang="en-GB"/>
              <a:pPr lvl="0"/>
              <a:t>24 October 2012</a:t>
            </a:fld>
            <a:endParaRPr lang="en-GB"/>
          </a:p>
        </p:txBody>
      </p:sp>
      <p:sp>
        <p:nvSpPr>
          <p:cNvPr id="4" name="Footer Placeholder 3"/>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5" name="Slide Number Placeholder 4"/>
          <p:cNvSpPr txBox="1">
            <a:spLocks noGrp="1"/>
          </p:cNvSpPr>
          <p:nvPr>
            <p:ph type="sldNum" sz="quarter" idx="8"/>
          </p:nvPr>
        </p:nvSpPr>
        <p:spPr/>
        <p:txBody>
          <a:bodyPr/>
          <a:lstStyle>
            <a:lvl1pPr>
              <a:defRPr/>
            </a:lvl1pPr>
          </a:lstStyle>
          <a:p>
            <a:pPr lvl="0"/>
            <a:fld id="{5C37EEEC-7386-445E-9100-DD022F9855D8}" type="slidenum">
              <a:rPr/>
              <a:pPr lvl="0"/>
              <a:t>‹#›</a:t>
            </a:fld>
            <a:endParaRPr lang="en-GB"/>
          </a:p>
        </p:txBody>
      </p:sp>
    </p:spTree>
  </p:cSld>
  <p:clrMapOvr>
    <a:masterClrMapping/>
  </p:clrMapOvr>
  <p:transition/>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682BD8B-80D6-46D9-A1F4-95A672F76C0B}"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D68008C-B9B8-471D-801D-56904613D70A}"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EB2D60E-AF8E-4DE8-A64E-300FFC468966}"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6A6E51-691E-4AE5-8F15-FE7CFDA6E912}"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3EC54D2-E675-42F9-950E-07A7D561477A}"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1BA24D3-DCA8-48C5-A14D-D282740B6F18}"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99878F1-F308-48B4-9528-54C45121D85C}"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DE9247D-CAEB-4E2E-9324-E81685ED7642}"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A1878B-A002-46C1-A904-2A0C39480BB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AA296C-AF9A-4C57-BC4A-B0CBAE5ED19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613D73F2-6994-410C-BD1E-83B403B51B32}" type="datetime4">
              <a:rPr lang="en-GB"/>
              <a:pPr lvl="0"/>
              <a:t>24 October 2012</a:t>
            </a:fld>
            <a:endParaRPr lang="en-GB"/>
          </a:p>
        </p:txBody>
      </p:sp>
      <p:sp>
        <p:nvSpPr>
          <p:cNvPr id="3" name="Footer Placeholder 2"/>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4" name="Slide Number Placeholder 3"/>
          <p:cNvSpPr txBox="1">
            <a:spLocks noGrp="1"/>
          </p:cNvSpPr>
          <p:nvPr>
            <p:ph type="sldNum" sz="quarter" idx="8"/>
          </p:nvPr>
        </p:nvSpPr>
        <p:spPr/>
        <p:txBody>
          <a:bodyPr/>
          <a:lstStyle>
            <a:lvl1pPr>
              <a:defRPr/>
            </a:lvl1pPr>
          </a:lstStyle>
          <a:p>
            <a:pPr lvl="0"/>
            <a:fld id="{FE4C49D5-6DA5-4AC9-9E0F-B817C2F97305}" type="slidenum">
              <a:rPr/>
              <a:pPr lvl="0"/>
              <a:t>‹#›</a:t>
            </a:fld>
            <a:endParaRPr lang="en-GB"/>
          </a:p>
        </p:txBody>
      </p:sp>
    </p:spTree>
  </p:cSld>
  <p:clrMapOvr>
    <a:masterClrMapping/>
  </p:clrMapOvr>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31E8EA-3642-4B1F-97CA-0B8521D5BAB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FA199D-24FE-40C1-9907-566F92031D2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326FBC4-3B2E-4781-9113-0A94C90E6AE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4D103B5-2560-46FF-9784-9D3A2F4271E5}"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99E68B6-09F3-4E4B-B093-D8E12BDAF13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EE1E4F-1B3A-455C-A0B3-95AC9325789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539BEB-3E85-4DDE-8F0F-A5C27C4D2618}"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A3BAAA-BA65-4476-9844-ADCF05C49EE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C55387-3E67-4CFA-A988-7BBE910CF2A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711200" y="2286000"/>
            <a:ext cx="7721600" cy="1143000"/>
          </a:xfrm>
        </p:spPr>
        <p:txBody>
          <a:bodyPr/>
          <a:lstStyle>
            <a:lvl1pPr>
              <a:defRPr/>
            </a:lvl1pPr>
          </a:lstStyle>
          <a:p>
            <a:r>
              <a:rPr lang="en-GB"/>
              <a:t>Click to edit Master title style</a:t>
            </a:r>
          </a:p>
        </p:txBody>
      </p:sp>
      <p:sp>
        <p:nvSpPr>
          <p:cNvPr id="3078" name="Rectangle 6"/>
          <p:cNvSpPr>
            <a:spLocks noGrp="1" noChangeArrowheads="1"/>
          </p:cNvSpPr>
          <p:nvPr>
            <p:ph type="subTitle" sz="quarter" idx="1"/>
          </p:nvPr>
        </p:nvSpPr>
        <p:spPr>
          <a:xfrm>
            <a:off x="1389063" y="3886200"/>
            <a:ext cx="6365875" cy="1752600"/>
          </a:xfrm>
        </p:spPr>
        <p:txBody>
          <a:bodyPr/>
          <a:lstStyle>
            <a:lvl1pPr marL="0" indent="0" algn="ctr">
              <a:buFont typeface="Monotype Sorts" pitchFamily="2" charset="2"/>
              <a:buNone/>
              <a:defRPr/>
            </a:lvl1pPr>
          </a:lstStyle>
          <a:p>
            <a:r>
              <a:rPr lang="en-GB"/>
              <a:t>Click to edit Master subtitle style</a:t>
            </a:r>
          </a:p>
        </p:txBody>
      </p:sp>
      <p:sp>
        <p:nvSpPr>
          <p:cNvPr id="4" name="Rectangle 2"/>
          <p:cNvSpPr>
            <a:spLocks noGrp="1" noChangeArrowheads="1"/>
          </p:cNvSpPr>
          <p:nvPr>
            <p:ph type="dt" sz="quarter" idx="10"/>
          </p:nvPr>
        </p:nvSpPr>
        <p:spPr/>
        <p:txBody>
          <a:bodyPr/>
          <a:lstStyle>
            <a:lvl1pPr>
              <a:defRPr>
                <a:latin typeface="Arial" charset="0"/>
                <a:cs typeface="Arial" charset="0"/>
              </a:defRPr>
            </a:lvl1pPr>
          </a:lstStyle>
          <a:p>
            <a:pPr>
              <a:defRPr/>
            </a:pPr>
            <a:endParaRPr lang="en-GB"/>
          </a:p>
        </p:txBody>
      </p:sp>
      <p:sp>
        <p:nvSpPr>
          <p:cNvPr id="5" name="Rectangle 3"/>
          <p:cNvSpPr>
            <a:spLocks noGrp="1" noChangeArrowheads="1"/>
          </p:cNvSpPr>
          <p:nvPr>
            <p:ph type="ftr" sz="quarter" idx="11"/>
          </p:nvPr>
        </p:nvSpPr>
        <p:spPr/>
        <p:txBody>
          <a:bodyPr/>
          <a:lstStyle>
            <a:lvl1pPr algn="l">
              <a:defRPr>
                <a:latin typeface="Arial" charset="0"/>
                <a:cs typeface="Arial" charset="0"/>
              </a:defRPr>
            </a:lvl1pPr>
          </a:lstStyle>
          <a:p>
            <a:pPr>
              <a:defRPr/>
            </a:pPr>
            <a:endParaRPr lang="en-GB"/>
          </a:p>
        </p:txBody>
      </p:sp>
      <p:sp>
        <p:nvSpPr>
          <p:cNvPr id="6" name="Rectangle 4"/>
          <p:cNvSpPr>
            <a:spLocks noGrp="1" noChangeArrowheads="1"/>
          </p:cNvSpPr>
          <p:nvPr>
            <p:ph type="sldNum" sz="quarter" idx="12"/>
          </p:nvPr>
        </p:nvSpPr>
        <p:spPr/>
        <p:txBody>
          <a:bodyPr/>
          <a:lstStyle>
            <a:lvl1pPr>
              <a:defRPr>
                <a:latin typeface="Arial" charset="0"/>
                <a:cs typeface="Arial" charset="0"/>
              </a:defRPr>
            </a:lvl1pPr>
          </a:lstStyle>
          <a:p>
            <a:pPr>
              <a:defRPr/>
            </a:pPr>
            <a:fld id="{A73AD67F-DD25-45DA-BC94-6E189B632A3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lang="en-US"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spcBef>
                <a:spcPts val="800"/>
              </a:spcBef>
              <a:defRPr lang="en-US" sz="3200"/>
            </a:lvl1pPr>
            <a:lvl2pPr>
              <a:spcBef>
                <a:spcPts val="700"/>
              </a:spcBef>
              <a:defRPr lang="en-US" sz="2800"/>
            </a:lvl2pPr>
            <a:lvl3pPr>
              <a:spcBef>
                <a:spcPts val="600"/>
              </a:spcBef>
              <a:defRPr lang="en-US" sz="2400"/>
            </a:lvl3pPr>
            <a:lvl4pPr>
              <a:spcBef>
                <a:spcPts val="500"/>
              </a:spcBef>
              <a:defRPr lang="en-US" sz="2000"/>
            </a:lvl4pPr>
            <a:lvl5pPr>
              <a:spcBef>
                <a:spcPts val="500"/>
              </a:spcBef>
              <a:defRPr lang="en-US"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lang="en-US"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EB9FCF26-1B7F-4165-A4F0-DAEFDDEE156E}" type="datetime4">
              <a:rPr lang="en-GB"/>
              <a:pPr lvl="0"/>
              <a:t>24 October 2012</a:t>
            </a:fld>
            <a:endParaRPr lang="en-GB"/>
          </a:p>
        </p:txBody>
      </p:sp>
      <p:sp>
        <p:nvSpPr>
          <p:cNvPr id="6" name="Footer Placeholder 5"/>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7" name="Slide Number Placeholder 6"/>
          <p:cNvSpPr txBox="1">
            <a:spLocks noGrp="1"/>
          </p:cNvSpPr>
          <p:nvPr>
            <p:ph type="sldNum" sz="quarter" idx="8"/>
          </p:nvPr>
        </p:nvSpPr>
        <p:spPr/>
        <p:txBody>
          <a:bodyPr/>
          <a:lstStyle>
            <a:lvl1pPr>
              <a:defRPr/>
            </a:lvl1pPr>
          </a:lstStyle>
          <a:p>
            <a:pPr lvl="0"/>
            <a:fld id="{B4EBB4C2-E38C-42CE-A745-ADC7C4FCC335}" type="slidenum">
              <a:rPr/>
              <a:pPr lvl="0"/>
              <a:t>‹#›</a:t>
            </a:fld>
            <a:endParaRPr lang="en-GB"/>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4FC82EBC-2E3F-48B7-8DC2-019D15F04DFC}"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279B0ACA-9AA2-443B-ABE6-329310D1D246}"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6888" y="1371600"/>
            <a:ext cx="399256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371600"/>
            <a:ext cx="399415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DABF3529-40FF-459C-B506-C38CE709EEF1}"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8" name="Footer Placeholder 7"/>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Arial" charset="0"/>
                <a:cs typeface="Arial" charset="0"/>
              </a:defRPr>
            </a:lvl1pPr>
          </a:lstStyle>
          <a:p>
            <a:pPr>
              <a:defRPr/>
            </a:pPr>
            <a:fld id="{EABD4923-5BE9-451E-AA88-F8C166C2AAF2}"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4" name="Footer Placeholder 3"/>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Arial" charset="0"/>
                <a:cs typeface="Arial" charset="0"/>
              </a:defRPr>
            </a:lvl1pPr>
          </a:lstStyle>
          <a:p>
            <a:pPr>
              <a:defRPr/>
            </a:pPr>
            <a:fld id="{F11196D0-F667-4666-977B-E1E33568B458}"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3" name="Footer Placeholder 2"/>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Arial" charset="0"/>
                <a:cs typeface="Arial" charset="0"/>
              </a:defRPr>
            </a:lvl1pPr>
          </a:lstStyle>
          <a:p>
            <a:pPr>
              <a:defRPr/>
            </a:pPr>
            <a:fld id="{BD80F7E9-BF71-4882-9BF7-6EF9270ED95E}"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BB7D3E79-1DB5-4168-8EB0-26D39D676B26}"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AD43B9F6-740F-4F4E-94BB-C73DFD399995}"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E22D6D33-68AC-48DF-82C6-91C39ADB1A6F}"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28600"/>
            <a:ext cx="2133600" cy="6400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3688" y="228600"/>
            <a:ext cx="62484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533FEE97-419E-4D03-A5B5-097E4A4650D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lang="en-US"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spcBef>
                <a:spcPts val="800"/>
              </a:spcBef>
              <a:buNone/>
              <a:defRPr sz="3200"/>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lang="en-US"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719F5738-C375-4E59-AC59-842CAFE54E8D}" type="datetime4">
              <a:rPr lang="en-GB"/>
              <a:pPr lvl="0"/>
              <a:t>24 October 2012</a:t>
            </a:fld>
            <a:endParaRPr lang="en-GB"/>
          </a:p>
        </p:txBody>
      </p:sp>
      <p:sp>
        <p:nvSpPr>
          <p:cNvPr id="6" name="Footer Placeholder 5"/>
          <p:cNvSpPr txBox="1">
            <a:spLocks noGrp="1"/>
          </p:cNvSpPr>
          <p:nvPr>
            <p:ph type="ftr" sz="quarter" idx="9"/>
          </p:nvPr>
        </p:nvSpPr>
        <p:spPr/>
        <p:txBody>
          <a:bodyPr/>
          <a:lstStyle>
            <a:lvl1pPr>
              <a:defRPr/>
            </a:lvl1pPr>
          </a:lstStyle>
          <a:p>
            <a:pPr lvl="0"/>
            <a:r>
              <a:rPr lang="en-GB"/>
              <a:t>Use the Headers and Footers command to alter this text.</a:t>
            </a:r>
          </a:p>
        </p:txBody>
      </p:sp>
      <p:sp>
        <p:nvSpPr>
          <p:cNvPr id="7" name="Slide Number Placeholder 6"/>
          <p:cNvSpPr txBox="1">
            <a:spLocks noGrp="1"/>
          </p:cNvSpPr>
          <p:nvPr>
            <p:ph type="sldNum" sz="quarter" idx="8"/>
          </p:nvPr>
        </p:nvSpPr>
        <p:spPr/>
        <p:txBody>
          <a:bodyPr/>
          <a:lstStyle>
            <a:lvl1pPr>
              <a:defRPr/>
            </a:lvl1pPr>
          </a:lstStyle>
          <a:p>
            <a:pPr lvl="0"/>
            <a:fld id="{2B595620-E6A0-4686-9CB1-BB3C9DA889FC}" type="slidenum">
              <a:rPr/>
              <a:pPr lvl="0"/>
              <a:t>‹#›</a:t>
            </a:fld>
            <a:endParaRPr lang="en-GB"/>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3688" y="228600"/>
            <a:ext cx="8534400" cy="10541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96888" y="1371600"/>
            <a:ext cx="8139112" cy="5257800"/>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69A95878-E1DA-4EBC-B56F-7ADA85CF8422}" type="slidenum">
              <a:rPr lang="en-GB"/>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3688" y="228600"/>
            <a:ext cx="8534400" cy="10541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96888" y="1371600"/>
            <a:ext cx="8139112" cy="5257800"/>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lgn="l">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F91146FA-D5DE-4ED6-BB86-DE7C0004475A}"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20853E-8D85-4311-A18B-3B1284EEA6EF}" type="slidenum">
              <a:rPr lang="en-GB"/>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353E29-9C95-4F37-8327-0733AC47CAC3}"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673420-A286-4F0C-A7D3-9DEC4E51D33F}" type="slidenum">
              <a:rPr lang="en-GB"/>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A66F697-1744-4359-8D2E-999A6B88F24D}" type="slidenum">
              <a:rPr lang="en-GB"/>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6099CF5-BAA9-42F3-B8A7-7CBBA10EB79C}" type="slidenum">
              <a:rPr lang="en-GB"/>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F360D32-4C8B-4D18-83C6-AA96505B4B11}" type="slidenum">
              <a:rPr lang="en-GB"/>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6255128-5070-44BC-8B6C-3F398B0738AC}"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3A97B21-0F1C-491D-8314-85D6A39CE23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GB"/>
              <a:t>Click to edit Master title style</a:t>
            </a:r>
          </a:p>
        </p:txBody>
      </p:sp>
      <p:sp>
        <p:nvSpPr>
          <p:cNvPr id="3" name="Rectangle 3"/>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txBox="1">
            <a:spLocks noGrp="1"/>
          </p:cNvSpPr>
          <p:nvPr>
            <p:ph type="dt" sz="half" idx="2"/>
          </p:nvPr>
        </p:nvSpPr>
        <p:spPr>
          <a:xfrm>
            <a:off x="457200" y="6245223"/>
            <a:ext cx="2133596" cy="47624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Arial"/>
                <a:cs typeface="Arial"/>
              </a:defRPr>
            </a:lvl1pPr>
          </a:lstStyle>
          <a:p>
            <a:pPr lvl="0"/>
            <a:fld id="{A9042EE5-BEC3-48ED-ADE5-11BB4912E885}" type="datetime4">
              <a:rPr lang="en-GB"/>
              <a:pPr lvl="0"/>
              <a:t>24 October 2012</a:t>
            </a:fld>
            <a:endParaRPr lang="en-GB"/>
          </a:p>
        </p:txBody>
      </p:sp>
      <p:sp>
        <p:nvSpPr>
          <p:cNvPr id="5" name="Rectangle 5"/>
          <p:cNvSpPr txBox="1">
            <a:spLocks noGrp="1"/>
          </p:cNvSpPr>
          <p:nvPr>
            <p:ph type="ftr" sz="quarter" idx="3"/>
          </p:nvPr>
        </p:nvSpPr>
        <p:spPr>
          <a:xfrm>
            <a:off x="3124203" y="6245223"/>
            <a:ext cx="2895603" cy="476246"/>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Arial"/>
                <a:cs typeface="Arial"/>
              </a:defRPr>
            </a:lvl1pPr>
          </a:lstStyle>
          <a:p>
            <a:pPr lvl="0"/>
            <a:r>
              <a:rPr lang="en-GB"/>
              <a:t>Use the Headers and Footers command to alter this text.</a:t>
            </a:r>
          </a:p>
        </p:txBody>
      </p:sp>
      <p:sp>
        <p:nvSpPr>
          <p:cNvPr id="6" name="Rectangle 6"/>
          <p:cNvSpPr txBox="1">
            <a:spLocks noGrp="1"/>
          </p:cNvSpPr>
          <p:nvPr>
            <p:ph type="sldNum" sz="quarter" idx="4"/>
          </p:nvPr>
        </p:nvSpPr>
        <p:spPr>
          <a:xfrm>
            <a:off x="6553203" y="6245223"/>
            <a:ext cx="2133596" cy="476246"/>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Arial"/>
                <a:cs typeface="Arial"/>
              </a:defRPr>
            </a:lvl1pPr>
          </a:lstStyle>
          <a:p>
            <a:pPr lvl="0"/>
            <a:fld id="{3EFA045B-AEA2-40A8-B1D9-1078C5300209}" type="slidenum">
              <a:rPr/>
              <a:pPr lvl="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1">
        <a:lnSpc>
          <a:spcPct val="100000"/>
        </a:lnSpc>
        <a:spcBef>
          <a:spcPts val="0"/>
        </a:spcBef>
        <a:spcAft>
          <a:spcPts val="0"/>
        </a:spcAft>
        <a:buNone/>
        <a:tabLst/>
        <a:defRPr lang="en-GB" sz="3600" b="0" i="0" u="none" strike="noStrike" kern="0" cap="none" spc="0" baseline="0">
          <a:solidFill>
            <a:srgbClr val="000000"/>
          </a:solidFill>
          <a:uFillTx/>
          <a:latin typeface="Arial"/>
          <a:cs typeface="Arial"/>
        </a:defRPr>
      </a:lvl1pPr>
    </p:titleStyle>
    <p:bodyStyle>
      <a:lvl1pPr marL="342900" marR="0" lvl="0" indent="-342900" algn="l" defTabSz="914400" rtl="0" fontAlgn="auto" hangingPunct="1">
        <a:lnSpc>
          <a:spcPct val="100000"/>
        </a:lnSpc>
        <a:spcBef>
          <a:spcPts val="700"/>
        </a:spcBef>
        <a:spcAft>
          <a:spcPts val="0"/>
        </a:spcAft>
        <a:buSzPct val="100000"/>
        <a:buChar char="•"/>
        <a:tabLst>
          <a:tab pos="1371600" algn="l"/>
        </a:tabLst>
        <a:defRPr lang="en-GB" sz="2800" b="0" i="0" u="none" strike="noStrike" kern="0" cap="none" spc="0" baseline="0">
          <a:solidFill>
            <a:srgbClr val="000000"/>
          </a:solidFill>
          <a:uFillTx/>
          <a:latin typeface="Arial"/>
          <a:cs typeface="Arial"/>
        </a:defRPr>
      </a:lvl1pPr>
      <a:lvl2pPr marL="738185" marR="0" lvl="1" indent="-358773" algn="l" defTabSz="914400" rtl="0" fontAlgn="auto" hangingPunct="1">
        <a:lnSpc>
          <a:spcPct val="100000"/>
        </a:lnSpc>
        <a:spcBef>
          <a:spcPts val="600"/>
        </a:spcBef>
        <a:spcAft>
          <a:spcPts val="0"/>
        </a:spcAft>
        <a:buSzPct val="100000"/>
        <a:buChar char="–"/>
        <a:tabLst>
          <a:tab pos="1371599" algn="l"/>
        </a:tabLst>
        <a:defRPr lang="en-GB" sz="2400" b="0" i="0" u="none" strike="noStrike" kern="0" cap="none" spc="0" baseline="0">
          <a:solidFill>
            <a:srgbClr val="000000"/>
          </a:solidFill>
          <a:uFillTx/>
          <a:latin typeface="Arial"/>
          <a:cs typeface="Arial"/>
        </a:defRPr>
      </a:lvl2pPr>
      <a:lvl3pPr marL="1076321" marR="0" lvl="2" indent="-336554" algn="l" defTabSz="914400" rtl="0" fontAlgn="auto" hangingPunct="1">
        <a:lnSpc>
          <a:spcPct val="100000"/>
        </a:lnSpc>
        <a:spcBef>
          <a:spcPts val="500"/>
        </a:spcBef>
        <a:spcAft>
          <a:spcPts val="0"/>
        </a:spcAft>
        <a:buSzPct val="100000"/>
        <a:buChar char="•"/>
        <a:tabLst>
          <a:tab pos="1371599" algn="l"/>
        </a:tabLst>
        <a:defRPr lang="en-GB" sz="2000" b="0" i="0" u="none" strike="noStrike" kern="0" cap="none" spc="0" baseline="0">
          <a:solidFill>
            <a:srgbClr val="000000"/>
          </a:solidFill>
          <a:uFillTx/>
          <a:latin typeface="Arial"/>
          <a:cs typeface="Arial"/>
        </a:defRPr>
      </a:lvl3pPr>
      <a:lvl4pPr marL="1600200" marR="0" lvl="3" indent="-522286" algn="l" defTabSz="914400" rtl="0" fontAlgn="auto" hangingPunct="1">
        <a:lnSpc>
          <a:spcPct val="100000"/>
        </a:lnSpc>
        <a:spcBef>
          <a:spcPts val="0"/>
        </a:spcBef>
        <a:spcAft>
          <a:spcPts val="0"/>
        </a:spcAft>
        <a:buSzPct val="100000"/>
        <a:buChar char="–"/>
        <a:tabLst>
          <a:tab pos="1371600" algn="l"/>
        </a:tabLst>
        <a:defRPr lang="en-GB" sz="1800" b="0" i="0" u="none" strike="noStrike" kern="0" cap="none" spc="0" baseline="0">
          <a:solidFill>
            <a:srgbClr val="000000"/>
          </a:solidFill>
          <a:uFillTx/>
          <a:latin typeface="Arial"/>
          <a:cs typeface="Arial"/>
        </a:defRPr>
      </a:lvl4pPr>
      <a:lvl5pPr marL="2057400" marR="0" lvl="4" indent="-228600" algn="l" defTabSz="914400" rtl="0" fontAlgn="auto" hangingPunct="1">
        <a:lnSpc>
          <a:spcPct val="100000"/>
        </a:lnSpc>
        <a:spcBef>
          <a:spcPts val="0"/>
        </a:spcBef>
        <a:spcAft>
          <a:spcPts val="0"/>
        </a:spcAft>
        <a:buSzPct val="100000"/>
        <a:buChar char="»"/>
        <a:tabLst>
          <a:tab pos="1371600" algn="l"/>
        </a:tabLst>
        <a:defRPr lang="en-GB" sz="1800" b="0" i="0" u="none" strike="noStrike" kern="0" cap="none" spc="0" baseline="0">
          <a:solidFill>
            <a:srgbClr val="000000"/>
          </a:solidFill>
          <a:uFillTx/>
          <a:latin typeface="Arial"/>
          <a:cs typeface="Arial"/>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userDrawn="1"/>
        </p:nvPicPr>
        <p:blipFill>
          <a:blip r:embed="rId14" cstate="print"/>
          <a:srcRect/>
          <a:stretch>
            <a:fillRect/>
          </a:stretch>
        </p:blipFill>
        <p:spPr bwMode="auto">
          <a:xfrm>
            <a:off x="0" y="0"/>
            <a:ext cx="9144000" cy="1479550"/>
          </a:xfrm>
          <a:prstGeom prst="rect">
            <a:avLst/>
          </a:prstGeom>
          <a:noFill/>
          <a:ln w="9525">
            <a:noFill/>
            <a:miter lim="800000"/>
            <a:headEnd/>
            <a:tailEnd/>
          </a:ln>
        </p:spPr>
      </p:pic>
      <p:sp>
        <p:nvSpPr>
          <p:cNvPr id="1027" name="Rectangle 25"/>
          <p:cNvSpPr>
            <a:spLocks noGrp="1" noChangeArrowheads="1"/>
          </p:cNvSpPr>
          <p:nvPr>
            <p:ph type="title"/>
          </p:nvPr>
        </p:nvSpPr>
        <p:spPr bwMode="auto">
          <a:xfrm>
            <a:off x="838200" y="609600"/>
            <a:ext cx="7543800"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029" name="Picture 40" descr="IMP_Logo_2Colour"/>
          <p:cNvPicPr>
            <a:picLocks noChangeAspect="1" noChangeArrowheads="1"/>
          </p:cNvPicPr>
          <p:nvPr userDrawn="1"/>
        </p:nvPicPr>
        <p:blipFill>
          <a:blip r:embed="rId15" cstate="print"/>
          <a:srcRect/>
          <a:stretch>
            <a:fillRect/>
          </a:stretch>
        </p:blipFill>
        <p:spPr bwMode="auto">
          <a:xfrm>
            <a:off x="838200" y="120650"/>
            <a:ext cx="15240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l" rtl="0" eaLnBrk="0" fontAlgn="base" hangingPunct="0">
        <a:spcBef>
          <a:spcPct val="0"/>
        </a:spcBef>
        <a:spcAft>
          <a:spcPct val="0"/>
        </a:spcAft>
        <a:defRPr sz="2600">
          <a:solidFill>
            <a:srgbClr val="C51538"/>
          </a:solidFill>
          <a:latin typeface="+mj-lt"/>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539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3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cs typeface="+mn-cs"/>
              </a:defRPr>
            </a:lvl1pPr>
          </a:lstStyle>
          <a:p>
            <a:pPr fontAlgn="base">
              <a:spcBef>
                <a:spcPct val="0"/>
              </a:spcBef>
              <a:spcAft>
                <a:spcPct val="0"/>
              </a:spcAft>
            </a:pPr>
            <a:fld id="{3DAF9DEC-71A2-4776-82D9-8BBD4DC3CE0B}" type="datetime4">
              <a:rPr lang="en-GB" smtClean="0">
                <a:solidFill>
                  <a:srgbClr val="000000"/>
                </a:solidFill>
              </a:rPr>
              <a:pPr fontAlgn="base">
                <a:spcBef>
                  <a:spcPct val="0"/>
                </a:spcBef>
                <a:spcAft>
                  <a:spcPct val="0"/>
                </a:spcAft>
              </a:pPr>
              <a:t>24 October 2012</a:t>
            </a:fld>
            <a:endParaRPr lang="en-GB" smtClean="0">
              <a:solidFill>
                <a:srgbClr val="000000"/>
              </a:solidFill>
            </a:endParaRPr>
          </a:p>
        </p:txBody>
      </p:sp>
      <p:sp>
        <p:nvSpPr>
          <p:cNvPr id="253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cs typeface="+mn-cs"/>
              </a:defRPr>
            </a:lvl1pPr>
          </a:lstStyle>
          <a:p>
            <a:pPr algn="ctr" fontAlgn="base">
              <a:spcBef>
                <a:spcPct val="0"/>
              </a:spcBef>
              <a:spcAft>
                <a:spcPct val="0"/>
              </a:spcAft>
            </a:pPr>
            <a:r>
              <a:rPr lang="en-GB" smtClean="0">
                <a:solidFill>
                  <a:srgbClr val="000000"/>
                </a:solidFill>
              </a:rPr>
              <a:t>Use the Headers and Footers command to alter this text.</a:t>
            </a:r>
          </a:p>
        </p:txBody>
      </p:sp>
      <p:sp>
        <p:nvSpPr>
          <p:cNvPr id="253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cs typeface="+mn-cs"/>
              </a:defRPr>
            </a:lvl1pPr>
          </a:lstStyle>
          <a:p>
            <a:pPr fontAlgn="base">
              <a:spcBef>
                <a:spcPct val="0"/>
              </a:spcBef>
              <a:spcAft>
                <a:spcPct val="0"/>
              </a:spcAft>
            </a:pPr>
            <a:fld id="{ADBAB357-AEB9-4BC6-89E8-753C60CD7846}"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cs typeface="Arial" charset="0"/>
        </a:defRPr>
      </a:lvl2pPr>
      <a:lvl3pPr algn="ctr" rtl="0" fontAlgn="base">
        <a:spcBef>
          <a:spcPct val="0"/>
        </a:spcBef>
        <a:spcAft>
          <a:spcPct val="0"/>
        </a:spcAft>
        <a:defRPr sz="3600">
          <a:solidFill>
            <a:schemeClr val="tx2"/>
          </a:solidFill>
          <a:latin typeface="Arial" charset="0"/>
          <a:cs typeface="Arial" charset="0"/>
        </a:defRPr>
      </a:lvl3pPr>
      <a:lvl4pPr algn="ctr" rtl="0" fontAlgn="base">
        <a:spcBef>
          <a:spcPct val="0"/>
        </a:spcBef>
        <a:spcAft>
          <a:spcPct val="0"/>
        </a:spcAft>
        <a:defRPr sz="3600">
          <a:solidFill>
            <a:schemeClr val="tx2"/>
          </a:solidFill>
          <a:latin typeface="Arial" charset="0"/>
          <a:cs typeface="Arial" charset="0"/>
        </a:defRPr>
      </a:lvl4pPr>
      <a:lvl5pPr algn="ctr" rtl="0" fontAlgn="base">
        <a:spcBef>
          <a:spcPct val="0"/>
        </a:spcBef>
        <a:spcAft>
          <a:spcPct val="0"/>
        </a:spcAft>
        <a:defRPr sz="3600">
          <a:solidFill>
            <a:schemeClr val="tx2"/>
          </a:solidFill>
          <a:latin typeface="Arial"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fontAlgn="base">
        <a:spcBef>
          <a:spcPct val="20000"/>
        </a:spcBef>
        <a:spcAft>
          <a:spcPct val="0"/>
        </a:spcAft>
        <a:buChar char="•"/>
        <a:tabLst>
          <a:tab pos="1371600" algn="l"/>
        </a:tabLst>
        <a:defRPr sz="2800">
          <a:solidFill>
            <a:schemeClr val="tx1"/>
          </a:solidFill>
          <a:latin typeface="+mn-lt"/>
          <a:ea typeface="+mn-ea"/>
          <a:cs typeface="+mn-cs"/>
        </a:defRPr>
      </a:lvl1pPr>
      <a:lvl2pPr marL="738188" indent="-358775" algn="l" rtl="0" fontAlgn="base">
        <a:spcBef>
          <a:spcPct val="20000"/>
        </a:spcBef>
        <a:spcAft>
          <a:spcPct val="0"/>
        </a:spcAft>
        <a:buChar char="–"/>
        <a:tabLst>
          <a:tab pos="1371600" algn="l"/>
        </a:tabLst>
        <a:defRPr sz="2400">
          <a:solidFill>
            <a:schemeClr val="tx1"/>
          </a:solidFill>
          <a:latin typeface="+mn-lt"/>
          <a:cs typeface="+mn-cs"/>
        </a:defRPr>
      </a:lvl2pPr>
      <a:lvl3pPr marL="1076325" indent="-336550" algn="l" rtl="0" fontAlgn="base">
        <a:spcBef>
          <a:spcPct val="20000"/>
        </a:spcBef>
        <a:spcAft>
          <a:spcPct val="0"/>
        </a:spcAft>
        <a:buChar char="•"/>
        <a:tabLst>
          <a:tab pos="1371600" algn="l"/>
        </a:tabLst>
        <a:defRPr sz="2000">
          <a:solidFill>
            <a:schemeClr val="tx1"/>
          </a:solidFill>
          <a:latin typeface="+mn-lt"/>
          <a:cs typeface="+mn-cs"/>
        </a:defRPr>
      </a:lvl3pPr>
      <a:lvl4pPr marL="1600200" indent="-522288" algn="l" rtl="0" fontAlgn="base">
        <a:spcBef>
          <a:spcPct val="20000"/>
        </a:spcBef>
        <a:spcAft>
          <a:spcPct val="0"/>
        </a:spcAft>
        <a:buChar char="–"/>
        <a:tabLst>
          <a:tab pos="1371600" algn="l"/>
        </a:tabLst>
        <a:defRPr>
          <a:solidFill>
            <a:schemeClr val="tx1"/>
          </a:solidFill>
          <a:latin typeface="+mn-lt"/>
          <a:cs typeface="+mn-cs"/>
        </a:defRPr>
      </a:lvl4pPr>
      <a:lvl5pPr marL="2057400" indent="-228600" algn="l" rtl="0" fontAlgn="base">
        <a:spcBef>
          <a:spcPct val="20000"/>
        </a:spcBef>
        <a:spcAft>
          <a:spcPct val="0"/>
        </a:spcAft>
        <a:buChar char="»"/>
        <a:tabLst>
          <a:tab pos="1371600" algn="l"/>
        </a:tabLst>
        <a:defRPr>
          <a:solidFill>
            <a:schemeClr val="tx1"/>
          </a:solidFill>
          <a:latin typeface="+mn-lt"/>
          <a:cs typeface="+mn-cs"/>
        </a:defRPr>
      </a:lvl5pPr>
      <a:lvl6pPr marL="2514600" indent="-228600" algn="l" rtl="0" fontAlgn="base">
        <a:spcBef>
          <a:spcPct val="20000"/>
        </a:spcBef>
        <a:spcAft>
          <a:spcPct val="0"/>
        </a:spcAft>
        <a:buChar char="»"/>
        <a:tabLst>
          <a:tab pos="1371600" algn="l"/>
        </a:tabLst>
        <a:defRPr>
          <a:solidFill>
            <a:schemeClr val="tx1"/>
          </a:solidFill>
          <a:latin typeface="+mn-lt"/>
          <a:cs typeface="+mn-cs"/>
        </a:defRPr>
      </a:lvl6pPr>
      <a:lvl7pPr marL="2971800" indent="-228600" algn="l" rtl="0" fontAlgn="base">
        <a:spcBef>
          <a:spcPct val="20000"/>
        </a:spcBef>
        <a:spcAft>
          <a:spcPct val="0"/>
        </a:spcAft>
        <a:buChar char="»"/>
        <a:tabLst>
          <a:tab pos="1371600" algn="l"/>
        </a:tabLst>
        <a:defRPr>
          <a:solidFill>
            <a:schemeClr val="tx1"/>
          </a:solidFill>
          <a:latin typeface="+mn-lt"/>
          <a:cs typeface="+mn-cs"/>
        </a:defRPr>
      </a:lvl7pPr>
      <a:lvl8pPr marL="3429000" indent="-228600" algn="l" rtl="0" fontAlgn="base">
        <a:spcBef>
          <a:spcPct val="20000"/>
        </a:spcBef>
        <a:spcAft>
          <a:spcPct val="0"/>
        </a:spcAft>
        <a:buChar char="»"/>
        <a:tabLst>
          <a:tab pos="1371600" algn="l"/>
        </a:tabLst>
        <a:defRPr>
          <a:solidFill>
            <a:schemeClr val="tx1"/>
          </a:solidFill>
          <a:latin typeface="+mn-lt"/>
          <a:cs typeface="+mn-cs"/>
        </a:defRPr>
      </a:lvl8pPr>
      <a:lvl9pPr marL="3886200" indent="-228600" algn="l" rtl="0" fontAlgn="base">
        <a:spcBef>
          <a:spcPct val="20000"/>
        </a:spcBef>
        <a:spcAft>
          <a:spcPct val="0"/>
        </a:spcAft>
        <a:buChar char="»"/>
        <a:tabLst>
          <a:tab pos="1371600" algn="l"/>
        </a:tabLst>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880514"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en-GB" smtClean="0">
              <a:solidFill>
                <a:srgbClr val="FFFFFF"/>
              </a:solidFill>
              <a:cs typeface="Arial" charset="0"/>
            </a:endParaRPr>
          </a:p>
        </p:txBody>
      </p:sp>
      <p:sp>
        <p:nvSpPr>
          <p:cNvPr id="2880515"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en-GB" smtClean="0">
              <a:solidFill>
                <a:srgbClr val="FFFFFF"/>
              </a:solidFill>
              <a:cs typeface="Arial" charset="0"/>
            </a:endParaRPr>
          </a:p>
        </p:txBody>
      </p:sp>
      <p:sp>
        <p:nvSpPr>
          <p:cNvPr id="2880516"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47B38F9F-8AAA-46F4-B79E-11DFADFB6B8C}" type="slidenum">
              <a:rPr lang="en-GB" smtClean="0">
                <a:solidFill>
                  <a:srgbClr val="FFFFFF"/>
                </a:solidFill>
                <a:cs typeface="Arial" charset="0"/>
              </a:rPr>
              <a:pPr fontAlgn="base">
                <a:spcBef>
                  <a:spcPct val="0"/>
                </a:spcBef>
                <a:spcAft>
                  <a:spcPct val="0"/>
                </a:spcAft>
              </a:pPr>
              <a:t>‹#›</a:t>
            </a:fld>
            <a:endParaRPr lang="en-GB" smtClean="0">
              <a:solidFill>
                <a:srgbClr val="FFFFFF"/>
              </a:solidFill>
              <a:cs typeface="Arial" charset="0"/>
            </a:endParaRPr>
          </a:p>
        </p:txBody>
      </p:sp>
      <p:sp>
        <p:nvSpPr>
          <p:cNvPr id="2880517" name="Rectangle 5"/>
          <p:cNvSpPr>
            <a:spLocks noGrp="1" noChangeArrowheads="1"/>
          </p:cNvSpPr>
          <p:nvPr>
            <p:ph type="title"/>
          </p:nvPr>
        </p:nvSpPr>
        <p:spPr bwMode="auto">
          <a:xfrm>
            <a:off x="293688" y="228600"/>
            <a:ext cx="8534400" cy="1054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880518" name="Rectangle 6"/>
          <p:cNvSpPr>
            <a:spLocks noGrp="1" noChangeArrowheads="1"/>
          </p:cNvSpPr>
          <p:nvPr>
            <p:ph type="body" idx="1"/>
          </p:nvPr>
        </p:nvSpPr>
        <p:spPr bwMode="auto">
          <a:xfrm>
            <a:off x="496888" y="1371600"/>
            <a:ext cx="8139112" cy="5257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fontAlgn="base">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0"/>
        </a:spcBef>
        <a:spcAft>
          <a:spcPts val="4800"/>
        </a:spcAft>
        <a:buClr>
          <a:schemeClr val="accent2"/>
        </a:buClr>
        <a:buSzPct val="50000"/>
        <a:buFont typeface="Monotype Sort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0"/>
        </a:spcBef>
        <a:spcAft>
          <a:spcPts val="4200"/>
        </a:spcAft>
        <a:buClr>
          <a:schemeClr val="accent2"/>
        </a:buClr>
        <a:buSzPct val="5000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0"/>
        </a:spcBef>
        <a:spcAft>
          <a:spcPts val="360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0"/>
        </a:spcBef>
        <a:spcAft>
          <a:spcPts val="3000"/>
        </a:spcAft>
        <a:buClr>
          <a:schemeClr val="tx1"/>
        </a:buClr>
        <a:buSzPct val="6300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GB"/>
              <a:t>Click to edit Master title style</a:t>
            </a:r>
          </a:p>
        </p:txBody>
      </p:sp>
      <p:sp>
        <p:nvSpPr>
          <p:cNvPr id="3" name="Rectangle 3"/>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txBox="1">
            <a:spLocks noGrp="1"/>
          </p:cNvSpPr>
          <p:nvPr>
            <p:ph type="dt" sz="half" idx="2"/>
          </p:nvPr>
        </p:nvSpPr>
        <p:spPr>
          <a:xfrm>
            <a:off x="457200" y="6245223"/>
            <a:ext cx="2133596" cy="47624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Arial"/>
                <a:cs typeface="Arial"/>
              </a:defRPr>
            </a:lvl1pPr>
          </a:lstStyle>
          <a:p>
            <a:fld id="{A9042EE5-BEC3-48ED-ADE5-11BB4912E885}" type="datetime4">
              <a:rPr/>
              <a:pPr/>
              <a:t>13 April 2012</a:t>
            </a:fld>
            <a:endParaRPr/>
          </a:p>
        </p:txBody>
      </p:sp>
      <p:sp>
        <p:nvSpPr>
          <p:cNvPr id="5" name="Rectangle 5"/>
          <p:cNvSpPr txBox="1">
            <a:spLocks noGrp="1"/>
          </p:cNvSpPr>
          <p:nvPr>
            <p:ph type="ftr" sz="quarter" idx="3"/>
          </p:nvPr>
        </p:nvSpPr>
        <p:spPr>
          <a:xfrm>
            <a:off x="3124203" y="6245223"/>
            <a:ext cx="2895603" cy="476246"/>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Arial"/>
                <a:cs typeface="Arial"/>
              </a:defRPr>
            </a:lvl1pPr>
          </a:lstStyle>
          <a:p>
            <a:r>
              <a:t>Use the Headers and Footers command to alter this text.</a:t>
            </a:r>
          </a:p>
        </p:txBody>
      </p:sp>
      <p:sp>
        <p:nvSpPr>
          <p:cNvPr id="6" name="Rectangle 6"/>
          <p:cNvSpPr txBox="1">
            <a:spLocks noGrp="1"/>
          </p:cNvSpPr>
          <p:nvPr>
            <p:ph type="sldNum" sz="quarter" idx="4"/>
          </p:nvPr>
        </p:nvSpPr>
        <p:spPr>
          <a:xfrm>
            <a:off x="6553203" y="6245223"/>
            <a:ext cx="2133596" cy="476246"/>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Arial"/>
                <a:cs typeface="Arial"/>
              </a:defRPr>
            </a:lvl1pPr>
          </a:lstStyle>
          <a:p>
            <a:fld id="{3EFA045B-AEA2-40A8-B1D9-1078C5300209}" type="slidenum">
              <a:rPr/>
              <a:pPr/>
              <a:t>‹#›</a:t>
            </a:fld>
            <a:endParaRP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ransition/>
  <p:txStyles>
    <p:titleStyle>
      <a:lvl1pPr marL="0" marR="0" lvl="0" indent="0" algn="ctr" defTabSz="914400" rtl="0" fontAlgn="auto" hangingPunct="1">
        <a:lnSpc>
          <a:spcPct val="100000"/>
        </a:lnSpc>
        <a:spcBef>
          <a:spcPts val="0"/>
        </a:spcBef>
        <a:spcAft>
          <a:spcPts val="0"/>
        </a:spcAft>
        <a:buNone/>
        <a:tabLst/>
        <a:defRPr lang="en-GB" sz="3600" b="0" i="0" u="none" strike="noStrike" kern="0" cap="none" spc="0" baseline="0">
          <a:solidFill>
            <a:srgbClr val="000000"/>
          </a:solidFill>
          <a:uFillTx/>
          <a:latin typeface="Arial"/>
          <a:cs typeface="Arial"/>
        </a:defRPr>
      </a:lvl1pPr>
    </p:titleStyle>
    <p:bodyStyle>
      <a:lvl1pPr marL="342900" marR="0" lvl="0" indent="-342900" algn="l" defTabSz="914400" rtl="0" fontAlgn="auto" hangingPunct="1">
        <a:lnSpc>
          <a:spcPct val="100000"/>
        </a:lnSpc>
        <a:spcBef>
          <a:spcPts val="700"/>
        </a:spcBef>
        <a:spcAft>
          <a:spcPts val="0"/>
        </a:spcAft>
        <a:buSzPct val="100000"/>
        <a:buChar char="•"/>
        <a:tabLst>
          <a:tab pos="1371600" algn="l"/>
        </a:tabLst>
        <a:defRPr lang="en-GB" sz="2800" b="0" i="0" u="none" strike="noStrike" kern="0" cap="none" spc="0" baseline="0">
          <a:solidFill>
            <a:srgbClr val="000000"/>
          </a:solidFill>
          <a:uFillTx/>
          <a:latin typeface="Arial"/>
          <a:cs typeface="Arial"/>
        </a:defRPr>
      </a:lvl1pPr>
      <a:lvl2pPr marL="738185" marR="0" lvl="1" indent="-358773" algn="l" defTabSz="914400" rtl="0" fontAlgn="auto" hangingPunct="1">
        <a:lnSpc>
          <a:spcPct val="100000"/>
        </a:lnSpc>
        <a:spcBef>
          <a:spcPts val="600"/>
        </a:spcBef>
        <a:spcAft>
          <a:spcPts val="0"/>
        </a:spcAft>
        <a:buSzPct val="100000"/>
        <a:buChar char="–"/>
        <a:tabLst>
          <a:tab pos="1371599" algn="l"/>
        </a:tabLst>
        <a:defRPr lang="en-GB" sz="2400" b="0" i="0" u="none" strike="noStrike" kern="0" cap="none" spc="0" baseline="0">
          <a:solidFill>
            <a:srgbClr val="000000"/>
          </a:solidFill>
          <a:uFillTx/>
          <a:latin typeface="Arial"/>
          <a:cs typeface="Arial"/>
        </a:defRPr>
      </a:lvl2pPr>
      <a:lvl3pPr marL="1076321" marR="0" lvl="2" indent="-336554" algn="l" defTabSz="914400" rtl="0" fontAlgn="auto" hangingPunct="1">
        <a:lnSpc>
          <a:spcPct val="100000"/>
        </a:lnSpc>
        <a:spcBef>
          <a:spcPts val="500"/>
        </a:spcBef>
        <a:spcAft>
          <a:spcPts val="0"/>
        </a:spcAft>
        <a:buSzPct val="100000"/>
        <a:buChar char="•"/>
        <a:tabLst>
          <a:tab pos="1371599" algn="l"/>
        </a:tabLst>
        <a:defRPr lang="en-GB" sz="2000" b="0" i="0" u="none" strike="noStrike" kern="0" cap="none" spc="0" baseline="0">
          <a:solidFill>
            <a:srgbClr val="000000"/>
          </a:solidFill>
          <a:uFillTx/>
          <a:latin typeface="Arial"/>
          <a:cs typeface="Arial"/>
        </a:defRPr>
      </a:lvl3pPr>
      <a:lvl4pPr marL="1600200" marR="0" lvl="3" indent="-522286" algn="l" defTabSz="914400" rtl="0" fontAlgn="auto" hangingPunct="1">
        <a:lnSpc>
          <a:spcPct val="100000"/>
        </a:lnSpc>
        <a:spcBef>
          <a:spcPts val="0"/>
        </a:spcBef>
        <a:spcAft>
          <a:spcPts val="0"/>
        </a:spcAft>
        <a:buSzPct val="100000"/>
        <a:buChar char="–"/>
        <a:tabLst>
          <a:tab pos="1371600" algn="l"/>
        </a:tabLst>
        <a:defRPr lang="en-GB" sz="1800" b="0" i="0" u="none" strike="noStrike" kern="0" cap="none" spc="0" baseline="0">
          <a:solidFill>
            <a:srgbClr val="000000"/>
          </a:solidFill>
          <a:uFillTx/>
          <a:latin typeface="Arial"/>
          <a:cs typeface="Arial"/>
        </a:defRPr>
      </a:lvl4pPr>
      <a:lvl5pPr marL="2057400" marR="0" lvl="4" indent="-228600" algn="l" defTabSz="914400" rtl="0" fontAlgn="auto" hangingPunct="1">
        <a:lnSpc>
          <a:spcPct val="100000"/>
        </a:lnSpc>
        <a:spcBef>
          <a:spcPts val="0"/>
        </a:spcBef>
        <a:spcAft>
          <a:spcPts val="0"/>
        </a:spcAft>
        <a:buSzPct val="100000"/>
        <a:buChar char="»"/>
        <a:tabLst>
          <a:tab pos="1371600" algn="l"/>
        </a:tabLst>
        <a:defRPr lang="en-GB" sz="1800" b="0" i="0" u="none" strike="noStrike" kern="0" cap="none" spc="0" baseline="0">
          <a:solidFill>
            <a:srgbClr val="000000"/>
          </a:solidFill>
          <a:uFillTx/>
          <a:latin typeface="Arial"/>
          <a:cs typeface="Arial"/>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82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5282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28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smtClean="0">
              <a:solidFill>
                <a:srgbClr val="FFFFFF"/>
              </a:solidFill>
            </a:endParaRPr>
          </a:p>
        </p:txBody>
      </p:sp>
      <p:sp>
        <p:nvSpPr>
          <p:cNvPr id="2528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smtClean="0">
              <a:solidFill>
                <a:srgbClr val="FFFFFF"/>
              </a:solidFill>
            </a:endParaRPr>
          </a:p>
        </p:txBody>
      </p:sp>
      <p:sp>
        <p:nvSpPr>
          <p:cNvPr id="2528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6ABE0B9-8590-49A7-B333-3BAB82C01E15}" type="slidenum">
              <a:rPr lang="en-GB" smtClean="0">
                <a:solidFill>
                  <a:srgbClr val="FFFFFF"/>
                </a:solidFill>
              </a:rPr>
              <a:pPr fontAlgn="base">
                <a:spcBef>
                  <a:spcPct val="0"/>
                </a:spcBef>
                <a:spcAft>
                  <a:spcPct val="0"/>
                </a:spcAft>
              </a:pPr>
              <a:t>‹#›</a:t>
            </a:fld>
            <a:endParaRPr lang="en-GB"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cs typeface="Arial" charset="0"/>
        </a:defRPr>
      </a:lvl2pPr>
      <a:lvl3pPr algn="ctr" rtl="0" fontAlgn="base">
        <a:spcBef>
          <a:spcPct val="0"/>
        </a:spcBef>
        <a:spcAft>
          <a:spcPct val="0"/>
        </a:spcAft>
        <a:defRPr sz="3600">
          <a:solidFill>
            <a:schemeClr val="tx2"/>
          </a:solidFill>
          <a:latin typeface="Arial" charset="0"/>
          <a:cs typeface="Arial" charset="0"/>
        </a:defRPr>
      </a:lvl3pPr>
      <a:lvl4pPr algn="ctr" rtl="0" fontAlgn="base">
        <a:spcBef>
          <a:spcPct val="0"/>
        </a:spcBef>
        <a:spcAft>
          <a:spcPct val="0"/>
        </a:spcAft>
        <a:defRPr sz="3600">
          <a:solidFill>
            <a:schemeClr val="tx2"/>
          </a:solidFill>
          <a:latin typeface="Arial" charset="0"/>
          <a:cs typeface="Arial" charset="0"/>
        </a:defRPr>
      </a:lvl4pPr>
      <a:lvl5pPr algn="ctr" rtl="0" fontAlgn="base">
        <a:spcBef>
          <a:spcPct val="0"/>
        </a:spcBef>
        <a:spcAft>
          <a:spcPct val="0"/>
        </a:spcAft>
        <a:defRPr sz="3600">
          <a:solidFill>
            <a:schemeClr val="tx2"/>
          </a:solidFill>
          <a:latin typeface="Arial"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fontAlgn="base">
        <a:spcBef>
          <a:spcPct val="20000"/>
        </a:spcBef>
        <a:spcAft>
          <a:spcPct val="0"/>
        </a:spcAft>
        <a:buChar char="•"/>
        <a:tabLst>
          <a:tab pos="1371600" algn="l"/>
        </a:tabLst>
        <a:defRPr sz="2800">
          <a:solidFill>
            <a:schemeClr val="tx1"/>
          </a:solidFill>
          <a:latin typeface="+mn-lt"/>
          <a:ea typeface="+mn-ea"/>
          <a:cs typeface="+mn-cs"/>
        </a:defRPr>
      </a:lvl1pPr>
      <a:lvl2pPr marL="738188" indent="-358775" algn="l" rtl="0" fontAlgn="base">
        <a:spcBef>
          <a:spcPct val="20000"/>
        </a:spcBef>
        <a:spcAft>
          <a:spcPct val="0"/>
        </a:spcAft>
        <a:buChar char="–"/>
        <a:tabLst>
          <a:tab pos="1371600" algn="l"/>
        </a:tabLst>
        <a:defRPr sz="2400">
          <a:solidFill>
            <a:schemeClr val="tx1"/>
          </a:solidFill>
          <a:latin typeface="+mn-lt"/>
          <a:cs typeface="+mn-cs"/>
        </a:defRPr>
      </a:lvl2pPr>
      <a:lvl3pPr marL="1076325" indent="-336550" algn="l" rtl="0" fontAlgn="base">
        <a:spcBef>
          <a:spcPct val="20000"/>
        </a:spcBef>
        <a:spcAft>
          <a:spcPct val="0"/>
        </a:spcAft>
        <a:buChar char="•"/>
        <a:tabLst>
          <a:tab pos="1371600" algn="l"/>
        </a:tabLst>
        <a:defRPr sz="2000">
          <a:solidFill>
            <a:schemeClr val="tx1"/>
          </a:solidFill>
          <a:latin typeface="+mn-lt"/>
          <a:cs typeface="+mn-cs"/>
        </a:defRPr>
      </a:lvl3pPr>
      <a:lvl4pPr marL="1600200" indent="-522288" algn="l" rtl="0" fontAlgn="base">
        <a:spcBef>
          <a:spcPct val="20000"/>
        </a:spcBef>
        <a:spcAft>
          <a:spcPct val="0"/>
        </a:spcAft>
        <a:buChar char="–"/>
        <a:tabLst>
          <a:tab pos="1371600" algn="l"/>
        </a:tabLst>
        <a:defRPr>
          <a:solidFill>
            <a:schemeClr val="tx1"/>
          </a:solidFill>
          <a:latin typeface="+mn-lt"/>
          <a:cs typeface="+mn-cs"/>
        </a:defRPr>
      </a:lvl4pPr>
      <a:lvl5pPr marL="2057400" indent="-228600" algn="l" rtl="0" fontAlgn="base">
        <a:spcBef>
          <a:spcPct val="20000"/>
        </a:spcBef>
        <a:spcAft>
          <a:spcPct val="0"/>
        </a:spcAft>
        <a:buChar char="»"/>
        <a:tabLst>
          <a:tab pos="1371600" algn="l"/>
        </a:tabLst>
        <a:defRPr>
          <a:solidFill>
            <a:schemeClr val="tx1"/>
          </a:solidFill>
          <a:latin typeface="+mn-lt"/>
          <a:cs typeface="+mn-cs"/>
        </a:defRPr>
      </a:lvl5pPr>
      <a:lvl6pPr marL="2514600" indent="-228600" algn="l" rtl="0" fontAlgn="base">
        <a:spcBef>
          <a:spcPct val="20000"/>
        </a:spcBef>
        <a:spcAft>
          <a:spcPct val="0"/>
        </a:spcAft>
        <a:buChar char="»"/>
        <a:tabLst>
          <a:tab pos="1371600" algn="l"/>
        </a:tabLst>
        <a:defRPr>
          <a:solidFill>
            <a:schemeClr val="tx1"/>
          </a:solidFill>
          <a:latin typeface="+mn-lt"/>
          <a:cs typeface="+mn-cs"/>
        </a:defRPr>
      </a:lvl6pPr>
      <a:lvl7pPr marL="2971800" indent="-228600" algn="l" rtl="0" fontAlgn="base">
        <a:spcBef>
          <a:spcPct val="20000"/>
        </a:spcBef>
        <a:spcAft>
          <a:spcPct val="0"/>
        </a:spcAft>
        <a:buChar char="»"/>
        <a:tabLst>
          <a:tab pos="1371600" algn="l"/>
        </a:tabLst>
        <a:defRPr>
          <a:solidFill>
            <a:schemeClr val="tx1"/>
          </a:solidFill>
          <a:latin typeface="+mn-lt"/>
          <a:cs typeface="+mn-cs"/>
        </a:defRPr>
      </a:lvl7pPr>
      <a:lvl8pPr marL="3429000" indent="-228600" algn="l" rtl="0" fontAlgn="base">
        <a:spcBef>
          <a:spcPct val="20000"/>
        </a:spcBef>
        <a:spcAft>
          <a:spcPct val="0"/>
        </a:spcAft>
        <a:buChar char="»"/>
        <a:tabLst>
          <a:tab pos="1371600" algn="l"/>
        </a:tabLst>
        <a:defRPr>
          <a:solidFill>
            <a:schemeClr val="tx1"/>
          </a:solidFill>
          <a:latin typeface="+mn-lt"/>
          <a:cs typeface="+mn-cs"/>
        </a:defRPr>
      </a:lvl8pPr>
      <a:lvl9pPr marL="3886200" indent="-228600" algn="l" rtl="0" fontAlgn="base">
        <a:spcBef>
          <a:spcPct val="20000"/>
        </a:spcBef>
        <a:spcAft>
          <a:spcPct val="0"/>
        </a:spcAft>
        <a:buChar char="»"/>
        <a:tabLst>
          <a:tab pos="1371600" algn="l"/>
        </a:tabLst>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0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0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50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smtClean="0">
              <a:solidFill>
                <a:srgbClr val="000000"/>
              </a:solidFill>
              <a:cs typeface="Arial" charset="0"/>
            </a:endParaRPr>
          </a:p>
        </p:txBody>
      </p:sp>
      <p:sp>
        <p:nvSpPr>
          <p:cNvPr id="2950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smtClean="0">
              <a:solidFill>
                <a:srgbClr val="000000"/>
              </a:solidFill>
              <a:cs typeface="Arial" charset="0"/>
            </a:endParaRPr>
          </a:p>
        </p:txBody>
      </p:sp>
      <p:sp>
        <p:nvSpPr>
          <p:cNvPr id="2950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2CB71AD-B653-4E15-9CB2-A2435B338A73}" type="slidenum">
              <a:rPr lang="en-GB" smtClean="0">
                <a:solidFill>
                  <a:srgbClr val="000000"/>
                </a:solidFill>
                <a:cs typeface="Arial" charset="0"/>
              </a:rPr>
              <a:pPr fontAlgn="base">
                <a:spcBef>
                  <a:spcPct val="0"/>
                </a:spcBef>
                <a:spcAft>
                  <a:spcPct val="0"/>
                </a:spcAft>
              </a:pPr>
              <a:t>‹#›</a:t>
            </a:fld>
            <a:endParaRPr lang="en-GB" smtClean="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solidFill>
                  <a:srgbClr val="FFFFFF"/>
                </a:solidFill>
                <a:latin typeface="Times New Roman" pitchFamily="18" charset="0"/>
                <a:cs typeface="+mn-cs"/>
              </a:defRPr>
            </a:lvl1pPr>
          </a:lstStyle>
          <a:p>
            <a:pPr fontAlgn="base">
              <a:spcBef>
                <a:spcPct val="0"/>
              </a:spcBef>
              <a:spcAft>
                <a:spcPct val="0"/>
              </a:spcAft>
              <a:defRPr/>
            </a:pPr>
            <a:endParaRPr lang="en-GB"/>
          </a:p>
        </p:txBody>
      </p:sp>
      <p:sp>
        <p:nvSpPr>
          <p:cNvPr id="1027"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latin typeface="Times New Roman" pitchFamily="18" charset="0"/>
                <a:cs typeface="+mn-cs"/>
              </a:defRPr>
            </a:lvl1pPr>
          </a:lstStyle>
          <a:p>
            <a:pPr fontAlgn="base">
              <a:spcBef>
                <a:spcPct val="0"/>
              </a:spcBef>
              <a:spcAft>
                <a:spcPct val="0"/>
              </a:spcAft>
              <a:defRPr/>
            </a:pPr>
            <a:endParaRPr lang="en-GB"/>
          </a:p>
        </p:txBody>
      </p:sp>
      <p:sp>
        <p:nvSpPr>
          <p:cNvPr id="1028"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Times New Roman" pitchFamily="18" charset="0"/>
                <a:cs typeface="+mn-cs"/>
              </a:defRPr>
            </a:lvl1pPr>
          </a:lstStyle>
          <a:p>
            <a:pPr fontAlgn="base">
              <a:spcBef>
                <a:spcPct val="0"/>
              </a:spcBef>
              <a:spcAft>
                <a:spcPct val="0"/>
              </a:spcAft>
              <a:defRPr/>
            </a:pPr>
            <a:fld id="{195013EA-4ACE-4A43-A0B5-6F490A47EB37}" type="slidenum">
              <a:rPr lang="en-GB"/>
              <a:pPr fontAlgn="base">
                <a:spcBef>
                  <a:spcPct val="0"/>
                </a:spcBef>
                <a:spcAft>
                  <a:spcPct val="0"/>
                </a:spcAft>
                <a:defRPr/>
              </a:pPr>
              <a:t>‹#›</a:t>
            </a:fld>
            <a:endParaRPr lang="en-GB"/>
          </a:p>
        </p:txBody>
      </p:sp>
      <p:sp>
        <p:nvSpPr>
          <p:cNvPr id="1029" name="Rectangle 5"/>
          <p:cNvSpPr>
            <a:spLocks noGrp="1" noChangeArrowheads="1"/>
          </p:cNvSpPr>
          <p:nvPr>
            <p:ph type="title"/>
          </p:nvPr>
        </p:nvSpPr>
        <p:spPr bwMode="auto">
          <a:xfrm>
            <a:off x="293688" y="228600"/>
            <a:ext cx="8534400" cy="10541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30" name="Rectangle 6"/>
          <p:cNvSpPr>
            <a:spLocks noGrp="1" noChangeArrowheads="1"/>
          </p:cNvSpPr>
          <p:nvPr>
            <p:ph type="body" idx="1"/>
          </p:nvPr>
        </p:nvSpPr>
        <p:spPr bwMode="auto">
          <a:xfrm>
            <a:off x="496888" y="1371600"/>
            <a:ext cx="8139112" cy="5257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0"/>
        </a:spcBef>
        <a:spcAft>
          <a:spcPts val="4800"/>
        </a:spcAft>
        <a:buClr>
          <a:schemeClr val="accent2"/>
        </a:buClr>
        <a:buSzPct val="50000"/>
        <a:buFont typeface="Monotype Sort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0"/>
        </a:spcBef>
        <a:spcAft>
          <a:spcPts val="4200"/>
        </a:spcAft>
        <a:buClr>
          <a:schemeClr val="accent2"/>
        </a:buClr>
        <a:buSzPct val="5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0"/>
        </a:spcBef>
        <a:spcAft>
          <a:spcPts val="360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0"/>
        </a:spcBef>
        <a:spcAft>
          <a:spcPts val="3000"/>
        </a:spcAft>
        <a:buClr>
          <a:schemeClr val="tx1"/>
        </a:buClr>
        <a:buSzPct val="63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0"/>
        </a:spcBef>
        <a:spcAft>
          <a:spcPts val="300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68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GB"/>
          </a:p>
        </p:txBody>
      </p:sp>
      <p:sp>
        <p:nvSpPr>
          <p:cNvPr id="2368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GB"/>
          </a:p>
        </p:txBody>
      </p:sp>
      <p:sp>
        <p:nvSpPr>
          <p:cNvPr id="2368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3BAA312D-05CF-4527-A307-73FBF4A8CC3C}" type="slidenum">
              <a:rPr lang="en-GB"/>
              <a:pPr fontAlgn="base">
                <a:spcBef>
                  <a:spcPct val="0"/>
                </a:spcBef>
                <a:spcAft>
                  <a:spcPct val="0"/>
                </a:spcAft>
                <a:defRPr/>
              </a:pPr>
              <a:t>‹#›</a:t>
            </a:fld>
            <a:endParaRPr lang="en-GB"/>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cs typeface="Arial" charset="0"/>
        </a:defRPr>
      </a:lvl2pPr>
      <a:lvl3pPr algn="ctr" rtl="0" eaLnBrk="0" fontAlgn="base" hangingPunct="0">
        <a:spcBef>
          <a:spcPct val="0"/>
        </a:spcBef>
        <a:spcAft>
          <a:spcPct val="0"/>
        </a:spcAft>
        <a:defRPr sz="3600">
          <a:solidFill>
            <a:schemeClr val="tx2"/>
          </a:solidFill>
          <a:latin typeface="Arial" charset="0"/>
          <a:cs typeface="Arial" charset="0"/>
        </a:defRPr>
      </a:lvl3pPr>
      <a:lvl4pPr algn="ctr" rtl="0" eaLnBrk="0" fontAlgn="base" hangingPunct="0">
        <a:spcBef>
          <a:spcPct val="0"/>
        </a:spcBef>
        <a:spcAft>
          <a:spcPct val="0"/>
        </a:spcAft>
        <a:defRPr sz="3600">
          <a:solidFill>
            <a:schemeClr val="tx2"/>
          </a:solidFill>
          <a:latin typeface="Arial" charset="0"/>
          <a:cs typeface="Arial" charset="0"/>
        </a:defRPr>
      </a:lvl4pPr>
      <a:lvl5pPr algn="ctr" rtl="0" eaLnBrk="0" fontAlgn="base" hangingPunct="0">
        <a:spcBef>
          <a:spcPct val="0"/>
        </a:spcBef>
        <a:spcAft>
          <a:spcPct val="0"/>
        </a:spcAft>
        <a:defRPr sz="3600">
          <a:solidFill>
            <a:schemeClr val="tx2"/>
          </a:solidFill>
          <a:latin typeface="Arial"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tabLst>
          <a:tab pos="1371600" algn="l"/>
        </a:tabLst>
        <a:defRPr sz="2800">
          <a:solidFill>
            <a:schemeClr val="tx1"/>
          </a:solidFill>
          <a:latin typeface="+mn-lt"/>
          <a:ea typeface="+mn-ea"/>
          <a:cs typeface="+mn-cs"/>
        </a:defRPr>
      </a:lvl1pPr>
      <a:lvl2pPr marL="738188" indent="-358775" algn="l" rtl="0" eaLnBrk="0" fontAlgn="base" hangingPunct="0">
        <a:spcBef>
          <a:spcPct val="20000"/>
        </a:spcBef>
        <a:spcAft>
          <a:spcPct val="0"/>
        </a:spcAft>
        <a:buChar char="–"/>
        <a:tabLst>
          <a:tab pos="1371600" algn="l"/>
        </a:tabLst>
        <a:defRPr sz="2400">
          <a:solidFill>
            <a:schemeClr val="tx1"/>
          </a:solidFill>
          <a:latin typeface="+mn-lt"/>
          <a:cs typeface="+mn-cs"/>
        </a:defRPr>
      </a:lvl2pPr>
      <a:lvl3pPr marL="1076325" indent="-336550" algn="l" rtl="0" eaLnBrk="0" fontAlgn="base" hangingPunct="0">
        <a:spcBef>
          <a:spcPct val="20000"/>
        </a:spcBef>
        <a:spcAft>
          <a:spcPct val="0"/>
        </a:spcAft>
        <a:buChar char="•"/>
        <a:tabLst>
          <a:tab pos="1371600" algn="l"/>
        </a:tabLst>
        <a:defRPr sz="2000">
          <a:solidFill>
            <a:schemeClr val="tx1"/>
          </a:solidFill>
          <a:latin typeface="+mn-lt"/>
          <a:cs typeface="+mn-cs"/>
        </a:defRPr>
      </a:lvl3pPr>
      <a:lvl4pPr marL="1600200" indent="-522288" algn="l" rtl="0" eaLnBrk="0" fontAlgn="base" hangingPunct="0">
        <a:spcBef>
          <a:spcPct val="20000"/>
        </a:spcBef>
        <a:spcAft>
          <a:spcPct val="0"/>
        </a:spcAft>
        <a:buChar char="–"/>
        <a:tabLst>
          <a:tab pos="1371600" algn="l"/>
        </a:tabLst>
        <a:defRPr>
          <a:solidFill>
            <a:schemeClr val="tx1"/>
          </a:solidFill>
          <a:latin typeface="+mn-lt"/>
          <a:cs typeface="+mn-cs"/>
        </a:defRPr>
      </a:lvl4pPr>
      <a:lvl5pPr marL="2057400" indent="-228600" algn="l" rtl="0" eaLnBrk="0" fontAlgn="base" hangingPunct="0">
        <a:spcBef>
          <a:spcPct val="20000"/>
        </a:spcBef>
        <a:spcAft>
          <a:spcPct val="0"/>
        </a:spcAft>
        <a:buChar char="»"/>
        <a:tabLst>
          <a:tab pos="1371600" algn="l"/>
        </a:tabLst>
        <a:defRPr>
          <a:solidFill>
            <a:schemeClr val="tx1"/>
          </a:solidFill>
          <a:latin typeface="+mn-lt"/>
          <a:cs typeface="+mn-cs"/>
        </a:defRPr>
      </a:lvl5pPr>
      <a:lvl6pPr marL="2514600" indent="-228600" algn="l" rtl="0" fontAlgn="base">
        <a:spcBef>
          <a:spcPct val="20000"/>
        </a:spcBef>
        <a:spcAft>
          <a:spcPct val="0"/>
        </a:spcAft>
        <a:buChar char="»"/>
        <a:tabLst>
          <a:tab pos="1371600" algn="l"/>
        </a:tabLst>
        <a:defRPr>
          <a:solidFill>
            <a:schemeClr val="tx1"/>
          </a:solidFill>
          <a:latin typeface="+mn-lt"/>
          <a:cs typeface="+mn-cs"/>
        </a:defRPr>
      </a:lvl6pPr>
      <a:lvl7pPr marL="2971800" indent="-228600" algn="l" rtl="0" fontAlgn="base">
        <a:spcBef>
          <a:spcPct val="20000"/>
        </a:spcBef>
        <a:spcAft>
          <a:spcPct val="0"/>
        </a:spcAft>
        <a:buChar char="»"/>
        <a:tabLst>
          <a:tab pos="1371600" algn="l"/>
        </a:tabLst>
        <a:defRPr>
          <a:solidFill>
            <a:schemeClr val="tx1"/>
          </a:solidFill>
          <a:latin typeface="+mn-lt"/>
          <a:cs typeface="+mn-cs"/>
        </a:defRPr>
      </a:lvl7pPr>
      <a:lvl8pPr marL="3429000" indent="-228600" algn="l" rtl="0" fontAlgn="base">
        <a:spcBef>
          <a:spcPct val="20000"/>
        </a:spcBef>
        <a:spcAft>
          <a:spcPct val="0"/>
        </a:spcAft>
        <a:buChar char="»"/>
        <a:tabLst>
          <a:tab pos="1371600" algn="l"/>
        </a:tabLst>
        <a:defRPr>
          <a:solidFill>
            <a:schemeClr val="tx1"/>
          </a:solidFill>
          <a:latin typeface="+mn-lt"/>
          <a:cs typeface="+mn-cs"/>
        </a:defRPr>
      </a:lvl8pPr>
      <a:lvl9pPr marL="3886200" indent="-228600" algn="l" rtl="0" fontAlgn="base">
        <a:spcBef>
          <a:spcPct val="20000"/>
        </a:spcBef>
        <a:spcAft>
          <a:spcPct val="0"/>
        </a:spcAft>
        <a:buChar char="»"/>
        <a:tabLst>
          <a:tab pos="1371600" algn="l"/>
        </a:tabLst>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8.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wmf"/><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8.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3" Type="http://schemas.openxmlformats.org/officeDocument/2006/relationships/hyperlink" Target="http://www.ncbi.nlm.nih.gov/pubmed?term=Dawson%20MA%5bAuthor%5d&amp;cauthor=true&amp;cauthor_uid=22770212" TargetMode="External"/><Relationship Id="rId2" Type="http://schemas.openxmlformats.org/officeDocument/2006/relationships/notesSlide" Target="../notesSlides/notesSlide17.xml"/><Relationship Id="rId1" Type="http://schemas.openxmlformats.org/officeDocument/2006/relationships/slideLayout" Target="../slideLayouts/slideLayout69.xml"/><Relationship Id="rId4" Type="http://schemas.openxmlformats.org/officeDocument/2006/relationships/hyperlink" Target="http://www.ncbi.nlm.nih.gov/pubmed?term=Kouzarides%20T%5bAuthor%5d&amp;cauthor=true&amp;cauthor_uid=22770212"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www.bioscience.org/atlases/tumpath/cdrom.htm"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541333" y="177795"/>
            <a:ext cx="7772400" cy="1020763"/>
          </a:xfrm>
        </p:spPr>
        <p:txBody>
          <a:bodyPr/>
          <a:lstStyle/>
          <a:p>
            <a:pPr lvl="0"/>
            <a:r>
              <a:rPr lang="en-US" sz="4000" dirty="0" smtClean="0">
                <a:solidFill>
                  <a:srgbClr val="002060"/>
                </a:solidFill>
              </a:rPr>
              <a:t>Cancer </a:t>
            </a:r>
            <a:r>
              <a:rPr lang="en-US" sz="4000" dirty="0" err="1" smtClean="0">
                <a:solidFill>
                  <a:srgbClr val="002060"/>
                </a:solidFill>
              </a:rPr>
              <a:t>Epigenomics</a:t>
            </a:r>
            <a:r>
              <a:rPr lang="en-US" dirty="0" smtClean="0">
                <a:solidFill>
                  <a:srgbClr val="002060"/>
                </a:solidFill>
              </a:rPr>
              <a:t/>
            </a:r>
            <a:br>
              <a:rPr lang="en-US" dirty="0" smtClean="0">
                <a:solidFill>
                  <a:srgbClr val="002060"/>
                </a:solidFill>
              </a:rPr>
            </a:br>
            <a:r>
              <a:rPr lang="en-US" sz="2800" dirty="0" smtClean="0">
                <a:solidFill>
                  <a:srgbClr val="002060"/>
                </a:solidFill>
              </a:rPr>
              <a:t>Bob Brown: b.brown@imperial.ac.uk</a:t>
            </a:r>
            <a:endParaRPr lang="en-US" sz="2800" dirty="0">
              <a:solidFill>
                <a:srgbClr val="002060"/>
              </a:solidFill>
            </a:endParaRPr>
          </a:p>
        </p:txBody>
      </p:sp>
      <p:pic>
        <p:nvPicPr>
          <p:cNvPr id="5" name="Picture 7"/>
          <p:cNvPicPr>
            <a:picLocks noChangeAspect="1"/>
          </p:cNvPicPr>
          <p:nvPr/>
        </p:nvPicPr>
        <p:blipFill>
          <a:blip r:embed="rId3" cstate="print"/>
          <a:srcRect/>
          <a:stretch>
            <a:fillRect/>
          </a:stretch>
        </p:blipFill>
        <p:spPr>
          <a:xfrm>
            <a:off x="587770" y="1556792"/>
            <a:ext cx="7558311" cy="4775898"/>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1874" name="Rectangle 2"/>
          <p:cNvSpPr>
            <a:spLocks noGrp="1" noChangeArrowheads="1"/>
          </p:cNvSpPr>
          <p:nvPr>
            <p:ph type="ctrTitle"/>
          </p:nvPr>
        </p:nvSpPr>
        <p:spPr>
          <a:xfrm>
            <a:off x="711200" y="0"/>
            <a:ext cx="7721600" cy="1143000"/>
          </a:xfrm>
        </p:spPr>
        <p:txBody>
          <a:bodyPr/>
          <a:lstStyle/>
          <a:p>
            <a:r>
              <a:rPr lang="en-GB" sz="5400"/>
              <a:t>Epigenetics</a:t>
            </a:r>
          </a:p>
        </p:txBody>
      </p:sp>
      <p:sp>
        <p:nvSpPr>
          <p:cNvPr id="2511875" name="Rectangle 3"/>
          <p:cNvSpPr>
            <a:spLocks noGrp="1" noChangeArrowheads="1"/>
          </p:cNvSpPr>
          <p:nvPr>
            <p:ph type="subTitle" idx="1"/>
          </p:nvPr>
        </p:nvSpPr>
        <p:spPr>
          <a:xfrm>
            <a:off x="727075" y="1181100"/>
            <a:ext cx="7885113" cy="5429250"/>
          </a:xfrm>
        </p:spPr>
        <p:txBody>
          <a:bodyPr/>
          <a:lstStyle/>
          <a:p>
            <a:pPr>
              <a:spcBef>
                <a:spcPct val="0"/>
              </a:spcBef>
            </a:pPr>
            <a:r>
              <a:rPr lang="en-GB" i="1"/>
              <a:t>“A hereditable change in gene expression not involving a change in DNA sequence” </a:t>
            </a:r>
          </a:p>
          <a:p>
            <a:pPr>
              <a:spcBef>
                <a:spcPct val="0"/>
              </a:spcBef>
            </a:pPr>
            <a:endParaRPr lang="en-GB" i="1"/>
          </a:p>
          <a:p>
            <a:pPr algn="l">
              <a:spcBef>
                <a:spcPct val="0"/>
              </a:spcBef>
              <a:spcAft>
                <a:spcPct val="50000"/>
              </a:spcAft>
              <a:buFontTx/>
              <a:buChar char="•"/>
            </a:pPr>
            <a:r>
              <a:rPr lang="en-GB"/>
              <a:t> </a:t>
            </a:r>
            <a:r>
              <a:rPr lang="en-GB" sz="2800" b="1"/>
              <a:t>DNA methylation</a:t>
            </a:r>
            <a:r>
              <a:rPr lang="en-GB" sz="2800"/>
              <a:t>: addition of methyl groups to CpG dinucletides in DNA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874" name="Rectangle 2"/>
          <p:cNvSpPr>
            <a:spLocks noGrp="1" noChangeArrowheads="1"/>
          </p:cNvSpPr>
          <p:nvPr>
            <p:ph type="title"/>
          </p:nvPr>
        </p:nvSpPr>
        <p:spPr>
          <a:xfrm>
            <a:off x="323528" y="548680"/>
            <a:ext cx="8534400" cy="1054100"/>
          </a:xfrm>
        </p:spPr>
        <p:txBody>
          <a:bodyPr/>
          <a:lstStyle/>
          <a:p>
            <a:pPr eaLnBrk="1" hangingPunct="1"/>
            <a:r>
              <a:rPr lang="en-GB" sz="3600" b="1" noProof="1" smtClean="0">
                <a:solidFill>
                  <a:srgbClr val="FF0000"/>
                </a:solidFill>
              </a:rPr>
              <a:t>(cytosine-5) DNA methylation</a:t>
            </a:r>
          </a:p>
        </p:txBody>
      </p:sp>
      <p:sp>
        <p:nvSpPr>
          <p:cNvPr id="2255875" name="Rectangle 3"/>
          <p:cNvSpPr>
            <a:spLocks noChangeArrowheads="1"/>
          </p:cNvSpPr>
          <p:nvPr/>
        </p:nvSpPr>
        <p:spPr bwMode="auto">
          <a:xfrm>
            <a:off x="1984375" y="5381625"/>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GB" sz="2400" noProof="1" smtClean="0">
              <a:solidFill>
                <a:srgbClr val="000000"/>
              </a:solidFill>
              <a:latin typeface="Times" pitchFamily="18" charset="0"/>
            </a:endParaRPr>
          </a:p>
        </p:txBody>
      </p:sp>
      <p:sp>
        <p:nvSpPr>
          <p:cNvPr id="2255876" name="Rectangle 4"/>
          <p:cNvSpPr>
            <a:spLocks noChangeArrowheads="1"/>
          </p:cNvSpPr>
          <p:nvPr/>
        </p:nvSpPr>
        <p:spPr bwMode="auto">
          <a:xfrm>
            <a:off x="2252663" y="2857500"/>
            <a:ext cx="20637" cy="363538"/>
          </a:xfrm>
          <a:prstGeom prst="rect">
            <a:avLst/>
          </a:prstGeom>
          <a:solidFill>
            <a:schemeClr val="tx1"/>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2255877" name="Freeform 5"/>
          <p:cNvSpPr>
            <a:spLocks/>
          </p:cNvSpPr>
          <p:nvPr/>
        </p:nvSpPr>
        <p:spPr bwMode="auto">
          <a:xfrm>
            <a:off x="2252663" y="3198813"/>
            <a:ext cx="295275" cy="185737"/>
          </a:xfrm>
          <a:custGeom>
            <a:avLst/>
            <a:gdLst>
              <a:gd name="T0" fmla="*/ 0 w 186"/>
              <a:gd name="T1" fmla="*/ 35282096 h 117"/>
              <a:gd name="T2" fmla="*/ 17640300 w 186"/>
              <a:gd name="T3" fmla="*/ 0 h 117"/>
              <a:gd name="T4" fmla="*/ 468749107 w 186"/>
              <a:gd name="T5" fmla="*/ 277216468 h 117"/>
              <a:gd name="T6" fmla="*/ 451108813 w 186"/>
              <a:gd name="T7" fmla="*/ 294856716 h 117"/>
              <a:gd name="T8" fmla="*/ 0 w 186"/>
              <a:gd name="T9" fmla="*/ 35282096 h 117"/>
              <a:gd name="T10" fmla="*/ 0 60000 65536"/>
              <a:gd name="T11" fmla="*/ 0 60000 65536"/>
              <a:gd name="T12" fmla="*/ 0 60000 65536"/>
              <a:gd name="T13" fmla="*/ 0 60000 65536"/>
              <a:gd name="T14" fmla="*/ 0 60000 65536"/>
              <a:gd name="T15" fmla="*/ 0 w 186"/>
              <a:gd name="T16" fmla="*/ 0 h 117"/>
              <a:gd name="T17" fmla="*/ 186 w 186"/>
              <a:gd name="T18" fmla="*/ 117 h 117"/>
            </a:gdLst>
            <a:ahLst/>
            <a:cxnLst>
              <a:cxn ang="T10">
                <a:pos x="T0" y="T1"/>
              </a:cxn>
              <a:cxn ang="T11">
                <a:pos x="T2" y="T3"/>
              </a:cxn>
              <a:cxn ang="T12">
                <a:pos x="T4" y="T5"/>
              </a:cxn>
              <a:cxn ang="T13">
                <a:pos x="T6" y="T7"/>
              </a:cxn>
              <a:cxn ang="T14">
                <a:pos x="T8" y="T9"/>
              </a:cxn>
            </a:cxnLst>
            <a:rect l="T15" t="T16" r="T17" b="T18"/>
            <a:pathLst>
              <a:path w="186" h="117">
                <a:moveTo>
                  <a:pt x="0" y="14"/>
                </a:moveTo>
                <a:lnTo>
                  <a:pt x="7" y="0"/>
                </a:lnTo>
                <a:lnTo>
                  <a:pt x="186" y="110"/>
                </a:lnTo>
                <a:lnTo>
                  <a:pt x="179" y="117"/>
                </a:lnTo>
                <a:lnTo>
                  <a:pt x="0" y="14"/>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878" name="Freeform 6"/>
          <p:cNvSpPr>
            <a:spLocks/>
          </p:cNvSpPr>
          <p:nvPr/>
        </p:nvSpPr>
        <p:spPr bwMode="auto">
          <a:xfrm>
            <a:off x="2328863" y="2517775"/>
            <a:ext cx="339725" cy="209550"/>
          </a:xfrm>
          <a:custGeom>
            <a:avLst/>
            <a:gdLst>
              <a:gd name="T0" fmla="*/ 521673187 w 214"/>
              <a:gd name="T1" fmla="*/ 0 h 132"/>
              <a:gd name="T2" fmla="*/ 539313482 w 214"/>
              <a:gd name="T3" fmla="*/ 35282184 h 132"/>
              <a:gd name="T4" fmla="*/ 17640301 w 214"/>
              <a:gd name="T5" fmla="*/ 332660570 h 132"/>
              <a:gd name="T6" fmla="*/ 0 w 214"/>
              <a:gd name="T7" fmla="*/ 297378399 h 132"/>
              <a:gd name="T8" fmla="*/ 521673187 w 214"/>
              <a:gd name="T9" fmla="*/ 0 h 132"/>
              <a:gd name="T10" fmla="*/ 0 60000 65536"/>
              <a:gd name="T11" fmla="*/ 0 60000 65536"/>
              <a:gd name="T12" fmla="*/ 0 60000 65536"/>
              <a:gd name="T13" fmla="*/ 0 60000 65536"/>
              <a:gd name="T14" fmla="*/ 0 60000 65536"/>
              <a:gd name="T15" fmla="*/ 0 w 214"/>
              <a:gd name="T16" fmla="*/ 0 h 132"/>
              <a:gd name="T17" fmla="*/ 214 w 214"/>
              <a:gd name="T18" fmla="*/ 132 h 132"/>
            </a:gdLst>
            <a:ahLst/>
            <a:cxnLst>
              <a:cxn ang="T10">
                <a:pos x="T0" y="T1"/>
              </a:cxn>
              <a:cxn ang="T11">
                <a:pos x="T2" y="T3"/>
              </a:cxn>
              <a:cxn ang="T12">
                <a:pos x="T4" y="T5"/>
              </a:cxn>
              <a:cxn ang="T13">
                <a:pos x="T6" y="T7"/>
              </a:cxn>
              <a:cxn ang="T14">
                <a:pos x="T8" y="T9"/>
              </a:cxn>
            </a:cxnLst>
            <a:rect l="T15" t="T16" r="T17" b="T18"/>
            <a:pathLst>
              <a:path w="214" h="132">
                <a:moveTo>
                  <a:pt x="207" y="0"/>
                </a:moveTo>
                <a:lnTo>
                  <a:pt x="214" y="14"/>
                </a:lnTo>
                <a:lnTo>
                  <a:pt x="7" y="132"/>
                </a:lnTo>
                <a:lnTo>
                  <a:pt x="0" y="118"/>
                </a:lnTo>
                <a:lnTo>
                  <a:pt x="207"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879" name="Freeform 7"/>
          <p:cNvSpPr>
            <a:spLocks/>
          </p:cNvSpPr>
          <p:nvPr/>
        </p:nvSpPr>
        <p:spPr bwMode="auto">
          <a:xfrm>
            <a:off x="2646363" y="2517775"/>
            <a:ext cx="417512" cy="252413"/>
          </a:xfrm>
          <a:custGeom>
            <a:avLst/>
            <a:gdLst>
              <a:gd name="T0" fmla="*/ 0 w 263"/>
              <a:gd name="T1" fmla="*/ 35282256 h 159"/>
              <a:gd name="T2" fmla="*/ 17640277 w 263"/>
              <a:gd name="T3" fmla="*/ 0 h 159"/>
              <a:gd name="T4" fmla="*/ 662799397 w 263"/>
              <a:gd name="T5" fmla="*/ 365424133 h 159"/>
              <a:gd name="T6" fmla="*/ 645159126 w 263"/>
              <a:gd name="T7" fmla="*/ 400706377 h 159"/>
              <a:gd name="T8" fmla="*/ 0 w 263"/>
              <a:gd name="T9" fmla="*/ 35282256 h 159"/>
              <a:gd name="T10" fmla="*/ 0 60000 65536"/>
              <a:gd name="T11" fmla="*/ 0 60000 65536"/>
              <a:gd name="T12" fmla="*/ 0 60000 65536"/>
              <a:gd name="T13" fmla="*/ 0 60000 65536"/>
              <a:gd name="T14" fmla="*/ 0 60000 65536"/>
              <a:gd name="T15" fmla="*/ 0 w 263"/>
              <a:gd name="T16" fmla="*/ 0 h 159"/>
              <a:gd name="T17" fmla="*/ 263 w 263"/>
              <a:gd name="T18" fmla="*/ 159 h 159"/>
            </a:gdLst>
            <a:ahLst/>
            <a:cxnLst>
              <a:cxn ang="T10">
                <a:pos x="T0" y="T1"/>
              </a:cxn>
              <a:cxn ang="T11">
                <a:pos x="T2" y="T3"/>
              </a:cxn>
              <a:cxn ang="T12">
                <a:pos x="T4" y="T5"/>
              </a:cxn>
              <a:cxn ang="T13">
                <a:pos x="T6" y="T7"/>
              </a:cxn>
              <a:cxn ang="T14">
                <a:pos x="T8" y="T9"/>
              </a:cxn>
            </a:cxnLst>
            <a:rect l="T15" t="T16" r="T17" b="T18"/>
            <a:pathLst>
              <a:path w="263" h="159">
                <a:moveTo>
                  <a:pt x="0" y="14"/>
                </a:moveTo>
                <a:lnTo>
                  <a:pt x="7" y="0"/>
                </a:lnTo>
                <a:lnTo>
                  <a:pt x="263" y="145"/>
                </a:lnTo>
                <a:lnTo>
                  <a:pt x="256" y="159"/>
                </a:lnTo>
                <a:lnTo>
                  <a:pt x="0" y="14"/>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880" name="Rectangle 8"/>
          <p:cNvSpPr>
            <a:spLocks noChangeArrowheads="1"/>
          </p:cNvSpPr>
          <p:nvPr/>
        </p:nvSpPr>
        <p:spPr bwMode="auto">
          <a:xfrm>
            <a:off x="3041650" y="2747963"/>
            <a:ext cx="22225" cy="473075"/>
          </a:xfrm>
          <a:prstGeom prst="rect">
            <a:avLst/>
          </a:prstGeom>
          <a:solidFill>
            <a:schemeClr val="tx1"/>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2255881" name="Freeform 9"/>
          <p:cNvSpPr>
            <a:spLocks/>
          </p:cNvSpPr>
          <p:nvPr/>
        </p:nvSpPr>
        <p:spPr bwMode="auto">
          <a:xfrm>
            <a:off x="2713038" y="3198813"/>
            <a:ext cx="350837" cy="219075"/>
          </a:xfrm>
          <a:custGeom>
            <a:avLst/>
            <a:gdLst>
              <a:gd name="T0" fmla="*/ 539312718 w 221"/>
              <a:gd name="T1" fmla="*/ 0 h 138"/>
              <a:gd name="T2" fmla="*/ 556952988 w 221"/>
              <a:gd name="T3" fmla="*/ 35282184 h 138"/>
              <a:gd name="T4" fmla="*/ 17640276 w 221"/>
              <a:gd name="T5" fmla="*/ 347781508 h 138"/>
              <a:gd name="T6" fmla="*/ 0 w 221"/>
              <a:gd name="T7" fmla="*/ 312499336 h 138"/>
              <a:gd name="T8" fmla="*/ 539312718 w 221"/>
              <a:gd name="T9" fmla="*/ 0 h 138"/>
              <a:gd name="T10" fmla="*/ 0 60000 65536"/>
              <a:gd name="T11" fmla="*/ 0 60000 65536"/>
              <a:gd name="T12" fmla="*/ 0 60000 65536"/>
              <a:gd name="T13" fmla="*/ 0 60000 65536"/>
              <a:gd name="T14" fmla="*/ 0 60000 65536"/>
              <a:gd name="T15" fmla="*/ 0 w 221"/>
              <a:gd name="T16" fmla="*/ 0 h 138"/>
              <a:gd name="T17" fmla="*/ 221 w 221"/>
              <a:gd name="T18" fmla="*/ 138 h 138"/>
            </a:gdLst>
            <a:ahLst/>
            <a:cxnLst>
              <a:cxn ang="T10">
                <a:pos x="T0" y="T1"/>
              </a:cxn>
              <a:cxn ang="T11">
                <a:pos x="T2" y="T3"/>
              </a:cxn>
              <a:cxn ang="T12">
                <a:pos x="T4" y="T5"/>
              </a:cxn>
              <a:cxn ang="T13">
                <a:pos x="T6" y="T7"/>
              </a:cxn>
              <a:cxn ang="T14">
                <a:pos x="T8" y="T9"/>
              </a:cxn>
            </a:cxnLst>
            <a:rect l="T15" t="T16" r="T17" b="T18"/>
            <a:pathLst>
              <a:path w="221" h="138">
                <a:moveTo>
                  <a:pt x="214" y="0"/>
                </a:moveTo>
                <a:lnTo>
                  <a:pt x="221" y="14"/>
                </a:lnTo>
                <a:lnTo>
                  <a:pt x="7" y="138"/>
                </a:lnTo>
                <a:lnTo>
                  <a:pt x="0" y="124"/>
                </a:lnTo>
                <a:lnTo>
                  <a:pt x="214"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882" name="Rectangle 10"/>
          <p:cNvSpPr>
            <a:spLocks noChangeArrowheads="1"/>
          </p:cNvSpPr>
          <p:nvPr/>
        </p:nvSpPr>
        <p:spPr bwMode="auto">
          <a:xfrm>
            <a:off x="2498725" y="2147888"/>
            <a:ext cx="293688"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NH</a:t>
            </a:r>
            <a:endParaRPr lang="en-US" sz="2400" baseline="30000" noProof="1" smtClean="0">
              <a:solidFill>
                <a:srgbClr val="000000"/>
              </a:solidFill>
              <a:latin typeface="Times" pitchFamily="18" charset="0"/>
            </a:endParaRPr>
          </a:p>
        </p:txBody>
      </p:sp>
      <p:sp>
        <p:nvSpPr>
          <p:cNvPr id="2255883" name="Rectangle 11"/>
          <p:cNvSpPr>
            <a:spLocks noChangeArrowheads="1"/>
          </p:cNvSpPr>
          <p:nvPr/>
        </p:nvSpPr>
        <p:spPr bwMode="auto">
          <a:xfrm>
            <a:off x="2782888" y="2224088"/>
            <a:ext cx="92075" cy="1984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300" b="1" smtClean="0">
                <a:solidFill>
                  <a:srgbClr val="000000"/>
                </a:solidFill>
                <a:latin typeface="Helvetica" pitchFamily="34" charset="0"/>
              </a:rPr>
              <a:t>2</a:t>
            </a:r>
            <a:endParaRPr lang="en-US" sz="2400" baseline="30000" noProof="1" smtClean="0">
              <a:solidFill>
                <a:srgbClr val="000000"/>
              </a:solidFill>
              <a:latin typeface="Times" pitchFamily="18" charset="0"/>
            </a:endParaRPr>
          </a:p>
        </p:txBody>
      </p:sp>
      <p:sp>
        <p:nvSpPr>
          <p:cNvPr id="2255884" name="Rectangle 12"/>
          <p:cNvSpPr>
            <a:spLocks noChangeArrowheads="1"/>
          </p:cNvSpPr>
          <p:nvPr/>
        </p:nvSpPr>
        <p:spPr bwMode="auto">
          <a:xfrm>
            <a:off x="1993900" y="3257550"/>
            <a:ext cx="15875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O</a:t>
            </a:r>
            <a:endParaRPr lang="en-US" sz="2400" baseline="30000" noProof="1" smtClean="0">
              <a:solidFill>
                <a:srgbClr val="000000"/>
              </a:solidFill>
              <a:latin typeface="Times" pitchFamily="18" charset="0"/>
            </a:endParaRPr>
          </a:p>
        </p:txBody>
      </p:sp>
      <p:sp>
        <p:nvSpPr>
          <p:cNvPr id="2255885" name="Rectangle 13"/>
          <p:cNvSpPr>
            <a:spLocks noChangeArrowheads="1"/>
          </p:cNvSpPr>
          <p:nvPr/>
        </p:nvSpPr>
        <p:spPr bwMode="auto">
          <a:xfrm>
            <a:off x="2987675" y="2781300"/>
            <a:ext cx="22225" cy="417513"/>
          </a:xfrm>
          <a:prstGeom prst="rect">
            <a:avLst/>
          </a:prstGeom>
          <a:solidFill>
            <a:schemeClr val="tx1"/>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2255886" name="Freeform 14"/>
          <p:cNvSpPr>
            <a:spLocks/>
          </p:cNvSpPr>
          <p:nvPr/>
        </p:nvSpPr>
        <p:spPr bwMode="auto">
          <a:xfrm>
            <a:off x="2351088" y="2584450"/>
            <a:ext cx="317500" cy="196850"/>
          </a:xfrm>
          <a:custGeom>
            <a:avLst/>
            <a:gdLst>
              <a:gd name="T0" fmla="*/ 486391000 w 200"/>
              <a:gd name="T1" fmla="*/ 0 h 124"/>
              <a:gd name="T2" fmla="*/ 504031295 w 200"/>
              <a:gd name="T3" fmla="*/ 32762829 h 124"/>
              <a:gd name="T4" fmla="*/ 17640301 w 200"/>
              <a:gd name="T5" fmla="*/ 312499397 h 124"/>
              <a:gd name="T6" fmla="*/ 0 w 200"/>
              <a:gd name="T7" fmla="*/ 277217218 h 124"/>
              <a:gd name="T8" fmla="*/ 486391000 w 200"/>
              <a:gd name="T9" fmla="*/ 0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193" y="0"/>
                </a:moveTo>
                <a:lnTo>
                  <a:pt x="200" y="13"/>
                </a:lnTo>
                <a:lnTo>
                  <a:pt x="7" y="124"/>
                </a:lnTo>
                <a:lnTo>
                  <a:pt x="0" y="110"/>
                </a:lnTo>
                <a:lnTo>
                  <a:pt x="193"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887" name="Rectangle 15"/>
          <p:cNvSpPr>
            <a:spLocks noChangeArrowheads="1"/>
          </p:cNvSpPr>
          <p:nvPr/>
        </p:nvSpPr>
        <p:spPr bwMode="auto">
          <a:xfrm>
            <a:off x="2646363" y="2363788"/>
            <a:ext cx="22225" cy="165100"/>
          </a:xfrm>
          <a:prstGeom prst="rect">
            <a:avLst/>
          </a:prstGeom>
          <a:solidFill>
            <a:schemeClr val="tx1"/>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2255888" name="Freeform 16"/>
          <p:cNvSpPr>
            <a:spLocks/>
          </p:cNvSpPr>
          <p:nvPr/>
        </p:nvSpPr>
        <p:spPr bwMode="auto">
          <a:xfrm>
            <a:off x="2120900" y="3187700"/>
            <a:ext cx="152400" cy="98425"/>
          </a:xfrm>
          <a:custGeom>
            <a:avLst/>
            <a:gdLst>
              <a:gd name="T0" fmla="*/ 226814090 w 96"/>
              <a:gd name="T1" fmla="*/ 0 h 62"/>
              <a:gd name="T2" fmla="*/ 241935022 w 96"/>
              <a:gd name="T3" fmla="*/ 17641889 h 62"/>
              <a:gd name="T4" fmla="*/ 17640301 w 96"/>
              <a:gd name="T5" fmla="*/ 156249699 h 62"/>
              <a:gd name="T6" fmla="*/ 0 w 96"/>
              <a:gd name="T7" fmla="*/ 120967520 h 62"/>
              <a:gd name="T8" fmla="*/ 226814090 w 96"/>
              <a:gd name="T9" fmla="*/ 0 h 62"/>
              <a:gd name="T10" fmla="*/ 0 60000 65536"/>
              <a:gd name="T11" fmla="*/ 0 60000 65536"/>
              <a:gd name="T12" fmla="*/ 0 60000 65536"/>
              <a:gd name="T13" fmla="*/ 0 60000 65536"/>
              <a:gd name="T14" fmla="*/ 0 60000 65536"/>
              <a:gd name="T15" fmla="*/ 0 w 96"/>
              <a:gd name="T16" fmla="*/ 0 h 62"/>
              <a:gd name="T17" fmla="*/ 96 w 96"/>
              <a:gd name="T18" fmla="*/ 62 h 62"/>
            </a:gdLst>
            <a:ahLst/>
            <a:cxnLst>
              <a:cxn ang="T10">
                <a:pos x="T0" y="T1"/>
              </a:cxn>
              <a:cxn ang="T11">
                <a:pos x="T2" y="T3"/>
              </a:cxn>
              <a:cxn ang="T12">
                <a:pos x="T4" y="T5"/>
              </a:cxn>
              <a:cxn ang="T13">
                <a:pos x="T6" y="T7"/>
              </a:cxn>
              <a:cxn ang="T14">
                <a:pos x="T8" y="T9"/>
              </a:cxn>
            </a:cxnLst>
            <a:rect l="T15" t="T16" r="T17" b="T18"/>
            <a:pathLst>
              <a:path w="96" h="62">
                <a:moveTo>
                  <a:pt x="90" y="0"/>
                </a:moveTo>
                <a:lnTo>
                  <a:pt x="96" y="7"/>
                </a:lnTo>
                <a:lnTo>
                  <a:pt x="7" y="62"/>
                </a:lnTo>
                <a:lnTo>
                  <a:pt x="0" y="48"/>
                </a:lnTo>
                <a:lnTo>
                  <a:pt x="90"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889" name="Freeform 17"/>
          <p:cNvSpPr>
            <a:spLocks/>
          </p:cNvSpPr>
          <p:nvPr/>
        </p:nvSpPr>
        <p:spPr bwMode="auto">
          <a:xfrm>
            <a:off x="2141538" y="3209925"/>
            <a:ext cx="153987" cy="98425"/>
          </a:xfrm>
          <a:custGeom>
            <a:avLst/>
            <a:gdLst>
              <a:gd name="T0" fmla="*/ 226813354 w 97"/>
              <a:gd name="T1" fmla="*/ 0 h 62"/>
              <a:gd name="T2" fmla="*/ 244453591 w 97"/>
              <a:gd name="T3" fmla="*/ 32762829 h 62"/>
              <a:gd name="T4" fmla="*/ 17640243 w 97"/>
              <a:gd name="T5" fmla="*/ 156249699 h 62"/>
              <a:gd name="T6" fmla="*/ 0 w 97"/>
              <a:gd name="T7" fmla="*/ 138609403 h 62"/>
              <a:gd name="T8" fmla="*/ 226813354 w 97"/>
              <a:gd name="T9" fmla="*/ 0 h 62"/>
              <a:gd name="T10" fmla="*/ 0 60000 65536"/>
              <a:gd name="T11" fmla="*/ 0 60000 65536"/>
              <a:gd name="T12" fmla="*/ 0 60000 65536"/>
              <a:gd name="T13" fmla="*/ 0 60000 65536"/>
              <a:gd name="T14" fmla="*/ 0 60000 65536"/>
              <a:gd name="T15" fmla="*/ 0 w 97"/>
              <a:gd name="T16" fmla="*/ 0 h 62"/>
              <a:gd name="T17" fmla="*/ 97 w 97"/>
              <a:gd name="T18" fmla="*/ 62 h 62"/>
            </a:gdLst>
            <a:ahLst/>
            <a:cxnLst>
              <a:cxn ang="T10">
                <a:pos x="T0" y="T1"/>
              </a:cxn>
              <a:cxn ang="T11">
                <a:pos x="T2" y="T3"/>
              </a:cxn>
              <a:cxn ang="T12">
                <a:pos x="T4" y="T5"/>
              </a:cxn>
              <a:cxn ang="T13">
                <a:pos x="T6" y="T7"/>
              </a:cxn>
              <a:cxn ang="T14">
                <a:pos x="T8" y="T9"/>
              </a:cxn>
            </a:cxnLst>
            <a:rect l="T15" t="T16" r="T17" b="T18"/>
            <a:pathLst>
              <a:path w="97" h="62">
                <a:moveTo>
                  <a:pt x="90" y="0"/>
                </a:moveTo>
                <a:lnTo>
                  <a:pt x="97" y="13"/>
                </a:lnTo>
                <a:lnTo>
                  <a:pt x="7" y="62"/>
                </a:lnTo>
                <a:lnTo>
                  <a:pt x="0" y="55"/>
                </a:lnTo>
                <a:lnTo>
                  <a:pt x="90"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890" name="Rectangle 18"/>
          <p:cNvSpPr>
            <a:spLocks noChangeArrowheads="1"/>
          </p:cNvSpPr>
          <p:nvPr/>
        </p:nvSpPr>
        <p:spPr bwMode="auto">
          <a:xfrm>
            <a:off x="2178050" y="2647950"/>
            <a:ext cx="14605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N</a:t>
            </a:r>
            <a:endParaRPr lang="en-US" sz="2400" baseline="30000" noProof="1" smtClean="0">
              <a:solidFill>
                <a:srgbClr val="000000"/>
              </a:solidFill>
              <a:latin typeface="Times" pitchFamily="18" charset="0"/>
            </a:endParaRPr>
          </a:p>
        </p:txBody>
      </p:sp>
      <p:sp>
        <p:nvSpPr>
          <p:cNvPr id="2255891" name="Rectangle 19"/>
          <p:cNvSpPr>
            <a:spLocks noChangeArrowheads="1"/>
          </p:cNvSpPr>
          <p:nvPr/>
        </p:nvSpPr>
        <p:spPr bwMode="auto">
          <a:xfrm>
            <a:off x="2552700" y="3355975"/>
            <a:ext cx="14605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N</a:t>
            </a:r>
            <a:endParaRPr lang="en-US" sz="2400" baseline="30000" noProof="1" smtClean="0">
              <a:solidFill>
                <a:srgbClr val="000000"/>
              </a:solidFill>
              <a:latin typeface="Times" pitchFamily="18" charset="0"/>
            </a:endParaRPr>
          </a:p>
        </p:txBody>
      </p:sp>
      <p:sp>
        <p:nvSpPr>
          <p:cNvPr id="2255892" name="Rectangle 20"/>
          <p:cNvSpPr>
            <a:spLocks noChangeArrowheads="1"/>
          </p:cNvSpPr>
          <p:nvPr/>
        </p:nvSpPr>
        <p:spPr bwMode="auto">
          <a:xfrm>
            <a:off x="3590925" y="2968625"/>
            <a:ext cx="800100" cy="20638"/>
          </a:xfrm>
          <a:prstGeom prst="rect">
            <a:avLst/>
          </a:prstGeom>
          <a:solidFill>
            <a:schemeClr val="tx1"/>
          </a:solidFill>
          <a:ln w="9525">
            <a:solidFill>
              <a:schemeClr val="tx1"/>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2255893" name="Freeform 21"/>
          <p:cNvSpPr>
            <a:spLocks/>
          </p:cNvSpPr>
          <p:nvPr/>
        </p:nvSpPr>
        <p:spPr bwMode="auto">
          <a:xfrm>
            <a:off x="4325938" y="2924175"/>
            <a:ext cx="142875" cy="109538"/>
          </a:xfrm>
          <a:custGeom>
            <a:avLst/>
            <a:gdLst>
              <a:gd name="T0" fmla="*/ 226814085 w 90"/>
              <a:gd name="T1" fmla="*/ 85685691 h 69"/>
              <a:gd name="T2" fmla="*/ 0 w 90"/>
              <a:gd name="T3" fmla="*/ 173892341 h 69"/>
              <a:gd name="T4" fmla="*/ 0 w 90"/>
              <a:gd name="T5" fmla="*/ 0 h 69"/>
              <a:gd name="T6" fmla="*/ 226814085 w 90"/>
              <a:gd name="T7" fmla="*/ 85685691 h 69"/>
              <a:gd name="T8" fmla="*/ 0 60000 65536"/>
              <a:gd name="T9" fmla="*/ 0 60000 65536"/>
              <a:gd name="T10" fmla="*/ 0 60000 65536"/>
              <a:gd name="T11" fmla="*/ 0 60000 65536"/>
              <a:gd name="T12" fmla="*/ 0 w 90"/>
              <a:gd name="T13" fmla="*/ 0 h 69"/>
              <a:gd name="T14" fmla="*/ 90 w 90"/>
              <a:gd name="T15" fmla="*/ 69 h 69"/>
            </a:gdLst>
            <a:ahLst/>
            <a:cxnLst>
              <a:cxn ang="T8">
                <a:pos x="T0" y="T1"/>
              </a:cxn>
              <a:cxn ang="T9">
                <a:pos x="T2" y="T3"/>
              </a:cxn>
              <a:cxn ang="T10">
                <a:pos x="T4" y="T5"/>
              </a:cxn>
              <a:cxn ang="T11">
                <a:pos x="T6" y="T7"/>
              </a:cxn>
            </a:cxnLst>
            <a:rect l="T12" t="T13" r="T14" b="T15"/>
            <a:pathLst>
              <a:path w="90" h="69">
                <a:moveTo>
                  <a:pt x="90" y="34"/>
                </a:moveTo>
                <a:lnTo>
                  <a:pt x="0" y="69"/>
                </a:lnTo>
                <a:lnTo>
                  <a:pt x="0" y="0"/>
                </a:lnTo>
                <a:lnTo>
                  <a:pt x="90" y="34"/>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894" name="Rectangle 22"/>
          <p:cNvSpPr>
            <a:spLocks noChangeArrowheads="1"/>
          </p:cNvSpPr>
          <p:nvPr/>
        </p:nvSpPr>
        <p:spPr bwMode="auto">
          <a:xfrm>
            <a:off x="3727450" y="2708275"/>
            <a:ext cx="14605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D</a:t>
            </a:r>
            <a:endParaRPr lang="en-US" sz="2400" baseline="30000" noProof="1" smtClean="0">
              <a:solidFill>
                <a:srgbClr val="000000"/>
              </a:solidFill>
              <a:latin typeface="Times" pitchFamily="18" charset="0"/>
            </a:endParaRPr>
          </a:p>
        </p:txBody>
      </p:sp>
      <p:sp>
        <p:nvSpPr>
          <p:cNvPr id="2255895" name="Rectangle 23"/>
          <p:cNvSpPr>
            <a:spLocks noChangeArrowheads="1"/>
          </p:cNvSpPr>
          <p:nvPr/>
        </p:nvSpPr>
        <p:spPr bwMode="auto">
          <a:xfrm>
            <a:off x="3870325" y="2708275"/>
            <a:ext cx="123825"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n</a:t>
            </a:r>
            <a:endParaRPr lang="en-US" sz="2400" baseline="30000" noProof="1" smtClean="0">
              <a:solidFill>
                <a:srgbClr val="000000"/>
              </a:solidFill>
              <a:latin typeface="Times" pitchFamily="18" charset="0"/>
            </a:endParaRPr>
          </a:p>
        </p:txBody>
      </p:sp>
      <p:sp>
        <p:nvSpPr>
          <p:cNvPr id="2255896" name="Rectangle 24"/>
          <p:cNvSpPr>
            <a:spLocks noChangeArrowheads="1"/>
          </p:cNvSpPr>
          <p:nvPr/>
        </p:nvSpPr>
        <p:spPr bwMode="auto">
          <a:xfrm>
            <a:off x="3990975" y="2708275"/>
            <a:ext cx="180975"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m</a:t>
            </a:r>
            <a:endParaRPr lang="en-US" sz="2400" baseline="30000" noProof="1" smtClean="0">
              <a:solidFill>
                <a:srgbClr val="000000"/>
              </a:solidFill>
              <a:latin typeface="Times" pitchFamily="18" charset="0"/>
            </a:endParaRPr>
          </a:p>
        </p:txBody>
      </p:sp>
      <p:sp>
        <p:nvSpPr>
          <p:cNvPr id="2255897" name="Rectangle 25"/>
          <p:cNvSpPr>
            <a:spLocks noChangeArrowheads="1"/>
          </p:cNvSpPr>
          <p:nvPr/>
        </p:nvSpPr>
        <p:spPr bwMode="auto">
          <a:xfrm>
            <a:off x="4165600" y="2708275"/>
            <a:ext cx="68263"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t</a:t>
            </a:r>
            <a:endParaRPr lang="en-US" sz="2400" baseline="30000" noProof="1" smtClean="0">
              <a:solidFill>
                <a:srgbClr val="000000"/>
              </a:solidFill>
              <a:latin typeface="Times" pitchFamily="18" charset="0"/>
            </a:endParaRPr>
          </a:p>
        </p:txBody>
      </p:sp>
      <p:sp>
        <p:nvSpPr>
          <p:cNvPr id="2255898" name="Rectangle 26"/>
          <p:cNvSpPr>
            <a:spLocks noChangeArrowheads="1"/>
          </p:cNvSpPr>
          <p:nvPr/>
        </p:nvSpPr>
        <p:spPr bwMode="auto">
          <a:xfrm>
            <a:off x="5083175" y="2857500"/>
            <a:ext cx="22225" cy="363538"/>
          </a:xfrm>
          <a:prstGeom prst="rect">
            <a:avLst/>
          </a:prstGeom>
          <a:solidFill>
            <a:schemeClr val="tx1"/>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2255899" name="Freeform 27"/>
          <p:cNvSpPr>
            <a:spLocks/>
          </p:cNvSpPr>
          <p:nvPr/>
        </p:nvSpPr>
        <p:spPr bwMode="auto">
          <a:xfrm>
            <a:off x="5083175" y="3198813"/>
            <a:ext cx="306388" cy="196850"/>
          </a:xfrm>
          <a:custGeom>
            <a:avLst/>
            <a:gdLst>
              <a:gd name="T0" fmla="*/ 0 w 193"/>
              <a:gd name="T1" fmla="*/ 35282191 h 124"/>
              <a:gd name="T2" fmla="*/ 17641917 w 193"/>
              <a:gd name="T3" fmla="*/ 0 h 124"/>
              <a:gd name="T4" fmla="*/ 486391788 w 193"/>
              <a:gd name="T5" fmla="*/ 277217218 h 124"/>
              <a:gd name="T6" fmla="*/ 468749878 w 193"/>
              <a:gd name="T7" fmla="*/ 312499397 h 124"/>
              <a:gd name="T8" fmla="*/ 0 w 193"/>
              <a:gd name="T9" fmla="*/ 35282191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4"/>
                </a:moveTo>
                <a:lnTo>
                  <a:pt x="7" y="0"/>
                </a:lnTo>
                <a:lnTo>
                  <a:pt x="193" y="110"/>
                </a:lnTo>
                <a:lnTo>
                  <a:pt x="186" y="124"/>
                </a:lnTo>
                <a:lnTo>
                  <a:pt x="0" y="14"/>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900" name="Freeform 28"/>
          <p:cNvSpPr>
            <a:spLocks/>
          </p:cNvSpPr>
          <p:nvPr/>
        </p:nvSpPr>
        <p:spPr bwMode="auto">
          <a:xfrm>
            <a:off x="5159375" y="2517775"/>
            <a:ext cx="330200" cy="209550"/>
          </a:xfrm>
          <a:custGeom>
            <a:avLst/>
            <a:gdLst>
              <a:gd name="T0" fmla="*/ 506552250 w 208"/>
              <a:gd name="T1" fmla="*/ 0 h 132"/>
              <a:gd name="T2" fmla="*/ 524192545 w 208"/>
              <a:gd name="T3" fmla="*/ 35282184 h 132"/>
              <a:gd name="T4" fmla="*/ 17640301 w 208"/>
              <a:gd name="T5" fmla="*/ 332660570 h 132"/>
              <a:gd name="T6" fmla="*/ 0 w 208"/>
              <a:gd name="T7" fmla="*/ 297378399 h 132"/>
              <a:gd name="T8" fmla="*/ 506552250 w 208"/>
              <a:gd name="T9" fmla="*/ 0 h 132"/>
              <a:gd name="T10" fmla="*/ 0 60000 65536"/>
              <a:gd name="T11" fmla="*/ 0 60000 65536"/>
              <a:gd name="T12" fmla="*/ 0 60000 65536"/>
              <a:gd name="T13" fmla="*/ 0 60000 65536"/>
              <a:gd name="T14" fmla="*/ 0 60000 65536"/>
              <a:gd name="T15" fmla="*/ 0 w 208"/>
              <a:gd name="T16" fmla="*/ 0 h 132"/>
              <a:gd name="T17" fmla="*/ 208 w 208"/>
              <a:gd name="T18" fmla="*/ 132 h 132"/>
            </a:gdLst>
            <a:ahLst/>
            <a:cxnLst>
              <a:cxn ang="T10">
                <a:pos x="T0" y="T1"/>
              </a:cxn>
              <a:cxn ang="T11">
                <a:pos x="T2" y="T3"/>
              </a:cxn>
              <a:cxn ang="T12">
                <a:pos x="T4" y="T5"/>
              </a:cxn>
              <a:cxn ang="T13">
                <a:pos x="T6" y="T7"/>
              </a:cxn>
              <a:cxn ang="T14">
                <a:pos x="T8" y="T9"/>
              </a:cxn>
            </a:cxnLst>
            <a:rect l="T15" t="T16" r="T17" b="T18"/>
            <a:pathLst>
              <a:path w="208" h="132">
                <a:moveTo>
                  <a:pt x="201" y="0"/>
                </a:moveTo>
                <a:lnTo>
                  <a:pt x="208" y="14"/>
                </a:lnTo>
                <a:lnTo>
                  <a:pt x="7" y="132"/>
                </a:lnTo>
                <a:lnTo>
                  <a:pt x="0" y="118"/>
                </a:lnTo>
                <a:lnTo>
                  <a:pt x="201"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901" name="Freeform 29"/>
          <p:cNvSpPr>
            <a:spLocks/>
          </p:cNvSpPr>
          <p:nvPr/>
        </p:nvSpPr>
        <p:spPr bwMode="auto">
          <a:xfrm>
            <a:off x="5467350" y="2517775"/>
            <a:ext cx="415925" cy="252413"/>
          </a:xfrm>
          <a:custGeom>
            <a:avLst/>
            <a:gdLst>
              <a:gd name="T0" fmla="*/ 0 w 262"/>
              <a:gd name="T1" fmla="*/ 35282256 h 159"/>
              <a:gd name="T2" fmla="*/ 17640298 w 262"/>
              <a:gd name="T3" fmla="*/ 0 h 159"/>
              <a:gd name="T4" fmla="*/ 660280828 w 262"/>
              <a:gd name="T5" fmla="*/ 365424133 h 159"/>
              <a:gd name="T6" fmla="*/ 642638949 w 262"/>
              <a:gd name="T7" fmla="*/ 400706377 h 159"/>
              <a:gd name="T8" fmla="*/ 0 w 262"/>
              <a:gd name="T9" fmla="*/ 35282256 h 159"/>
              <a:gd name="T10" fmla="*/ 0 60000 65536"/>
              <a:gd name="T11" fmla="*/ 0 60000 65536"/>
              <a:gd name="T12" fmla="*/ 0 60000 65536"/>
              <a:gd name="T13" fmla="*/ 0 60000 65536"/>
              <a:gd name="T14" fmla="*/ 0 60000 65536"/>
              <a:gd name="T15" fmla="*/ 0 w 262"/>
              <a:gd name="T16" fmla="*/ 0 h 159"/>
              <a:gd name="T17" fmla="*/ 262 w 262"/>
              <a:gd name="T18" fmla="*/ 159 h 159"/>
            </a:gdLst>
            <a:ahLst/>
            <a:cxnLst>
              <a:cxn ang="T10">
                <a:pos x="T0" y="T1"/>
              </a:cxn>
              <a:cxn ang="T11">
                <a:pos x="T2" y="T3"/>
              </a:cxn>
              <a:cxn ang="T12">
                <a:pos x="T4" y="T5"/>
              </a:cxn>
              <a:cxn ang="T13">
                <a:pos x="T6" y="T7"/>
              </a:cxn>
              <a:cxn ang="T14">
                <a:pos x="T8" y="T9"/>
              </a:cxn>
            </a:cxnLst>
            <a:rect l="T15" t="T16" r="T17" b="T18"/>
            <a:pathLst>
              <a:path w="262" h="159">
                <a:moveTo>
                  <a:pt x="0" y="14"/>
                </a:moveTo>
                <a:lnTo>
                  <a:pt x="7" y="0"/>
                </a:lnTo>
                <a:lnTo>
                  <a:pt x="262" y="145"/>
                </a:lnTo>
                <a:lnTo>
                  <a:pt x="255" y="159"/>
                </a:lnTo>
                <a:lnTo>
                  <a:pt x="0" y="14"/>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902" name="Rectangle 30"/>
          <p:cNvSpPr>
            <a:spLocks noChangeArrowheads="1"/>
          </p:cNvSpPr>
          <p:nvPr/>
        </p:nvSpPr>
        <p:spPr bwMode="auto">
          <a:xfrm>
            <a:off x="5862638" y="2747963"/>
            <a:ext cx="20637" cy="473075"/>
          </a:xfrm>
          <a:prstGeom prst="rect">
            <a:avLst/>
          </a:prstGeom>
          <a:solidFill>
            <a:schemeClr val="tx1"/>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2255903" name="Freeform 31"/>
          <p:cNvSpPr>
            <a:spLocks/>
          </p:cNvSpPr>
          <p:nvPr/>
        </p:nvSpPr>
        <p:spPr bwMode="auto">
          <a:xfrm>
            <a:off x="5543550" y="3198813"/>
            <a:ext cx="339725" cy="207962"/>
          </a:xfrm>
          <a:custGeom>
            <a:avLst/>
            <a:gdLst>
              <a:gd name="T0" fmla="*/ 521673187 w 214"/>
              <a:gd name="T1" fmla="*/ 0 h 131"/>
              <a:gd name="T2" fmla="*/ 539313482 w 214"/>
              <a:gd name="T3" fmla="*/ 35282099 h 131"/>
              <a:gd name="T4" fmla="*/ 17640301 w 214"/>
              <a:gd name="T5" fmla="*/ 330138827 h 131"/>
              <a:gd name="T6" fmla="*/ 0 w 214"/>
              <a:gd name="T7" fmla="*/ 312496990 h 131"/>
              <a:gd name="T8" fmla="*/ 521673187 w 214"/>
              <a:gd name="T9" fmla="*/ 0 h 131"/>
              <a:gd name="T10" fmla="*/ 0 60000 65536"/>
              <a:gd name="T11" fmla="*/ 0 60000 65536"/>
              <a:gd name="T12" fmla="*/ 0 60000 65536"/>
              <a:gd name="T13" fmla="*/ 0 60000 65536"/>
              <a:gd name="T14" fmla="*/ 0 60000 65536"/>
              <a:gd name="T15" fmla="*/ 0 w 214"/>
              <a:gd name="T16" fmla="*/ 0 h 131"/>
              <a:gd name="T17" fmla="*/ 214 w 214"/>
              <a:gd name="T18" fmla="*/ 131 h 131"/>
            </a:gdLst>
            <a:ahLst/>
            <a:cxnLst>
              <a:cxn ang="T10">
                <a:pos x="T0" y="T1"/>
              </a:cxn>
              <a:cxn ang="T11">
                <a:pos x="T2" y="T3"/>
              </a:cxn>
              <a:cxn ang="T12">
                <a:pos x="T4" y="T5"/>
              </a:cxn>
              <a:cxn ang="T13">
                <a:pos x="T6" y="T7"/>
              </a:cxn>
              <a:cxn ang="T14">
                <a:pos x="T8" y="T9"/>
              </a:cxn>
            </a:cxnLst>
            <a:rect l="T15" t="T16" r="T17" b="T18"/>
            <a:pathLst>
              <a:path w="214" h="131">
                <a:moveTo>
                  <a:pt x="207" y="0"/>
                </a:moveTo>
                <a:lnTo>
                  <a:pt x="214" y="14"/>
                </a:lnTo>
                <a:lnTo>
                  <a:pt x="7" y="131"/>
                </a:lnTo>
                <a:lnTo>
                  <a:pt x="0" y="124"/>
                </a:lnTo>
                <a:lnTo>
                  <a:pt x="207"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904" name="Rectangle 32"/>
          <p:cNvSpPr>
            <a:spLocks noChangeArrowheads="1"/>
          </p:cNvSpPr>
          <p:nvPr/>
        </p:nvSpPr>
        <p:spPr bwMode="auto">
          <a:xfrm>
            <a:off x="5329238" y="2147888"/>
            <a:ext cx="293687"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NH</a:t>
            </a:r>
            <a:endParaRPr lang="en-US" sz="2400" baseline="30000" noProof="1" smtClean="0">
              <a:solidFill>
                <a:srgbClr val="000000"/>
              </a:solidFill>
              <a:latin typeface="Times" pitchFamily="18" charset="0"/>
            </a:endParaRPr>
          </a:p>
        </p:txBody>
      </p:sp>
      <p:sp>
        <p:nvSpPr>
          <p:cNvPr id="2255905" name="Rectangle 33"/>
          <p:cNvSpPr>
            <a:spLocks noChangeArrowheads="1"/>
          </p:cNvSpPr>
          <p:nvPr/>
        </p:nvSpPr>
        <p:spPr bwMode="auto">
          <a:xfrm>
            <a:off x="5614988" y="2224088"/>
            <a:ext cx="92075" cy="1984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300" b="1" smtClean="0">
                <a:solidFill>
                  <a:srgbClr val="000000"/>
                </a:solidFill>
                <a:latin typeface="Helvetica" pitchFamily="34" charset="0"/>
              </a:rPr>
              <a:t>2</a:t>
            </a:r>
            <a:endParaRPr lang="en-US" sz="2400" baseline="30000" noProof="1" smtClean="0">
              <a:solidFill>
                <a:srgbClr val="000000"/>
              </a:solidFill>
              <a:latin typeface="Times" pitchFamily="18" charset="0"/>
            </a:endParaRPr>
          </a:p>
        </p:txBody>
      </p:sp>
      <p:sp>
        <p:nvSpPr>
          <p:cNvPr id="2255906" name="Rectangle 34"/>
          <p:cNvSpPr>
            <a:spLocks noChangeArrowheads="1"/>
          </p:cNvSpPr>
          <p:nvPr/>
        </p:nvSpPr>
        <p:spPr bwMode="auto">
          <a:xfrm>
            <a:off x="4813300" y="3257550"/>
            <a:ext cx="15875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O</a:t>
            </a:r>
            <a:endParaRPr lang="en-US" sz="2400" baseline="30000" noProof="1" smtClean="0">
              <a:solidFill>
                <a:srgbClr val="000000"/>
              </a:solidFill>
              <a:latin typeface="Times" pitchFamily="18" charset="0"/>
            </a:endParaRPr>
          </a:p>
        </p:txBody>
      </p:sp>
      <p:sp>
        <p:nvSpPr>
          <p:cNvPr id="2255907" name="Rectangle 35"/>
          <p:cNvSpPr>
            <a:spLocks noChangeArrowheads="1"/>
          </p:cNvSpPr>
          <p:nvPr/>
        </p:nvSpPr>
        <p:spPr bwMode="auto">
          <a:xfrm>
            <a:off x="5807075" y="2781300"/>
            <a:ext cx="22225" cy="417513"/>
          </a:xfrm>
          <a:prstGeom prst="rect">
            <a:avLst/>
          </a:prstGeom>
          <a:solidFill>
            <a:schemeClr val="tx1"/>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2255908" name="Freeform 36"/>
          <p:cNvSpPr>
            <a:spLocks/>
          </p:cNvSpPr>
          <p:nvPr/>
        </p:nvSpPr>
        <p:spPr bwMode="auto">
          <a:xfrm>
            <a:off x="5181600" y="2584450"/>
            <a:ext cx="307975" cy="185738"/>
          </a:xfrm>
          <a:custGeom>
            <a:avLst/>
            <a:gdLst>
              <a:gd name="T0" fmla="*/ 471270063 w 194"/>
              <a:gd name="T1" fmla="*/ 0 h 117"/>
              <a:gd name="T2" fmla="*/ 488910357 w 194"/>
              <a:gd name="T3" fmla="*/ 32762917 h 117"/>
              <a:gd name="T4" fmla="*/ 17640301 w 194"/>
              <a:gd name="T5" fmla="*/ 294859891 h 117"/>
              <a:gd name="T6" fmla="*/ 0 w 194"/>
              <a:gd name="T7" fmla="*/ 259577618 h 117"/>
              <a:gd name="T8" fmla="*/ 471270063 w 194"/>
              <a:gd name="T9" fmla="*/ 0 h 117"/>
              <a:gd name="T10" fmla="*/ 0 60000 65536"/>
              <a:gd name="T11" fmla="*/ 0 60000 65536"/>
              <a:gd name="T12" fmla="*/ 0 60000 65536"/>
              <a:gd name="T13" fmla="*/ 0 60000 65536"/>
              <a:gd name="T14" fmla="*/ 0 60000 65536"/>
              <a:gd name="T15" fmla="*/ 0 w 194"/>
              <a:gd name="T16" fmla="*/ 0 h 117"/>
              <a:gd name="T17" fmla="*/ 194 w 194"/>
              <a:gd name="T18" fmla="*/ 117 h 117"/>
            </a:gdLst>
            <a:ahLst/>
            <a:cxnLst>
              <a:cxn ang="T10">
                <a:pos x="T0" y="T1"/>
              </a:cxn>
              <a:cxn ang="T11">
                <a:pos x="T2" y="T3"/>
              </a:cxn>
              <a:cxn ang="T12">
                <a:pos x="T4" y="T5"/>
              </a:cxn>
              <a:cxn ang="T13">
                <a:pos x="T6" y="T7"/>
              </a:cxn>
              <a:cxn ang="T14">
                <a:pos x="T8" y="T9"/>
              </a:cxn>
            </a:cxnLst>
            <a:rect l="T15" t="T16" r="T17" b="T18"/>
            <a:pathLst>
              <a:path w="194" h="117">
                <a:moveTo>
                  <a:pt x="187" y="0"/>
                </a:moveTo>
                <a:lnTo>
                  <a:pt x="194" y="13"/>
                </a:lnTo>
                <a:lnTo>
                  <a:pt x="7" y="117"/>
                </a:lnTo>
                <a:lnTo>
                  <a:pt x="0" y="103"/>
                </a:lnTo>
                <a:lnTo>
                  <a:pt x="187"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909" name="Rectangle 37"/>
          <p:cNvSpPr>
            <a:spLocks noChangeArrowheads="1"/>
          </p:cNvSpPr>
          <p:nvPr/>
        </p:nvSpPr>
        <p:spPr bwMode="auto">
          <a:xfrm>
            <a:off x="5467350" y="2363788"/>
            <a:ext cx="22225" cy="165100"/>
          </a:xfrm>
          <a:prstGeom prst="rect">
            <a:avLst/>
          </a:prstGeom>
          <a:solidFill>
            <a:schemeClr val="tx1"/>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2255910" name="Freeform 38"/>
          <p:cNvSpPr>
            <a:spLocks/>
          </p:cNvSpPr>
          <p:nvPr/>
        </p:nvSpPr>
        <p:spPr bwMode="auto">
          <a:xfrm>
            <a:off x="4951413" y="3187700"/>
            <a:ext cx="142875" cy="98425"/>
          </a:xfrm>
          <a:custGeom>
            <a:avLst/>
            <a:gdLst>
              <a:gd name="T0" fmla="*/ 209173791 w 90"/>
              <a:gd name="T1" fmla="*/ 0 h 62"/>
              <a:gd name="T2" fmla="*/ 226814085 w 90"/>
              <a:gd name="T3" fmla="*/ 17641889 h 62"/>
              <a:gd name="T4" fmla="*/ 17640300 w 90"/>
              <a:gd name="T5" fmla="*/ 156249699 h 62"/>
              <a:gd name="T6" fmla="*/ 0 w 90"/>
              <a:gd name="T7" fmla="*/ 120967520 h 62"/>
              <a:gd name="T8" fmla="*/ 209173791 w 90"/>
              <a:gd name="T9" fmla="*/ 0 h 62"/>
              <a:gd name="T10" fmla="*/ 0 60000 65536"/>
              <a:gd name="T11" fmla="*/ 0 60000 65536"/>
              <a:gd name="T12" fmla="*/ 0 60000 65536"/>
              <a:gd name="T13" fmla="*/ 0 60000 65536"/>
              <a:gd name="T14" fmla="*/ 0 60000 65536"/>
              <a:gd name="T15" fmla="*/ 0 w 90"/>
              <a:gd name="T16" fmla="*/ 0 h 62"/>
              <a:gd name="T17" fmla="*/ 90 w 90"/>
              <a:gd name="T18" fmla="*/ 62 h 62"/>
            </a:gdLst>
            <a:ahLst/>
            <a:cxnLst>
              <a:cxn ang="T10">
                <a:pos x="T0" y="T1"/>
              </a:cxn>
              <a:cxn ang="T11">
                <a:pos x="T2" y="T3"/>
              </a:cxn>
              <a:cxn ang="T12">
                <a:pos x="T4" y="T5"/>
              </a:cxn>
              <a:cxn ang="T13">
                <a:pos x="T6" y="T7"/>
              </a:cxn>
              <a:cxn ang="T14">
                <a:pos x="T8" y="T9"/>
              </a:cxn>
            </a:cxnLst>
            <a:rect l="T15" t="T16" r="T17" b="T18"/>
            <a:pathLst>
              <a:path w="90" h="62">
                <a:moveTo>
                  <a:pt x="83" y="0"/>
                </a:moveTo>
                <a:lnTo>
                  <a:pt x="90" y="7"/>
                </a:lnTo>
                <a:lnTo>
                  <a:pt x="7" y="62"/>
                </a:lnTo>
                <a:lnTo>
                  <a:pt x="0" y="48"/>
                </a:lnTo>
                <a:lnTo>
                  <a:pt x="83"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911" name="Freeform 39"/>
          <p:cNvSpPr>
            <a:spLocks/>
          </p:cNvSpPr>
          <p:nvPr/>
        </p:nvSpPr>
        <p:spPr bwMode="auto">
          <a:xfrm>
            <a:off x="4962525" y="3209925"/>
            <a:ext cx="153988" cy="98425"/>
          </a:xfrm>
          <a:custGeom>
            <a:avLst/>
            <a:gdLst>
              <a:gd name="T0" fmla="*/ 226814827 w 97"/>
              <a:gd name="T1" fmla="*/ 0 h 62"/>
              <a:gd name="T2" fmla="*/ 244456766 w 97"/>
              <a:gd name="T3" fmla="*/ 32762829 h 62"/>
              <a:gd name="T4" fmla="*/ 17641945 w 97"/>
              <a:gd name="T5" fmla="*/ 156249699 h 62"/>
              <a:gd name="T6" fmla="*/ 0 w 97"/>
              <a:gd name="T7" fmla="*/ 138609403 h 62"/>
              <a:gd name="T8" fmla="*/ 226814827 w 97"/>
              <a:gd name="T9" fmla="*/ 0 h 62"/>
              <a:gd name="T10" fmla="*/ 0 60000 65536"/>
              <a:gd name="T11" fmla="*/ 0 60000 65536"/>
              <a:gd name="T12" fmla="*/ 0 60000 65536"/>
              <a:gd name="T13" fmla="*/ 0 60000 65536"/>
              <a:gd name="T14" fmla="*/ 0 60000 65536"/>
              <a:gd name="T15" fmla="*/ 0 w 97"/>
              <a:gd name="T16" fmla="*/ 0 h 62"/>
              <a:gd name="T17" fmla="*/ 97 w 97"/>
              <a:gd name="T18" fmla="*/ 62 h 62"/>
            </a:gdLst>
            <a:ahLst/>
            <a:cxnLst>
              <a:cxn ang="T10">
                <a:pos x="T0" y="T1"/>
              </a:cxn>
              <a:cxn ang="T11">
                <a:pos x="T2" y="T3"/>
              </a:cxn>
              <a:cxn ang="T12">
                <a:pos x="T4" y="T5"/>
              </a:cxn>
              <a:cxn ang="T13">
                <a:pos x="T6" y="T7"/>
              </a:cxn>
              <a:cxn ang="T14">
                <a:pos x="T8" y="T9"/>
              </a:cxn>
            </a:cxnLst>
            <a:rect l="T15" t="T16" r="T17" b="T18"/>
            <a:pathLst>
              <a:path w="97" h="62">
                <a:moveTo>
                  <a:pt x="90" y="0"/>
                </a:moveTo>
                <a:lnTo>
                  <a:pt x="97" y="13"/>
                </a:lnTo>
                <a:lnTo>
                  <a:pt x="7" y="62"/>
                </a:lnTo>
                <a:lnTo>
                  <a:pt x="0" y="55"/>
                </a:lnTo>
                <a:lnTo>
                  <a:pt x="90"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912" name="Rectangle 40"/>
          <p:cNvSpPr>
            <a:spLocks noChangeArrowheads="1"/>
          </p:cNvSpPr>
          <p:nvPr/>
        </p:nvSpPr>
        <p:spPr bwMode="auto">
          <a:xfrm>
            <a:off x="4997450" y="2647950"/>
            <a:ext cx="14605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N</a:t>
            </a:r>
            <a:endParaRPr lang="en-US" sz="2400" baseline="30000" noProof="1" smtClean="0">
              <a:solidFill>
                <a:srgbClr val="000000"/>
              </a:solidFill>
              <a:latin typeface="Times" pitchFamily="18" charset="0"/>
            </a:endParaRPr>
          </a:p>
        </p:txBody>
      </p:sp>
      <p:sp>
        <p:nvSpPr>
          <p:cNvPr id="2255913" name="Rectangle 41"/>
          <p:cNvSpPr>
            <a:spLocks noChangeArrowheads="1"/>
          </p:cNvSpPr>
          <p:nvPr/>
        </p:nvSpPr>
        <p:spPr bwMode="auto">
          <a:xfrm>
            <a:off x="5389563" y="3355975"/>
            <a:ext cx="14605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000000"/>
                </a:solidFill>
                <a:latin typeface="Helvetica" pitchFamily="34" charset="0"/>
              </a:rPr>
              <a:t>N</a:t>
            </a:r>
            <a:endParaRPr lang="en-US" sz="2400" baseline="30000" noProof="1" smtClean="0">
              <a:solidFill>
                <a:srgbClr val="000000"/>
              </a:solidFill>
              <a:latin typeface="Times" pitchFamily="18" charset="0"/>
            </a:endParaRPr>
          </a:p>
        </p:txBody>
      </p:sp>
      <p:sp>
        <p:nvSpPr>
          <p:cNvPr id="2255914" name="Freeform 42"/>
          <p:cNvSpPr>
            <a:spLocks/>
          </p:cNvSpPr>
          <p:nvPr/>
        </p:nvSpPr>
        <p:spPr bwMode="auto">
          <a:xfrm>
            <a:off x="5872163" y="2660650"/>
            <a:ext cx="153987" cy="109538"/>
          </a:xfrm>
          <a:custGeom>
            <a:avLst/>
            <a:gdLst>
              <a:gd name="T0" fmla="*/ 226813354 w 97"/>
              <a:gd name="T1" fmla="*/ 0 h 69"/>
              <a:gd name="T2" fmla="*/ 244453591 w 97"/>
              <a:gd name="T3" fmla="*/ 35282345 h 69"/>
              <a:gd name="T4" fmla="*/ 17640243 w 97"/>
              <a:gd name="T5" fmla="*/ 173892341 h 69"/>
              <a:gd name="T6" fmla="*/ 0 w 97"/>
              <a:gd name="T7" fmla="*/ 138610009 h 69"/>
              <a:gd name="T8" fmla="*/ 226813354 w 97"/>
              <a:gd name="T9" fmla="*/ 0 h 69"/>
              <a:gd name="T10" fmla="*/ 0 60000 65536"/>
              <a:gd name="T11" fmla="*/ 0 60000 65536"/>
              <a:gd name="T12" fmla="*/ 0 60000 65536"/>
              <a:gd name="T13" fmla="*/ 0 60000 65536"/>
              <a:gd name="T14" fmla="*/ 0 60000 65536"/>
              <a:gd name="T15" fmla="*/ 0 w 97"/>
              <a:gd name="T16" fmla="*/ 0 h 69"/>
              <a:gd name="T17" fmla="*/ 97 w 97"/>
              <a:gd name="T18" fmla="*/ 69 h 69"/>
            </a:gdLst>
            <a:ahLst/>
            <a:cxnLst>
              <a:cxn ang="T10">
                <a:pos x="T0" y="T1"/>
              </a:cxn>
              <a:cxn ang="T11">
                <a:pos x="T2" y="T3"/>
              </a:cxn>
              <a:cxn ang="T12">
                <a:pos x="T4" y="T5"/>
              </a:cxn>
              <a:cxn ang="T13">
                <a:pos x="T6" y="T7"/>
              </a:cxn>
              <a:cxn ang="T14">
                <a:pos x="T8" y="T9"/>
              </a:cxn>
            </a:cxnLst>
            <a:rect l="T15" t="T16" r="T17" b="T18"/>
            <a:pathLst>
              <a:path w="97" h="69">
                <a:moveTo>
                  <a:pt x="90" y="0"/>
                </a:moveTo>
                <a:lnTo>
                  <a:pt x="97" y="14"/>
                </a:lnTo>
                <a:lnTo>
                  <a:pt x="7" y="69"/>
                </a:lnTo>
                <a:lnTo>
                  <a:pt x="0" y="55"/>
                </a:lnTo>
                <a:lnTo>
                  <a:pt x="90" y="0"/>
                </a:lnTo>
                <a:close/>
              </a:path>
            </a:pathLst>
          </a:custGeom>
          <a:solidFill>
            <a:schemeClr val="tx1"/>
          </a:solidFill>
          <a:ln w="9525">
            <a:noFill/>
            <a:round/>
            <a:headEnd/>
            <a:tailEnd/>
          </a:ln>
        </p:spPr>
        <p:txBody>
          <a:bodyPr/>
          <a:lstStyle/>
          <a:p>
            <a:pPr fontAlgn="base">
              <a:spcBef>
                <a:spcPct val="0"/>
              </a:spcBef>
              <a:spcAft>
                <a:spcPct val="0"/>
              </a:spcAft>
            </a:pPr>
            <a:endParaRPr lang="en-GB" smtClean="0">
              <a:solidFill>
                <a:srgbClr val="000000"/>
              </a:solidFill>
            </a:endParaRPr>
          </a:p>
        </p:txBody>
      </p:sp>
      <p:sp>
        <p:nvSpPr>
          <p:cNvPr id="2255915" name="Freeform 43"/>
          <p:cNvSpPr>
            <a:spLocks/>
          </p:cNvSpPr>
          <p:nvPr/>
        </p:nvSpPr>
        <p:spPr bwMode="auto">
          <a:xfrm>
            <a:off x="5961063" y="2430463"/>
            <a:ext cx="547687" cy="361950"/>
          </a:xfrm>
          <a:custGeom>
            <a:avLst/>
            <a:gdLst>
              <a:gd name="T0" fmla="*/ 869452408 w 345"/>
              <a:gd name="T1" fmla="*/ 294857508 h 228"/>
              <a:gd name="T2" fmla="*/ 836691212 w 345"/>
              <a:gd name="T3" fmla="*/ 400705629 h 228"/>
              <a:gd name="T4" fmla="*/ 836691212 w 345"/>
              <a:gd name="T5" fmla="*/ 400705629 h 228"/>
              <a:gd name="T6" fmla="*/ 730844585 w 345"/>
              <a:gd name="T7" fmla="*/ 486391018 h 228"/>
              <a:gd name="T8" fmla="*/ 730844585 w 345"/>
              <a:gd name="T9" fmla="*/ 486391018 h 228"/>
              <a:gd name="T10" fmla="*/ 592235373 w 345"/>
              <a:gd name="T11" fmla="*/ 556955374 h 228"/>
              <a:gd name="T12" fmla="*/ 592235373 w 345"/>
              <a:gd name="T13" fmla="*/ 556955374 h 228"/>
              <a:gd name="T14" fmla="*/ 435985884 w 345"/>
              <a:gd name="T15" fmla="*/ 574595670 h 228"/>
              <a:gd name="T16" fmla="*/ 435985884 w 345"/>
              <a:gd name="T17" fmla="*/ 574595670 h 228"/>
              <a:gd name="T18" fmla="*/ 435985884 w 345"/>
              <a:gd name="T19" fmla="*/ 574595670 h 228"/>
              <a:gd name="T20" fmla="*/ 435985884 w 345"/>
              <a:gd name="T21" fmla="*/ 574595670 h 228"/>
              <a:gd name="T22" fmla="*/ 259575070 w 345"/>
              <a:gd name="T23" fmla="*/ 556955374 h 228"/>
              <a:gd name="T24" fmla="*/ 259575070 w 345"/>
              <a:gd name="T25" fmla="*/ 556955374 h 228"/>
              <a:gd name="T26" fmla="*/ 120967396 w 345"/>
              <a:gd name="T27" fmla="*/ 486391018 h 228"/>
              <a:gd name="T28" fmla="*/ 120967396 w 345"/>
              <a:gd name="T29" fmla="*/ 486391018 h 228"/>
              <a:gd name="T30" fmla="*/ 35282155 w 345"/>
              <a:gd name="T31" fmla="*/ 400705629 h 228"/>
              <a:gd name="T32" fmla="*/ 35282155 w 345"/>
              <a:gd name="T33" fmla="*/ 400705629 h 228"/>
              <a:gd name="T34" fmla="*/ 0 w 345"/>
              <a:gd name="T35" fmla="*/ 294857508 h 228"/>
              <a:gd name="T36" fmla="*/ 0 w 345"/>
              <a:gd name="T37" fmla="*/ 294857508 h 228"/>
              <a:gd name="T38" fmla="*/ 0 w 345"/>
              <a:gd name="T39" fmla="*/ 294857508 h 228"/>
              <a:gd name="T40" fmla="*/ 0 w 345"/>
              <a:gd name="T41" fmla="*/ 294857508 h 228"/>
              <a:gd name="T42" fmla="*/ 35282155 w 345"/>
              <a:gd name="T43" fmla="*/ 173891578 h 228"/>
              <a:gd name="T44" fmla="*/ 35282155 w 345"/>
              <a:gd name="T45" fmla="*/ 173891578 h 228"/>
              <a:gd name="T46" fmla="*/ 120967396 w 345"/>
              <a:gd name="T47" fmla="*/ 85685314 h 228"/>
              <a:gd name="T48" fmla="*/ 120967396 w 345"/>
              <a:gd name="T49" fmla="*/ 85685314 h 228"/>
              <a:gd name="T50" fmla="*/ 259575070 w 345"/>
              <a:gd name="T51" fmla="*/ 17641889 h 228"/>
              <a:gd name="T52" fmla="*/ 259575070 w 345"/>
              <a:gd name="T53" fmla="*/ 17641889 h 228"/>
              <a:gd name="T54" fmla="*/ 435985884 w 345"/>
              <a:gd name="T55" fmla="*/ 0 h 228"/>
              <a:gd name="T56" fmla="*/ 435985884 w 345"/>
              <a:gd name="T57" fmla="*/ 0 h 228"/>
              <a:gd name="T58" fmla="*/ 435985884 w 345"/>
              <a:gd name="T59" fmla="*/ 0 h 228"/>
              <a:gd name="T60" fmla="*/ 435985884 w 345"/>
              <a:gd name="T61" fmla="*/ 0 h 228"/>
              <a:gd name="T62" fmla="*/ 592235373 w 345"/>
              <a:gd name="T63" fmla="*/ 17641889 h 228"/>
              <a:gd name="T64" fmla="*/ 592235373 w 345"/>
              <a:gd name="T65" fmla="*/ 17641889 h 228"/>
              <a:gd name="T66" fmla="*/ 730844585 w 345"/>
              <a:gd name="T67" fmla="*/ 85685314 h 228"/>
              <a:gd name="T68" fmla="*/ 730844585 w 345"/>
              <a:gd name="T69" fmla="*/ 85685314 h 228"/>
              <a:gd name="T70" fmla="*/ 836691212 w 345"/>
              <a:gd name="T71" fmla="*/ 173891578 h 228"/>
              <a:gd name="T72" fmla="*/ 836691212 w 345"/>
              <a:gd name="T73" fmla="*/ 173891578 h 228"/>
              <a:gd name="T74" fmla="*/ 869452408 w 345"/>
              <a:gd name="T75" fmla="*/ 294857508 h 228"/>
              <a:gd name="T76" fmla="*/ 869452408 w 345"/>
              <a:gd name="T77" fmla="*/ 294857508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5"/>
              <a:gd name="T118" fmla="*/ 0 h 228"/>
              <a:gd name="T119" fmla="*/ 345 w 345"/>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5" h="228">
                <a:moveTo>
                  <a:pt x="345" y="117"/>
                </a:moveTo>
                <a:lnTo>
                  <a:pt x="332" y="159"/>
                </a:lnTo>
                <a:lnTo>
                  <a:pt x="290" y="193"/>
                </a:lnTo>
                <a:lnTo>
                  <a:pt x="235" y="221"/>
                </a:lnTo>
                <a:lnTo>
                  <a:pt x="173" y="228"/>
                </a:lnTo>
                <a:lnTo>
                  <a:pt x="103" y="221"/>
                </a:lnTo>
                <a:lnTo>
                  <a:pt x="48" y="193"/>
                </a:lnTo>
                <a:lnTo>
                  <a:pt x="14" y="159"/>
                </a:lnTo>
                <a:lnTo>
                  <a:pt x="0" y="117"/>
                </a:lnTo>
                <a:lnTo>
                  <a:pt x="14" y="69"/>
                </a:lnTo>
                <a:lnTo>
                  <a:pt x="48" y="34"/>
                </a:lnTo>
                <a:lnTo>
                  <a:pt x="103" y="7"/>
                </a:lnTo>
                <a:lnTo>
                  <a:pt x="173" y="0"/>
                </a:lnTo>
                <a:lnTo>
                  <a:pt x="235" y="7"/>
                </a:lnTo>
                <a:lnTo>
                  <a:pt x="290" y="34"/>
                </a:lnTo>
                <a:lnTo>
                  <a:pt x="332" y="69"/>
                </a:lnTo>
                <a:lnTo>
                  <a:pt x="345" y="117"/>
                </a:lnTo>
                <a:close/>
              </a:path>
            </a:pathLst>
          </a:custGeom>
          <a:noFill/>
          <a:ln w="11113">
            <a:noFill/>
            <a:prstDash val="solid"/>
            <a:round/>
            <a:headEnd/>
            <a:tailEnd/>
          </a:ln>
        </p:spPr>
        <p:txBody>
          <a:bodyPr/>
          <a:lstStyle/>
          <a:p>
            <a:pPr fontAlgn="base">
              <a:spcBef>
                <a:spcPct val="0"/>
              </a:spcBef>
              <a:spcAft>
                <a:spcPct val="0"/>
              </a:spcAft>
            </a:pPr>
            <a:endParaRPr lang="en-GB" smtClean="0">
              <a:solidFill>
                <a:srgbClr val="000000"/>
              </a:solidFill>
            </a:endParaRPr>
          </a:p>
        </p:txBody>
      </p:sp>
      <p:sp>
        <p:nvSpPr>
          <p:cNvPr id="2255916" name="Text Box 44"/>
          <p:cNvSpPr txBox="1">
            <a:spLocks noChangeArrowheads="1"/>
          </p:cNvSpPr>
          <p:nvPr/>
        </p:nvSpPr>
        <p:spPr bwMode="auto">
          <a:xfrm>
            <a:off x="755576" y="4149080"/>
            <a:ext cx="7642225" cy="1990725"/>
          </a:xfrm>
          <a:prstGeom prst="rect">
            <a:avLst/>
          </a:prstGeom>
          <a:noFill/>
          <a:ln w="9525">
            <a:noFill/>
            <a:miter lim="800000"/>
            <a:headEnd/>
            <a:tailEnd/>
          </a:ln>
        </p:spPr>
        <p:txBody>
          <a:bodyPr>
            <a:spAutoFit/>
          </a:bodyPr>
          <a:lstStyle/>
          <a:p>
            <a:pPr eaLnBrk="0" fontAlgn="base" hangingPunct="0">
              <a:lnSpc>
                <a:spcPct val="130000"/>
              </a:lnSpc>
              <a:spcBef>
                <a:spcPct val="0"/>
              </a:spcBef>
              <a:spcAft>
                <a:spcPct val="0"/>
              </a:spcAft>
              <a:buFontTx/>
              <a:buChar char="-"/>
            </a:pPr>
            <a:r>
              <a:rPr lang="en-GB" sz="2400" dirty="0" smtClean="0">
                <a:solidFill>
                  <a:srgbClr val="000000"/>
                </a:solidFill>
              </a:rPr>
              <a:t>  occurs predominantly at </a:t>
            </a:r>
            <a:r>
              <a:rPr lang="en-GB" sz="2400" dirty="0" err="1" smtClean="0">
                <a:solidFill>
                  <a:srgbClr val="000000"/>
                </a:solidFill>
              </a:rPr>
              <a:t>CpG</a:t>
            </a:r>
            <a:r>
              <a:rPr lang="en-GB" sz="2400" dirty="0" smtClean="0">
                <a:solidFill>
                  <a:srgbClr val="000000"/>
                </a:solidFill>
              </a:rPr>
              <a:t> </a:t>
            </a:r>
            <a:r>
              <a:rPr lang="en-GB" sz="2400" dirty="0" err="1" smtClean="0">
                <a:solidFill>
                  <a:srgbClr val="000000"/>
                </a:solidFill>
              </a:rPr>
              <a:t>dinucleotides</a:t>
            </a:r>
            <a:endParaRPr lang="en-GB" sz="2400" noProof="1" smtClean="0">
              <a:solidFill>
                <a:srgbClr val="000000"/>
              </a:solidFill>
            </a:endParaRPr>
          </a:p>
          <a:p>
            <a:pPr eaLnBrk="0" fontAlgn="base" hangingPunct="0">
              <a:lnSpc>
                <a:spcPct val="130000"/>
              </a:lnSpc>
              <a:spcBef>
                <a:spcPct val="0"/>
              </a:spcBef>
              <a:spcAft>
                <a:spcPct val="0"/>
              </a:spcAft>
              <a:buFontTx/>
              <a:buChar char="-"/>
            </a:pPr>
            <a:r>
              <a:rPr lang="en-GB" sz="2400" dirty="0" smtClean="0">
                <a:solidFill>
                  <a:srgbClr val="000000"/>
                </a:solidFill>
              </a:rPr>
              <a:t> </a:t>
            </a:r>
            <a:r>
              <a:rPr lang="en-GB" sz="2400" noProof="1" smtClean="0">
                <a:solidFill>
                  <a:srgbClr val="000000"/>
                </a:solidFill>
              </a:rPr>
              <a:t>is catalyzed by DNA methyltransferases (D</a:t>
            </a:r>
            <a:r>
              <a:rPr lang="en-GB" sz="2400" dirty="0" smtClean="0">
                <a:solidFill>
                  <a:srgbClr val="000000"/>
                </a:solidFill>
              </a:rPr>
              <a:t>NMT</a:t>
            </a:r>
            <a:r>
              <a:rPr lang="en-GB" sz="2400" noProof="1" smtClean="0">
                <a:solidFill>
                  <a:srgbClr val="000000"/>
                </a:solidFill>
              </a:rPr>
              <a:t>s)</a:t>
            </a:r>
            <a:endParaRPr lang="en-GB" sz="2400" dirty="0" smtClean="0">
              <a:solidFill>
                <a:srgbClr val="000000"/>
              </a:solidFill>
            </a:endParaRPr>
          </a:p>
          <a:p>
            <a:pPr eaLnBrk="0" fontAlgn="base" hangingPunct="0">
              <a:lnSpc>
                <a:spcPct val="130000"/>
              </a:lnSpc>
              <a:spcBef>
                <a:spcPct val="0"/>
              </a:spcBef>
              <a:spcAft>
                <a:spcPct val="0"/>
              </a:spcAft>
              <a:buFontTx/>
              <a:buChar char="-"/>
            </a:pPr>
            <a:r>
              <a:rPr lang="en-GB" sz="2400" dirty="0" smtClean="0">
                <a:solidFill>
                  <a:srgbClr val="000000"/>
                </a:solidFill>
              </a:rPr>
              <a:t> can be pharmacologically reversed (DNMT inhibitors)</a:t>
            </a:r>
          </a:p>
          <a:p>
            <a:pPr eaLnBrk="0" fontAlgn="base" hangingPunct="0">
              <a:lnSpc>
                <a:spcPct val="130000"/>
              </a:lnSpc>
              <a:spcBef>
                <a:spcPct val="0"/>
              </a:spcBef>
              <a:spcAft>
                <a:spcPct val="0"/>
              </a:spcAft>
              <a:buFontTx/>
              <a:buChar char="-"/>
            </a:pPr>
            <a:r>
              <a:rPr lang="en-GB" sz="2400" dirty="0" smtClean="0">
                <a:solidFill>
                  <a:srgbClr val="000000"/>
                </a:solidFill>
              </a:rPr>
              <a:t> source of cancer biomarkers</a:t>
            </a:r>
            <a:endParaRPr lang="en-GB" sz="2400" noProof="1" smtClean="0">
              <a:solidFill>
                <a:srgbClr val="000000"/>
              </a:solidFill>
            </a:endParaRPr>
          </a:p>
        </p:txBody>
      </p:sp>
      <p:sp>
        <p:nvSpPr>
          <p:cNvPr id="2255917" name="Oval 45"/>
          <p:cNvSpPr>
            <a:spLocks noChangeArrowheads="1"/>
          </p:cNvSpPr>
          <p:nvPr/>
        </p:nvSpPr>
        <p:spPr bwMode="auto">
          <a:xfrm>
            <a:off x="5991225" y="2405063"/>
            <a:ext cx="533400" cy="457200"/>
          </a:xfrm>
          <a:prstGeom prst="ellipse">
            <a:avLst/>
          </a:prstGeom>
          <a:solidFill>
            <a:srgbClr val="FF0F1E"/>
          </a:solidFill>
          <a:ln w="9525">
            <a:solidFill>
              <a:srgbClr val="FF0F1E"/>
            </a:solidFill>
            <a:round/>
            <a:headEnd/>
            <a:tailEnd/>
          </a:ln>
        </p:spPr>
        <p:txBody>
          <a:bodyPr wrap="none" anchor="ctr"/>
          <a:lstStyle/>
          <a:p>
            <a:pPr algn="ctr" eaLnBrk="0" fontAlgn="base" hangingPunct="0">
              <a:spcBef>
                <a:spcPct val="0"/>
              </a:spcBef>
              <a:spcAft>
                <a:spcPct val="0"/>
              </a:spcAft>
            </a:pPr>
            <a:endParaRPr lang="en-GB" sz="2400" baseline="30000" noProof="1" smtClean="0">
              <a:solidFill>
                <a:srgbClr val="FF0F1E"/>
              </a:solidFill>
              <a:latin typeface="Times" pitchFamily="18" charset="0"/>
            </a:endParaRPr>
          </a:p>
        </p:txBody>
      </p:sp>
      <p:sp>
        <p:nvSpPr>
          <p:cNvPr id="2255918" name="Rectangle 46"/>
          <p:cNvSpPr>
            <a:spLocks noChangeArrowheads="1"/>
          </p:cNvSpPr>
          <p:nvPr/>
        </p:nvSpPr>
        <p:spPr bwMode="auto">
          <a:xfrm>
            <a:off x="6067425" y="2500313"/>
            <a:ext cx="293688"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smtClean="0">
                <a:solidFill>
                  <a:srgbClr val="1F1A17"/>
                </a:solidFill>
                <a:latin typeface="Helvetica" pitchFamily="34" charset="0"/>
              </a:rPr>
              <a:t>CH</a:t>
            </a:r>
            <a:endParaRPr lang="en-US" sz="2400" baseline="30000" noProof="1" smtClean="0">
              <a:solidFill>
                <a:srgbClr val="000000"/>
              </a:solidFill>
              <a:latin typeface="Times" pitchFamily="18" charset="0"/>
            </a:endParaRPr>
          </a:p>
        </p:txBody>
      </p:sp>
      <p:sp>
        <p:nvSpPr>
          <p:cNvPr id="2255919" name="Rectangle 47"/>
          <p:cNvSpPr>
            <a:spLocks noChangeArrowheads="1"/>
          </p:cNvSpPr>
          <p:nvPr/>
        </p:nvSpPr>
        <p:spPr bwMode="auto">
          <a:xfrm>
            <a:off x="6353175" y="2578100"/>
            <a:ext cx="92075" cy="1984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300" b="1" smtClean="0">
                <a:solidFill>
                  <a:srgbClr val="1F1A17"/>
                </a:solidFill>
                <a:latin typeface="Helvetica" pitchFamily="34" charset="0"/>
              </a:rPr>
              <a:t>3</a:t>
            </a:r>
            <a:endParaRPr lang="en-US" sz="2400" baseline="30000" noProof="1" smtClean="0">
              <a:solidFill>
                <a:srgbClr val="000000"/>
              </a:solidFill>
              <a:latin typeface="Times"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255875"/>
                                        </p:tgtEl>
                                        <p:attrNameLst>
                                          <p:attrName>style.visibility</p:attrName>
                                        </p:attrNameLst>
                                      </p:cBhvr>
                                      <p:to>
                                        <p:strVal val="visible"/>
                                      </p:to>
                                    </p:set>
                                    <p:anim calcmode="lin" valueType="num">
                                      <p:cBhvr additive="base">
                                        <p:cTn id="7" dur="500" fill="hold"/>
                                        <p:tgtEl>
                                          <p:spTgt spid="2255875"/>
                                        </p:tgtEl>
                                        <p:attrNameLst>
                                          <p:attrName>ppt_x</p:attrName>
                                        </p:attrNameLst>
                                      </p:cBhvr>
                                      <p:tavLst>
                                        <p:tav tm="0">
                                          <p:val>
                                            <p:strVal val="#ppt_x"/>
                                          </p:val>
                                        </p:tav>
                                        <p:tav tm="100000">
                                          <p:val>
                                            <p:strVal val="#ppt_x"/>
                                          </p:val>
                                        </p:tav>
                                      </p:tavLst>
                                    </p:anim>
                                    <p:anim calcmode="lin" valueType="num">
                                      <p:cBhvr additive="base">
                                        <p:cTn id="8" dur="500" fill="hold"/>
                                        <p:tgtEl>
                                          <p:spTgt spid="2255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8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848350" y="673100"/>
            <a:ext cx="2984500" cy="2363788"/>
            <a:chOff x="3684" y="320"/>
            <a:chExt cx="1880" cy="1489"/>
          </a:xfrm>
        </p:grpSpPr>
        <p:sp>
          <p:nvSpPr>
            <p:cNvPr id="564227" name="Rectangle 3"/>
            <p:cNvSpPr>
              <a:spLocks noChangeArrowheads="1"/>
            </p:cNvSpPr>
            <p:nvPr/>
          </p:nvSpPr>
          <p:spPr bwMode="auto">
            <a:xfrm>
              <a:off x="3792" y="320"/>
              <a:ext cx="1753" cy="327"/>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2800" b="1" u="sng">
                  <a:solidFill>
                    <a:srgbClr val="FFFFFF"/>
                  </a:solidFill>
                  <a:cs typeface="Arial" charset="0"/>
                </a:rPr>
                <a:t>Methylated DNA</a:t>
              </a:r>
            </a:p>
          </p:txBody>
        </p:sp>
        <p:sp>
          <p:nvSpPr>
            <p:cNvPr id="564228" name="Rectangle 4"/>
            <p:cNvSpPr>
              <a:spLocks noChangeArrowheads="1"/>
            </p:cNvSpPr>
            <p:nvPr/>
          </p:nvSpPr>
          <p:spPr bwMode="auto">
            <a:xfrm>
              <a:off x="3684" y="926"/>
              <a:ext cx="1880" cy="67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3200">
                  <a:solidFill>
                    <a:srgbClr val="FFFFFF"/>
                  </a:solidFill>
                  <a:cs typeface="Arial" charset="0"/>
                </a:rPr>
                <a:t>ACGTCTCGAC</a:t>
              </a:r>
            </a:p>
            <a:p>
              <a:pPr eaLnBrk="0" fontAlgn="base" hangingPunct="0">
                <a:spcBef>
                  <a:spcPct val="0"/>
                </a:spcBef>
                <a:spcAft>
                  <a:spcPct val="0"/>
                </a:spcAft>
                <a:defRPr/>
              </a:pPr>
              <a:r>
                <a:rPr lang="en-GB" sz="3200">
                  <a:solidFill>
                    <a:srgbClr val="FFFFFF"/>
                  </a:solidFill>
                  <a:cs typeface="Arial" charset="0"/>
                </a:rPr>
                <a:t>TGCAGAGCTG</a:t>
              </a:r>
            </a:p>
          </p:txBody>
        </p:sp>
        <p:sp>
          <p:nvSpPr>
            <p:cNvPr id="564229" name="Rectangle 5"/>
            <p:cNvSpPr>
              <a:spLocks noChangeArrowheads="1"/>
            </p:cNvSpPr>
            <p:nvPr/>
          </p:nvSpPr>
          <p:spPr bwMode="auto">
            <a:xfrm>
              <a:off x="4577" y="719"/>
              <a:ext cx="300" cy="231"/>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n-GB" b="1">
                  <a:solidFill>
                    <a:srgbClr val="FFFFFF"/>
                  </a:solidFill>
                  <a:cs typeface="Arial" charset="0"/>
                </a:rPr>
                <a:t>me</a:t>
              </a:r>
            </a:p>
          </p:txBody>
        </p:sp>
        <p:sp>
          <p:nvSpPr>
            <p:cNvPr id="564230" name="Line 6"/>
            <p:cNvSpPr>
              <a:spLocks noChangeShapeType="1"/>
            </p:cNvSpPr>
            <p:nvPr/>
          </p:nvSpPr>
          <p:spPr bwMode="auto">
            <a:xfrm>
              <a:off x="4723" y="905"/>
              <a:ext cx="0" cy="115"/>
            </a:xfrm>
            <a:prstGeom prst="line">
              <a:avLst/>
            </a:prstGeom>
            <a:noFill/>
            <a:ln w="12700">
              <a:solidFill>
                <a:schemeClr val="tx1"/>
              </a:solidFill>
              <a:round/>
              <a:headEnd type="none" w="sm" len="sm"/>
              <a:tailEnd type="none" w="sm" len="sm"/>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31" name="Rectangle 7"/>
            <p:cNvSpPr>
              <a:spLocks noChangeArrowheads="1"/>
            </p:cNvSpPr>
            <p:nvPr/>
          </p:nvSpPr>
          <p:spPr bwMode="auto">
            <a:xfrm>
              <a:off x="3852" y="719"/>
              <a:ext cx="300" cy="231"/>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n-GB" b="1">
                  <a:solidFill>
                    <a:srgbClr val="FFFFFF"/>
                  </a:solidFill>
                  <a:cs typeface="Arial" charset="0"/>
                </a:rPr>
                <a:t>me</a:t>
              </a:r>
            </a:p>
          </p:txBody>
        </p:sp>
        <p:sp>
          <p:nvSpPr>
            <p:cNvPr id="564232" name="Line 8"/>
            <p:cNvSpPr>
              <a:spLocks noChangeShapeType="1"/>
            </p:cNvSpPr>
            <p:nvPr/>
          </p:nvSpPr>
          <p:spPr bwMode="auto">
            <a:xfrm>
              <a:off x="3998" y="905"/>
              <a:ext cx="0" cy="115"/>
            </a:xfrm>
            <a:prstGeom prst="line">
              <a:avLst/>
            </a:prstGeom>
            <a:noFill/>
            <a:ln w="12700">
              <a:solidFill>
                <a:schemeClr val="tx1"/>
              </a:solidFill>
              <a:round/>
              <a:headEnd type="none" w="sm" len="sm"/>
              <a:tailEnd type="none" w="sm" len="sm"/>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33" name="Rectangle 9"/>
            <p:cNvSpPr>
              <a:spLocks noChangeArrowheads="1"/>
            </p:cNvSpPr>
            <p:nvPr/>
          </p:nvSpPr>
          <p:spPr bwMode="auto">
            <a:xfrm rot="10800000">
              <a:off x="3949" y="1578"/>
              <a:ext cx="300" cy="231"/>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n-GB" b="1">
                  <a:solidFill>
                    <a:srgbClr val="FFFFFF"/>
                  </a:solidFill>
                  <a:cs typeface="Arial" charset="0"/>
                </a:rPr>
                <a:t>me</a:t>
              </a:r>
            </a:p>
          </p:txBody>
        </p:sp>
        <p:sp>
          <p:nvSpPr>
            <p:cNvPr id="564234" name="Line 10"/>
            <p:cNvSpPr>
              <a:spLocks noChangeShapeType="1"/>
            </p:cNvSpPr>
            <p:nvPr/>
          </p:nvSpPr>
          <p:spPr bwMode="auto">
            <a:xfrm flipV="1">
              <a:off x="4104" y="1485"/>
              <a:ext cx="0" cy="116"/>
            </a:xfrm>
            <a:prstGeom prst="line">
              <a:avLst/>
            </a:prstGeom>
            <a:noFill/>
            <a:ln w="12700">
              <a:solidFill>
                <a:schemeClr val="tx1"/>
              </a:solidFill>
              <a:round/>
              <a:headEnd type="none" w="sm" len="sm"/>
              <a:tailEnd type="none" w="sm" len="sm"/>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35" name="Rectangle 11"/>
            <p:cNvSpPr>
              <a:spLocks noChangeArrowheads="1"/>
            </p:cNvSpPr>
            <p:nvPr/>
          </p:nvSpPr>
          <p:spPr bwMode="auto">
            <a:xfrm rot="10800000">
              <a:off x="4759" y="1578"/>
              <a:ext cx="300" cy="231"/>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n-GB" b="1">
                  <a:solidFill>
                    <a:srgbClr val="FFFFFF"/>
                  </a:solidFill>
                  <a:cs typeface="Arial" charset="0"/>
                </a:rPr>
                <a:t>me</a:t>
              </a:r>
            </a:p>
          </p:txBody>
        </p:sp>
        <p:sp>
          <p:nvSpPr>
            <p:cNvPr id="564236" name="Line 12"/>
            <p:cNvSpPr>
              <a:spLocks noChangeShapeType="1"/>
            </p:cNvSpPr>
            <p:nvPr/>
          </p:nvSpPr>
          <p:spPr bwMode="auto">
            <a:xfrm flipV="1">
              <a:off x="4915" y="1485"/>
              <a:ext cx="0" cy="116"/>
            </a:xfrm>
            <a:prstGeom prst="line">
              <a:avLst/>
            </a:prstGeom>
            <a:noFill/>
            <a:ln w="12700">
              <a:solidFill>
                <a:schemeClr val="tx1"/>
              </a:solidFill>
              <a:round/>
              <a:headEnd type="none" w="sm" len="sm"/>
              <a:tailEnd type="none" w="sm" len="sm"/>
            </a:ln>
            <a:effectLst/>
          </p:spPr>
          <p:txBody>
            <a:bodyPr/>
            <a:lstStyle/>
            <a:p>
              <a:pPr algn="ctr" fontAlgn="base">
                <a:spcBef>
                  <a:spcPct val="0"/>
                </a:spcBef>
                <a:spcAft>
                  <a:spcPct val="0"/>
                </a:spcAft>
                <a:defRPr/>
              </a:pPr>
              <a:endParaRPr lang="en-GB" sz="2400">
                <a:solidFill>
                  <a:srgbClr val="FAFD00"/>
                </a:solidFill>
                <a:cs typeface="Arial" charset="0"/>
              </a:endParaRPr>
            </a:p>
          </p:txBody>
        </p:sp>
      </p:grpSp>
      <p:grpSp>
        <p:nvGrpSpPr>
          <p:cNvPr id="3" name="Group 13"/>
          <p:cNvGrpSpPr>
            <a:grpSpLocks/>
          </p:cNvGrpSpPr>
          <p:nvPr/>
        </p:nvGrpSpPr>
        <p:grpSpPr bwMode="auto">
          <a:xfrm>
            <a:off x="417513" y="673100"/>
            <a:ext cx="3182937" cy="2028825"/>
            <a:chOff x="263" y="264"/>
            <a:chExt cx="2005" cy="1278"/>
          </a:xfrm>
        </p:grpSpPr>
        <p:sp>
          <p:nvSpPr>
            <p:cNvPr id="564238" name="Rectangle 14"/>
            <p:cNvSpPr>
              <a:spLocks noChangeArrowheads="1"/>
            </p:cNvSpPr>
            <p:nvPr/>
          </p:nvSpPr>
          <p:spPr bwMode="auto">
            <a:xfrm>
              <a:off x="388" y="870"/>
              <a:ext cx="1880" cy="67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3200">
                  <a:solidFill>
                    <a:srgbClr val="FFFFFF"/>
                  </a:solidFill>
                  <a:cs typeface="Arial" charset="0"/>
                </a:rPr>
                <a:t>A</a:t>
              </a:r>
              <a:r>
                <a:rPr lang="en-GB" sz="3200">
                  <a:solidFill>
                    <a:srgbClr val="FC0128"/>
                  </a:solidFill>
                  <a:cs typeface="Arial" charset="0"/>
                </a:rPr>
                <a:t>C</a:t>
              </a:r>
              <a:r>
                <a:rPr lang="en-GB" sz="3200">
                  <a:solidFill>
                    <a:srgbClr val="FFFFFF"/>
                  </a:solidFill>
                  <a:cs typeface="Arial" charset="0"/>
                </a:rPr>
                <a:t>GT</a:t>
              </a:r>
              <a:r>
                <a:rPr lang="en-GB" sz="3200">
                  <a:solidFill>
                    <a:srgbClr val="FC0128"/>
                  </a:solidFill>
                  <a:cs typeface="Arial" charset="0"/>
                </a:rPr>
                <a:t>C</a:t>
              </a:r>
              <a:r>
                <a:rPr lang="en-GB" sz="3200">
                  <a:solidFill>
                    <a:srgbClr val="FFFFFF"/>
                  </a:solidFill>
                  <a:cs typeface="Arial" charset="0"/>
                </a:rPr>
                <a:t>T</a:t>
              </a:r>
              <a:r>
                <a:rPr lang="en-GB" sz="3200">
                  <a:solidFill>
                    <a:srgbClr val="FC0128"/>
                  </a:solidFill>
                  <a:cs typeface="Arial" charset="0"/>
                </a:rPr>
                <a:t>C</a:t>
              </a:r>
              <a:r>
                <a:rPr lang="en-GB" sz="3200">
                  <a:solidFill>
                    <a:srgbClr val="FFFFFF"/>
                  </a:solidFill>
                  <a:cs typeface="Arial" charset="0"/>
                </a:rPr>
                <a:t>GA</a:t>
              </a:r>
              <a:r>
                <a:rPr lang="en-GB" sz="3200">
                  <a:solidFill>
                    <a:srgbClr val="FC0128"/>
                  </a:solidFill>
                  <a:cs typeface="Arial" charset="0"/>
                </a:rPr>
                <a:t>C</a:t>
              </a:r>
            </a:p>
            <a:p>
              <a:pPr eaLnBrk="0" fontAlgn="base" hangingPunct="0">
                <a:spcBef>
                  <a:spcPct val="0"/>
                </a:spcBef>
                <a:spcAft>
                  <a:spcPct val="0"/>
                </a:spcAft>
                <a:defRPr/>
              </a:pPr>
              <a:r>
                <a:rPr lang="en-GB" sz="3200">
                  <a:solidFill>
                    <a:srgbClr val="FFFFFF"/>
                  </a:solidFill>
                  <a:cs typeface="Arial" charset="0"/>
                </a:rPr>
                <a:t>TG</a:t>
              </a:r>
              <a:r>
                <a:rPr lang="en-GB" sz="3200">
                  <a:solidFill>
                    <a:srgbClr val="FC0128"/>
                  </a:solidFill>
                  <a:cs typeface="Arial" charset="0"/>
                </a:rPr>
                <a:t>C</a:t>
              </a:r>
              <a:r>
                <a:rPr lang="en-GB" sz="3200">
                  <a:solidFill>
                    <a:srgbClr val="FFFFFF"/>
                  </a:solidFill>
                  <a:cs typeface="Arial" charset="0"/>
                </a:rPr>
                <a:t>AGAG</a:t>
              </a:r>
              <a:r>
                <a:rPr lang="en-GB" sz="3200">
                  <a:solidFill>
                    <a:srgbClr val="FC0128"/>
                  </a:solidFill>
                  <a:cs typeface="Arial" charset="0"/>
                </a:rPr>
                <a:t>C</a:t>
              </a:r>
              <a:r>
                <a:rPr lang="en-GB" sz="3200">
                  <a:solidFill>
                    <a:srgbClr val="FFFFFF"/>
                  </a:solidFill>
                  <a:cs typeface="Arial" charset="0"/>
                </a:rPr>
                <a:t>TG</a:t>
              </a:r>
            </a:p>
          </p:txBody>
        </p:sp>
        <p:sp>
          <p:nvSpPr>
            <p:cNvPr id="564239" name="Rectangle 15"/>
            <p:cNvSpPr>
              <a:spLocks noChangeArrowheads="1"/>
            </p:cNvSpPr>
            <p:nvPr/>
          </p:nvSpPr>
          <p:spPr bwMode="auto">
            <a:xfrm>
              <a:off x="263" y="264"/>
              <a:ext cx="1939" cy="327"/>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2800" b="1" u="sng">
                  <a:solidFill>
                    <a:srgbClr val="FFFFFF"/>
                  </a:solidFill>
                  <a:cs typeface="Arial" charset="0"/>
                </a:rPr>
                <a:t>Unmethylated</a:t>
              </a:r>
              <a:r>
                <a:rPr lang="en-GB" sz="2400" b="1" u="sng">
                  <a:solidFill>
                    <a:srgbClr val="FFFFFF"/>
                  </a:solidFill>
                  <a:cs typeface="Arial" charset="0"/>
                </a:rPr>
                <a:t> DNA</a:t>
              </a:r>
            </a:p>
          </p:txBody>
        </p:sp>
      </p:grpSp>
      <p:grpSp>
        <p:nvGrpSpPr>
          <p:cNvPr id="4" name="Group 16"/>
          <p:cNvGrpSpPr>
            <a:grpSpLocks/>
          </p:cNvGrpSpPr>
          <p:nvPr/>
        </p:nvGrpSpPr>
        <p:grpSpPr bwMode="auto">
          <a:xfrm>
            <a:off x="5848350" y="2790825"/>
            <a:ext cx="2984500" cy="2163763"/>
            <a:chOff x="3684" y="1598"/>
            <a:chExt cx="1880" cy="1363"/>
          </a:xfrm>
        </p:grpSpPr>
        <p:sp>
          <p:nvSpPr>
            <p:cNvPr id="564241" name="Line 17"/>
            <p:cNvSpPr>
              <a:spLocks noChangeShapeType="1"/>
            </p:cNvSpPr>
            <p:nvPr/>
          </p:nvSpPr>
          <p:spPr bwMode="auto">
            <a:xfrm>
              <a:off x="4520" y="1598"/>
              <a:ext cx="0" cy="464"/>
            </a:xfrm>
            <a:prstGeom prst="line">
              <a:avLst/>
            </a:prstGeom>
            <a:noFill/>
            <a:ln w="28575">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42" name="Rectangle 18"/>
            <p:cNvSpPr>
              <a:spLocks noChangeArrowheads="1"/>
            </p:cNvSpPr>
            <p:nvPr/>
          </p:nvSpPr>
          <p:spPr bwMode="auto">
            <a:xfrm>
              <a:off x="3684" y="2078"/>
              <a:ext cx="1880" cy="672"/>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3200">
                  <a:solidFill>
                    <a:srgbClr val="FFFFFF"/>
                  </a:solidFill>
                  <a:cs typeface="Arial" charset="0"/>
                </a:rPr>
                <a:t>ACGTUTCGAU</a:t>
              </a:r>
            </a:p>
            <a:p>
              <a:pPr eaLnBrk="0" fontAlgn="base" hangingPunct="0">
                <a:spcBef>
                  <a:spcPct val="0"/>
                </a:spcBef>
                <a:spcAft>
                  <a:spcPct val="0"/>
                </a:spcAft>
                <a:defRPr/>
              </a:pPr>
              <a:r>
                <a:rPr lang="en-GB" sz="3200">
                  <a:solidFill>
                    <a:srgbClr val="FFFFFF"/>
                  </a:solidFill>
                  <a:cs typeface="Arial" charset="0"/>
                </a:rPr>
                <a:t>TGCAGAGCTG</a:t>
              </a:r>
            </a:p>
          </p:txBody>
        </p:sp>
        <p:sp>
          <p:nvSpPr>
            <p:cNvPr id="564243" name="Rectangle 19"/>
            <p:cNvSpPr>
              <a:spLocks noChangeArrowheads="1"/>
            </p:cNvSpPr>
            <p:nvPr/>
          </p:nvSpPr>
          <p:spPr bwMode="auto">
            <a:xfrm>
              <a:off x="4577" y="1871"/>
              <a:ext cx="300" cy="231"/>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n-GB" b="1">
                  <a:solidFill>
                    <a:srgbClr val="FFFFFF"/>
                  </a:solidFill>
                  <a:cs typeface="Arial" charset="0"/>
                </a:rPr>
                <a:t>me</a:t>
              </a:r>
            </a:p>
          </p:txBody>
        </p:sp>
        <p:sp>
          <p:nvSpPr>
            <p:cNvPr id="564244" name="Line 20"/>
            <p:cNvSpPr>
              <a:spLocks noChangeShapeType="1"/>
            </p:cNvSpPr>
            <p:nvPr/>
          </p:nvSpPr>
          <p:spPr bwMode="auto">
            <a:xfrm>
              <a:off x="4723" y="2057"/>
              <a:ext cx="0" cy="115"/>
            </a:xfrm>
            <a:prstGeom prst="line">
              <a:avLst/>
            </a:prstGeom>
            <a:noFill/>
            <a:ln w="12700">
              <a:solidFill>
                <a:schemeClr val="tx1"/>
              </a:solidFill>
              <a:round/>
              <a:headEnd type="none" w="sm" len="sm"/>
              <a:tailEnd type="none" w="sm" len="sm"/>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45" name="Rectangle 21"/>
            <p:cNvSpPr>
              <a:spLocks noChangeArrowheads="1"/>
            </p:cNvSpPr>
            <p:nvPr/>
          </p:nvSpPr>
          <p:spPr bwMode="auto">
            <a:xfrm>
              <a:off x="3852" y="1871"/>
              <a:ext cx="300" cy="231"/>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n-GB" b="1">
                  <a:solidFill>
                    <a:srgbClr val="FFFFFF"/>
                  </a:solidFill>
                  <a:cs typeface="Arial" charset="0"/>
                </a:rPr>
                <a:t>me</a:t>
              </a:r>
            </a:p>
          </p:txBody>
        </p:sp>
        <p:sp>
          <p:nvSpPr>
            <p:cNvPr id="564246" name="Line 22"/>
            <p:cNvSpPr>
              <a:spLocks noChangeShapeType="1"/>
            </p:cNvSpPr>
            <p:nvPr/>
          </p:nvSpPr>
          <p:spPr bwMode="auto">
            <a:xfrm>
              <a:off x="3998" y="2057"/>
              <a:ext cx="0" cy="115"/>
            </a:xfrm>
            <a:prstGeom prst="line">
              <a:avLst/>
            </a:prstGeom>
            <a:noFill/>
            <a:ln w="12700">
              <a:solidFill>
                <a:schemeClr val="tx1"/>
              </a:solidFill>
              <a:round/>
              <a:headEnd type="none" w="sm" len="sm"/>
              <a:tailEnd type="none" w="sm" len="sm"/>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47" name="Rectangle 23"/>
            <p:cNvSpPr>
              <a:spLocks noChangeArrowheads="1"/>
            </p:cNvSpPr>
            <p:nvPr/>
          </p:nvSpPr>
          <p:spPr bwMode="auto">
            <a:xfrm rot="10800000">
              <a:off x="3949" y="2730"/>
              <a:ext cx="300" cy="231"/>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n-GB" b="1">
                  <a:solidFill>
                    <a:srgbClr val="FFFFFF"/>
                  </a:solidFill>
                  <a:cs typeface="Arial" charset="0"/>
                </a:rPr>
                <a:t>me</a:t>
              </a:r>
            </a:p>
          </p:txBody>
        </p:sp>
        <p:sp>
          <p:nvSpPr>
            <p:cNvPr id="564248" name="Line 24"/>
            <p:cNvSpPr>
              <a:spLocks noChangeShapeType="1"/>
            </p:cNvSpPr>
            <p:nvPr/>
          </p:nvSpPr>
          <p:spPr bwMode="auto">
            <a:xfrm flipV="1">
              <a:off x="4104" y="2637"/>
              <a:ext cx="0" cy="116"/>
            </a:xfrm>
            <a:prstGeom prst="line">
              <a:avLst/>
            </a:prstGeom>
            <a:noFill/>
            <a:ln w="12700">
              <a:solidFill>
                <a:schemeClr val="tx1"/>
              </a:solidFill>
              <a:round/>
              <a:headEnd type="none" w="sm" len="sm"/>
              <a:tailEnd type="none" w="sm" len="sm"/>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49" name="Rectangle 25"/>
            <p:cNvSpPr>
              <a:spLocks noChangeArrowheads="1"/>
            </p:cNvSpPr>
            <p:nvPr/>
          </p:nvSpPr>
          <p:spPr bwMode="auto">
            <a:xfrm rot="10800000">
              <a:off x="4759" y="2730"/>
              <a:ext cx="300" cy="231"/>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n-GB" b="1">
                  <a:solidFill>
                    <a:srgbClr val="FFFFFF"/>
                  </a:solidFill>
                  <a:cs typeface="Arial" charset="0"/>
                </a:rPr>
                <a:t>me</a:t>
              </a:r>
            </a:p>
          </p:txBody>
        </p:sp>
        <p:sp>
          <p:nvSpPr>
            <p:cNvPr id="564250" name="Line 26"/>
            <p:cNvSpPr>
              <a:spLocks noChangeShapeType="1"/>
            </p:cNvSpPr>
            <p:nvPr/>
          </p:nvSpPr>
          <p:spPr bwMode="auto">
            <a:xfrm flipV="1">
              <a:off x="4915" y="2637"/>
              <a:ext cx="0" cy="116"/>
            </a:xfrm>
            <a:prstGeom prst="line">
              <a:avLst/>
            </a:prstGeom>
            <a:noFill/>
            <a:ln w="12700">
              <a:solidFill>
                <a:schemeClr val="tx1"/>
              </a:solidFill>
              <a:round/>
              <a:headEnd type="none" w="sm" len="sm"/>
              <a:tailEnd type="none" w="sm" len="sm"/>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51" name="Line 27"/>
            <p:cNvSpPr>
              <a:spLocks noChangeShapeType="1"/>
            </p:cNvSpPr>
            <p:nvPr/>
          </p:nvSpPr>
          <p:spPr bwMode="auto">
            <a:xfrm>
              <a:off x="3813" y="1890"/>
              <a:ext cx="256" cy="0"/>
            </a:xfrm>
            <a:prstGeom prst="line">
              <a:avLst/>
            </a:prstGeom>
            <a:noFill/>
            <a:ln w="28575">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grpSp>
      <p:grpSp>
        <p:nvGrpSpPr>
          <p:cNvPr id="5" name="Group 28"/>
          <p:cNvGrpSpPr>
            <a:grpSpLocks/>
          </p:cNvGrpSpPr>
          <p:nvPr/>
        </p:nvGrpSpPr>
        <p:grpSpPr bwMode="auto">
          <a:xfrm>
            <a:off x="663575" y="2701925"/>
            <a:ext cx="5329238" cy="1858963"/>
            <a:chOff x="418" y="1702"/>
            <a:chExt cx="3357" cy="1171"/>
          </a:xfrm>
        </p:grpSpPr>
        <p:grpSp>
          <p:nvGrpSpPr>
            <p:cNvPr id="6" name="Group 29"/>
            <p:cNvGrpSpPr>
              <a:grpSpLocks/>
            </p:cNvGrpSpPr>
            <p:nvPr/>
          </p:nvGrpSpPr>
          <p:grpSpPr bwMode="auto">
            <a:xfrm>
              <a:off x="418" y="1702"/>
              <a:ext cx="3357" cy="907"/>
              <a:chOff x="418" y="1542"/>
              <a:chExt cx="3357" cy="907"/>
            </a:xfrm>
          </p:grpSpPr>
          <p:sp>
            <p:nvSpPr>
              <p:cNvPr id="564254" name="Rectangle 30"/>
              <p:cNvSpPr>
                <a:spLocks noChangeArrowheads="1"/>
              </p:cNvSpPr>
              <p:nvPr/>
            </p:nvSpPr>
            <p:spPr bwMode="auto">
              <a:xfrm>
                <a:off x="2071" y="1690"/>
                <a:ext cx="1704" cy="327"/>
              </a:xfrm>
              <a:prstGeom prst="rect">
                <a:avLst/>
              </a:prstGeom>
              <a:noFill/>
              <a:ln w="9525">
                <a:noFill/>
                <a:miter lim="800000"/>
                <a:headEnd/>
                <a:tailEnd/>
              </a:ln>
              <a:effectLst/>
            </p:spPr>
            <p:txBody>
              <a:bodyPr wrap="none" lIns="92075" tIns="46038" rIns="92075" bIns="46038">
                <a:spAutoFit/>
              </a:bodyPr>
              <a:lstStyle/>
              <a:p>
                <a:pPr algn="ctr" defTabSz="762000" eaLnBrk="0" fontAlgn="base" hangingPunct="0">
                  <a:spcBef>
                    <a:spcPct val="0"/>
                  </a:spcBef>
                  <a:spcAft>
                    <a:spcPct val="0"/>
                  </a:spcAft>
                  <a:defRPr/>
                </a:pPr>
                <a:r>
                  <a:rPr lang="en-GB" sz="2800" b="1">
                    <a:solidFill>
                      <a:srgbClr val="FFFFFF"/>
                    </a:solidFill>
                    <a:cs typeface="Arial" charset="0"/>
                  </a:rPr>
                  <a:t>Sodium Bisulfite</a:t>
                </a:r>
              </a:p>
            </p:txBody>
          </p:sp>
          <p:sp>
            <p:nvSpPr>
              <p:cNvPr id="564255" name="Line 31"/>
              <p:cNvSpPr>
                <a:spLocks noChangeShapeType="1"/>
              </p:cNvSpPr>
              <p:nvPr/>
            </p:nvSpPr>
            <p:spPr bwMode="auto">
              <a:xfrm flipH="1">
                <a:off x="1750" y="1873"/>
                <a:ext cx="256" cy="0"/>
              </a:xfrm>
              <a:prstGeom prst="line">
                <a:avLst/>
              </a:prstGeom>
              <a:noFill/>
              <a:ln w="28575">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56" name="Line 32"/>
              <p:cNvSpPr>
                <a:spLocks noChangeShapeType="1"/>
              </p:cNvSpPr>
              <p:nvPr/>
            </p:nvSpPr>
            <p:spPr bwMode="auto">
              <a:xfrm>
                <a:off x="1223" y="1542"/>
                <a:ext cx="0" cy="464"/>
              </a:xfrm>
              <a:prstGeom prst="line">
                <a:avLst/>
              </a:prstGeom>
              <a:noFill/>
              <a:ln w="28575">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57" name="Rectangle 33"/>
              <p:cNvSpPr>
                <a:spLocks noChangeArrowheads="1"/>
              </p:cNvSpPr>
              <p:nvPr/>
            </p:nvSpPr>
            <p:spPr bwMode="auto">
              <a:xfrm>
                <a:off x="418" y="2084"/>
                <a:ext cx="1908" cy="365"/>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3200">
                    <a:solidFill>
                      <a:srgbClr val="FFFFFF"/>
                    </a:solidFill>
                    <a:cs typeface="Arial" charset="0"/>
                  </a:rPr>
                  <a:t>A</a:t>
                </a:r>
                <a:r>
                  <a:rPr lang="en-GB" sz="3200">
                    <a:solidFill>
                      <a:srgbClr val="FC0128"/>
                    </a:solidFill>
                    <a:cs typeface="Arial" charset="0"/>
                  </a:rPr>
                  <a:t>U</a:t>
                </a:r>
                <a:r>
                  <a:rPr lang="en-GB" sz="3200">
                    <a:solidFill>
                      <a:srgbClr val="FFFFFF"/>
                    </a:solidFill>
                    <a:cs typeface="Arial" charset="0"/>
                  </a:rPr>
                  <a:t>GT</a:t>
                </a:r>
                <a:r>
                  <a:rPr lang="en-GB" sz="3200">
                    <a:solidFill>
                      <a:srgbClr val="FC0128"/>
                    </a:solidFill>
                    <a:cs typeface="Arial" charset="0"/>
                  </a:rPr>
                  <a:t>U</a:t>
                </a:r>
                <a:r>
                  <a:rPr lang="en-GB" sz="3200">
                    <a:solidFill>
                      <a:srgbClr val="FFFFFF"/>
                    </a:solidFill>
                    <a:cs typeface="Arial" charset="0"/>
                  </a:rPr>
                  <a:t>T</a:t>
                </a:r>
                <a:r>
                  <a:rPr lang="en-GB" sz="3200">
                    <a:solidFill>
                      <a:srgbClr val="FC0128"/>
                    </a:solidFill>
                    <a:cs typeface="Arial" charset="0"/>
                  </a:rPr>
                  <a:t>U</a:t>
                </a:r>
                <a:r>
                  <a:rPr lang="en-GB" sz="3200">
                    <a:solidFill>
                      <a:srgbClr val="FFFFFF"/>
                    </a:solidFill>
                    <a:cs typeface="Arial" charset="0"/>
                  </a:rPr>
                  <a:t>GA</a:t>
                </a:r>
                <a:r>
                  <a:rPr lang="en-GB" sz="3200">
                    <a:solidFill>
                      <a:srgbClr val="FC0128"/>
                    </a:solidFill>
                    <a:cs typeface="Arial" charset="0"/>
                  </a:rPr>
                  <a:t>U</a:t>
                </a:r>
              </a:p>
            </p:txBody>
          </p:sp>
        </p:grpSp>
        <p:sp>
          <p:nvSpPr>
            <p:cNvPr id="564258" name="Rectangle 34"/>
            <p:cNvSpPr>
              <a:spLocks noChangeArrowheads="1"/>
            </p:cNvSpPr>
            <p:nvPr/>
          </p:nvSpPr>
          <p:spPr bwMode="auto">
            <a:xfrm>
              <a:off x="431" y="2508"/>
              <a:ext cx="1908" cy="365"/>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3200">
                  <a:solidFill>
                    <a:srgbClr val="FFFFFF"/>
                  </a:solidFill>
                  <a:cs typeface="Arial" charset="0"/>
                </a:rPr>
                <a:t>TG</a:t>
              </a:r>
              <a:r>
                <a:rPr lang="en-GB" sz="3200">
                  <a:solidFill>
                    <a:srgbClr val="FC0128"/>
                  </a:solidFill>
                  <a:cs typeface="Arial" charset="0"/>
                </a:rPr>
                <a:t>U</a:t>
              </a:r>
              <a:r>
                <a:rPr lang="en-GB" sz="3200">
                  <a:solidFill>
                    <a:srgbClr val="FFFFFF"/>
                  </a:solidFill>
                  <a:cs typeface="Arial" charset="0"/>
                </a:rPr>
                <a:t>AGAG</a:t>
              </a:r>
              <a:r>
                <a:rPr lang="en-GB" sz="3200">
                  <a:solidFill>
                    <a:srgbClr val="FC0128"/>
                  </a:solidFill>
                  <a:cs typeface="Arial" charset="0"/>
                </a:rPr>
                <a:t>U</a:t>
              </a:r>
              <a:r>
                <a:rPr lang="en-GB" sz="3200">
                  <a:solidFill>
                    <a:srgbClr val="FFFFFF"/>
                  </a:solidFill>
                  <a:cs typeface="Arial" charset="0"/>
                </a:rPr>
                <a:t>T</a:t>
              </a:r>
              <a:r>
                <a:rPr lang="en-GB" sz="3200">
                  <a:solidFill>
                    <a:srgbClr val="FC0128"/>
                  </a:solidFill>
                  <a:cs typeface="Arial" charset="0"/>
                </a:rPr>
                <a:t>U</a:t>
              </a:r>
            </a:p>
          </p:txBody>
        </p:sp>
      </p:grpSp>
      <p:grpSp>
        <p:nvGrpSpPr>
          <p:cNvPr id="7" name="Group 35"/>
          <p:cNvGrpSpPr>
            <a:grpSpLocks/>
          </p:cNvGrpSpPr>
          <p:nvPr/>
        </p:nvGrpSpPr>
        <p:grpSpPr bwMode="auto">
          <a:xfrm>
            <a:off x="306388" y="4454525"/>
            <a:ext cx="4791075" cy="2314575"/>
            <a:chOff x="193" y="2646"/>
            <a:chExt cx="3018" cy="1458"/>
          </a:xfrm>
        </p:grpSpPr>
        <p:sp>
          <p:nvSpPr>
            <p:cNvPr id="564260" name="Rectangle 36"/>
            <p:cNvSpPr>
              <a:spLocks noChangeArrowheads="1"/>
            </p:cNvSpPr>
            <p:nvPr/>
          </p:nvSpPr>
          <p:spPr bwMode="auto">
            <a:xfrm>
              <a:off x="2634" y="2746"/>
              <a:ext cx="577" cy="327"/>
            </a:xfrm>
            <a:prstGeom prst="rect">
              <a:avLst/>
            </a:prstGeom>
            <a:noFill/>
            <a:ln w="9525">
              <a:noFill/>
              <a:miter lim="800000"/>
              <a:headEnd/>
              <a:tailEnd/>
            </a:ln>
            <a:effectLst/>
          </p:spPr>
          <p:txBody>
            <a:bodyPr wrap="none" lIns="92075" tIns="46038" rIns="92075" bIns="46038">
              <a:spAutoFit/>
            </a:bodyPr>
            <a:lstStyle/>
            <a:p>
              <a:pPr algn="ctr" defTabSz="762000" eaLnBrk="0" fontAlgn="base" hangingPunct="0">
                <a:spcBef>
                  <a:spcPct val="0"/>
                </a:spcBef>
                <a:spcAft>
                  <a:spcPct val="0"/>
                </a:spcAft>
                <a:defRPr/>
              </a:pPr>
              <a:r>
                <a:rPr lang="en-GB" sz="2800" b="1">
                  <a:solidFill>
                    <a:srgbClr val="FFFFFF"/>
                  </a:solidFill>
                  <a:cs typeface="Arial" charset="0"/>
                </a:rPr>
                <a:t>PCR</a:t>
              </a:r>
            </a:p>
          </p:txBody>
        </p:sp>
        <p:sp>
          <p:nvSpPr>
            <p:cNvPr id="564261" name="Line 37"/>
            <p:cNvSpPr>
              <a:spLocks noChangeShapeType="1"/>
            </p:cNvSpPr>
            <p:nvPr/>
          </p:nvSpPr>
          <p:spPr bwMode="auto">
            <a:xfrm flipH="1">
              <a:off x="2091" y="2904"/>
              <a:ext cx="409" cy="0"/>
            </a:xfrm>
            <a:prstGeom prst="line">
              <a:avLst/>
            </a:prstGeom>
            <a:noFill/>
            <a:ln w="28575">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62" name="Rectangle 38"/>
            <p:cNvSpPr>
              <a:spLocks noChangeArrowheads="1"/>
            </p:cNvSpPr>
            <p:nvPr/>
          </p:nvSpPr>
          <p:spPr bwMode="auto">
            <a:xfrm>
              <a:off x="419" y="3091"/>
              <a:ext cx="1908" cy="365"/>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3200">
                  <a:solidFill>
                    <a:srgbClr val="FFFFFF"/>
                  </a:solidFill>
                  <a:cs typeface="Arial" charset="0"/>
                </a:rPr>
                <a:t>AUGTUTUGAU</a:t>
              </a:r>
            </a:p>
          </p:txBody>
        </p:sp>
        <p:sp>
          <p:nvSpPr>
            <p:cNvPr id="564263" name="Rectangle 39"/>
            <p:cNvSpPr>
              <a:spLocks noChangeArrowheads="1"/>
            </p:cNvSpPr>
            <p:nvPr/>
          </p:nvSpPr>
          <p:spPr bwMode="auto">
            <a:xfrm>
              <a:off x="431" y="3739"/>
              <a:ext cx="1908" cy="365"/>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3200">
                  <a:solidFill>
                    <a:srgbClr val="FFFFFF"/>
                  </a:solidFill>
                  <a:cs typeface="Arial" charset="0"/>
                </a:rPr>
                <a:t>TGUAGAGUTG</a:t>
              </a:r>
            </a:p>
          </p:txBody>
        </p:sp>
        <p:sp>
          <p:nvSpPr>
            <p:cNvPr id="564264" name="Rectangle 40"/>
            <p:cNvSpPr>
              <a:spLocks noChangeArrowheads="1"/>
            </p:cNvSpPr>
            <p:nvPr/>
          </p:nvSpPr>
          <p:spPr bwMode="auto">
            <a:xfrm>
              <a:off x="442" y="3375"/>
              <a:ext cx="1859" cy="269"/>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2200">
                  <a:solidFill>
                    <a:srgbClr val="FFFFFF"/>
                  </a:solidFill>
                  <a:cs typeface="Arial" charset="0"/>
                </a:rPr>
                <a:t>T-A-C-A-A-A-A-C-T-A</a:t>
              </a:r>
            </a:p>
          </p:txBody>
        </p:sp>
        <p:sp>
          <p:nvSpPr>
            <p:cNvPr id="564265" name="Line 41"/>
            <p:cNvSpPr>
              <a:spLocks noChangeShapeType="1"/>
            </p:cNvSpPr>
            <p:nvPr/>
          </p:nvSpPr>
          <p:spPr bwMode="auto">
            <a:xfrm flipH="1">
              <a:off x="193" y="3509"/>
              <a:ext cx="256" cy="0"/>
            </a:xfrm>
            <a:prstGeom prst="line">
              <a:avLst/>
            </a:prstGeom>
            <a:noFill/>
            <a:ln w="28575">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66" name="Line 42"/>
            <p:cNvSpPr>
              <a:spLocks noChangeShapeType="1"/>
            </p:cNvSpPr>
            <p:nvPr/>
          </p:nvSpPr>
          <p:spPr bwMode="auto">
            <a:xfrm>
              <a:off x="1224" y="2646"/>
              <a:ext cx="0" cy="464"/>
            </a:xfrm>
            <a:prstGeom prst="line">
              <a:avLst/>
            </a:prstGeom>
            <a:noFill/>
            <a:ln w="28575">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grpSp>
      <p:grpSp>
        <p:nvGrpSpPr>
          <p:cNvPr id="8" name="Group 43"/>
          <p:cNvGrpSpPr>
            <a:grpSpLocks/>
          </p:cNvGrpSpPr>
          <p:nvPr/>
        </p:nvGrpSpPr>
        <p:grpSpPr bwMode="auto">
          <a:xfrm>
            <a:off x="5251450" y="4543425"/>
            <a:ext cx="3649663" cy="2314575"/>
            <a:chOff x="3308" y="2862"/>
            <a:chExt cx="2299" cy="1458"/>
          </a:xfrm>
        </p:grpSpPr>
        <p:grpSp>
          <p:nvGrpSpPr>
            <p:cNvPr id="9" name="Group 44"/>
            <p:cNvGrpSpPr>
              <a:grpSpLocks/>
            </p:cNvGrpSpPr>
            <p:nvPr/>
          </p:nvGrpSpPr>
          <p:grpSpPr bwMode="auto">
            <a:xfrm>
              <a:off x="3504" y="3307"/>
              <a:ext cx="2103" cy="1013"/>
              <a:chOff x="3504" y="3147"/>
              <a:chExt cx="2103" cy="1013"/>
            </a:xfrm>
          </p:grpSpPr>
          <p:sp>
            <p:nvSpPr>
              <p:cNvPr id="564269" name="Rectangle 45"/>
              <p:cNvSpPr>
                <a:spLocks noChangeArrowheads="1"/>
              </p:cNvSpPr>
              <p:nvPr/>
            </p:nvSpPr>
            <p:spPr bwMode="auto">
              <a:xfrm>
                <a:off x="3727" y="3795"/>
                <a:ext cx="1880" cy="365"/>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3200">
                    <a:solidFill>
                      <a:srgbClr val="FFFFFF"/>
                    </a:solidFill>
                    <a:cs typeface="Arial" charset="0"/>
                  </a:rPr>
                  <a:t>TGCAGAGCTG</a:t>
                </a:r>
              </a:p>
            </p:txBody>
          </p:sp>
          <p:sp>
            <p:nvSpPr>
              <p:cNvPr id="564270" name="Rectangle 46"/>
              <p:cNvSpPr>
                <a:spLocks noChangeArrowheads="1"/>
              </p:cNvSpPr>
              <p:nvPr/>
            </p:nvSpPr>
            <p:spPr bwMode="auto">
              <a:xfrm>
                <a:off x="3727" y="3147"/>
                <a:ext cx="1880" cy="365"/>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3200">
                    <a:solidFill>
                      <a:srgbClr val="FFFFFF"/>
                    </a:solidFill>
                    <a:cs typeface="Arial" charset="0"/>
                  </a:rPr>
                  <a:t>ACGTUTCGAU</a:t>
                </a:r>
              </a:p>
            </p:txBody>
          </p:sp>
          <p:sp>
            <p:nvSpPr>
              <p:cNvPr id="564271" name="Rectangle 47"/>
              <p:cNvSpPr>
                <a:spLocks noChangeArrowheads="1"/>
              </p:cNvSpPr>
              <p:nvPr/>
            </p:nvSpPr>
            <p:spPr bwMode="auto">
              <a:xfrm>
                <a:off x="3738" y="3431"/>
                <a:ext cx="1859" cy="269"/>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defRPr/>
                </a:pPr>
                <a:r>
                  <a:rPr lang="en-GB" sz="2200">
                    <a:solidFill>
                      <a:srgbClr val="FFFFFF"/>
                    </a:solidFill>
                    <a:cs typeface="Arial" charset="0"/>
                  </a:rPr>
                  <a:t>T-G-C-A-A-A-G-C-T-A</a:t>
                </a:r>
              </a:p>
            </p:txBody>
          </p:sp>
          <p:sp>
            <p:nvSpPr>
              <p:cNvPr id="564272" name="Line 48"/>
              <p:cNvSpPr>
                <a:spLocks noChangeShapeType="1"/>
              </p:cNvSpPr>
              <p:nvPr/>
            </p:nvSpPr>
            <p:spPr bwMode="auto">
              <a:xfrm flipH="1">
                <a:off x="3504" y="3565"/>
                <a:ext cx="256" cy="0"/>
              </a:xfrm>
              <a:prstGeom prst="line">
                <a:avLst/>
              </a:prstGeom>
              <a:noFill/>
              <a:ln w="38100">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grpSp>
        <p:sp>
          <p:nvSpPr>
            <p:cNvPr id="564273" name="Line 49"/>
            <p:cNvSpPr>
              <a:spLocks noChangeShapeType="1"/>
            </p:cNvSpPr>
            <p:nvPr/>
          </p:nvSpPr>
          <p:spPr bwMode="auto">
            <a:xfrm>
              <a:off x="4520" y="2862"/>
              <a:ext cx="0" cy="464"/>
            </a:xfrm>
            <a:prstGeom prst="line">
              <a:avLst/>
            </a:prstGeom>
            <a:noFill/>
            <a:ln w="28575">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sp>
          <p:nvSpPr>
            <p:cNvPr id="564274" name="Line 50"/>
            <p:cNvSpPr>
              <a:spLocks noChangeShapeType="1"/>
            </p:cNvSpPr>
            <p:nvPr/>
          </p:nvSpPr>
          <p:spPr bwMode="auto">
            <a:xfrm>
              <a:off x="3308" y="3058"/>
              <a:ext cx="410" cy="0"/>
            </a:xfrm>
            <a:prstGeom prst="line">
              <a:avLst/>
            </a:prstGeom>
            <a:noFill/>
            <a:ln w="28575">
              <a:solidFill>
                <a:schemeClr val="tx1"/>
              </a:solidFill>
              <a:round/>
              <a:headEnd type="none" w="sm" len="sm"/>
              <a:tailEnd type="stealth" w="med" len="lg"/>
            </a:ln>
            <a:effectLst/>
          </p:spPr>
          <p:txBody>
            <a:bodyPr/>
            <a:lstStyle/>
            <a:p>
              <a:pPr algn="ctr" fontAlgn="base">
                <a:spcBef>
                  <a:spcPct val="0"/>
                </a:spcBef>
                <a:spcAft>
                  <a:spcPct val="0"/>
                </a:spcAft>
                <a:defRPr/>
              </a:pPr>
              <a:endParaRPr lang="en-GB" sz="2400">
                <a:solidFill>
                  <a:srgbClr val="FAFD00"/>
                </a:solidFill>
                <a:cs typeface="Arial" charset="0"/>
              </a:endParaRPr>
            </a:p>
          </p:txBody>
        </p:sp>
      </p:grpSp>
      <p:sp>
        <p:nvSpPr>
          <p:cNvPr id="564275" name="Text Box 51"/>
          <p:cNvSpPr txBox="1">
            <a:spLocks noChangeArrowheads="1"/>
          </p:cNvSpPr>
          <p:nvPr/>
        </p:nvSpPr>
        <p:spPr bwMode="auto">
          <a:xfrm>
            <a:off x="1434776" y="0"/>
            <a:ext cx="6109365" cy="646331"/>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defRPr/>
            </a:pPr>
            <a:r>
              <a:rPr lang="en-GB" sz="3600" b="1" dirty="0" smtClean="0">
                <a:solidFill>
                  <a:srgbClr val="FAFD00"/>
                </a:solidFill>
                <a:effectLst>
                  <a:outerShdw blurRad="38100" dist="38100" dir="2700000" algn="tl">
                    <a:srgbClr val="000000"/>
                  </a:outerShdw>
                </a:effectLst>
                <a:cs typeface="Arial" charset="0"/>
              </a:rPr>
              <a:t>Sodium </a:t>
            </a:r>
            <a:r>
              <a:rPr lang="en-GB" sz="3600" b="1" dirty="0" err="1" smtClean="0">
                <a:solidFill>
                  <a:srgbClr val="FAFD00"/>
                </a:solidFill>
                <a:effectLst>
                  <a:outerShdw blurRad="38100" dist="38100" dir="2700000" algn="tl">
                    <a:srgbClr val="000000"/>
                  </a:outerShdw>
                </a:effectLst>
                <a:cs typeface="Arial" charset="0"/>
              </a:rPr>
              <a:t>Bisulfite</a:t>
            </a:r>
            <a:r>
              <a:rPr lang="en-GB" sz="3600" b="1" dirty="0" smtClean="0">
                <a:solidFill>
                  <a:srgbClr val="FAFD00"/>
                </a:solidFill>
                <a:effectLst>
                  <a:outerShdw blurRad="38100" dist="38100" dir="2700000" algn="tl">
                    <a:srgbClr val="000000"/>
                  </a:outerShdw>
                </a:effectLst>
                <a:cs typeface="Arial" charset="0"/>
              </a:rPr>
              <a:t> Modification</a:t>
            </a:r>
            <a:endParaRPr lang="en-GB" sz="3600" b="1" dirty="0">
              <a:solidFill>
                <a:srgbClr val="FAFD00"/>
              </a:solidFill>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2"/>
          <p:cNvSpPr>
            <a:spLocks noChangeArrowheads="1"/>
          </p:cNvSpPr>
          <p:nvPr/>
        </p:nvSpPr>
        <p:spPr bwMode="auto">
          <a:xfrm>
            <a:off x="1438275" y="2300288"/>
            <a:ext cx="5943600" cy="4100512"/>
          </a:xfrm>
          <a:prstGeom prst="rect">
            <a:avLst/>
          </a:prstGeom>
          <a:gradFill rotWithShape="0">
            <a:gsLst>
              <a:gs pos="0">
                <a:schemeClr val="bg1"/>
              </a:gs>
              <a:gs pos="100000">
                <a:srgbClr val="E4E4E4"/>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sp>
        <p:nvSpPr>
          <p:cNvPr id="64" name="Rectangle 63"/>
          <p:cNvSpPr>
            <a:spLocks noChangeArrowheads="1"/>
          </p:cNvSpPr>
          <p:nvPr/>
        </p:nvSpPr>
        <p:spPr bwMode="auto">
          <a:xfrm>
            <a:off x="5486400" y="2971800"/>
            <a:ext cx="1714500" cy="1928813"/>
          </a:xfrm>
          <a:prstGeom prst="rect">
            <a:avLst/>
          </a:prstGeom>
          <a:solidFill>
            <a:schemeClr val="bg1"/>
          </a:solidFill>
          <a:ln w="9525" algn="ctr">
            <a:solidFill>
              <a:schemeClr val="tx1"/>
            </a:solidFill>
            <a:miter lim="800000"/>
            <a:headEnd/>
            <a:tailEnd/>
          </a:ln>
        </p:spPr>
        <p:txBody>
          <a:bodyPr anchor="ctr"/>
          <a:lstStyle/>
          <a:p>
            <a:pPr algn="ctr" fontAlgn="base">
              <a:spcBef>
                <a:spcPct val="0"/>
              </a:spcBef>
              <a:spcAft>
                <a:spcPct val="0"/>
              </a:spcAft>
              <a:defRPr/>
            </a:pPr>
            <a:endParaRPr lang="en-GB">
              <a:solidFill>
                <a:srgbClr val="FFFFFF"/>
              </a:solidFill>
            </a:endParaRPr>
          </a:p>
        </p:txBody>
      </p:sp>
      <p:sp>
        <p:nvSpPr>
          <p:cNvPr id="63" name="Rectangle 62"/>
          <p:cNvSpPr>
            <a:spLocks noChangeArrowheads="1"/>
          </p:cNvSpPr>
          <p:nvPr/>
        </p:nvSpPr>
        <p:spPr bwMode="auto">
          <a:xfrm>
            <a:off x="3557588" y="2971800"/>
            <a:ext cx="1714500" cy="1928813"/>
          </a:xfrm>
          <a:prstGeom prst="rect">
            <a:avLst/>
          </a:prstGeom>
          <a:solidFill>
            <a:schemeClr val="bg1"/>
          </a:solidFill>
          <a:ln w="9525" algn="ctr">
            <a:solidFill>
              <a:schemeClr val="tx1"/>
            </a:solidFill>
            <a:miter lim="800000"/>
            <a:headEnd/>
            <a:tailEnd/>
          </a:ln>
        </p:spPr>
        <p:txBody>
          <a:bodyPr anchor="ctr"/>
          <a:lstStyle/>
          <a:p>
            <a:pPr algn="ctr" fontAlgn="base">
              <a:spcBef>
                <a:spcPct val="0"/>
              </a:spcBef>
              <a:spcAft>
                <a:spcPct val="0"/>
              </a:spcAft>
              <a:defRPr/>
            </a:pPr>
            <a:endParaRPr lang="en-GB">
              <a:solidFill>
                <a:srgbClr val="FFFFFF"/>
              </a:solidFill>
            </a:endParaRPr>
          </a:p>
        </p:txBody>
      </p:sp>
      <p:sp>
        <p:nvSpPr>
          <p:cNvPr id="7218" name="Rectangle 50"/>
          <p:cNvSpPr>
            <a:spLocks noChangeArrowheads="1"/>
          </p:cNvSpPr>
          <p:nvPr/>
        </p:nvSpPr>
        <p:spPr bwMode="auto">
          <a:xfrm>
            <a:off x="3200400" y="1828800"/>
            <a:ext cx="2819400" cy="381000"/>
          </a:xfrm>
          <a:prstGeom prst="rect">
            <a:avLst/>
          </a:prstGeom>
          <a:gradFill rotWithShape="0">
            <a:gsLst>
              <a:gs pos="0">
                <a:srgbClr val="E4E4E4"/>
              </a:gs>
              <a:gs pos="50000">
                <a:schemeClr val="bg1"/>
              </a:gs>
              <a:gs pos="100000">
                <a:srgbClr val="E4E4E4"/>
              </a:gs>
            </a:gsLst>
            <a:lin ang="5400000" scaled="1"/>
          </a:gradFill>
          <a:ln w="9525">
            <a:solidFill>
              <a:schemeClr val="tx1"/>
            </a:solid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51206" name="Rectangle 4"/>
          <p:cNvSpPr>
            <a:spLocks noChangeArrowheads="1"/>
          </p:cNvSpPr>
          <p:nvPr/>
        </p:nvSpPr>
        <p:spPr bwMode="auto">
          <a:xfrm>
            <a:off x="611188" y="404813"/>
            <a:ext cx="7993062" cy="452437"/>
          </a:xfrm>
          <a:prstGeom prst="rect">
            <a:avLst/>
          </a:prstGeom>
          <a:solidFill>
            <a:srgbClr val="99CC00"/>
          </a:solidFill>
          <a:ln w="9525">
            <a:noFill/>
            <a:miter lim="800000"/>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07" name="Rectangle 2"/>
          <p:cNvSpPr>
            <a:spLocks noGrp="1" noChangeArrowheads="1"/>
          </p:cNvSpPr>
          <p:nvPr>
            <p:ph type="title" idx="4294967295"/>
          </p:nvPr>
        </p:nvSpPr>
        <p:spPr>
          <a:xfrm>
            <a:off x="500063" y="428625"/>
            <a:ext cx="8229600" cy="428625"/>
          </a:xfrm>
        </p:spPr>
        <p:txBody>
          <a:bodyPr/>
          <a:lstStyle/>
          <a:p>
            <a:pPr eaLnBrk="1" hangingPunct="1"/>
            <a:r>
              <a:rPr lang="en-GB" sz="2000" b="1" smtClean="0">
                <a:solidFill>
                  <a:schemeClr val="bg1"/>
                </a:solidFill>
              </a:rPr>
              <a:t>Current methods for high-throughput DNA methylation analysis</a:t>
            </a:r>
          </a:p>
        </p:txBody>
      </p:sp>
      <p:sp>
        <p:nvSpPr>
          <p:cNvPr id="51208" name="Rectangle 3"/>
          <p:cNvSpPr>
            <a:spLocks noGrp="1" noChangeArrowheads="1"/>
          </p:cNvSpPr>
          <p:nvPr>
            <p:ph type="body" idx="4294967295"/>
          </p:nvPr>
        </p:nvSpPr>
        <p:spPr>
          <a:xfrm>
            <a:off x="571500" y="995363"/>
            <a:ext cx="3214688" cy="500062"/>
          </a:xfrm>
        </p:spPr>
        <p:txBody>
          <a:bodyPr/>
          <a:lstStyle/>
          <a:p>
            <a:pPr eaLnBrk="1" hangingPunct="1">
              <a:lnSpc>
                <a:spcPct val="90000"/>
              </a:lnSpc>
            </a:pPr>
            <a:endParaRPr lang="en-GB" sz="2000" smtClean="0"/>
          </a:p>
          <a:p>
            <a:pPr eaLnBrk="1" hangingPunct="1">
              <a:lnSpc>
                <a:spcPct val="90000"/>
              </a:lnSpc>
              <a:buFontTx/>
              <a:buNone/>
            </a:pPr>
            <a:endParaRPr lang="en-GB" sz="2000" smtClean="0"/>
          </a:p>
        </p:txBody>
      </p:sp>
      <p:sp>
        <p:nvSpPr>
          <p:cNvPr id="16" name="Rectangle 15"/>
          <p:cNvSpPr/>
          <p:nvPr/>
        </p:nvSpPr>
        <p:spPr>
          <a:xfrm>
            <a:off x="714375" y="709613"/>
            <a:ext cx="80010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1210" name="Rectangle 12"/>
          <p:cNvSpPr>
            <a:spLocks noChangeArrowheads="1"/>
          </p:cNvSpPr>
          <p:nvPr/>
        </p:nvSpPr>
        <p:spPr bwMode="auto">
          <a:xfrm>
            <a:off x="3338513" y="1219200"/>
            <a:ext cx="2684462" cy="304800"/>
          </a:xfrm>
          <a:prstGeom prst="rect">
            <a:avLst/>
          </a:prstGeom>
          <a:solidFill>
            <a:schemeClr val="bg1"/>
          </a:solidFill>
          <a:ln w="9525">
            <a:noFill/>
            <a:miter lim="800000"/>
            <a:headEnd/>
            <a:tailEnd/>
          </a:ln>
        </p:spPr>
        <p:txBody>
          <a:bodyPr wrap="none">
            <a:spAutoFit/>
          </a:bodyPr>
          <a:lstStyle/>
          <a:p>
            <a:pPr fontAlgn="base">
              <a:spcBef>
                <a:spcPct val="50000"/>
              </a:spcBef>
              <a:spcAft>
                <a:spcPct val="0"/>
              </a:spcAft>
            </a:pPr>
            <a:r>
              <a:rPr lang="en-GB" sz="1400" b="1" smtClean="0">
                <a:solidFill>
                  <a:srgbClr val="000000"/>
                </a:solidFill>
              </a:rPr>
              <a:t>Detection of DNA methylation</a:t>
            </a:r>
          </a:p>
        </p:txBody>
      </p:sp>
      <p:sp>
        <p:nvSpPr>
          <p:cNvPr id="23" name="Rectangle 22"/>
          <p:cNvSpPr/>
          <p:nvPr/>
        </p:nvSpPr>
        <p:spPr>
          <a:xfrm>
            <a:off x="7486650" y="2533650"/>
            <a:ext cx="571500" cy="221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51212" name="Picture 13"/>
          <p:cNvPicPr>
            <a:picLocks noChangeAspect="1" noChangeArrowheads="1"/>
          </p:cNvPicPr>
          <p:nvPr/>
        </p:nvPicPr>
        <p:blipFill>
          <a:blip r:embed="rId3" cstate="print"/>
          <a:srcRect/>
          <a:stretch>
            <a:fillRect/>
          </a:stretch>
        </p:blipFill>
        <p:spPr bwMode="auto">
          <a:xfrm>
            <a:off x="5867400" y="5181600"/>
            <a:ext cx="990600" cy="990600"/>
          </a:xfrm>
          <a:prstGeom prst="rect">
            <a:avLst/>
          </a:prstGeom>
          <a:noFill/>
          <a:ln w="9525">
            <a:noFill/>
            <a:miter lim="800000"/>
            <a:headEnd/>
            <a:tailEnd/>
          </a:ln>
        </p:spPr>
      </p:pic>
      <p:sp>
        <p:nvSpPr>
          <p:cNvPr id="51213" name="Rectangle 26"/>
          <p:cNvSpPr>
            <a:spLocks noChangeArrowheads="1"/>
          </p:cNvSpPr>
          <p:nvPr/>
        </p:nvSpPr>
        <p:spPr bwMode="auto">
          <a:xfrm>
            <a:off x="304800" y="1219200"/>
            <a:ext cx="1582738" cy="304800"/>
          </a:xfrm>
          <a:prstGeom prst="rect">
            <a:avLst/>
          </a:prstGeom>
          <a:noFill/>
          <a:ln w="9525">
            <a:noFill/>
            <a:miter lim="800000"/>
            <a:headEnd/>
            <a:tailEnd/>
          </a:ln>
        </p:spPr>
        <p:txBody>
          <a:bodyPr wrap="none">
            <a:spAutoFit/>
          </a:bodyPr>
          <a:lstStyle/>
          <a:p>
            <a:pPr fontAlgn="base">
              <a:spcBef>
                <a:spcPct val="50000"/>
              </a:spcBef>
              <a:spcAft>
                <a:spcPct val="0"/>
              </a:spcAft>
            </a:pPr>
            <a:r>
              <a:rPr lang="en-GB" sz="1400" b="1" smtClean="0">
                <a:solidFill>
                  <a:srgbClr val="000000"/>
                </a:solidFill>
              </a:rPr>
              <a:t>DNA purification</a:t>
            </a:r>
          </a:p>
        </p:txBody>
      </p:sp>
      <p:sp>
        <p:nvSpPr>
          <p:cNvPr id="51214" name="Rectangle 27"/>
          <p:cNvSpPr>
            <a:spLocks noChangeArrowheads="1"/>
          </p:cNvSpPr>
          <p:nvPr/>
        </p:nvSpPr>
        <p:spPr bwMode="auto">
          <a:xfrm>
            <a:off x="7391400" y="1219200"/>
            <a:ext cx="1582738" cy="304800"/>
          </a:xfrm>
          <a:prstGeom prst="rect">
            <a:avLst/>
          </a:prstGeom>
          <a:noFill/>
          <a:ln w="9525">
            <a:noFill/>
            <a:miter lim="800000"/>
            <a:headEnd/>
            <a:tailEnd/>
          </a:ln>
        </p:spPr>
        <p:txBody>
          <a:bodyPr wrap="none">
            <a:spAutoFit/>
          </a:bodyPr>
          <a:lstStyle/>
          <a:p>
            <a:pPr fontAlgn="base">
              <a:spcBef>
                <a:spcPct val="50000"/>
              </a:spcBef>
              <a:spcAft>
                <a:spcPct val="0"/>
              </a:spcAft>
            </a:pPr>
            <a:r>
              <a:rPr lang="en-GB" sz="1400" b="1" smtClean="0">
                <a:solidFill>
                  <a:srgbClr val="000000"/>
                </a:solidFill>
              </a:rPr>
              <a:t>RNA purification</a:t>
            </a:r>
          </a:p>
        </p:txBody>
      </p:sp>
      <p:sp>
        <p:nvSpPr>
          <p:cNvPr id="51215" name="Rectangle 28"/>
          <p:cNvSpPr>
            <a:spLocks noChangeArrowheads="1"/>
          </p:cNvSpPr>
          <p:nvPr/>
        </p:nvSpPr>
        <p:spPr bwMode="auto">
          <a:xfrm>
            <a:off x="3429000" y="1905000"/>
            <a:ext cx="2389188" cy="304800"/>
          </a:xfrm>
          <a:prstGeom prst="rect">
            <a:avLst/>
          </a:prstGeom>
          <a:noFill/>
          <a:ln w="9525">
            <a:noFill/>
            <a:miter lim="800000"/>
            <a:headEnd/>
            <a:tailEnd/>
          </a:ln>
        </p:spPr>
        <p:txBody>
          <a:bodyPr wrap="none">
            <a:spAutoFit/>
          </a:bodyPr>
          <a:lstStyle/>
          <a:p>
            <a:pPr fontAlgn="base">
              <a:spcBef>
                <a:spcPct val="50000"/>
              </a:spcBef>
              <a:spcAft>
                <a:spcPct val="0"/>
              </a:spcAft>
            </a:pPr>
            <a:r>
              <a:rPr lang="en-GB" sz="1400" b="1" smtClean="0">
                <a:solidFill>
                  <a:srgbClr val="000000"/>
                </a:solidFill>
              </a:rPr>
              <a:t>Genome-wide approaches</a:t>
            </a:r>
          </a:p>
        </p:txBody>
      </p:sp>
      <p:sp>
        <p:nvSpPr>
          <p:cNvPr id="51216" name="Rectangle 36"/>
          <p:cNvSpPr>
            <a:spLocks noChangeArrowheads="1"/>
          </p:cNvSpPr>
          <p:nvPr/>
        </p:nvSpPr>
        <p:spPr bwMode="auto">
          <a:xfrm>
            <a:off x="2133600" y="2514600"/>
            <a:ext cx="638175" cy="304800"/>
          </a:xfrm>
          <a:prstGeom prst="rect">
            <a:avLst/>
          </a:prstGeom>
          <a:noFill/>
          <a:ln w="9525">
            <a:noFill/>
            <a:miter lim="800000"/>
            <a:headEnd/>
            <a:tailEnd/>
          </a:ln>
        </p:spPr>
        <p:txBody>
          <a:bodyPr wrap="none">
            <a:spAutoFit/>
          </a:bodyPr>
          <a:lstStyle/>
          <a:p>
            <a:pPr fontAlgn="base">
              <a:spcBef>
                <a:spcPct val="50000"/>
              </a:spcBef>
              <a:spcAft>
                <a:spcPct val="0"/>
              </a:spcAft>
            </a:pPr>
            <a:r>
              <a:rPr lang="en-GB" sz="1400" b="1" smtClean="0">
                <a:solidFill>
                  <a:srgbClr val="000000"/>
                </a:solidFill>
              </a:rPr>
              <a:t>DMH </a:t>
            </a:r>
          </a:p>
        </p:txBody>
      </p:sp>
      <p:sp>
        <p:nvSpPr>
          <p:cNvPr id="51217" name="Rectangle 37"/>
          <p:cNvSpPr>
            <a:spLocks noChangeArrowheads="1"/>
          </p:cNvSpPr>
          <p:nvPr/>
        </p:nvSpPr>
        <p:spPr bwMode="auto">
          <a:xfrm>
            <a:off x="3962400" y="2514600"/>
            <a:ext cx="727075" cy="304800"/>
          </a:xfrm>
          <a:prstGeom prst="rect">
            <a:avLst/>
          </a:prstGeom>
          <a:noFill/>
          <a:ln w="9525">
            <a:noFill/>
            <a:miter lim="800000"/>
            <a:headEnd/>
            <a:tailEnd/>
          </a:ln>
        </p:spPr>
        <p:txBody>
          <a:bodyPr wrap="none">
            <a:spAutoFit/>
          </a:bodyPr>
          <a:lstStyle/>
          <a:p>
            <a:pPr fontAlgn="base">
              <a:spcBef>
                <a:spcPct val="50000"/>
              </a:spcBef>
              <a:spcAft>
                <a:spcPct val="0"/>
              </a:spcAft>
            </a:pPr>
            <a:r>
              <a:rPr lang="en-GB" sz="1400" b="1" smtClean="0">
                <a:solidFill>
                  <a:srgbClr val="000000"/>
                </a:solidFill>
              </a:rPr>
              <a:t>MeDIP</a:t>
            </a:r>
          </a:p>
        </p:txBody>
      </p:sp>
      <p:sp>
        <p:nvSpPr>
          <p:cNvPr id="51218" name="Rectangle 38"/>
          <p:cNvSpPr>
            <a:spLocks noChangeArrowheads="1"/>
          </p:cNvSpPr>
          <p:nvPr/>
        </p:nvSpPr>
        <p:spPr bwMode="auto">
          <a:xfrm>
            <a:off x="5486400" y="2514600"/>
            <a:ext cx="1828800" cy="304800"/>
          </a:xfrm>
          <a:prstGeom prst="rect">
            <a:avLst/>
          </a:prstGeom>
          <a:noFill/>
          <a:ln w="9525">
            <a:noFill/>
            <a:miter lim="800000"/>
            <a:headEnd/>
            <a:tailEnd/>
          </a:ln>
        </p:spPr>
        <p:txBody>
          <a:bodyPr wrap="none">
            <a:spAutoFit/>
          </a:bodyPr>
          <a:lstStyle/>
          <a:p>
            <a:pPr fontAlgn="base">
              <a:spcBef>
                <a:spcPct val="50000"/>
              </a:spcBef>
              <a:spcAft>
                <a:spcPct val="0"/>
              </a:spcAft>
            </a:pPr>
            <a:r>
              <a:rPr lang="en-GB" sz="1400" b="1" smtClean="0">
                <a:solidFill>
                  <a:srgbClr val="000000"/>
                </a:solidFill>
              </a:rPr>
              <a:t>Illumina BeadChips</a:t>
            </a:r>
          </a:p>
        </p:txBody>
      </p:sp>
      <p:pic>
        <p:nvPicPr>
          <p:cNvPr id="51219" name="Picture 5" descr="Jens"/>
          <p:cNvPicPr>
            <a:picLocks noChangeAspect="1" noChangeArrowheads="1"/>
          </p:cNvPicPr>
          <p:nvPr/>
        </p:nvPicPr>
        <p:blipFill>
          <a:blip r:embed="rId4" cstate="print"/>
          <a:srcRect l="5315" t="14803" r="35039" b="4147"/>
          <a:stretch>
            <a:fillRect/>
          </a:stretch>
        </p:blipFill>
        <p:spPr bwMode="auto">
          <a:xfrm>
            <a:off x="1639888" y="2971800"/>
            <a:ext cx="1700212" cy="1928813"/>
          </a:xfrm>
          <a:prstGeom prst="rect">
            <a:avLst/>
          </a:prstGeom>
          <a:noFill/>
          <a:ln w="9525">
            <a:noFill/>
            <a:miter lim="800000"/>
            <a:headEnd/>
            <a:tailEnd/>
          </a:ln>
        </p:spPr>
      </p:pic>
      <p:grpSp>
        <p:nvGrpSpPr>
          <p:cNvPr id="2" name="Group 53"/>
          <p:cNvGrpSpPr>
            <a:grpSpLocks/>
          </p:cNvGrpSpPr>
          <p:nvPr/>
        </p:nvGrpSpPr>
        <p:grpSpPr bwMode="auto">
          <a:xfrm>
            <a:off x="3629025" y="3043238"/>
            <a:ext cx="1357313" cy="1714500"/>
            <a:chOff x="3492000" y="3672000"/>
            <a:chExt cx="1365752" cy="1785827"/>
          </a:xfrm>
        </p:grpSpPr>
        <p:pic>
          <p:nvPicPr>
            <p:cNvPr id="51237" name="Picture 18"/>
            <p:cNvPicPr>
              <a:picLocks noChangeAspect="1" noChangeArrowheads="1"/>
            </p:cNvPicPr>
            <p:nvPr/>
          </p:nvPicPr>
          <p:blipFill>
            <a:blip r:embed="rId5" cstate="print"/>
            <a:srcRect/>
            <a:stretch>
              <a:fillRect/>
            </a:stretch>
          </p:blipFill>
          <p:spPr bwMode="auto">
            <a:xfrm>
              <a:off x="3714744" y="3714752"/>
              <a:ext cx="1102575" cy="1743075"/>
            </a:xfrm>
            <a:prstGeom prst="rect">
              <a:avLst/>
            </a:prstGeom>
            <a:noFill/>
            <a:ln w="9525">
              <a:noFill/>
              <a:miter lim="800000"/>
              <a:headEnd/>
              <a:tailEnd/>
            </a:ln>
          </p:spPr>
        </p:pic>
        <p:sp>
          <p:nvSpPr>
            <p:cNvPr id="46" name="Rectangle 45"/>
            <p:cNvSpPr/>
            <p:nvPr/>
          </p:nvSpPr>
          <p:spPr>
            <a:xfrm>
              <a:off x="3643751" y="3714992"/>
              <a:ext cx="356213" cy="14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1239" name="TextBox 46"/>
            <p:cNvSpPr txBox="1">
              <a:spLocks noChangeArrowheads="1"/>
            </p:cNvSpPr>
            <p:nvPr/>
          </p:nvSpPr>
          <p:spPr bwMode="auto">
            <a:xfrm>
              <a:off x="3492000" y="4571528"/>
              <a:ext cx="571859" cy="223228"/>
            </a:xfrm>
            <a:prstGeom prst="rect">
              <a:avLst/>
            </a:prstGeom>
            <a:noFill/>
            <a:ln w="9525">
              <a:noFill/>
              <a:miter lim="800000"/>
              <a:headEnd/>
              <a:tailEnd/>
            </a:ln>
          </p:spPr>
          <p:txBody>
            <a:bodyPr>
              <a:spAutoFit/>
            </a:bodyPr>
            <a:lstStyle/>
            <a:p>
              <a:pPr fontAlgn="base">
                <a:spcBef>
                  <a:spcPct val="0"/>
                </a:spcBef>
                <a:spcAft>
                  <a:spcPct val="0"/>
                </a:spcAft>
              </a:pPr>
              <a:r>
                <a:rPr lang="el-GR" sz="800" smtClean="0">
                  <a:solidFill>
                    <a:srgbClr val="7030A0"/>
                  </a:solidFill>
                </a:rPr>
                <a:t>α</a:t>
              </a:r>
              <a:r>
                <a:rPr lang="en-GB" sz="800" smtClean="0">
                  <a:solidFill>
                    <a:srgbClr val="7030A0"/>
                  </a:solidFill>
                </a:rPr>
                <a:t>-5mC</a:t>
              </a:r>
            </a:p>
          </p:txBody>
        </p:sp>
        <p:sp>
          <p:nvSpPr>
            <p:cNvPr id="48" name="Rectangle 47"/>
            <p:cNvSpPr/>
            <p:nvPr/>
          </p:nvSpPr>
          <p:spPr>
            <a:xfrm>
              <a:off x="3999964" y="3690188"/>
              <a:ext cx="857788" cy="46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1241" name="TextBox 48"/>
            <p:cNvSpPr txBox="1">
              <a:spLocks noChangeArrowheads="1"/>
            </p:cNvSpPr>
            <p:nvPr/>
          </p:nvSpPr>
          <p:spPr bwMode="auto">
            <a:xfrm>
              <a:off x="4333814" y="3672000"/>
              <a:ext cx="357811" cy="191811"/>
            </a:xfrm>
            <a:prstGeom prst="rect">
              <a:avLst/>
            </a:prstGeom>
            <a:noFill/>
            <a:ln w="9525">
              <a:noFill/>
              <a:miter lim="800000"/>
              <a:headEnd/>
              <a:tailEnd/>
            </a:ln>
          </p:spPr>
          <p:txBody>
            <a:bodyPr>
              <a:spAutoFit/>
            </a:bodyPr>
            <a:lstStyle/>
            <a:p>
              <a:pPr fontAlgn="base">
                <a:spcBef>
                  <a:spcPct val="0"/>
                </a:spcBef>
                <a:spcAft>
                  <a:spcPct val="0"/>
                </a:spcAft>
              </a:pPr>
              <a:r>
                <a:rPr lang="en-GB" sz="600" smtClean="0">
                  <a:solidFill>
                    <a:srgbClr val="C00000"/>
                  </a:solidFill>
                </a:rPr>
                <a:t>CH</a:t>
              </a:r>
              <a:r>
                <a:rPr lang="en-GB" sz="600" baseline="-25000" smtClean="0">
                  <a:solidFill>
                    <a:srgbClr val="C00000"/>
                  </a:solidFill>
                </a:rPr>
                <a:t>3</a:t>
              </a:r>
            </a:p>
          </p:txBody>
        </p:sp>
        <p:sp>
          <p:nvSpPr>
            <p:cNvPr id="51242" name="TextBox 49"/>
            <p:cNvSpPr txBox="1">
              <a:spLocks noChangeArrowheads="1"/>
            </p:cNvSpPr>
            <p:nvPr/>
          </p:nvSpPr>
          <p:spPr bwMode="auto">
            <a:xfrm>
              <a:off x="4333814" y="4176331"/>
              <a:ext cx="357811" cy="191811"/>
            </a:xfrm>
            <a:prstGeom prst="rect">
              <a:avLst/>
            </a:prstGeom>
            <a:noFill/>
            <a:ln w="9525">
              <a:noFill/>
              <a:miter lim="800000"/>
              <a:headEnd/>
              <a:tailEnd/>
            </a:ln>
          </p:spPr>
          <p:txBody>
            <a:bodyPr>
              <a:spAutoFit/>
            </a:bodyPr>
            <a:lstStyle/>
            <a:p>
              <a:pPr fontAlgn="base">
                <a:spcBef>
                  <a:spcPct val="0"/>
                </a:spcBef>
                <a:spcAft>
                  <a:spcPct val="0"/>
                </a:spcAft>
              </a:pPr>
              <a:r>
                <a:rPr lang="en-GB" sz="600" smtClean="0">
                  <a:solidFill>
                    <a:srgbClr val="C00000"/>
                  </a:solidFill>
                </a:rPr>
                <a:t>CH</a:t>
              </a:r>
              <a:r>
                <a:rPr lang="en-GB" sz="600" baseline="-25000" smtClean="0">
                  <a:solidFill>
                    <a:srgbClr val="C00000"/>
                  </a:solidFill>
                </a:rPr>
                <a:t>3</a:t>
              </a:r>
            </a:p>
          </p:txBody>
        </p:sp>
        <p:sp>
          <p:nvSpPr>
            <p:cNvPr id="51243" name="TextBox 50"/>
            <p:cNvSpPr txBox="1">
              <a:spLocks noChangeArrowheads="1"/>
            </p:cNvSpPr>
            <p:nvPr/>
          </p:nvSpPr>
          <p:spPr bwMode="auto">
            <a:xfrm>
              <a:off x="3714035" y="4715386"/>
              <a:ext cx="357811" cy="191811"/>
            </a:xfrm>
            <a:prstGeom prst="rect">
              <a:avLst/>
            </a:prstGeom>
            <a:noFill/>
            <a:ln w="9525">
              <a:noFill/>
              <a:miter lim="800000"/>
              <a:headEnd/>
              <a:tailEnd/>
            </a:ln>
          </p:spPr>
          <p:txBody>
            <a:bodyPr>
              <a:spAutoFit/>
            </a:bodyPr>
            <a:lstStyle/>
            <a:p>
              <a:pPr fontAlgn="base">
                <a:spcBef>
                  <a:spcPct val="0"/>
                </a:spcBef>
                <a:spcAft>
                  <a:spcPct val="0"/>
                </a:spcAft>
              </a:pPr>
              <a:r>
                <a:rPr lang="en-GB" sz="600" smtClean="0">
                  <a:solidFill>
                    <a:srgbClr val="C00000"/>
                  </a:solidFill>
                </a:rPr>
                <a:t>CH</a:t>
              </a:r>
              <a:r>
                <a:rPr lang="en-GB" sz="600" baseline="-25000" smtClean="0">
                  <a:solidFill>
                    <a:srgbClr val="C00000"/>
                  </a:solidFill>
                </a:rPr>
                <a:t>3</a:t>
              </a:r>
            </a:p>
          </p:txBody>
        </p:sp>
      </p:grpSp>
      <p:pic>
        <p:nvPicPr>
          <p:cNvPr id="51221" name="Picture 19"/>
          <p:cNvPicPr>
            <a:picLocks noChangeAspect="1" noChangeArrowheads="1"/>
          </p:cNvPicPr>
          <p:nvPr/>
        </p:nvPicPr>
        <p:blipFill>
          <a:blip r:embed="rId6" cstate="print"/>
          <a:srcRect/>
          <a:stretch>
            <a:fillRect/>
          </a:stretch>
        </p:blipFill>
        <p:spPr bwMode="auto">
          <a:xfrm>
            <a:off x="1981200" y="5181600"/>
            <a:ext cx="1057275" cy="1023938"/>
          </a:xfrm>
          <a:prstGeom prst="rect">
            <a:avLst/>
          </a:prstGeom>
          <a:noFill/>
          <a:ln w="9525">
            <a:noFill/>
            <a:miter lim="800000"/>
            <a:headEnd/>
            <a:tailEnd/>
          </a:ln>
        </p:spPr>
      </p:pic>
      <p:pic>
        <p:nvPicPr>
          <p:cNvPr id="51222" name="Picture 22"/>
          <p:cNvPicPr>
            <a:picLocks noChangeAspect="1" noChangeArrowheads="1"/>
          </p:cNvPicPr>
          <p:nvPr/>
        </p:nvPicPr>
        <p:blipFill>
          <a:blip r:embed="rId7" cstate="print"/>
          <a:srcRect/>
          <a:stretch>
            <a:fillRect/>
          </a:stretch>
        </p:blipFill>
        <p:spPr bwMode="auto">
          <a:xfrm>
            <a:off x="3886200" y="5181600"/>
            <a:ext cx="1063625" cy="1009650"/>
          </a:xfrm>
          <a:prstGeom prst="rect">
            <a:avLst/>
          </a:prstGeom>
          <a:noFill/>
          <a:ln w="9525">
            <a:noFill/>
            <a:miter lim="800000"/>
            <a:headEnd/>
            <a:tailEnd/>
          </a:ln>
        </p:spPr>
      </p:pic>
      <p:pic>
        <p:nvPicPr>
          <p:cNvPr id="51223" name="Picture 23"/>
          <p:cNvPicPr>
            <a:picLocks noChangeAspect="1" noChangeArrowheads="1"/>
          </p:cNvPicPr>
          <p:nvPr/>
        </p:nvPicPr>
        <p:blipFill>
          <a:blip r:embed="rId8" cstate="print"/>
          <a:srcRect/>
          <a:stretch>
            <a:fillRect/>
          </a:stretch>
        </p:blipFill>
        <p:spPr bwMode="auto">
          <a:xfrm>
            <a:off x="5629275" y="3043238"/>
            <a:ext cx="1428750" cy="1714500"/>
          </a:xfrm>
          <a:prstGeom prst="rect">
            <a:avLst/>
          </a:prstGeom>
          <a:noFill/>
          <a:ln w="9525">
            <a:noFill/>
            <a:miter lim="800000"/>
            <a:headEnd/>
            <a:tailEnd/>
          </a:ln>
        </p:spPr>
      </p:pic>
      <p:sp>
        <p:nvSpPr>
          <p:cNvPr id="51224" name="TextBox 57"/>
          <p:cNvSpPr txBox="1">
            <a:spLocks noChangeArrowheads="1"/>
          </p:cNvSpPr>
          <p:nvPr/>
        </p:nvSpPr>
        <p:spPr bwMode="auto">
          <a:xfrm>
            <a:off x="7415213" y="2462213"/>
            <a:ext cx="1643062" cy="276225"/>
          </a:xfrm>
          <a:prstGeom prst="rect">
            <a:avLst/>
          </a:prstGeom>
          <a:noFill/>
          <a:ln w="9525">
            <a:noFill/>
            <a:miter lim="800000"/>
            <a:headEnd/>
            <a:tailEnd/>
          </a:ln>
        </p:spPr>
        <p:txBody>
          <a:bodyPr>
            <a:spAutoFit/>
          </a:bodyPr>
          <a:lstStyle/>
          <a:p>
            <a:pPr fontAlgn="base">
              <a:spcBef>
                <a:spcPct val="0"/>
              </a:spcBef>
              <a:spcAft>
                <a:spcPct val="0"/>
              </a:spcAft>
            </a:pPr>
            <a:r>
              <a:rPr lang="en-GB" sz="1200" b="1" smtClean="0">
                <a:solidFill>
                  <a:srgbClr val="000000"/>
                </a:solidFill>
              </a:rPr>
              <a:t>Demethylating drug</a:t>
            </a:r>
          </a:p>
        </p:txBody>
      </p:sp>
      <p:pic>
        <p:nvPicPr>
          <p:cNvPr id="51225" name="Picture 24"/>
          <p:cNvPicPr>
            <a:picLocks noChangeAspect="1" noChangeArrowheads="1"/>
          </p:cNvPicPr>
          <p:nvPr/>
        </p:nvPicPr>
        <p:blipFill>
          <a:blip r:embed="rId9" cstate="print"/>
          <a:srcRect/>
          <a:stretch>
            <a:fillRect/>
          </a:stretch>
        </p:blipFill>
        <p:spPr bwMode="auto">
          <a:xfrm>
            <a:off x="7558088" y="2962275"/>
            <a:ext cx="1387475" cy="1357313"/>
          </a:xfrm>
          <a:prstGeom prst="rect">
            <a:avLst/>
          </a:prstGeom>
          <a:noFill/>
          <a:ln w="9525">
            <a:noFill/>
            <a:miter lim="800000"/>
            <a:headEnd/>
            <a:tailEnd/>
          </a:ln>
        </p:spPr>
      </p:pic>
      <p:pic>
        <p:nvPicPr>
          <p:cNvPr id="51226" name="Picture 19"/>
          <p:cNvPicPr>
            <a:picLocks noChangeAspect="1" noChangeArrowheads="1"/>
          </p:cNvPicPr>
          <p:nvPr/>
        </p:nvPicPr>
        <p:blipFill>
          <a:blip r:embed="rId6" cstate="print"/>
          <a:srcRect/>
          <a:stretch>
            <a:fillRect/>
          </a:stretch>
        </p:blipFill>
        <p:spPr bwMode="auto">
          <a:xfrm>
            <a:off x="7848600" y="4495800"/>
            <a:ext cx="652463" cy="631825"/>
          </a:xfrm>
          <a:prstGeom prst="rect">
            <a:avLst/>
          </a:prstGeom>
          <a:noFill/>
          <a:ln w="9525">
            <a:noFill/>
            <a:miter lim="800000"/>
            <a:headEnd/>
            <a:tailEnd/>
          </a:ln>
        </p:spPr>
      </p:pic>
      <p:sp>
        <p:nvSpPr>
          <p:cNvPr id="51227" name="TextBox 60"/>
          <p:cNvSpPr txBox="1">
            <a:spLocks noChangeArrowheads="1"/>
          </p:cNvSpPr>
          <p:nvPr/>
        </p:nvSpPr>
        <p:spPr bwMode="auto">
          <a:xfrm>
            <a:off x="0" y="2590800"/>
            <a:ext cx="1571625" cy="1187450"/>
          </a:xfrm>
          <a:prstGeom prst="rect">
            <a:avLst/>
          </a:prstGeom>
          <a:noFill/>
          <a:ln w="9525">
            <a:noFill/>
            <a:miter lim="800000"/>
            <a:headEnd/>
            <a:tailEnd/>
          </a:ln>
        </p:spPr>
        <p:txBody>
          <a:bodyPr>
            <a:spAutoFit/>
          </a:bodyPr>
          <a:lstStyle/>
          <a:p>
            <a:pPr fontAlgn="base">
              <a:spcBef>
                <a:spcPct val="0"/>
              </a:spcBef>
              <a:spcAft>
                <a:spcPct val="0"/>
              </a:spcAft>
            </a:pPr>
            <a:r>
              <a:rPr lang="en-GB" sz="1200" b="1" smtClean="0">
                <a:solidFill>
                  <a:srgbClr val="000000"/>
                </a:solidFill>
              </a:rPr>
              <a:t>Candidate genes:</a:t>
            </a:r>
          </a:p>
          <a:p>
            <a:pPr fontAlgn="base">
              <a:spcBef>
                <a:spcPct val="0"/>
              </a:spcBef>
              <a:spcAft>
                <a:spcPct val="0"/>
              </a:spcAft>
              <a:buFont typeface="Arial" charset="0"/>
              <a:buChar char="•"/>
            </a:pPr>
            <a:r>
              <a:rPr lang="en-GB" sz="1200" b="1" smtClean="0">
                <a:solidFill>
                  <a:srgbClr val="000000"/>
                </a:solidFill>
              </a:rPr>
              <a:t>Bisulphite sequencing</a:t>
            </a:r>
          </a:p>
          <a:p>
            <a:pPr fontAlgn="base">
              <a:spcBef>
                <a:spcPct val="0"/>
              </a:spcBef>
              <a:spcAft>
                <a:spcPct val="0"/>
              </a:spcAft>
              <a:buFont typeface="Arial" charset="0"/>
              <a:buChar char="•"/>
            </a:pPr>
            <a:r>
              <a:rPr lang="en-GB" sz="1200" b="1" smtClean="0">
                <a:solidFill>
                  <a:srgbClr val="000000"/>
                </a:solidFill>
              </a:rPr>
              <a:t>MSP</a:t>
            </a:r>
          </a:p>
          <a:p>
            <a:pPr fontAlgn="base">
              <a:spcBef>
                <a:spcPct val="0"/>
              </a:spcBef>
              <a:spcAft>
                <a:spcPct val="0"/>
              </a:spcAft>
              <a:buFont typeface="Arial" charset="0"/>
              <a:buChar char="•"/>
            </a:pPr>
            <a:r>
              <a:rPr lang="en-GB" sz="1200" b="1" smtClean="0">
                <a:solidFill>
                  <a:srgbClr val="000000"/>
                </a:solidFill>
              </a:rPr>
              <a:t>Pyrosequencing</a:t>
            </a:r>
          </a:p>
          <a:p>
            <a:pPr fontAlgn="base">
              <a:spcBef>
                <a:spcPct val="0"/>
              </a:spcBef>
              <a:spcAft>
                <a:spcPct val="0"/>
              </a:spcAft>
              <a:buFont typeface="Arial" charset="0"/>
              <a:buChar char="•"/>
            </a:pPr>
            <a:r>
              <a:rPr lang="en-GB" sz="1200" b="1" smtClean="0">
                <a:solidFill>
                  <a:srgbClr val="000000"/>
                </a:solidFill>
              </a:rPr>
              <a:t>Methylight </a:t>
            </a:r>
          </a:p>
        </p:txBody>
      </p:sp>
      <p:sp>
        <p:nvSpPr>
          <p:cNvPr id="62" name="Rectangle 61"/>
          <p:cNvSpPr/>
          <p:nvPr/>
        </p:nvSpPr>
        <p:spPr>
          <a:xfrm>
            <a:off x="1628775" y="2971800"/>
            <a:ext cx="1714500" cy="19288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5" name="Rectangle 64"/>
          <p:cNvSpPr/>
          <p:nvPr/>
        </p:nvSpPr>
        <p:spPr>
          <a:xfrm>
            <a:off x="7415213" y="2819400"/>
            <a:ext cx="1500187" cy="15001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51230" name="Picture 25"/>
          <p:cNvPicPr>
            <a:picLocks noChangeAspect="1" noChangeArrowheads="1"/>
          </p:cNvPicPr>
          <p:nvPr/>
        </p:nvPicPr>
        <p:blipFill>
          <a:blip r:embed="rId10" cstate="print"/>
          <a:srcRect/>
          <a:stretch>
            <a:fillRect/>
          </a:stretch>
        </p:blipFill>
        <p:spPr bwMode="auto">
          <a:xfrm>
            <a:off x="152400" y="3886200"/>
            <a:ext cx="1066800" cy="779463"/>
          </a:xfrm>
          <a:prstGeom prst="rect">
            <a:avLst/>
          </a:prstGeom>
          <a:noFill/>
          <a:ln w="9525">
            <a:solidFill>
              <a:schemeClr val="tx1"/>
            </a:solidFill>
            <a:miter lim="800000"/>
            <a:headEnd/>
            <a:tailEnd/>
          </a:ln>
        </p:spPr>
      </p:pic>
      <p:sp>
        <p:nvSpPr>
          <p:cNvPr id="51231" name="Line 44"/>
          <p:cNvSpPr>
            <a:spLocks noChangeShapeType="1"/>
          </p:cNvSpPr>
          <p:nvPr/>
        </p:nvSpPr>
        <p:spPr bwMode="auto">
          <a:xfrm flipH="1">
            <a:off x="1981200" y="1371600"/>
            <a:ext cx="1371600"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GB" smtClean="0">
              <a:solidFill>
                <a:srgbClr val="000000"/>
              </a:solidFill>
            </a:endParaRPr>
          </a:p>
        </p:txBody>
      </p:sp>
      <p:sp>
        <p:nvSpPr>
          <p:cNvPr id="51232" name="Line 45"/>
          <p:cNvSpPr>
            <a:spLocks noChangeShapeType="1"/>
          </p:cNvSpPr>
          <p:nvPr/>
        </p:nvSpPr>
        <p:spPr bwMode="auto">
          <a:xfrm>
            <a:off x="6019800" y="1371600"/>
            <a:ext cx="1371600"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GB" smtClean="0">
              <a:solidFill>
                <a:srgbClr val="000000"/>
              </a:solidFill>
            </a:endParaRPr>
          </a:p>
        </p:txBody>
      </p:sp>
      <p:cxnSp>
        <p:nvCxnSpPr>
          <p:cNvPr id="51233" name="AutoShape 47"/>
          <p:cNvCxnSpPr>
            <a:cxnSpLocks noChangeShapeType="1"/>
          </p:cNvCxnSpPr>
          <p:nvPr/>
        </p:nvCxnSpPr>
        <p:spPr bwMode="auto">
          <a:xfrm rot="16200000" flipH="1">
            <a:off x="1759744" y="678656"/>
            <a:ext cx="496888" cy="2187575"/>
          </a:xfrm>
          <a:prstGeom prst="curvedConnector2">
            <a:avLst/>
          </a:prstGeom>
          <a:noFill/>
          <a:ln w="28575">
            <a:solidFill>
              <a:schemeClr val="tx1"/>
            </a:solidFill>
            <a:round/>
            <a:headEnd/>
            <a:tailEnd/>
          </a:ln>
        </p:spPr>
      </p:cxnSp>
      <p:sp>
        <p:nvSpPr>
          <p:cNvPr id="51234" name="Line 48"/>
          <p:cNvSpPr>
            <a:spLocks noChangeShapeType="1"/>
          </p:cNvSpPr>
          <p:nvPr/>
        </p:nvSpPr>
        <p:spPr bwMode="auto">
          <a:xfrm>
            <a:off x="762000" y="1524000"/>
            <a:ext cx="0" cy="10668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GB" smtClean="0">
              <a:solidFill>
                <a:srgbClr val="000000"/>
              </a:solidFill>
            </a:endParaRPr>
          </a:p>
        </p:txBody>
      </p:sp>
      <p:sp>
        <p:nvSpPr>
          <p:cNvPr id="51235" name="Line 49"/>
          <p:cNvSpPr>
            <a:spLocks noChangeShapeType="1"/>
          </p:cNvSpPr>
          <p:nvPr/>
        </p:nvSpPr>
        <p:spPr bwMode="auto">
          <a:xfrm>
            <a:off x="8153400" y="1524000"/>
            <a:ext cx="0" cy="9906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GB" smtClean="0">
              <a:solidFill>
                <a:srgbClr val="000000"/>
              </a:solidFill>
            </a:endParaRPr>
          </a:p>
        </p:txBody>
      </p:sp>
      <p:sp>
        <p:nvSpPr>
          <p:cNvPr id="51236" name="Line 52"/>
          <p:cNvSpPr>
            <a:spLocks noChangeShapeType="1"/>
          </p:cNvSpPr>
          <p:nvPr/>
        </p:nvSpPr>
        <p:spPr bwMode="auto">
          <a:xfrm>
            <a:off x="2889250" y="2014538"/>
            <a:ext cx="304800" cy="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GB"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1266" name="Rectangle 2"/>
          <p:cNvSpPr>
            <a:spLocks noGrp="1" noChangeArrowheads="1"/>
          </p:cNvSpPr>
          <p:nvPr>
            <p:ph type="title"/>
          </p:nvPr>
        </p:nvSpPr>
        <p:spPr/>
        <p:txBody>
          <a:bodyPr/>
          <a:lstStyle/>
          <a:p>
            <a:r>
              <a:rPr lang="en-GB"/>
              <a:t>DNA methylation</a:t>
            </a:r>
          </a:p>
        </p:txBody>
      </p:sp>
      <p:sp>
        <p:nvSpPr>
          <p:cNvPr id="2571267" name="Rectangle 3"/>
          <p:cNvSpPr>
            <a:spLocks noGrp="1" noChangeArrowheads="1"/>
          </p:cNvSpPr>
          <p:nvPr>
            <p:ph type="body" sz="half" idx="1"/>
          </p:nvPr>
        </p:nvSpPr>
        <p:spPr>
          <a:xfrm>
            <a:off x="228600" y="3643313"/>
            <a:ext cx="4281488" cy="3214687"/>
          </a:xfrm>
        </p:spPr>
        <p:txBody>
          <a:bodyPr/>
          <a:lstStyle/>
          <a:p>
            <a:pPr>
              <a:lnSpc>
                <a:spcPct val="80000"/>
              </a:lnSpc>
              <a:spcAft>
                <a:spcPct val="100000"/>
              </a:spcAft>
            </a:pPr>
            <a:r>
              <a:rPr lang="en-GB" sz="1800"/>
              <a:t>Generally unmethylated in normal cells</a:t>
            </a:r>
          </a:p>
          <a:p>
            <a:pPr>
              <a:lnSpc>
                <a:spcPct val="80000"/>
              </a:lnSpc>
              <a:spcAft>
                <a:spcPct val="100000"/>
              </a:spcAft>
            </a:pPr>
            <a:r>
              <a:rPr lang="en-GB" sz="1800"/>
              <a:t>De-methylated state allows gene transcription</a:t>
            </a:r>
          </a:p>
          <a:p>
            <a:pPr>
              <a:lnSpc>
                <a:spcPct val="80000"/>
              </a:lnSpc>
              <a:spcAft>
                <a:spcPct val="100000"/>
              </a:spcAft>
            </a:pPr>
            <a:r>
              <a:rPr lang="en-GB" sz="1800"/>
              <a:t>Methylation of CpG islands associated with gene silencing:</a:t>
            </a:r>
          </a:p>
          <a:p>
            <a:pPr lvl="1">
              <a:lnSpc>
                <a:spcPct val="80000"/>
              </a:lnSpc>
              <a:spcAft>
                <a:spcPct val="100000"/>
              </a:spcAft>
            </a:pPr>
            <a:r>
              <a:rPr lang="en-GB" sz="1600"/>
              <a:t>Imprinted genes</a:t>
            </a:r>
          </a:p>
          <a:p>
            <a:pPr lvl="1">
              <a:lnSpc>
                <a:spcPct val="80000"/>
              </a:lnSpc>
              <a:spcAft>
                <a:spcPct val="100000"/>
              </a:spcAft>
            </a:pPr>
            <a:r>
              <a:rPr lang="en-GB" sz="1600"/>
              <a:t>X-chromosome inactivation </a:t>
            </a:r>
          </a:p>
          <a:p>
            <a:pPr>
              <a:lnSpc>
                <a:spcPct val="80000"/>
              </a:lnSpc>
              <a:spcAft>
                <a:spcPct val="100000"/>
              </a:spcAft>
            </a:pPr>
            <a:endParaRPr lang="en-US" sz="1800"/>
          </a:p>
        </p:txBody>
      </p:sp>
      <p:sp>
        <p:nvSpPr>
          <p:cNvPr id="2571268" name="Rectangle 4"/>
          <p:cNvSpPr>
            <a:spLocks noGrp="1" noChangeArrowheads="1"/>
          </p:cNvSpPr>
          <p:nvPr>
            <p:ph type="body" sz="half" idx="2"/>
          </p:nvPr>
        </p:nvSpPr>
        <p:spPr>
          <a:xfrm>
            <a:off x="4891088" y="3629025"/>
            <a:ext cx="4038600" cy="3228975"/>
          </a:xfrm>
        </p:spPr>
        <p:txBody>
          <a:bodyPr/>
          <a:lstStyle/>
          <a:p>
            <a:pPr>
              <a:lnSpc>
                <a:spcPct val="80000"/>
              </a:lnSpc>
              <a:spcAft>
                <a:spcPct val="100000"/>
              </a:spcAft>
            </a:pPr>
            <a:r>
              <a:rPr lang="en-GB" sz="1800" dirty="0"/>
              <a:t>Generally </a:t>
            </a:r>
            <a:r>
              <a:rPr lang="en-GB" sz="1800" dirty="0" err="1"/>
              <a:t>methylated</a:t>
            </a:r>
            <a:r>
              <a:rPr lang="en-GB" sz="1800" dirty="0"/>
              <a:t> in normal cells</a:t>
            </a:r>
          </a:p>
          <a:p>
            <a:pPr>
              <a:lnSpc>
                <a:spcPct val="80000"/>
              </a:lnSpc>
              <a:spcAft>
                <a:spcPct val="100000"/>
              </a:spcAft>
            </a:pPr>
            <a:r>
              <a:rPr lang="en-GB" sz="1800" dirty="0" err="1" smtClean="0"/>
              <a:t>Methylation</a:t>
            </a:r>
            <a:r>
              <a:rPr lang="en-GB" sz="1800" dirty="0" smtClean="0"/>
              <a:t> associated with gene transcription</a:t>
            </a:r>
          </a:p>
          <a:p>
            <a:pPr>
              <a:lnSpc>
                <a:spcPct val="80000"/>
              </a:lnSpc>
              <a:spcAft>
                <a:spcPct val="100000"/>
              </a:spcAft>
            </a:pPr>
            <a:r>
              <a:rPr lang="en-GB" sz="1800" dirty="0" err="1" smtClean="0"/>
              <a:t>Methylation</a:t>
            </a:r>
            <a:r>
              <a:rPr lang="en-GB" sz="1800" dirty="0" smtClean="0"/>
              <a:t> </a:t>
            </a:r>
            <a:r>
              <a:rPr lang="en-GB" sz="1800" dirty="0"/>
              <a:t>helps prevent mutations and genomic instability</a:t>
            </a:r>
          </a:p>
          <a:p>
            <a:pPr>
              <a:lnSpc>
                <a:spcPct val="80000"/>
              </a:lnSpc>
              <a:spcAft>
                <a:spcPct val="100000"/>
              </a:spcAft>
            </a:pPr>
            <a:r>
              <a:rPr lang="en-GB" sz="1800" dirty="0" err="1"/>
              <a:t>Methylation</a:t>
            </a:r>
            <a:r>
              <a:rPr lang="en-GB" sz="1800" dirty="0"/>
              <a:t> helps prevent recombination and activation of transposable elements</a:t>
            </a:r>
            <a:endParaRPr lang="en-US" sz="1800" dirty="0"/>
          </a:p>
        </p:txBody>
      </p:sp>
      <p:grpSp>
        <p:nvGrpSpPr>
          <p:cNvPr id="2" name="Group 5"/>
          <p:cNvGrpSpPr>
            <a:grpSpLocks/>
          </p:cNvGrpSpPr>
          <p:nvPr/>
        </p:nvGrpSpPr>
        <p:grpSpPr bwMode="auto">
          <a:xfrm>
            <a:off x="549275" y="1371600"/>
            <a:ext cx="8134350" cy="2085975"/>
            <a:chOff x="202" y="2799"/>
            <a:chExt cx="5124" cy="1314"/>
          </a:xfrm>
        </p:grpSpPr>
        <p:sp>
          <p:nvSpPr>
            <p:cNvPr id="2571270" name="Rectangle 6"/>
            <p:cNvSpPr>
              <a:spLocks noChangeAspect="1" noChangeArrowheads="1"/>
            </p:cNvSpPr>
            <p:nvPr/>
          </p:nvSpPr>
          <p:spPr bwMode="auto">
            <a:xfrm>
              <a:off x="1496" y="3208"/>
              <a:ext cx="794" cy="282"/>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571271" name="Freeform 7"/>
            <p:cNvSpPr>
              <a:spLocks noChangeAspect="1"/>
            </p:cNvSpPr>
            <p:nvPr/>
          </p:nvSpPr>
          <p:spPr bwMode="auto">
            <a:xfrm>
              <a:off x="1450" y="3003"/>
              <a:ext cx="23" cy="347"/>
            </a:xfrm>
            <a:custGeom>
              <a:avLst/>
              <a:gdLst/>
              <a:ahLst/>
              <a:cxnLst>
                <a:cxn ang="0">
                  <a:pos x="18" y="187"/>
                </a:cxn>
                <a:cxn ang="0">
                  <a:pos x="18" y="187"/>
                </a:cxn>
                <a:cxn ang="0">
                  <a:pos x="18" y="187"/>
                </a:cxn>
                <a:cxn ang="0">
                  <a:pos x="18" y="188"/>
                </a:cxn>
                <a:cxn ang="0">
                  <a:pos x="16" y="189"/>
                </a:cxn>
                <a:cxn ang="0">
                  <a:pos x="16" y="189"/>
                </a:cxn>
                <a:cxn ang="0">
                  <a:pos x="16" y="189"/>
                </a:cxn>
                <a:cxn ang="0">
                  <a:pos x="14" y="190"/>
                </a:cxn>
                <a:cxn ang="0">
                  <a:pos x="13" y="191"/>
                </a:cxn>
                <a:cxn ang="0">
                  <a:pos x="11" y="191"/>
                </a:cxn>
                <a:cxn ang="0">
                  <a:pos x="9" y="191"/>
                </a:cxn>
                <a:cxn ang="0">
                  <a:pos x="8" y="191"/>
                </a:cxn>
                <a:cxn ang="0">
                  <a:pos x="6" y="191"/>
                </a:cxn>
                <a:cxn ang="0">
                  <a:pos x="4" y="190"/>
                </a:cxn>
                <a:cxn ang="0">
                  <a:pos x="3" y="189"/>
                </a:cxn>
                <a:cxn ang="0">
                  <a:pos x="3" y="189"/>
                </a:cxn>
                <a:cxn ang="0">
                  <a:pos x="1" y="189"/>
                </a:cxn>
                <a:cxn ang="0">
                  <a:pos x="0" y="188"/>
                </a:cxn>
                <a:cxn ang="0">
                  <a:pos x="0" y="187"/>
                </a:cxn>
                <a:cxn ang="0">
                  <a:pos x="0" y="187"/>
                </a:cxn>
                <a:cxn ang="0">
                  <a:pos x="0" y="187"/>
                </a:cxn>
                <a:cxn ang="0">
                  <a:pos x="0" y="4"/>
                </a:cxn>
                <a:cxn ang="0">
                  <a:pos x="0" y="4"/>
                </a:cxn>
                <a:cxn ang="0">
                  <a:pos x="0" y="4"/>
                </a:cxn>
                <a:cxn ang="0">
                  <a:pos x="0" y="3"/>
                </a:cxn>
                <a:cxn ang="0">
                  <a:pos x="1" y="2"/>
                </a:cxn>
                <a:cxn ang="0">
                  <a:pos x="3" y="2"/>
                </a:cxn>
                <a:cxn ang="0">
                  <a:pos x="3" y="2"/>
                </a:cxn>
                <a:cxn ang="0">
                  <a:pos x="4" y="1"/>
                </a:cxn>
                <a:cxn ang="0">
                  <a:pos x="6" y="0"/>
                </a:cxn>
                <a:cxn ang="0">
                  <a:pos x="8" y="0"/>
                </a:cxn>
                <a:cxn ang="0">
                  <a:pos x="9" y="0"/>
                </a:cxn>
                <a:cxn ang="0">
                  <a:pos x="11" y="0"/>
                </a:cxn>
                <a:cxn ang="0">
                  <a:pos x="13" y="0"/>
                </a:cxn>
                <a:cxn ang="0">
                  <a:pos x="14" y="1"/>
                </a:cxn>
                <a:cxn ang="0">
                  <a:pos x="16" y="2"/>
                </a:cxn>
                <a:cxn ang="0">
                  <a:pos x="16" y="2"/>
                </a:cxn>
                <a:cxn ang="0">
                  <a:pos x="16" y="2"/>
                </a:cxn>
                <a:cxn ang="0">
                  <a:pos x="18" y="3"/>
                </a:cxn>
                <a:cxn ang="0">
                  <a:pos x="18" y="4"/>
                </a:cxn>
                <a:cxn ang="0">
                  <a:pos x="18" y="4"/>
                </a:cxn>
                <a:cxn ang="0">
                  <a:pos x="18" y="4"/>
                </a:cxn>
                <a:cxn ang="0">
                  <a:pos x="18" y="187"/>
                </a:cxn>
              </a:cxnLst>
              <a:rect l="0" t="0" r="r" b="b"/>
              <a:pathLst>
                <a:path w="19" h="192">
                  <a:moveTo>
                    <a:pt x="18" y="187"/>
                  </a:moveTo>
                  <a:lnTo>
                    <a:pt x="18" y="187"/>
                  </a:lnTo>
                  <a:lnTo>
                    <a:pt x="18" y="187"/>
                  </a:lnTo>
                  <a:lnTo>
                    <a:pt x="18" y="188"/>
                  </a:lnTo>
                  <a:lnTo>
                    <a:pt x="16" y="189"/>
                  </a:lnTo>
                  <a:lnTo>
                    <a:pt x="16" y="189"/>
                  </a:lnTo>
                  <a:lnTo>
                    <a:pt x="16" y="189"/>
                  </a:lnTo>
                  <a:lnTo>
                    <a:pt x="14" y="190"/>
                  </a:lnTo>
                  <a:lnTo>
                    <a:pt x="13" y="191"/>
                  </a:lnTo>
                  <a:lnTo>
                    <a:pt x="11" y="191"/>
                  </a:lnTo>
                  <a:lnTo>
                    <a:pt x="9" y="191"/>
                  </a:lnTo>
                  <a:lnTo>
                    <a:pt x="8" y="191"/>
                  </a:lnTo>
                  <a:lnTo>
                    <a:pt x="6" y="191"/>
                  </a:lnTo>
                  <a:lnTo>
                    <a:pt x="4" y="190"/>
                  </a:lnTo>
                  <a:lnTo>
                    <a:pt x="3" y="189"/>
                  </a:lnTo>
                  <a:lnTo>
                    <a:pt x="3" y="189"/>
                  </a:lnTo>
                  <a:lnTo>
                    <a:pt x="1" y="189"/>
                  </a:lnTo>
                  <a:lnTo>
                    <a:pt x="0" y="188"/>
                  </a:lnTo>
                  <a:lnTo>
                    <a:pt x="0" y="187"/>
                  </a:lnTo>
                  <a:lnTo>
                    <a:pt x="0" y="187"/>
                  </a:lnTo>
                  <a:lnTo>
                    <a:pt x="0" y="187"/>
                  </a:lnTo>
                  <a:lnTo>
                    <a:pt x="0" y="4"/>
                  </a:lnTo>
                  <a:lnTo>
                    <a:pt x="0" y="4"/>
                  </a:lnTo>
                  <a:lnTo>
                    <a:pt x="0" y="4"/>
                  </a:lnTo>
                  <a:lnTo>
                    <a:pt x="0" y="3"/>
                  </a:lnTo>
                  <a:lnTo>
                    <a:pt x="1" y="2"/>
                  </a:lnTo>
                  <a:lnTo>
                    <a:pt x="3" y="2"/>
                  </a:lnTo>
                  <a:lnTo>
                    <a:pt x="3" y="2"/>
                  </a:lnTo>
                  <a:lnTo>
                    <a:pt x="4" y="1"/>
                  </a:lnTo>
                  <a:lnTo>
                    <a:pt x="6" y="0"/>
                  </a:lnTo>
                  <a:lnTo>
                    <a:pt x="8" y="0"/>
                  </a:lnTo>
                  <a:lnTo>
                    <a:pt x="9" y="0"/>
                  </a:lnTo>
                  <a:lnTo>
                    <a:pt x="11" y="0"/>
                  </a:lnTo>
                  <a:lnTo>
                    <a:pt x="13" y="0"/>
                  </a:lnTo>
                  <a:lnTo>
                    <a:pt x="14" y="1"/>
                  </a:lnTo>
                  <a:lnTo>
                    <a:pt x="16" y="2"/>
                  </a:lnTo>
                  <a:lnTo>
                    <a:pt x="16" y="2"/>
                  </a:lnTo>
                  <a:lnTo>
                    <a:pt x="16" y="2"/>
                  </a:lnTo>
                  <a:lnTo>
                    <a:pt x="18" y="3"/>
                  </a:lnTo>
                  <a:lnTo>
                    <a:pt x="18" y="4"/>
                  </a:lnTo>
                  <a:lnTo>
                    <a:pt x="18" y="4"/>
                  </a:lnTo>
                  <a:lnTo>
                    <a:pt x="18" y="4"/>
                  </a:lnTo>
                  <a:lnTo>
                    <a:pt x="18" y="187"/>
                  </a:lnTo>
                </a:path>
              </a:pathLst>
            </a:custGeom>
            <a:solidFill>
              <a:schemeClr val="tx1"/>
            </a:solidFill>
            <a:ln w="98425" cap="rnd" cmpd="sng">
              <a:solidFill>
                <a:srgbClr val="99CC00"/>
              </a:solidFill>
              <a:prstDash val="solid"/>
              <a:round/>
              <a:headEnd/>
              <a:tailEnd/>
            </a:ln>
            <a:effectLst/>
          </p:spPr>
          <p:txBody>
            <a:bodyPr/>
            <a:lstStyle/>
            <a:p>
              <a:endParaRPr lang="en-GB"/>
            </a:p>
          </p:txBody>
        </p:sp>
        <p:sp>
          <p:nvSpPr>
            <p:cNvPr id="2571272" name="Line 8"/>
            <p:cNvSpPr>
              <a:spLocks noChangeShapeType="1"/>
            </p:cNvSpPr>
            <p:nvPr/>
          </p:nvSpPr>
          <p:spPr bwMode="auto">
            <a:xfrm>
              <a:off x="1470" y="2974"/>
              <a:ext cx="346" cy="0"/>
            </a:xfrm>
            <a:prstGeom prst="line">
              <a:avLst/>
            </a:prstGeom>
            <a:noFill/>
            <a:ln w="98425">
              <a:solidFill>
                <a:srgbClr val="99CC00"/>
              </a:solidFill>
              <a:round/>
              <a:headEnd type="none" w="sm" len="sm"/>
              <a:tailEnd type="stealth" w="med" len="med"/>
            </a:ln>
            <a:effectLst/>
          </p:spPr>
          <p:txBody>
            <a:bodyPr/>
            <a:lstStyle/>
            <a:p>
              <a:endParaRPr lang="en-GB"/>
            </a:p>
          </p:txBody>
        </p:sp>
        <p:sp>
          <p:nvSpPr>
            <p:cNvPr id="2571273" name="Freeform 9"/>
            <p:cNvSpPr>
              <a:spLocks noChangeAspect="1"/>
            </p:cNvSpPr>
            <p:nvPr/>
          </p:nvSpPr>
          <p:spPr bwMode="auto">
            <a:xfrm>
              <a:off x="462"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74" name="Freeform 10"/>
            <p:cNvSpPr>
              <a:spLocks noChangeAspect="1"/>
            </p:cNvSpPr>
            <p:nvPr/>
          </p:nvSpPr>
          <p:spPr bwMode="auto">
            <a:xfrm>
              <a:off x="555"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75" name="Freeform 11"/>
            <p:cNvSpPr>
              <a:spLocks noChangeAspect="1"/>
            </p:cNvSpPr>
            <p:nvPr/>
          </p:nvSpPr>
          <p:spPr bwMode="auto">
            <a:xfrm>
              <a:off x="649" y="3114"/>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76" name="Freeform 12"/>
            <p:cNvSpPr>
              <a:spLocks noChangeAspect="1"/>
            </p:cNvSpPr>
            <p:nvPr/>
          </p:nvSpPr>
          <p:spPr bwMode="auto">
            <a:xfrm>
              <a:off x="742"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77" name="Freeform 13"/>
            <p:cNvSpPr>
              <a:spLocks noChangeAspect="1"/>
            </p:cNvSpPr>
            <p:nvPr/>
          </p:nvSpPr>
          <p:spPr bwMode="auto">
            <a:xfrm>
              <a:off x="836" y="3114"/>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78" name="Freeform 14"/>
            <p:cNvSpPr>
              <a:spLocks noChangeAspect="1"/>
            </p:cNvSpPr>
            <p:nvPr/>
          </p:nvSpPr>
          <p:spPr bwMode="auto">
            <a:xfrm>
              <a:off x="929"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79" name="Freeform 15"/>
            <p:cNvSpPr>
              <a:spLocks noChangeAspect="1"/>
            </p:cNvSpPr>
            <p:nvPr/>
          </p:nvSpPr>
          <p:spPr bwMode="auto">
            <a:xfrm>
              <a:off x="1022"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80" name="Oval 16"/>
            <p:cNvSpPr>
              <a:spLocks noChangeAspect="1" noChangeArrowheads="1"/>
            </p:cNvSpPr>
            <p:nvPr/>
          </p:nvSpPr>
          <p:spPr bwMode="auto">
            <a:xfrm>
              <a:off x="5092" y="3021"/>
              <a:ext cx="94" cy="93"/>
            </a:xfrm>
            <a:prstGeom prst="ellipse">
              <a:avLst/>
            </a:prstGeom>
            <a:solidFill>
              <a:schemeClr val="folHlink"/>
            </a:solidFill>
            <a:ln w="9525">
              <a:solidFill>
                <a:srgbClr val="99CC00"/>
              </a:solidFill>
              <a:round/>
              <a:headEnd/>
              <a:tailEnd/>
            </a:ln>
            <a:effectLst/>
          </p:spPr>
          <p:txBody>
            <a:bodyPr wrap="none" anchor="ctr"/>
            <a:lstStyle/>
            <a:p>
              <a:endParaRPr lang="en-GB"/>
            </a:p>
          </p:txBody>
        </p:sp>
        <p:sp>
          <p:nvSpPr>
            <p:cNvPr id="2571281" name="Freeform 17"/>
            <p:cNvSpPr>
              <a:spLocks noChangeAspect="1"/>
            </p:cNvSpPr>
            <p:nvPr/>
          </p:nvSpPr>
          <p:spPr bwMode="auto">
            <a:xfrm>
              <a:off x="1116" y="3114"/>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82" name="Freeform 18"/>
            <p:cNvSpPr>
              <a:spLocks noChangeAspect="1"/>
            </p:cNvSpPr>
            <p:nvPr/>
          </p:nvSpPr>
          <p:spPr bwMode="auto">
            <a:xfrm>
              <a:off x="1209"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83" name="Freeform 19"/>
            <p:cNvSpPr>
              <a:spLocks noChangeAspect="1"/>
            </p:cNvSpPr>
            <p:nvPr/>
          </p:nvSpPr>
          <p:spPr bwMode="auto">
            <a:xfrm>
              <a:off x="1303" y="3114"/>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84" name="Oval 20"/>
            <p:cNvSpPr>
              <a:spLocks noChangeAspect="1" noChangeArrowheads="1"/>
            </p:cNvSpPr>
            <p:nvPr/>
          </p:nvSpPr>
          <p:spPr bwMode="auto">
            <a:xfrm>
              <a:off x="4065" y="3021"/>
              <a:ext cx="93" cy="93"/>
            </a:xfrm>
            <a:prstGeom prst="ellipse">
              <a:avLst/>
            </a:prstGeom>
            <a:solidFill>
              <a:schemeClr val="folHlink"/>
            </a:solidFill>
            <a:ln w="9525">
              <a:solidFill>
                <a:srgbClr val="99CC00"/>
              </a:solidFill>
              <a:round/>
              <a:headEnd/>
              <a:tailEnd/>
            </a:ln>
            <a:effectLst/>
          </p:spPr>
          <p:txBody>
            <a:bodyPr wrap="none" anchor="ctr"/>
            <a:lstStyle/>
            <a:p>
              <a:pPr algn="ctr"/>
              <a:endParaRPr lang="en-US">
                <a:solidFill>
                  <a:srgbClr val="FFFF66"/>
                </a:solidFill>
              </a:endParaRPr>
            </a:p>
          </p:txBody>
        </p:sp>
        <p:sp>
          <p:nvSpPr>
            <p:cNvPr id="2571285" name="Freeform 21"/>
            <p:cNvSpPr>
              <a:spLocks noChangeAspect="1"/>
            </p:cNvSpPr>
            <p:nvPr/>
          </p:nvSpPr>
          <p:spPr bwMode="auto">
            <a:xfrm>
              <a:off x="1396"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86" name="Oval 22"/>
            <p:cNvSpPr>
              <a:spLocks noChangeAspect="1" noChangeArrowheads="1"/>
            </p:cNvSpPr>
            <p:nvPr/>
          </p:nvSpPr>
          <p:spPr bwMode="auto">
            <a:xfrm>
              <a:off x="2897" y="3021"/>
              <a:ext cx="94" cy="93"/>
            </a:xfrm>
            <a:prstGeom prst="ellipse">
              <a:avLst/>
            </a:prstGeom>
            <a:solidFill>
              <a:schemeClr val="folHlink"/>
            </a:solidFill>
            <a:ln w="9525">
              <a:solidFill>
                <a:srgbClr val="99CC00"/>
              </a:solidFill>
              <a:round/>
              <a:headEnd/>
              <a:tailEnd/>
            </a:ln>
            <a:effectLst/>
          </p:spPr>
          <p:txBody>
            <a:bodyPr wrap="none" anchor="ctr"/>
            <a:lstStyle/>
            <a:p>
              <a:endParaRPr lang="en-GB"/>
            </a:p>
          </p:txBody>
        </p:sp>
        <p:sp>
          <p:nvSpPr>
            <p:cNvPr id="2571287" name="Freeform 23"/>
            <p:cNvSpPr>
              <a:spLocks noChangeAspect="1"/>
            </p:cNvSpPr>
            <p:nvPr/>
          </p:nvSpPr>
          <p:spPr bwMode="auto">
            <a:xfrm>
              <a:off x="1489"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88" name="Oval 24"/>
            <p:cNvSpPr>
              <a:spLocks noChangeAspect="1" noChangeArrowheads="1"/>
            </p:cNvSpPr>
            <p:nvPr/>
          </p:nvSpPr>
          <p:spPr bwMode="auto">
            <a:xfrm>
              <a:off x="3458" y="3021"/>
              <a:ext cx="93" cy="93"/>
            </a:xfrm>
            <a:prstGeom prst="ellipse">
              <a:avLst/>
            </a:prstGeom>
            <a:solidFill>
              <a:schemeClr val="folHlink"/>
            </a:solidFill>
            <a:ln w="9525">
              <a:solidFill>
                <a:srgbClr val="99CC00"/>
              </a:solidFill>
              <a:round/>
              <a:headEnd/>
              <a:tailEnd/>
            </a:ln>
            <a:effectLst/>
          </p:spPr>
          <p:txBody>
            <a:bodyPr wrap="none" anchor="ctr"/>
            <a:lstStyle/>
            <a:p>
              <a:endParaRPr lang="en-GB"/>
            </a:p>
          </p:txBody>
        </p:sp>
        <p:sp>
          <p:nvSpPr>
            <p:cNvPr id="2571289" name="Freeform 25"/>
            <p:cNvSpPr>
              <a:spLocks noChangeAspect="1"/>
            </p:cNvSpPr>
            <p:nvPr/>
          </p:nvSpPr>
          <p:spPr bwMode="auto">
            <a:xfrm>
              <a:off x="1583" y="3114"/>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90" name="Freeform 26"/>
            <p:cNvSpPr>
              <a:spLocks noChangeAspect="1"/>
            </p:cNvSpPr>
            <p:nvPr/>
          </p:nvSpPr>
          <p:spPr bwMode="auto">
            <a:xfrm>
              <a:off x="1676"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91" name="Rectangle 27"/>
            <p:cNvSpPr>
              <a:spLocks noChangeAspect="1" noChangeArrowheads="1"/>
            </p:cNvSpPr>
            <p:nvPr/>
          </p:nvSpPr>
          <p:spPr bwMode="auto">
            <a:xfrm>
              <a:off x="3037" y="3208"/>
              <a:ext cx="794" cy="282"/>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571292" name="Rectangle 28"/>
            <p:cNvSpPr>
              <a:spLocks noChangeAspect="1" noChangeArrowheads="1"/>
            </p:cNvSpPr>
            <p:nvPr/>
          </p:nvSpPr>
          <p:spPr bwMode="auto">
            <a:xfrm>
              <a:off x="4298" y="3208"/>
              <a:ext cx="794" cy="282"/>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571293" name="Freeform 29"/>
            <p:cNvSpPr>
              <a:spLocks noChangeAspect="1"/>
            </p:cNvSpPr>
            <p:nvPr/>
          </p:nvSpPr>
          <p:spPr bwMode="auto">
            <a:xfrm>
              <a:off x="3498" y="3114"/>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94" name="Freeform 30"/>
            <p:cNvSpPr>
              <a:spLocks noChangeAspect="1"/>
            </p:cNvSpPr>
            <p:nvPr/>
          </p:nvSpPr>
          <p:spPr bwMode="auto">
            <a:xfrm>
              <a:off x="5132"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95" name="Freeform 31"/>
            <p:cNvSpPr>
              <a:spLocks noChangeAspect="1"/>
            </p:cNvSpPr>
            <p:nvPr/>
          </p:nvSpPr>
          <p:spPr bwMode="auto">
            <a:xfrm>
              <a:off x="4105" y="3114"/>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96" name="Freeform 32"/>
            <p:cNvSpPr>
              <a:spLocks noChangeAspect="1"/>
            </p:cNvSpPr>
            <p:nvPr/>
          </p:nvSpPr>
          <p:spPr bwMode="auto">
            <a:xfrm>
              <a:off x="2937" y="3114"/>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571297" name="Freeform 33"/>
            <p:cNvSpPr>
              <a:spLocks noChangeAspect="1"/>
            </p:cNvSpPr>
            <p:nvPr/>
          </p:nvSpPr>
          <p:spPr bwMode="auto">
            <a:xfrm>
              <a:off x="202" y="3367"/>
              <a:ext cx="5124" cy="21"/>
            </a:xfrm>
            <a:custGeom>
              <a:avLst/>
              <a:gdLst/>
              <a:ahLst/>
              <a:cxnLst>
                <a:cxn ang="0">
                  <a:pos x="6" y="16"/>
                </a:cxn>
                <a:cxn ang="0">
                  <a:pos x="6" y="16"/>
                </a:cxn>
                <a:cxn ang="0">
                  <a:pos x="5" y="16"/>
                </a:cxn>
                <a:cxn ang="0">
                  <a:pos x="4" y="16"/>
                </a:cxn>
                <a:cxn ang="0">
                  <a:pos x="3" y="16"/>
                </a:cxn>
                <a:cxn ang="0">
                  <a:pos x="2" y="14"/>
                </a:cxn>
                <a:cxn ang="0">
                  <a:pos x="2" y="12"/>
                </a:cxn>
                <a:cxn ang="0">
                  <a:pos x="1" y="12"/>
                </a:cxn>
                <a:cxn ang="0">
                  <a:pos x="0" y="10"/>
                </a:cxn>
                <a:cxn ang="0">
                  <a:pos x="0" y="8"/>
                </a:cxn>
                <a:cxn ang="0">
                  <a:pos x="0" y="8"/>
                </a:cxn>
                <a:cxn ang="0">
                  <a:pos x="0" y="7"/>
                </a:cxn>
                <a:cxn ang="0">
                  <a:pos x="0" y="5"/>
                </a:cxn>
                <a:cxn ang="0">
                  <a:pos x="1" y="3"/>
                </a:cxn>
                <a:cxn ang="0">
                  <a:pos x="2" y="3"/>
                </a:cxn>
                <a:cxn ang="0">
                  <a:pos x="2" y="3"/>
                </a:cxn>
                <a:cxn ang="0">
                  <a:pos x="3" y="1"/>
                </a:cxn>
                <a:cxn ang="0">
                  <a:pos x="4" y="0"/>
                </a:cxn>
                <a:cxn ang="0">
                  <a:pos x="5" y="0"/>
                </a:cxn>
                <a:cxn ang="0">
                  <a:pos x="6" y="0"/>
                </a:cxn>
                <a:cxn ang="0">
                  <a:pos x="6" y="0"/>
                </a:cxn>
                <a:cxn ang="0">
                  <a:pos x="4531" y="0"/>
                </a:cxn>
                <a:cxn ang="0">
                  <a:pos x="4531" y="0"/>
                </a:cxn>
                <a:cxn ang="0">
                  <a:pos x="4532" y="0"/>
                </a:cxn>
                <a:cxn ang="0">
                  <a:pos x="4533" y="0"/>
                </a:cxn>
                <a:cxn ang="0">
                  <a:pos x="4534" y="1"/>
                </a:cxn>
                <a:cxn ang="0">
                  <a:pos x="4535" y="3"/>
                </a:cxn>
                <a:cxn ang="0">
                  <a:pos x="4536" y="3"/>
                </a:cxn>
                <a:cxn ang="0">
                  <a:pos x="4538" y="3"/>
                </a:cxn>
                <a:cxn ang="0">
                  <a:pos x="4538" y="5"/>
                </a:cxn>
                <a:cxn ang="0">
                  <a:pos x="4538" y="7"/>
                </a:cxn>
                <a:cxn ang="0">
                  <a:pos x="4538" y="8"/>
                </a:cxn>
                <a:cxn ang="0">
                  <a:pos x="4538" y="8"/>
                </a:cxn>
                <a:cxn ang="0">
                  <a:pos x="4538" y="10"/>
                </a:cxn>
                <a:cxn ang="0">
                  <a:pos x="4538" y="12"/>
                </a:cxn>
                <a:cxn ang="0">
                  <a:pos x="4536" y="12"/>
                </a:cxn>
                <a:cxn ang="0">
                  <a:pos x="4535" y="14"/>
                </a:cxn>
                <a:cxn ang="0">
                  <a:pos x="4534" y="16"/>
                </a:cxn>
                <a:cxn ang="0">
                  <a:pos x="4533" y="16"/>
                </a:cxn>
                <a:cxn ang="0">
                  <a:pos x="4532" y="16"/>
                </a:cxn>
                <a:cxn ang="0">
                  <a:pos x="4531" y="16"/>
                </a:cxn>
                <a:cxn ang="0">
                  <a:pos x="4531" y="16"/>
                </a:cxn>
                <a:cxn ang="0">
                  <a:pos x="6" y="16"/>
                </a:cxn>
              </a:cxnLst>
              <a:rect l="0" t="0" r="r" b="b"/>
              <a:pathLst>
                <a:path w="4539" h="17">
                  <a:moveTo>
                    <a:pt x="6" y="16"/>
                  </a:moveTo>
                  <a:lnTo>
                    <a:pt x="6" y="16"/>
                  </a:lnTo>
                  <a:lnTo>
                    <a:pt x="5" y="16"/>
                  </a:lnTo>
                  <a:lnTo>
                    <a:pt x="4" y="16"/>
                  </a:lnTo>
                  <a:lnTo>
                    <a:pt x="3" y="16"/>
                  </a:lnTo>
                  <a:lnTo>
                    <a:pt x="2" y="14"/>
                  </a:lnTo>
                  <a:lnTo>
                    <a:pt x="2" y="12"/>
                  </a:lnTo>
                  <a:lnTo>
                    <a:pt x="1" y="12"/>
                  </a:lnTo>
                  <a:lnTo>
                    <a:pt x="0" y="10"/>
                  </a:lnTo>
                  <a:lnTo>
                    <a:pt x="0" y="8"/>
                  </a:lnTo>
                  <a:lnTo>
                    <a:pt x="0" y="8"/>
                  </a:lnTo>
                  <a:lnTo>
                    <a:pt x="0" y="7"/>
                  </a:lnTo>
                  <a:lnTo>
                    <a:pt x="0" y="5"/>
                  </a:lnTo>
                  <a:lnTo>
                    <a:pt x="1" y="3"/>
                  </a:lnTo>
                  <a:lnTo>
                    <a:pt x="2" y="3"/>
                  </a:lnTo>
                  <a:lnTo>
                    <a:pt x="2" y="3"/>
                  </a:lnTo>
                  <a:lnTo>
                    <a:pt x="3" y="1"/>
                  </a:lnTo>
                  <a:lnTo>
                    <a:pt x="4" y="0"/>
                  </a:lnTo>
                  <a:lnTo>
                    <a:pt x="5" y="0"/>
                  </a:lnTo>
                  <a:lnTo>
                    <a:pt x="6" y="0"/>
                  </a:lnTo>
                  <a:lnTo>
                    <a:pt x="6" y="0"/>
                  </a:lnTo>
                  <a:lnTo>
                    <a:pt x="4531" y="0"/>
                  </a:lnTo>
                  <a:lnTo>
                    <a:pt x="4531" y="0"/>
                  </a:lnTo>
                  <a:lnTo>
                    <a:pt x="4532" y="0"/>
                  </a:lnTo>
                  <a:lnTo>
                    <a:pt x="4533" y="0"/>
                  </a:lnTo>
                  <a:lnTo>
                    <a:pt x="4534" y="1"/>
                  </a:lnTo>
                  <a:lnTo>
                    <a:pt x="4535" y="3"/>
                  </a:lnTo>
                  <a:lnTo>
                    <a:pt x="4536" y="3"/>
                  </a:lnTo>
                  <a:lnTo>
                    <a:pt x="4538" y="3"/>
                  </a:lnTo>
                  <a:lnTo>
                    <a:pt x="4538" y="5"/>
                  </a:lnTo>
                  <a:lnTo>
                    <a:pt x="4538" y="7"/>
                  </a:lnTo>
                  <a:lnTo>
                    <a:pt x="4538" y="8"/>
                  </a:lnTo>
                  <a:lnTo>
                    <a:pt x="4538" y="8"/>
                  </a:lnTo>
                  <a:lnTo>
                    <a:pt x="4538" y="10"/>
                  </a:lnTo>
                  <a:lnTo>
                    <a:pt x="4538" y="12"/>
                  </a:lnTo>
                  <a:lnTo>
                    <a:pt x="4536" y="12"/>
                  </a:lnTo>
                  <a:lnTo>
                    <a:pt x="4535" y="14"/>
                  </a:lnTo>
                  <a:lnTo>
                    <a:pt x="4534" y="16"/>
                  </a:lnTo>
                  <a:lnTo>
                    <a:pt x="4533" y="16"/>
                  </a:lnTo>
                  <a:lnTo>
                    <a:pt x="4532" y="16"/>
                  </a:lnTo>
                  <a:lnTo>
                    <a:pt x="4531" y="16"/>
                  </a:lnTo>
                  <a:lnTo>
                    <a:pt x="4531" y="16"/>
                  </a:lnTo>
                  <a:lnTo>
                    <a:pt x="6" y="16"/>
                  </a:lnTo>
                </a:path>
              </a:pathLst>
            </a:custGeom>
            <a:solidFill>
              <a:schemeClr val="tx1"/>
            </a:solidFill>
            <a:ln w="12700" cap="rnd" cmpd="sng">
              <a:solidFill>
                <a:srgbClr val="CC3300"/>
              </a:solidFill>
              <a:prstDash val="solid"/>
              <a:round/>
              <a:headEnd/>
              <a:tailEnd/>
            </a:ln>
            <a:effectLst/>
          </p:spPr>
          <p:txBody>
            <a:bodyPr/>
            <a:lstStyle/>
            <a:p>
              <a:endParaRPr lang="en-GB"/>
            </a:p>
          </p:txBody>
        </p:sp>
        <p:sp>
          <p:nvSpPr>
            <p:cNvPr id="2571298" name="Text Box 34"/>
            <p:cNvSpPr txBox="1">
              <a:spLocks noChangeArrowheads="1"/>
            </p:cNvSpPr>
            <p:nvPr/>
          </p:nvSpPr>
          <p:spPr bwMode="auto">
            <a:xfrm>
              <a:off x="1574" y="3471"/>
              <a:ext cx="604" cy="231"/>
            </a:xfrm>
            <a:prstGeom prst="rect">
              <a:avLst/>
            </a:prstGeom>
            <a:noFill/>
            <a:ln w="12700">
              <a:noFill/>
              <a:miter lim="800000"/>
              <a:headEnd/>
              <a:tailEnd/>
            </a:ln>
            <a:effectLst/>
          </p:spPr>
          <p:txBody>
            <a:bodyPr wrap="none">
              <a:spAutoFit/>
            </a:bodyPr>
            <a:lstStyle/>
            <a:p>
              <a:r>
                <a:rPr lang="en-GB"/>
                <a:t>EXON1</a:t>
              </a:r>
              <a:endParaRPr lang="en-US"/>
            </a:p>
          </p:txBody>
        </p:sp>
        <p:sp>
          <p:nvSpPr>
            <p:cNvPr id="2571299" name="Text Box 35"/>
            <p:cNvSpPr txBox="1">
              <a:spLocks noChangeArrowheads="1"/>
            </p:cNvSpPr>
            <p:nvPr/>
          </p:nvSpPr>
          <p:spPr bwMode="auto">
            <a:xfrm>
              <a:off x="3110" y="3471"/>
              <a:ext cx="604" cy="231"/>
            </a:xfrm>
            <a:prstGeom prst="rect">
              <a:avLst/>
            </a:prstGeom>
            <a:noFill/>
            <a:ln w="12700">
              <a:noFill/>
              <a:miter lim="800000"/>
              <a:headEnd/>
              <a:tailEnd/>
            </a:ln>
            <a:effectLst/>
          </p:spPr>
          <p:txBody>
            <a:bodyPr wrap="none">
              <a:spAutoFit/>
            </a:bodyPr>
            <a:lstStyle/>
            <a:p>
              <a:r>
                <a:rPr lang="en-GB"/>
                <a:t>EXON2</a:t>
              </a:r>
              <a:endParaRPr lang="en-US"/>
            </a:p>
          </p:txBody>
        </p:sp>
        <p:sp>
          <p:nvSpPr>
            <p:cNvPr id="2571300" name="Text Box 36"/>
            <p:cNvSpPr txBox="1">
              <a:spLocks noChangeArrowheads="1"/>
            </p:cNvSpPr>
            <p:nvPr/>
          </p:nvSpPr>
          <p:spPr bwMode="auto">
            <a:xfrm>
              <a:off x="4390" y="3471"/>
              <a:ext cx="604" cy="231"/>
            </a:xfrm>
            <a:prstGeom prst="rect">
              <a:avLst/>
            </a:prstGeom>
            <a:noFill/>
            <a:ln w="12700">
              <a:noFill/>
              <a:miter lim="800000"/>
              <a:headEnd/>
              <a:tailEnd/>
            </a:ln>
            <a:effectLst/>
          </p:spPr>
          <p:txBody>
            <a:bodyPr wrap="none">
              <a:spAutoFit/>
            </a:bodyPr>
            <a:lstStyle/>
            <a:p>
              <a:r>
                <a:rPr lang="en-GB"/>
                <a:t>EXON3</a:t>
              </a:r>
              <a:endParaRPr lang="en-US"/>
            </a:p>
          </p:txBody>
        </p:sp>
        <p:sp>
          <p:nvSpPr>
            <p:cNvPr id="2571301" name="Text Box 37"/>
            <p:cNvSpPr txBox="1">
              <a:spLocks noChangeArrowheads="1"/>
            </p:cNvSpPr>
            <p:nvPr/>
          </p:nvSpPr>
          <p:spPr bwMode="auto">
            <a:xfrm>
              <a:off x="1806" y="2799"/>
              <a:ext cx="1292" cy="231"/>
            </a:xfrm>
            <a:prstGeom prst="rect">
              <a:avLst/>
            </a:prstGeom>
            <a:noFill/>
            <a:ln w="12700">
              <a:noFill/>
              <a:miter lim="800000"/>
              <a:headEnd/>
              <a:tailEnd/>
            </a:ln>
            <a:effectLst/>
          </p:spPr>
          <p:txBody>
            <a:bodyPr wrap="none">
              <a:spAutoFit/>
            </a:bodyPr>
            <a:lstStyle/>
            <a:p>
              <a:r>
                <a:rPr lang="en-GB"/>
                <a:t>Gene transcription</a:t>
              </a:r>
              <a:endParaRPr lang="en-US"/>
            </a:p>
          </p:txBody>
        </p:sp>
        <p:sp>
          <p:nvSpPr>
            <p:cNvPr id="2571302" name="Text Box 38"/>
            <p:cNvSpPr txBox="1">
              <a:spLocks noChangeArrowheads="1"/>
            </p:cNvSpPr>
            <p:nvPr/>
          </p:nvSpPr>
          <p:spPr bwMode="auto">
            <a:xfrm>
              <a:off x="486" y="3817"/>
              <a:ext cx="1067" cy="288"/>
            </a:xfrm>
            <a:prstGeom prst="rect">
              <a:avLst/>
            </a:prstGeom>
            <a:noFill/>
            <a:ln w="12700">
              <a:noFill/>
              <a:miter lim="800000"/>
              <a:headEnd/>
              <a:tailEnd/>
            </a:ln>
            <a:effectLst/>
          </p:spPr>
          <p:txBody>
            <a:bodyPr wrap="none">
              <a:spAutoFit/>
            </a:bodyPr>
            <a:lstStyle/>
            <a:p>
              <a:r>
                <a:rPr lang="en-GB" sz="2400"/>
                <a:t>CpG island</a:t>
              </a:r>
              <a:endParaRPr lang="en-US" sz="2400"/>
            </a:p>
          </p:txBody>
        </p:sp>
        <p:sp>
          <p:nvSpPr>
            <p:cNvPr id="2571303" name="Text Box 39"/>
            <p:cNvSpPr txBox="1">
              <a:spLocks noChangeArrowheads="1"/>
            </p:cNvSpPr>
            <p:nvPr/>
          </p:nvSpPr>
          <p:spPr bwMode="auto">
            <a:xfrm>
              <a:off x="3310" y="3825"/>
              <a:ext cx="1452" cy="288"/>
            </a:xfrm>
            <a:prstGeom prst="rect">
              <a:avLst/>
            </a:prstGeom>
            <a:noFill/>
            <a:ln w="12700">
              <a:noFill/>
              <a:miter lim="800000"/>
              <a:headEnd/>
              <a:tailEnd/>
            </a:ln>
            <a:effectLst/>
          </p:spPr>
          <p:txBody>
            <a:bodyPr wrap="none">
              <a:spAutoFit/>
            </a:bodyPr>
            <a:lstStyle/>
            <a:p>
              <a:r>
                <a:rPr lang="en-GB" sz="2400"/>
                <a:t>CpG non-island</a:t>
              </a:r>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12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712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7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7126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7126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7126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712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1267" grpId="0" build="p"/>
      <p:bldP spid="257126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3826" name="Rectangle 2"/>
          <p:cNvSpPr>
            <a:spLocks noGrp="1" noChangeArrowheads="1"/>
          </p:cNvSpPr>
          <p:nvPr>
            <p:ph type="title"/>
          </p:nvPr>
        </p:nvSpPr>
        <p:spPr>
          <a:noFill/>
          <a:ln/>
        </p:spPr>
        <p:txBody>
          <a:bodyPr/>
          <a:lstStyle/>
          <a:p>
            <a:r>
              <a:rPr lang="en-GB" sz="3200"/>
              <a:t>DNA methylation silences genes in cancer including tumour-suppressor genes</a:t>
            </a:r>
          </a:p>
        </p:txBody>
      </p:sp>
      <p:grpSp>
        <p:nvGrpSpPr>
          <p:cNvPr id="2" name="Group 3"/>
          <p:cNvGrpSpPr>
            <a:grpSpLocks/>
          </p:cNvGrpSpPr>
          <p:nvPr/>
        </p:nvGrpSpPr>
        <p:grpSpPr bwMode="auto">
          <a:xfrm>
            <a:off x="479425" y="1890713"/>
            <a:ext cx="8432800" cy="4778375"/>
            <a:chOff x="302" y="889"/>
            <a:chExt cx="5312" cy="3010"/>
          </a:xfrm>
        </p:grpSpPr>
        <p:grpSp>
          <p:nvGrpSpPr>
            <p:cNvPr id="3" name="Group 4"/>
            <p:cNvGrpSpPr>
              <a:grpSpLocks/>
            </p:cNvGrpSpPr>
            <p:nvPr/>
          </p:nvGrpSpPr>
          <p:grpSpPr bwMode="auto">
            <a:xfrm>
              <a:off x="302" y="2591"/>
              <a:ext cx="5311" cy="1308"/>
              <a:chOff x="158" y="2591"/>
              <a:chExt cx="5458" cy="1345"/>
            </a:xfrm>
          </p:grpSpPr>
          <p:sp>
            <p:nvSpPr>
              <p:cNvPr id="2893829" name="Rectangle 5"/>
              <p:cNvSpPr>
                <a:spLocks noChangeArrowheads="1"/>
              </p:cNvSpPr>
              <p:nvPr/>
            </p:nvSpPr>
            <p:spPr bwMode="auto">
              <a:xfrm>
                <a:off x="288" y="3648"/>
                <a:ext cx="1200" cy="288"/>
              </a:xfrm>
              <a:prstGeom prst="rect">
                <a:avLst/>
              </a:prstGeom>
              <a:noFill/>
              <a:ln w="9525">
                <a:noFill/>
                <a:miter lim="800000"/>
                <a:headEnd/>
                <a:tailEnd/>
              </a:ln>
              <a:effectLst/>
            </p:spPr>
            <p:txBody>
              <a:bodyPr lIns="90488" tIns="44450" rIns="90488" bIns="44450"/>
              <a:lstStyle/>
              <a:p>
                <a:pPr eaLnBrk="0" hangingPunct="0"/>
                <a:endParaRPr lang="en-US" sz="2400">
                  <a:solidFill>
                    <a:schemeClr val="tx2"/>
                  </a:solidFill>
                </a:endParaRPr>
              </a:p>
            </p:txBody>
          </p:sp>
          <p:sp>
            <p:nvSpPr>
              <p:cNvPr id="2893830" name="Rectangle 6"/>
              <p:cNvSpPr>
                <a:spLocks noChangeAspect="1" noChangeArrowheads="1"/>
              </p:cNvSpPr>
              <p:nvPr/>
            </p:nvSpPr>
            <p:spPr bwMode="auto">
              <a:xfrm>
                <a:off x="1680" y="3264"/>
                <a:ext cx="816" cy="290"/>
              </a:xfrm>
              <a:prstGeom prst="rect">
                <a:avLst/>
              </a:prstGeom>
              <a:solidFill>
                <a:srgbClr val="00CCFF"/>
              </a:solidFill>
              <a:ln w="9525">
                <a:solidFill>
                  <a:schemeClr val="tx1"/>
                </a:solidFill>
                <a:miter lim="800000"/>
                <a:headEnd/>
                <a:tailEnd/>
              </a:ln>
              <a:effectLst/>
            </p:spPr>
            <p:txBody>
              <a:bodyPr wrap="none" anchor="ctr"/>
              <a:lstStyle/>
              <a:p>
                <a:endParaRPr lang="en-GB"/>
              </a:p>
            </p:txBody>
          </p:sp>
          <p:grpSp>
            <p:nvGrpSpPr>
              <p:cNvPr id="4" name="Group 7"/>
              <p:cNvGrpSpPr>
                <a:grpSpLocks/>
              </p:cNvGrpSpPr>
              <p:nvPr/>
            </p:nvGrpSpPr>
            <p:grpSpPr bwMode="auto">
              <a:xfrm>
                <a:off x="1632" y="3024"/>
                <a:ext cx="377" cy="386"/>
                <a:chOff x="1824" y="1276"/>
                <a:chExt cx="329" cy="262"/>
              </a:xfrm>
            </p:grpSpPr>
            <p:sp>
              <p:nvSpPr>
                <p:cNvPr id="2893832" name="Freeform 8"/>
                <p:cNvSpPr>
                  <a:spLocks noChangeAspect="1"/>
                </p:cNvSpPr>
                <p:nvPr/>
              </p:nvSpPr>
              <p:spPr bwMode="auto">
                <a:xfrm>
                  <a:off x="1824" y="1296"/>
                  <a:ext cx="21" cy="242"/>
                </a:xfrm>
                <a:custGeom>
                  <a:avLst/>
                  <a:gdLst/>
                  <a:ahLst/>
                  <a:cxnLst>
                    <a:cxn ang="0">
                      <a:pos x="18" y="187"/>
                    </a:cxn>
                    <a:cxn ang="0">
                      <a:pos x="18" y="187"/>
                    </a:cxn>
                    <a:cxn ang="0">
                      <a:pos x="18" y="187"/>
                    </a:cxn>
                    <a:cxn ang="0">
                      <a:pos x="18" y="188"/>
                    </a:cxn>
                    <a:cxn ang="0">
                      <a:pos x="16" y="189"/>
                    </a:cxn>
                    <a:cxn ang="0">
                      <a:pos x="16" y="189"/>
                    </a:cxn>
                    <a:cxn ang="0">
                      <a:pos x="16" y="189"/>
                    </a:cxn>
                    <a:cxn ang="0">
                      <a:pos x="14" y="190"/>
                    </a:cxn>
                    <a:cxn ang="0">
                      <a:pos x="13" y="191"/>
                    </a:cxn>
                    <a:cxn ang="0">
                      <a:pos x="11" y="191"/>
                    </a:cxn>
                    <a:cxn ang="0">
                      <a:pos x="9" y="191"/>
                    </a:cxn>
                    <a:cxn ang="0">
                      <a:pos x="8" y="191"/>
                    </a:cxn>
                    <a:cxn ang="0">
                      <a:pos x="6" y="191"/>
                    </a:cxn>
                    <a:cxn ang="0">
                      <a:pos x="4" y="190"/>
                    </a:cxn>
                    <a:cxn ang="0">
                      <a:pos x="3" y="189"/>
                    </a:cxn>
                    <a:cxn ang="0">
                      <a:pos x="3" y="189"/>
                    </a:cxn>
                    <a:cxn ang="0">
                      <a:pos x="1" y="189"/>
                    </a:cxn>
                    <a:cxn ang="0">
                      <a:pos x="0" y="188"/>
                    </a:cxn>
                    <a:cxn ang="0">
                      <a:pos x="0" y="187"/>
                    </a:cxn>
                    <a:cxn ang="0">
                      <a:pos x="0" y="187"/>
                    </a:cxn>
                    <a:cxn ang="0">
                      <a:pos x="0" y="187"/>
                    </a:cxn>
                    <a:cxn ang="0">
                      <a:pos x="0" y="4"/>
                    </a:cxn>
                    <a:cxn ang="0">
                      <a:pos x="0" y="4"/>
                    </a:cxn>
                    <a:cxn ang="0">
                      <a:pos x="0" y="4"/>
                    </a:cxn>
                    <a:cxn ang="0">
                      <a:pos x="0" y="3"/>
                    </a:cxn>
                    <a:cxn ang="0">
                      <a:pos x="1" y="2"/>
                    </a:cxn>
                    <a:cxn ang="0">
                      <a:pos x="3" y="2"/>
                    </a:cxn>
                    <a:cxn ang="0">
                      <a:pos x="3" y="2"/>
                    </a:cxn>
                    <a:cxn ang="0">
                      <a:pos x="4" y="1"/>
                    </a:cxn>
                    <a:cxn ang="0">
                      <a:pos x="6" y="0"/>
                    </a:cxn>
                    <a:cxn ang="0">
                      <a:pos x="8" y="0"/>
                    </a:cxn>
                    <a:cxn ang="0">
                      <a:pos x="9" y="0"/>
                    </a:cxn>
                    <a:cxn ang="0">
                      <a:pos x="11" y="0"/>
                    </a:cxn>
                    <a:cxn ang="0">
                      <a:pos x="13" y="0"/>
                    </a:cxn>
                    <a:cxn ang="0">
                      <a:pos x="14" y="1"/>
                    </a:cxn>
                    <a:cxn ang="0">
                      <a:pos x="16" y="2"/>
                    </a:cxn>
                    <a:cxn ang="0">
                      <a:pos x="16" y="2"/>
                    </a:cxn>
                    <a:cxn ang="0">
                      <a:pos x="16" y="2"/>
                    </a:cxn>
                    <a:cxn ang="0">
                      <a:pos x="18" y="3"/>
                    </a:cxn>
                    <a:cxn ang="0">
                      <a:pos x="18" y="4"/>
                    </a:cxn>
                    <a:cxn ang="0">
                      <a:pos x="18" y="4"/>
                    </a:cxn>
                    <a:cxn ang="0">
                      <a:pos x="18" y="4"/>
                    </a:cxn>
                    <a:cxn ang="0">
                      <a:pos x="18" y="187"/>
                    </a:cxn>
                  </a:cxnLst>
                  <a:rect l="0" t="0" r="r" b="b"/>
                  <a:pathLst>
                    <a:path w="19" h="192">
                      <a:moveTo>
                        <a:pt x="18" y="187"/>
                      </a:moveTo>
                      <a:lnTo>
                        <a:pt x="18" y="187"/>
                      </a:lnTo>
                      <a:lnTo>
                        <a:pt x="18" y="187"/>
                      </a:lnTo>
                      <a:lnTo>
                        <a:pt x="18" y="188"/>
                      </a:lnTo>
                      <a:lnTo>
                        <a:pt x="16" y="189"/>
                      </a:lnTo>
                      <a:lnTo>
                        <a:pt x="16" y="189"/>
                      </a:lnTo>
                      <a:lnTo>
                        <a:pt x="16" y="189"/>
                      </a:lnTo>
                      <a:lnTo>
                        <a:pt x="14" y="190"/>
                      </a:lnTo>
                      <a:lnTo>
                        <a:pt x="13" y="191"/>
                      </a:lnTo>
                      <a:lnTo>
                        <a:pt x="11" y="191"/>
                      </a:lnTo>
                      <a:lnTo>
                        <a:pt x="9" y="191"/>
                      </a:lnTo>
                      <a:lnTo>
                        <a:pt x="8" y="191"/>
                      </a:lnTo>
                      <a:lnTo>
                        <a:pt x="6" y="191"/>
                      </a:lnTo>
                      <a:lnTo>
                        <a:pt x="4" y="190"/>
                      </a:lnTo>
                      <a:lnTo>
                        <a:pt x="3" y="189"/>
                      </a:lnTo>
                      <a:lnTo>
                        <a:pt x="3" y="189"/>
                      </a:lnTo>
                      <a:lnTo>
                        <a:pt x="1" y="189"/>
                      </a:lnTo>
                      <a:lnTo>
                        <a:pt x="0" y="188"/>
                      </a:lnTo>
                      <a:lnTo>
                        <a:pt x="0" y="187"/>
                      </a:lnTo>
                      <a:lnTo>
                        <a:pt x="0" y="187"/>
                      </a:lnTo>
                      <a:lnTo>
                        <a:pt x="0" y="187"/>
                      </a:lnTo>
                      <a:lnTo>
                        <a:pt x="0" y="4"/>
                      </a:lnTo>
                      <a:lnTo>
                        <a:pt x="0" y="4"/>
                      </a:lnTo>
                      <a:lnTo>
                        <a:pt x="0" y="4"/>
                      </a:lnTo>
                      <a:lnTo>
                        <a:pt x="0" y="3"/>
                      </a:lnTo>
                      <a:lnTo>
                        <a:pt x="1" y="2"/>
                      </a:lnTo>
                      <a:lnTo>
                        <a:pt x="3" y="2"/>
                      </a:lnTo>
                      <a:lnTo>
                        <a:pt x="3" y="2"/>
                      </a:lnTo>
                      <a:lnTo>
                        <a:pt x="4" y="1"/>
                      </a:lnTo>
                      <a:lnTo>
                        <a:pt x="6" y="0"/>
                      </a:lnTo>
                      <a:lnTo>
                        <a:pt x="8" y="0"/>
                      </a:lnTo>
                      <a:lnTo>
                        <a:pt x="9" y="0"/>
                      </a:lnTo>
                      <a:lnTo>
                        <a:pt x="11" y="0"/>
                      </a:lnTo>
                      <a:lnTo>
                        <a:pt x="13" y="0"/>
                      </a:lnTo>
                      <a:lnTo>
                        <a:pt x="14" y="1"/>
                      </a:lnTo>
                      <a:lnTo>
                        <a:pt x="16" y="2"/>
                      </a:lnTo>
                      <a:lnTo>
                        <a:pt x="16" y="2"/>
                      </a:lnTo>
                      <a:lnTo>
                        <a:pt x="16" y="2"/>
                      </a:lnTo>
                      <a:lnTo>
                        <a:pt x="18" y="3"/>
                      </a:lnTo>
                      <a:lnTo>
                        <a:pt x="18" y="4"/>
                      </a:lnTo>
                      <a:lnTo>
                        <a:pt x="18" y="4"/>
                      </a:lnTo>
                      <a:lnTo>
                        <a:pt x="18" y="4"/>
                      </a:lnTo>
                      <a:lnTo>
                        <a:pt x="18" y="187"/>
                      </a:lnTo>
                    </a:path>
                  </a:pathLst>
                </a:custGeom>
                <a:solidFill>
                  <a:schemeClr val="tx1"/>
                </a:solidFill>
                <a:ln w="98425" cap="rnd" cmpd="sng">
                  <a:solidFill>
                    <a:srgbClr val="99CC00"/>
                  </a:solidFill>
                  <a:prstDash val="solid"/>
                  <a:round/>
                  <a:headEnd/>
                  <a:tailEnd/>
                </a:ln>
                <a:effectLst/>
              </p:spPr>
              <p:txBody>
                <a:bodyPr/>
                <a:lstStyle/>
                <a:p>
                  <a:endParaRPr lang="en-GB"/>
                </a:p>
              </p:txBody>
            </p:sp>
            <p:sp>
              <p:nvSpPr>
                <p:cNvPr id="2893833" name="Line 9"/>
                <p:cNvSpPr>
                  <a:spLocks noChangeShapeType="1"/>
                </p:cNvSpPr>
                <p:nvPr/>
              </p:nvSpPr>
              <p:spPr bwMode="auto">
                <a:xfrm>
                  <a:off x="1842" y="1276"/>
                  <a:ext cx="311" cy="0"/>
                </a:xfrm>
                <a:prstGeom prst="line">
                  <a:avLst/>
                </a:prstGeom>
                <a:noFill/>
                <a:ln w="98425">
                  <a:solidFill>
                    <a:srgbClr val="99CC00"/>
                  </a:solidFill>
                  <a:round/>
                  <a:headEnd type="none" w="sm" len="sm"/>
                  <a:tailEnd type="stealth" w="med" len="med"/>
                </a:ln>
                <a:effectLst/>
              </p:spPr>
              <p:txBody>
                <a:bodyPr/>
                <a:lstStyle/>
                <a:p>
                  <a:endParaRPr lang="en-GB"/>
                </a:p>
              </p:txBody>
            </p:sp>
          </p:grpSp>
          <p:sp>
            <p:nvSpPr>
              <p:cNvPr id="2893834" name="Text Box 10"/>
              <p:cNvSpPr txBox="1">
                <a:spLocks noChangeArrowheads="1"/>
              </p:cNvSpPr>
              <p:nvPr/>
            </p:nvSpPr>
            <p:spPr bwMode="auto">
              <a:xfrm>
                <a:off x="2430" y="2763"/>
                <a:ext cx="1374" cy="375"/>
              </a:xfrm>
              <a:prstGeom prst="rect">
                <a:avLst/>
              </a:prstGeom>
              <a:noFill/>
              <a:ln w="9525">
                <a:noFill/>
                <a:miter lim="800000"/>
                <a:headEnd/>
                <a:tailEnd/>
              </a:ln>
              <a:effectLst/>
            </p:spPr>
            <p:txBody>
              <a:bodyPr wrap="none">
                <a:spAutoFit/>
              </a:bodyPr>
              <a:lstStyle/>
              <a:p>
                <a:r>
                  <a:rPr lang="en-GB" sz="3200" b="1">
                    <a:solidFill>
                      <a:schemeClr val="tx2"/>
                    </a:solidFill>
                  </a:rPr>
                  <a:t>Gene OFF</a:t>
                </a:r>
              </a:p>
            </p:txBody>
          </p:sp>
          <p:sp>
            <p:nvSpPr>
              <p:cNvPr id="2893835" name="Text Box 11"/>
              <p:cNvSpPr txBox="1">
                <a:spLocks noChangeArrowheads="1"/>
              </p:cNvSpPr>
              <p:nvPr/>
            </p:nvSpPr>
            <p:spPr bwMode="auto">
              <a:xfrm>
                <a:off x="526" y="3504"/>
                <a:ext cx="119" cy="416"/>
              </a:xfrm>
              <a:prstGeom prst="rect">
                <a:avLst/>
              </a:prstGeom>
              <a:noFill/>
              <a:ln w="9525">
                <a:noFill/>
                <a:miter lim="800000"/>
                <a:headEnd/>
                <a:tailEnd/>
              </a:ln>
              <a:effectLst/>
            </p:spPr>
            <p:txBody>
              <a:bodyPr wrap="none">
                <a:spAutoFit/>
              </a:bodyPr>
              <a:lstStyle/>
              <a:p>
                <a:endParaRPr lang="en-US" sz="3600">
                  <a:solidFill>
                    <a:schemeClr val="tx2"/>
                  </a:solidFill>
                </a:endParaRPr>
              </a:p>
            </p:txBody>
          </p:sp>
          <p:grpSp>
            <p:nvGrpSpPr>
              <p:cNvPr id="5" name="Group 12"/>
              <p:cNvGrpSpPr>
                <a:grpSpLocks/>
              </p:cNvGrpSpPr>
              <p:nvPr/>
            </p:nvGrpSpPr>
            <p:grpSpPr bwMode="auto">
              <a:xfrm>
                <a:off x="576" y="3072"/>
                <a:ext cx="1344" cy="367"/>
                <a:chOff x="1392" y="2496"/>
                <a:chExt cx="1344" cy="367"/>
              </a:xfrm>
            </p:grpSpPr>
            <p:grpSp>
              <p:nvGrpSpPr>
                <p:cNvPr id="6" name="Group 13"/>
                <p:cNvGrpSpPr>
                  <a:grpSpLocks/>
                </p:cNvGrpSpPr>
                <p:nvPr/>
              </p:nvGrpSpPr>
              <p:grpSpPr bwMode="auto">
                <a:xfrm>
                  <a:off x="1392" y="2496"/>
                  <a:ext cx="672" cy="367"/>
                  <a:chOff x="1392" y="2496"/>
                  <a:chExt cx="672" cy="367"/>
                </a:xfrm>
              </p:grpSpPr>
              <p:grpSp>
                <p:nvGrpSpPr>
                  <p:cNvPr id="7" name="Group 14"/>
                  <p:cNvGrpSpPr>
                    <a:grpSpLocks/>
                  </p:cNvGrpSpPr>
                  <p:nvPr/>
                </p:nvGrpSpPr>
                <p:grpSpPr bwMode="auto">
                  <a:xfrm>
                    <a:off x="1392" y="2496"/>
                    <a:ext cx="96" cy="367"/>
                    <a:chOff x="1392" y="2208"/>
                    <a:chExt cx="96" cy="367"/>
                  </a:xfrm>
                </p:grpSpPr>
                <p:sp>
                  <p:nvSpPr>
                    <p:cNvPr id="2893839" name="Freeform 15"/>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40" name="Oval 16"/>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8" name="Group 17"/>
                  <p:cNvGrpSpPr>
                    <a:grpSpLocks/>
                  </p:cNvGrpSpPr>
                  <p:nvPr/>
                </p:nvGrpSpPr>
                <p:grpSpPr bwMode="auto">
                  <a:xfrm>
                    <a:off x="1488" y="2496"/>
                    <a:ext cx="96" cy="367"/>
                    <a:chOff x="1392" y="2208"/>
                    <a:chExt cx="96" cy="367"/>
                  </a:xfrm>
                </p:grpSpPr>
                <p:sp>
                  <p:nvSpPr>
                    <p:cNvPr id="2893842" name="Freeform 18"/>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43" name="Oval 19"/>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9" name="Group 20"/>
                  <p:cNvGrpSpPr>
                    <a:grpSpLocks/>
                  </p:cNvGrpSpPr>
                  <p:nvPr/>
                </p:nvGrpSpPr>
                <p:grpSpPr bwMode="auto">
                  <a:xfrm>
                    <a:off x="1584" y="2496"/>
                    <a:ext cx="96" cy="367"/>
                    <a:chOff x="1392" y="2208"/>
                    <a:chExt cx="96" cy="367"/>
                  </a:xfrm>
                </p:grpSpPr>
                <p:sp>
                  <p:nvSpPr>
                    <p:cNvPr id="2893845" name="Freeform 21"/>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46" name="Oval 22"/>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0" name="Group 23"/>
                  <p:cNvGrpSpPr>
                    <a:grpSpLocks/>
                  </p:cNvGrpSpPr>
                  <p:nvPr/>
                </p:nvGrpSpPr>
                <p:grpSpPr bwMode="auto">
                  <a:xfrm>
                    <a:off x="1680" y="2496"/>
                    <a:ext cx="96" cy="367"/>
                    <a:chOff x="1392" y="2208"/>
                    <a:chExt cx="96" cy="367"/>
                  </a:xfrm>
                </p:grpSpPr>
                <p:sp>
                  <p:nvSpPr>
                    <p:cNvPr id="2893848" name="Freeform 24"/>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49" name="Oval 25"/>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1" name="Group 26"/>
                  <p:cNvGrpSpPr>
                    <a:grpSpLocks/>
                  </p:cNvGrpSpPr>
                  <p:nvPr/>
                </p:nvGrpSpPr>
                <p:grpSpPr bwMode="auto">
                  <a:xfrm>
                    <a:off x="1776" y="2496"/>
                    <a:ext cx="96" cy="367"/>
                    <a:chOff x="1392" y="2208"/>
                    <a:chExt cx="96" cy="367"/>
                  </a:xfrm>
                </p:grpSpPr>
                <p:sp>
                  <p:nvSpPr>
                    <p:cNvPr id="2893851" name="Freeform 27"/>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52" name="Oval 28"/>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2" name="Group 29"/>
                  <p:cNvGrpSpPr>
                    <a:grpSpLocks/>
                  </p:cNvGrpSpPr>
                  <p:nvPr/>
                </p:nvGrpSpPr>
                <p:grpSpPr bwMode="auto">
                  <a:xfrm>
                    <a:off x="1872" y="2496"/>
                    <a:ext cx="96" cy="367"/>
                    <a:chOff x="1392" y="2208"/>
                    <a:chExt cx="96" cy="367"/>
                  </a:xfrm>
                </p:grpSpPr>
                <p:sp>
                  <p:nvSpPr>
                    <p:cNvPr id="2893854" name="Freeform 30"/>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55" name="Oval 31"/>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3" name="Group 32"/>
                  <p:cNvGrpSpPr>
                    <a:grpSpLocks/>
                  </p:cNvGrpSpPr>
                  <p:nvPr/>
                </p:nvGrpSpPr>
                <p:grpSpPr bwMode="auto">
                  <a:xfrm>
                    <a:off x="1968" y="2496"/>
                    <a:ext cx="96" cy="367"/>
                    <a:chOff x="1392" y="2208"/>
                    <a:chExt cx="96" cy="367"/>
                  </a:xfrm>
                </p:grpSpPr>
                <p:sp>
                  <p:nvSpPr>
                    <p:cNvPr id="2893857" name="Freeform 33"/>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58" name="Oval 34"/>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grpSp>
              <p:nvGrpSpPr>
                <p:cNvPr id="14" name="Group 35"/>
                <p:cNvGrpSpPr>
                  <a:grpSpLocks/>
                </p:cNvGrpSpPr>
                <p:nvPr/>
              </p:nvGrpSpPr>
              <p:grpSpPr bwMode="auto">
                <a:xfrm>
                  <a:off x="2064" y="2496"/>
                  <a:ext cx="672" cy="367"/>
                  <a:chOff x="1392" y="2496"/>
                  <a:chExt cx="672" cy="367"/>
                </a:xfrm>
              </p:grpSpPr>
              <p:grpSp>
                <p:nvGrpSpPr>
                  <p:cNvPr id="15" name="Group 36"/>
                  <p:cNvGrpSpPr>
                    <a:grpSpLocks/>
                  </p:cNvGrpSpPr>
                  <p:nvPr/>
                </p:nvGrpSpPr>
                <p:grpSpPr bwMode="auto">
                  <a:xfrm>
                    <a:off x="1392" y="2496"/>
                    <a:ext cx="96" cy="367"/>
                    <a:chOff x="1392" y="2208"/>
                    <a:chExt cx="96" cy="367"/>
                  </a:xfrm>
                </p:grpSpPr>
                <p:sp>
                  <p:nvSpPr>
                    <p:cNvPr id="2893861" name="Freeform 37"/>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62" name="Oval 38"/>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6" name="Group 39"/>
                  <p:cNvGrpSpPr>
                    <a:grpSpLocks/>
                  </p:cNvGrpSpPr>
                  <p:nvPr/>
                </p:nvGrpSpPr>
                <p:grpSpPr bwMode="auto">
                  <a:xfrm>
                    <a:off x="1488" y="2496"/>
                    <a:ext cx="96" cy="367"/>
                    <a:chOff x="1392" y="2208"/>
                    <a:chExt cx="96" cy="367"/>
                  </a:xfrm>
                </p:grpSpPr>
                <p:sp>
                  <p:nvSpPr>
                    <p:cNvPr id="2893864" name="Freeform 40"/>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65" name="Oval 41"/>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7" name="Group 42"/>
                  <p:cNvGrpSpPr>
                    <a:grpSpLocks/>
                  </p:cNvGrpSpPr>
                  <p:nvPr/>
                </p:nvGrpSpPr>
                <p:grpSpPr bwMode="auto">
                  <a:xfrm>
                    <a:off x="1584" y="2496"/>
                    <a:ext cx="96" cy="367"/>
                    <a:chOff x="1392" y="2208"/>
                    <a:chExt cx="96" cy="367"/>
                  </a:xfrm>
                </p:grpSpPr>
                <p:sp>
                  <p:nvSpPr>
                    <p:cNvPr id="2893867" name="Freeform 43"/>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68" name="Oval 44"/>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8" name="Group 45"/>
                  <p:cNvGrpSpPr>
                    <a:grpSpLocks/>
                  </p:cNvGrpSpPr>
                  <p:nvPr/>
                </p:nvGrpSpPr>
                <p:grpSpPr bwMode="auto">
                  <a:xfrm>
                    <a:off x="1680" y="2496"/>
                    <a:ext cx="96" cy="367"/>
                    <a:chOff x="1392" y="2208"/>
                    <a:chExt cx="96" cy="367"/>
                  </a:xfrm>
                </p:grpSpPr>
                <p:sp>
                  <p:nvSpPr>
                    <p:cNvPr id="2893870" name="Freeform 46"/>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71" name="Oval 47"/>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9" name="Group 48"/>
                  <p:cNvGrpSpPr>
                    <a:grpSpLocks/>
                  </p:cNvGrpSpPr>
                  <p:nvPr/>
                </p:nvGrpSpPr>
                <p:grpSpPr bwMode="auto">
                  <a:xfrm>
                    <a:off x="1776" y="2496"/>
                    <a:ext cx="96" cy="367"/>
                    <a:chOff x="1392" y="2208"/>
                    <a:chExt cx="96" cy="367"/>
                  </a:xfrm>
                </p:grpSpPr>
                <p:sp>
                  <p:nvSpPr>
                    <p:cNvPr id="2893873" name="Freeform 49"/>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74" name="Oval 50"/>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20" name="Group 51"/>
                  <p:cNvGrpSpPr>
                    <a:grpSpLocks/>
                  </p:cNvGrpSpPr>
                  <p:nvPr/>
                </p:nvGrpSpPr>
                <p:grpSpPr bwMode="auto">
                  <a:xfrm>
                    <a:off x="1872" y="2496"/>
                    <a:ext cx="96" cy="367"/>
                    <a:chOff x="1392" y="2208"/>
                    <a:chExt cx="96" cy="367"/>
                  </a:xfrm>
                </p:grpSpPr>
                <p:sp>
                  <p:nvSpPr>
                    <p:cNvPr id="2893876" name="Freeform 52"/>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77" name="Oval 53"/>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21" name="Group 54"/>
                  <p:cNvGrpSpPr>
                    <a:grpSpLocks/>
                  </p:cNvGrpSpPr>
                  <p:nvPr/>
                </p:nvGrpSpPr>
                <p:grpSpPr bwMode="auto">
                  <a:xfrm>
                    <a:off x="1968" y="2496"/>
                    <a:ext cx="96" cy="367"/>
                    <a:chOff x="1392" y="2208"/>
                    <a:chExt cx="96" cy="367"/>
                  </a:xfrm>
                </p:grpSpPr>
                <p:sp>
                  <p:nvSpPr>
                    <p:cNvPr id="2893879" name="Freeform 55"/>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80" name="Oval 56"/>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grpSp>
          <p:sp>
            <p:nvSpPr>
              <p:cNvPr id="2893881" name="Rectangle 57"/>
              <p:cNvSpPr>
                <a:spLocks noChangeAspect="1" noChangeArrowheads="1"/>
              </p:cNvSpPr>
              <p:nvPr/>
            </p:nvSpPr>
            <p:spPr bwMode="auto">
              <a:xfrm>
                <a:off x="3264" y="3264"/>
                <a:ext cx="816" cy="290"/>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3882" name="Rectangle 58"/>
              <p:cNvSpPr>
                <a:spLocks noChangeAspect="1" noChangeArrowheads="1"/>
              </p:cNvSpPr>
              <p:nvPr/>
            </p:nvSpPr>
            <p:spPr bwMode="auto">
              <a:xfrm>
                <a:off x="4560" y="3264"/>
                <a:ext cx="816" cy="290"/>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3883" name="Freeform 59"/>
              <p:cNvSpPr>
                <a:spLocks noChangeAspect="1"/>
              </p:cNvSpPr>
              <p:nvPr/>
            </p:nvSpPr>
            <p:spPr bwMode="auto">
              <a:xfrm>
                <a:off x="2496" y="3168"/>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84" name="Freeform 60"/>
              <p:cNvSpPr>
                <a:spLocks noChangeAspect="1"/>
              </p:cNvSpPr>
              <p:nvPr/>
            </p:nvSpPr>
            <p:spPr bwMode="auto">
              <a:xfrm>
                <a:off x="3744" y="3168"/>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85" name="Freeform 61"/>
              <p:cNvSpPr>
                <a:spLocks noChangeAspect="1"/>
              </p:cNvSpPr>
              <p:nvPr/>
            </p:nvSpPr>
            <p:spPr bwMode="auto">
              <a:xfrm>
                <a:off x="5040" y="3168"/>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86" name="Freeform 62"/>
              <p:cNvSpPr>
                <a:spLocks noChangeAspect="1"/>
              </p:cNvSpPr>
              <p:nvPr/>
            </p:nvSpPr>
            <p:spPr bwMode="auto">
              <a:xfrm>
                <a:off x="4896" y="3168"/>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87" name="Freeform 63"/>
              <p:cNvSpPr>
                <a:spLocks noChangeAspect="1"/>
              </p:cNvSpPr>
              <p:nvPr/>
            </p:nvSpPr>
            <p:spPr bwMode="auto">
              <a:xfrm>
                <a:off x="5424" y="3168"/>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88" name="Freeform 64"/>
              <p:cNvSpPr>
                <a:spLocks noChangeAspect="1"/>
              </p:cNvSpPr>
              <p:nvPr/>
            </p:nvSpPr>
            <p:spPr bwMode="auto">
              <a:xfrm>
                <a:off x="4368" y="3168"/>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89" name="Freeform 65"/>
              <p:cNvSpPr>
                <a:spLocks noChangeAspect="1"/>
              </p:cNvSpPr>
              <p:nvPr/>
            </p:nvSpPr>
            <p:spPr bwMode="auto">
              <a:xfrm>
                <a:off x="3168" y="3168"/>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90" name="Freeform 66"/>
              <p:cNvSpPr>
                <a:spLocks noChangeAspect="1"/>
              </p:cNvSpPr>
              <p:nvPr/>
            </p:nvSpPr>
            <p:spPr bwMode="auto">
              <a:xfrm>
                <a:off x="2928" y="3168"/>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3891" name="Text Box 67"/>
              <p:cNvSpPr txBox="1">
                <a:spLocks noChangeArrowheads="1"/>
              </p:cNvSpPr>
              <p:nvPr/>
            </p:nvSpPr>
            <p:spPr bwMode="auto">
              <a:xfrm>
                <a:off x="158" y="2591"/>
                <a:ext cx="1040" cy="336"/>
              </a:xfrm>
              <a:prstGeom prst="rect">
                <a:avLst/>
              </a:prstGeom>
              <a:noFill/>
              <a:ln w="9525">
                <a:noFill/>
                <a:miter lim="800000"/>
                <a:headEnd/>
                <a:tailEnd/>
              </a:ln>
              <a:effectLst/>
            </p:spPr>
            <p:txBody>
              <a:bodyPr wrap="none">
                <a:spAutoFit/>
              </a:bodyPr>
              <a:lstStyle/>
              <a:p>
                <a:r>
                  <a:rPr lang="en-GB" sz="2800" b="1">
                    <a:solidFill>
                      <a:schemeClr val="tx2"/>
                    </a:solidFill>
                  </a:rPr>
                  <a:t>Tumour </a:t>
                </a:r>
              </a:p>
            </p:txBody>
          </p:sp>
          <p:grpSp>
            <p:nvGrpSpPr>
              <p:cNvPr id="22" name="Group 68"/>
              <p:cNvGrpSpPr>
                <a:grpSpLocks/>
              </p:cNvGrpSpPr>
              <p:nvPr/>
            </p:nvGrpSpPr>
            <p:grpSpPr bwMode="auto">
              <a:xfrm>
                <a:off x="1886" y="2880"/>
                <a:ext cx="312" cy="312"/>
                <a:chOff x="2664" y="3624"/>
                <a:chExt cx="432" cy="432"/>
              </a:xfrm>
            </p:grpSpPr>
            <p:sp>
              <p:nvSpPr>
                <p:cNvPr id="2893893" name="Line 69"/>
                <p:cNvSpPr>
                  <a:spLocks noChangeShapeType="1"/>
                </p:cNvSpPr>
                <p:nvPr/>
              </p:nvSpPr>
              <p:spPr bwMode="auto">
                <a:xfrm>
                  <a:off x="2664" y="3624"/>
                  <a:ext cx="432" cy="432"/>
                </a:xfrm>
                <a:prstGeom prst="line">
                  <a:avLst/>
                </a:prstGeom>
                <a:noFill/>
                <a:ln w="38100">
                  <a:solidFill>
                    <a:srgbClr val="EC0000"/>
                  </a:solidFill>
                  <a:round/>
                  <a:headEnd/>
                  <a:tailEnd/>
                </a:ln>
                <a:effectLst/>
              </p:spPr>
              <p:txBody>
                <a:bodyPr/>
                <a:lstStyle/>
                <a:p>
                  <a:endParaRPr lang="en-GB"/>
                </a:p>
              </p:txBody>
            </p:sp>
            <p:sp>
              <p:nvSpPr>
                <p:cNvPr id="2893894" name="Line 70"/>
                <p:cNvSpPr>
                  <a:spLocks noChangeShapeType="1"/>
                </p:cNvSpPr>
                <p:nvPr/>
              </p:nvSpPr>
              <p:spPr bwMode="auto">
                <a:xfrm flipH="1">
                  <a:off x="2664" y="3624"/>
                  <a:ext cx="432" cy="432"/>
                </a:xfrm>
                <a:prstGeom prst="line">
                  <a:avLst/>
                </a:prstGeom>
                <a:noFill/>
                <a:ln w="38100">
                  <a:solidFill>
                    <a:srgbClr val="EC0000"/>
                  </a:solidFill>
                  <a:round/>
                  <a:headEnd/>
                  <a:tailEnd/>
                </a:ln>
                <a:effectLst/>
              </p:spPr>
              <p:txBody>
                <a:bodyPr/>
                <a:lstStyle/>
                <a:p>
                  <a:endParaRPr lang="en-GB"/>
                </a:p>
              </p:txBody>
            </p:sp>
          </p:grpSp>
          <p:sp>
            <p:nvSpPr>
              <p:cNvPr id="2893895" name="Freeform 71"/>
              <p:cNvSpPr>
                <a:spLocks noChangeAspect="1"/>
              </p:cNvSpPr>
              <p:nvPr/>
            </p:nvSpPr>
            <p:spPr bwMode="auto">
              <a:xfrm>
                <a:off x="350" y="3428"/>
                <a:ext cx="5266" cy="21"/>
              </a:xfrm>
              <a:custGeom>
                <a:avLst/>
                <a:gdLst/>
                <a:ahLst/>
                <a:cxnLst>
                  <a:cxn ang="0">
                    <a:pos x="6" y="16"/>
                  </a:cxn>
                  <a:cxn ang="0">
                    <a:pos x="6" y="16"/>
                  </a:cxn>
                  <a:cxn ang="0">
                    <a:pos x="5" y="16"/>
                  </a:cxn>
                  <a:cxn ang="0">
                    <a:pos x="4" y="16"/>
                  </a:cxn>
                  <a:cxn ang="0">
                    <a:pos x="3" y="16"/>
                  </a:cxn>
                  <a:cxn ang="0">
                    <a:pos x="2" y="14"/>
                  </a:cxn>
                  <a:cxn ang="0">
                    <a:pos x="2" y="12"/>
                  </a:cxn>
                  <a:cxn ang="0">
                    <a:pos x="1" y="12"/>
                  </a:cxn>
                  <a:cxn ang="0">
                    <a:pos x="0" y="10"/>
                  </a:cxn>
                  <a:cxn ang="0">
                    <a:pos x="0" y="8"/>
                  </a:cxn>
                  <a:cxn ang="0">
                    <a:pos x="0" y="8"/>
                  </a:cxn>
                  <a:cxn ang="0">
                    <a:pos x="0" y="7"/>
                  </a:cxn>
                  <a:cxn ang="0">
                    <a:pos x="0" y="5"/>
                  </a:cxn>
                  <a:cxn ang="0">
                    <a:pos x="1" y="3"/>
                  </a:cxn>
                  <a:cxn ang="0">
                    <a:pos x="2" y="3"/>
                  </a:cxn>
                  <a:cxn ang="0">
                    <a:pos x="2" y="3"/>
                  </a:cxn>
                  <a:cxn ang="0">
                    <a:pos x="3" y="1"/>
                  </a:cxn>
                  <a:cxn ang="0">
                    <a:pos x="4" y="0"/>
                  </a:cxn>
                  <a:cxn ang="0">
                    <a:pos x="5" y="0"/>
                  </a:cxn>
                  <a:cxn ang="0">
                    <a:pos x="6" y="0"/>
                  </a:cxn>
                  <a:cxn ang="0">
                    <a:pos x="6" y="0"/>
                  </a:cxn>
                  <a:cxn ang="0">
                    <a:pos x="4531" y="0"/>
                  </a:cxn>
                  <a:cxn ang="0">
                    <a:pos x="4531" y="0"/>
                  </a:cxn>
                  <a:cxn ang="0">
                    <a:pos x="4532" y="0"/>
                  </a:cxn>
                  <a:cxn ang="0">
                    <a:pos x="4533" y="0"/>
                  </a:cxn>
                  <a:cxn ang="0">
                    <a:pos x="4534" y="1"/>
                  </a:cxn>
                  <a:cxn ang="0">
                    <a:pos x="4535" y="3"/>
                  </a:cxn>
                  <a:cxn ang="0">
                    <a:pos x="4536" y="3"/>
                  </a:cxn>
                  <a:cxn ang="0">
                    <a:pos x="4538" y="3"/>
                  </a:cxn>
                  <a:cxn ang="0">
                    <a:pos x="4538" y="5"/>
                  </a:cxn>
                  <a:cxn ang="0">
                    <a:pos x="4538" y="7"/>
                  </a:cxn>
                  <a:cxn ang="0">
                    <a:pos x="4538" y="8"/>
                  </a:cxn>
                  <a:cxn ang="0">
                    <a:pos x="4538" y="8"/>
                  </a:cxn>
                  <a:cxn ang="0">
                    <a:pos x="4538" y="10"/>
                  </a:cxn>
                  <a:cxn ang="0">
                    <a:pos x="4538" y="12"/>
                  </a:cxn>
                  <a:cxn ang="0">
                    <a:pos x="4536" y="12"/>
                  </a:cxn>
                  <a:cxn ang="0">
                    <a:pos x="4535" y="14"/>
                  </a:cxn>
                  <a:cxn ang="0">
                    <a:pos x="4534" y="16"/>
                  </a:cxn>
                  <a:cxn ang="0">
                    <a:pos x="4533" y="16"/>
                  </a:cxn>
                  <a:cxn ang="0">
                    <a:pos x="4532" y="16"/>
                  </a:cxn>
                  <a:cxn ang="0">
                    <a:pos x="4531" y="16"/>
                  </a:cxn>
                  <a:cxn ang="0">
                    <a:pos x="4531" y="16"/>
                  </a:cxn>
                  <a:cxn ang="0">
                    <a:pos x="6" y="16"/>
                  </a:cxn>
                </a:cxnLst>
                <a:rect l="0" t="0" r="r" b="b"/>
                <a:pathLst>
                  <a:path w="4539" h="17">
                    <a:moveTo>
                      <a:pt x="6" y="16"/>
                    </a:moveTo>
                    <a:lnTo>
                      <a:pt x="6" y="16"/>
                    </a:lnTo>
                    <a:lnTo>
                      <a:pt x="5" y="16"/>
                    </a:lnTo>
                    <a:lnTo>
                      <a:pt x="4" y="16"/>
                    </a:lnTo>
                    <a:lnTo>
                      <a:pt x="3" y="16"/>
                    </a:lnTo>
                    <a:lnTo>
                      <a:pt x="2" y="14"/>
                    </a:lnTo>
                    <a:lnTo>
                      <a:pt x="2" y="12"/>
                    </a:lnTo>
                    <a:lnTo>
                      <a:pt x="1" y="12"/>
                    </a:lnTo>
                    <a:lnTo>
                      <a:pt x="0" y="10"/>
                    </a:lnTo>
                    <a:lnTo>
                      <a:pt x="0" y="8"/>
                    </a:lnTo>
                    <a:lnTo>
                      <a:pt x="0" y="8"/>
                    </a:lnTo>
                    <a:lnTo>
                      <a:pt x="0" y="7"/>
                    </a:lnTo>
                    <a:lnTo>
                      <a:pt x="0" y="5"/>
                    </a:lnTo>
                    <a:lnTo>
                      <a:pt x="1" y="3"/>
                    </a:lnTo>
                    <a:lnTo>
                      <a:pt x="2" y="3"/>
                    </a:lnTo>
                    <a:lnTo>
                      <a:pt x="2" y="3"/>
                    </a:lnTo>
                    <a:lnTo>
                      <a:pt x="3" y="1"/>
                    </a:lnTo>
                    <a:lnTo>
                      <a:pt x="4" y="0"/>
                    </a:lnTo>
                    <a:lnTo>
                      <a:pt x="5" y="0"/>
                    </a:lnTo>
                    <a:lnTo>
                      <a:pt x="6" y="0"/>
                    </a:lnTo>
                    <a:lnTo>
                      <a:pt x="6" y="0"/>
                    </a:lnTo>
                    <a:lnTo>
                      <a:pt x="4531" y="0"/>
                    </a:lnTo>
                    <a:lnTo>
                      <a:pt x="4531" y="0"/>
                    </a:lnTo>
                    <a:lnTo>
                      <a:pt x="4532" y="0"/>
                    </a:lnTo>
                    <a:lnTo>
                      <a:pt x="4533" y="0"/>
                    </a:lnTo>
                    <a:lnTo>
                      <a:pt x="4534" y="1"/>
                    </a:lnTo>
                    <a:lnTo>
                      <a:pt x="4535" y="3"/>
                    </a:lnTo>
                    <a:lnTo>
                      <a:pt x="4536" y="3"/>
                    </a:lnTo>
                    <a:lnTo>
                      <a:pt x="4538" y="3"/>
                    </a:lnTo>
                    <a:lnTo>
                      <a:pt x="4538" y="5"/>
                    </a:lnTo>
                    <a:lnTo>
                      <a:pt x="4538" y="7"/>
                    </a:lnTo>
                    <a:lnTo>
                      <a:pt x="4538" y="8"/>
                    </a:lnTo>
                    <a:lnTo>
                      <a:pt x="4538" y="8"/>
                    </a:lnTo>
                    <a:lnTo>
                      <a:pt x="4538" y="10"/>
                    </a:lnTo>
                    <a:lnTo>
                      <a:pt x="4538" y="12"/>
                    </a:lnTo>
                    <a:lnTo>
                      <a:pt x="4536" y="12"/>
                    </a:lnTo>
                    <a:lnTo>
                      <a:pt x="4535" y="14"/>
                    </a:lnTo>
                    <a:lnTo>
                      <a:pt x="4534" y="16"/>
                    </a:lnTo>
                    <a:lnTo>
                      <a:pt x="4533" y="16"/>
                    </a:lnTo>
                    <a:lnTo>
                      <a:pt x="4532" y="16"/>
                    </a:lnTo>
                    <a:lnTo>
                      <a:pt x="4531" y="16"/>
                    </a:lnTo>
                    <a:lnTo>
                      <a:pt x="4531" y="16"/>
                    </a:lnTo>
                    <a:lnTo>
                      <a:pt x="6" y="16"/>
                    </a:lnTo>
                  </a:path>
                </a:pathLst>
              </a:custGeom>
              <a:solidFill>
                <a:schemeClr val="tx1"/>
              </a:solidFill>
              <a:ln w="12700" cap="rnd" cmpd="sng">
                <a:solidFill>
                  <a:srgbClr val="CC3300"/>
                </a:solidFill>
                <a:prstDash val="solid"/>
                <a:round/>
                <a:headEnd/>
                <a:tailEnd/>
              </a:ln>
              <a:effectLst/>
            </p:spPr>
            <p:txBody>
              <a:bodyPr/>
              <a:lstStyle/>
              <a:p>
                <a:endParaRPr lang="en-GB"/>
              </a:p>
            </p:txBody>
          </p:sp>
        </p:grpSp>
        <p:sp>
          <p:nvSpPr>
            <p:cNvPr id="2893896" name="Rectangle 72"/>
            <p:cNvSpPr>
              <a:spLocks noChangeAspect="1" noChangeArrowheads="1"/>
            </p:cNvSpPr>
            <p:nvPr/>
          </p:nvSpPr>
          <p:spPr bwMode="auto">
            <a:xfrm>
              <a:off x="1784" y="1544"/>
              <a:ext cx="794" cy="282"/>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3897" name="Freeform 73"/>
            <p:cNvSpPr>
              <a:spLocks noChangeAspect="1"/>
            </p:cNvSpPr>
            <p:nvPr/>
          </p:nvSpPr>
          <p:spPr bwMode="auto">
            <a:xfrm>
              <a:off x="1738" y="1339"/>
              <a:ext cx="23" cy="347"/>
            </a:xfrm>
            <a:custGeom>
              <a:avLst/>
              <a:gdLst/>
              <a:ahLst/>
              <a:cxnLst>
                <a:cxn ang="0">
                  <a:pos x="18" y="187"/>
                </a:cxn>
                <a:cxn ang="0">
                  <a:pos x="18" y="187"/>
                </a:cxn>
                <a:cxn ang="0">
                  <a:pos x="18" y="187"/>
                </a:cxn>
                <a:cxn ang="0">
                  <a:pos x="18" y="188"/>
                </a:cxn>
                <a:cxn ang="0">
                  <a:pos x="16" y="189"/>
                </a:cxn>
                <a:cxn ang="0">
                  <a:pos x="16" y="189"/>
                </a:cxn>
                <a:cxn ang="0">
                  <a:pos x="16" y="189"/>
                </a:cxn>
                <a:cxn ang="0">
                  <a:pos x="14" y="190"/>
                </a:cxn>
                <a:cxn ang="0">
                  <a:pos x="13" y="191"/>
                </a:cxn>
                <a:cxn ang="0">
                  <a:pos x="11" y="191"/>
                </a:cxn>
                <a:cxn ang="0">
                  <a:pos x="9" y="191"/>
                </a:cxn>
                <a:cxn ang="0">
                  <a:pos x="8" y="191"/>
                </a:cxn>
                <a:cxn ang="0">
                  <a:pos x="6" y="191"/>
                </a:cxn>
                <a:cxn ang="0">
                  <a:pos x="4" y="190"/>
                </a:cxn>
                <a:cxn ang="0">
                  <a:pos x="3" y="189"/>
                </a:cxn>
                <a:cxn ang="0">
                  <a:pos x="3" y="189"/>
                </a:cxn>
                <a:cxn ang="0">
                  <a:pos x="1" y="189"/>
                </a:cxn>
                <a:cxn ang="0">
                  <a:pos x="0" y="188"/>
                </a:cxn>
                <a:cxn ang="0">
                  <a:pos x="0" y="187"/>
                </a:cxn>
                <a:cxn ang="0">
                  <a:pos x="0" y="187"/>
                </a:cxn>
                <a:cxn ang="0">
                  <a:pos x="0" y="187"/>
                </a:cxn>
                <a:cxn ang="0">
                  <a:pos x="0" y="4"/>
                </a:cxn>
                <a:cxn ang="0">
                  <a:pos x="0" y="4"/>
                </a:cxn>
                <a:cxn ang="0">
                  <a:pos x="0" y="4"/>
                </a:cxn>
                <a:cxn ang="0">
                  <a:pos x="0" y="3"/>
                </a:cxn>
                <a:cxn ang="0">
                  <a:pos x="1" y="2"/>
                </a:cxn>
                <a:cxn ang="0">
                  <a:pos x="3" y="2"/>
                </a:cxn>
                <a:cxn ang="0">
                  <a:pos x="3" y="2"/>
                </a:cxn>
                <a:cxn ang="0">
                  <a:pos x="4" y="1"/>
                </a:cxn>
                <a:cxn ang="0">
                  <a:pos x="6" y="0"/>
                </a:cxn>
                <a:cxn ang="0">
                  <a:pos x="8" y="0"/>
                </a:cxn>
                <a:cxn ang="0">
                  <a:pos x="9" y="0"/>
                </a:cxn>
                <a:cxn ang="0">
                  <a:pos x="11" y="0"/>
                </a:cxn>
                <a:cxn ang="0">
                  <a:pos x="13" y="0"/>
                </a:cxn>
                <a:cxn ang="0">
                  <a:pos x="14" y="1"/>
                </a:cxn>
                <a:cxn ang="0">
                  <a:pos x="16" y="2"/>
                </a:cxn>
                <a:cxn ang="0">
                  <a:pos x="16" y="2"/>
                </a:cxn>
                <a:cxn ang="0">
                  <a:pos x="16" y="2"/>
                </a:cxn>
                <a:cxn ang="0">
                  <a:pos x="18" y="3"/>
                </a:cxn>
                <a:cxn ang="0">
                  <a:pos x="18" y="4"/>
                </a:cxn>
                <a:cxn ang="0">
                  <a:pos x="18" y="4"/>
                </a:cxn>
                <a:cxn ang="0">
                  <a:pos x="18" y="4"/>
                </a:cxn>
                <a:cxn ang="0">
                  <a:pos x="18" y="187"/>
                </a:cxn>
              </a:cxnLst>
              <a:rect l="0" t="0" r="r" b="b"/>
              <a:pathLst>
                <a:path w="19" h="192">
                  <a:moveTo>
                    <a:pt x="18" y="187"/>
                  </a:moveTo>
                  <a:lnTo>
                    <a:pt x="18" y="187"/>
                  </a:lnTo>
                  <a:lnTo>
                    <a:pt x="18" y="187"/>
                  </a:lnTo>
                  <a:lnTo>
                    <a:pt x="18" y="188"/>
                  </a:lnTo>
                  <a:lnTo>
                    <a:pt x="16" y="189"/>
                  </a:lnTo>
                  <a:lnTo>
                    <a:pt x="16" y="189"/>
                  </a:lnTo>
                  <a:lnTo>
                    <a:pt x="16" y="189"/>
                  </a:lnTo>
                  <a:lnTo>
                    <a:pt x="14" y="190"/>
                  </a:lnTo>
                  <a:lnTo>
                    <a:pt x="13" y="191"/>
                  </a:lnTo>
                  <a:lnTo>
                    <a:pt x="11" y="191"/>
                  </a:lnTo>
                  <a:lnTo>
                    <a:pt x="9" y="191"/>
                  </a:lnTo>
                  <a:lnTo>
                    <a:pt x="8" y="191"/>
                  </a:lnTo>
                  <a:lnTo>
                    <a:pt x="6" y="191"/>
                  </a:lnTo>
                  <a:lnTo>
                    <a:pt x="4" y="190"/>
                  </a:lnTo>
                  <a:lnTo>
                    <a:pt x="3" y="189"/>
                  </a:lnTo>
                  <a:lnTo>
                    <a:pt x="3" y="189"/>
                  </a:lnTo>
                  <a:lnTo>
                    <a:pt x="1" y="189"/>
                  </a:lnTo>
                  <a:lnTo>
                    <a:pt x="0" y="188"/>
                  </a:lnTo>
                  <a:lnTo>
                    <a:pt x="0" y="187"/>
                  </a:lnTo>
                  <a:lnTo>
                    <a:pt x="0" y="187"/>
                  </a:lnTo>
                  <a:lnTo>
                    <a:pt x="0" y="187"/>
                  </a:lnTo>
                  <a:lnTo>
                    <a:pt x="0" y="4"/>
                  </a:lnTo>
                  <a:lnTo>
                    <a:pt x="0" y="4"/>
                  </a:lnTo>
                  <a:lnTo>
                    <a:pt x="0" y="4"/>
                  </a:lnTo>
                  <a:lnTo>
                    <a:pt x="0" y="3"/>
                  </a:lnTo>
                  <a:lnTo>
                    <a:pt x="1" y="2"/>
                  </a:lnTo>
                  <a:lnTo>
                    <a:pt x="3" y="2"/>
                  </a:lnTo>
                  <a:lnTo>
                    <a:pt x="3" y="2"/>
                  </a:lnTo>
                  <a:lnTo>
                    <a:pt x="4" y="1"/>
                  </a:lnTo>
                  <a:lnTo>
                    <a:pt x="6" y="0"/>
                  </a:lnTo>
                  <a:lnTo>
                    <a:pt x="8" y="0"/>
                  </a:lnTo>
                  <a:lnTo>
                    <a:pt x="9" y="0"/>
                  </a:lnTo>
                  <a:lnTo>
                    <a:pt x="11" y="0"/>
                  </a:lnTo>
                  <a:lnTo>
                    <a:pt x="13" y="0"/>
                  </a:lnTo>
                  <a:lnTo>
                    <a:pt x="14" y="1"/>
                  </a:lnTo>
                  <a:lnTo>
                    <a:pt x="16" y="2"/>
                  </a:lnTo>
                  <a:lnTo>
                    <a:pt x="16" y="2"/>
                  </a:lnTo>
                  <a:lnTo>
                    <a:pt x="16" y="2"/>
                  </a:lnTo>
                  <a:lnTo>
                    <a:pt x="18" y="3"/>
                  </a:lnTo>
                  <a:lnTo>
                    <a:pt x="18" y="4"/>
                  </a:lnTo>
                  <a:lnTo>
                    <a:pt x="18" y="4"/>
                  </a:lnTo>
                  <a:lnTo>
                    <a:pt x="18" y="4"/>
                  </a:lnTo>
                  <a:lnTo>
                    <a:pt x="18" y="187"/>
                  </a:lnTo>
                </a:path>
              </a:pathLst>
            </a:custGeom>
            <a:solidFill>
              <a:schemeClr val="tx1"/>
            </a:solidFill>
            <a:ln w="98425" cap="rnd" cmpd="sng">
              <a:solidFill>
                <a:srgbClr val="99CC00"/>
              </a:solidFill>
              <a:prstDash val="solid"/>
              <a:round/>
              <a:headEnd/>
              <a:tailEnd/>
            </a:ln>
            <a:effectLst/>
          </p:spPr>
          <p:txBody>
            <a:bodyPr/>
            <a:lstStyle/>
            <a:p>
              <a:endParaRPr lang="en-GB"/>
            </a:p>
          </p:txBody>
        </p:sp>
        <p:sp>
          <p:nvSpPr>
            <p:cNvPr id="2893898" name="Line 74"/>
            <p:cNvSpPr>
              <a:spLocks noChangeShapeType="1"/>
            </p:cNvSpPr>
            <p:nvPr/>
          </p:nvSpPr>
          <p:spPr bwMode="auto">
            <a:xfrm>
              <a:off x="1758" y="1310"/>
              <a:ext cx="346" cy="0"/>
            </a:xfrm>
            <a:prstGeom prst="line">
              <a:avLst/>
            </a:prstGeom>
            <a:noFill/>
            <a:ln w="98425">
              <a:solidFill>
                <a:srgbClr val="99CC00"/>
              </a:solidFill>
              <a:round/>
              <a:headEnd type="none" w="sm" len="sm"/>
              <a:tailEnd type="stealth" w="med" len="med"/>
            </a:ln>
            <a:effectLst/>
          </p:spPr>
          <p:txBody>
            <a:bodyPr/>
            <a:lstStyle/>
            <a:p>
              <a:endParaRPr lang="en-GB"/>
            </a:p>
          </p:txBody>
        </p:sp>
        <p:sp>
          <p:nvSpPr>
            <p:cNvPr id="2893899" name="Text Box 75"/>
            <p:cNvSpPr txBox="1">
              <a:spLocks noChangeArrowheads="1"/>
            </p:cNvSpPr>
            <p:nvPr/>
          </p:nvSpPr>
          <p:spPr bwMode="auto">
            <a:xfrm>
              <a:off x="2537" y="984"/>
              <a:ext cx="1210" cy="365"/>
            </a:xfrm>
            <a:prstGeom prst="rect">
              <a:avLst/>
            </a:prstGeom>
            <a:noFill/>
            <a:ln w="9525">
              <a:noFill/>
              <a:miter lim="800000"/>
              <a:headEnd/>
              <a:tailEnd/>
            </a:ln>
            <a:effectLst/>
          </p:spPr>
          <p:txBody>
            <a:bodyPr wrap="none">
              <a:spAutoFit/>
            </a:bodyPr>
            <a:lstStyle/>
            <a:p>
              <a:r>
                <a:rPr lang="en-GB" sz="3200" b="1">
                  <a:solidFill>
                    <a:schemeClr val="tx2"/>
                  </a:solidFill>
                </a:rPr>
                <a:t>Gene ON</a:t>
              </a:r>
            </a:p>
          </p:txBody>
        </p:sp>
        <p:sp>
          <p:nvSpPr>
            <p:cNvPr id="2893900" name="Freeform 76"/>
            <p:cNvSpPr>
              <a:spLocks noChangeAspect="1"/>
            </p:cNvSpPr>
            <p:nvPr/>
          </p:nvSpPr>
          <p:spPr bwMode="auto">
            <a:xfrm>
              <a:off x="750"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01" name="Freeform 77"/>
            <p:cNvSpPr>
              <a:spLocks noChangeAspect="1"/>
            </p:cNvSpPr>
            <p:nvPr/>
          </p:nvSpPr>
          <p:spPr bwMode="auto">
            <a:xfrm>
              <a:off x="843"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02" name="Freeform 78"/>
            <p:cNvSpPr>
              <a:spLocks noChangeAspect="1"/>
            </p:cNvSpPr>
            <p:nvPr/>
          </p:nvSpPr>
          <p:spPr bwMode="auto">
            <a:xfrm>
              <a:off x="937"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03" name="Freeform 79"/>
            <p:cNvSpPr>
              <a:spLocks noChangeAspect="1"/>
            </p:cNvSpPr>
            <p:nvPr/>
          </p:nvSpPr>
          <p:spPr bwMode="auto">
            <a:xfrm>
              <a:off x="1030"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04" name="Freeform 80"/>
            <p:cNvSpPr>
              <a:spLocks noChangeAspect="1"/>
            </p:cNvSpPr>
            <p:nvPr/>
          </p:nvSpPr>
          <p:spPr bwMode="auto">
            <a:xfrm>
              <a:off x="1124"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05" name="Freeform 81"/>
            <p:cNvSpPr>
              <a:spLocks noChangeAspect="1"/>
            </p:cNvSpPr>
            <p:nvPr/>
          </p:nvSpPr>
          <p:spPr bwMode="auto">
            <a:xfrm>
              <a:off x="1217"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06" name="Freeform 82"/>
            <p:cNvSpPr>
              <a:spLocks noChangeAspect="1"/>
            </p:cNvSpPr>
            <p:nvPr/>
          </p:nvSpPr>
          <p:spPr bwMode="auto">
            <a:xfrm>
              <a:off x="1310"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07" name="Oval 83"/>
            <p:cNvSpPr>
              <a:spLocks noChangeAspect="1" noChangeArrowheads="1"/>
            </p:cNvSpPr>
            <p:nvPr/>
          </p:nvSpPr>
          <p:spPr bwMode="auto">
            <a:xfrm>
              <a:off x="5380" y="1357"/>
              <a:ext cx="94" cy="93"/>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893908" name="Freeform 84"/>
            <p:cNvSpPr>
              <a:spLocks noChangeAspect="1"/>
            </p:cNvSpPr>
            <p:nvPr/>
          </p:nvSpPr>
          <p:spPr bwMode="auto">
            <a:xfrm>
              <a:off x="1404"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09" name="Oval 85"/>
            <p:cNvSpPr>
              <a:spLocks noChangeAspect="1" noChangeArrowheads="1"/>
            </p:cNvSpPr>
            <p:nvPr/>
          </p:nvSpPr>
          <p:spPr bwMode="auto">
            <a:xfrm>
              <a:off x="5007" y="1357"/>
              <a:ext cx="93" cy="93"/>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893910" name="Freeform 86"/>
            <p:cNvSpPr>
              <a:spLocks noChangeAspect="1"/>
            </p:cNvSpPr>
            <p:nvPr/>
          </p:nvSpPr>
          <p:spPr bwMode="auto">
            <a:xfrm>
              <a:off x="1497"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11" name="Oval 87"/>
            <p:cNvSpPr>
              <a:spLocks noChangeAspect="1" noChangeArrowheads="1"/>
            </p:cNvSpPr>
            <p:nvPr/>
          </p:nvSpPr>
          <p:spPr bwMode="auto">
            <a:xfrm>
              <a:off x="4867" y="1357"/>
              <a:ext cx="93" cy="93"/>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893912" name="Freeform 88"/>
            <p:cNvSpPr>
              <a:spLocks noChangeAspect="1"/>
            </p:cNvSpPr>
            <p:nvPr/>
          </p:nvSpPr>
          <p:spPr bwMode="auto">
            <a:xfrm>
              <a:off x="1591"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13" name="Oval 89"/>
            <p:cNvSpPr>
              <a:spLocks noChangeAspect="1" noChangeArrowheads="1"/>
            </p:cNvSpPr>
            <p:nvPr/>
          </p:nvSpPr>
          <p:spPr bwMode="auto">
            <a:xfrm>
              <a:off x="4353" y="1357"/>
              <a:ext cx="93" cy="93"/>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893914" name="Freeform 90"/>
            <p:cNvSpPr>
              <a:spLocks noChangeAspect="1"/>
            </p:cNvSpPr>
            <p:nvPr/>
          </p:nvSpPr>
          <p:spPr bwMode="auto">
            <a:xfrm>
              <a:off x="1684"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15" name="Oval 91"/>
            <p:cNvSpPr>
              <a:spLocks noChangeAspect="1" noChangeArrowheads="1"/>
            </p:cNvSpPr>
            <p:nvPr/>
          </p:nvSpPr>
          <p:spPr bwMode="auto">
            <a:xfrm>
              <a:off x="3185" y="1357"/>
              <a:ext cx="94" cy="93"/>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893916" name="Freeform 92"/>
            <p:cNvSpPr>
              <a:spLocks noChangeAspect="1"/>
            </p:cNvSpPr>
            <p:nvPr/>
          </p:nvSpPr>
          <p:spPr bwMode="auto">
            <a:xfrm>
              <a:off x="1777"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17" name="Oval 93"/>
            <p:cNvSpPr>
              <a:spLocks noChangeAspect="1" noChangeArrowheads="1"/>
            </p:cNvSpPr>
            <p:nvPr/>
          </p:nvSpPr>
          <p:spPr bwMode="auto">
            <a:xfrm>
              <a:off x="3746" y="1357"/>
              <a:ext cx="93" cy="93"/>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893918" name="Freeform 94"/>
            <p:cNvSpPr>
              <a:spLocks noChangeAspect="1"/>
            </p:cNvSpPr>
            <p:nvPr/>
          </p:nvSpPr>
          <p:spPr bwMode="auto">
            <a:xfrm>
              <a:off x="1871"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19" name="Oval 95"/>
            <p:cNvSpPr>
              <a:spLocks noChangeAspect="1" noChangeArrowheads="1"/>
            </p:cNvSpPr>
            <p:nvPr/>
          </p:nvSpPr>
          <p:spPr bwMode="auto">
            <a:xfrm>
              <a:off x="2952" y="1357"/>
              <a:ext cx="93" cy="93"/>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893920" name="Freeform 96"/>
            <p:cNvSpPr>
              <a:spLocks noChangeAspect="1"/>
            </p:cNvSpPr>
            <p:nvPr/>
          </p:nvSpPr>
          <p:spPr bwMode="auto">
            <a:xfrm>
              <a:off x="1964"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21" name="Oval 97"/>
            <p:cNvSpPr>
              <a:spLocks noChangeAspect="1" noChangeArrowheads="1"/>
            </p:cNvSpPr>
            <p:nvPr/>
          </p:nvSpPr>
          <p:spPr bwMode="auto">
            <a:xfrm>
              <a:off x="2531" y="1357"/>
              <a:ext cx="94" cy="93"/>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893922" name="Rectangle 98"/>
            <p:cNvSpPr>
              <a:spLocks noChangeAspect="1" noChangeArrowheads="1"/>
            </p:cNvSpPr>
            <p:nvPr/>
          </p:nvSpPr>
          <p:spPr bwMode="auto">
            <a:xfrm>
              <a:off x="3325" y="1544"/>
              <a:ext cx="794" cy="282"/>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3923" name="Rectangle 99"/>
            <p:cNvSpPr>
              <a:spLocks noChangeAspect="1" noChangeArrowheads="1"/>
            </p:cNvSpPr>
            <p:nvPr/>
          </p:nvSpPr>
          <p:spPr bwMode="auto">
            <a:xfrm>
              <a:off x="4586" y="1544"/>
              <a:ext cx="794" cy="282"/>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3924" name="Freeform 100"/>
            <p:cNvSpPr>
              <a:spLocks noChangeAspect="1"/>
            </p:cNvSpPr>
            <p:nvPr/>
          </p:nvSpPr>
          <p:spPr bwMode="auto">
            <a:xfrm>
              <a:off x="2571"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25" name="Freeform 101"/>
            <p:cNvSpPr>
              <a:spLocks noChangeAspect="1"/>
            </p:cNvSpPr>
            <p:nvPr/>
          </p:nvSpPr>
          <p:spPr bwMode="auto">
            <a:xfrm>
              <a:off x="3786"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26" name="Freeform 102"/>
            <p:cNvSpPr>
              <a:spLocks noChangeAspect="1"/>
            </p:cNvSpPr>
            <p:nvPr/>
          </p:nvSpPr>
          <p:spPr bwMode="auto">
            <a:xfrm>
              <a:off x="5047"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27" name="Freeform 103"/>
            <p:cNvSpPr>
              <a:spLocks noChangeAspect="1"/>
            </p:cNvSpPr>
            <p:nvPr/>
          </p:nvSpPr>
          <p:spPr bwMode="auto">
            <a:xfrm>
              <a:off x="4907"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28" name="Freeform 104"/>
            <p:cNvSpPr>
              <a:spLocks noChangeAspect="1"/>
            </p:cNvSpPr>
            <p:nvPr/>
          </p:nvSpPr>
          <p:spPr bwMode="auto">
            <a:xfrm>
              <a:off x="5420"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29" name="Freeform 105"/>
            <p:cNvSpPr>
              <a:spLocks noChangeAspect="1"/>
            </p:cNvSpPr>
            <p:nvPr/>
          </p:nvSpPr>
          <p:spPr bwMode="auto">
            <a:xfrm>
              <a:off x="4393"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30" name="Freeform 106"/>
            <p:cNvSpPr>
              <a:spLocks noChangeAspect="1"/>
            </p:cNvSpPr>
            <p:nvPr/>
          </p:nvSpPr>
          <p:spPr bwMode="auto">
            <a:xfrm>
              <a:off x="3225" y="1450"/>
              <a:ext cx="15"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31" name="Freeform 107"/>
            <p:cNvSpPr>
              <a:spLocks noChangeAspect="1"/>
            </p:cNvSpPr>
            <p:nvPr/>
          </p:nvSpPr>
          <p:spPr bwMode="auto">
            <a:xfrm>
              <a:off x="2992" y="1450"/>
              <a:ext cx="14" cy="264"/>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3932" name="Text Box 108"/>
            <p:cNvSpPr txBox="1">
              <a:spLocks noChangeArrowheads="1"/>
            </p:cNvSpPr>
            <p:nvPr/>
          </p:nvSpPr>
          <p:spPr bwMode="auto">
            <a:xfrm>
              <a:off x="350" y="889"/>
              <a:ext cx="1599" cy="327"/>
            </a:xfrm>
            <a:prstGeom prst="rect">
              <a:avLst/>
            </a:prstGeom>
            <a:noFill/>
            <a:ln w="9525">
              <a:noFill/>
              <a:miter lim="800000"/>
              <a:headEnd/>
              <a:tailEnd/>
            </a:ln>
            <a:effectLst/>
          </p:spPr>
          <p:txBody>
            <a:bodyPr wrap="none">
              <a:spAutoFit/>
            </a:bodyPr>
            <a:lstStyle/>
            <a:p>
              <a:r>
                <a:rPr lang="en-GB" sz="2800" b="1">
                  <a:solidFill>
                    <a:schemeClr val="tx2"/>
                  </a:solidFill>
                </a:rPr>
                <a:t>Normal tissue</a:t>
              </a:r>
            </a:p>
          </p:txBody>
        </p:sp>
        <p:sp>
          <p:nvSpPr>
            <p:cNvPr id="2893933" name="Freeform 109"/>
            <p:cNvSpPr>
              <a:spLocks noChangeAspect="1"/>
            </p:cNvSpPr>
            <p:nvPr/>
          </p:nvSpPr>
          <p:spPr bwMode="auto">
            <a:xfrm>
              <a:off x="490" y="1703"/>
              <a:ext cx="5124" cy="21"/>
            </a:xfrm>
            <a:custGeom>
              <a:avLst/>
              <a:gdLst/>
              <a:ahLst/>
              <a:cxnLst>
                <a:cxn ang="0">
                  <a:pos x="6" y="16"/>
                </a:cxn>
                <a:cxn ang="0">
                  <a:pos x="6" y="16"/>
                </a:cxn>
                <a:cxn ang="0">
                  <a:pos x="5" y="16"/>
                </a:cxn>
                <a:cxn ang="0">
                  <a:pos x="4" y="16"/>
                </a:cxn>
                <a:cxn ang="0">
                  <a:pos x="3" y="16"/>
                </a:cxn>
                <a:cxn ang="0">
                  <a:pos x="2" y="14"/>
                </a:cxn>
                <a:cxn ang="0">
                  <a:pos x="2" y="12"/>
                </a:cxn>
                <a:cxn ang="0">
                  <a:pos x="1" y="12"/>
                </a:cxn>
                <a:cxn ang="0">
                  <a:pos x="0" y="10"/>
                </a:cxn>
                <a:cxn ang="0">
                  <a:pos x="0" y="8"/>
                </a:cxn>
                <a:cxn ang="0">
                  <a:pos x="0" y="8"/>
                </a:cxn>
                <a:cxn ang="0">
                  <a:pos x="0" y="7"/>
                </a:cxn>
                <a:cxn ang="0">
                  <a:pos x="0" y="5"/>
                </a:cxn>
                <a:cxn ang="0">
                  <a:pos x="1" y="3"/>
                </a:cxn>
                <a:cxn ang="0">
                  <a:pos x="2" y="3"/>
                </a:cxn>
                <a:cxn ang="0">
                  <a:pos x="2" y="3"/>
                </a:cxn>
                <a:cxn ang="0">
                  <a:pos x="3" y="1"/>
                </a:cxn>
                <a:cxn ang="0">
                  <a:pos x="4" y="0"/>
                </a:cxn>
                <a:cxn ang="0">
                  <a:pos x="5" y="0"/>
                </a:cxn>
                <a:cxn ang="0">
                  <a:pos x="6" y="0"/>
                </a:cxn>
                <a:cxn ang="0">
                  <a:pos x="6" y="0"/>
                </a:cxn>
                <a:cxn ang="0">
                  <a:pos x="4531" y="0"/>
                </a:cxn>
                <a:cxn ang="0">
                  <a:pos x="4531" y="0"/>
                </a:cxn>
                <a:cxn ang="0">
                  <a:pos x="4532" y="0"/>
                </a:cxn>
                <a:cxn ang="0">
                  <a:pos x="4533" y="0"/>
                </a:cxn>
                <a:cxn ang="0">
                  <a:pos x="4534" y="1"/>
                </a:cxn>
                <a:cxn ang="0">
                  <a:pos x="4535" y="3"/>
                </a:cxn>
                <a:cxn ang="0">
                  <a:pos x="4536" y="3"/>
                </a:cxn>
                <a:cxn ang="0">
                  <a:pos x="4538" y="3"/>
                </a:cxn>
                <a:cxn ang="0">
                  <a:pos x="4538" y="5"/>
                </a:cxn>
                <a:cxn ang="0">
                  <a:pos x="4538" y="7"/>
                </a:cxn>
                <a:cxn ang="0">
                  <a:pos x="4538" y="8"/>
                </a:cxn>
                <a:cxn ang="0">
                  <a:pos x="4538" y="8"/>
                </a:cxn>
                <a:cxn ang="0">
                  <a:pos x="4538" y="10"/>
                </a:cxn>
                <a:cxn ang="0">
                  <a:pos x="4538" y="12"/>
                </a:cxn>
                <a:cxn ang="0">
                  <a:pos x="4536" y="12"/>
                </a:cxn>
                <a:cxn ang="0">
                  <a:pos x="4535" y="14"/>
                </a:cxn>
                <a:cxn ang="0">
                  <a:pos x="4534" y="16"/>
                </a:cxn>
                <a:cxn ang="0">
                  <a:pos x="4533" y="16"/>
                </a:cxn>
                <a:cxn ang="0">
                  <a:pos x="4532" y="16"/>
                </a:cxn>
                <a:cxn ang="0">
                  <a:pos x="4531" y="16"/>
                </a:cxn>
                <a:cxn ang="0">
                  <a:pos x="4531" y="16"/>
                </a:cxn>
                <a:cxn ang="0">
                  <a:pos x="6" y="16"/>
                </a:cxn>
              </a:cxnLst>
              <a:rect l="0" t="0" r="r" b="b"/>
              <a:pathLst>
                <a:path w="4539" h="17">
                  <a:moveTo>
                    <a:pt x="6" y="16"/>
                  </a:moveTo>
                  <a:lnTo>
                    <a:pt x="6" y="16"/>
                  </a:lnTo>
                  <a:lnTo>
                    <a:pt x="5" y="16"/>
                  </a:lnTo>
                  <a:lnTo>
                    <a:pt x="4" y="16"/>
                  </a:lnTo>
                  <a:lnTo>
                    <a:pt x="3" y="16"/>
                  </a:lnTo>
                  <a:lnTo>
                    <a:pt x="2" y="14"/>
                  </a:lnTo>
                  <a:lnTo>
                    <a:pt x="2" y="12"/>
                  </a:lnTo>
                  <a:lnTo>
                    <a:pt x="1" y="12"/>
                  </a:lnTo>
                  <a:lnTo>
                    <a:pt x="0" y="10"/>
                  </a:lnTo>
                  <a:lnTo>
                    <a:pt x="0" y="8"/>
                  </a:lnTo>
                  <a:lnTo>
                    <a:pt x="0" y="8"/>
                  </a:lnTo>
                  <a:lnTo>
                    <a:pt x="0" y="7"/>
                  </a:lnTo>
                  <a:lnTo>
                    <a:pt x="0" y="5"/>
                  </a:lnTo>
                  <a:lnTo>
                    <a:pt x="1" y="3"/>
                  </a:lnTo>
                  <a:lnTo>
                    <a:pt x="2" y="3"/>
                  </a:lnTo>
                  <a:lnTo>
                    <a:pt x="2" y="3"/>
                  </a:lnTo>
                  <a:lnTo>
                    <a:pt x="3" y="1"/>
                  </a:lnTo>
                  <a:lnTo>
                    <a:pt x="4" y="0"/>
                  </a:lnTo>
                  <a:lnTo>
                    <a:pt x="5" y="0"/>
                  </a:lnTo>
                  <a:lnTo>
                    <a:pt x="6" y="0"/>
                  </a:lnTo>
                  <a:lnTo>
                    <a:pt x="6" y="0"/>
                  </a:lnTo>
                  <a:lnTo>
                    <a:pt x="4531" y="0"/>
                  </a:lnTo>
                  <a:lnTo>
                    <a:pt x="4531" y="0"/>
                  </a:lnTo>
                  <a:lnTo>
                    <a:pt x="4532" y="0"/>
                  </a:lnTo>
                  <a:lnTo>
                    <a:pt x="4533" y="0"/>
                  </a:lnTo>
                  <a:lnTo>
                    <a:pt x="4534" y="1"/>
                  </a:lnTo>
                  <a:lnTo>
                    <a:pt x="4535" y="3"/>
                  </a:lnTo>
                  <a:lnTo>
                    <a:pt x="4536" y="3"/>
                  </a:lnTo>
                  <a:lnTo>
                    <a:pt x="4538" y="3"/>
                  </a:lnTo>
                  <a:lnTo>
                    <a:pt x="4538" y="5"/>
                  </a:lnTo>
                  <a:lnTo>
                    <a:pt x="4538" y="7"/>
                  </a:lnTo>
                  <a:lnTo>
                    <a:pt x="4538" y="8"/>
                  </a:lnTo>
                  <a:lnTo>
                    <a:pt x="4538" y="8"/>
                  </a:lnTo>
                  <a:lnTo>
                    <a:pt x="4538" y="10"/>
                  </a:lnTo>
                  <a:lnTo>
                    <a:pt x="4538" y="12"/>
                  </a:lnTo>
                  <a:lnTo>
                    <a:pt x="4536" y="12"/>
                  </a:lnTo>
                  <a:lnTo>
                    <a:pt x="4535" y="14"/>
                  </a:lnTo>
                  <a:lnTo>
                    <a:pt x="4534" y="16"/>
                  </a:lnTo>
                  <a:lnTo>
                    <a:pt x="4533" y="16"/>
                  </a:lnTo>
                  <a:lnTo>
                    <a:pt x="4532" y="16"/>
                  </a:lnTo>
                  <a:lnTo>
                    <a:pt x="4531" y="16"/>
                  </a:lnTo>
                  <a:lnTo>
                    <a:pt x="4531" y="16"/>
                  </a:lnTo>
                  <a:lnTo>
                    <a:pt x="6" y="16"/>
                  </a:lnTo>
                </a:path>
              </a:pathLst>
            </a:custGeom>
            <a:solidFill>
              <a:schemeClr val="tx1"/>
            </a:solidFill>
            <a:ln w="12700" cap="rnd" cmpd="sng">
              <a:solidFill>
                <a:srgbClr val="CC3300"/>
              </a:solidFill>
              <a:prstDash val="solid"/>
              <a:round/>
              <a:headEnd/>
              <a:tailEnd/>
            </a:ln>
            <a:effectLst/>
          </p:spPr>
          <p:txBody>
            <a:bodyPr/>
            <a:lstStyle/>
            <a:p>
              <a:endParaRPr lang="en-GB"/>
            </a:p>
          </p:txBody>
        </p:sp>
        <p:sp>
          <p:nvSpPr>
            <p:cNvPr id="2893934" name="Line 110"/>
            <p:cNvSpPr>
              <a:spLocks noChangeShapeType="1"/>
            </p:cNvSpPr>
            <p:nvPr/>
          </p:nvSpPr>
          <p:spPr bwMode="auto">
            <a:xfrm>
              <a:off x="1177" y="1838"/>
              <a:ext cx="0" cy="691"/>
            </a:xfrm>
            <a:prstGeom prst="line">
              <a:avLst/>
            </a:prstGeom>
            <a:noFill/>
            <a:ln w="76200">
              <a:solidFill>
                <a:schemeClr val="tx1"/>
              </a:solidFill>
              <a:round/>
              <a:headEnd type="none" w="sm" len="sm"/>
              <a:tailEnd type="triangle" w="lg" len="lg"/>
            </a:ln>
            <a:effectLst/>
          </p:spPr>
          <p:txBody>
            <a:bodyPr/>
            <a:lstStyle/>
            <a:p>
              <a:endParaRPr lang="en-GB"/>
            </a:p>
          </p:txBody>
        </p:sp>
        <p:sp>
          <p:nvSpPr>
            <p:cNvPr id="2893935" name="Oval 111"/>
            <p:cNvSpPr>
              <a:spLocks noChangeAspect="1" noChangeArrowheads="1"/>
            </p:cNvSpPr>
            <p:nvPr/>
          </p:nvSpPr>
          <p:spPr bwMode="auto">
            <a:xfrm>
              <a:off x="2958" y="3069"/>
              <a:ext cx="93" cy="93"/>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3936" name="Oval 112"/>
            <p:cNvSpPr>
              <a:spLocks noChangeAspect="1" noChangeArrowheads="1"/>
            </p:cNvSpPr>
            <p:nvPr/>
          </p:nvSpPr>
          <p:spPr bwMode="auto">
            <a:xfrm>
              <a:off x="4354" y="3061"/>
              <a:ext cx="93" cy="93"/>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3937" name="Text Box 113"/>
            <p:cNvSpPr txBox="1">
              <a:spLocks noChangeArrowheads="1"/>
            </p:cNvSpPr>
            <p:nvPr/>
          </p:nvSpPr>
          <p:spPr bwMode="auto">
            <a:xfrm>
              <a:off x="1508" y="2099"/>
              <a:ext cx="3811" cy="442"/>
            </a:xfrm>
            <a:prstGeom prst="rect">
              <a:avLst/>
            </a:prstGeom>
            <a:noFill/>
            <a:ln w="12700">
              <a:noFill/>
              <a:miter lim="800000"/>
              <a:headEnd/>
              <a:tailEnd/>
            </a:ln>
            <a:effectLst/>
          </p:spPr>
          <p:txBody>
            <a:bodyPr>
              <a:spAutoFit/>
            </a:bodyPr>
            <a:lstStyle/>
            <a:p>
              <a:r>
                <a:rPr lang="en-GB" sz="2000"/>
                <a:t>Many hundreds of CpG Islands become aberrantly methylated in all types of cancer cells</a:t>
              </a:r>
              <a:endParaRPr lang="en-US" sz="2000"/>
            </a:p>
          </p:txBody>
        </p:sp>
      </p:gr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22" name="Rectangle 2"/>
          <p:cNvSpPr>
            <a:spLocks noChangeArrowheads="1"/>
          </p:cNvSpPr>
          <p:nvPr/>
        </p:nvSpPr>
        <p:spPr bwMode="auto">
          <a:xfrm>
            <a:off x="679450" y="5902325"/>
            <a:ext cx="1854200" cy="444500"/>
          </a:xfrm>
          <a:prstGeom prst="rect">
            <a:avLst/>
          </a:prstGeom>
          <a:noFill/>
          <a:ln w="9525">
            <a:noFill/>
            <a:miter lim="800000"/>
            <a:headEnd/>
            <a:tailEnd/>
          </a:ln>
          <a:effectLst/>
        </p:spPr>
        <p:txBody>
          <a:bodyPr lIns="90488" tIns="44450" rIns="90488" bIns="44450"/>
          <a:lstStyle/>
          <a:p>
            <a:pPr eaLnBrk="0" hangingPunct="0"/>
            <a:endParaRPr lang="en-US" sz="2400">
              <a:solidFill>
                <a:schemeClr val="tx2"/>
              </a:solidFill>
            </a:endParaRPr>
          </a:p>
        </p:txBody>
      </p:sp>
      <p:sp>
        <p:nvSpPr>
          <p:cNvPr id="2897923" name="Rectangle 3"/>
          <p:cNvSpPr>
            <a:spLocks noChangeAspect="1" noChangeArrowheads="1"/>
          </p:cNvSpPr>
          <p:nvPr/>
        </p:nvSpPr>
        <p:spPr bwMode="auto">
          <a:xfrm>
            <a:off x="2830513" y="5310188"/>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7924" name="Freeform 4"/>
          <p:cNvSpPr>
            <a:spLocks noChangeAspect="1"/>
          </p:cNvSpPr>
          <p:nvPr/>
        </p:nvSpPr>
        <p:spPr bwMode="auto">
          <a:xfrm>
            <a:off x="2755900" y="4984750"/>
            <a:ext cx="36513" cy="549275"/>
          </a:xfrm>
          <a:custGeom>
            <a:avLst/>
            <a:gdLst/>
            <a:ahLst/>
            <a:cxnLst>
              <a:cxn ang="0">
                <a:pos x="18" y="187"/>
              </a:cxn>
              <a:cxn ang="0">
                <a:pos x="18" y="187"/>
              </a:cxn>
              <a:cxn ang="0">
                <a:pos x="18" y="187"/>
              </a:cxn>
              <a:cxn ang="0">
                <a:pos x="18" y="188"/>
              </a:cxn>
              <a:cxn ang="0">
                <a:pos x="16" y="189"/>
              </a:cxn>
              <a:cxn ang="0">
                <a:pos x="16" y="189"/>
              </a:cxn>
              <a:cxn ang="0">
                <a:pos x="16" y="189"/>
              </a:cxn>
              <a:cxn ang="0">
                <a:pos x="14" y="190"/>
              </a:cxn>
              <a:cxn ang="0">
                <a:pos x="13" y="191"/>
              </a:cxn>
              <a:cxn ang="0">
                <a:pos x="11" y="191"/>
              </a:cxn>
              <a:cxn ang="0">
                <a:pos x="9" y="191"/>
              </a:cxn>
              <a:cxn ang="0">
                <a:pos x="8" y="191"/>
              </a:cxn>
              <a:cxn ang="0">
                <a:pos x="6" y="191"/>
              </a:cxn>
              <a:cxn ang="0">
                <a:pos x="4" y="190"/>
              </a:cxn>
              <a:cxn ang="0">
                <a:pos x="3" y="189"/>
              </a:cxn>
              <a:cxn ang="0">
                <a:pos x="3" y="189"/>
              </a:cxn>
              <a:cxn ang="0">
                <a:pos x="1" y="189"/>
              </a:cxn>
              <a:cxn ang="0">
                <a:pos x="0" y="188"/>
              </a:cxn>
              <a:cxn ang="0">
                <a:pos x="0" y="187"/>
              </a:cxn>
              <a:cxn ang="0">
                <a:pos x="0" y="187"/>
              </a:cxn>
              <a:cxn ang="0">
                <a:pos x="0" y="187"/>
              </a:cxn>
              <a:cxn ang="0">
                <a:pos x="0" y="4"/>
              </a:cxn>
              <a:cxn ang="0">
                <a:pos x="0" y="4"/>
              </a:cxn>
              <a:cxn ang="0">
                <a:pos x="0" y="4"/>
              </a:cxn>
              <a:cxn ang="0">
                <a:pos x="0" y="3"/>
              </a:cxn>
              <a:cxn ang="0">
                <a:pos x="1" y="2"/>
              </a:cxn>
              <a:cxn ang="0">
                <a:pos x="3" y="2"/>
              </a:cxn>
              <a:cxn ang="0">
                <a:pos x="3" y="2"/>
              </a:cxn>
              <a:cxn ang="0">
                <a:pos x="4" y="1"/>
              </a:cxn>
              <a:cxn ang="0">
                <a:pos x="6" y="0"/>
              </a:cxn>
              <a:cxn ang="0">
                <a:pos x="8" y="0"/>
              </a:cxn>
              <a:cxn ang="0">
                <a:pos x="9" y="0"/>
              </a:cxn>
              <a:cxn ang="0">
                <a:pos x="11" y="0"/>
              </a:cxn>
              <a:cxn ang="0">
                <a:pos x="13" y="0"/>
              </a:cxn>
              <a:cxn ang="0">
                <a:pos x="14" y="1"/>
              </a:cxn>
              <a:cxn ang="0">
                <a:pos x="16" y="2"/>
              </a:cxn>
              <a:cxn ang="0">
                <a:pos x="16" y="2"/>
              </a:cxn>
              <a:cxn ang="0">
                <a:pos x="16" y="2"/>
              </a:cxn>
              <a:cxn ang="0">
                <a:pos x="18" y="3"/>
              </a:cxn>
              <a:cxn ang="0">
                <a:pos x="18" y="4"/>
              </a:cxn>
              <a:cxn ang="0">
                <a:pos x="18" y="4"/>
              </a:cxn>
              <a:cxn ang="0">
                <a:pos x="18" y="4"/>
              </a:cxn>
              <a:cxn ang="0">
                <a:pos x="18" y="187"/>
              </a:cxn>
            </a:cxnLst>
            <a:rect l="0" t="0" r="r" b="b"/>
            <a:pathLst>
              <a:path w="19" h="192">
                <a:moveTo>
                  <a:pt x="18" y="187"/>
                </a:moveTo>
                <a:lnTo>
                  <a:pt x="18" y="187"/>
                </a:lnTo>
                <a:lnTo>
                  <a:pt x="18" y="187"/>
                </a:lnTo>
                <a:lnTo>
                  <a:pt x="18" y="188"/>
                </a:lnTo>
                <a:lnTo>
                  <a:pt x="16" y="189"/>
                </a:lnTo>
                <a:lnTo>
                  <a:pt x="16" y="189"/>
                </a:lnTo>
                <a:lnTo>
                  <a:pt x="16" y="189"/>
                </a:lnTo>
                <a:lnTo>
                  <a:pt x="14" y="190"/>
                </a:lnTo>
                <a:lnTo>
                  <a:pt x="13" y="191"/>
                </a:lnTo>
                <a:lnTo>
                  <a:pt x="11" y="191"/>
                </a:lnTo>
                <a:lnTo>
                  <a:pt x="9" y="191"/>
                </a:lnTo>
                <a:lnTo>
                  <a:pt x="8" y="191"/>
                </a:lnTo>
                <a:lnTo>
                  <a:pt x="6" y="191"/>
                </a:lnTo>
                <a:lnTo>
                  <a:pt x="4" y="190"/>
                </a:lnTo>
                <a:lnTo>
                  <a:pt x="3" y="189"/>
                </a:lnTo>
                <a:lnTo>
                  <a:pt x="3" y="189"/>
                </a:lnTo>
                <a:lnTo>
                  <a:pt x="1" y="189"/>
                </a:lnTo>
                <a:lnTo>
                  <a:pt x="0" y="188"/>
                </a:lnTo>
                <a:lnTo>
                  <a:pt x="0" y="187"/>
                </a:lnTo>
                <a:lnTo>
                  <a:pt x="0" y="187"/>
                </a:lnTo>
                <a:lnTo>
                  <a:pt x="0" y="187"/>
                </a:lnTo>
                <a:lnTo>
                  <a:pt x="0" y="4"/>
                </a:lnTo>
                <a:lnTo>
                  <a:pt x="0" y="4"/>
                </a:lnTo>
                <a:lnTo>
                  <a:pt x="0" y="4"/>
                </a:lnTo>
                <a:lnTo>
                  <a:pt x="0" y="3"/>
                </a:lnTo>
                <a:lnTo>
                  <a:pt x="1" y="2"/>
                </a:lnTo>
                <a:lnTo>
                  <a:pt x="3" y="2"/>
                </a:lnTo>
                <a:lnTo>
                  <a:pt x="3" y="2"/>
                </a:lnTo>
                <a:lnTo>
                  <a:pt x="4" y="1"/>
                </a:lnTo>
                <a:lnTo>
                  <a:pt x="6" y="0"/>
                </a:lnTo>
                <a:lnTo>
                  <a:pt x="8" y="0"/>
                </a:lnTo>
                <a:lnTo>
                  <a:pt x="9" y="0"/>
                </a:lnTo>
                <a:lnTo>
                  <a:pt x="11" y="0"/>
                </a:lnTo>
                <a:lnTo>
                  <a:pt x="13" y="0"/>
                </a:lnTo>
                <a:lnTo>
                  <a:pt x="14" y="1"/>
                </a:lnTo>
                <a:lnTo>
                  <a:pt x="16" y="2"/>
                </a:lnTo>
                <a:lnTo>
                  <a:pt x="16" y="2"/>
                </a:lnTo>
                <a:lnTo>
                  <a:pt x="16" y="2"/>
                </a:lnTo>
                <a:lnTo>
                  <a:pt x="18" y="3"/>
                </a:lnTo>
                <a:lnTo>
                  <a:pt x="18" y="4"/>
                </a:lnTo>
                <a:lnTo>
                  <a:pt x="18" y="4"/>
                </a:lnTo>
                <a:lnTo>
                  <a:pt x="18" y="4"/>
                </a:lnTo>
                <a:lnTo>
                  <a:pt x="18" y="187"/>
                </a:lnTo>
              </a:path>
            </a:pathLst>
          </a:custGeom>
          <a:solidFill>
            <a:schemeClr val="tx1"/>
          </a:solidFill>
          <a:ln w="98425" cap="rnd" cmpd="sng">
            <a:solidFill>
              <a:srgbClr val="99CC00"/>
            </a:solidFill>
            <a:prstDash val="solid"/>
            <a:round/>
            <a:headEnd/>
            <a:tailEnd/>
          </a:ln>
          <a:effectLst/>
        </p:spPr>
        <p:txBody>
          <a:bodyPr/>
          <a:lstStyle/>
          <a:p>
            <a:endParaRPr lang="en-GB"/>
          </a:p>
        </p:txBody>
      </p:sp>
      <p:sp>
        <p:nvSpPr>
          <p:cNvPr id="2897925" name="Line 5"/>
          <p:cNvSpPr>
            <a:spLocks noChangeShapeType="1"/>
          </p:cNvSpPr>
          <p:nvPr/>
        </p:nvSpPr>
        <p:spPr bwMode="auto">
          <a:xfrm>
            <a:off x="2787650" y="4938713"/>
            <a:ext cx="550863" cy="0"/>
          </a:xfrm>
          <a:prstGeom prst="line">
            <a:avLst/>
          </a:prstGeom>
          <a:noFill/>
          <a:ln w="98425">
            <a:solidFill>
              <a:srgbClr val="99CC00"/>
            </a:solidFill>
            <a:round/>
            <a:headEnd type="none" w="sm" len="sm"/>
            <a:tailEnd type="stealth" w="med" len="med"/>
          </a:ln>
          <a:effectLst/>
        </p:spPr>
        <p:txBody>
          <a:bodyPr/>
          <a:lstStyle/>
          <a:p>
            <a:endParaRPr lang="en-GB"/>
          </a:p>
        </p:txBody>
      </p:sp>
      <p:sp>
        <p:nvSpPr>
          <p:cNvPr id="2897926" name="Text Box 6"/>
          <p:cNvSpPr txBox="1">
            <a:spLocks noChangeArrowheads="1"/>
          </p:cNvSpPr>
          <p:nvPr/>
        </p:nvSpPr>
        <p:spPr bwMode="auto">
          <a:xfrm>
            <a:off x="3989388" y="4464050"/>
            <a:ext cx="4805362" cy="579438"/>
          </a:xfrm>
          <a:prstGeom prst="rect">
            <a:avLst/>
          </a:prstGeom>
          <a:noFill/>
          <a:ln w="9525">
            <a:noFill/>
            <a:miter lim="800000"/>
            <a:headEnd/>
            <a:tailEnd/>
          </a:ln>
          <a:effectLst/>
        </p:spPr>
        <p:txBody>
          <a:bodyPr wrap="none">
            <a:spAutoFit/>
          </a:bodyPr>
          <a:lstStyle/>
          <a:p>
            <a:r>
              <a:rPr lang="en-GB" sz="3200" b="1">
                <a:solidFill>
                  <a:schemeClr val="tx2"/>
                </a:solidFill>
              </a:rPr>
              <a:t>Repressive: (Gene OFF)</a:t>
            </a:r>
          </a:p>
        </p:txBody>
      </p:sp>
      <p:sp>
        <p:nvSpPr>
          <p:cNvPr id="2897927" name="Text Box 7"/>
          <p:cNvSpPr txBox="1">
            <a:spLocks noChangeArrowheads="1"/>
          </p:cNvSpPr>
          <p:nvPr/>
        </p:nvSpPr>
        <p:spPr bwMode="auto">
          <a:xfrm>
            <a:off x="1047750" y="5680075"/>
            <a:ext cx="184150" cy="641350"/>
          </a:xfrm>
          <a:prstGeom prst="rect">
            <a:avLst/>
          </a:prstGeom>
          <a:noFill/>
          <a:ln w="9525">
            <a:noFill/>
            <a:miter lim="800000"/>
            <a:headEnd/>
            <a:tailEnd/>
          </a:ln>
          <a:effectLst/>
        </p:spPr>
        <p:txBody>
          <a:bodyPr wrap="none">
            <a:spAutoFit/>
          </a:bodyPr>
          <a:lstStyle/>
          <a:p>
            <a:endParaRPr lang="en-US" sz="3600">
              <a:solidFill>
                <a:schemeClr val="tx2"/>
              </a:solidFill>
            </a:endParaRPr>
          </a:p>
        </p:txBody>
      </p:sp>
      <p:sp>
        <p:nvSpPr>
          <p:cNvPr id="2897928" name="Freeform 8"/>
          <p:cNvSpPr>
            <a:spLocks noChangeAspect="1"/>
          </p:cNvSpPr>
          <p:nvPr/>
        </p:nvSpPr>
        <p:spPr bwMode="auto">
          <a:xfrm>
            <a:off x="1189038"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29" name="Oval 9"/>
          <p:cNvSpPr>
            <a:spLocks noChangeAspect="1" noChangeArrowheads="1"/>
          </p:cNvSpPr>
          <p:nvPr/>
        </p:nvSpPr>
        <p:spPr bwMode="auto">
          <a:xfrm>
            <a:off x="1125538" y="5013325"/>
            <a:ext cx="147637"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30" name="Freeform 10"/>
          <p:cNvSpPr>
            <a:spLocks noChangeAspect="1"/>
          </p:cNvSpPr>
          <p:nvPr/>
        </p:nvSpPr>
        <p:spPr bwMode="auto">
          <a:xfrm>
            <a:off x="1336675" y="5160963"/>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31" name="Oval 11"/>
          <p:cNvSpPr>
            <a:spLocks noChangeAspect="1" noChangeArrowheads="1"/>
          </p:cNvSpPr>
          <p:nvPr/>
        </p:nvSpPr>
        <p:spPr bwMode="auto">
          <a:xfrm>
            <a:off x="1273175" y="5013325"/>
            <a:ext cx="149225"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32" name="Freeform 12"/>
          <p:cNvSpPr>
            <a:spLocks noChangeAspect="1"/>
          </p:cNvSpPr>
          <p:nvPr/>
        </p:nvSpPr>
        <p:spPr bwMode="auto">
          <a:xfrm>
            <a:off x="1485900"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33" name="Oval 13"/>
          <p:cNvSpPr>
            <a:spLocks noChangeAspect="1" noChangeArrowheads="1"/>
          </p:cNvSpPr>
          <p:nvPr/>
        </p:nvSpPr>
        <p:spPr bwMode="auto">
          <a:xfrm>
            <a:off x="1422400" y="5013325"/>
            <a:ext cx="147638"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34" name="Freeform 14"/>
          <p:cNvSpPr>
            <a:spLocks noChangeAspect="1"/>
          </p:cNvSpPr>
          <p:nvPr/>
        </p:nvSpPr>
        <p:spPr bwMode="auto">
          <a:xfrm>
            <a:off x="1633538" y="5160963"/>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35" name="Oval 15"/>
          <p:cNvSpPr>
            <a:spLocks noChangeAspect="1" noChangeArrowheads="1"/>
          </p:cNvSpPr>
          <p:nvPr/>
        </p:nvSpPr>
        <p:spPr bwMode="auto">
          <a:xfrm>
            <a:off x="1570038" y="5013325"/>
            <a:ext cx="149225"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36" name="Freeform 16"/>
          <p:cNvSpPr>
            <a:spLocks noChangeAspect="1"/>
          </p:cNvSpPr>
          <p:nvPr/>
        </p:nvSpPr>
        <p:spPr bwMode="auto">
          <a:xfrm>
            <a:off x="1782763"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37" name="Oval 17"/>
          <p:cNvSpPr>
            <a:spLocks noChangeAspect="1" noChangeArrowheads="1"/>
          </p:cNvSpPr>
          <p:nvPr/>
        </p:nvSpPr>
        <p:spPr bwMode="auto">
          <a:xfrm>
            <a:off x="1719263" y="5013325"/>
            <a:ext cx="147637"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38" name="Freeform 18"/>
          <p:cNvSpPr>
            <a:spLocks noChangeAspect="1"/>
          </p:cNvSpPr>
          <p:nvPr/>
        </p:nvSpPr>
        <p:spPr bwMode="auto">
          <a:xfrm>
            <a:off x="1930400" y="5160963"/>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39" name="Oval 19"/>
          <p:cNvSpPr>
            <a:spLocks noChangeAspect="1" noChangeArrowheads="1"/>
          </p:cNvSpPr>
          <p:nvPr/>
        </p:nvSpPr>
        <p:spPr bwMode="auto">
          <a:xfrm>
            <a:off x="1866900" y="5013325"/>
            <a:ext cx="149225"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40" name="Freeform 20"/>
          <p:cNvSpPr>
            <a:spLocks noChangeAspect="1"/>
          </p:cNvSpPr>
          <p:nvPr/>
        </p:nvSpPr>
        <p:spPr bwMode="auto">
          <a:xfrm>
            <a:off x="2079625"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41" name="Oval 21"/>
          <p:cNvSpPr>
            <a:spLocks noChangeAspect="1" noChangeArrowheads="1"/>
          </p:cNvSpPr>
          <p:nvPr/>
        </p:nvSpPr>
        <p:spPr bwMode="auto">
          <a:xfrm>
            <a:off x="2016125" y="5013325"/>
            <a:ext cx="147638"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42" name="Freeform 22"/>
          <p:cNvSpPr>
            <a:spLocks noChangeAspect="1"/>
          </p:cNvSpPr>
          <p:nvPr/>
        </p:nvSpPr>
        <p:spPr bwMode="auto">
          <a:xfrm>
            <a:off x="2227263"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43" name="Oval 23"/>
          <p:cNvSpPr>
            <a:spLocks noChangeAspect="1" noChangeArrowheads="1"/>
          </p:cNvSpPr>
          <p:nvPr/>
        </p:nvSpPr>
        <p:spPr bwMode="auto">
          <a:xfrm>
            <a:off x="2163763" y="5013325"/>
            <a:ext cx="147637"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44" name="Freeform 24"/>
          <p:cNvSpPr>
            <a:spLocks noChangeAspect="1"/>
          </p:cNvSpPr>
          <p:nvPr/>
        </p:nvSpPr>
        <p:spPr bwMode="auto">
          <a:xfrm>
            <a:off x="2374900" y="5160963"/>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45" name="Oval 25"/>
          <p:cNvSpPr>
            <a:spLocks noChangeAspect="1" noChangeArrowheads="1"/>
          </p:cNvSpPr>
          <p:nvPr/>
        </p:nvSpPr>
        <p:spPr bwMode="auto">
          <a:xfrm>
            <a:off x="2311400" y="5013325"/>
            <a:ext cx="149225"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46" name="Freeform 26"/>
          <p:cNvSpPr>
            <a:spLocks noChangeAspect="1"/>
          </p:cNvSpPr>
          <p:nvPr/>
        </p:nvSpPr>
        <p:spPr bwMode="auto">
          <a:xfrm>
            <a:off x="2524125"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47" name="Oval 27"/>
          <p:cNvSpPr>
            <a:spLocks noChangeAspect="1" noChangeArrowheads="1"/>
          </p:cNvSpPr>
          <p:nvPr/>
        </p:nvSpPr>
        <p:spPr bwMode="auto">
          <a:xfrm>
            <a:off x="2460625" y="5013325"/>
            <a:ext cx="147638"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48" name="Freeform 28"/>
          <p:cNvSpPr>
            <a:spLocks noChangeAspect="1"/>
          </p:cNvSpPr>
          <p:nvPr/>
        </p:nvSpPr>
        <p:spPr bwMode="auto">
          <a:xfrm>
            <a:off x="2671763" y="5160963"/>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49" name="Oval 29"/>
          <p:cNvSpPr>
            <a:spLocks noChangeAspect="1" noChangeArrowheads="1"/>
          </p:cNvSpPr>
          <p:nvPr/>
        </p:nvSpPr>
        <p:spPr bwMode="auto">
          <a:xfrm>
            <a:off x="2608263" y="5013325"/>
            <a:ext cx="149225"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50" name="Freeform 30"/>
          <p:cNvSpPr>
            <a:spLocks noChangeAspect="1"/>
          </p:cNvSpPr>
          <p:nvPr/>
        </p:nvSpPr>
        <p:spPr bwMode="auto">
          <a:xfrm>
            <a:off x="2820988"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51" name="Oval 31"/>
          <p:cNvSpPr>
            <a:spLocks noChangeAspect="1" noChangeArrowheads="1"/>
          </p:cNvSpPr>
          <p:nvPr/>
        </p:nvSpPr>
        <p:spPr bwMode="auto">
          <a:xfrm>
            <a:off x="2757488" y="5013325"/>
            <a:ext cx="147637"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52" name="Freeform 32"/>
          <p:cNvSpPr>
            <a:spLocks noChangeAspect="1"/>
          </p:cNvSpPr>
          <p:nvPr/>
        </p:nvSpPr>
        <p:spPr bwMode="auto">
          <a:xfrm>
            <a:off x="2968625" y="5160963"/>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53" name="Oval 33"/>
          <p:cNvSpPr>
            <a:spLocks noChangeAspect="1" noChangeArrowheads="1"/>
          </p:cNvSpPr>
          <p:nvPr/>
        </p:nvSpPr>
        <p:spPr bwMode="auto">
          <a:xfrm>
            <a:off x="2905125" y="5013325"/>
            <a:ext cx="149225"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54" name="Freeform 34"/>
          <p:cNvSpPr>
            <a:spLocks noChangeAspect="1"/>
          </p:cNvSpPr>
          <p:nvPr/>
        </p:nvSpPr>
        <p:spPr bwMode="auto">
          <a:xfrm>
            <a:off x="3117850"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55" name="Oval 35"/>
          <p:cNvSpPr>
            <a:spLocks noChangeAspect="1" noChangeArrowheads="1"/>
          </p:cNvSpPr>
          <p:nvPr/>
        </p:nvSpPr>
        <p:spPr bwMode="auto">
          <a:xfrm>
            <a:off x="3054350" y="5013325"/>
            <a:ext cx="147638"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7956" name="Rectangle 36"/>
          <p:cNvSpPr>
            <a:spLocks noChangeAspect="1" noChangeArrowheads="1"/>
          </p:cNvSpPr>
          <p:nvPr/>
        </p:nvSpPr>
        <p:spPr bwMode="auto">
          <a:xfrm>
            <a:off x="5276850" y="5310188"/>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7957" name="Rectangle 37"/>
          <p:cNvSpPr>
            <a:spLocks noChangeAspect="1" noChangeArrowheads="1"/>
          </p:cNvSpPr>
          <p:nvPr/>
        </p:nvSpPr>
        <p:spPr bwMode="auto">
          <a:xfrm>
            <a:off x="7278688" y="5310188"/>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7958" name="Freeform 38"/>
          <p:cNvSpPr>
            <a:spLocks noChangeAspect="1"/>
          </p:cNvSpPr>
          <p:nvPr/>
        </p:nvSpPr>
        <p:spPr bwMode="auto">
          <a:xfrm>
            <a:off x="4090988" y="5160963"/>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59" name="Freeform 39"/>
          <p:cNvSpPr>
            <a:spLocks noChangeAspect="1"/>
          </p:cNvSpPr>
          <p:nvPr/>
        </p:nvSpPr>
        <p:spPr bwMode="auto">
          <a:xfrm>
            <a:off x="6018213" y="5160963"/>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60" name="Freeform 40"/>
          <p:cNvSpPr>
            <a:spLocks noChangeAspect="1"/>
          </p:cNvSpPr>
          <p:nvPr/>
        </p:nvSpPr>
        <p:spPr bwMode="auto">
          <a:xfrm>
            <a:off x="8021638"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61" name="Freeform 41"/>
          <p:cNvSpPr>
            <a:spLocks noChangeAspect="1"/>
          </p:cNvSpPr>
          <p:nvPr/>
        </p:nvSpPr>
        <p:spPr bwMode="auto">
          <a:xfrm>
            <a:off x="7797800" y="5160963"/>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62" name="Freeform 42"/>
          <p:cNvSpPr>
            <a:spLocks noChangeAspect="1"/>
          </p:cNvSpPr>
          <p:nvPr/>
        </p:nvSpPr>
        <p:spPr bwMode="auto">
          <a:xfrm>
            <a:off x="8613775" y="5160963"/>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63" name="Freeform 43"/>
          <p:cNvSpPr>
            <a:spLocks noChangeAspect="1"/>
          </p:cNvSpPr>
          <p:nvPr/>
        </p:nvSpPr>
        <p:spPr bwMode="auto">
          <a:xfrm>
            <a:off x="6983413" y="5160963"/>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64" name="Freeform 44"/>
          <p:cNvSpPr>
            <a:spLocks noChangeAspect="1"/>
          </p:cNvSpPr>
          <p:nvPr/>
        </p:nvSpPr>
        <p:spPr bwMode="auto">
          <a:xfrm>
            <a:off x="5129213" y="5160963"/>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65" name="Freeform 45"/>
          <p:cNvSpPr>
            <a:spLocks noChangeAspect="1"/>
          </p:cNvSpPr>
          <p:nvPr/>
        </p:nvSpPr>
        <p:spPr bwMode="auto">
          <a:xfrm>
            <a:off x="4757738" y="5160963"/>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66" name="Text Box 46"/>
          <p:cNvSpPr txBox="1">
            <a:spLocks noChangeArrowheads="1"/>
          </p:cNvSpPr>
          <p:nvPr/>
        </p:nvSpPr>
        <p:spPr bwMode="auto">
          <a:xfrm>
            <a:off x="479425" y="4270375"/>
            <a:ext cx="1606550" cy="519113"/>
          </a:xfrm>
          <a:prstGeom prst="rect">
            <a:avLst/>
          </a:prstGeom>
          <a:noFill/>
          <a:ln w="9525">
            <a:noFill/>
            <a:miter lim="800000"/>
            <a:headEnd/>
            <a:tailEnd/>
          </a:ln>
          <a:effectLst/>
        </p:spPr>
        <p:txBody>
          <a:bodyPr wrap="none">
            <a:spAutoFit/>
          </a:bodyPr>
          <a:lstStyle/>
          <a:p>
            <a:r>
              <a:rPr lang="en-GB" sz="2800" b="1">
                <a:solidFill>
                  <a:schemeClr val="tx2"/>
                </a:solidFill>
              </a:rPr>
              <a:t>Tumour </a:t>
            </a:r>
          </a:p>
        </p:txBody>
      </p:sp>
      <p:grpSp>
        <p:nvGrpSpPr>
          <p:cNvPr id="2" name="Group 47"/>
          <p:cNvGrpSpPr>
            <a:grpSpLocks/>
          </p:cNvGrpSpPr>
          <p:nvPr/>
        </p:nvGrpSpPr>
        <p:grpSpPr bwMode="auto">
          <a:xfrm>
            <a:off x="3148013" y="4716463"/>
            <a:ext cx="482600" cy="481012"/>
            <a:chOff x="2664" y="3624"/>
            <a:chExt cx="432" cy="432"/>
          </a:xfrm>
        </p:grpSpPr>
        <p:sp>
          <p:nvSpPr>
            <p:cNvPr id="2897968" name="Line 48"/>
            <p:cNvSpPr>
              <a:spLocks noChangeShapeType="1"/>
            </p:cNvSpPr>
            <p:nvPr/>
          </p:nvSpPr>
          <p:spPr bwMode="auto">
            <a:xfrm>
              <a:off x="2664" y="3624"/>
              <a:ext cx="432" cy="432"/>
            </a:xfrm>
            <a:prstGeom prst="line">
              <a:avLst/>
            </a:prstGeom>
            <a:noFill/>
            <a:ln w="38100">
              <a:solidFill>
                <a:srgbClr val="EC0000"/>
              </a:solidFill>
              <a:round/>
              <a:headEnd/>
              <a:tailEnd/>
            </a:ln>
            <a:effectLst/>
          </p:spPr>
          <p:txBody>
            <a:bodyPr/>
            <a:lstStyle/>
            <a:p>
              <a:endParaRPr lang="en-GB"/>
            </a:p>
          </p:txBody>
        </p:sp>
        <p:sp>
          <p:nvSpPr>
            <p:cNvPr id="2897969" name="Line 49"/>
            <p:cNvSpPr>
              <a:spLocks noChangeShapeType="1"/>
            </p:cNvSpPr>
            <p:nvPr/>
          </p:nvSpPr>
          <p:spPr bwMode="auto">
            <a:xfrm flipH="1">
              <a:off x="2664" y="3624"/>
              <a:ext cx="432" cy="432"/>
            </a:xfrm>
            <a:prstGeom prst="line">
              <a:avLst/>
            </a:prstGeom>
            <a:noFill/>
            <a:ln w="38100">
              <a:solidFill>
                <a:srgbClr val="EC0000"/>
              </a:solidFill>
              <a:round/>
              <a:headEnd/>
              <a:tailEnd/>
            </a:ln>
            <a:effectLst/>
          </p:spPr>
          <p:txBody>
            <a:bodyPr/>
            <a:lstStyle/>
            <a:p>
              <a:endParaRPr lang="en-GB"/>
            </a:p>
          </p:txBody>
        </p:sp>
      </p:grpSp>
      <p:sp>
        <p:nvSpPr>
          <p:cNvPr id="2897970" name="Freeform 50"/>
          <p:cNvSpPr>
            <a:spLocks noChangeAspect="1"/>
          </p:cNvSpPr>
          <p:nvPr/>
        </p:nvSpPr>
        <p:spPr bwMode="auto">
          <a:xfrm>
            <a:off x="776288" y="5562600"/>
            <a:ext cx="8134350" cy="31750"/>
          </a:xfrm>
          <a:custGeom>
            <a:avLst/>
            <a:gdLst/>
            <a:ahLst/>
            <a:cxnLst>
              <a:cxn ang="0">
                <a:pos x="6" y="16"/>
              </a:cxn>
              <a:cxn ang="0">
                <a:pos x="6" y="16"/>
              </a:cxn>
              <a:cxn ang="0">
                <a:pos x="5" y="16"/>
              </a:cxn>
              <a:cxn ang="0">
                <a:pos x="4" y="16"/>
              </a:cxn>
              <a:cxn ang="0">
                <a:pos x="3" y="16"/>
              </a:cxn>
              <a:cxn ang="0">
                <a:pos x="2" y="14"/>
              </a:cxn>
              <a:cxn ang="0">
                <a:pos x="2" y="12"/>
              </a:cxn>
              <a:cxn ang="0">
                <a:pos x="1" y="12"/>
              </a:cxn>
              <a:cxn ang="0">
                <a:pos x="0" y="10"/>
              </a:cxn>
              <a:cxn ang="0">
                <a:pos x="0" y="8"/>
              </a:cxn>
              <a:cxn ang="0">
                <a:pos x="0" y="8"/>
              </a:cxn>
              <a:cxn ang="0">
                <a:pos x="0" y="7"/>
              </a:cxn>
              <a:cxn ang="0">
                <a:pos x="0" y="5"/>
              </a:cxn>
              <a:cxn ang="0">
                <a:pos x="1" y="3"/>
              </a:cxn>
              <a:cxn ang="0">
                <a:pos x="2" y="3"/>
              </a:cxn>
              <a:cxn ang="0">
                <a:pos x="2" y="3"/>
              </a:cxn>
              <a:cxn ang="0">
                <a:pos x="3" y="1"/>
              </a:cxn>
              <a:cxn ang="0">
                <a:pos x="4" y="0"/>
              </a:cxn>
              <a:cxn ang="0">
                <a:pos x="5" y="0"/>
              </a:cxn>
              <a:cxn ang="0">
                <a:pos x="6" y="0"/>
              </a:cxn>
              <a:cxn ang="0">
                <a:pos x="6" y="0"/>
              </a:cxn>
              <a:cxn ang="0">
                <a:pos x="4531" y="0"/>
              </a:cxn>
              <a:cxn ang="0">
                <a:pos x="4531" y="0"/>
              </a:cxn>
              <a:cxn ang="0">
                <a:pos x="4532" y="0"/>
              </a:cxn>
              <a:cxn ang="0">
                <a:pos x="4533" y="0"/>
              </a:cxn>
              <a:cxn ang="0">
                <a:pos x="4534" y="1"/>
              </a:cxn>
              <a:cxn ang="0">
                <a:pos x="4535" y="3"/>
              </a:cxn>
              <a:cxn ang="0">
                <a:pos x="4536" y="3"/>
              </a:cxn>
              <a:cxn ang="0">
                <a:pos x="4538" y="3"/>
              </a:cxn>
              <a:cxn ang="0">
                <a:pos x="4538" y="5"/>
              </a:cxn>
              <a:cxn ang="0">
                <a:pos x="4538" y="7"/>
              </a:cxn>
              <a:cxn ang="0">
                <a:pos x="4538" y="8"/>
              </a:cxn>
              <a:cxn ang="0">
                <a:pos x="4538" y="8"/>
              </a:cxn>
              <a:cxn ang="0">
                <a:pos x="4538" y="10"/>
              </a:cxn>
              <a:cxn ang="0">
                <a:pos x="4538" y="12"/>
              </a:cxn>
              <a:cxn ang="0">
                <a:pos x="4536" y="12"/>
              </a:cxn>
              <a:cxn ang="0">
                <a:pos x="4535" y="14"/>
              </a:cxn>
              <a:cxn ang="0">
                <a:pos x="4534" y="16"/>
              </a:cxn>
              <a:cxn ang="0">
                <a:pos x="4533" y="16"/>
              </a:cxn>
              <a:cxn ang="0">
                <a:pos x="4532" y="16"/>
              </a:cxn>
              <a:cxn ang="0">
                <a:pos x="4531" y="16"/>
              </a:cxn>
              <a:cxn ang="0">
                <a:pos x="4531" y="16"/>
              </a:cxn>
              <a:cxn ang="0">
                <a:pos x="6" y="16"/>
              </a:cxn>
            </a:cxnLst>
            <a:rect l="0" t="0" r="r" b="b"/>
            <a:pathLst>
              <a:path w="4539" h="17">
                <a:moveTo>
                  <a:pt x="6" y="16"/>
                </a:moveTo>
                <a:lnTo>
                  <a:pt x="6" y="16"/>
                </a:lnTo>
                <a:lnTo>
                  <a:pt x="5" y="16"/>
                </a:lnTo>
                <a:lnTo>
                  <a:pt x="4" y="16"/>
                </a:lnTo>
                <a:lnTo>
                  <a:pt x="3" y="16"/>
                </a:lnTo>
                <a:lnTo>
                  <a:pt x="2" y="14"/>
                </a:lnTo>
                <a:lnTo>
                  <a:pt x="2" y="12"/>
                </a:lnTo>
                <a:lnTo>
                  <a:pt x="1" y="12"/>
                </a:lnTo>
                <a:lnTo>
                  <a:pt x="0" y="10"/>
                </a:lnTo>
                <a:lnTo>
                  <a:pt x="0" y="8"/>
                </a:lnTo>
                <a:lnTo>
                  <a:pt x="0" y="8"/>
                </a:lnTo>
                <a:lnTo>
                  <a:pt x="0" y="7"/>
                </a:lnTo>
                <a:lnTo>
                  <a:pt x="0" y="5"/>
                </a:lnTo>
                <a:lnTo>
                  <a:pt x="1" y="3"/>
                </a:lnTo>
                <a:lnTo>
                  <a:pt x="2" y="3"/>
                </a:lnTo>
                <a:lnTo>
                  <a:pt x="2" y="3"/>
                </a:lnTo>
                <a:lnTo>
                  <a:pt x="3" y="1"/>
                </a:lnTo>
                <a:lnTo>
                  <a:pt x="4" y="0"/>
                </a:lnTo>
                <a:lnTo>
                  <a:pt x="5" y="0"/>
                </a:lnTo>
                <a:lnTo>
                  <a:pt x="6" y="0"/>
                </a:lnTo>
                <a:lnTo>
                  <a:pt x="6" y="0"/>
                </a:lnTo>
                <a:lnTo>
                  <a:pt x="4531" y="0"/>
                </a:lnTo>
                <a:lnTo>
                  <a:pt x="4531" y="0"/>
                </a:lnTo>
                <a:lnTo>
                  <a:pt x="4532" y="0"/>
                </a:lnTo>
                <a:lnTo>
                  <a:pt x="4533" y="0"/>
                </a:lnTo>
                <a:lnTo>
                  <a:pt x="4534" y="1"/>
                </a:lnTo>
                <a:lnTo>
                  <a:pt x="4535" y="3"/>
                </a:lnTo>
                <a:lnTo>
                  <a:pt x="4536" y="3"/>
                </a:lnTo>
                <a:lnTo>
                  <a:pt x="4538" y="3"/>
                </a:lnTo>
                <a:lnTo>
                  <a:pt x="4538" y="5"/>
                </a:lnTo>
                <a:lnTo>
                  <a:pt x="4538" y="7"/>
                </a:lnTo>
                <a:lnTo>
                  <a:pt x="4538" y="8"/>
                </a:lnTo>
                <a:lnTo>
                  <a:pt x="4538" y="8"/>
                </a:lnTo>
                <a:lnTo>
                  <a:pt x="4538" y="10"/>
                </a:lnTo>
                <a:lnTo>
                  <a:pt x="4538" y="12"/>
                </a:lnTo>
                <a:lnTo>
                  <a:pt x="4536" y="12"/>
                </a:lnTo>
                <a:lnTo>
                  <a:pt x="4535" y="14"/>
                </a:lnTo>
                <a:lnTo>
                  <a:pt x="4534" y="16"/>
                </a:lnTo>
                <a:lnTo>
                  <a:pt x="4533" y="16"/>
                </a:lnTo>
                <a:lnTo>
                  <a:pt x="4532" y="16"/>
                </a:lnTo>
                <a:lnTo>
                  <a:pt x="4531" y="16"/>
                </a:lnTo>
                <a:lnTo>
                  <a:pt x="4531" y="16"/>
                </a:lnTo>
                <a:lnTo>
                  <a:pt x="6" y="16"/>
                </a:lnTo>
              </a:path>
            </a:pathLst>
          </a:custGeom>
          <a:solidFill>
            <a:schemeClr val="tx1"/>
          </a:solidFill>
          <a:ln w="12700" cap="rnd" cmpd="sng">
            <a:solidFill>
              <a:srgbClr val="CC3300"/>
            </a:solidFill>
            <a:prstDash val="solid"/>
            <a:round/>
            <a:headEnd/>
            <a:tailEnd/>
          </a:ln>
          <a:effectLst/>
        </p:spPr>
        <p:txBody>
          <a:bodyPr/>
          <a:lstStyle/>
          <a:p>
            <a:endParaRPr lang="en-GB"/>
          </a:p>
        </p:txBody>
      </p:sp>
      <p:sp>
        <p:nvSpPr>
          <p:cNvPr id="2897971" name="Rectangle 51"/>
          <p:cNvSpPr>
            <a:spLocks noChangeAspect="1" noChangeArrowheads="1"/>
          </p:cNvSpPr>
          <p:nvPr/>
        </p:nvSpPr>
        <p:spPr bwMode="auto">
          <a:xfrm>
            <a:off x="2832100" y="2451100"/>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7972" name="Freeform 52"/>
          <p:cNvSpPr>
            <a:spLocks noChangeAspect="1"/>
          </p:cNvSpPr>
          <p:nvPr/>
        </p:nvSpPr>
        <p:spPr bwMode="auto">
          <a:xfrm>
            <a:off x="2759075" y="2125663"/>
            <a:ext cx="36513" cy="550862"/>
          </a:xfrm>
          <a:custGeom>
            <a:avLst/>
            <a:gdLst/>
            <a:ahLst/>
            <a:cxnLst>
              <a:cxn ang="0">
                <a:pos x="18" y="187"/>
              </a:cxn>
              <a:cxn ang="0">
                <a:pos x="18" y="187"/>
              </a:cxn>
              <a:cxn ang="0">
                <a:pos x="18" y="187"/>
              </a:cxn>
              <a:cxn ang="0">
                <a:pos x="18" y="188"/>
              </a:cxn>
              <a:cxn ang="0">
                <a:pos x="16" y="189"/>
              </a:cxn>
              <a:cxn ang="0">
                <a:pos x="16" y="189"/>
              </a:cxn>
              <a:cxn ang="0">
                <a:pos x="16" y="189"/>
              </a:cxn>
              <a:cxn ang="0">
                <a:pos x="14" y="190"/>
              </a:cxn>
              <a:cxn ang="0">
                <a:pos x="13" y="191"/>
              </a:cxn>
              <a:cxn ang="0">
                <a:pos x="11" y="191"/>
              </a:cxn>
              <a:cxn ang="0">
                <a:pos x="9" y="191"/>
              </a:cxn>
              <a:cxn ang="0">
                <a:pos x="8" y="191"/>
              </a:cxn>
              <a:cxn ang="0">
                <a:pos x="6" y="191"/>
              </a:cxn>
              <a:cxn ang="0">
                <a:pos x="4" y="190"/>
              </a:cxn>
              <a:cxn ang="0">
                <a:pos x="3" y="189"/>
              </a:cxn>
              <a:cxn ang="0">
                <a:pos x="3" y="189"/>
              </a:cxn>
              <a:cxn ang="0">
                <a:pos x="1" y="189"/>
              </a:cxn>
              <a:cxn ang="0">
                <a:pos x="0" y="188"/>
              </a:cxn>
              <a:cxn ang="0">
                <a:pos x="0" y="187"/>
              </a:cxn>
              <a:cxn ang="0">
                <a:pos x="0" y="187"/>
              </a:cxn>
              <a:cxn ang="0">
                <a:pos x="0" y="187"/>
              </a:cxn>
              <a:cxn ang="0">
                <a:pos x="0" y="4"/>
              </a:cxn>
              <a:cxn ang="0">
                <a:pos x="0" y="4"/>
              </a:cxn>
              <a:cxn ang="0">
                <a:pos x="0" y="4"/>
              </a:cxn>
              <a:cxn ang="0">
                <a:pos x="0" y="3"/>
              </a:cxn>
              <a:cxn ang="0">
                <a:pos x="1" y="2"/>
              </a:cxn>
              <a:cxn ang="0">
                <a:pos x="3" y="2"/>
              </a:cxn>
              <a:cxn ang="0">
                <a:pos x="3" y="2"/>
              </a:cxn>
              <a:cxn ang="0">
                <a:pos x="4" y="1"/>
              </a:cxn>
              <a:cxn ang="0">
                <a:pos x="6" y="0"/>
              </a:cxn>
              <a:cxn ang="0">
                <a:pos x="8" y="0"/>
              </a:cxn>
              <a:cxn ang="0">
                <a:pos x="9" y="0"/>
              </a:cxn>
              <a:cxn ang="0">
                <a:pos x="11" y="0"/>
              </a:cxn>
              <a:cxn ang="0">
                <a:pos x="13" y="0"/>
              </a:cxn>
              <a:cxn ang="0">
                <a:pos x="14" y="1"/>
              </a:cxn>
              <a:cxn ang="0">
                <a:pos x="16" y="2"/>
              </a:cxn>
              <a:cxn ang="0">
                <a:pos x="16" y="2"/>
              </a:cxn>
              <a:cxn ang="0">
                <a:pos x="16" y="2"/>
              </a:cxn>
              <a:cxn ang="0">
                <a:pos x="18" y="3"/>
              </a:cxn>
              <a:cxn ang="0">
                <a:pos x="18" y="4"/>
              </a:cxn>
              <a:cxn ang="0">
                <a:pos x="18" y="4"/>
              </a:cxn>
              <a:cxn ang="0">
                <a:pos x="18" y="4"/>
              </a:cxn>
              <a:cxn ang="0">
                <a:pos x="18" y="187"/>
              </a:cxn>
            </a:cxnLst>
            <a:rect l="0" t="0" r="r" b="b"/>
            <a:pathLst>
              <a:path w="19" h="192">
                <a:moveTo>
                  <a:pt x="18" y="187"/>
                </a:moveTo>
                <a:lnTo>
                  <a:pt x="18" y="187"/>
                </a:lnTo>
                <a:lnTo>
                  <a:pt x="18" y="187"/>
                </a:lnTo>
                <a:lnTo>
                  <a:pt x="18" y="188"/>
                </a:lnTo>
                <a:lnTo>
                  <a:pt x="16" y="189"/>
                </a:lnTo>
                <a:lnTo>
                  <a:pt x="16" y="189"/>
                </a:lnTo>
                <a:lnTo>
                  <a:pt x="16" y="189"/>
                </a:lnTo>
                <a:lnTo>
                  <a:pt x="14" y="190"/>
                </a:lnTo>
                <a:lnTo>
                  <a:pt x="13" y="191"/>
                </a:lnTo>
                <a:lnTo>
                  <a:pt x="11" y="191"/>
                </a:lnTo>
                <a:lnTo>
                  <a:pt x="9" y="191"/>
                </a:lnTo>
                <a:lnTo>
                  <a:pt x="8" y="191"/>
                </a:lnTo>
                <a:lnTo>
                  <a:pt x="6" y="191"/>
                </a:lnTo>
                <a:lnTo>
                  <a:pt x="4" y="190"/>
                </a:lnTo>
                <a:lnTo>
                  <a:pt x="3" y="189"/>
                </a:lnTo>
                <a:lnTo>
                  <a:pt x="3" y="189"/>
                </a:lnTo>
                <a:lnTo>
                  <a:pt x="1" y="189"/>
                </a:lnTo>
                <a:lnTo>
                  <a:pt x="0" y="188"/>
                </a:lnTo>
                <a:lnTo>
                  <a:pt x="0" y="187"/>
                </a:lnTo>
                <a:lnTo>
                  <a:pt x="0" y="187"/>
                </a:lnTo>
                <a:lnTo>
                  <a:pt x="0" y="187"/>
                </a:lnTo>
                <a:lnTo>
                  <a:pt x="0" y="4"/>
                </a:lnTo>
                <a:lnTo>
                  <a:pt x="0" y="4"/>
                </a:lnTo>
                <a:lnTo>
                  <a:pt x="0" y="4"/>
                </a:lnTo>
                <a:lnTo>
                  <a:pt x="0" y="3"/>
                </a:lnTo>
                <a:lnTo>
                  <a:pt x="1" y="2"/>
                </a:lnTo>
                <a:lnTo>
                  <a:pt x="3" y="2"/>
                </a:lnTo>
                <a:lnTo>
                  <a:pt x="3" y="2"/>
                </a:lnTo>
                <a:lnTo>
                  <a:pt x="4" y="1"/>
                </a:lnTo>
                <a:lnTo>
                  <a:pt x="6" y="0"/>
                </a:lnTo>
                <a:lnTo>
                  <a:pt x="8" y="0"/>
                </a:lnTo>
                <a:lnTo>
                  <a:pt x="9" y="0"/>
                </a:lnTo>
                <a:lnTo>
                  <a:pt x="11" y="0"/>
                </a:lnTo>
                <a:lnTo>
                  <a:pt x="13" y="0"/>
                </a:lnTo>
                <a:lnTo>
                  <a:pt x="14" y="1"/>
                </a:lnTo>
                <a:lnTo>
                  <a:pt x="16" y="2"/>
                </a:lnTo>
                <a:lnTo>
                  <a:pt x="16" y="2"/>
                </a:lnTo>
                <a:lnTo>
                  <a:pt x="16" y="2"/>
                </a:lnTo>
                <a:lnTo>
                  <a:pt x="18" y="3"/>
                </a:lnTo>
                <a:lnTo>
                  <a:pt x="18" y="4"/>
                </a:lnTo>
                <a:lnTo>
                  <a:pt x="18" y="4"/>
                </a:lnTo>
                <a:lnTo>
                  <a:pt x="18" y="4"/>
                </a:lnTo>
                <a:lnTo>
                  <a:pt x="18" y="187"/>
                </a:lnTo>
              </a:path>
            </a:pathLst>
          </a:custGeom>
          <a:solidFill>
            <a:schemeClr val="tx1"/>
          </a:solidFill>
          <a:ln w="98425" cap="rnd" cmpd="sng">
            <a:solidFill>
              <a:srgbClr val="99CC00"/>
            </a:solidFill>
            <a:prstDash val="solid"/>
            <a:round/>
            <a:headEnd/>
            <a:tailEnd/>
          </a:ln>
          <a:effectLst/>
        </p:spPr>
        <p:txBody>
          <a:bodyPr/>
          <a:lstStyle/>
          <a:p>
            <a:endParaRPr lang="en-GB"/>
          </a:p>
        </p:txBody>
      </p:sp>
      <p:sp>
        <p:nvSpPr>
          <p:cNvPr id="2897973" name="Line 53"/>
          <p:cNvSpPr>
            <a:spLocks noChangeShapeType="1"/>
          </p:cNvSpPr>
          <p:nvPr/>
        </p:nvSpPr>
        <p:spPr bwMode="auto">
          <a:xfrm>
            <a:off x="2790825" y="2079625"/>
            <a:ext cx="549275" cy="0"/>
          </a:xfrm>
          <a:prstGeom prst="line">
            <a:avLst/>
          </a:prstGeom>
          <a:noFill/>
          <a:ln w="98425">
            <a:solidFill>
              <a:srgbClr val="99CC00"/>
            </a:solidFill>
            <a:round/>
            <a:headEnd type="none" w="sm" len="sm"/>
            <a:tailEnd type="stealth" w="med" len="med"/>
          </a:ln>
          <a:effectLst/>
        </p:spPr>
        <p:txBody>
          <a:bodyPr/>
          <a:lstStyle/>
          <a:p>
            <a:endParaRPr lang="en-GB"/>
          </a:p>
        </p:txBody>
      </p:sp>
      <p:sp>
        <p:nvSpPr>
          <p:cNvPr id="2897974" name="Text Box 54"/>
          <p:cNvSpPr txBox="1">
            <a:spLocks noChangeArrowheads="1"/>
          </p:cNvSpPr>
          <p:nvPr/>
        </p:nvSpPr>
        <p:spPr bwMode="auto">
          <a:xfrm>
            <a:off x="4027488" y="1562100"/>
            <a:ext cx="4583112" cy="579438"/>
          </a:xfrm>
          <a:prstGeom prst="rect">
            <a:avLst/>
          </a:prstGeom>
          <a:noFill/>
          <a:ln w="9525">
            <a:noFill/>
            <a:miter lim="800000"/>
            <a:headEnd/>
            <a:tailEnd/>
          </a:ln>
          <a:effectLst/>
        </p:spPr>
        <p:txBody>
          <a:bodyPr wrap="none">
            <a:spAutoFit/>
          </a:bodyPr>
          <a:lstStyle/>
          <a:p>
            <a:r>
              <a:rPr lang="en-GB" sz="3200" b="1">
                <a:solidFill>
                  <a:schemeClr val="tx2"/>
                </a:solidFill>
              </a:rPr>
              <a:t>Permissive: (Gene ON)</a:t>
            </a:r>
          </a:p>
        </p:txBody>
      </p:sp>
      <p:sp>
        <p:nvSpPr>
          <p:cNvPr id="2897975" name="Freeform 55"/>
          <p:cNvSpPr>
            <a:spLocks noChangeAspect="1"/>
          </p:cNvSpPr>
          <p:nvPr/>
        </p:nvSpPr>
        <p:spPr bwMode="auto">
          <a:xfrm>
            <a:off x="1190625"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76" name="Freeform 56"/>
          <p:cNvSpPr>
            <a:spLocks noChangeAspect="1"/>
          </p:cNvSpPr>
          <p:nvPr/>
        </p:nvSpPr>
        <p:spPr bwMode="auto">
          <a:xfrm>
            <a:off x="1338263"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77" name="Freeform 57"/>
          <p:cNvSpPr>
            <a:spLocks noChangeAspect="1"/>
          </p:cNvSpPr>
          <p:nvPr/>
        </p:nvSpPr>
        <p:spPr bwMode="auto">
          <a:xfrm>
            <a:off x="1487488"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78" name="Freeform 58"/>
          <p:cNvSpPr>
            <a:spLocks noChangeAspect="1"/>
          </p:cNvSpPr>
          <p:nvPr/>
        </p:nvSpPr>
        <p:spPr bwMode="auto">
          <a:xfrm>
            <a:off x="1635125"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79" name="Freeform 59"/>
          <p:cNvSpPr>
            <a:spLocks noChangeAspect="1"/>
          </p:cNvSpPr>
          <p:nvPr/>
        </p:nvSpPr>
        <p:spPr bwMode="auto">
          <a:xfrm>
            <a:off x="1784350"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80" name="Freeform 60"/>
          <p:cNvSpPr>
            <a:spLocks noChangeAspect="1"/>
          </p:cNvSpPr>
          <p:nvPr/>
        </p:nvSpPr>
        <p:spPr bwMode="auto">
          <a:xfrm>
            <a:off x="1931988"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81" name="Freeform 61"/>
          <p:cNvSpPr>
            <a:spLocks noChangeAspect="1"/>
          </p:cNvSpPr>
          <p:nvPr/>
        </p:nvSpPr>
        <p:spPr bwMode="auto">
          <a:xfrm>
            <a:off x="2079625"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82" name="Oval 62"/>
          <p:cNvSpPr>
            <a:spLocks noChangeAspect="1" noChangeArrowheads="1"/>
          </p:cNvSpPr>
          <p:nvPr/>
        </p:nvSpPr>
        <p:spPr bwMode="auto">
          <a:xfrm>
            <a:off x="8540750" y="2154238"/>
            <a:ext cx="149225" cy="147637"/>
          </a:xfrm>
          <a:prstGeom prst="ellipse">
            <a:avLst/>
          </a:prstGeom>
          <a:solidFill>
            <a:srgbClr val="33CC33"/>
          </a:solidFill>
          <a:ln w="9525">
            <a:solidFill>
              <a:srgbClr val="33CC33"/>
            </a:solidFill>
            <a:round/>
            <a:headEnd/>
            <a:tailEnd/>
          </a:ln>
          <a:effectLst/>
        </p:spPr>
        <p:txBody>
          <a:bodyPr wrap="none" anchor="ctr"/>
          <a:lstStyle/>
          <a:p>
            <a:endParaRPr lang="en-GB"/>
          </a:p>
        </p:txBody>
      </p:sp>
      <p:sp>
        <p:nvSpPr>
          <p:cNvPr id="2897983" name="Freeform 63"/>
          <p:cNvSpPr>
            <a:spLocks noChangeAspect="1"/>
          </p:cNvSpPr>
          <p:nvPr/>
        </p:nvSpPr>
        <p:spPr bwMode="auto">
          <a:xfrm>
            <a:off x="2228850"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84" name="Freeform 64"/>
          <p:cNvSpPr>
            <a:spLocks noChangeAspect="1"/>
          </p:cNvSpPr>
          <p:nvPr/>
        </p:nvSpPr>
        <p:spPr bwMode="auto">
          <a:xfrm>
            <a:off x="2376488"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85" name="Oval 65"/>
          <p:cNvSpPr>
            <a:spLocks noChangeAspect="1" noChangeArrowheads="1"/>
          </p:cNvSpPr>
          <p:nvPr/>
        </p:nvSpPr>
        <p:spPr bwMode="auto">
          <a:xfrm>
            <a:off x="7726363" y="2154238"/>
            <a:ext cx="147637" cy="147637"/>
          </a:xfrm>
          <a:prstGeom prst="ellipse">
            <a:avLst/>
          </a:prstGeom>
          <a:solidFill>
            <a:srgbClr val="33CC33"/>
          </a:solidFill>
          <a:ln w="9525">
            <a:solidFill>
              <a:srgbClr val="33CC33"/>
            </a:solidFill>
            <a:round/>
            <a:headEnd/>
            <a:tailEnd/>
          </a:ln>
          <a:effectLst/>
        </p:spPr>
        <p:txBody>
          <a:bodyPr wrap="none" anchor="ctr"/>
          <a:lstStyle/>
          <a:p>
            <a:endParaRPr lang="en-GB"/>
          </a:p>
        </p:txBody>
      </p:sp>
      <p:sp>
        <p:nvSpPr>
          <p:cNvPr id="2897986" name="Freeform 66"/>
          <p:cNvSpPr>
            <a:spLocks noChangeAspect="1"/>
          </p:cNvSpPr>
          <p:nvPr/>
        </p:nvSpPr>
        <p:spPr bwMode="auto">
          <a:xfrm>
            <a:off x="2525713"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87" name="Freeform 67"/>
          <p:cNvSpPr>
            <a:spLocks noChangeAspect="1"/>
          </p:cNvSpPr>
          <p:nvPr/>
        </p:nvSpPr>
        <p:spPr bwMode="auto">
          <a:xfrm>
            <a:off x="2673350"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88" name="Oval 68"/>
          <p:cNvSpPr>
            <a:spLocks noChangeAspect="1" noChangeArrowheads="1"/>
          </p:cNvSpPr>
          <p:nvPr/>
        </p:nvSpPr>
        <p:spPr bwMode="auto">
          <a:xfrm>
            <a:off x="5056188" y="2154238"/>
            <a:ext cx="149225" cy="147637"/>
          </a:xfrm>
          <a:prstGeom prst="ellipse">
            <a:avLst/>
          </a:prstGeom>
          <a:solidFill>
            <a:srgbClr val="33CC33"/>
          </a:solidFill>
          <a:ln w="9525">
            <a:solidFill>
              <a:schemeClr val="hlink"/>
            </a:solidFill>
            <a:round/>
            <a:headEnd/>
            <a:tailEnd/>
          </a:ln>
          <a:effectLst/>
        </p:spPr>
        <p:txBody>
          <a:bodyPr wrap="none" anchor="ctr"/>
          <a:lstStyle/>
          <a:p>
            <a:endParaRPr lang="en-GB"/>
          </a:p>
        </p:txBody>
      </p:sp>
      <p:sp>
        <p:nvSpPr>
          <p:cNvPr id="2897989" name="Freeform 69"/>
          <p:cNvSpPr>
            <a:spLocks noChangeAspect="1"/>
          </p:cNvSpPr>
          <p:nvPr/>
        </p:nvSpPr>
        <p:spPr bwMode="auto">
          <a:xfrm>
            <a:off x="2820988"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90" name="Oval 70"/>
          <p:cNvSpPr>
            <a:spLocks noChangeAspect="1" noChangeArrowheads="1"/>
          </p:cNvSpPr>
          <p:nvPr/>
        </p:nvSpPr>
        <p:spPr bwMode="auto">
          <a:xfrm>
            <a:off x="5946775" y="2154238"/>
            <a:ext cx="147638" cy="147637"/>
          </a:xfrm>
          <a:prstGeom prst="ellipse">
            <a:avLst/>
          </a:prstGeom>
          <a:solidFill>
            <a:srgbClr val="33CC33"/>
          </a:solidFill>
          <a:ln w="9525">
            <a:solidFill>
              <a:srgbClr val="33CC33"/>
            </a:solidFill>
            <a:round/>
            <a:headEnd/>
            <a:tailEnd/>
          </a:ln>
          <a:effectLst/>
        </p:spPr>
        <p:txBody>
          <a:bodyPr wrap="none" anchor="ctr"/>
          <a:lstStyle/>
          <a:p>
            <a:endParaRPr lang="en-GB"/>
          </a:p>
        </p:txBody>
      </p:sp>
      <p:sp>
        <p:nvSpPr>
          <p:cNvPr id="2897991" name="Freeform 71"/>
          <p:cNvSpPr>
            <a:spLocks noChangeAspect="1"/>
          </p:cNvSpPr>
          <p:nvPr/>
        </p:nvSpPr>
        <p:spPr bwMode="auto">
          <a:xfrm>
            <a:off x="2970213"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92" name="Freeform 72"/>
          <p:cNvSpPr>
            <a:spLocks noChangeAspect="1"/>
          </p:cNvSpPr>
          <p:nvPr/>
        </p:nvSpPr>
        <p:spPr bwMode="auto">
          <a:xfrm>
            <a:off x="3117850"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93" name="Oval 73"/>
          <p:cNvSpPr>
            <a:spLocks noChangeAspect="1" noChangeArrowheads="1"/>
          </p:cNvSpPr>
          <p:nvPr/>
        </p:nvSpPr>
        <p:spPr bwMode="auto">
          <a:xfrm>
            <a:off x="4017963" y="2154238"/>
            <a:ext cx="149225" cy="147637"/>
          </a:xfrm>
          <a:prstGeom prst="ellipse">
            <a:avLst/>
          </a:prstGeom>
          <a:solidFill>
            <a:srgbClr val="33CC33"/>
          </a:solidFill>
          <a:ln w="9525">
            <a:solidFill>
              <a:schemeClr val="hlink"/>
            </a:solidFill>
            <a:round/>
            <a:headEnd/>
            <a:tailEnd/>
          </a:ln>
          <a:effectLst/>
        </p:spPr>
        <p:txBody>
          <a:bodyPr wrap="none" anchor="ctr"/>
          <a:lstStyle/>
          <a:p>
            <a:pPr algn="ctr" defTabSz="762000"/>
            <a:endParaRPr lang="en-US" sz="2400">
              <a:solidFill>
                <a:srgbClr val="33CC33"/>
              </a:solidFill>
            </a:endParaRPr>
          </a:p>
        </p:txBody>
      </p:sp>
      <p:sp>
        <p:nvSpPr>
          <p:cNvPr id="2897994" name="Rectangle 74"/>
          <p:cNvSpPr>
            <a:spLocks noChangeAspect="1" noChangeArrowheads="1"/>
          </p:cNvSpPr>
          <p:nvPr/>
        </p:nvSpPr>
        <p:spPr bwMode="auto">
          <a:xfrm>
            <a:off x="5278438" y="2451100"/>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7995" name="Rectangle 75"/>
          <p:cNvSpPr>
            <a:spLocks noChangeAspect="1" noChangeArrowheads="1"/>
          </p:cNvSpPr>
          <p:nvPr/>
        </p:nvSpPr>
        <p:spPr bwMode="auto">
          <a:xfrm>
            <a:off x="7280275" y="2451100"/>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897996" name="Freeform 76"/>
          <p:cNvSpPr>
            <a:spLocks noChangeAspect="1"/>
          </p:cNvSpPr>
          <p:nvPr/>
        </p:nvSpPr>
        <p:spPr bwMode="auto">
          <a:xfrm>
            <a:off x="4081463"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97" name="Freeform 77"/>
          <p:cNvSpPr>
            <a:spLocks noChangeAspect="1"/>
          </p:cNvSpPr>
          <p:nvPr/>
        </p:nvSpPr>
        <p:spPr bwMode="auto">
          <a:xfrm>
            <a:off x="6010275"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98" name="Freeform 78"/>
          <p:cNvSpPr>
            <a:spLocks noChangeAspect="1"/>
          </p:cNvSpPr>
          <p:nvPr/>
        </p:nvSpPr>
        <p:spPr bwMode="auto">
          <a:xfrm>
            <a:off x="8012113"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7999" name="Freeform 79"/>
          <p:cNvSpPr>
            <a:spLocks noChangeAspect="1"/>
          </p:cNvSpPr>
          <p:nvPr/>
        </p:nvSpPr>
        <p:spPr bwMode="auto">
          <a:xfrm>
            <a:off x="7789863"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8000" name="Freeform 80"/>
          <p:cNvSpPr>
            <a:spLocks noChangeAspect="1"/>
          </p:cNvSpPr>
          <p:nvPr/>
        </p:nvSpPr>
        <p:spPr bwMode="auto">
          <a:xfrm>
            <a:off x="8604250"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8001" name="Freeform 81"/>
          <p:cNvSpPr>
            <a:spLocks noChangeAspect="1"/>
          </p:cNvSpPr>
          <p:nvPr/>
        </p:nvSpPr>
        <p:spPr bwMode="auto">
          <a:xfrm>
            <a:off x="6973888"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8002" name="Freeform 82"/>
          <p:cNvSpPr>
            <a:spLocks noChangeAspect="1"/>
          </p:cNvSpPr>
          <p:nvPr/>
        </p:nvSpPr>
        <p:spPr bwMode="auto">
          <a:xfrm>
            <a:off x="5119688"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898003" name="Freeform 83"/>
          <p:cNvSpPr>
            <a:spLocks noChangeAspect="1"/>
          </p:cNvSpPr>
          <p:nvPr/>
        </p:nvSpPr>
        <p:spPr bwMode="auto">
          <a:xfrm>
            <a:off x="4749800"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33CC33"/>
          </a:solidFill>
          <a:ln w="12700" cap="rnd" cmpd="sng">
            <a:solidFill>
              <a:srgbClr val="99CC00"/>
            </a:solidFill>
            <a:prstDash val="solid"/>
            <a:round/>
            <a:headEnd/>
            <a:tailEnd/>
          </a:ln>
          <a:effectLst/>
        </p:spPr>
        <p:txBody>
          <a:bodyPr/>
          <a:lstStyle/>
          <a:p>
            <a:endParaRPr lang="en-GB"/>
          </a:p>
        </p:txBody>
      </p:sp>
      <p:sp>
        <p:nvSpPr>
          <p:cNvPr id="2898004" name="Text Box 84"/>
          <p:cNvSpPr txBox="1">
            <a:spLocks noChangeArrowheads="1"/>
          </p:cNvSpPr>
          <p:nvPr/>
        </p:nvSpPr>
        <p:spPr bwMode="auto">
          <a:xfrm>
            <a:off x="555625" y="1411288"/>
            <a:ext cx="2538413" cy="519112"/>
          </a:xfrm>
          <a:prstGeom prst="rect">
            <a:avLst/>
          </a:prstGeom>
          <a:noFill/>
          <a:ln w="9525">
            <a:noFill/>
            <a:miter lim="800000"/>
            <a:headEnd/>
            <a:tailEnd/>
          </a:ln>
          <a:effectLst/>
        </p:spPr>
        <p:txBody>
          <a:bodyPr wrap="none">
            <a:spAutoFit/>
          </a:bodyPr>
          <a:lstStyle/>
          <a:p>
            <a:r>
              <a:rPr lang="en-GB" sz="2800" b="1">
                <a:solidFill>
                  <a:schemeClr val="tx2"/>
                </a:solidFill>
              </a:rPr>
              <a:t>Normal tissue</a:t>
            </a:r>
          </a:p>
        </p:txBody>
      </p:sp>
      <p:sp>
        <p:nvSpPr>
          <p:cNvPr id="2898005" name="Freeform 85"/>
          <p:cNvSpPr>
            <a:spLocks noChangeAspect="1"/>
          </p:cNvSpPr>
          <p:nvPr/>
        </p:nvSpPr>
        <p:spPr bwMode="auto">
          <a:xfrm>
            <a:off x="777875" y="2717800"/>
            <a:ext cx="8134350" cy="33338"/>
          </a:xfrm>
          <a:custGeom>
            <a:avLst/>
            <a:gdLst/>
            <a:ahLst/>
            <a:cxnLst>
              <a:cxn ang="0">
                <a:pos x="6" y="16"/>
              </a:cxn>
              <a:cxn ang="0">
                <a:pos x="6" y="16"/>
              </a:cxn>
              <a:cxn ang="0">
                <a:pos x="5" y="16"/>
              </a:cxn>
              <a:cxn ang="0">
                <a:pos x="4" y="16"/>
              </a:cxn>
              <a:cxn ang="0">
                <a:pos x="3" y="16"/>
              </a:cxn>
              <a:cxn ang="0">
                <a:pos x="2" y="14"/>
              </a:cxn>
              <a:cxn ang="0">
                <a:pos x="2" y="12"/>
              </a:cxn>
              <a:cxn ang="0">
                <a:pos x="1" y="12"/>
              </a:cxn>
              <a:cxn ang="0">
                <a:pos x="0" y="10"/>
              </a:cxn>
              <a:cxn ang="0">
                <a:pos x="0" y="8"/>
              </a:cxn>
              <a:cxn ang="0">
                <a:pos x="0" y="8"/>
              </a:cxn>
              <a:cxn ang="0">
                <a:pos x="0" y="7"/>
              </a:cxn>
              <a:cxn ang="0">
                <a:pos x="0" y="5"/>
              </a:cxn>
              <a:cxn ang="0">
                <a:pos x="1" y="3"/>
              </a:cxn>
              <a:cxn ang="0">
                <a:pos x="2" y="3"/>
              </a:cxn>
              <a:cxn ang="0">
                <a:pos x="2" y="3"/>
              </a:cxn>
              <a:cxn ang="0">
                <a:pos x="3" y="1"/>
              </a:cxn>
              <a:cxn ang="0">
                <a:pos x="4" y="0"/>
              </a:cxn>
              <a:cxn ang="0">
                <a:pos x="5" y="0"/>
              </a:cxn>
              <a:cxn ang="0">
                <a:pos x="6" y="0"/>
              </a:cxn>
              <a:cxn ang="0">
                <a:pos x="6" y="0"/>
              </a:cxn>
              <a:cxn ang="0">
                <a:pos x="4531" y="0"/>
              </a:cxn>
              <a:cxn ang="0">
                <a:pos x="4531" y="0"/>
              </a:cxn>
              <a:cxn ang="0">
                <a:pos x="4532" y="0"/>
              </a:cxn>
              <a:cxn ang="0">
                <a:pos x="4533" y="0"/>
              </a:cxn>
              <a:cxn ang="0">
                <a:pos x="4534" y="1"/>
              </a:cxn>
              <a:cxn ang="0">
                <a:pos x="4535" y="3"/>
              </a:cxn>
              <a:cxn ang="0">
                <a:pos x="4536" y="3"/>
              </a:cxn>
              <a:cxn ang="0">
                <a:pos x="4538" y="3"/>
              </a:cxn>
              <a:cxn ang="0">
                <a:pos x="4538" y="5"/>
              </a:cxn>
              <a:cxn ang="0">
                <a:pos x="4538" y="7"/>
              </a:cxn>
              <a:cxn ang="0">
                <a:pos x="4538" y="8"/>
              </a:cxn>
              <a:cxn ang="0">
                <a:pos x="4538" y="8"/>
              </a:cxn>
              <a:cxn ang="0">
                <a:pos x="4538" y="10"/>
              </a:cxn>
              <a:cxn ang="0">
                <a:pos x="4538" y="12"/>
              </a:cxn>
              <a:cxn ang="0">
                <a:pos x="4536" y="12"/>
              </a:cxn>
              <a:cxn ang="0">
                <a:pos x="4535" y="14"/>
              </a:cxn>
              <a:cxn ang="0">
                <a:pos x="4534" y="16"/>
              </a:cxn>
              <a:cxn ang="0">
                <a:pos x="4533" y="16"/>
              </a:cxn>
              <a:cxn ang="0">
                <a:pos x="4532" y="16"/>
              </a:cxn>
              <a:cxn ang="0">
                <a:pos x="4531" y="16"/>
              </a:cxn>
              <a:cxn ang="0">
                <a:pos x="4531" y="16"/>
              </a:cxn>
              <a:cxn ang="0">
                <a:pos x="6" y="16"/>
              </a:cxn>
            </a:cxnLst>
            <a:rect l="0" t="0" r="r" b="b"/>
            <a:pathLst>
              <a:path w="4539" h="17">
                <a:moveTo>
                  <a:pt x="6" y="16"/>
                </a:moveTo>
                <a:lnTo>
                  <a:pt x="6" y="16"/>
                </a:lnTo>
                <a:lnTo>
                  <a:pt x="5" y="16"/>
                </a:lnTo>
                <a:lnTo>
                  <a:pt x="4" y="16"/>
                </a:lnTo>
                <a:lnTo>
                  <a:pt x="3" y="16"/>
                </a:lnTo>
                <a:lnTo>
                  <a:pt x="2" y="14"/>
                </a:lnTo>
                <a:lnTo>
                  <a:pt x="2" y="12"/>
                </a:lnTo>
                <a:lnTo>
                  <a:pt x="1" y="12"/>
                </a:lnTo>
                <a:lnTo>
                  <a:pt x="0" y="10"/>
                </a:lnTo>
                <a:lnTo>
                  <a:pt x="0" y="8"/>
                </a:lnTo>
                <a:lnTo>
                  <a:pt x="0" y="8"/>
                </a:lnTo>
                <a:lnTo>
                  <a:pt x="0" y="7"/>
                </a:lnTo>
                <a:lnTo>
                  <a:pt x="0" y="5"/>
                </a:lnTo>
                <a:lnTo>
                  <a:pt x="1" y="3"/>
                </a:lnTo>
                <a:lnTo>
                  <a:pt x="2" y="3"/>
                </a:lnTo>
                <a:lnTo>
                  <a:pt x="2" y="3"/>
                </a:lnTo>
                <a:lnTo>
                  <a:pt x="3" y="1"/>
                </a:lnTo>
                <a:lnTo>
                  <a:pt x="4" y="0"/>
                </a:lnTo>
                <a:lnTo>
                  <a:pt x="5" y="0"/>
                </a:lnTo>
                <a:lnTo>
                  <a:pt x="6" y="0"/>
                </a:lnTo>
                <a:lnTo>
                  <a:pt x="6" y="0"/>
                </a:lnTo>
                <a:lnTo>
                  <a:pt x="4531" y="0"/>
                </a:lnTo>
                <a:lnTo>
                  <a:pt x="4531" y="0"/>
                </a:lnTo>
                <a:lnTo>
                  <a:pt x="4532" y="0"/>
                </a:lnTo>
                <a:lnTo>
                  <a:pt x="4533" y="0"/>
                </a:lnTo>
                <a:lnTo>
                  <a:pt x="4534" y="1"/>
                </a:lnTo>
                <a:lnTo>
                  <a:pt x="4535" y="3"/>
                </a:lnTo>
                <a:lnTo>
                  <a:pt x="4536" y="3"/>
                </a:lnTo>
                <a:lnTo>
                  <a:pt x="4538" y="3"/>
                </a:lnTo>
                <a:lnTo>
                  <a:pt x="4538" y="5"/>
                </a:lnTo>
                <a:lnTo>
                  <a:pt x="4538" y="7"/>
                </a:lnTo>
                <a:lnTo>
                  <a:pt x="4538" y="8"/>
                </a:lnTo>
                <a:lnTo>
                  <a:pt x="4538" y="8"/>
                </a:lnTo>
                <a:lnTo>
                  <a:pt x="4538" y="10"/>
                </a:lnTo>
                <a:lnTo>
                  <a:pt x="4538" y="12"/>
                </a:lnTo>
                <a:lnTo>
                  <a:pt x="4536" y="12"/>
                </a:lnTo>
                <a:lnTo>
                  <a:pt x="4535" y="14"/>
                </a:lnTo>
                <a:lnTo>
                  <a:pt x="4534" y="16"/>
                </a:lnTo>
                <a:lnTo>
                  <a:pt x="4533" y="16"/>
                </a:lnTo>
                <a:lnTo>
                  <a:pt x="4532" y="16"/>
                </a:lnTo>
                <a:lnTo>
                  <a:pt x="4531" y="16"/>
                </a:lnTo>
                <a:lnTo>
                  <a:pt x="4531" y="16"/>
                </a:lnTo>
                <a:lnTo>
                  <a:pt x="6" y="16"/>
                </a:lnTo>
              </a:path>
            </a:pathLst>
          </a:custGeom>
          <a:solidFill>
            <a:schemeClr val="tx1"/>
          </a:solidFill>
          <a:ln w="12700" cap="rnd" cmpd="sng">
            <a:solidFill>
              <a:srgbClr val="CC3300"/>
            </a:solidFill>
            <a:prstDash val="solid"/>
            <a:round/>
            <a:headEnd/>
            <a:tailEnd/>
          </a:ln>
          <a:effectLst/>
        </p:spPr>
        <p:txBody>
          <a:bodyPr/>
          <a:lstStyle/>
          <a:p>
            <a:endParaRPr lang="en-GB"/>
          </a:p>
        </p:txBody>
      </p:sp>
      <p:sp>
        <p:nvSpPr>
          <p:cNvPr id="2898006" name="Line 86"/>
          <p:cNvSpPr>
            <a:spLocks noChangeShapeType="1"/>
          </p:cNvSpPr>
          <p:nvPr/>
        </p:nvSpPr>
        <p:spPr bwMode="auto">
          <a:xfrm flipV="1">
            <a:off x="2632075" y="3186113"/>
            <a:ext cx="0" cy="1096962"/>
          </a:xfrm>
          <a:prstGeom prst="line">
            <a:avLst/>
          </a:prstGeom>
          <a:noFill/>
          <a:ln w="76200">
            <a:solidFill>
              <a:schemeClr val="tx1"/>
            </a:solidFill>
            <a:round/>
            <a:headEnd type="none" w="sm" len="sm"/>
            <a:tailEnd type="triangle" w="lg" len="lg"/>
          </a:ln>
          <a:effectLst/>
        </p:spPr>
        <p:txBody>
          <a:bodyPr/>
          <a:lstStyle/>
          <a:p>
            <a:endParaRPr lang="en-GB"/>
          </a:p>
        </p:txBody>
      </p:sp>
      <p:sp>
        <p:nvSpPr>
          <p:cNvPr id="2898007" name="Text Box 87"/>
          <p:cNvSpPr txBox="1">
            <a:spLocks noChangeArrowheads="1"/>
          </p:cNvSpPr>
          <p:nvPr/>
        </p:nvSpPr>
        <p:spPr bwMode="auto">
          <a:xfrm>
            <a:off x="3219450" y="3235325"/>
            <a:ext cx="5073650" cy="701675"/>
          </a:xfrm>
          <a:prstGeom prst="rect">
            <a:avLst/>
          </a:prstGeom>
          <a:noFill/>
          <a:ln w="12700">
            <a:noFill/>
            <a:miter lim="800000"/>
            <a:headEnd type="none" w="sm" len="sm"/>
            <a:tailEnd type="none" w="sm" len="sm"/>
          </a:ln>
          <a:effectLst/>
        </p:spPr>
        <p:txBody>
          <a:bodyPr>
            <a:spAutoFit/>
          </a:bodyPr>
          <a:lstStyle/>
          <a:p>
            <a:pPr algn="ctr" defTabSz="762000"/>
            <a:r>
              <a:rPr lang="en-GB" sz="2000">
                <a:solidFill>
                  <a:schemeClr val="tx2"/>
                </a:solidFill>
              </a:rPr>
              <a:t>DNMT1 and 3b genetic inactivation in colon tumour cells</a:t>
            </a:r>
            <a:r>
              <a:rPr lang="en-GB" sz="2000" baseline="30000">
                <a:solidFill>
                  <a:schemeClr val="tx2"/>
                </a:solidFill>
              </a:rPr>
              <a:t>1</a:t>
            </a:r>
            <a:endParaRPr lang="en-GB" sz="2000">
              <a:solidFill>
                <a:schemeClr val="tx2"/>
              </a:solidFill>
            </a:endParaRPr>
          </a:p>
        </p:txBody>
      </p:sp>
      <p:sp>
        <p:nvSpPr>
          <p:cNvPr id="2898008" name="Oval 88"/>
          <p:cNvSpPr>
            <a:spLocks noChangeAspect="1" noChangeArrowheads="1"/>
          </p:cNvSpPr>
          <p:nvPr/>
        </p:nvSpPr>
        <p:spPr bwMode="auto">
          <a:xfrm>
            <a:off x="5940425" y="5026025"/>
            <a:ext cx="147638"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8009" name="Oval 89"/>
          <p:cNvSpPr>
            <a:spLocks noChangeAspect="1" noChangeArrowheads="1"/>
          </p:cNvSpPr>
          <p:nvPr/>
        </p:nvSpPr>
        <p:spPr bwMode="auto">
          <a:xfrm>
            <a:off x="4692650" y="5038725"/>
            <a:ext cx="147638"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8010" name="Oval 90"/>
          <p:cNvSpPr>
            <a:spLocks noChangeAspect="1" noChangeArrowheads="1"/>
          </p:cNvSpPr>
          <p:nvPr/>
        </p:nvSpPr>
        <p:spPr bwMode="auto">
          <a:xfrm>
            <a:off x="8553450" y="4967288"/>
            <a:ext cx="147638" cy="147637"/>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898011" name="Oval 91"/>
          <p:cNvSpPr>
            <a:spLocks noChangeAspect="1" noChangeArrowheads="1"/>
          </p:cNvSpPr>
          <p:nvPr/>
        </p:nvSpPr>
        <p:spPr bwMode="auto">
          <a:xfrm>
            <a:off x="4691063" y="2155825"/>
            <a:ext cx="147637" cy="147638"/>
          </a:xfrm>
          <a:prstGeom prst="ellipse">
            <a:avLst/>
          </a:prstGeom>
          <a:solidFill>
            <a:srgbClr val="33CC33"/>
          </a:solidFill>
          <a:ln w="9525">
            <a:solidFill>
              <a:schemeClr val="hlink"/>
            </a:solidFill>
            <a:round/>
            <a:headEnd/>
            <a:tailEnd/>
          </a:ln>
          <a:effectLst/>
        </p:spPr>
        <p:txBody>
          <a:bodyPr wrap="none" anchor="ctr"/>
          <a:lstStyle/>
          <a:p>
            <a:endParaRPr lang="en-GB"/>
          </a:p>
        </p:txBody>
      </p:sp>
      <p:sp>
        <p:nvSpPr>
          <p:cNvPr id="2898012" name="Oval 92"/>
          <p:cNvSpPr>
            <a:spLocks noChangeAspect="1" noChangeArrowheads="1"/>
          </p:cNvSpPr>
          <p:nvPr/>
        </p:nvSpPr>
        <p:spPr bwMode="auto">
          <a:xfrm>
            <a:off x="7935913" y="2157413"/>
            <a:ext cx="147637" cy="147637"/>
          </a:xfrm>
          <a:prstGeom prst="ellipse">
            <a:avLst/>
          </a:prstGeom>
          <a:solidFill>
            <a:srgbClr val="33CC33"/>
          </a:solidFill>
          <a:ln w="9525">
            <a:solidFill>
              <a:srgbClr val="33CC33"/>
            </a:solidFill>
            <a:round/>
            <a:headEnd/>
            <a:tailEnd/>
          </a:ln>
          <a:effectLst/>
        </p:spPr>
        <p:txBody>
          <a:bodyPr wrap="none" anchor="ctr"/>
          <a:lstStyle/>
          <a:p>
            <a:endParaRPr lang="en-GB"/>
          </a:p>
        </p:txBody>
      </p:sp>
      <p:sp>
        <p:nvSpPr>
          <p:cNvPr id="2898013" name="Rectangle 93"/>
          <p:cNvSpPr>
            <a:spLocks noGrp="1" noChangeArrowheads="1"/>
          </p:cNvSpPr>
          <p:nvPr>
            <p:ph type="title"/>
          </p:nvPr>
        </p:nvSpPr>
        <p:spPr/>
        <p:txBody>
          <a:bodyPr/>
          <a:lstStyle/>
          <a:p>
            <a:r>
              <a:rPr lang="en-GB" sz="3200"/>
              <a:t>DNA methylation silences genes in cancer: role of DNMT</a:t>
            </a:r>
          </a:p>
        </p:txBody>
      </p:sp>
      <p:sp>
        <p:nvSpPr>
          <p:cNvPr id="2898014" name="Text Box 94"/>
          <p:cNvSpPr txBox="1">
            <a:spLocks noChangeArrowheads="1"/>
          </p:cNvSpPr>
          <p:nvPr/>
        </p:nvSpPr>
        <p:spPr bwMode="auto">
          <a:xfrm>
            <a:off x="5689600" y="6280150"/>
            <a:ext cx="3197225" cy="517525"/>
          </a:xfrm>
          <a:prstGeom prst="rect">
            <a:avLst/>
          </a:prstGeom>
          <a:noFill/>
          <a:ln w="12700">
            <a:noFill/>
            <a:miter lim="800000"/>
            <a:headEnd/>
            <a:tailEnd/>
          </a:ln>
          <a:effectLst/>
        </p:spPr>
        <p:txBody>
          <a:bodyPr wrap="none">
            <a:spAutoFit/>
          </a:bodyPr>
          <a:lstStyle/>
          <a:p>
            <a:pPr algn="r"/>
            <a:r>
              <a:rPr lang="en-GB" sz="1400"/>
              <a:t>1. </a:t>
            </a:r>
            <a:r>
              <a:rPr lang="en-GB" sz="1400">
                <a:solidFill>
                  <a:schemeClr val="tx2"/>
                </a:solidFill>
              </a:rPr>
              <a:t>Rhee, et al. </a:t>
            </a:r>
            <a:r>
              <a:rPr lang="en-GB" sz="1400"/>
              <a:t>Nature </a:t>
            </a:r>
            <a:r>
              <a:rPr lang="en-GB" sz="1400">
                <a:solidFill>
                  <a:schemeClr val="tx2"/>
                </a:solidFill>
              </a:rPr>
              <a:t>2002</a:t>
            </a:r>
            <a:r>
              <a:rPr lang="en-GB" sz="1400"/>
              <a:t>;416:552–6</a:t>
            </a:r>
            <a:endParaRPr lang="en-GB" sz="1400">
              <a:solidFill>
                <a:schemeClr val="tx2"/>
              </a:solidFill>
            </a:endParaRPr>
          </a:p>
          <a:p>
            <a:pPr algn="r"/>
            <a:endParaRPr lang="en-GB" sz="1400"/>
          </a:p>
        </p:txBody>
      </p:sp>
      <p:sp>
        <p:nvSpPr>
          <p:cNvPr id="2898015" name="Text Box 95"/>
          <p:cNvSpPr txBox="1">
            <a:spLocks noChangeArrowheads="1"/>
          </p:cNvSpPr>
          <p:nvPr/>
        </p:nvSpPr>
        <p:spPr bwMode="auto">
          <a:xfrm>
            <a:off x="277813" y="6272213"/>
            <a:ext cx="2732087" cy="304800"/>
          </a:xfrm>
          <a:prstGeom prst="rect">
            <a:avLst/>
          </a:prstGeom>
          <a:noFill/>
          <a:ln w="12700">
            <a:noFill/>
            <a:miter lim="800000"/>
            <a:headEnd/>
            <a:tailEnd/>
          </a:ln>
          <a:effectLst/>
        </p:spPr>
        <p:txBody>
          <a:bodyPr wrap="none">
            <a:spAutoFit/>
          </a:bodyPr>
          <a:lstStyle/>
          <a:p>
            <a:r>
              <a:rPr lang="en-GB" sz="1400"/>
              <a:t>DNMT = DNA methyltransferase</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9970" name="Rectangle 2"/>
          <p:cNvSpPr>
            <a:spLocks noChangeArrowheads="1"/>
          </p:cNvSpPr>
          <p:nvPr/>
        </p:nvSpPr>
        <p:spPr bwMode="auto">
          <a:xfrm>
            <a:off x="400050" y="0"/>
            <a:ext cx="8743950" cy="1143000"/>
          </a:xfrm>
          <a:prstGeom prst="rect">
            <a:avLst/>
          </a:prstGeom>
          <a:noFill/>
          <a:ln w="9525">
            <a:noFill/>
            <a:miter lim="800000"/>
            <a:headEnd/>
            <a:tailEnd/>
          </a:ln>
          <a:effectLst/>
        </p:spPr>
        <p:txBody>
          <a:bodyPr lIns="92075" tIns="46038" rIns="92075" bIns="46038" anchor="ctr"/>
          <a:lstStyle/>
          <a:p>
            <a:pPr algn="ctr" eaLnBrk="0" hangingPunct="0"/>
            <a:r>
              <a:rPr lang="en-GB" sz="4400" b="1">
                <a:solidFill>
                  <a:schemeClr val="tx2"/>
                </a:solidFill>
                <a:effectLst>
                  <a:outerShdw blurRad="38100" dist="38100" dir="2700000" algn="tl">
                    <a:srgbClr val="FFFFFF"/>
                  </a:outerShdw>
                </a:effectLst>
                <a:latin typeface="Times New Roman" pitchFamily="18" charset="0"/>
              </a:rPr>
              <a:t>DNA Methylation and Cancer</a:t>
            </a:r>
          </a:p>
        </p:txBody>
      </p:sp>
      <p:sp>
        <p:nvSpPr>
          <p:cNvPr id="2899971" name="Rectangle 3"/>
          <p:cNvSpPr>
            <a:spLocks noChangeArrowheads="1"/>
          </p:cNvSpPr>
          <p:nvPr/>
        </p:nvSpPr>
        <p:spPr bwMode="auto">
          <a:xfrm>
            <a:off x="692150" y="6127750"/>
            <a:ext cx="1854200" cy="444500"/>
          </a:xfrm>
          <a:prstGeom prst="rect">
            <a:avLst/>
          </a:prstGeom>
          <a:noFill/>
          <a:ln w="9525">
            <a:noFill/>
            <a:miter lim="800000"/>
            <a:headEnd/>
            <a:tailEnd/>
          </a:ln>
          <a:effectLst/>
        </p:spPr>
        <p:txBody>
          <a:bodyPr lIns="90488" tIns="44450" rIns="90488" bIns="44450"/>
          <a:lstStyle/>
          <a:p>
            <a:pPr eaLnBrk="0" hangingPunct="0"/>
            <a:endParaRPr lang="en-US" sz="2400">
              <a:solidFill>
                <a:schemeClr val="tx2"/>
              </a:solidFill>
              <a:latin typeface="Times New Roman" pitchFamily="18" charset="0"/>
            </a:endParaRPr>
          </a:p>
        </p:txBody>
      </p:sp>
      <p:sp>
        <p:nvSpPr>
          <p:cNvPr id="2899972" name="Rectangle 4"/>
          <p:cNvSpPr>
            <a:spLocks noChangeAspect="1" noChangeArrowheads="1"/>
          </p:cNvSpPr>
          <p:nvPr/>
        </p:nvSpPr>
        <p:spPr bwMode="auto">
          <a:xfrm>
            <a:off x="2843213" y="5535613"/>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grpSp>
        <p:nvGrpSpPr>
          <p:cNvPr id="2" name="Group 5"/>
          <p:cNvGrpSpPr>
            <a:grpSpLocks/>
          </p:cNvGrpSpPr>
          <p:nvPr/>
        </p:nvGrpSpPr>
        <p:grpSpPr bwMode="auto">
          <a:xfrm>
            <a:off x="2768600" y="5164138"/>
            <a:ext cx="582613" cy="595312"/>
            <a:chOff x="1824" y="1276"/>
            <a:chExt cx="329" cy="262"/>
          </a:xfrm>
        </p:grpSpPr>
        <p:sp>
          <p:nvSpPr>
            <p:cNvPr id="2899974" name="Freeform 6"/>
            <p:cNvSpPr>
              <a:spLocks noChangeAspect="1"/>
            </p:cNvSpPr>
            <p:nvPr/>
          </p:nvSpPr>
          <p:spPr bwMode="auto">
            <a:xfrm>
              <a:off x="1824" y="1296"/>
              <a:ext cx="21" cy="242"/>
            </a:xfrm>
            <a:custGeom>
              <a:avLst/>
              <a:gdLst/>
              <a:ahLst/>
              <a:cxnLst>
                <a:cxn ang="0">
                  <a:pos x="18" y="187"/>
                </a:cxn>
                <a:cxn ang="0">
                  <a:pos x="18" y="187"/>
                </a:cxn>
                <a:cxn ang="0">
                  <a:pos x="18" y="187"/>
                </a:cxn>
                <a:cxn ang="0">
                  <a:pos x="18" y="188"/>
                </a:cxn>
                <a:cxn ang="0">
                  <a:pos x="16" y="189"/>
                </a:cxn>
                <a:cxn ang="0">
                  <a:pos x="16" y="189"/>
                </a:cxn>
                <a:cxn ang="0">
                  <a:pos x="16" y="189"/>
                </a:cxn>
                <a:cxn ang="0">
                  <a:pos x="14" y="190"/>
                </a:cxn>
                <a:cxn ang="0">
                  <a:pos x="13" y="191"/>
                </a:cxn>
                <a:cxn ang="0">
                  <a:pos x="11" y="191"/>
                </a:cxn>
                <a:cxn ang="0">
                  <a:pos x="9" y="191"/>
                </a:cxn>
                <a:cxn ang="0">
                  <a:pos x="8" y="191"/>
                </a:cxn>
                <a:cxn ang="0">
                  <a:pos x="6" y="191"/>
                </a:cxn>
                <a:cxn ang="0">
                  <a:pos x="4" y="190"/>
                </a:cxn>
                <a:cxn ang="0">
                  <a:pos x="3" y="189"/>
                </a:cxn>
                <a:cxn ang="0">
                  <a:pos x="3" y="189"/>
                </a:cxn>
                <a:cxn ang="0">
                  <a:pos x="1" y="189"/>
                </a:cxn>
                <a:cxn ang="0">
                  <a:pos x="0" y="188"/>
                </a:cxn>
                <a:cxn ang="0">
                  <a:pos x="0" y="187"/>
                </a:cxn>
                <a:cxn ang="0">
                  <a:pos x="0" y="187"/>
                </a:cxn>
                <a:cxn ang="0">
                  <a:pos x="0" y="187"/>
                </a:cxn>
                <a:cxn ang="0">
                  <a:pos x="0" y="4"/>
                </a:cxn>
                <a:cxn ang="0">
                  <a:pos x="0" y="4"/>
                </a:cxn>
                <a:cxn ang="0">
                  <a:pos x="0" y="4"/>
                </a:cxn>
                <a:cxn ang="0">
                  <a:pos x="0" y="3"/>
                </a:cxn>
                <a:cxn ang="0">
                  <a:pos x="1" y="2"/>
                </a:cxn>
                <a:cxn ang="0">
                  <a:pos x="3" y="2"/>
                </a:cxn>
                <a:cxn ang="0">
                  <a:pos x="3" y="2"/>
                </a:cxn>
                <a:cxn ang="0">
                  <a:pos x="4" y="1"/>
                </a:cxn>
                <a:cxn ang="0">
                  <a:pos x="6" y="0"/>
                </a:cxn>
                <a:cxn ang="0">
                  <a:pos x="8" y="0"/>
                </a:cxn>
                <a:cxn ang="0">
                  <a:pos x="9" y="0"/>
                </a:cxn>
                <a:cxn ang="0">
                  <a:pos x="11" y="0"/>
                </a:cxn>
                <a:cxn ang="0">
                  <a:pos x="13" y="0"/>
                </a:cxn>
                <a:cxn ang="0">
                  <a:pos x="14" y="1"/>
                </a:cxn>
                <a:cxn ang="0">
                  <a:pos x="16" y="2"/>
                </a:cxn>
                <a:cxn ang="0">
                  <a:pos x="16" y="2"/>
                </a:cxn>
                <a:cxn ang="0">
                  <a:pos x="16" y="2"/>
                </a:cxn>
                <a:cxn ang="0">
                  <a:pos x="18" y="3"/>
                </a:cxn>
                <a:cxn ang="0">
                  <a:pos x="18" y="4"/>
                </a:cxn>
                <a:cxn ang="0">
                  <a:pos x="18" y="4"/>
                </a:cxn>
                <a:cxn ang="0">
                  <a:pos x="18" y="4"/>
                </a:cxn>
                <a:cxn ang="0">
                  <a:pos x="18" y="187"/>
                </a:cxn>
              </a:cxnLst>
              <a:rect l="0" t="0" r="r" b="b"/>
              <a:pathLst>
                <a:path w="19" h="192">
                  <a:moveTo>
                    <a:pt x="18" y="187"/>
                  </a:moveTo>
                  <a:lnTo>
                    <a:pt x="18" y="187"/>
                  </a:lnTo>
                  <a:lnTo>
                    <a:pt x="18" y="187"/>
                  </a:lnTo>
                  <a:lnTo>
                    <a:pt x="18" y="188"/>
                  </a:lnTo>
                  <a:lnTo>
                    <a:pt x="16" y="189"/>
                  </a:lnTo>
                  <a:lnTo>
                    <a:pt x="16" y="189"/>
                  </a:lnTo>
                  <a:lnTo>
                    <a:pt x="16" y="189"/>
                  </a:lnTo>
                  <a:lnTo>
                    <a:pt x="14" y="190"/>
                  </a:lnTo>
                  <a:lnTo>
                    <a:pt x="13" y="191"/>
                  </a:lnTo>
                  <a:lnTo>
                    <a:pt x="11" y="191"/>
                  </a:lnTo>
                  <a:lnTo>
                    <a:pt x="9" y="191"/>
                  </a:lnTo>
                  <a:lnTo>
                    <a:pt x="8" y="191"/>
                  </a:lnTo>
                  <a:lnTo>
                    <a:pt x="6" y="191"/>
                  </a:lnTo>
                  <a:lnTo>
                    <a:pt x="4" y="190"/>
                  </a:lnTo>
                  <a:lnTo>
                    <a:pt x="3" y="189"/>
                  </a:lnTo>
                  <a:lnTo>
                    <a:pt x="3" y="189"/>
                  </a:lnTo>
                  <a:lnTo>
                    <a:pt x="1" y="189"/>
                  </a:lnTo>
                  <a:lnTo>
                    <a:pt x="0" y="188"/>
                  </a:lnTo>
                  <a:lnTo>
                    <a:pt x="0" y="187"/>
                  </a:lnTo>
                  <a:lnTo>
                    <a:pt x="0" y="187"/>
                  </a:lnTo>
                  <a:lnTo>
                    <a:pt x="0" y="187"/>
                  </a:lnTo>
                  <a:lnTo>
                    <a:pt x="0" y="4"/>
                  </a:lnTo>
                  <a:lnTo>
                    <a:pt x="0" y="4"/>
                  </a:lnTo>
                  <a:lnTo>
                    <a:pt x="0" y="4"/>
                  </a:lnTo>
                  <a:lnTo>
                    <a:pt x="0" y="3"/>
                  </a:lnTo>
                  <a:lnTo>
                    <a:pt x="1" y="2"/>
                  </a:lnTo>
                  <a:lnTo>
                    <a:pt x="3" y="2"/>
                  </a:lnTo>
                  <a:lnTo>
                    <a:pt x="3" y="2"/>
                  </a:lnTo>
                  <a:lnTo>
                    <a:pt x="4" y="1"/>
                  </a:lnTo>
                  <a:lnTo>
                    <a:pt x="6" y="0"/>
                  </a:lnTo>
                  <a:lnTo>
                    <a:pt x="8" y="0"/>
                  </a:lnTo>
                  <a:lnTo>
                    <a:pt x="9" y="0"/>
                  </a:lnTo>
                  <a:lnTo>
                    <a:pt x="11" y="0"/>
                  </a:lnTo>
                  <a:lnTo>
                    <a:pt x="13" y="0"/>
                  </a:lnTo>
                  <a:lnTo>
                    <a:pt x="14" y="1"/>
                  </a:lnTo>
                  <a:lnTo>
                    <a:pt x="16" y="2"/>
                  </a:lnTo>
                  <a:lnTo>
                    <a:pt x="16" y="2"/>
                  </a:lnTo>
                  <a:lnTo>
                    <a:pt x="16" y="2"/>
                  </a:lnTo>
                  <a:lnTo>
                    <a:pt x="18" y="3"/>
                  </a:lnTo>
                  <a:lnTo>
                    <a:pt x="18" y="4"/>
                  </a:lnTo>
                  <a:lnTo>
                    <a:pt x="18" y="4"/>
                  </a:lnTo>
                  <a:lnTo>
                    <a:pt x="18" y="4"/>
                  </a:lnTo>
                  <a:lnTo>
                    <a:pt x="18" y="187"/>
                  </a:lnTo>
                </a:path>
              </a:pathLst>
            </a:custGeom>
            <a:solidFill>
              <a:schemeClr val="tx1"/>
            </a:solidFill>
            <a:ln w="98425" cap="rnd" cmpd="sng">
              <a:solidFill>
                <a:srgbClr val="99CC00"/>
              </a:solidFill>
              <a:prstDash val="solid"/>
              <a:round/>
              <a:headEnd/>
              <a:tailEnd/>
            </a:ln>
            <a:effectLst/>
          </p:spPr>
          <p:txBody>
            <a:bodyPr/>
            <a:lstStyle/>
            <a:p>
              <a:endParaRPr lang="en-GB"/>
            </a:p>
          </p:txBody>
        </p:sp>
        <p:sp>
          <p:nvSpPr>
            <p:cNvPr id="2899975" name="Line 7"/>
            <p:cNvSpPr>
              <a:spLocks noChangeShapeType="1"/>
            </p:cNvSpPr>
            <p:nvPr/>
          </p:nvSpPr>
          <p:spPr bwMode="auto">
            <a:xfrm>
              <a:off x="1842" y="1276"/>
              <a:ext cx="311" cy="0"/>
            </a:xfrm>
            <a:prstGeom prst="line">
              <a:avLst/>
            </a:prstGeom>
            <a:noFill/>
            <a:ln w="98425">
              <a:solidFill>
                <a:srgbClr val="99CC00"/>
              </a:solidFill>
              <a:round/>
              <a:headEnd type="none" w="sm" len="sm"/>
              <a:tailEnd type="stealth" w="med" len="med"/>
            </a:ln>
            <a:effectLst/>
          </p:spPr>
          <p:txBody>
            <a:bodyPr/>
            <a:lstStyle/>
            <a:p>
              <a:endParaRPr lang="en-GB"/>
            </a:p>
          </p:txBody>
        </p:sp>
      </p:grpSp>
      <p:sp>
        <p:nvSpPr>
          <p:cNvPr id="2899976" name="Text Box 8"/>
          <p:cNvSpPr txBox="1">
            <a:spLocks noChangeArrowheads="1"/>
          </p:cNvSpPr>
          <p:nvPr/>
        </p:nvSpPr>
        <p:spPr bwMode="auto">
          <a:xfrm>
            <a:off x="4073525" y="4556125"/>
            <a:ext cx="2228850" cy="641350"/>
          </a:xfrm>
          <a:prstGeom prst="rect">
            <a:avLst/>
          </a:prstGeom>
          <a:noFill/>
          <a:ln w="9525">
            <a:noFill/>
            <a:miter lim="800000"/>
            <a:headEnd/>
            <a:tailEnd/>
          </a:ln>
          <a:effectLst/>
        </p:spPr>
        <p:txBody>
          <a:bodyPr wrap="none">
            <a:spAutoFit/>
          </a:bodyPr>
          <a:lstStyle/>
          <a:p>
            <a:r>
              <a:rPr lang="en-GB" sz="3600" b="1">
                <a:solidFill>
                  <a:schemeClr val="tx2"/>
                </a:solidFill>
                <a:latin typeface="Times New Roman" pitchFamily="18" charset="0"/>
              </a:rPr>
              <a:t>Gene OFF</a:t>
            </a:r>
          </a:p>
        </p:txBody>
      </p:sp>
      <p:sp>
        <p:nvSpPr>
          <p:cNvPr id="2899977" name="Text Box 9"/>
          <p:cNvSpPr txBox="1">
            <a:spLocks noChangeArrowheads="1"/>
          </p:cNvSpPr>
          <p:nvPr/>
        </p:nvSpPr>
        <p:spPr bwMode="auto">
          <a:xfrm>
            <a:off x="1060450" y="5905500"/>
            <a:ext cx="184150" cy="641350"/>
          </a:xfrm>
          <a:prstGeom prst="rect">
            <a:avLst/>
          </a:prstGeom>
          <a:noFill/>
          <a:ln w="9525">
            <a:noFill/>
            <a:miter lim="800000"/>
            <a:headEnd/>
            <a:tailEnd/>
          </a:ln>
          <a:effectLst/>
        </p:spPr>
        <p:txBody>
          <a:bodyPr wrap="none">
            <a:spAutoFit/>
          </a:bodyPr>
          <a:lstStyle/>
          <a:p>
            <a:endParaRPr lang="en-US" sz="3600">
              <a:solidFill>
                <a:schemeClr val="tx2"/>
              </a:solidFill>
              <a:latin typeface="Times New Roman" pitchFamily="18" charset="0"/>
            </a:endParaRPr>
          </a:p>
        </p:txBody>
      </p:sp>
      <p:sp>
        <p:nvSpPr>
          <p:cNvPr id="2899978" name="Freeform 10"/>
          <p:cNvSpPr>
            <a:spLocks noChangeAspect="1"/>
          </p:cNvSpPr>
          <p:nvPr/>
        </p:nvSpPr>
        <p:spPr bwMode="auto">
          <a:xfrm>
            <a:off x="1201738" y="5386388"/>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9979" name="Oval 11"/>
          <p:cNvSpPr>
            <a:spLocks noChangeAspect="1" noChangeArrowheads="1"/>
          </p:cNvSpPr>
          <p:nvPr/>
        </p:nvSpPr>
        <p:spPr bwMode="auto">
          <a:xfrm>
            <a:off x="1138238" y="5238750"/>
            <a:ext cx="147637" cy="147638"/>
          </a:xfrm>
          <a:prstGeom prst="ellipse">
            <a:avLst/>
          </a:prstGeom>
          <a:solidFill>
            <a:srgbClr val="EC0000"/>
          </a:solidFill>
          <a:ln w="9525">
            <a:solidFill>
              <a:srgbClr val="CC0000"/>
            </a:solidFill>
            <a:round/>
            <a:headEnd/>
            <a:tailEnd/>
          </a:ln>
          <a:effectLst/>
        </p:spPr>
        <p:txBody>
          <a:bodyPr wrap="none" anchor="ctr"/>
          <a:lstStyle/>
          <a:p>
            <a:endParaRPr lang="en-GB"/>
          </a:p>
        </p:txBody>
      </p:sp>
      <p:grpSp>
        <p:nvGrpSpPr>
          <p:cNvPr id="3" name="Group 12"/>
          <p:cNvGrpSpPr>
            <a:grpSpLocks/>
          </p:cNvGrpSpPr>
          <p:nvPr/>
        </p:nvGrpSpPr>
        <p:grpSpPr bwMode="auto">
          <a:xfrm>
            <a:off x="1285875" y="5238750"/>
            <a:ext cx="149225" cy="566738"/>
            <a:chOff x="1392" y="2208"/>
            <a:chExt cx="96" cy="367"/>
          </a:xfrm>
        </p:grpSpPr>
        <p:sp>
          <p:nvSpPr>
            <p:cNvPr id="2899981" name="Freeform 13"/>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9982" name="Oval 14"/>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4" name="Group 15"/>
          <p:cNvGrpSpPr>
            <a:grpSpLocks/>
          </p:cNvGrpSpPr>
          <p:nvPr/>
        </p:nvGrpSpPr>
        <p:grpSpPr bwMode="auto">
          <a:xfrm>
            <a:off x="1435100" y="5238750"/>
            <a:ext cx="147638" cy="566738"/>
            <a:chOff x="1392" y="2208"/>
            <a:chExt cx="96" cy="367"/>
          </a:xfrm>
        </p:grpSpPr>
        <p:sp>
          <p:nvSpPr>
            <p:cNvPr id="2899984" name="Freeform 16"/>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9985" name="Oval 17"/>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5" name="Group 18"/>
          <p:cNvGrpSpPr>
            <a:grpSpLocks/>
          </p:cNvGrpSpPr>
          <p:nvPr/>
        </p:nvGrpSpPr>
        <p:grpSpPr bwMode="auto">
          <a:xfrm>
            <a:off x="1582738" y="5238750"/>
            <a:ext cx="149225" cy="566738"/>
            <a:chOff x="1392" y="2208"/>
            <a:chExt cx="96" cy="367"/>
          </a:xfrm>
        </p:grpSpPr>
        <p:sp>
          <p:nvSpPr>
            <p:cNvPr id="2899987" name="Freeform 19"/>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9988" name="Oval 20"/>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6" name="Group 21"/>
          <p:cNvGrpSpPr>
            <a:grpSpLocks/>
          </p:cNvGrpSpPr>
          <p:nvPr/>
        </p:nvGrpSpPr>
        <p:grpSpPr bwMode="auto">
          <a:xfrm>
            <a:off x="1731963" y="5238750"/>
            <a:ext cx="147637" cy="566738"/>
            <a:chOff x="1392" y="2208"/>
            <a:chExt cx="96" cy="367"/>
          </a:xfrm>
        </p:grpSpPr>
        <p:sp>
          <p:nvSpPr>
            <p:cNvPr id="2899990" name="Freeform 22"/>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9991" name="Oval 23"/>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7" name="Group 24"/>
          <p:cNvGrpSpPr>
            <a:grpSpLocks/>
          </p:cNvGrpSpPr>
          <p:nvPr/>
        </p:nvGrpSpPr>
        <p:grpSpPr bwMode="auto">
          <a:xfrm>
            <a:off x="1879600" y="5238750"/>
            <a:ext cx="149225" cy="566738"/>
            <a:chOff x="1392" y="2208"/>
            <a:chExt cx="96" cy="367"/>
          </a:xfrm>
        </p:grpSpPr>
        <p:sp>
          <p:nvSpPr>
            <p:cNvPr id="2899993" name="Freeform 25"/>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9994" name="Oval 26"/>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8" name="Group 27"/>
          <p:cNvGrpSpPr>
            <a:grpSpLocks/>
          </p:cNvGrpSpPr>
          <p:nvPr/>
        </p:nvGrpSpPr>
        <p:grpSpPr bwMode="auto">
          <a:xfrm>
            <a:off x="2028825" y="5238750"/>
            <a:ext cx="147638" cy="566738"/>
            <a:chOff x="1392" y="2208"/>
            <a:chExt cx="96" cy="367"/>
          </a:xfrm>
        </p:grpSpPr>
        <p:sp>
          <p:nvSpPr>
            <p:cNvPr id="2899996" name="Freeform 28"/>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899997" name="Oval 29"/>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9" name="Group 30"/>
          <p:cNvGrpSpPr>
            <a:grpSpLocks/>
          </p:cNvGrpSpPr>
          <p:nvPr/>
        </p:nvGrpSpPr>
        <p:grpSpPr bwMode="auto">
          <a:xfrm>
            <a:off x="2176463" y="5238750"/>
            <a:ext cx="1038225" cy="566738"/>
            <a:chOff x="1392" y="2496"/>
            <a:chExt cx="672" cy="367"/>
          </a:xfrm>
        </p:grpSpPr>
        <p:grpSp>
          <p:nvGrpSpPr>
            <p:cNvPr id="10" name="Group 31"/>
            <p:cNvGrpSpPr>
              <a:grpSpLocks/>
            </p:cNvGrpSpPr>
            <p:nvPr/>
          </p:nvGrpSpPr>
          <p:grpSpPr bwMode="auto">
            <a:xfrm>
              <a:off x="1392" y="2496"/>
              <a:ext cx="96" cy="367"/>
              <a:chOff x="1392" y="2208"/>
              <a:chExt cx="96" cy="367"/>
            </a:xfrm>
          </p:grpSpPr>
          <p:sp>
            <p:nvSpPr>
              <p:cNvPr id="2900000" name="Freeform 32"/>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01" name="Oval 33"/>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1" name="Group 34"/>
            <p:cNvGrpSpPr>
              <a:grpSpLocks/>
            </p:cNvGrpSpPr>
            <p:nvPr/>
          </p:nvGrpSpPr>
          <p:grpSpPr bwMode="auto">
            <a:xfrm>
              <a:off x="1488" y="2496"/>
              <a:ext cx="96" cy="367"/>
              <a:chOff x="1392" y="2208"/>
              <a:chExt cx="96" cy="367"/>
            </a:xfrm>
          </p:grpSpPr>
          <p:sp>
            <p:nvSpPr>
              <p:cNvPr id="2900003" name="Freeform 35"/>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04" name="Oval 36"/>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2" name="Group 37"/>
            <p:cNvGrpSpPr>
              <a:grpSpLocks/>
            </p:cNvGrpSpPr>
            <p:nvPr/>
          </p:nvGrpSpPr>
          <p:grpSpPr bwMode="auto">
            <a:xfrm>
              <a:off x="1584" y="2496"/>
              <a:ext cx="96" cy="367"/>
              <a:chOff x="1392" y="2208"/>
              <a:chExt cx="96" cy="367"/>
            </a:xfrm>
          </p:grpSpPr>
          <p:sp>
            <p:nvSpPr>
              <p:cNvPr id="2900006" name="Freeform 38"/>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07" name="Oval 39"/>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3" name="Group 40"/>
            <p:cNvGrpSpPr>
              <a:grpSpLocks/>
            </p:cNvGrpSpPr>
            <p:nvPr/>
          </p:nvGrpSpPr>
          <p:grpSpPr bwMode="auto">
            <a:xfrm>
              <a:off x="1680" y="2496"/>
              <a:ext cx="96" cy="367"/>
              <a:chOff x="1392" y="2208"/>
              <a:chExt cx="96" cy="367"/>
            </a:xfrm>
          </p:grpSpPr>
          <p:sp>
            <p:nvSpPr>
              <p:cNvPr id="2900009" name="Freeform 41"/>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10" name="Oval 42"/>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4" name="Group 43"/>
            <p:cNvGrpSpPr>
              <a:grpSpLocks/>
            </p:cNvGrpSpPr>
            <p:nvPr/>
          </p:nvGrpSpPr>
          <p:grpSpPr bwMode="auto">
            <a:xfrm>
              <a:off x="1776" y="2496"/>
              <a:ext cx="96" cy="367"/>
              <a:chOff x="1392" y="2208"/>
              <a:chExt cx="96" cy="367"/>
            </a:xfrm>
          </p:grpSpPr>
          <p:sp>
            <p:nvSpPr>
              <p:cNvPr id="2900012" name="Freeform 44"/>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13" name="Oval 45"/>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5" name="Group 46"/>
            <p:cNvGrpSpPr>
              <a:grpSpLocks/>
            </p:cNvGrpSpPr>
            <p:nvPr/>
          </p:nvGrpSpPr>
          <p:grpSpPr bwMode="auto">
            <a:xfrm>
              <a:off x="1872" y="2496"/>
              <a:ext cx="96" cy="367"/>
              <a:chOff x="1392" y="2208"/>
              <a:chExt cx="96" cy="367"/>
            </a:xfrm>
          </p:grpSpPr>
          <p:sp>
            <p:nvSpPr>
              <p:cNvPr id="2900015" name="Freeform 47"/>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16" name="Oval 48"/>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nvGrpSpPr>
            <p:cNvPr id="16" name="Group 49"/>
            <p:cNvGrpSpPr>
              <a:grpSpLocks/>
            </p:cNvGrpSpPr>
            <p:nvPr/>
          </p:nvGrpSpPr>
          <p:grpSpPr bwMode="auto">
            <a:xfrm>
              <a:off x="1968" y="2496"/>
              <a:ext cx="96" cy="367"/>
              <a:chOff x="1392" y="2208"/>
              <a:chExt cx="96" cy="367"/>
            </a:xfrm>
          </p:grpSpPr>
          <p:sp>
            <p:nvSpPr>
              <p:cNvPr id="2900018" name="Freeform 50"/>
              <p:cNvSpPr>
                <a:spLocks noChangeAspect="1"/>
              </p:cNvSpPr>
              <p:nvPr/>
            </p:nvSpPr>
            <p:spPr bwMode="auto">
              <a:xfrm>
                <a:off x="1433" y="2304"/>
                <a:ext cx="15" cy="271"/>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19" name="Oval 51"/>
              <p:cNvSpPr>
                <a:spLocks noChangeAspect="1" noChangeArrowheads="1"/>
              </p:cNvSpPr>
              <p:nvPr/>
            </p:nvSpPr>
            <p:spPr bwMode="auto">
              <a:xfrm>
                <a:off x="1392" y="2208"/>
                <a:ext cx="96" cy="96"/>
              </a:xfrm>
              <a:prstGeom prst="ellipse">
                <a:avLst/>
              </a:prstGeom>
              <a:solidFill>
                <a:srgbClr val="EC0000"/>
              </a:solidFill>
              <a:ln w="9525">
                <a:solidFill>
                  <a:srgbClr val="CC0000"/>
                </a:solidFill>
                <a:round/>
                <a:headEnd/>
                <a:tailEnd/>
              </a:ln>
              <a:effectLst/>
            </p:spPr>
            <p:txBody>
              <a:bodyPr wrap="none" anchor="ctr"/>
              <a:lstStyle/>
              <a:p>
                <a:endParaRPr lang="en-GB"/>
              </a:p>
            </p:txBody>
          </p:sp>
        </p:grpSp>
      </p:grpSp>
      <p:sp>
        <p:nvSpPr>
          <p:cNvPr id="2900020" name="Rectangle 52"/>
          <p:cNvSpPr>
            <a:spLocks noChangeAspect="1" noChangeArrowheads="1"/>
          </p:cNvSpPr>
          <p:nvPr/>
        </p:nvSpPr>
        <p:spPr bwMode="auto">
          <a:xfrm>
            <a:off x="5289550" y="5535613"/>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900021" name="Rectangle 53"/>
          <p:cNvSpPr>
            <a:spLocks noChangeAspect="1" noChangeArrowheads="1"/>
          </p:cNvSpPr>
          <p:nvPr/>
        </p:nvSpPr>
        <p:spPr bwMode="auto">
          <a:xfrm>
            <a:off x="7291388" y="5535613"/>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900022" name="Freeform 54"/>
          <p:cNvSpPr>
            <a:spLocks noChangeAspect="1"/>
          </p:cNvSpPr>
          <p:nvPr/>
        </p:nvSpPr>
        <p:spPr bwMode="auto">
          <a:xfrm>
            <a:off x="4103688" y="5386388"/>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23" name="Freeform 55"/>
          <p:cNvSpPr>
            <a:spLocks noChangeAspect="1"/>
          </p:cNvSpPr>
          <p:nvPr/>
        </p:nvSpPr>
        <p:spPr bwMode="auto">
          <a:xfrm>
            <a:off x="6030913" y="5386388"/>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24" name="Freeform 56"/>
          <p:cNvSpPr>
            <a:spLocks noChangeAspect="1"/>
          </p:cNvSpPr>
          <p:nvPr/>
        </p:nvSpPr>
        <p:spPr bwMode="auto">
          <a:xfrm>
            <a:off x="8034338" y="5386388"/>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25" name="Freeform 57"/>
          <p:cNvSpPr>
            <a:spLocks noChangeAspect="1"/>
          </p:cNvSpPr>
          <p:nvPr/>
        </p:nvSpPr>
        <p:spPr bwMode="auto">
          <a:xfrm>
            <a:off x="7810500" y="5386388"/>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26" name="Freeform 58"/>
          <p:cNvSpPr>
            <a:spLocks noChangeAspect="1"/>
          </p:cNvSpPr>
          <p:nvPr/>
        </p:nvSpPr>
        <p:spPr bwMode="auto">
          <a:xfrm>
            <a:off x="8626475" y="5386388"/>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27" name="Freeform 59"/>
          <p:cNvSpPr>
            <a:spLocks noChangeAspect="1"/>
          </p:cNvSpPr>
          <p:nvPr/>
        </p:nvSpPr>
        <p:spPr bwMode="auto">
          <a:xfrm>
            <a:off x="6996113" y="5386388"/>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28" name="Freeform 60"/>
          <p:cNvSpPr>
            <a:spLocks noChangeAspect="1"/>
          </p:cNvSpPr>
          <p:nvPr/>
        </p:nvSpPr>
        <p:spPr bwMode="auto">
          <a:xfrm>
            <a:off x="5141913" y="5386388"/>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29" name="Freeform 61"/>
          <p:cNvSpPr>
            <a:spLocks noChangeAspect="1"/>
          </p:cNvSpPr>
          <p:nvPr/>
        </p:nvSpPr>
        <p:spPr bwMode="auto">
          <a:xfrm>
            <a:off x="4770438" y="5386388"/>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EC0000"/>
          </a:solidFill>
          <a:ln w="12700" cap="rnd" cmpd="sng">
            <a:solidFill>
              <a:srgbClr val="CC3300"/>
            </a:solidFill>
            <a:prstDash val="solid"/>
            <a:round/>
            <a:headEnd/>
            <a:tailEnd/>
          </a:ln>
          <a:effectLst/>
        </p:spPr>
        <p:txBody>
          <a:bodyPr/>
          <a:lstStyle/>
          <a:p>
            <a:endParaRPr lang="en-GB"/>
          </a:p>
        </p:txBody>
      </p:sp>
      <p:sp>
        <p:nvSpPr>
          <p:cNvPr id="2900030" name="Text Box 62"/>
          <p:cNvSpPr txBox="1">
            <a:spLocks noChangeArrowheads="1"/>
          </p:cNvSpPr>
          <p:nvPr/>
        </p:nvSpPr>
        <p:spPr bwMode="auto">
          <a:xfrm>
            <a:off x="492125" y="4497388"/>
            <a:ext cx="1538288" cy="519112"/>
          </a:xfrm>
          <a:prstGeom prst="rect">
            <a:avLst/>
          </a:prstGeom>
          <a:noFill/>
          <a:ln w="9525">
            <a:noFill/>
            <a:miter lim="800000"/>
            <a:headEnd/>
            <a:tailEnd/>
          </a:ln>
          <a:effectLst/>
        </p:spPr>
        <p:txBody>
          <a:bodyPr wrap="none">
            <a:spAutoFit/>
          </a:bodyPr>
          <a:lstStyle/>
          <a:p>
            <a:r>
              <a:rPr lang="en-GB" sz="2800" b="1">
                <a:solidFill>
                  <a:schemeClr val="tx2"/>
                </a:solidFill>
                <a:latin typeface="Times New Roman" pitchFamily="18" charset="0"/>
              </a:rPr>
              <a:t>Tumour </a:t>
            </a:r>
          </a:p>
        </p:txBody>
      </p:sp>
      <p:grpSp>
        <p:nvGrpSpPr>
          <p:cNvPr id="17" name="Group 63"/>
          <p:cNvGrpSpPr>
            <a:grpSpLocks/>
          </p:cNvGrpSpPr>
          <p:nvPr/>
        </p:nvGrpSpPr>
        <p:grpSpPr bwMode="auto">
          <a:xfrm>
            <a:off x="3160713" y="4941888"/>
            <a:ext cx="482600" cy="481012"/>
            <a:chOff x="2664" y="3624"/>
            <a:chExt cx="432" cy="432"/>
          </a:xfrm>
        </p:grpSpPr>
        <p:sp>
          <p:nvSpPr>
            <p:cNvPr id="2900032" name="Line 64"/>
            <p:cNvSpPr>
              <a:spLocks noChangeShapeType="1"/>
            </p:cNvSpPr>
            <p:nvPr/>
          </p:nvSpPr>
          <p:spPr bwMode="auto">
            <a:xfrm>
              <a:off x="2664" y="3624"/>
              <a:ext cx="432" cy="432"/>
            </a:xfrm>
            <a:prstGeom prst="line">
              <a:avLst/>
            </a:prstGeom>
            <a:noFill/>
            <a:ln w="38100">
              <a:solidFill>
                <a:srgbClr val="EC0000"/>
              </a:solidFill>
              <a:round/>
              <a:headEnd/>
              <a:tailEnd/>
            </a:ln>
            <a:effectLst/>
          </p:spPr>
          <p:txBody>
            <a:bodyPr/>
            <a:lstStyle/>
            <a:p>
              <a:endParaRPr lang="en-GB"/>
            </a:p>
          </p:txBody>
        </p:sp>
        <p:sp>
          <p:nvSpPr>
            <p:cNvPr id="2900033" name="Line 65"/>
            <p:cNvSpPr>
              <a:spLocks noChangeShapeType="1"/>
            </p:cNvSpPr>
            <p:nvPr/>
          </p:nvSpPr>
          <p:spPr bwMode="auto">
            <a:xfrm flipH="1">
              <a:off x="2664" y="3624"/>
              <a:ext cx="432" cy="432"/>
            </a:xfrm>
            <a:prstGeom prst="line">
              <a:avLst/>
            </a:prstGeom>
            <a:noFill/>
            <a:ln w="38100">
              <a:solidFill>
                <a:srgbClr val="EC0000"/>
              </a:solidFill>
              <a:round/>
              <a:headEnd/>
              <a:tailEnd/>
            </a:ln>
            <a:effectLst/>
          </p:spPr>
          <p:txBody>
            <a:bodyPr/>
            <a:lstStyle/>
            <a:p>
              <a:endParaRPr lang="en-GB"/>
            </a:p>
          </p:txBody>
        </p:sp>
      </p:grpSp>
      <p:sp>
        <p:nvSpPr>
          <p:cNvPr id="2900034" name="Freeform 66"/>
          <p:cNvSpPr>
            <a:spLocks noChangeAspect="1"/>
          </p:cNvSpPr>
          <p:nvPr/>
        </p:nvSpPr>
        <p:spPr bwMode="auto">
          <a:xfrm>
            <a:off x="788988" y="5788025"/>
            <a:ext cx="8134350" cy="31750"/>
          </a:xfrm>
          <a:custGeom>
            <a:avLst/>
            <a:gdLst/>
            <a:ahLst/>
            <a:cxnLst>
              <a:cxn ang="0">
                <a:pos x="6" y="16"/>
              </a:cxn>
              <a:cxn ang="0">
                <a:pos x="6" y="16"/>
              </a:cxn>
              <a:cxn ang="0">
                <a:pos x="5" y="16"/>
              </a:cxn>
              <a:cxn ang="0">
                <a:pos x="4" y="16"/>
              </a:cxn>
              <a:cxn ang="0">
                <a:pos x="3" y="16"/>
              </a:cxn>
              <a:cxn ang="0">
                <a:pos x="2" y="14"/>
              </a:cxn>
              <a:cxn ang="0">
                <a:pos x="2" y="12"/>
              </a:cxn>
              <a:cxn ang="0">
                <a:pos x="1" y="12"/>
              </a:cxn>
              <a:cxn ang="0">
                <a:pos x="0" y="10"/>
              </a:cxn>
              <a:cxn ang="0">
                <a:pos x="0" y="8"/>
              </a:cxn>
              <a:cxn ang="0">
                <a:pos x="0" y="8"/>
              </a:cxn>
              <a:cxn ang="0">
                <a:pos x="0" y="7"/>
              </a:cxn>
              <a:cxn ang="0">
                <a:pos x="0" y="5"/>
              </a:cxn>
              <a:cxn ang="0">
                <a:pos x="1" y="3"/>
              </a:cxn>
              <a:cxn ang="0">
                <a:pos x="2" y="3"/>
              </a:cxn>
              <a:cxn ang="0">
                <a:pos x="2" y="3"/>
              </a:cxn>
              <a:cxn ang="0">
                <a:pos x="3" y="1"/>
              </a:cxn>
              <a:cxn ang="0">
                <a:pos x="4" y="0"/>
              </a:cxn>
              <a:cxn ang="0">
                <a:pos x="5" y="0"/>
              </a:cxn>
              <a:cxn ang="0">
                <a:pos x="6" y="0"/>
              </a:cxn>
              <a:cxn ang="0">
                <a:pos x="6" y="0"/>
              </a:cxn>
              <a:cxn ang="0">
                <a:pos x="4531" y="0"/>
              </a:cxn>
              <a:cxn ang="0">
                <a:pos x="4531" y="0"/>
              </a:cxn>
              <a:cxn ang="0">
                <a:pos x="4532" y="0"/>
              </a:cxn>
              <a:cxn ang="0">
                <a:pos x="4533" y="0"/>
              </a:cxn>
              <a:cxn ang="0">
                <a:pos x="4534" y="1"/>
              </a:cxn>
              <a:cxn ang="0">
                <a:pos x="4535" y="3"/>
              </a:cxn>
              <a:cxn ang="0">
                <a:pos x="4536" y="3"/>
              </a:cxn>
              <a:cxn ang="0">
                <a:pos x="4538" y="3"/>
              </a:cxn>
              <a:cxn ang="0">
                <a:pos x="4538" y="5"/>
              </a:cxn>
              <a:cxn ang="0">
                <a:pos x="4538" y="7"/>
              </a:cxn>
              <a:cxn ang="0">
                <a:pos x="4538" y="8"/>
              </a:cxn>
              <a:cxn ang="0">
                <a:pos x="4538" y="8"/>
              </a:cxn>
              <a:cxn ang="0">
                <a:pos x="4538" y="10"/>
              </a:cxn>
              <a:cxn ang="0">
                <a:pos x="4538" y="12"/>
              </a:cxn>
              <a:cxn ang="0">
                <a:pos x="4536" y="12"/>
              </a:cxn>
              <a:cxn ang="0">
                <a:pos x="4535" y="14"/>
              </a:cxn>
              <a:cxn ang="0">
                <a:pos x="4534" y="16"/>
              </a:cxn>
              <a:cxn ang="0">
                <a:pos x="4533" y="16"/>
              </a:cxn>
              <a:cxn ang="0">
                <a:pos x="4532" y="16"/>
              </a:cxn>
              <a:cxn ang="0">
                <a:pos x="4531" y="16"/>
              </a:cxn>
              <a:cxn ang="0">
                <a:pos x="4531" y="16"/>
              </a:cxn>
              <a:cxn ang="0">
                <a:pos x="6" y="16"/>
              </a:cxn>
            </a:cxnLst>
            <a:rect l="0" t="0" r="r" b="b"/>
            <a:pathLst>
              <a:path w="4539" h="17">
                <a:moveTo>
                  <a:pt x="6" y="16"/>
                </a:moveTo>
                <a:lnTo>
                  <a:pt x="6" y="16"/>
                </a:lnTo>
                <a:lnTo>
                  <a:pt x="5" y="16"/>
                </a:lnTo>
                <a:lnTo>
                  <a:pt x="4" y="16"/>
                </a:lnTo>
                <a:lnTo>
                  <a:pt x="3" y="16"/>
                </a:lnTo>
                <a:lnTo>
                  <a:pt x="2" y="14"/>
                </a:lnTo>
                <a:lnTo>
                  <a:pt x="2" y="12"/>
                </a:lnTo>
                <a:lnTo>
                  <a:pt x="1" y="12"/>
                </a:lnTo>
                <a:lnTo>
                  <a:pt x="0" y="10"/>
                </a:lnTo>
                <a:lnTo>
                  <a:pt x="0" y="8"/>
                </a:lnTo>
                <a:lnTo>
                  <a:pt x="0" y="8"/>
                </a:lnTo>
                <a:lnTo>
                  <a:pt x="0" y="7"/>
                </a:lnTo>
                <a:lnTo>
                  <a:pt x="0" y="5"/>
                </a:lnTo>
                <a:lnTo>
                  <a:pt x="1" y="3"/>
                </a:lnTo>
                <a:lnTo>
                  <a:pt x="2" y="3"/>
                </a:lnTo>
                <a:lnTo>
                  <a:pt x="2" y="3"/>
                </a:lnTo>
                <a:lnTo>
                  <a:pt x="3" y="1"/>
                </a:lnTo>
                <a:lnTo>
                  <a:pt x="4" y="0"/>
                </a:lnTo>
                <a:lnTo>
                  <a:pt x="5" y="0"/>
                </a:lnTo>
                <a:lnTo>
                  <a:pt x="6" y="0"/>
                </a:lnTo>
                <a:lnTo>
                  <a:pt x="6" y="0"/>
                </a:lnTo>
                <a:lnTo>
                  <a:pt x="4531" y="0"/>
                </a:lnTo>
                <a:lnTo>
                  <a:pt x="4531" y="0"/>
                </a:lnTo>
                <a:lnTo>
                  <a:pt x="4532" y="0"/>
                </a:lnTo>
                <a:lnTo>
                  <a:pt x="4533" y="0"/>
                </a:lnTo>
                <a:lnTo>
                  <a:pt x="4534" y="1"/>
                </a:lnTo>
                <a:lnTo>
                  <a:pt x="4535" y="3"/>
                </a:lnTo>
                <a:lnTo>
                  <a:pt x="4536" y="3"/>
                </a:lnTo>
                <a:lnTo>
                  <a:pt x="4538" y="3"/>
                </a:lnTo>
                <a:lnTo>
                  <a:pt x="4538" y="5"/>
                </a:lnTo>
                <a:lnTo>
                  <a:pt x="4538" y="7"/>
                </a:lnTo>
                <a:lnTo>
                  <a:pt x="4538" y="8"/>
                </a:lnTo>
                <a:lnTo>
                  <a:pt x="4538" y="8"/>
                </a:lnTo>
                <a:lnTo>
                  <a:pt x="4538" y="10"/>
                </a:lnTo>
                <a:lnTo>
                  <a:pt x="4538" y="12"/>
                </a:lnTo>
                <a:lnTo>
                  <a:pt x="4536" y="12"/>
                </a:lnTo>
                <a:lnTo>
                  <a:pt x="4535" y="14"/>
                </a:lnTo>
                <a:lnTo>
                  <a:pt x="4534" y="16"/>
                </a:lnTo>
                <a:lnTo>
                  <a:pt x="4533" y="16"/>
                </a:lnTo>
                <a:lnTo>
                  <a:pt x="4532" y="16"/>
                </a:lnTo>
                <a:lnTo>
                  <a:pt x="4531" y="16"/>
                </a:lnTo>
                <a:lnTo>
                  <a:pt x="4531" y="16"/>
                </a:lnTo>
                <a:lnTo>
                  <a:pt x="6" y="16"/>
                </a:lnTo>
              </a:path>
            </a:pathLst>
          </a:custGeom>
          <a:solidFill>
            <a:schemeClr val="tx1"/>
          </a:solidFill>
          <a:ln w="12700" cap="rnd" cmpd="sng">
            <a:solidFill>
              <a:srgbClr val="CC3300"/>
            </a:solidFill>
            <a:prstDash val="solid"/>
            <a:round/>
            <a:headEnd/>
            <a:tailEnd/>
          </a:ln>
          <a:effectLst/>
        </p:spPr>
        <p:txBody>
          <a:bodyPr/>
          <a:lstStyle/>
          <a:p>
            <a:endParaRPr lang="en-GB"/>
          </a:p>
        </p:txBody>
      </p:sp>
      <p:sp>
        <p:nvSpPr>
          <p:cNvPr id="2900035" name="Rectangle 67"/>
          <p:cNvSpPr>
            <a:spLocks noChangeAspect="1" noChangeArrowheads="1"/>
          </p:cNvSpPr>
          <p:nvPr/>
        </p:nvSpPr>
        <p:spPr bwMode="auto">
          <a:xfrm>
            <a:off x="2832100" y="2451100"/>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900036" name="Freeform 68"/>
          <p:cNvSpPr>
            <a:spLocks noChangeAspect="1"/>
          </p:cNvSpPr>
          <p:nvPr/>
        </p:nvSpPr>
        <p:spPr bwMode="auto">
          <a:xfrm>
            <a:off x="2759075" y="2125663"/>
            <a:ext cx="36513" cy="550862"/>
          </a:xfrm>
          <a:custGeom>
            <a:avLst/>
            <a:gdLst/>
            <a:ahLst/>
            <a:cxnLst>
              <a:cxn ang="0">
                <a:pos x="18" y="187"/>
              </a:cxn>
              <a:cxn ang="0">
                <a:pos x="18" y="187"/>
              </a:cxn>
              <a:cxn ang="0">
                <a:pos x="18" y="187"/>
              </a:cxn>
              <a:cxn ang="0">
                <a:pos x="18" y="188"/>
              </a:cxn>
              <a:cxn ang="0">
                <a:pos x="16" y="189"/>
              </a:cxn>
              <a:cxn ang="0">
                <a:pos x="16" y="189"/>
              </a:cxn>
              <a:cxn ang="0">
                <a:pos x="16" y="189"/>
              </a:cxn>
              <a:cxn ang="0">
                <a:pos x="14" y="190"/>
              </a:cxn>
              <a:cxn ang="0">
                <a:pos x="13" y="191"/>
              </a:cxn>
              <a:cxn ang="0">
                <a:pos x="11" y="191"/>
              </a:cxn>
              <a:cxn ang="0">
                <a:pos x="9" y="191"/>
              </a:cxn>
              <a:cxn ang="0">
                <a:pos x="8" y="191"/>
              </a:cxn>
              <a:cxn ang="0">
                <a:pos x="6" y="191"/>
              </a:cxn>
              <a:cxn ang="0">
                <a:pos x="4" y="190"/>
              </a:cxn>
              <a:cxn ang="0">
                <a:pos x="3" y="189"/>
              </a:cxn>
              <a:cxn ang="0">
                <a:pos x="3" y="189"/>
              </a:cxn>
              <a:cxn ang="0">
                <a:pos x="1" y="189"/>
              </a:cxn>
              <a:cxn ang="0">
                <a:pos x="0" y="188"/>
              </a:cxn>
              <a:cxn ang="0">
                <a:pos x="0" y="187"/>
              </a:cxn>
              <a:cxn ang="0">
                <a:pos x="0" y="187"/>
              </a:cxn>
              <a:cxn ang="0">
                <a:pos x="0" y="187"/>
              </a:cxn>
              <a:cxn ang="0">
                <a:pos x="0" y="4"/>
              </a:cxn>
              <a:cxn ang="0">
                <a:pos x="0" y="4"/>
              </a:cxn>
              <a:cxn ang="0">
                <a:pos x="0" y="4"/>
              </a:cxn>
              <a:cxn ang="0">
                <a:pos x="0" y="3"/>
              </a:cxn>
              <a:cxn ang="0">
                <a:pos x="1" y="2"/>
              </a:cxn>
              <a:cxn ang="0">
                <a:pos x="3" y="2"/>
              </a:cxn>
              <a:cxn ang="0">
                <a:pos x="3" y="2"/>
              </a:cxn>
              <a:cxn ang="0">
                <a:pos x="4" y="1"/>
              </a:cxn>
              <a:cxn ang="0">
                <a:pos x="6" y="0"/>
              </a:cxn>
              <a:cxn ang="0">
                <a:pos x="8" y="0"/>
              </a:cxn>
              <a:cxn ang="0">
                <a:pos x="9" y="0"/>
              </a:cxn>
              <a:cxn ang="0">
                <a:pos x="11" y="0"/>
              </a:cxn>
              <a:cxn ang="0">
                <a:pos x="13" y="0"/>
              </a:cxn>
              <a:cxn ang="0">
                <a:pos x="14" y="1"/>
              </a:cxn>
              <a:cxn ang="0">
                <a:pos x="16" y="2"/>
              </a:cxn>
              <a:cxn ang="0">
                <a:pos x="16" y="2"/>
              </a:cxn>
              <a:cxn ang="0">
                <a:pos x="16" y="2"/>
              </a:cxn>
              <a:cxn ang="0">
                <a:pos x="18" y="3"/>
              </a:cxn>
              <a:cxn ang="0">
                <a:pos x="18" y="4"/>
              </a:cxn>
              <a:cxn ang="0">
                <a:pos x="18" y="4"/>
              </a:cxn>
              <a:cxn ang="0">
                <a:pos x="18" y="4"/>
              </a:cxn>
              <a:cxn ang="0">
                <a:pos x="18" y="187"/>
              </a:cxn>
            </a:cxnLst>
            <a:rect l="0" t="0" r="r" b="b"/>
            <a:pathLst>
              <a:path w="19" h="192">
                <a:moveTo>
                  <a:pt x="18" y="187"/>
                </a:moveTo>
                <a:lnTo>
                  <a:pt x="18" y="187"/>
                </a:lnTo>
                <a:lnTo>
                  <a:pt x="18" y="187"/>
                </a:lnTo>
                <a:lnTo>
                  <a:pt x="18" y="188"/>
                </a:lnTo>
                <a:lnTo>
                  <a:pt x="16" y="189"/>
                </a:lnTo>
                <a:lnTo>
                  <a:pt x="16" y="189"/>
                </a:lnTo>
                <a:lnTo>
                  <a:pt x="16" y="189"/>
                </a:lnTo>
                <a:lnTo>
                  <a:pt x="14" y="190"/>
                </a:lnTo>
                <a:lnTo>
                  <a:pt x="13" y="191"/>
                </a:lnTo>
                <a:lnTo>
                  <a:pt x="11" y="191"/>
                </a:lnTo>
                <a:lnTo>
                  <a:pt x="9" y="191"/>
                </a:lnTo>
                <a:lnTo>
                  <a:pt x="8" y="191"/>
                </a:lnTo>
                <a:lnTo>
                  <a:pt x="6" y="191"/>
                </a:lnTo>
                <a:lnTo>
                  <a:pt x="4" y="190"/>
                </a:lnTo>
                <a:lnTo>
                  <a:pt x="3" y="189"/>
                </a:lnTo>
                <a:lnTo>
                  <a:pt x="3" y="189"/>
                </a:lnTo>
                <a:lnTo>
                  <a:pt x="1" y="189"/>
                </a:lnTo>
                <a:lnTo>
                  <a:pt x="0" y="188"/>
                </a:lnTo>
                <a:lnTo>
                  <a:pt x="0" y="187"/>
                </a:lnTo>
                <a:lnTo>
                  <a:pt x="0" y="187"/>
                </a:lnTo>
                <a:lnTo>
                  <a:pt x="0" y="187"/>
                </a:lnTo>
                <a:lnTo>
                  <a:pt x="0" y="4"/>
                </a:lnTo>
                <a:lnTo>
                  <a:pt x="0" y="4"/>
                </a:lnTo>
                <a:lnTo>
                  <a:pt x="0" y="4"/>
                </a:lnTo>
                <a:lnTo>
                  <a:pt x="0" y="3"/>
                </a:lnTo>
                <a:lnTo>
                  <a:pt x="1" y="2"/>
                </a:lnTo>
                <a:lnTo>
                  <a:pt x="3" y="2"/>
                </a:lnTo>
                <a:lnTo>
                  <a:pt x="3" y="2"/>
                </a:lnTo>
                <a:lnTo>
                  <a:pt x="4" y="1"/>
                </a:lnTo>
                <a:lnTo>
                  <a:pt x="6" y="0"/>
                </a:lnTo>
                <a:lnTo>
                  <a:pt x="8" y="0"/>
                </a:lnTo>
                <a:lnTo>
                  <a:pt x="9" y="0"/>
                </a:lnTo>
                <a:lnTo>
                  <a:pt x="11" y="0"/>
                </a:lnTo>
                <a:lnTo>
                  <a:pt x="13" y="0"/>
                </a:lnTo>
                <a:lnTo>
                  <a:pt x="14" y="1"/>
                </a:lnTo>
                <a:lnTo>
                  <a:pt x="16" y="2"/>
                </a:lnTo>
                <a:lnTo>
                  <a:pt x="16" y="2"/>
                </a:lnTo>
                <a:lnTo>
                  <a:pt x="16" y="2"/>
                </a:lnTo>
                <a:lnTo>
                  <a:pt x="18" y="3"/>
                </a:lnTo>
                <a:lnTo>
                  <a:pt x="18" y="4"/>
                </a:lnTo>
                <a:lnTo>
                  <a:pt x="18" y="4"/>
                </a:lnTo>
                <a:lnTo>
                  <a:pt x="18" y="4"/>
                </a:lnTo>
                <a:lnTo>
                  <a:pt x="18" y="187"/>
                </a:lnTo>
              </a:path>
            </a:pathLst>
          </a:custGeom>
          <a:solidFill>
            <a:schemeClr val="tx1"/>
          </a:solidFill>
          <a:ln w="98425" cap="rnd" cmpd="sng">
            <a:solidFill>
              <a:srgbClr val="99CC00"/>
            </a:solidFill>
            <a:prstDash val="solid"/>
            <a:round/>
            <a:headEnd/>
            <a:tailEnd/>
          </a:ln>
          <a:effectLst/>
        </p:spPr>
        <p:txBody>
          <a:bodyPr/>
          <a:lstStyle/>
          <a:p>
            <a:endParaRPr lang="en-GB"/>
          </a:p>
        </p:txBody>
      </p:sp>
      <p:sp>
        <p:nvSpPr>
          <p:cNvPr id="2900037" name="Line 69"/>
          <p:cNvSpPr>
            <a:spLocks noChangeShapeType="1"/>
          </p:cNvSpPr>
          <p:nvPr/>
        </p:nvSpPr>
        <p:spPr bwMode="auto">
          <a:xfrm>
            <a:off x="2790825" y="2079625"/>
            <a:ext cx="549275" cy="0"/>
          </a:xfrm>
          <a:prstGeom prst="line">
            <a:avLst/>
          </a:prstGeom>
          <a:noFill/>
          <a:ln w="98425">
            <a:solidFill>
              <a:srgbClr val="99CC00"/>
            </a:solidFill>
            <a:round/>
            <a:headEnd type="none" w="sm" len="sm"/>
            <a:tailEnd type="stealth" w="med" len="med"/>
          </a:ln>
          <a:effectLst/>
        </p:spPr>
        <p:txBody>
          <a:bodyPr/>
          <a:lstStyle/>
          <a:p>
            <a:endParaRPr lang="en-GB"/>
          </a:p>
        </p:txBody>
      </p:sp>
      <p:sp>
        <p:nvSpPr>
          <p:cNvPr id="2900038" name="Text Box 70"/>
          <p:cNvSpPr txBox="1">
            <a:spLocks noChangeArrowheads="1"/>
          </p:cNvSpPr>
          <p:nvPr/>
        </p:nvSpPr>
        <p:spPr bwMode="auto">
          <a:xfrm>
            <a:off x="4227513" y="1371600"/>
            <a:ext cx="3321050" cy="641350"/>
          </a:xfrm>
          <a:prstGeom prst="rect">
            <a:avLst/>
          </a:prstGeom>
          <a:noFill/>
          <a:ln w="9525">
            <a:noFill/>
            <a:miter lim="800000"/>
            <a:headEnd/>
            <a:tailEnd/>
          </a:ln>
          <a:effectLst/>
        </p:spPr>
        <p:txBody>
          <a:bodyPr wrap="none">
            <a:spAutoFit/>
          </a:bodyPr>
          <a:lstStyle/>
          <a:p>
            <a:r>
              <a:rPr lang="en-GB" sz="3600" b="1">
                <a:solidFill>
                  <a:schemeClr val="tx2"/>
                </a:solidFill>
                <a:latin typeface="Times New Roman" pitchFamily="18" charset="0"/>
              </a:rPr>
              <a:t>Permissive state</a:t>
            </a:r>
          </a:p>
        </p:txBody>
      </p:sp>
      <p:sp>
        <p:nvSpPr>
          <p:cNvPr id="2900039" name="Freeform 71"/>
          <p:cNvSpPr>
            <a:spLocks noChangeAspect="1"/>
          </p:cNvSpPr>
          <p:nvPr/>
        </p:nvSpPr>
        <p:spPr bwMode="auto">
          <a:xfrm>
            <a:off x="1190625"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0" name="Freeform 72"/>
          <p:cNvSpPr>
            <a:spLocks noChangeAspect="1"/>
          </p:cNvSpPr>
          <p:nvPr/>
        </p:nvSpPr>
        <p:spPr bwMode="auto">
          <a:xfrm>
            <a:off x="1338263"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1" name="Freeform 73"/>
          <p:cNvSpPr>
            <a:spLocks noChangeAspect="1"/>
          </p:cNvSpPr>
          <p:nvPr/>
        </p:nvSpPr>
        <p:spPr bwMode="auto">
          <a:xfrm>
            <a:off x="1487488"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2" name="Freeform 74"/>
          <p:cNvSpPr>
            <a:spLocks noChangeAspect="1"/>
          </p:cNvSpPr>
          <p:nvPr/>
        </p:nvSpPr>
        <p:spPr bwMode="auto">
          <a:xfrm>
            <a:off x="1635125"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3" name="Freeform 75"/>
          <p:cNvSpPr>
            <a:spLocks noChangeAspect="1"/>
          </p:cNvSpPr>
          <p:nvPr/>
        </p:nvSpPr>
        <p:spPr bwMode="auto">
          <a:xfrm>
            <a:off x="1784350"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4" name="Freeform 76"/>
          <p:cNvSpPr>
            <a:spLocks noChangeAspect="1"/>
          </p:cNvSpPr>
          <p:nvPr/>
        </p:nvSpPr>
        <p:spPr bwMode="auto">
          <a:xfrm>
            <a:off x="1931988"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5" name="Freeform 77"/>
          <p:cNvSpPr>
            <a:spLocks noChangeAspect="1"/>
          </p:cNvSpPr>
          <p:nvPr/>
        </p:nvSpPr>
        <p:spPr bwMode="auto">
          <a:xfrm>
            <a:off x="2079625"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6" name="Freeform 78"/>
          <p:cNvSpPr>
            <a:spLocks noChangeAspect="1"/>
          </p:cNvSpPr>
          <p:nvPr/>
        </p:nvSpPr>
        <p:spPr bwMode="auto">
          <a:xfrm>
            <a:off x="2228850"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7" name="Freeform 79"/>
          <p:cNvSpPr>
            <a:spLocks noChangeAspect="1"/>
          </p:cNvSpPr>
          <p:nvPr/>
        </p:nvSpPr>
        <p:spPr bwMode="auto">
          <a:xfrm>
            <a:off x="2376488"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8" name="Freeform 80"/>
          <p:cNvSpPr>
            <a:spLocks noChangeAspect="1"/>
          </p:cNvSpPr>
          <p:nvPr/>
        </p:nvSpPr>
        <p:spPr bwMode="auto">
          <a:xfrm>
            <a:off x="2525713"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49" name="Oval 81"/>
          <p:cNvSpPr>
            <a:spLocks noChangeAspect="1" noChangeArrowheads="1"/>
          </p:cNvSpPr>
          <p:nvPr/>
        </p:nvSpPr>
        <p:spPr bwMode="auto">
          <a:xfrm>
            <a:off x="6910388" y="2154238"/>
            <a:ext cx="147637" cy="147637"/>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900050" name="Freeform 82"/>
          <p:cNvSpPr>
            <a:spLocks noChangeAspect="1"/>
          </p:cNvSpPr>
          <p:nvPr/>
        </p:nvSpPr>
        <p:spPr bwMode="auto">
          <a:xfrm>
            <a:off x="2673350"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51" name="Freeform 83"/>
          <p:cNvSpPr>
            <a:spLocks noChangeAspect="1"/>
          </p:cNvSpPr>
          <p:nvPr/>
        </p:nvSpPr>
        <p:spPr bwMode="auto">
          <a:xfrm>
            <a:off x="2820988"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52" name="Freeform 84"/>
          <p:cNvSpPr>
            <a:spLocks noChangeAspect="1"/>
          </p:cNvSpPr>
          <p:nvPr/>
        </p:nvSpPr>
        <p:spPr bwMode="auto">
          <a:xfrm>
            <a:off x="2970213"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53" name="Oval 85"/>
          <p:cNvSpPr>
            <a:spLocks noChangeAspect="1" noChangeArrowheads="1"/>
          </p:cNvSpPr>
          <p:nvPr/>
        </p:nvSpPr>
        <p:spPr bwMode="auto">
          <a:xfrm>
            <a:off x="4686300" y="2154238"/>
            <a:ext cx="147638" cy="147637"/>
          </a:xfrm>
          <a:prstGeom prst="ellipse">
            <a:avLst/>
          </a:prstGeom>
          <a:solidFill>
            <a:srgbClr val="99CC00"/>
          </a:solidFill>
          <a:ln w="9525">
            <a:solidFill>
              <a:srgbClr val="99CC00"/>
            </a:solidFill>
            <a:round/>
            <a:headEnd/>
            <a:tailEnd/>
          </a:ln>
          <a:effectLst/>
        </p:spPr>
        <p:txBody>
          <a:bodyPr wrap="none" anchor="ctr"/>
          <a:lstStyle/>
          <a:p>
            <a:endParaRPr lang="en-GB"/>
          </a:p>
        </p:txBody>
      </p:sp>
      <p:sp>
        <p:nvSpPr>
          <p:cNvPr id="2900054" name="Freeform 86"/>
          <p:cNvSpPr>
            <a:spLocks noChangeAspect="1"/>
          </p:cNvSpPr>
          <p:nvPr/>
        </p:nvSpPr>
        <p:spPr bwMode="auto">
          <a:xfrm>
            <a:off x="3117850"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55" name="Rectangle 87"/>
          <p:cNvSpPr>
            <a:spLocks noChangeAspect="1" noChangeArrowheads="1"/>
          </p:cNvSpPr>
          <p:nvPr/>
        </p:nvSpPr>
        <p:spPr bwMode="auto">
          <a:xfrm>
            <a:off x="5278438" y="2451100"/>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900056" name="Rectangle 88"/>
          <p:cNvSpPr>
            <a:spLocks noChangeAspect="1" noChangeArrowheads="1"/>
          </p:cNvSpPr>
          <p:nvPr/>
        </p:nvSpPr>
        <p:spPr bwMode="auto">
          <a:xfrm>
            <a:off x="7280275" y="2451100"/>
            <a:ext cx="1260475" cy="447675"/>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2900057" name="Freeform 89"/>
          <p:cNvSpPr>
            <a:spLocks noChangeAspect="1"/>
          </p:cNvSpPr>
          <p:nvPr/>
        </p:nvSpPr>
        <p:spPr bwMode="auto">
          <a:xfrm>
            <a:off x="4081463"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58" name="Freeform 90"/>
          <p:cNvSpPr>
            <a:spLocks noChangeAspect="1"/>
          </p:cNvSpPr>
          <p:nvPr/>
        </p:nvSpPr>
        <p:spPr bwMode="auto">
          <a:xfrm>
            <a:off x="6010275"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59" name="Freeform 91"/>
          <p:cNvSpPr>
            <a:spLocks noChangeAspect="1"/>
          </p:cNvSpPr>
          <p:nvPr/>
        </p:nvSpPr>
        <p:spPr bwMode="auto">
          <a:xfrm>
            <a:off x="8012113"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60" name="Freeform 92"/>
          <p:cNvSpPr>
            <a:spLocks noChangeAspect="1"/>
          </p:cNvSpPr>
          <p:nvPr/>
        </p:nvSpPr>
        <p:spPr bwMode="auto">
          <a:xfrm>
            <a:off x="7789863"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61" name="Freeform 93"/>
          <p:cNvSpPr>
            <a:spLocks noChangeAspect="1"/>
          </p:cNvSpPr>
          <p:nvPr/>
        </p:nvSpPr>
        <p:spPr bwMode="auto">
          <a:xfrm>
            <a:off x="8604250" y="2301875"/>
            <a:ext cx="23813"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62" name="Freeform 94"/>
          <p:cNvSpPr>
            <a:spLocks noChangeAspect="1"/>
          </p:cNvSpPr>
          <p:nvPr/>
        </p:nvSpPr>
        <p:spPr bwMode="auto">
          <a:xfrm>
            <a:off x="6973888"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63" name="Freeform 95"/>
          <p:cNvSpPr>
            <a:spLocks noChangeAspect="1"/>
          </p:cNvSpPr>
          <p:nvPr/>
        </p:nvSpPr>
        <p:spPr bwMode="auto">
          <a:xfrm>
            <a:off x="5119688" y="2301875"/>
            <a:ext cx="23812"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64" name="Freeform 96"/>
          <p:cNvSpPr>
            <a:spLocks noChangeAspect="1"/>
          </p:cNvSpPr>
          <p:nvPr/>
        </p:nvSpPr>
        <p:spPr bwMode="auto">
          <a:xfrm>
            <a:off x="4749800" y="2301875"/>
            <a:ext cx="22225" cy="419100"/>
          </a:xfrm>
          <a:custGeom>
            <a:avLst/>
            <a:gdLst/>
            <a:ahLst/>
            <a:cxnLst>
              <a:cxn ang="0">
                <a:pos x="0" y="4"/>
              </a:cxn>
              <a:cxn ang="0">
                <a:pos x="0" y="4"/>
              </a:cxn>
              <a:cxn ang="0">
                <a:pos x="0" y="3"/>
              </a:cxn>
              <a:cxn ang="0">
                <a:pos x="0" y="2"/>
              </a:cxn>
              <a:cxn ang="0">
                <a:pos x="1" y="2"/>
              </a:cxn>
              <a:cxn ang="0">
                <a:pos x="3" y="1"/>
              </a:cxn>
              <a:cxn ang="0">
                <a:pos x="3" y="1"/>
              </a:cxn>
              <a:cxn ang="0">
                <a:pos x="4" y="0"/>
              </a:cxn>
              <a:cxn ang="0">
                <a:pos x="6" y="0"/>
              </a:cxn>
              <a:cxn ang="0">
                <a:pos x="8" y="0"/>
              </a:cxn>
              <a:cxn ang="0">
                <a:pos x="9" y="0"/>
              </a:cxn>
              <a:cxn ang="0">
                <a:pos x="11" y="0"/>
              </a:cxn>
              <a:cxn ang="0">
                <a:pos x="13" y="0"/>
              </a:cxn>
              <a:cxn ang="0">
                <a:pos x="13" y="0"/>
              </a:cxn>
              <a:cxn ang="0">
                <a:pos x="14" y="1"/>
              </a:cxn>
              <a:cxn ang="0">
                <a:pos x="14" y="1"/>
              </a:cxn>
              <a:cxn ang="0">
                <a:pos x="16" y="2"/>
              </a:cxn>
              <a:cxn ang="0">
                <a:pos x="18" y="2"/>
              </a:cxn>
              <a:cxn ang="0">
                <a:pos x="18" y="3"/>
              </a:cxn>
              <a:cxn ang="0">
                <a:pos x="18" y="4"/>
              </a:cxn>
              <a:cxn ang="0">
                <a:pos x="18" y="4"/>
              </a:cxn>
              <a:cxn ang="0">
                <a:pos x="18" y="316"/>
              </a:cxn>
              <a:cxn ang="0">
                <a:pos x="18" y="316"/>
              </a:cxn>
              <a:cxn ang="0">
                <a:pos x="18" y="317"/>
              </a:cxn>
              <a:cxn ang="0">
                <a:pos x="18" y="317"/>
              </a:cxn>
              <a:cxn ang="0">
                <a:pos x="16" y="318"/>
              </a:cxn>
              <a:cxn ang="0">
                <a:pos x="14" y="319"/>
              </a:cxn>
              <a:cxn ang="0">
                <a:pos x="14" y="319"/>
              </a:cxn>
              <a:cxn ang="0">
                <a:pos x="13" y="319"/>
              </a:cxn>
              <a:cxn ang="0">
                <a:pos x="13" y="320"/>
              </a:cxn>
              <a:cxn ang="0">
                <a:pos x="11" y="320"/>
              </a:cxn>
              <a:cxn ang="0">
                <a:pos x="9" y="320"/>
              </a:cxn>
              <a:cxn ang="0">
                <a:pos x="8" y="320"/>
              </a:cxn>
              <a:cxn ang="0">
                <a:pos x="6" y="320"/>
              </a:cxn>
              <a:cxn ang="0">
                <a:pos x="4" y="319"/>
              </a:cxn>
              <a:cxn ang="0">
                <a:pos x="3" y="319"/>
              </a:cxn>
              <a:cxn ang="0">
                <a:pos x="3" y="319"/>
              </a:cxn>
              <a:cxn ang="0">
                <a:pos x="1" y="318"/>
              </a:cxn>
              <a:cxn ang="0">
                <a:pos x="0" y="317"/>
              </a:cxn>
              <a:cxn ang="0">
                <a:pos x="0" y="317"/>
              </a:cxn>
              <a:cxn ang="0">
                <a:pos x="0" y="316"/>
              </a:cxn>
              <a:cxn ang="0">
                <a:pos x="0" y="316"/>
              </a:cxn>
              <a:cxn ang="0">
                <a:pos x="0" y="4"/>
              </a:cxn>
            </a:cxnLst>
            <a:rect l="0" t="0" r="r" b="b"/>
            <a:pathLst>
              <a:path w="19" h="321">
                <a:moveTo>
                  <a:pt x="0" y="4"/>
                </a:moveTo>
                <a:lnTo>
                  <a:pt x="0" y="4"/>
                </a:lnTo>
                <a:lnTo>
                  <a:pt x="0" y="3"/>
                </a:lnTo>
                <a:lnTo>
                  <a:pt x="0" y="2"/>
                </a:lnTo>
                <a:lnTo>
                  <a:pt x="1" y="2"/>
                </a:lnTo>
                <a:lnTo>
                  <a:pt x="3" y="1"/>
                </a:lnTo>
                <a:lnTo>
                  <a:pt x="3" y="1"/>
                </a:lnTo>
                <a:lnTo>
                  <a:pt x="4" y="0"/>
                </a:lnTo>
                <a:lnTo>
                  <a:pt x="6" y="0"/>
                </a:lnTo>
                <a:lnTo>
                  <a:pt x="8" y="0"/>
                </a:lnTo>
                <a:lnTo>
                  <a:pt x="9" y="0"/>
                </a:lnTo>
                <a:lnTo>
                  <a:pt x="11" y="0"/>
                </a:lnTo>
                <a:lnTo>
                  <a:pt x="13" y="0"/>
                </a:lnTo>
                <a:lnTo>
                  <a:pt x="13" y="0"/>
                </a:lnTo>
                <a:lnTo>
                  <a:pt x="14" y="1"/>
                </a:lnTo>
                <a:lnTo>
                  <a:pt x="14" y="1"/>
                </a:lnTo>
                <a:lnTo>
                  <a:pt x="16" y="2"/>
                </a:lnTo>
                <a:lnTo>
                  <a:pt x="18" y="2"/>
                </a:lnTo>
                <a:lnTo>
                  <a:pt x="18" y="3"/>
                </a:lnTo>
                <a:lnTo>
                  <a:pt x="18" y="4"/>
                </a:lnTo>
                <a:lnTo>
                  <a:pt x="18" y="4"/>
                </a:lnTo>
                <a:lnTo>
                  <a:pt x="18" y="316"/>
                </a:lnTo>
                <a:lnTo>
                  <a:pt x="18" y="316"/>
                </a:lnTo>
                <a:lnTo>
                  <a:pt x="18" y="317"/>
                </a:lnTo>
                <a:lnTo>
                  <a:pt x="18" y="317"/>
                </a:lnTo>
                <a:lnTo>
                  <a:pt x="16" y="318"/>
                </a:lnTo>
                <a:lnTo>
                  <a:pt x="14" y="319"/>
                </a:lnTo>
                <a:lnTo>
                  <a:pt x="14" y="319"/>
                </a:lnTo>
                <a:lnTo>
                  <a:pt x="13" y="319"/>
                </a:lnTo>
                <a:lnTo>
                  <a:pt x="13" y="320"/>
                </a:lnTo>
                <a:lnTo>
                  <a:pt x="11" y="320"/>
                </a:lnTo>
                <a:lnTo>
                  <a:pt x="9" y="320"/>
                </a:lnTo>
                <a:lnTo>
                  <a:pt x="8" y="320"/>
                </a:lnTo>
                <a:lnTo>
                  <a:pt x="6" y="320"/>
                </a:lnTo>
                <a:lnTo>
                  <a:pt x="4" y="319"/>
                </a:lnTo>
                <a:lnTo>
                  <a:pt x="3" y="319"/>
                </a:lnTo>
                <a:lnTo>
                  <a:pt x="3" y="319"/>
                </a:lnTo>
                <a:lnTo>
                  <a:pt x="1" y="318"/>
                </a:lnTo>
                <a:lnTo>
                  <a:pt x="0" y="317"/>
                </a:lnTo>
                <a:lnTo>
                  <a:pt x="0" y="317"/>
                </a:lnTo>
                <a:lnTo>
                  <a:pt x="0" y="316"/>
                </a:lnTo>
                <a:lnTo>
                  <a:pt x="0" y="316"/>
                </a:lnTo>
                <a:lnTo>
                  <a:pt x="0" y="4"/>
                </a:lnTo>
              </a:path>
            </a:pathLst>
          </a:custGeom>
          <a:solidFill>
            <a:srgbClr val="99CC00"/>
          </a:solidFill>
          <a:ln w="12700" cap="rnd" cmpd="sng">
            <a:solidFill>
              <a:srgbClr val="99CC00"/>
            </a:solidFill>
            <a:prstDash val="solid"/>
            <a:round/>
            <a:headEnd/>
            <a:tailEnd/>
          </a:ln>
          <a:effectLst/>
        </p:spPr>
        <p:txBody>
          <a:bodyPr/>
          <a:lstStyle/>
          <a:p>
            <a:endParaRPr lang="en-GB"/>
          </a:p>
        </p:txBody>
      </p:sp>
      <p:sp>
        <p:nvSpPr>
          <p:cNvPr id="2900065" name="Text Box 97"/>
          <p:cNvSpPr txBox="1">
            <a:spLocks noChangeArrowheads="1"/>
          </p:cNvSpPr>
          <p:nvPr/>
        </p:nvSpPr>
        <p:spPr bwMode="auto">
          <a:xfrm>
            <a:off x="555625" y="1412875"/>
            <a:ext cx="2287588" cy="519113"/>
          </a:xfrm>
          <a:prstGeom prst="rect">
            <a:avLst/>
          </a:prstGeom>
          <a:noFill/>
          <a:ln w="9525">
            <a:noFill/>
            <a:miter lim="800000"/>
            <a:headEnd/>
            <a:tailEnd/>
          </a:ln>
          <a:effectLst/>
        </p:spPr>
        <p:txBody>
          <a:bodyPr wrap="none">
            <a:spAutoFit/>
          </a:bodyPr>
          <a:lstStyle/>
          <a:p>
            <a:r>
              <a:rPr lang="en-GB" sz="2800" b="1">
                <a:solidFill>
                  <a:schemeClr val="tx2"/>
                </a:solidFill>
                <a:latin typeface="Times New Roman" pitchFamily="18" charset="0"/>
              </a:rPr>
              <a:t>Normal tissue</a:t>
            </a:r>
          </a:p>
        </p:txBody>
      </p:sp>
      <p:sp>
        <p:nvSpPr>
          <p:cNvPr id="2900066" name="Freeform 98"/>
          <p:cNvSpPr>
            <a:spLocks noChangeAspect="1"/>
          </p:cNvSpPr>
          <p:nvPr/>
        </p:nvSpPr>
        <p:spPr bwMode="auto">
          <a:xfrm>
            <a:off x="777875" y="2703513"/>
            <a:ext cx="8134350" cy="33337"/>
          </a:xfrm>
          <a:custGeom>
            <a:avLst/>
            <a:gdLst/>
            <a:ahLst/>
            <a:cxnLst>
              <a:cxn ang="0">
                <a:pos x="6" y="16"/>
              </a:cxn>
              <a:cxn ang="0">
                <a:pos x="6" y="16"/>
              </a:cxn>
              <a:cxn ang="0">
                <a:pos x="5" y="16"/>
              </a:cxn>
              <a:cxn ang="0">
                <a:pos x="4" y="16"/>
              </a:cxn>
              <a:cxn ang="0">
                <a:pos x="3" y="16"/>
              </a:cxn>
              <a:cxn ang="0">
                <a:pos x="2" y="14"/>
              </a:cxn>
              <a:cxn ang="0">
                <a:pos x="2" y="12"/>
              </a:cxn>
              <a:cxn ang="0">
                <a:pos x="1" y="12"/>
              </a:cxn>
              <a:cxn ang="0">
                <a:pos x="0" y="10"/>
              </a:cxn>
              <a:cxn ang="0">
                <a:pos x="0" y="8"/>
              </a:cxn>
              <a:cxn ang="0">
                <a:pos x="0" y="8"/>
              </a:cxn>
              <a:cxn ang="0">
                <a:pos x="0" y="7"/>
              </a:cxn>
              <a:cxn ang="0">
                <a:pos x="0" y="5"/>
              </a:cxn>
              <a:cxn ang="0">
                <a:pos x="1" y="3"/>
              </a:cxn>
              <a:cxn ang="0">
                <a:pos x="2" y="3"/>
              </a:cxn>
              <a:cxn ang="0">
                <a:pos x="2" y="3"/>
              </a:cxn>
              <a:cxn ang="0">
                <a:pos x="3" y="1"/>
              </a:cxn>
              <a:cxn ang="0">
                <a:pos x="4" y="0"/>
              </a:cxn>
              <a:cxn ang="0">
                <a:pos x="5" y="0"/>
              </a:cxn>
              <a:cxn ang="0">
                <a:pos x="6" y="0"/>
              </a:cxn>
              <a:cxn ang="0">
                <a:pos x="6" y="0"/>
              </a:cxn>
              <a:cxn ang="0">
                <a:pos x="4531" y="0"/>
              </a:cxn>
              <a:cxn ang="0">
                <a:pos x="4531" y="0"/>
              </a:cxn>
              <a:cxn ang="0">
                <a:pos x="4532" y="0"/>
              </a:cxn>
              <a:cxn ang="0">
                <a:pos x="4533" y="0"/>
              </a:cxn>
              <a:cxn ang="0">
                <a:pos x="4534" y="1"/>
              </a:cxn>
              <a:cxn ang="0">
                <a:pos x="4535" y="3"/>
              </a:cxn>
              <a:cxn ang="0">
                <a:pos x="4536" y="3"/>
              </a:cxn>
              <a:cxn ang="0">
                <a:pos x="4538" y="3"/>
              </a:cxn>
              <a:cxn ang="0">
                <a:pos x="4538" y="5"/>
              </a:cxn>
              <a:cxn ang="0">
                <a:pos x="4538" y="7"/>
              </a:cxn>
              <a:cxn ang="0">
                <a:pos x="4538" y="8"/>
              </a:cxn>
              <a:cxn ang="0">
                <a:pos x="4538" y="8"/>
              </a:cxn>
              <a:cxn ang="0">
                <a:pos x="4538" y="10"/>
              </a:cxn>
              <a:cxn ang="0">
                <a:pos x="4538" y="12"/>
              </a:cxn>
              <a:cxn ang="0">
                <a:pos x="4536" y="12"/>
              </a:cxn>
              <a:cxn ang="0">
                <a:pos x="4535" y="14"/>
              </a:cxn>
              <a:cxn ang="0">
                <a:pos x="4534" y="16"/>
              </a:cxn>
              <a:cxn ang="0">
                <a:pos x="4533" y="16"/>
              </a:cxn>
              <a:cxn ang="0">
                <a:pos x="4532" y="16"/>
              </a:cxn>
              <a:cxn ang="0">
                <a:pos x="4531" y="16"/>
              </a:cxn>
              <a:cxn ang="0">
                <a:pos x="4531" y="16"/>
              </a:cxn>
              <a:cxn ang="0">
                <a:pos x="6" y="16"/>
              </a:cxn>
            </a:cxnLst>
            <a:rect l="0" t="0" r="r" b="b"/>
            <a:pathLst>
              <a:path w="4539" h="17">
                <a:moveTo>
                  <a:pt x="6" y="16"/>
                </a:moveTo>
                <a:lnTo>
                  <a:pt x="6" y="16"/>
                </a:lnTo>
                <a:lnTo>
                  <a:pt x="5" y="16"/>
                </a:lnTo>
                <a:lnTo>
                  <a:pt x="4" y="16"/>
                </a:lnTo>
                <a:lnTo>
                  <a:pt x="3" y="16"/>
                </a:lnTo>
                <a:lnTo>
                  <a:pt x="2" y="14"/>
                </a:lnTo>
                <a:lnTo>
                  <a:pt x="2" y="12"/>
                </a:lnTo>
                <a:lnTo>
                  <a:pt x="1" y="12"/>
                </a:lnTo>
                <a:lnTo>
                  <a:pt x="0" y="10"/>
                </a:lnTo>
                <a:lnTo>
                  <a:pt x="0" y="8"/>
                </a:lnTo>
                <a:lnTo>
                  <a:pt x="0" y="8"/>
                </a:lnTo>
                <a:lnTo>
                  <a:pt x="0" y="7"/>
                </a:lnTo>
                <a:lnTo>
                  <a:pt x="0" y="5"/>
                </a:lnTo>
                <a:lnTo>
                  <a:pt x="1" y="3"/>
                </a:lnTo>
                <a:lnTo>
                  <a:pt x="2" y="3"/>
                </a:lnTo>
                <a:lnTo>
                  <a:pt x="2" y="3"/>
                </a:lnTo>
                <a:lnTo>
                  <a:pt x="3" y="1"/>
                </a:lnTo>
                <a:lnTo>
                  <a:pt x="4" y="0"/>
                </a:lnTo>
                <a:lnTo>
                  <a:pt x="5" y="0"/>
                </a:lnTo>
                <a:lnTo>
                  <a:pt x="6" y="0"/>
                </a:lnTo>
                <a:lnTo>
                  <a:pt x="6" y="0"/>
                </a:lnTo>
                <a:lnTo>
                  <a:pt x="4531" y="0"/>
                </a:lnTo>
                <a:lnTo>
                  <a:pt x="4531" y="0"/>
                </a:lnTo>
                <a:lnTo>
                  <a:pt x="4532" y="0"/>
                </a:lnTo>
                <a:lnTo>
                  <a:pt x="4533" y="0"/>
                </a:lnTo>
                <a:lnTo>
                  <a:pt x="4534" y="1"/>
                </a:lnTo>
                <a:lnTo>
                  <a:pt x="4535" y="3"/>
                </a:lnTo>
                <a:lnTo>
                  <a:pt x="4536" y="3"/>
                </a:lnTo>
                <a:lnTo>
                  <a:pt x="4538" y="3"/>
                </a:lnTo>
                <a:lnTo>
                  <a:pt x="4538" y="5"/>
                </a:lnTo>
                <a:lnTo>
                  <a:pt x="4538" y="7"/>
                </a:lnTo>
                <a:lnTo>
                  <a:pt x="4538" y="8"/>
                </a:lnTo>
                <a:lnTo>
                  <a:pt x="4538" y="8"/>
                </a:lnTo>
                <a:lnTo>
                  <a:pt x="4538" y="10"/>
                </a:lnTo>
                <a:lnTo>
                  <a:pt x="4538" y="12"/>
                </a:lnTo>
                <a:lnTo>
                  <a:pt x="4536" y="12"/>
                </a:lnTo>
                <a:lnTo>
                  <a:pt x="4535" y="14"/>
                </a:lnTo>
                <a:lnTo>
                  <a:pt x="4534" y="16"/>
                </a:lnTo>
                <a:lnTo>
                  <a:pt x="4533" y="16"/>
                </a:lnTo>
                <a:lnTo>
                  <a:pt x="4532" y="16"/>
                </a:lnTo>
                <a:lnTo>
                  <a:pt x="4531" y="16"/>
                </a:lnTo>
                <a:lnTo>
                  <a:pt x="4531" y="16"/>
                </a:lnTo>
                <a:lnTo>
                  <a:pt x="6" y="16"/>
                </a:lnTo>
              </a:path>
            </a:pathLst>
          </a:custGeom>
          <a:solidFill>
            <a:schemeClr val="tx1"/>
          </a:solidFill>
          <a:ln w="12700" cap="rnd" cmpd="sng">
            <a:solidFill>
              <a:srgbClr val="CC3300"/>
            </a:solidFill>
            <a:prstDash val="solid"/>
            <a:round/>
            <a:headEnd/>
            <a:tailEnd/>
          </a:ln>
          <a:effectLst/>
        </p:spPr>
        <p:txBody>
          <a:bodyPr/>
          <a:lstStyle/>
          <a:p>
            <a:endParaRPr lang="en-GB"/>
          </a:p>
        </p:txBody>
      </p:sp>
      <p:sp>
        <p:nvSpPr>
          <p:cNvPr id="2900067" name="Line 99"/>
          <p:cNvSpPr>
            <a:spLocks noChangeShapeType="1"/>
          </p:cNvSpPr>
          <p:nvPr/>
        </p:nvSpPr>
        <p:spPr bwMode="auto">
          <a:xfrm flipV="1">
            <a:off x="2695575" y="3128963"/>
            <a:ext cx="0" cy="1096962"/>
          </a:xfrm>
          <a:prstGeom prst="line">
            <a:avLst/>
          </a:prstGeom>
          <a:noFill/>
          <a:ln w="76200">
            <a:solidFill>
              <a:schemeClr val="tx1"/>
            </a:solidFill>
            <a:round/>
            <a:headEnd type="none" w="sm" len="sm"/>
            <a:tailEnd type="triangle" w="lg" len="lg"/>
          </a:ln>
          <a:effectLst/>
        </p:spPr>
        <p:txBody>
          <a:bodyPr/>
          <a:lstStyle/>
          <a:p>
            <a:endParaRPr lang="en-GB"/>
          </a:p>
        </p:txBody>
      </p:sp>
      <p:sp>
        <p:nvSpPr>
          <p:cNvPr id="2900068" name="Text Box 100"/>
          <p:cNvSpPr txBox="1">
            <a:spLocks noChangeArrowheads="1"/>
          </p:cNvSpPr>
          <p:nvPr/>
        </p:nvSpPr>
        <p:spPr bwMode="auto">
          <a:xfrm>
            <a:off x="3052763" y="3355975"/>
            <a:ext cx="4941887" cy="822325"/>
          </a:xfrm>
          <a:prstGeom prst="rect">
            <a:avLst/>
          </a:prstGeom>
          <a:noFill/>
          <a:ln w="12700">
            <a:noFill/>
            <a:miter lim="800000"/>
            <a:headEnd type="none" w="sm" len="sm"/>
            <a:tailEnd type="none" w="sm" len="sm"/>
          </a:ln>
          <a:effectLst/>
        </p:spPr>
        <p:txBody>
          <a:bodyPr>
            <a:spAutoFit/>
          </a:bodyPr>
          <a:lstStyle/>
          <a:p>
            <a:pPr algn="ctr" defTabSz="762000"/>
            <a:r>
              <a:rPr lang="en-GB" sz="2400" b="1">
                <a:solidFill>
                  <a:schemeClr val="tx2"/>
                </a:solidFill>
                <a:latin typeface="Times New Roman" pitchFamily="18" charset="0"/>
              </a:rPr>
              <a:t>DNMT and HDAC inhibitor (Cameron et al 1999)</a:t>
            </a:r>
            <a:endParaRPr lang="en-GB" sz="2400" b="1" i="1">
              <a:solidFill>
                <a:schemeClr val="tx2"/>
              </a:solidFill>
              <a:latin typeface="Times New Roman" pitchFamily="18" charset="0"/>
            </a:endParaRPr>
          </a:p>
        </p:txBody>
      </p:sp>
      <p:sp>
        <p:nvSpPr>
          <p:cNvPr id="2900069" name="Oval 101"/>
          <p:cNvSpPr>
            <a:spLocks noChangeAspect="1" noChangeArrowheads="1"/>
          </p:cNvSpPr>
          <p:nvPr/>
        </p:nvSpPr>
        <p:spPr bwMode="auto">
          <a:xfrm>
            <a:off x="8583613" y="5240338"/>
            <a:ext cx="147637" cy="147637"/>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900070" name="Oval 102"/>
          <p:cNvSpPr>
            <a:spLocks noChangeAspect="1" noChangeArrowheads="1"/>
          </p:cNvSpPr>
          <p:nvPr/>
        </p:nvSpPr>
        <p:spPr bwMode="auto">
          <a:xfrm>
            <a:off x="6913563" y="5241925"/>
            <a:ext cx="147637"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900071" name="Oval 103"/>
          <p:cNvSpPr>
            <a:spLocks noChangeAspect="1" noChangeArrowheads="1"/>
          </p:cNvSpPr>
          <p:nvPr/>
        </p:nvSpPr>
        <p:spPr bwMode="auto">
          <a:xfrm>
            <a:off x="4714875" y="5257800"/>
            <a:ext cx="147638"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900072" name="Oval 104"/>
          <p:cNvSpPr>
            <a:spLocks noChangeAspect="1" noChangeArrowheads="1"/>
          </p:cNvSpPr>
          <p:nvPr/>
        </p:nvSpPr>
        <p:spPr bwMode="auto">
          <a:xfrm>
            <a:off x="4059238" y="5245100"/>
            <a:ext cx="147637" cy="147638"/>
          </a:xfrm>
          <a:prstGeom prst="ellipse">
            <a:avLst/>
          </a:prstGeom>
          <a:solidFill>
            <a:srgbClr val="EC0000"/>
          </a:solidFill>
          <a:ln w="9525">
            <a:solidFill>
              <a:srgbClr val="CC0000"/>
            </a:solidFill>
            <a:round/>
            <a:headEnd/>
            <a:tailEnd/>
          </a:ln>
          <a:effectLst/>
        </p:spPr>
        <p:txBody>
          <a:bodyPr wrap="none" anchor="ctr"/>
          <a:lstStyle/>
          <a:p>
            <a:endParaRPr lang="en-GB"/>
          </a:p>
        </p:txBody>
      </p:sp>
      <p:sp>
        <p:nvSpPr>
          <p:cNvPr id="2900073" name="Oval 105"/>
          <p:cNvSpPr>
            <a:spLocks noChangeAspect="1" noChangeArrowheads="1"/>
          </p:cNvSpPr>
          <p:nvPr/>
        </p:nvSpPr>
        <p:spPr bwMode="auto">
          <a:xfrm>
            <a:off x="6002338" y="5259388"/>
            <a:ext cx="147637" cy="147637"/>
          </a:xfrm>
          <a:prstGeom prst="ellipse">
            <a:avLst/>
          </a:prstGeom>
          <a:solidFill>
            <a:srgbClr val="EC0000"/>
          </a:solidFill>
          <a:ln w="9525">
            <a:solidFill>
              <a:srgbClr val="CC0000"/>
            </a:solidFill>
            <a:round/>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22" name="Rectangle 2"/>
          <p:cNvSpPr>
            <a:spLocks noGrp="1" noChangeArrowheads="1"/>
          </p:cNvSpPr>
          <p:nvPr>
            <p:ph type="ctrTitle"/>
          </p:nvPr>
        </p:nvSpPr>
        <p:spPr>
          <a:xfrm>
            <a:off x="711200" y="0"/>
            <a:ext cx="7721600" cy="1143000"/>
          </a:xfrm>
        </p:spPr>
        <p:txBody>
          <a:bodyPr/>
          <a:lstStyle/>
          <a:p>
            <a:r>
              <a:rPr lang="en-GB" sz="5400"/>
              <a:t>Epigenetics</a:t>
            </a:r>
          </a:p>
        </p:txBody>
      </p:sp>
      <p:sp>
        <p:nvSpPr>
          <p:cNvPr id="2539523" name="Rectangle 3"/>
          <p:cNvSpPr>
            <a:spLocks noGrp="1" noChangeArrowheads="1"/>
          </p:cNvSpPr>
          <p:nvPr>
            <p:ph type="subTitle" idx="1"/>
          </p:nvPr>
        </p:nvSpPr>
        <p:spPr>
          <a:xfrm>
            <a:off x="727075" y="1181100"/>
            <a:ext cx="7885113" cy="5429250"/>
          </a:xfrm>
        </p:spPr>
        <p:txBody>
          <a:bodyPr/>
          <a:lstStyle/>
          <a:p>
            <a:pPr>
              <a:spcBef>
                <a:spcPct val="0"/>
              </a:spcBef>
            </a:pPr>
            <a:r>
              <a:rPr lang="en-GB" i="1"/>
              <a:t>“A hereditable change in gene expression not involving a change in DNA sequence” </a:t>
            </a:r>
          </a:p>
          <a:p>
            <a:pPr>
              <a:spcBef>
                <a:spcPct val="0"/>
              </a:spcBef>
            </a:pPr>
            <a:endParaRPr lang="en-GB" i="1"/>
          </a:p>
          <a:p>
            <a:pPr algn="l">
              <a:spcBef>
                <a:spcPct val="0"/>
              </a:spcBef>
              <a:spcAft>
                <a:spcPct val="50000"/>
              </a:spcAft>
              <a:buFontTx/>
              <a:buChar char="•"/>
            </a:pPr>
            <a:r>
              <a:rPr lang="en-GB"/>
              <a:t> </a:t>
            </a:r>
            <a:r>
              <a:rPr lang="en-GB" sz="2800" b="1"/>
              <a:t>DNA methylation</a:t>
            </a:r>
            <a:r>
              <a:rPr lang="en-GB" sz="2800"/>
              <a:t>: addition of methyl groups to CpG dinucletides in DNA</a:t>
            </a:r>
          </a:p>
          <a:p>
            <a:pPr algn="l">
              <a:spcBef>
                <a:spcPct val="0"/>
              </a:spcBef>
              <a:spcAft>
                <a:spcPct val="50000"/>
              </a:spcAft>
              <a:buFontTx/>
              <a:buChar char="•"/>
            </a:pPr>
            <a:r>
              <a:rPr lang="en-GB" sz="2800"/>
              <a:t> </a:t>
            </a:r>
            <a:r>
              <a:rPr lang="en-GB" sz="2800" b="1"/>
              <a:t>Histone modification and chromatin remodelling</a:t>
            </a:r>
            <a:r>
              <a:rPr lang="en-GB" sz="2800"/>
              <a:t> e.g. acetylation of lysine in histones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5698" name="Title 1"/>
          <p:cNvSpPr>
            <a:spLocks noGrp="1"/>
          </p:cNvSpPr>
          <p:nvPr>
            <p:ph type="title" idx="4294967295"/>
          </p:nvPr>
        </p:nvSpPr>
        <p:spPr/>
        <p:txBody>
          <a:bodyPr/>
          <a:lstStyle/>
          <a:p>
            <a:r>
              <a:rPr lang="en-GB"/>
              <a:t>Histones and posttranslational modifications</a:t>
            </a:r>
          </a:p>
        </p:txBody>
      </p:sp>
      <p:pic>
        <p:nvPicPr>
          <p:cNvPr id="2845699" name="Picture 3"/>
          <p:cNvPicPr>
            <a:picLocks noGrp="1" noChangeAspect="1" noChangeArrowheads="1"/>
          </p:cNvPicPr>
          <p:nvPr>
            <p:ph idx="4294967295"/>
          </p:nvPr>
        </p:nvPicPr>
        <p:blipFill>
          <a:blip r:embed="rId2" cstate="print"/>
          <a:srcRect/>
          <a:stretch>
            <a:fillRect/>
          </a:stretch>
        </p:blipFill>
        <p:spPr>
          <a:xfrm>
            <a:off x="696913" y="1714500"/>
            <a:ext cx="3375025" cy="1827213"/>
          </a:xfrm>
          <a:noFill/>
        </p:spPr>
      </p:pic>
      <p:sp>
        <p:nvSpPr>
          <p:cNvPr id="2845700" name="Rectangle 3"/>
          <p:cNvSpPr>
            <a:spLocks noChangeArrowheads="1"/>
          </p:cNvSpPr>
          <p:nvPr/>
        </p:nvSpPr>
        <p:spPr bwMode="auto">
          <a:xfrm>
            <a:off x="714375" y="3286125"/>
            <a:ext cx="3857625" cy="500063"/>
          </a:xfrm>
          <a:prstGeom prst="rect">
            <a:avLst/>
          </a:prstGeom>
          <a:solidFill>
            <a:schemeClr val="bg1"/>
          </a:solidFill>
          <a:ln w="9525" algn="ctr">
            <a:solidFill>
              <a:schemeClr val="bg1"/>
            </a:solidFill>
            <a:round/>
            <a:headEnd/>
            <a:tailEnd/>
          </a:ln>
        </p:spPr>
        <p:txBody>
          <a:bodyPr/>
          <a:lstStyle/>
          <a:p>
            <a:endParaRPr lang="en-US" sz="1600" i="1">
              <a:solidFill>
                <a:srgbClr val="6E6E6F"/>
              </a:solidFill>
              <a:latin typeface="Verdana" pitchFamily="34" charset="0"/>
              <a:cs typeface="Times New Roman" pitchFamily="18" charset="0"/>
            </a:endParaRPr>
          </a:p>
        </p:txBody>
      </p:sp>
      <p:pic>
        <p:nvPicPr>
          <p:cNvPr id="2845701" name="Picture 2"/>
          <p:cNvPicPr>
            <a:picLocks noChangeAspect="1" noChangeArrowheads="1"/>
          </p:cNvPicPr>
          <p:nvPr/>
        </p:nvPicPr>
        <p:blipFill>
          <a:blip r:embed="rId3" cstate="print"/>
          <a:srcRect/>
          <a:stretch>
            <a:fillRect/>
          </a:stretch>
        </p:blipFill>
        <p:spPr bwMode="auto">
          <a:xfrm>
            <a:off x="2224088" y="3370263"/>
            <a:ext cx="6419850" cy="3059112"/>
          </a:xfrm>
          <a:prstGeom prst="rect">
            <a:avLst/>
          </a:prstGeom>
          <a:noFill/>
          <a:ln w="9525">
            <a:noFill/>
            <a:miter lim="800000"/>
            <a:headEnd/>
            <a:tailEnd/>
          </a:ln>
        </p:spPr>
      </p:pic>
      <p:sp>
        <p:nvSpPr>
          <p:cNvPr id="2845702" name="Rectangle 5"/>
          <p:cNvSpPr>
            <a:spLocks noChangeArrowheads="1"/>
          </p:cNvSpPr>
          <p:nvPr/>
        </p:nvSpPr>
        <p:spPr bwMode="auto">
          <a:xfrm>
            <a:off x="1285875" y="6215063"/>
            <a:ext cx="7500938" cy="500062"/>
          </a:xfrm>
          <a:prstGeom prst="rect">
            <a:avLst/>
          </a:prstGeom>
          <a:solidFill>
            <a:schemeClr val="bg1"/>
          </a:solidFill>
          <a:ln w="9525" algn="ctr">
            <a:solidFill>
              <a:schemeClr val="bg1"/>
            </a:solidFill>
            <a:round/>
            <a:headEnd/>
            <a:tailEnd/>
          </a:ln>
        </p:spPr>
        <p:txBody>
          <a:bodyPr/>
          <a:lstStyle/>
          <a:p>
            <a:endParaRPr lang="en-US" sz="1600" i="1">
              <a:solidFill>
                <a:srgbClr val="6E6E6F"/>
              </a:solidFill>
              <a:latin typeface="Verdana" pitchFamily="34" charset="0"/>
              <a:cs typeface="Times New Roman" pitchFamily="18" charset="0"/>
            </a:endParaRPr>
          </a:p>
        </p:txBody>
      </p:sp>
      <p:sp>
        <p:nvSpPr>
          <p:cNvPr id="2845703" name="TextBox 6"/>
          <p:cNvSpPr txBox="1">
            <a:spLocks noChangeArrowheads="1"/>
          </p:cNvSpPr>
          <p:nvPr/>
        </p:nvSpPr>
        <p:spPr bwMode="auto">
          <a:xfrm>
            <a:off x="4572000" y="6467475"/>
            <a:ext cx="4572000" cy="461963"/>
          </a:xfrm>
          <a:prstGeom prst="rect">
            <a:avLst/>
          </a:prstGeom>
          <a:noFill/>
          <a:ln w="9525">
            <a:noFill/>
            <a:miter lim="800000"/>
            <a:headEnd/>
            <a:tailEnd/>
          </a:ln>
        </p:spPr>
        <p:txBody>
          <a:bodyPr>
            <a:spAutoFit/>
          </a:bodyPr>
          <a:lstStyle/>
          <a:p>
            <a:r>
              <a:rPr lang="en-GB" sz="1200" i="1">
                <a:solidFill>
                  <a:srgbClr val="6E6E6F"/>
                </a:solidFill>
                <a:latin typeface="Verdana" pitchFamily="34" charset="0"/>
                <a:cs typeface="Times New Roman" pitchFamily="18" charset="0"/>
              </a:rPr>
              <a:t>Epigenetics, Allis, Jenuwein, Reinberg, Caparros, 2009</a:t>
            </a:r>
          </a:p>
          <a:p>
            <a:endParaRPr lang="en-GB" sz="1200" i="1">
              <a:solidFill>
                <a:srgbClr val="6E6E6F"/>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82" name="Rectangle 2"/>
          <p:cNvSpPr>
            <a:spLocks noGrp="1" noChangeArrowheads="1"/>
          </p:cNvSpPr>
          <p:nvPr>
            <p:ph type="title"/>
          </p:nvPr>
        </p:nvSpPr>
        <p:spPr/>
        <p:txBody>
          <a:bodyPr/>
          <a:lstStyle/>
          <a:p>
            <a:r>
              <a:rPr lang="en-GB"/>
              <a:t>Same genotype, different phenotype</a:t>
            </a:r>
          </a:p>
        </p:txBody>
      </p:sp>
      <p:pic>
        <p:nvPicPr>
          <p:cNvPr id="2529283" name="Picture 3" descr="farfalla"/>
          <p:cNvPicPr>
            <a:picLocks noGrp="1" noChangeArrowheads="1"/>
          </p:cNvPicPr>
          <p:nvPr>
            <p:ph sz="half" idx="4294967295"/>
          </p:nvPr>
        </p:nvPicPr>
        <p:blipFill>
          <a:blip r:embed="rId3" cstate="print"/>
          <a:srcRect/>
          <a:stretch>
            <a:fillRect/>
          </a:stretch>
        </p:blipFill>
        <p:spPr>
          <a:xfrm>
            <a:off x="2349500" y="1292225"/>
            <a:ext cx="4783138" cy="4297363"/>
          </a:xfrm>
          <a:noFill/>
          <a:ln>
            <a:solidFill>
              <a:schemeClr val="accent1"/>
            </a:solidFill>
          </a:ln>
        </p:spPr>
      </p:pic>
      <p:sp>
        <p:nvSpPr>
          <p:cNvPr id="2529284" name="Rectangle 4"/>
          <p:cNvSpPr>
            <a:spLocks noChangeArrowheads="1"/>
          </p:cNvSpPr>
          <p:nvPr/>
        </p:nvSpPr>
        <p:spPr bwMode="auto">
          <a:xfrm>
            <a:off x="522288" y="5715000"/>
            <a:ext cx="8229600" cy="1143000"/>
          </a:xfrm>
          <a:prstGeom prst="rect">
            <a:avLst/>
          </a:prstGeom>
          <a:noFill/>
          <a:ln w="9525">
            <a:noFill/>
            <a:miter lim="800000"/>
            <a:headEnd/>
            <a:tailEnd/>
          </a:ln>
          <a:effectLst/>
        </p:spPr>
        <p:txBody>
          <a:bodyPr anchor="ctr"/>
          <a:lstStyle/>
          <a:p>
            <a:pPr algn="ctr"/>
            <a:r>
              <a:rPr lang="en-GB" sz="2800">
                <a:solidFill>
                  <a:schemeClr val="tx2"/>
                </a:solidFill>
              </a:rPr>
              <a:t>Same genome, different expression pattern</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22" name="Title 1"/>
          <p:cNvSpPr>
            <a:spLocks noGrp="1"/>
          </p:cNvSpPr>
          <p:nvPr>
            <p:ph type="title" idx="4294967295"/>
          </p:nvPr>
        </p:nvSpPr>
        <p:spPr/>
        <p:txBody>
          <a:bodyPr/>
          <a:lstStyle/>
          <a:p>
            <a:r>
              <a:rPr lang="en-GB"/>
              <a:t>Histone modifications affect chromatin template</a:t>
            </a:r>
          </a:p>
        </p:txBody>
      </p:sp>
      <p:pic>
        <p:nvPicPr>
          <p:cNvPr id="2846723" name="Picture 2"/>
          <p:cNvPicPr>
            <a:picLocks noGrp="1" noChangeAspect="1" noChangeArrowheads="1"/>
          </p:cNvPicPr>
          <p:nvPr>
            <p:ph idx="4294967295"/>
          </p:nvPr>
        </p:nvPicPr>
        <p:blipFill>
          <a:blip r:embed="rId2" cstate="print"/>
          <a:srcRect/>
          <a:stretch>
            <a:fillRect/>
          </a:stretch>
        </p:blipFill>
        <p:spPr>
          <a:xfrm>
            <a:off x="4000500" y="1643063"/>
            <a:ext cx="4795838" cy="4857750"/>
          </a:xfrm>
          <a:noFill/>
        </p:spPr>
      </p:pic>
      <p:sp>
        <p:nvSpPr>
          <p:cNvPr id="2846724" name="Rectangle 3"/>
          <p:cNvSpPr>
            <a:spLocks noChangeArrowheads="1"/>
          </p:cNvSpPr>
          <p:nvPr/>
        </p:nvSpPr>
        <p:spPr bwMode="auto">
          <a:xfrm>
            <a:off x="1285875" y="6072188"/>
            <a:ext cx="7500938" cy="500062"/>
          </a:xfrm>
          <a:prstGeom prst="rect">
            <a:avLst/>
          </a:prstGeom>
          <a:solidFill>
            <a:schemeClr val="bg1"/>
          </a:solidFill>
          <a:ln w="9525" algn="ctr">
            <a:solidFill>
              <a:schemeClr val="bg1"/>
            </a:solidFill>
            <a:round/>
            <a:headEnd/>
            <a:tailEnd/>
          </a:ln>
        </p:spPr>
        <p:txBody>
          <a:bodyPr/>
          <a:lstStyle/>
          <a:p>
            <a:endParaRPr lang="en-US" sz="1600" i="1">
              <a:solidFill>
                <a:srgbClr val="6E6E6F"/>
              </a:solidFill>
              <a:latin typeface="Verdana" pitchFamily="34" charset="0"/>
              <a:cs typeface="Times New Roman" pitchFamily="18" charset="0"/>
            </a:endParaRPr>
          </a:p>
        </p:txBody>
      </p:sp>
      <p:sp>
        <p:nvSpPr>
          <p:cNvPr id="8197" name="Rectangle 4"/>
          <p:cNvSpPr>
            <a:spLocks noChangeArrowheads="1"/>
          </p:cNvSpPr>
          <p:nvPr/>
        </p:nvSpPr>
        <p:spPr bwMode="auto">
          <a:xfrm>
            <a:off x="214313" y="2071688"/>
            <a:ext cx="4429125" cy="4154487"/>
          </a:xfrm>
          <a:prstGeom prst="rect">
            <a:avLst/>
          </a:prstGeom>
          <a:noFill/>
          <a:ln w="9525">
            <a:noFill/>
            <a:miter lim="800000"/>
            <a:headEnd/>
            <a:tailEnd/>
          </a:ln>
        </p:spPr>
        <p:txBody>
          <a:bodyPr>
            <a:spAutoFit/>
          </a:bodyPr>
          <a:lstStyle/>
          <a:p>
            <a:pPr>
              <a:defRPr/>
            </a:pPr>
            <a:r>
              <a:rPr lang="en-GB" sz="2200" dirty="0">
                <a:solidFill>
                  <a:srgbClr val="6E6E6F"/>
                </a:solidFill>
                <a:latin typeface="+mn-lt"/>
                <a:cs typeface="Times New Roman" pitchFamily="18" charset="0"/>
              </a:rPr>
              <a:t>- Prevention of crucial contacts</a:t>
            </a:r>
          </a:p>
          <a:p>
            <a:pPr>
              <a:defRPr/>
            </a:pPr>
            <a:r>
              <a:rPr lang="en-GB" sz="2200" dirty="0">
                <a:solidFill>
                  <a:srgbClr val="6E6E6F"/>
                </a:solidFill>
                <a:latin typeface="+mn-lt"/>
                <a:cs typeface="Times New Roman" pitchFamily="18" charset="0"/>
              </a:rPr>
              <a:t>necessary for higher order structure</a:t>
            </a:r>
          </a:p>
          <a:p>
            <a:pPr>
              <a:defRPr/>
            </a:pPr>
            <a:endParaRPr lang="en-GB" sz="2200" dirty="0">
              <a:solidFill>
                <a:srgbClr val="6E6E6F"/>
              </a:solidFill>
              <a:latin typeface="+mn-lt"/>
              <a:cs typeface="Times New Roman" pitchFamily="18" charset="0"/>
            </a:endParaRPr>
          </a:p>
          <a:p>
            <a:pPr>
              <a:defRPr/>
            </a:pPr>
            <a:endParaRPr lang="en-GB" sz="2200" dirty="0">
              <a:solidFill>
                <a:srgbClr val="6E6E6F"/>
              </a:solidFill>
              <a:latin typeface="+mn-lt"/>
              <a:cs typeface="Times New Roman" pitchFamily="18" charset="0"/>
            </a:endParaRPr>
          </a:p>
          <a:p>
            <a:pPr>
              <a:buFontTx/>
              <a:buChar char="-"/>
              <a:defRPr/>
            </a:pPr>
            <a:r>
              <a:rPr lang="en-GB" sz="2200" dirty="0">
                <a:solidFill>
                  <a:srgbClr val="6E6E6F"/>
                </a:solidFill>
                <a:latin typeface="+mn-lt"/>
                <a:cs typeface="Times New Roman" pitchFamily="18" charset="0"/>
              </a:rPr>
              <a:t> Disruption of effector protein binding</a:t>
            </a:r>
          </a:p>
          <a:p>
            <a:pPr>
              <a:defRPr/>
            </a:pPr>
            <a:endParaRPr lang="en-GB" sz="2200" dirty="0">
              <a:solidFill>
                <a:srgbClr val="6E6E6F"/>
              </a:solidFill>
              <a:latin typeface="+mn-lt"/>
              <a:cs typeface="Times New Roman" pitchFamily="18" charset="0"/>
            </a:endParaRPr>
          </a:p>
          <a:p>
            <a:pPr>
              <a:defRPr/>
            </a:pPr>
            <a:endParaRPr lang="en-GB" sz="2200" dirty="0">
              <a:solidFill>
                <a:srgbClr val="6E6E6F"/>
              </a:solidFill>
              <a:latin typeface="+mn-lt"/>
              <a:cs typeface="Times New Roman" pitchFamily="18" charset="0"/>
            </a:endParaRPr>
          </a:p>
          <a:p>
            <a:pPr>
              <a:buFontTx/>
              <a:buChar char="-"/>
              <a:defRPr/>
            </a:pPr>
            <a:r>
              <a:rPr lang="en-GB" sz="2200" dirty="0">
                <a:solidFill>
                  <a:srgbClr val="6E6E6F"/>
                </a:solidFill>
                <a:latin typeface="+mn-lt"/>
                <a:cs typeface="Times New Roman" pitchFamily="18" charset="0"/>
              </a:rPr>
              <a:t> Altered binding surface attracts certain effector proteins and complexes </a:t>
            </a:r>
          </a:p>
        </p:txBody>
      </p:sp>
      <p:sp>
        <p:nvSpPr>
          <p:cNvPr id="2846726" name="TextBox 5"/>
          <p:cNvSpPr txBox="1">
            <a:spLocks noChangeArrowheads="1"/>
          </p:cNvSpPr>
          <p:nvPr/>
        </p:nvSpPr>
        <p:spPr bwMode="auto">
          <a:xfrm>
            <a:off x="4572000" y="6467475"/>
            <a:ext cx="4572000" cy="461963"/>
          </a:xfrm>
          <a:prstGeom prst="rect">
            <a:avLst/>
          </a:prstGeom>
          <a:noFill/>
          <a:ln w="9525">
            <a:noFill/>
            <a:miter lim="800000"/>
            <a:headEnd/>
            <a:tailEnd/>
          </a:ln>
        </p:spPr>
        <p:txBody>
          <a:bodyPr>
            <a:spAutoFit/>
          </a:bodyPr>
          <a:lstStyle/>
          <a:p>
            <a:r>
              <a:rPr lang="en-GB" sz="1200" i="1">
                <a:solidFill>
                  <a:srgbClr val="6E6E6F"/>
                </a:solidFill>
                <a:latin typeface="Verdana" pitchFamily="34" charset="0"/>
                <a:cs typeface="Times New Roman" pitchFamily="18" charset="0"/>
              </a:rPr>
              <a:t>Epigenetics, Allis, Jenuwein, Reinberg, Caparros, 2009</a:t>
            </a:r>
          </a:p>
          <a:p>
            <a:endParaRPr lang="en-GB" sz="1200" i="1">
              <a:solidFill>
                <a:srgbClr val="6E6E6F"/>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12825" y="2444750"/>
            <a:ext cx="1919288" cy="1050925"/>
            <a:chOff x="650" y="1541"/>
            <a:chExt cx="1209" cy="662"/>
          </a:xfrm>
        </p:grpSpPr>
        <p:sp>
          <p:nvSpPr>
            <p:cNvPr id="2882563" name="Rectangle 3"/>
            <p:cNvSpPr>
              <a:spLocks noChangeArrowheads="1"/>
            </p:cNvSpPr>
            <p:nvPr/>
          </p:nvSpPr>
          <p:spPr bwMode="auto">
            <a:xfrm>
              <a:off x="1556" y="1541"/>
              <a:ext cx="159"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64" name="Rectangle 4"/>
            <p:cNvSpPr>
              <a:spLocks noChangeArrowheads="1"/>
            </p:cNvSpPr>
            <p:nvPr/>
          </p:nvSpPr>
          <p:spPr bwMode="auto">
            <a:xfrm>
              <a:off x="1333" y="1541"/>
              <a:ext cx="220"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65" name="Rectangle 5"/>
            <p:cNvSpPr>
              <a:spLocks noChangeArrowheads="1"/>
            </p:cNvSpPr>
            <p:nvPr/>
          </p:nvSpPr>
          <p:spPr bwMode="auto">
            <a:xfrm>
              <a:off x="1087" y="1541"/>
              <a:ext cx="233"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66" name="Rectangle 6"/>
            <p:cNvSpPr>
              <a:spLocks noChangeArrowheads="1"/>
            </p:cNvSpPr>
            <p:nvPr/>
          </p:nvSpPr>
          <p:spPr bwMode="auto">
            <a:xfrm>
              <a:off x="875" y="1541"/>
              <a:ext cx="220"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67" name="Rectangle 7"/>
            <p:cNvSpPr>
              <a:spLocks noChangeArrowheads="1"/>
            </p:cNvSpPr>
            <p:nvPr/>
          </p:nvSpPr>
          <p:spPr bwMode="auto">
            <a:xfrm>
              <a:off x="666" y="1541"/>
              <a:ext cx="196"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68" name="Text Box 8"/>
            <p:cNvSpPr txBox="1">
              <a:spLocks noChangeArrowheads="1"/>
            </p:cNvSpPr>
            <p:nvPr/>
          </p:nvSpPr>
          <p:spPr bwMode="auto">
            <a:xfrm>
              <a:off x="650" y="1722"/>
              <a:ext cx="1209" cy="28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b="1" smtClean="0">
                  <a:solidFill>
                    <a:srgbClr val="081D58"/>
                  </a:solidFill>
                  <a:cs typeface="Arial" charset="0"/>
                </a:rPr>
                <a:t>MBD protein</a:t>
              </a:r>
            </a:p>
          </p:txBody>
        </p:sp>
      </p:grpSp>
      <p:sp>
        <p:nvSpPr>
          <p:cNvPr id="2882569" name="Rectangle 9"/>
          <p:cNvSpPr>
            <a:spLocks noChangeArrowheads="1"/>
          </p:cNvSpPr>
          <p:nvPr/>
        </p:nvSpPr>
        <p:spPr bwMode="auto">
          <a:xfrm>
            <a:off x="681038" y="4303713"/>
            <a:ext cx="7935912" cy="185737"/>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pic>
        <p:nvPicPr>
          <p:cNvPr id="2882570" name="Picture 10"/>
          <p:cNvPicPr>
            <a:picLocks noChangeArrowheads="1"/>
          </p:cNvPicPr>
          <p:nvPr/>
        </p:nvPicPr>
        <p:blipFill>
          <a:blip r:embed="rId2" cstate="print"/>
          <a:srcRect/>
          <a:stretch>
            <a:fillRect/>
          </a:stretch>
        </p:blipFill>
        <p:spPr bwMode="auto">
          <a:xfrm>
            <a:off x="3786188" y="3375025"/>
            <a:ext cx="920750" cy="1570038"/>
          </a:xfrm>
          <a:prstGeom prst="rect">
            <a:avLst/>
          </a:prstGeom>
          <a:noFill/>
          <a:ln w="9525">
            <a:noFill/>
            <a:miter lim="800000"/>
            <a:headEnd/>
            <a:tailEnd/>
          </a:ln>
          <a:effectLst/>
        </p:spPr>
      </p:pic>
      <p:grpSp>
        <p:nvGrpSpPr>
          <p:cNvPr id="3" name="Group 11"/>
          <p:cNvGrpSpPr>
            <a:grpSpLocks/>
          </p:cNvGrpSpPr>
          <p:nvPr/>
        </p:nvGrpSpPr>
        <p:grpSpPr bwMode="auto">
          <a:xfrm>
            <a:off x="4130675" y="2076450"/>
            <a:ext cx="1381125" cy="1236663"/>
            <a:chOff x="1920" y="528"/>
            <a:chExt cx="384" cy="320"/>
          </a:xfrm>
        </p:grpSpPr>
        <p:sp>
          <p:nvSpPr>
            <p:cNvPr id="2882572" name="Freeform 12"/>
            <p:cNvSpPr>
              <a:spLocks/>
            </p:cNvSpPr>
            <p:nvPr/>
          </p:nvSpPr>
          <p:spPr bwMode="auto">
            <a:xfrm>
              <a:off x="1920" y="528"/>
              <a:ext cx="132" cy="320"/>
            </a:xfrm>
            <a:custGeom>
              <a:avLst/>
              <a:gdLst/>
              <a:ahLst/>
              <a:cxnLst>
                <a:cxn ang="0">
                  <a:pos x="0" y="16"/>
                </a:cxn>
                <a:cxn ang="0">
                  <a:pos x="15" y="11"/>
                </a:cxn>
                <a:cxn ang="0">
                  <a:pos x="26" y="5"/>
                </a:cxn>
                <a:cxn ang="0">
                  <a:pos x="36" y="5"/>
                </a:cxn>
                <a:cxn ang="0">
                  <a:pos x="44" y="0"/>
                </a:cxn>
                <a:cxn ang="0">
                  <a:pos x="54" y="0"/>
                </a:cxn>
                <a:cxn ang="0">
                  <a:pos x="62" y="5"/>
                </a:cxn>
                <a:cxn ang="0">
                  <a:pos x="62" y="27"/>
                </a:cxn>
                <a:cxn ang="0">
                  <a:pos x="54" y="45"/>
                </a:cxn>
                <a:cxn ang="0">
                  <a:pos x="36" y="51"/>
                </a:cxn>
                <a:cxn ang="0">
                  <a:pos x="15" y="62"/>
                </a:cxn>
                <a:cxn ang="0">
                  <a:pos x="8" y="56"/>
                </a:cxn>
                <a:cxn ang="0">
                  <a:pos x="3" y="51"/>
                </a:cxn>
                <a:cxn ang="0">
                  <a:pos x="8" y="45"/>
                </a:cxn>
                <a:cxn ang="0">
                  <a:pos x="18" y="40"/>
                </a:cxn>
                <a:cxn ang="0">
                  <a:pos x="29" y="34"/>
                </a:cxn>
                <a:cxn ang="0">
                  <a:pos x="36" y="34"/>
                </a:cxn>
                <a:cxn ang="0">
                  <a:pos x="54" y="27"/>
                </a:cxn>
                <a:cxn ang="0">
                  <a:pos x="77" y="22"/>
                </a:cxn>
                <a:cxn ang="0">
                  <a:pos x="95" y="22"/>
                </a:cxn>
                <a:cxn ang="0">
                  <a:pos x="110" y="34"/>
                </a:cxn>
                <a:cxn ang="0">
                  <a:pos x="116" y="45"/>
                </a:cxn>
                <a:cxn ang="0">
                  <a:pos x="116" y="51"/>
                </a:cxn>
                <a:cxn ang="0">
                  <a:pos x="113" y="62"/>
                </a:cxn>
                <a:cxn ang="0">
                  <a:pos x="102" y="67"/>
                </a:cxn>
                <a:cxn ang="0">
                  <a:pos x="87" y="79"/>
                </a:cxn>
                <a:cxn ang="0">
                  <a:pos x="72" y="85"/>
                </a:cxn>
                <a:cxn ang="0">
                  <a:pos x="65" y="85"/>
                </a:cxn>
                <a:cxn ang="0">
                  <a:pos x="59" y="79"/>
                </a:cxn>
                <a:cxn ang="0">
                  <a:pos x="59" y="73"/>
                </a:cxn>
                <a:cxn ang="0">
                  <a:pos x="65" y="62"/>
                </a:cxn>
                <a:cxn ang="0">
                  <a:pos x="77" y="56"/>
                </a:cxn>
                <a:cxn ang="0">
                  <a:pos x="98" y="73"/>
                </a:cxn>
                <a:cxn ang="0">
                  <a:pos x="102" y="85"/>
                </a:cxn>
                <a:cxn ang="0">
                  <a:pos x="105" y="90"/>
                </a:cxn>
                <a:cxn ang="0">
                  <a:pos x="98" y="107"/>
                </a:cxn>
                <a:cxn ang="0">
                  <a:pos x="87" y="112"/>
                </a:cxn>
                <a:cxn ang="0">
                  <a:pos x="69" y="125"/>
                </a:cxn>
                <a:cxn ang="0">
                  <a:pos x="59" y="118"/>
                </a:cxn>
                <a:cxn ang="0">
                  <a:pos x="59" y="112"/>
                </a:cxn>
                <a:cxn ang="0">
                  <a:pos x="65" y="107"/>
                </a:cxn>
                <a:cxn ang="0">
                  <a:pos x="72" y="101"/>
                </a:cxn>
                <a:cxn ang="0">
                  <a:pos x="87" y="96"/>
                </a:cxn>
                <a:cxn ang="0">
                  <a:pos x="102" y="96"/>
                </a:cxn>
                <a:cxn ang="0">
                  <a:pos x="113" y="96"/>
                </a:cxn>
                <a:cxn ang="0">
                  <a:pos x="120" y="101"/>
                </a:cxn>
                <a:cxn ang="0">
                  <a:pos x="123" y="107"/>
                </a:cxn>
                <a:cxn ang="0">
                  <a:pos x="131" y="112"/>
                </a:cxn>
                <a:cxn ang="0">
                  <a:pos x="131" y="130"/>
                </a:cxn>
                <a:cxn ang="0">
                  <a:pos x="120" y="141"/>
                </a:cxn>
                <a:cxn ang="0">
                  <a:pos x="105" y="147"/>
                </a:cxn>
                <a:cxn ang="0">
                  <a:pos x="87" y="147"/>
                </a:cxn>
              </a:cxnLst>
              <a:rect l="0" t="0" r="r" b="b"/>
              <a:pathLst>
                <a:path w="132" h="148">
                  <a:moveTo>
                    <a:pt x="0" y="16"/>
                  </a:moveTo>
                  <a:lnTo>
                    <a:pt x="15" y="11"/>
                  </a:lnTo>
                  <a:lnTo>
                    <a:pt x="26" y="5"/>
                  </a:lnTo>
                  <a:lnTo>
                    <a:pt x="36" y="5"/>
                  </a:lnTo>
                  <a:lnTo>
                    <a:pt x="44" y="0"/>
                  </a:lnTo>
                  <a:lnTo>
                    <a:pt x="54" y="0"/>
                  </a:lnTo>
                  <a:lnTo>
                    <a:pt x="62" y="5"/>
                  </a:lnTo>
                  <a:lnTo>
                    <a:pt x="62" y="27"/>
                  </a:lnTo>
                  <a:lnTo>
                    <a:pt x="54" y="45"/>
                  </a:lnTo>
                  <a:lnTo>
                    <a:pt x="36" y="51"/>
                  </a:lnTo>
                  <a:lnTo>
                    <a:pt x="15" y="62"/>
                  </a:lnTo>
                  <a:lnTo>
                    <a:pt x="8" y="56"/>
                  </a:lnTo>
                  <a:lnTo>
                    <a:pt x="3" y="51"/>
                  </a:lnTo>
                  <a:lnTo>
                    <a:pt x="8" y="45"/>
                  </a:lnTo>
                  <a:lnTo>
                    <a:pt x="18" y="40"/>
                  </a:lnTo>
                  <a:lnTo>
                    <a:pt x="29" y="34"/>
                  </a:lnTo>
                  <a:lnTo>
                    <a:pt x="36" y="34"/>
                  </a:lnTo>
                  <a:lnTo>
                    <a:pt x="54" y="27"/>
                  </a:lnTo>
                  <a:lnTo>
                    <a:pt x="77" y="22"/>
                  </a:lnTo>
                  <a:lnTo>
                    <a:pt x="95" y="22"/>
                  </a:lnTo>
                  <a:lnTo>
                    <a:pt x="110" y="34"/>
                  </a:lnTo>
                  <a:lnTo>
                    <a:pt x="116" y="45"/>
                  </a:lnTo>
                  <a:lnTo>
                    <a:pt x="116" y="51"/>
                  </a:lnTo>
                  <a:lnTo>
                    <a:pt x="113" y="62"/>
                  </a:lnTo>
                  <a:lnTo>
                    <a:pt x="102" y="67"/>
                  </a:lnTo>
                  <a:lnTo>
                    <a:pt x="87" y="79"/>
                  </a:lnTo>
                  <a:lnTo>
                    <a:pt x="72" y="85"/>
                  </a:lnTo>
                  <a:lnTo>
                    <a:pt x="65" y="85"/>
                  </a:lnTo>
                  <a:lnTo>
                    <a:pt x="59" y="79"/>
                  </a:lnTo>
                  <a:lnTo>
                    <a:pt x="59" y="73"/>
                  </a:lnTo>
                  <a:lnTo>
                    <a:pt x="65" y="62"/>
                  </a:lnTo>
                  <a:lnTo>
                    <a:pt x="77" y="56"/>
                  </a:lnTo>
                  <a:lnTo>
                    <a:pt x="98" y="73"/>
                  </a:lnTo>
                  <a:lnTo>
                    <a:pt x="102" y="85"/>
                  </a:lnTo>
                  <a:lnTo>
                    <a:pt x="105" y="90"/>
                  </a:lnTo>
                  <a:lnTo>
                    <a:pt x="98" y="107"/>
                  </a:lnTo>
                  <a:lnTo>
                    <a:pt x="87" y="112"/>
                  </a:lnTo>
                  <a:lnTo>
                    <a:pt x="69" y="125"/>
                  </a:lnTo>
                  <a:lnTo>
                    <a:pt x="59" y="118"/>
                  </a:lnTo>
                  <a:lnTo>
                    <a:pt x="59" y="112"/>
                  </a:lnTo>
                  <a:lnTo>
                    <a:pt x="65" y="107"/>
                  </a:lnTo>
                  <a:lnTo>
                    <a:pt x="72" y="101"/>
                  </a:lnTo>
                  <a:lnTo>
                    <a:pt x="87" y="96"/>
                  </a:lnTo>
                  <a:lnTo>
                    <a:pt x="102" y="96"/>
                  </a:lnTo>
                  <a:lnTo>
                    <a:pt x="113" y="96"/>
                  </a:lnTo>
                  <a:lnTo>
                    <a:pt x="120" y="101"/>
                  </a:lnTo>
                  <a:lnTo>
                    <a:pt x="123" y="107"/>
                  </a:lnTo>
                  <a:lnTo>
                    <a:pt x="131" y="112"/>
                  </a:lnTo>
                  <a:lnTo>
                    <a:pt x="131" y="130"/>
                  </a:lnTo>
                  <a:lnTo>
                    <a:pt x="120" y="141"/>
                  </a:lnTo>
                  <a:lnTo>
                    <a:pt x="105" y="147"/>
                  </a:lnTo>
                  <a:lnTo>
                    <a:pt x="87" y="14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nvGrpSpPr>
            <p:cNvPr id="4" name="Group 13"/>
            <p:cNvGrpSpPr>
              <a:grpSpLocks/>
            </p:cNvGrpSpPr>
            <p:nvPr/>
          </p:nvGrpSpPr>
          <p:grpSpPr bwMode="auto">
            <a:xfrm>
              <a:off x="2016" y="576"/>
              <a:ext cx="288" cy="96"/>
              <a:chOff x="3072" y="3360"/>
              <a:chExt cx="288" cy="96"/>
            </a:xfrm>
          </p:grpSpPr>
          <p:sp>
            <p:nvSpPr>
              <p:cNvPr id="2882574" name="Rectangle 14"/>
              <p:cNvSpPr>
                <a:spLocks noChangeArrowheads="1"/>
              </p:cNvSpPr>
              <p:nvPr/>
            </p:nvSpPr>
            <p:spPr bwMode="auto">
              <a:xfrm>
                <a:off x="3120" y="3360"/>
                <a:ext cx="240" cy="96"/>
              </a:xfrm>
              <a:prstGeom prst="rect">
                <a:avLst/>
              </a:prstGeom>
              <a:solidFill>
                <a:srgbClr val="FF0000"/>
              </a:solidFill>
              <a:ln w="9525">
                <a:solidFill>
                  <a:schemeClr val="tx1"/>
                </a:solidFill>
                <a:miter lim="800000"/>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75" name="Line 15"/>
              <p:cNvSpPr>
                <a:spLocks noChangeShapeType="1"/>
              </p:cNvSpPr>
              <p:nvPr/>
            </p:nvSpPr>
            <p:spPr bwMode="auto">
              <a:xfrm flipH="1">
                <a:off x="3072" y="3408"/>
                <a:ext cx="4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grpSp>
        <p:nvGrpSpPr>
          <p:cNvPr id="5" name="Group 16"/>
          <p:cNvGrpSpPr>
            <a:grpSpLocks/>
          </p:cNvGrpSpPr>
          <p:nvPr/>
        </p:nvGrpSpPr>
        <p:grpSpPr bwMode="auto">
          <a:xfrm>
            <a:off x="6373813" y="2076450"/>
            <a:ext cx="1725612" cy="2868613"/>
            <a:chOff x="2592" y="528"/>
            <a:chExt cx="480" cy="742"/>
          </a:xfrm>
        </p:grpSpPr>
        <p:pic>
          <p:nvPicPr>
            <p:cNvPr id="2882577" name="Picture 17"/>
            <p:cNvPicPr>
              <a:picLocks noChangeArrowheads="1"/>
            </p:cNvPicPr>
            <p:nvPr/>
          </p:nvPicPr>
          <p:blipFill>
            <a:blip r:embed="rId2" cstate="print"/>
            <a:srcRect/>
            <a:stretch>
              <a:fillRect/>
            </a:stretch>
          </p:blipFill>
          <p:spPr bwMode="auto">
            <a:xfrm>
              <a:off x="2592" y="864"/>
              <a:ext cx="256" cy="406"/>
            </a:xfrm>
            <a:prstGeom prst="rect">
              <a:avLst/>
            </a:prstGeom>
            <a:noFill/>
            <a:ln w="9525">
              <a:noFill/>
              <a:miter lim="800000"/>
              <a:headEnd/>
              <a:tailEnd/>
            </a:ln>
            <a:effectLst/>
          </p:spPr>
        </p:pic>
        <p:grpSp>
          <p:nvGrpSpPr>
            <p:cNvPr id="6" name="Group 18"/>
            <p:cNvGrpSpPr>
              <a:grpSpLocks/>
            </p:cNvGrpSpPr>
            <p:nvPr/>
          </p:nvGrpSpPr>
          <p:grpSpPr bwMode="auto">
            <a:xfrm>
              <a:off x="2688" y="528"/>
              <a:ext cx="384" cy="320"/>
              <a:chOff x="1920" y="528"/>
              <a:chExt cx="384" cy="320"/>
            </a:xfrm>
          </p:grpSpPr>
          <p:sp>
            <p:nvSpPr>
              <p:cNvPr id="2882579" name="Freeform 19"/>
              <p:cNvSpPr>
                <a:spLocks/>
              </p:cNvSpPr>
              <p:nvPr/>
            </p:nvSpPr>
            <p:spPr bwMode="auto">
              <a:xfrm>
                <a:off x="1920" y="528"/>
                <a:ext cx="132" cy="320"/>
              </a:xfrm>
              <a:custGeom>
                <a:avLst/>
                <a:gdLst/>
                <a:ahLst/>
                <a:cxnLst>
                  <a:cxn ang="0">
                    <a:pos x="0" y="16"/>
                  </a:cxn>
                  <a:cxn ang="0">
                    <a:pos x="15" y="11"/>
                  </a:cxn>
                  <a:cxn ang="0">
                    <a:pos x="26" y="5"/>
                  </a:cxn>
                  <a:cxn ang="0">
                    <a:pos x="36" y="5"/>
                  </a:cxn>
                  <a:cxn ang="0">
                    <a:pos x="44" y="0"/>
                  </a:cxn>
                  <a:cxn ang="0">
                    <a:pos x="54" y="0"/>
                  </a:cxn>
                  <a:cxn ang="0">
                    <a:pos x="62" y="5"/>
                  </a:cxn>
                  <a:cxn ang="0">
                    <a:pos x="62" y="27"/>
                  </a:cxn>
                  <a:cxn ang="0">
                    <a:pos x="54" y="45"/>
                  </a:cxn>
                  <a:cxn ang="0">
                    <a:pos x="36" y="51"/>
                  </a:cxn>
                  <a:cxn ang="0">
                    <a:pos x="15" y="62"/>
                  </a:cxn>
                  <a:cxn ang="0">
                    <a:pos x="8" y="56"/>
                  </a:cxn>
                  <a:cxn ang="0">
                    <a:pos x="3" y="51"/>
                  </a:cxn>
                  <a:cxn ang="0">
                    <a:pos x="8" y="45"/>
                  </a:cxn>
                  <a:cxn ang="0">
                    <a:pos x="18" y="40"/>
                  </a:cxn>
                  <a:cxn ang="0">
                    <a:pos x="29" y="34"/>
                  </a:cxn>
                  <a:cxn ang="0">
                    <a:pos x="36" y="34"/>
                  </a:cxn>
                  <a:cxn ang="0">
                    <a:pos x="54" y="27"/>
                  </a:cxn>
                  <a:cxn ang="0">
                    <a:pos x="77" y="22"/>
                  </a:cxn>
                  <a:cxn ang="0">
                    <a:pos x="95" y="22"/>
                  </a:cxn>
                  <a:cxn ang="0">
                    <a:pos x="110" y="34"/>
                  </a:cxn>
                  <a:cxn ang="0">
                    <a:pos x="116" y="45"/>
                  </a:cxn>
                  <a:cxn ang="0">
                    <a:pos x="116" y="51"/>
                  </a:cxn>
                  <a:cxn ang="0">
                    <a:pos x="113" y="62"/>
                  </a:cxn>
                  <a:cxn ang="0">
                    <a:pos x="102" y="67"/>
                  </a:cxn>
                  <a:cxn ang="0">
                    <a:pos x="87" y="79"/>
                  </a:cxn>
                  <a:cxn ang="0">
                    <a:pos x="72" y="85"/>
                  </a:cxn>
                  <a:cxn ang="0">
                    <a:pos x="65" y="85"/>
                  </a:cxn>
                  <a:cxn ang="0">
                    <a:pos x="59" y="79"/>
                  </a:cxn>
                  <a:cxn ang="0">
                    <a:pos x="59" y="73"/>
                  </a:cxn>
                  <a:cxn ang="0">
                    <a:pos x="65" y="62"/>
                  </a:cxn>
                  <a:cxn ang="0">
                    <a:pos x="77" y="56"/>
                  </a:cxn>
                  <a:cxn ang="0">
                    <a:pos x="98" y="73"/>
                  </a:cxn>
                  <a:cxn ang="0">
                    <a:pos x="102" y="85"/>
                  </a:cxn>
                  <a:cxn ang="0">
                    <a:pos x="105" y="90"/>
                  </a:cxn>
                  <a:cxn ang="0">
                    <a:pos x="98" y="107"/>
                  </a:cxn>
                  <a:cxn ang="0">
                    <a:pos x="87" y="112"/>
                  </a:cxn>
                  <a:cxn ang="0">
                    <a:pos x="69" y="125"/>
                  </a:cxn>
                  <a:cxn ang="0">
                    <a:pos x="59" y="118"/>
                  </a:cxn>
                  <a:cxn ang="0">
                    <a:pos x="59" y="112"/>
                  </a:cxn>
                  <a:cxn ang="0">
                    <a:pos x="65" y="107"/>
                  </a:cxn>
                  <a:cxn ang="0">
                    <a:pos x="72" y="101"/>
                  </a:cxn>
                  <a:cxn ang="0">
                    <a:pos x="87" y="96"/>
                  </a:cxn>
                  <a:cxn ang="0">
                    <a:pos x="102" y="96"/>
                  </a:cxn>
                  <a:cxn ang="0">
                    <a:pos x="113" y="96"/>
                  </a:cxn>
                  <a:cxn ang="0">
                    <a:pos x="120" y="101"/>
                  </a:cxn>
                  <a:cxn ang="0">
                    <a:pos x="123" y="107"/>
                  </a:cxn>
                  <a:cxn ang="0">
                    <a:pos x="131" y="112"/>
                  </a:cxn>
                  <a:cxn ang="0">
                    <a:pos x="131" y="130"/>
                  </a:cxn>
                  <a:cxn ang="0">
                    <a:pos x="120" y="141"/>
                  </a:cxn>
                  <a:cxn ang="0">
                    <a:pos x="105" y="147"/>
                  </a:cxn>
                  <a:cxn ang="0">
                    <a:pos x="87" y="147"/>
                  </a:cxn>
                </a:cxnLst>
                <a:rect l="0" t="0" r="r" b="b"/>
                <a:pathLst>
                  <a:path w="132" h="148">
                    <a:moveTo>
                      <a:pt x="0" y="16"/>
                    </a:moveTo>
                    <a:lnTo>
                      <a:pt x="15" y="11"/>
                    </a:lnTo>
                    <a:lnTo>
                      <a:pt x="26" y="5"/>
                    </a:lnTo>
                    <a:lnTo>
                      <a:pt x="36" y="5"/>
                    </a:lnTo>
                    <a:lnTo>
                      <a:pt x="44" y="0"/>
                    </a:lnTo>
                    <a:lnTo>
                      <a:pt x="54" y="0"/>
                    </a:lnTo>
                    <a:lnTo>
                      <a:pt x="62" y="5"/>
                    </a:lnTo>
                    <a:lnTo>
                      <a:pt x="62" y="27"/>
                    </a:lnTo>
                    <a:lnTo>
                      <a:pt x="54" y="45"/>
                    </a:lnTo>
                    <a:lnTo>
                      <a:pt x="36" y="51"/>
                    </a:lnTo>
                    <a:lnTo>
                      <a:pt x="15" y="62"/>
                    </a:lnTo>
                    <a:lnTo>
                      <a:pt x="8" y="56"/>
                    </a:lnTo>
                    <a:lnTo>
                      <a:pt x="3" y="51"/>
                    </a:lnTo>
                    <a:lnTo>
                      <a:pt x="8" y="45"/>
                    </a:lnTo>
                    <a:lnTo>
                      <a:pt x="18" y="40"/>
                    </a:lnTo>
                    <a:lnTo>
                      <a:pt x="29" y="34"/>
                    </a:lnTo>
                    <a:lnTo>
                      <a:pt x="36" y="34"/>
                    </a:lnTo>
                    <a:lnTo>
                      <a:pt x="54" y="27"/>
                    </a:lnTo>
                    <a:lnTo>
                      <a:pt x="77" y="22"/>
                    </a:lnTo>
                    <a:lnTo>
                      <a:pt x="95" y="22"/>
                    </a:lnTo>
                    <a:lnTo>
                      <a:pt x="110" y="34"/>
                    </a:lnTo>
                    <a:lnTo>
                      <a:pt x="116" y="45"/>
                    </a:lnTo>
                    <a:lnTo>
                      <a:pt x="116" y="51"/>
                    </a:lnTo>
                    <a:lnTo>
                      <a:pt x="113" y="62"/>
                    </a:lnTo>
                    <a:lnTo>
                      <a:pt x="102" y="67"/>
                    </a:lnTo>
                    <a:lnTo>
                      <a:pt x="87" y="79"/>
                    </a:lnTo>
                    <a:lnTo>
                      <a:pt x="72" y="85"/>
                    </a:lnTo>
                    <a:lnTo>
                      <a:pt x="65" y="85"/>
                    </a:lnTo>
                    <a:lnTo>
                      <a:pt x="59" y="79"/>
                    </a:lnTo>
                    <a:lnTo>
                      <a:pt x="59" y="73"/>
                    </a:lnTo>
                    <a:lnTo>
                      <a:pt x="65" y="62"/>
                    </a:lnTo>
                    <a:lnTo>
                      <a:pt x="77" y="56"/>
                    </a:lnTo>
                    <a:lnTo>
                      <a:pt x="98" y="73"/>
                    </a:lnTo>
                    <a:lnTo>
                      <a:pt x="102" y="85"/>
                    </a:lnTo>
                    <a:lnTo>
                      <a:pt x="105" y="90"/>
                    </a:lnTo>
                    <a:lnTo>
                      <a:pt x="98" y="107"/>
                    </a:lnTo>
                    <a:lnTo>
                      <a:pt x="87" y="112"/>
                    </a:lnTo>
                    <a:lnTo>
                      <a:pt x="69" y="125"/>
                    </a:lnTo>
                    <a:lnTo>
                      <a:pt x="59" y="118"/>
                    </a:lnTo>
                    <a:lnTo>
                      <a:pt x="59" y="112"/>
                    </a:lnTo>
                    <a:lnTo>
                      <a:pt x="65" y="107"/>
                    </a:lnTo>
                    <a:lnTo>
                      <a:pt x="72" y="101"/>
                    </a:lnTo>
                    <a:lnTo>
                      <a:pt x="87" y="96"/>
                    </a:lnTo>
                    <a:lnTo>
                      <a:pt x="102" y="96"/>
                    </a:lnTo>
                    <a:lnTo>
                      <a:pt x="113" y="96"/>
                    </a:lnTo>
                    <a:lnTo>
                      <a:pt x="120" y="101"/>
                    </a:lnTo>
                    <a:lnTo>
                      <a:pt x="123" y="107"/>
                    </a:lnTo>
                    <a:lnTo>
                      <a:pt x="131" y="112"/>
                    </a:lnTo>
                    <a:lnTo>
                      <a:pt x="131" y="130"/>
                    </a:lnTo>
                    <a:lnTo>
                      <a:pt x="120" y="141"/>
                    </a:lnTo>
                    <a:lnTo>
                      <a:pt x="105" y="147"/>
                    </a:lnTo>
                    <a:lnTo>
                      <a:pt x="87" y="14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nvGrpSpPr>
              <p:cNvPr id="7" name="Group 20"/>
              <p:cNvGrpSpPr>
                <a:grpSpLocks/>
              </p:cNvGrpSpPr>
              <p:nvPr/>
            </p:nvGrpSpPr>
            <p:grpSpPr bwMode="auto">
              <a:xfrm>
                <a:off x="2016" y="576"/>
                <a:ext cx="288" cy="96"/>
                <a:chOff x="3072" y="3360"/>
                <a:chExt cx="288" cy="96"/>
              </a:xfrm>
            </p:grpSpPr>
            <p:sp>
              <p:nvSpPr>
                <p:cNvPr id="2882581" name="Rectangle 21"/>
                <p:cNvSpPr>
                  <a:spLocks noChangeArrowheads="1"/>
                </p:cNvSpPr>
                <p:nvPr/>
              </p:nvSpPr>
              <p:spPr bwMode="auto">
                <a:xfrm>
                  <a:off x="3120" y="3360"/>
                  <a:ext cx="240" cy="96"/>
                </a:xfrm>
                <a:prstGeom prst="rect">
                  <a:avLst/>
                </a:prstGeom>
                <a:solidFill>
                  <a:srgbClr val="FF0000"/>
                </a:solidFill>
                <a:ln w="9525">
                  <a:solidFill>
                    <a:schemeClr val="tx1"/>
                  </a:solidFill>
                  <a:miter lim="800000"/>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82" name="Line 22"/>
                <p:cNvSpPr>
                  <a:spLocks noChangeShapeType="1"/>
                </p:cNvSpPr>
                <p:nvPr/>
              </p:nvSpPr>
              <p:spPr bwMode="auto">
                <a:xfrm flipH="1">
                  <a:off x="3072" y="3408"/>
                  <a:ext cx="4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grpSp>
      <p:grpSp>
        <p:nvGrpSpPr>
          <p:cNvPr id="8" name="Group 23"/>
          <p:cNvGrpSpPr>
            <a:grpSpLocks/>
          </p:cNvGrpSpPr>
          <p:nvPr/>
        </p:nvGrpSpPr>
        <p:grpSpPr bwMode="auto">
          <a:xfrm>
            <a:off x="992188" y="3375025"/>
            <a:ext cx="1758950" cy="928688"/>
            <a:chOff x="625" y="2126"/>
            <a:chExt cx="1108" cy="585"/>
          </a:xfrm>
        </p:grpSpPr>
        <p:grpSp>
          <p:nvGrpSpPr>
            <p:cNvPr id="9" name="Group 24"/>
            <p:cNvGrpSpPr>
              <a:grpSpLocks/>
            </p:cNvGrpSpPr>
            <p:nvPr/>
          </p:nvGrpSpPr>
          <p:grpSpPr bwMode="auto">
            <a:xfrm>
              <a:off x="1298" y="2126"/>
              <a:ext cx="218" cy="585"/>
              <a:chOff x="1488" y="864"/>
              <a:chExt cx="96" cy="240"/>
            </a:xfrm>
          </p:grpSpPr>
          <p:sp>
            <p:nvSpPr>
              <p:cNvPr id="2882585" name="Oval 25"/>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86" name="Line 26"/>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10" name="Group 27"/>
            <p:cNvGrpSpPr>
              <a:grpSpLocks/>
            </p:cNvGrpSpPr>
            <p:nvPr/>
          </p:nvGrpSpPr>
          <p:grpSpPr bwMode="auto">
            <a:xfrm>
              <a:off x="1081" y="2126"/>
              <a:ext cx="217" cy="585"/>
              <a:chOff x="1488" y="864"/>
              <a:chExt cx="96" cy="240"/>
            </a:xfrm>
          </p:grpSpPr>
          <p:sp>
            <p:nvSpPr>
              <p:cNvPr id="2882588" name="Oval 28"/>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89" name="Line 29"/>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11" name="Group 30"/>
            <p:cNvGrpSpPr>
              <a:grpSpLocks/>
            </p:cNvGrpSpPr>
            <p:nvPr/>
          </p:nvGrpSpPr>
          <p:grpSpPr bwMode="auto">
            <a:xfrm>
              <a:off x="1516" y="2126"/>
              <a:ext cx="217" cy="585"/>
              <a:chOff x="1488" y="864"/>
              <a:chExt cx="96" cy="240"/>
            </a:xfrm>
          </p:grpSpPr>
          <p:sp>
            <p:nvSpPr>
              <p:cNvPr id="2882591" name="Oval 31"/>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92" name="Line 32"/>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12" name="Group 33"/>
            <p:cNvGrpSpPr>
              <a:grpSpLocks/>
            </p:cNvGrpSpPr>
            <p:nvPr/>
          </p:nvGrpSpPr>
          <p:grpSpPr bwMode="auto">
            <a:xfrm>
              <a:off x="646" y="2126"/>
              <a:ext cx="218" cy="585"/>
              <a:chOff x="1488" y="864"/>
              <a:chExt cx="96" cy="240"/>
            </a:xfrm>
          </p:grpSpPr>
          <p:sp>
            <p:nvSpPr>
              <p:cNvPr id="2882594" name="Oval 34"/>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95" name="Line 35"/>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13" name="Group 36"/>
            <p:cNvGrpSpPr>
              <a:grpSpLocks/>
            </p:cNvGrpSpPr>
            <p:nvPr/>
          </p:nvGrpSpPr>
          <p:grpSpPr bwMode="auto">
            <a:xfrm>
              <a:off x="864" y="2126"/>
              <a:ext cx="217" cy="585"/>
              <a:chOff x="1488" y="864"/>
              <a:chExt cx="96" cy="240"/>
            </a:xfrm>
          </p:grpSpPr>
          <p:sp>
            <p:nvSpPr>
              <p:cNvPr id="2882597" name="Oval 37"/>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2598" name="Line 38"/>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sp>
          <p:nvSpPr>
            <p:cNvPr id="2882599" name="Text Box 39"/>
            <p:cNvSpPr txBox="1">
              <a:spLocks noChangeArrowheads="1"/>
            </p:cNvSpPr>
            <p:nvPr/>
          </p:nvSpPr>
          <p:spPr bwMode="auto">
            <a:xfrm>
              <a:off x="625" y="2152"/>
              <a:ext cx="372" cy="28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2600" name="Text Box 40"/>
            <p:cNvSpPr txBox="1">
              <a:spLocks noChangeArrowheads="1"/>
            </p:cNvSpPr>
            <p:nvPr/>
          </p:nvSpPr>
          <p:spPr bwMode="auto">
            <a:xfrm>
              <a:off x="954" y="2152"/>
              <a:ext cx="372" cy="28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2601" name="Text Box 41"/>
            <p:cNvSpPr txBox="1">
              <a:spLocks noChangeArrowheads="1"/>
            </p:cNvSpPr>
            <p:nvPr/>
          </p:nvSpPr>
          <p:spPr bwMode="auto">
            <a:xfrm>
              <a:off x="1344" y="2152"/>
              <a:ext cx="372" cy="28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grpSp>
      <p:sp>
        <p:nvSpPr>
          <p:cNvPr id="2882602" name="Text Box 42"/>
          <p:cNvSpPr txBox="1">
            <a:spLocks noChangeArrowheads="1"/>
          </p:cNvSpPr>
          <p:nvPr/>
        </p:nvSpPr>
        <p:spPr bwMode="auto">
          <a:xfrm>
            <a:off x="4584700" y="2209800"/>
            <a:ext cx="995363"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Acetyl</a:t>
            </a:r>
          </a:p>
        </p:txBody>
      </p:sp>
      <p:sp>
        <p:nvSpPr>
          <p:cNvPr id="2882603" name="Text Box 43"/>
          <p:cNvSpPr txBox="1">
            <a:spLocks noChangeArrowheads="1"/>
          </p:cNvSpPr>
          <p:nvPr/>
        </p:nvSpPr>
        <p:spPr bwMode="auto">
          <a:xfrm>
            <a:off x="7188200" y="2206625"/>
            <a:ext cx="995363"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Acetyl</a:t>
            </a:r>
          </a:p>
        </p:txBody>
      </p:sp>
      <p:sp>
        <p:nvSpPr>
          <p:cNvPr id="2882604" name="Text Box 44"/>
          <p:cNvSpPr txBox="1">
            <a:spLocks noChangeArrowheads="1"/>
          </p:cNvSpPr>
          <p:nvPr/>
        </p:nvSpPr>
        <p:spPr bwMode="auto">
          <a:xfrm>
            <a:off x="279400" y="4622800"/>
            <a:ext cx="1065213" cy="57943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3200" b="1" smtClean="0">
                <a:solidFill>
                  <a:srgbClr val="FAFD00"/>
                </a:solidFill>
                <a:cs typeface="Arial" charset="0"/>
              </a:rPr>
              <a:t>DNA</a:t>
            </a:r>
          </a:p>
        </p:txBody>
      </p:sp>
      <p:sp>
        <p:nvSpPr>
          <p:cNvPr id="2882605" name="Text Box 45"/>
          <p:cNvSpPr txBox="1">
            <a:spLocks noChangeArrowheads="1"/>
          </p:cNvSpPr>
          <p:nvPr/>
        </p:nvSpPr>
        <p:spPr bwMode="auto">
          <a:xfrm>
            <a:off x="3717925" y="4991100"/>
            <a:ext cx="1131888"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Histone</a:t>
            </a:r>
          </a:p>
        </p:txBody>
      </p:sp>
      <p:sp>
        <p:nvSpPr>
          <p:cNvPr id="2882606" name="Text Box 46"/>
          <p:cNvSpPr txBox="1">
            <a:spLocks noChangeArrowheads="1"/>
          </p:cNvSpPr>
          <p:nvPr/>
        </p:nvSpPr>
        <p:spPr bwMode="auto">
          <a:xfrm>
            <a:off x="6224588" y="4987925"/>
            <a:ext cx="1131887"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Histone</a:t>
            </a:r>
          </a:p>
        </p:txBody>
      </p:sp>
      <p:sp>
        <p:nvSpPr>
          <p:cNvPr id="2882607" name="Rectangle 47"/>
          <p:cNvSpPr>
            <a:spLocks noChangeArrowheads="1"/>
          </p:cNvSpPr>
          <p:nvPr/>
        </p:nvSpPr>
        <p:spPr bwMode="auto">
          <a:xfrm>
            <a:off x="1047750" y="2009775"/>
            <a:ext cx="1714500" cy="519113"/>
          </a:xfrm>
          <a:prstGeom prst="rect">
            <a:avLst/>
          </a:prstGeom>
          <a:gradFill rotWithShape="0">
            <a:gsLst>
              <a:gs pos="0">
                <a:srgbClr val="FF9900"/>
              </a:gs>
              <a:gs pos="100000">
                <a:srgbClr val="FF9900">
                  <a:gamma/>
                  <a:shade val="46275"/>
                  <a:invGamma/>
                </a:srgbClr>
              </a:gs>
            </a:gsLst>
            <a:lin ang="0" scaled="1"/>
          </a:gradFill>
          <a:ln w="9525">
            <a:solidFill>
              <a:schemeClr val="tx1"/>
            </a:solidFill>
            <a:miter lim="800000"/>
            <a:headEnd/>
            <a:tailEnd/>
          </a:ln>
          <a:effectLst/>
        </p:spPr>
        <p:txBody>
          <a:bodyPr wrap="none" anchor="ctr"/>
          <a:lstStyle/>
          <a:p>
            <a:pPr algn="ctr" defTabSz="762000" fontAlgn="base">
              <a:spcBef>
                <a:spcPct val="0"/>
              </a:spcBef>
              <a:spcAft>
                <a:spcPct val="0"/>
              </a:spcAft>
            </a:pPr>
            <a:r>
              <a:rPr lang="en-GB" sz="2400" b="1" smtClean="0">
                <a:solidFill>
                  <a:srgbClr val="081D58"/>
                </a:solidFill>
                <a:cs typeface="Arial" charset="0"/>
              </a:rPr>
              <a:t>HDAC</a:t>
            </a:r>
          </a:p>
        </p:txBody>
      </p:sp>
      <p:sp>
        <p:nvSpPr>
          <p:cNvPr id="2882608" name="Freeform 48"/>
          <p:cNvSpPr>
            <a:spLocks/>
          </p:cNvSpPr>
          <p:nvPr/>
        </p:nvSpPr>
        <p:spPr bwMode="auto">
          <a:xfrm>
            <a:off x="2778125" y="2355850"/>
            <a:ext cx="1790700" cy="1169988"/>
          </a:xfrm>
          <a:custGeom>
            <a:avLst/>
            <a:gdLst/>
            <a:ahLst/>
            <a:cxnLst>
              <a:cxn ang="0">
                <a:pos x="0" y="48"/>
              </a:cxn>
              <a:cxn ang="0">
                <a:pos x="288" y="288"/>
              </a:cxn>
              <a:cxn ang="0">
                <a:pos x="432" y="0"/>
              </a:cxn>
            </a:cxnLst>
            <a:rect l="0" t="0" r="r" b="b"/>
            <a:pathLst>
              <a:path w="432" h="296">
                <a:moveTo>
                  <a:pt x="0" y="48"/>
                </a:moveTo>
                <a:cubicBezTo>
                  <a:pt x="108" y="172"/>
                  <a:pt x="216" y="296"/>
                  <a:pt x="288" y="288"/>
                </a:cubicBezTo>
                <a:cubicBezTo>
                  <a:pt x="360" y="280"/>
                  <a:pt x="408" y="48"/>
                  <a:pt x="432" y="0"/>
                </a:cubicBezTo>
              </a:path>
            </a:pathLst>
          </a:custGeom>
          <a:noFill/>
          <a:ln w="57150" cmpd="sng">
            <a:solidFill>
              <a:schemeClr val="tx1"/>
            </a:solidFill>
            <a:round/>
            <a:headEnd type="none" w="med" len="med"/>
            <a:tailEnd type="triangle" w="med" len="me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882607"/>
                                        </p:tgtEl>
                                        <p:attrNameLst>
                                          <p:attrName>style.visibility</p:attrName>
                                        </p:attrNameLst>
                                      </p:cBhvr>
                                      <p:to>
                                        <p:strVal val="visible"/>
                                      </p:to>
                                    </p:set>
                                    <p:anim calcmode="lin" valueType="num">
                                      <p:cBhvr additive="base">
                                        <p:cTn id="17" dur="500" fill="hold"/>
                                        <p:tgtEl>
                                          <p:spTgt spid="2882607"/>
                                        </p:tgtEl>
                                        <p:attrNameLst>
                                          <p:attrName>ppt_x</p:attrName>
                                        </p:attrNameLst>
                                      </p:cBhvr>
                                      <p:tavLst>
                                        <p:tav tm="0">
                                          <p:val>
                                            <p:strVal val="#ppt_x"/>
                                          </p:val>
                                        </p:tav>
                                        <p:tav tm="100000">
                                          <p:val>
                                            <p:strVal val="#ppt_x"/>
                                          </p:val>
                                        </p:tav>
                                      </p:tavLst>
                                    </p:anim>
                                    <p:anim calcmode="lin" valueType="num">
                                      <p:cBhvr additive="base">
                                        <p:cTn id="18" dur="500" fill="hold"/>
                                        <p:tgtEl>
                                          <p:spTgt spid="288260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82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2607" grpId="0" animBg="1" autoUpdateAnimBg="0"/>
      <p:bldP spid="28826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12825" y="2444750"/>
            <a:ext cx="1919288" cy="1050925"/>
            <a:chOff x="650" y="1541"/>
            <a:chExt cx="1209" cy="662"/>
          </a:xfrm>
        </p:grpSpPr>
        <p:sp>
          <p:nvSpPr>
            <p:cNvPr id="2883587" name="Rectangle 3"/>
            <p:cNvSpPr>
              <a:spLocks noChangeArrowheads="1"/>
            </p:cNvSpPr>
            <p:nvPr/>
          </p:nvSpPr>
          <p:spPr bwMode="auto">
            <a:xfrm>
              <a:off x="1556" y="1541"/>
              <a:ext cx="159"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588" name="Rectangle 4"/>
            <p:cNvSpPr>
              <a:spLocks noChangeArrowheads="1"/>
            </p:cNvSpPr>
            <p:nvPr/>
          </p:nvSpPr>
          <p:spPr bwMode="auto">
            <a:xfrm>
              <a:off x="1333" y="1541"/>
              <a:ext cx="220"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589" name="Rectangle 5"/>
            <p:cNvSpPr>
              <a:spLocks noChangeArrowheads="1"/>
            </p:cNvSpPr>
            <p:nvPr/>
          </p:nvSpPr>
          <p:spPr bwMode="auto">
            <a:xfrm>
              <a:off x="1087" y="1541"/>
              <a:ext cx="233"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590" name="Rectangle 6"/>
            <p:cNvSpPr>
              <a:spLocks noChangeArrowheads="1"/>
            </p:cNvSpPr>
            <p:nvPr/>
          </p:nvSpPr>
          <p:spPr bwMode="auto">
            <a:xfrm>
              <a:off x="875" y="1541"/>
              <a:ext cx="220"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591" name="Rectangle 7"/>
            <p:cNvSpPr>
              <a:spLocks noChangeArrowheads="1"/>
            </p:cNvSpPr>
            <p:nvPr/>
          </p:nvSpPr>
          <p:spPr bwMode="auto">
            <a:xfrm>
              <a:off x="666" y="1541"/>
              <a:ext cx="196"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592" name="Text Box 8"/>
            <p:cNvSpPr txBox="1">
              <a:spLocks noChangeArrowheads="1"/>
            </p:cNvSpPr>
            <p:nvPr/>
          </p:nvSpPr>
          <p:spPr bwMode="auto">
            <a:xfrm>
              <a:off x="650" y="1722"/>
              <a:ext cx="1209" cy="28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b="1" smtClean="0">
                  <a:solidFill>
                    <a:srgbClr val="081D58"/>
                  </a:solidFill>
                  <a:cs typeface="Arial" charset="0"/>
                </a:rPr>
                <a:t>MBD protein</a:t>
              </a:r>
            </a:p>
          </p:txBody>
        </p:sp>
      </p:grpSp>
      <p:sp>
        <p:nvSpPr>
          <p:cNvPr id="2883593" name="Rectangle 9"/>
          <p:cNvSpPr>
            <a:spLocks noChangeArrowheads="1"/>
          </p:cNvSpPr>
          <p:nvPr/>
        </p:nvSpPr>
        <p:spPr bwMode="auto">
          <a:xfrm>
            <a:off x="681038" y="4303713"/>
            <a:ext cx="7935912" cy="185737"/>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grpSp>
        <p:nvGrpSpPr>
          <p:cNvPr id="3" name="Group 10"/>
          <p:cNvGrpSpPr>
            <a:grpSpLocks/>
          </p:cNvGrpSpPr>
          <p:nvPr/>
        </p:nvGrpSpPr>
        <p:grpSpPr bwMode="auto">
          <a:xfrm>
            <a:off x="2060575" y="3375025"/>
            <a:ext cx="346075" cy="928688"/>
            <a:chOff x="1488" y="864"/>
            <a:chExt cx="96" cy="240"/>
          </a:xfrm>
        </p:grpSpPr>
        <p:sp>
          <p:nvSpPr>
            <p:cNvPr id="2883595" name="Oval 11"/>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596" name="Line 12"/>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4" name="Group 13"/>
          <p:cNvGrpSpPr>
            <a:grpSpLocks/>
          </p:cNvGrpSpPr>
          <p:nvPr/>
        </p:nvGrpSpPr>
        <p:grpSpPr bwMode="auto">
          <a:xfrm>
            <a:off x="1716088" y="3375025"/>
            <a:ext cx="344487" cy="928688"/>
            <a:chOff x="1488" y="864"/>
            <a:chExt cx="96" cy="240"/>
          </a:xfrm>
        </p:grpSpPr>
        <p:sp>
          <p:nvSpPr>
            <p:cNvPr id="2883598" name="Oval 14"/>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599" name="Line 15"/>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5" name="Group 16"/>
          <p:cNvGrpSpPr>
            <a:grpSpLocks/>
          </p:cNvGrpSpPr>
          <p:nvPr/>
        </p:nvGrpSpPr>
        <p:grpSpPr bwMode="auto">
          <a:xfrm>
            <a:off x="2406650" y="3375025"/>
            <a:ext cx="344488" cy="928688"/>
            <a:chOff x="1488" y="864"/>
            <a:chExt cx="96" cy="240"/>
          </a:xfrm>
        </p:grpSpPr>
        <p:sp>
          <p:nvSpPr>
            <p:cNvPr id="2883601" name="Oval 17"/>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602" name="Line 18"/>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6" name="Group 19"/>
          <p:cNvGrpSpPr>
            <a:grpSpLocks/>
          </p:cNvGrpSpPr>
          <p:nvPr/>
        </p:nvGrpSpPr>
        <p:grpSpPr bwMode="auto">
          <a:xfrm>
            <a:off x="1025525" y="3375025"/>
            <a:ext cx="346075" cy="928688"/>
            <a:chOff x="1488" y="864"/>
            <a:chExt cx="96" cy="240"/>
          </a:xfrm>
        </p:grpSpPr>
        <p:sp>
          <p:nvSpPr>
            <p:cNvPr id="2883604" name="Oval 20"/>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605" name="Line 21"/>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7" name="Group 22"/>
          <p:cNvGrpSpPr>
            <a:grpSpLocks/>
          </p:cNvGrpSpPr>
          <p:nvPr/>
        </p:nvGrpSpPr>
        <p:grpSpPr bwMode="auto">
          <a:xfrm>
            <a:off x="1371600" y="3375025"/>
            <a:ext cx="344488" cy="928688"/>
            <a:chOff x="1488" y="864"/>
            <a:chExt cx="96" cy="240"/>
          </a:xfrm>
        </p:grpSpPr>
        <p:sp>
          <p:nvSpPr>
            <p:cNvPr id="2883607" name="Oval 23"/>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608" name="Line 24"/>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pic>
        <p:nvPicPr>
          <p:cNvPr id="2883609" name="Picture 25"/>
          <p:cNvPicPr>
            <a:picLocks noChangeArrowheads="1"/>
          </p:cNvPicPr>
          <p:nvPr/>
        </p:nvPicPr>
        <p:blipFill>
          <a:blip r:embed="rId2" cstate="print"/>
          <a:srcRect/>
          <a:stretch>
            <a:fillRect/>
          </a:stretch>
        </p:blipFill>
        <p:spPr bwMode="auto">
          <a:xfrm>
            <a:off x="3786188" y="3375025"/>
            <a:ext cx="920750" cy="1570038"/>
          </a:xfrm>
          <a:prstGeom prst="rect">
            <a:avLst/>
          </a:prstGeom>
          <a:noFill/>
          <a:ln w="9525">
            <a:noFill/>
            <a:miter lim="800000"/>
            <a:headEnd/>
            <a:tailEnd/>
          </a:ln>
          <a:effectLst/>
        </p:spPr>
      </p:pic>
      <p:sp>
        <p:nvSpPr>
          <p:cNvPr id="2883610" name="Freeform 26"/>
          <p:cNvSpPr>
            <a:spLocks/>
          </p:cNvSpPr>
          <p:nvPr/>
        </p:nvSpPr>
        <p:spPr bwMode="auto">
          <a:xfrm>
            <a:off x="4130675" y="2076450"/>
            <a:ext cx="474663" cy="1236663"/>
          </a:xfrm>
          <a:custGeom>
            <a:avLst/>
            <a:gdLst/>
            <a:ahLst/>
            <a:cxnLst>
              <a:cxn ang="0">
                <a:pos x="0" y="16"/>
              </a:cxn>
              <a:cxn ang="0">
                <a:pos x="15" y="11"/>
              </a:cxn>
              <a:cxn ang="0">
                <a:pos x="26" y="5"/>
              </a:cxn>
              <a:cxn ang="0">
                <a:pos x="36" y="5"/>
              </a:cxn>
              <a:cxn ang="0">
                <a:pos x="44" y="0"/>
              </a:cxn>
              <a:cxn ang="0">
                <a:pos x="54" y="0"/>
              </a:cxn>
              <a:cxn ang="0">
                <a:pos x="62" y="5"/>
              </a:cxn>
              <a:cxn ang="0">
                <a:pos x="62" y="27"/>
              </a:cxn>
              <a:cxn ang="0">
                <a:pos x="54" y="45"/>
              </a:cxn>
              <a:cxn ang="0">
                <a:pos x="36" y="51"/>
              </a:cxn>
              <a:cxn ang="0">
                <a:pos x="15" y="62"/>
              </a:cxn>
              <a:cxn ang="0">
                <a:pos x="8" y="56"/>
              </a:cxn>
              <a:cxn ang="0">
                <a:pos x="3" y="51"/>
              </a:cxn>
              <a:cxn ang="0">
                <a:pos x="8" y="45"/>
              </a:cxn>
              <a:cxn ang="0">
                <a:pos x="18" y="40"/>
              </a:cxn>
              <a:cxn ang="0">
                <a:pos x="29" y="34"/>
              </a:cxn>
              <a:cxn ang="0">
                <a:pos x="36" y="34"/>
              </a:cxn>
              <a:cxn ang="0">
                <a:pos x="54" y="27"/>
              </a:cxn>
              <a:cxn ang="0">
                <a:pos x="77" y="22"/>
              </a:cxn>
              <a:cxn ang="0">
                <a:pos x="95" y="22"/>
              </a:cxn>
              <a:cxn ang="0">
                <a:pos x="110" y="34"/>
              </a:cxn>
              <a:cxn ang="0">
                <a:pos x="116" y="45"/>
              </a:cxn>
              <a:cxn ang="0">
                <a:pos x="116" y="51"/>
              </a:cxn>
              <a:cxn ang="0">
                <a:pos x="113" y="62"/>
              </a:cxn>
              <a:cxn ang="0">
                <a:pos x="102" y="67"/>
              </a:cxn>
              <a:cxn ang="0">
                <a:pos x="87" y="79"/>
              </a:cxn>
              <a:cxn ang="0">
                <a:pos x="72" y="85"/>
              </a:cxn>
              <a:cxn ang="0">
                <a:pos x="65" y="85"/>
              </a:cxn>
              <a:cxn ang="0">
                <a:pos x="59" y="79"/>
              </a:cxn>
              <a:cxn ang="0">
                <a:pos x="59" y="73"/>
              </a:cxn>
              <a:cxn ang="0">
                <a:pos x="65" y="62"/>
              </a:cxn>
              <a:cxn ang="0">
                <a:pos x="77" y="56"/>
              </a:cxn>
              <a:cxn ang="0">
                <a:pos x="98" y="73"/>
              </a:cxn>
              <a:cxn ang="0">
                <a:pos x="102" y="85"/>
              </a:cxn>
              <a:cxn ang="0">
                <a:pos x="105" y="90"/>
              </a:cxn>
              <a:cxn ang="0">
                <a:pos x="98" y="107"/>
              </a:cxn>
              <a:cxn ang="0">
                <a:pos x="87" y="112"/>
              </a:cxn>
              <a:cxn ang="0">
                <a:pos x="69" y="125"/>
              </a:cxn>
              <a:cxn ang="0">
                <a:pos x="59" y="118"/>
              </a:cxn>
              <a:cxn ang="0">
                <a:pos x="59" y="112"/>
              </a:cxn>
              <a:cxn ang="0">
                <a:pos x="65" y="107"/>
              </a:cxn>
              <a:cxn ang="0">
                <a:pos x="72" y="101"/>
              </a:cxn>
              <a:cxn ang="0">
                <a:pos x="87" y="96"/>
              </a:cxn>
              <a:cxn ang="0">
                <a:pos x="102" y="96"/>
              </a:cxn>
              <a:cxn ang="0">
                <a:pos x="113" y="96"/>
              </a:cxn>
              <a:cxn ang="0">
                <a:pos x="120" y="101"/>
              </a:cxn>
              <a:cxn ang="0">
                <a:pos x="123" y="107"/>
              </a:cxn>
              <a:cxn ang="0">
                <a:pos x="131" y="112"/>
              </a:cxn>
              <a:cxn ang="0">
                <a:pos x="131" y="130"/>
              </a:cxn>
              <a:cxn ang="0">
                <a:pos x="120" y="141"/>
              </a:cxn>
              <a:cxn ang="0">
                <a:pos x="105" y="147"/>
              </a:cxn>
              <a:cxn ang="0">
                <a:pos x="87" y="147"/>
              </a:cxn>
            </a:cxnLst>
            <a:rect l="0" t="0" r="r" b="b"/>
            <a:pathLst>
              <a:path w="132" h="148">
                <a:moveTo>
                  <a:pt x="0" y="16"/>
                </a:moveTo>
                <a:lnTo>
                  <a:pt x="15" y="11"/>
                </a:lnTo>
                <a:lnTo>
                  <a:pt x="26" y="5"/>
                </a:lnTo>
                <a:lnTo>
                  <a:pt x="36" y="5"/>
                </a:lnTo>
                <a:lnTo>
                  <a:pt x="44" y="0"/>
                </a:lnTo>
                <a:lnTo>
                  <a:pt x="54" y="0"/>
                </a:lnTo>
                <a:lnTo>
                  <a:pt x="62" y="5"/>
                </a:lnTo>
                <a:lnTo>
                  <a:pt x="62" y="27"/>
                </a:lnTo>
                <a:lnTo>
                  <a:pt x="54" y="45"/>
                </a:lnTo>
                <a:lnTo>
                  <a:pt x="36" y="51"/>
                </a:lnTo>
                <a:lnTo>
                  <a:pt x="15" y="62"/>
                </a:lnTo>
                <a:lnTo>
                  <a:pt x="8" y="56"/>
                </a:lnTo>
                <a:lnTo>
                  <a:pt x="3" y="51"/>
                </a:lnTo>
                <a:lnTo>
                  <a:pt x="8" y="45"/>
                </a:lnTo>
                <a:lnTo>
                  <a:pt x="18" y="40"/>
                </a:lnTo>
                <a:lnTo>
                  <a:pt x="29" y="34"/>
                </a:lnTo>
                <a:lnTo>
                  <a:pt x="36" y="34"/>
                </a:lnTo>
                <a:lnTo>
                  <a:pt x="54" y="27"/>
                </a:lnTo>
                <a:lnTo>
                  <a:pt x="77" y="22"/>
                </a:lnTo>
                <a:lnTo>
                  <a:pt x="95" y="22"/>
                </a:lnTo>
                <a:lnTo>
                  <a:pt x="110" y="34"/>
                </a:lnTo>
                <a:lnTo>
                  <a:pt x="116" y="45"/>
                </a:lnTo>
                <a:lnTo>
                  <a:pt x="116" y="51"/>
                </a:lnTo>
                <a:lnTo>
                  <a:pt x="113" y="62"/>
                </a:lnTo>
                <a:lnTo>
                  <a:pt x="102" y="67"/>
                </a:lnTo>
                <a:lnTo>
                  <a:pt x="87" y="79"/>
                </a:lnTo>
                <a:lnTo>
                  <a:pt x="72" y="85"/>
                </a:lnTo>
                <a:lnTo>
                  <a:pt x="65" y="85"/>
                </a:lnTo>
                <a:lnTo>
                  <a:pt x="59" y="79"/>
                </a:lnTo>
                <a:lnTo>
                  <a:pt x="59" y="73"/>
                </a:lnTo>
                <a:lnTo>
                  <a:pt x="65" y="62"/>
                </a:lnTo>
                <a:lnTo>
                  <a:pt x="77" y="56"/>
                </a:lnTo>
                <a:lnTo>
                  <a:pt x="98" y="73"/>
                </a:lnTo>
                <a:lnTo>
                  <a:pt x="102" y="85"/>
                </a:lnTo>
                <a:lnTo>
                  <a:pt x="105" y="90"/>
                </a:lnTo>
                <a:lnTo>
                  <a:pt x="98" y="107"/>
                </a:lnTo>
                <a:lnTo>
                  <a:pt x="87" y="112"/>
                </a:lnTo>
                <a:lnTo>
                  <a:pt x="69" y="125"/>
                </a:lnTo>
                <a:lnTo>
                  <a:pt x="59" y="118"/>
                </a:lnTo>
                <a:lnTo>
                  <a:pt x="59" y="112"/>
                </a:lnTo>
                <a:lnTo>
                  <a:pt x="65" y="107"/>
                </a:lnTo>
                <a:lnTo>
                  <a:pt x="72" y="101"/>
                </a:lnTo>
                <a:lnTo>
                  <a:pt x="87" y="96"/>
                </a:lnTo>
                <a:lnTo>
                  <a:pt x="102" y="96"/>
                </a:lnTo>
                <a:lnTo>
                  <a:pt x="113" y="96"/>
                </a:lnTo>
                <a:lnTo>
                  <a:pt x="120" y="101"/>
                </a:lnTo>
                <a:lnTo>
                  <a:pt x="123" y="107"/>
                </a:lnTo>
                <a:lnTo>
                  <a:pt x="131" y="112"/>
                </a:lnTo>
                <a:lnTo>
                  <a:pt x="131" y="130"/>
                </a:lnTo>
                <a:lnTo>
                  <a:pt x="120" y="141"/>
                </a:lnTo>
                <a:lnTo>
                  <a:pt x="105" y="147"/>
                </a:lnTo>
                <a:lnTo>
                  <a:pt x="87" y="14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nvGrpSpPr>
          <p:cNvPr id="8" name="Group 27"/>
          <p:cNvGrpSpPr>
            <a:grpSpLocks/>
          </p:cNvGrpSpPr>
          <p:nvPr/>
        </p:nvGrpSpPr>
        <p:grpSpPr bwMode="auto">
          <a:xfrm>
            <a:off x="4730750" y="1465263"/>
            <a:ext cx="1035050" cy="371475"/>
            <a:chOff x="3072" y="3360"/>
            <a:chExt cx="288" cy="96"/>
          </a:xfrm>
        </p:grpSpPr>
        <p:sp>
          <p:nvSpPr>
            <p:cNvPr id="2883612" name="Rectangle 28"/>
            <p:cNvSpPr>
              <a:spLocks noChangeArrowheads="1"/>
            </p:cNvSpPr>
            <p:nvPr/>
          </p:nvSpPr>
          <p:spPr bwMode="auto">
            <a:xfrm>
              <a:off x="3120" y="3360"/>
              <a:ext cx="240" cy="96"/>
            </a:xfrm>
            <a:prstGeom prst="rect">
              <a:avLst/>
            </a:prstGeom>
            <a:solidFill>
              <a:srgbClr val="FF0000"/>
            </a:solidFill>
            <a:ln w="9525">
              <a:solidFill>
                <a:schemeClr val="tx1"/>
              </a:solidFill>
              <a:miter lim="800000"/>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3613" name="Line 29"/>
            <p:cNvSpPr>
              <a:spLocks noChangeShapeType="1"/>
            </p:cNvSpPr>
            <p:nvPr/>
          </p:nvSpPr>
          <p:spPr bwMode="auto">
            <a:xfrm flipH="1">
              <a:off x="3072" y="3408"/>
              <a:ext cx="48"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pic>
        <p:nvPicPr>
          <p:cNvPr id="2883614" name="Picture 30"/>
          <p:cNvPicPr>
            <a:picLocks noChangeArrowheads="1"/>
          </p:cNvPicPr>
          <p:nvPr/>
        </p:nvPicPr>
        <p:blipFill>
          <a:blip r:embed="rId2" cstate="print"/>
          <a:srcRect/>
          <a:stretch>
            <a:fillRect/>
          </a:stretch>
        </p:blipFill>
        <p:spPr bwMode="auto">
          <a:xfrm>
            <a:off x="6373813" y="3375025"/>
            <a:ext cx="920750" cy="1570038"/>
          </a:xfrm>
          <a:prstGeom prst="rect">
            <a:avLst/>
          </a:prstGeom>
          <a:noFill/>
          <a:ln w="9525">
            <a:noFill/>
            <a:miter lim="800000"/>
            <a:headEnd/>
            <a:tailEnd/>
          </a:ln>
          <a:effectLst/>
        </p:spPr>
      </p:pic>
      <p:sp>
        <p:nvSpPr>
          <p:cNvPr id="2883615" name="Freeform 31"/>
          <p:cNvSpPr>
            <a:spLocks/>
          </p:cNvSpPr>
          <p:nvPr/>
        </p:nvSpPr>
        <p:spPr bwMode="auto">
          <a:xfrm>
            <a:off x="6718300" y="2076450"/>
            <a:ext cx="474663" cy="1236663"/>
          </a:xfrm>
          <a:custGeom>
            <a:avLst/>
            <a:gdLst/>
            <a:ahLst/>
            <a:cxnLst>
              <a:cxn ang="0">
                <a:pos x="0" y="16"/>
              </a:cxn>
              <a:cxn ang="0">
                <a:pos x="15" y="11"/>
              </a:cxn>
              <a:cxn ang="0">
                <a:pos x="26" y="5"/>
              </a:cxn>
              <a:cxn ang="0">
                <a:pos x="36" y="5"/>
              </a:cxn>
              <a:cxn ang="0">
                <a:pos x="44" y="0"/>
              </a:cxn>
              <a:cxn ang="0">
                <a:pos x="54" y="0"/>
              </a:cxn>
              <a:cxn ang="0">
                <a:pos x="62" y="5"/>
              </a:cxn>
              <a:cxn ang="0">
                <a:pos x="62" y="27"/>
              </a:cxn>
              <a:cxn ang="0">
                <a:pos x="54" y="45"/>
              </a:cxn>
              <a:cxn ang="0">
                <a:pos x="36" y="51"/>
              </a:cxn>
              <a:cxn ang="0">
                <a:pos x="15" y="62"/>
              </a:cxn>
              <a:cxn ang="0">
                <a:pos x="8" y="56"/>
              </a:cxn>
              <a:cxn ang="0">
                <a:pos x="3" y="51"/>
              </a:cxn>
              <a:cxn ang="0">
                <a:pos x="8" y="45"/>
              </a:cxn>
              <a:cxn ang="0">
                <a:pos x="18" y="40"/>
              </a:cxn>
              <a:cxn ang="0">
                <a:pos x="29" y="34"/>
              </a:cxn>
              <a:cxn ang="0">
                <a:pos x="36" y="34"/>
              </a:cxn>
              <a:cxn ang="0">
                <a:pos x="54" y="27"/>
              </a:cxn>
              <a:cxn ang="0">
                <a:pos x="77" y="22"/>
              </a:cxn>
              <a:cxn ang="0">
                <a:pos x="95" y="22"/>
              </a:cxn>
              <a:cxn ang="0">
                <a:pos x="110" y="34"/>
              </a:cxn>
              <a:cxn ang="0">
                <a:pos x="116" y="45"/>
              </a:cxn>
              <a:cxn ang="0">
                <a:pos x="116" y="51"/>
              </a:cxn>
              <a:cxn ang="0">
                <a:pos x="113" y="62"/>
              </a:cxn>
              <a:cxn ang="0">
                <a:pos x="102" y="67"/>
              </a:cxn>
              <a:cxn ang="0">
                <a:pos x="87" y="79"/>
              </a:cxn>
              <a:cxn ang="0">
                <a:pos x="72" y="85"/>
              </a:cxn>
              <a:cxn ang="0">
                <a:pos x="65" y="85"/>
              </a:cxn>
              <a:cxn ang="0">
                <a:pos x="59" y="79"/>
              </a:cxn>
              <a:cxn ang="0">
                <a:pos x="59" y="73"/>
              </a:cxn>
              <a:cxn ang="0">
                <a:pos x="65" y="62"/>
              </a:cxn>
              <a:cxn ang="0">
                <a:pos x="77" y="56"/>
              </a:cxn>
              <a:cxn ang="0">
                <a:pos x="98" y="73"/>
              </a:cxn>
              <a:cxn ang="0">
                <a:pos x="102" y="85"/>
              </a:cxn>
              <a:cxn ang="0">
                <a:pos x="105" y="90"/>
              </a:cxn>
              <a:cxn ang="0">
                <a:pos x="98" y="107"/>
              </a:cxn>
              <a:cxn ang="0">
                <a:pos x="87" y="112"/>
              </a:cxn>
              <a:cxn ang="0">
                <a:pos x="69" y="125"/>
              </a:cxn>
              <a:cxn ang="0">
                <a:pos x="59" y="118"/>
              </a:cxn>
              <a:cxn ang="0">
                <a:pos x="59" y="112"/>
              </a:cxn>
              <a:cxn ang="0">
                <a:pos x="65" y="107"/>
              </a:cxn>
              <a:cxn ang="0">
                <a:pos x="72" y="101"/>
              </a:cxn>
              <a:cxn ang="0">
                <a:pos x="87" y="96"/>
              </a:cxn>
              <a:cxn ang="0">
                <a:pos x="102" y="96"/>
              </a:cxn>
              <a:cxn ang="0">
                <a:pos x="113" y="96"/>
              </a:cxn>
              <a:cxn ang="0">
                <a:pos x="120" y="101"/>
              </a:cxn>
              <a:cxn ang="0">
                <a:pos x="123" y="107"/>
              </a:cxn>
              <a:cxn ang="0">
                <a:pos x="131" y="112"/>
              </a:cxn>
              <a:cxn ang="0">
                <a:pos x="131" y="130"/>
              </a:cxn>
              <a:cxn ang="0">
                <a:pos x="120" y="141"/>
              </a:cxn>
              <a:cxn ang="0">
                <a:pos x="105" y="147"/>
              </a:cxn>
              <a:cxn ang="0">
                <a:pos x="87" y="147"/>
              </a:cxn>
            </a:cxnLst>
            <a:rect l="0" t="0" r="r" b="b"/>
            <a:pathLst>
              <a:path w="132" h="148">
                <a:moveTo>
                  <a:pt x="0" y="16"/>
                </a:moveTo>
                <a:lnTo>
                  <a:pt x="15" y="11"/>
                </a:lnTo>
                <a:lnTo>
                  <a:pt x="26" y="5"/>
                </a:lnTo>
                <a:lnTo>
                  <a:pt x="36" y="5"/>
                </a:lnTo>
                <a:lnTo>
                  <a:pt x="44" y="0"/>
                </a:lnTo>
                <a:lnTo>
                  <a:pt x="54" y="0"/>
                </a:lnTo>
                <a:lnTo>
                  <a:pt x="62" y="5"/>
                </a:lnTo>
                <a:lnTo>
                  <a:pt x="62" y="27"/>
                </a:lnTo>
                <a:lnTo>
                  <a:pt x="54" y="45"/>
                </a:lnTo>
                <a:lnTo>
                  <a:pt x="36" y="51"/>
                </a:lnTo>
                <a:lnTo>
                  <a:pt x="15" y="62"/>
                </a:lnTo>
                <a:lnTo>
                  <a:pt x="8" y="56"/>
                </a:lnTo>
                <a:lnTo>
                  <a:pt x="3" y="51"/>
                </a:lnTo>
                <a:lnTo>
                  <a:pt x="8" y="45"/>
                </a:lnTo>
                <a:lnTo>
                  <a:pt x="18" y="40"/>
                </a:lnTo>
                <a:lnTo>
                  <a:pt x="29" y="34"/>
                </a:lnTo>
                <a:lnTo>
                  <a:pt x="36" y="34"/>
                </a:lnTo>
                <a:lnTo>
                  <a:pt x="54" y="27"/>
                </a:lnTo>
                <a:lnTo>
                  <a:pt x="77" y="22"/>
                </a:lnTo>
                <a:lnTo>
                  <a:pt x="95" y="22"/>
                </a:lnTo>
                <a:lnTo>
                  <a:pt x="110" y="34"/>
                </a:lnTo>
                <a:lnTo>
                  <a:pt x="116" y="45"/>
                </a:lnTo>
                <a:lnTo>
                  <a:pt x="116" y="51"/>
                </a:lnTo>
                <a:lnTo>
                  <a:pt x="113" y="62"/>
                </a:lnTo>
                <a:lnTo>
                  <a:pt x="102" y="67"/>
                </a:lnTo>
                <a:lnTo>
                  <a:pt x="87" y="79"/>
                </a:lnTo>
                <a:lnTo>
                  <a:pt x="72" y="85"/>
                </a:lnTo>
                <a:lnTo>
                  <a:pt x="65" y="85"/>
                </a:lnTo>
                <a:lnTo>
                  <a:pt x="59" y="79"/>
                </a:lnTo>
                <a:lnTo>
                  <a:pt x="59" y="73"/>
                </a:lnTo>
                <a:lnTo>
                  <a:pt x="65" y="62"/>
                </a:lnTo>
                <a:lnTo>
                  <a:pt x="77" y="56"/>
                </a:lnTo>
                <a:lnTo>
                  <a:pt x="98" y="73"/>
                </a:lnTo>
                <a:lnTo>
                  <a:pt x="102" y="85"/>
                </a:lnTo>
                <a:lnTo>
                  <a:pt x="105" y="90"/>
                </a:lnTo>
                <a:lnTo>
                  <a:pt x="98" y="107"/>
                </a:lnTo>
                <a:lnTo>
                  <a:pt x="87" y="112"/>
                </a:lnTo>
                <a:lnTo>
                  <a:pt x="69" y="125"/>
                </a:lnTo>
                <a:lnTo>
                  <a:pt x="59" y="118"/>
                </a:lnTo>
                <a:lnTo>
                  <a:pt x="59" y="112"/>
                </a:lnTo>
                <a:lnTo>
                  <a:pt x="65" y="107"/>
                </a:lnTo>
                <a:lnTo>
                  <a:pt x="72" y="101"/>
                </a:lnTo>
                <a:lnTo>
                  <a:pt x="87" y="96"/>
                </a:lnTo>
                <a:lnTo>
                  <a:pt x="102" y="96"/>
                </a:lnTo>
                <a:lnTo>
                  <a:pt x="113" y="96"/>
                </a:lnTo>
                <a:lnTo>
                  <a:pt x="120" y="101"/>
                </a:lnTo>
                <a:lnTo>
                  <a:pt x="123" y="107"/>
                </a:lnTo>
                <a:lnTo>
                  <a:pt x="131" y="112"/>
                </a:lnTo>
                <a:lnTo>
                  <a:pt x="131" y="130"/>
                </a:lnTo>
                <a:lnTo>
                  <a:pt x="120" y="141"/>
                </a:lnTo>
                <a:lnTo>
                  <a:pt x="105" y="147"/>
                </a:lnTo>
                <a:lnTo>
                  <a:pt x="87" y="14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
        <p:nvSpPr>
          <p:cNvPr id="2883616" name="Text Box 32"/>
          <p:cNvSpPr txBox="1">
            <a:spLocks noChangeArrowheads="1"/>
          </p:cNvSpPr>
          <p:nvPr/>
        </p:nvSpPr>
        <p:spPr bwMode="auto">
          <a:xfrm>
            <a:off x="992188" y="3416300"/>
            <a:ext cx="590550"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3617" name="Text Box 33"/>
          <p:cNvSpPr txBox="1">
            <a:spLocks noChangeArrowheads="1"/>
          </p:cNvSpPr>
          <p:nvPr/>
        </p:nvSpPr>
        <p:spPr bwMode="auto">
          <a:xfrm>
            <a:off x="1514475" y="3416300"/>
            <a:ext cx="590550"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3618" name="Text Box 34"/>
          <p:cNvSpPr txBox="1">
            <a:spLocks noChangeArrowheads="1"/>
          </p:cNvSpPr>
          <p:nvPr/>
        </p:nvSpPr>
        <p:spPr bwMode="auto">
          <a:xfrm>
            <a:off x="2133600" y="3416300"/>
            <a:ext cx="590550"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3619" name="Text Box 35"/>
          <p:cNvSpPr txBox="1">
            <a:spLocks noChangeArrowheads="1"/>
          </p:cNvSpPr>
          <p:nvPr/>
        </p:nvSpPr>
        <p:spPr bwMode="auto">
          <a:xfrm>
            <a:off x="4856163" y="1392238"/>
            <a:ext cx="995362"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Acetyl</a:t>
            </a:r>
          </a:p>
        </p:txBody>
      </p:sp>
      <p:sp>
        <p:nvSpPr>
          <p:cNvPr id="2883620" name="Text Box 36"/>
          <p:cNvSpPr txBox="1">
            <a:spLocks noChangeArrowheads="1"/>
          </p:cNvSpPr>
          <p:nvPr/>
        </p:nvSpPr>
        <p:spPr bwMode="auto">
          <a:xfrm>
            <a:off x="279400" y="4622800"/>
            <a:ext cx="1065213" cy="57943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3200" b="1" smtClean="0">
                <a:solidFill>
                  <a:srgbClr val="FAFD00"/>
                </a:solidFill>
                <a:cs typeface="Arial" charset="0"/>
              </a:rPr>
              <a:t>DNA</a:t>
            </a:r>
          </a:p>
        </p:txBody>
      </p:sp>
      <p:sp>
        <p:nvSpPr>
          <p:cNvPr id="2883621" name="Text Box 37"/>
          <p:cNvSpPr txBox="1">
            <a:spLocks noChangeArrowheads="1"/>
          </p:cNvSpPr>
          <p:nvPr/>
        </p:nvSpPr>
        <p:spPr bwMode="auto">
          <a:xfrm>
            <a:off x="3717925" y="4991100"/>
            <a:ext cx="1131888"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Histone</a:t>
            </a:r>
          </a:p>
        </p:txBody>
      </p:sp>
      <p:sp>
        <p:nvSpPr>
          <p:cNvPr id="2883622" name="Text Box 38"/>
          <p:cNvSpPr txBox="1">
            <a:spLocks noChangeArrowheads="1"/>
          </p:cNvSpPr>
          <p:nvPr/>
        </p:nvSpPr>
        <p:spPr bwMode="auto">
          <a:xfrm>
            <a:off x="6224588" y="4987925"/>
            <a:ext cx="1131887"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Histone</a:t>
            </a:r>
          </a:p>
        </p:txBody>
      </p:sp>
      <p:sp>
        <p:nvSpPr>
          <p:cNvPr id="2883623" name="Rectangle 39"/>
          <p:cNvSpPr>
            <a:spLocks noChangeArrowheads="1"/>
          </p:cNvSpPr>
          <p:nvPr/>
        </p:nvSpPr>
        <p:spPr bwMode="auto">
          <a:xfrm>
            <a:off x="1047750" y="2009775"/>
            <a:ext cx="1714500" cy="519113"/>
          </a:xfrm>
          <a:prstGeom prst="rect">
            <a:avLst/>
          </a:prstGeom>
          <a:gradFill rotWithShape="0">
            <a:gsLst>
              <a:gs pos="0">
                <a:srgbClr val="FF9900"/>
              </a:gs>
              <a:gs pos="100000">
                <a:srgbClr val="FF9900">
                  <a:gamma/>
                  <a:shade val="46275"/>
                  <a:invGamma/>
                </a:srgbClr>
              </a:gs>
            </a:gsLst>
            <a:lin ang="0" scaled="1"/>
          </a:gradFill>
          <a:ln w="9525">
            <a:solidFill>
              <a:schemeClr val="tx1"/>
            </a:solidFill>
            <a:miter lim="800000"/>
            <a:headEnd/>
            <a:tailEnd/>
          </a:ln>
          <a:effectLst/>
        </p:spPr>
        <p:txBody>
          <a:bodyPr wrap="none" anchor="ctr"/>
          <a:lstStyle/>
          <a:p>
            <a:pPr algn="ctr" defTabSz="762000" fontAlgn="base">
              <a:spcBef>
                <a:spcPct val="0"/>
              </a:spcBef>
              <a:spcAft>
                <a:spcPct val="0"/>
              </a:spcAft>
            </a:pPr>
            <a:r>
              <a:rPr lang="en-GB" sz="2400" b="1" smtClean="0">
                <a:solidFill>
                  <a:srgbClr val="081D58"/>
                </a:solidFill>
                <a:cs typeface="Arial" charset="0"/>
              </a:rPr>
              <a:t>HDAC</a:t>
            </a:r>
          </a:p>
        </p:txBody>
      </p:sp>
      <p:sp>
        <p:nvSpPr>
          <p:cNvPr id="2883624" name="Freeform 40"/>
          <p:cNvSpPr>
            <a:spLocks/>
          </p:cNvSpPr>
          <p:nvPr/>
        </p:nvSpPr>
        <p:spPr bwMode="auto">
          <a:xfrm>
            <a:off x="2778125" y="2355850"/>
            <a:ext cx="1790700" cy="1169988"/>
          </a:xfrm>
          <a:custGeom>
            <a:avLst/>
            <a:gdLst/>
            <a:ahLst/>
            <a:cxnLst>
              <a:cxn ang="0">
                <a:pos x="0" y="48"/>
              </a:cxn>
              <a:cxn ang="0">
                <a:pos x="288" y="288"/>
              </a:cxn>
              <a:cxn ang="0">
                <a:pos x="432" y="0"/>
              </a:cxn>
            </a:cxnLst>
            <a:rect l="0" t="0" r="r" b="b"/>
            <a:pathLst>
              <a:path w="432" h="296">
                <a:moveTo>
                  <a:pt x="0" y="48"/>
                </a:moveTo>
                <a:cubicBezTo>
                  <a:pt x="108" y="172"/>
                  <a:pt x="216" y="296"/>
                  <a:pt x="288" y="288"/>
                </a:cubicBezTo>
                <a:cubicBezTo>
                  <a:pt x="360" y="280"/>
                  <a:pt x="408" y="48"/>
                  <a:pt x="432" y="0"/>
                </a:cubicBezTo>
              </a:path>
            </a:pathLst>
          </a:custGeom>
          <a:noFill/>
          <a:ln w="57150" cmpd="sng">
            <a:solidFill>
              <a:schemeClr val="tx1"/>
            </a:solidFill>
            <a:round/>
            <a:headEnd type="none" w="med" len="med"/>
            <a:tailEnd type="triangle" w="med" len="me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12825" y="2444750"/>
            <a:ext cx="1919288" cy="1050925"/>
            <a:chOff x="650" y="1541"/>
            <a:chExt cx="1209" cy="662"/>
          </a:xfrm>
        </p:grpSpPr>
        <p:sp>
          <p:nvSpPr>
            <p:cNvPr id="2884611" name="Rectangle 3"/>
            <p:cNvSpPr>
              <a:spLocks noChangeArrowheads="1"/>
            </p:cNvSpPr>
            <p:nvPr/>
          </p:nvSpPr>
          <p:spPr bwMode="auto">
            <a:xfrm>
              <a:off x="1556" y="1541"/>
              <a:ext cx="159"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12" name="Rectangle 4"/>
            <p:cNvSpPr>
              <a:spLocks noChangeArrowheads="1"/>
            </p:cNvSpPr>
            <p:nvPr/>
          </p:nvSpPr>
          <p:spPr bwMode="auto">
            <a:xfrm>
              <a:off x="1333" y="1541"/>
              <a:ext cx="220"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13" name="Rectangle 5"/>
            <p:cNvSpPr>
              <a:spLocks noChangeArrowheads="1"/>
            </p:cNvSpPr>
            <p:nvPr/>
          </p:nvSpPr>
          <p:spPr bwMode="auto">
            <a:xfrm>
              <a:off x="1087" y="1541"/>
              <a:ext cx="233"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14" name="Rectangle 6"/>
            <p:cNvSpPr>
              <a:spLocks noChangeArrowheads="1"/>
            </p:cNvSpPr>
            <p:nvPr/>
          </p:nvSpPr>
          <p:spPr bwMode="auto">
            <a:xfrm>
              <a:off x="875" y="1541"/>
              <a:ext cx="220"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15" name="Rectangle 7"/>
            <p:cNvSpPr>
              <a:spLocks noChangeArrowheads="1"/>
            </p:cNvSpPr>
            <p:nvPr/>
          </p:nvSpPr>
          <p:spPr bwMode="auto">
            <a:xfrm>
              <a:off x="666" y="1541"/>
              <a:ext cx="196"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16" name="Text Box 8"/>
            <p:cNvSpPr txBox="1">
              <a:spLocks noChangeArrowheads="1"/>
            </p:cNvSpPr>
            <p:nvPr/>
          </p:nvSpPr>
          <p:spPr bwMode="auto">
            <a:xfrm>
              <a:off x="650" y="1722"/>
              <a:ext cx="1209" cy="28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b="1" smtClean="0">
                  <a:solidFill>
                    <a:srgbClr val="081D58"/>
                  </a:solidFill>
                  <a:cs typeface="Arial" charset="0"/>
                </a:rPr>
                <a:t>MBD protein</a:t>
              </a:r>
            </a:p>
          </p:txBody>
        </p:sp>
      </p:grpSp>
      <p:sp>
        <p:nvSpPr>
          <p:cNvPr id="2884617" name="Rectangle 9"/>
          <p:cNvSpPr>
            <a:spLocks noChangeArrowheads="1"/>
          </p:cNvSpPr>
          <p:nvPr/>
        </p:nvSpPr>
        <p:spPr bwMode="auto">
          <a:xfrm>
            <a:off x="681038" y="4303713"/>
            <a:ext cx="7935912" cy="185737"/>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grpSp>
        <p:nvGrpSpPr>
          <p:cNvPr id="3" name="Group 10"/>
          <p:cNvGrpSpPr>
            <a:grpSpLocks/>
          </p:cNvGrpSpPr>
          <p:nvPr/>
        </p:nvGrpSpPr>
        <p:grpSpPr bwMode="auto">
          <a:xfrm>
            <a:off x="2060575" y="3375025"/>
            <a:ext cx="346075" cy="928688"/>
            <a:chOff x="1488" y="864"/>
            <a:chExt cx="96" cy="240"/>
          </a:xfrm>
        </p:grpSpPr>
        <p:sp>
          <p:nvSpPr>
            <p:cNvPr id="2884619" name="Oval 11"/>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20" name="Line 12"/>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4" name="Group 13"/>
          <p:cNvGrpSpPr>
            <a:grpSpLocks/>
          </p:cNvGrpSpPr>
          <p:nvPr/>
        </p:nvGrpSpPr>
        <p:grpSpPr bwMode="auto">
          <a:xfrm>
            <a:off x="1716088" y="3375025"/>
            <a:ext cx="344487" cy="928688"/>
            <a:chOff x="1488" y="864"/>
            <a:chExt cx="96" cy="240"/>
          </a:xfrm>
        </p:grpSpPr>
        <p:sp>
          <p:nvSpPr>
            <p:cNvPr id="2884622" name="Oval 14"/>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23" name="Line 15"/>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5" name="Group 16"/>
          <p:cNvGrpSpPr>
            <a:grpSpLocks/>
          </p:cNvGrpSpPr>
          <p:nvPr/>
        </p:nvGrpSpPr>
        <p:grpSpPr bwMode="auto">
          <a:xfrm>
            <a:off x="2406650" y="3375025"/>
            <a:ext cx="344488" cy="928688"/>
            <a:chOff x="1488" y="864"/>
            <a:chExt cx="96" cy="240"/>
          </a:xfrm>
        </p:grpSpPr>
        <p:sp>
          <p:nvSpPr>
            <p:cNvPr id="2884625" name="Oval 17"/>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26" name="Line 18"/>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6" name="Group 19"/>
          <p:cNvGrpSpPr>
            <a:grpSpLocks/>
          </p:cNvGrpSpPr>
          <p:nvPr/>
        </p:nvGrpSpPr>
        <p:grpSpPr bwMode="auto">
          <a:xfrm>
            <a:off x="1025525" y="3375025"/>
            <a:ext cx="346075" cy="928688"/>
            <a:chOff x="1488" y="864"/>
            <a:chExt cx="96" cy="240"/>
          </a:xfrm>
        </p:grpSpPr>
        <p:sp>
          <p:nvSpPr>
            <p:cNvPr id="2884628" name="Oval 20"/>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29" name="Line 21"/>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7" name="Group 22"/>
          <p:cNvGrpSpPr>
            <a:grpSpLocks/>
          </p:cNvGrpSpPr>
          <p:nvPr/>
        </p:nvGrpSpPr>
        <p:grpSpPr bwMode="auto">
          <a:xfrm>
            <a:off x="1371600" y="3375025"/>
            <a:ext cx="344488" cy="928688"/>
            <a:chOff x="1488" y="864"/>
            <a:chExt cx="96" cy="240"/>
          </a:xfrm>
        </p:grpSpPr>
        <p:sp>
          <p:nvSpPr>
            <p:cNvPr id="2884631" name="Oval 23"/>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32" name="Line 24"/>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pic>
        <p:nvPicPr>
          <p:cNvPr id="2884633" name="Picture 25"/>
          <p:cNvPicPr>
            <a:picLocks noChangeArrowheads="1"/>
          </p:cNvPicPr>
          <p:nvPr/>
        </p:nvPicPr>
        <p:blipFill>
          <a:blip r:embed="rId2" cstate="print"/>
          <a:srcRect/>
          <a:stretch>
            <a:fillRect/>
          </a:stretch>
        </p:blipFill>
        <p:spPr bwMode="auto">
          <a:xfrm>
            <a:off x="3786188" y="3375025"/>
            <a:ext cx="920750" cy="1570038"/>
          </a:xfrm>
          <a:prstGeom prst="rect">
            <a:avLst/>
          </a:prstGeom>
          <a:noFill/>
          <a:ln w="9525">
            <a:noFill/>
            <a:miter lim="800000"/>
            <a:headEnd/>
            <a:tailEnd/>
          </a:ln>
          <a:effectLst/>
        </p:spPr>
      </p:pic>
      <p:sp>
        <p:nvSpPr>
          <p:cNvPr id="2884634" name="Freeform 26"/>
          <p:cNvSpPr>
            <a:spLocks/>
          </p:cNvSpPr>
          <p:nvPr/>
        </p:nvSpPr>
        <p:spPr bwMode="auto">
          <a:xfrm>
            <a:off x="4130675" y="2076450"/>
            <a:ext cx="474663" cy="1236663"/>
          </a:xfrm>
          <a:custGeom>
            <a:avLst/>
            <a:gdLst/>
            <a:ahLst/>
            <a:cxnLst>
              <a:cxn ang="0">
                <a:pos x="0" y="16"/>
              </a:cxn>
              <a:cxn ang="0">
                <a:pos x="15" y="11"/>
              </a:cxn>
              <a:cxn ang="0">
                <a:pos x="26" y="5"/>
              </a:cxn>
              <a:cxn ang="0">
                <a:pos x="36" y="5"/>
              </a:cxn>
              <a:cxn ang="0">
                <a:pos x="44" y="0"/>
              </a:cxn>
              <a:cxn ang="0">
                <a:pos x="54" y="0"/>
              </a:cxn>
              <a:cxn ang="0">
                <a:pos x="62" y="5"/>
              </a:cxn>
              <a:cxn ang="0">
                <a:pos x="62" y="27"/>
              </a:cxn>
              <a:cxn ang="0">
                <a:pos x="54" y="45"/>
              </a:cxn>
              <a:cxn ang="0">
                <a:pos x="36" y="51"/>
              </a:cxn>
              <a:cxn ang="0">
                <a:pos x="15" y="62"/>
              </a:cxn>
              <a:cxn ang="0">
                <a:pos x="8" y="56"/>
              </a:cxn>
              <a:cxn ang="0">
                <a:pos x="3" y="51"/>
              </a:cxn>
              <a:cxn ang="0">
                <a:pos x="8" y="45"/>
              </a:cxn>
              <a:cxn ang="0">
                <a:pos x="18" y="40"/>
              </a:cxn>
              <a:cxn ang="0">
                <a:pos x="29" y="34"/>
              </a:cxn>
              <a:cxn ang="0">
                <a:pos x="36" y="34"/>
              </a:cxn>
              <a:cxn ang="0">
                <a:pos x="54" y="27"/>
              </a:cxn>
              <a:cxn ang="0">
                <a:pos x="77" y="22"/>
              </a:cxn>
              <a:cxn ang="0">
                <a:pos x="95" y="22"/>
              </a:cxn>
              <a:cxn ang="0">
                <a:pos x="110" y="34"/>
              </a:cxn>
              <a:cxn ang="0">
                <a:pos x="116" y="45"/>
              </a:cxn>
              <a:cxn ang="0">
                <a:pos x="116" y="51"/>
              </a:cxn>
              <a:cxn ang="0">
                <a:pos x="113" y="62"/>
              </a:cxn>
              <a:cxn ang="0">
                <a:pos x="102" y="67"/>
              </a:cxn>
              <a:cxn ang="0">
                <a:pos x="87" y="79"/>
              </a:cxn>
              <a:cxn ang="0">
                <a:pos x="72" y="85"/>
              </a:cxn>
              <a:cxn ang="0">
                <a:pos x="65" y="85"/>
              </a:cxn>
              <a:cxn ang="0">
                <a:pos x="59" y="79"/>
              </a:cxn>
              <a:cxn ang="0">
                <a:pos x="59" y="73"/>
              </a:cxn>
              <a:cxn ang="0">
                <a:pos x="65" y="62"/>
              </a:cxn>
              <a:cxn ang="0">
                <a:pos x="77" y="56"/>
              </a:cxn>
              <a:cxn ang="0">
                <a:pos x="98" y="73"/>
              </a:cxn>
              <a:cxn ang="0">
                <a:pos x="102" y="85"/>
              </a:cxn>
              <a:cxn ang="0">
                <a:pos x="105" y="90"/>
              </a:cxn>
              <a:cxn ang="0">
                <a:pos x="98" y="107"/>
              </a:cxn>
              <a:cxn ang="0">
                <a:pos x="87" y="112"/>
              </a:cxn>
              <a:cxn ang="0">
                <a:pos x="69" y="125"/>
              </a:cxn>
              <a:cxn ang="0">
                <a:pos x="59" y="118"/>
              </a:cxn>
              <a:cxn ang="0">
                <a:pos x="59" y="112"/>
              </a:cxn>
              <a:cxn ang="0">
                <a:pos x="65" y="107"/>
              </a:cxn>
              <a:cxn ang="0">
                <a:pos x="72" y="101"/>
              </a:cxn>
              <a:cxn ang="0">
                <a:pos x="87" y="96"/>
              </a:cxn>
              <a:cxn ang="0">
                <a:pos x="102" y="96"/>
              </a:cxn>
              <a:cxn ang="0">
                <a:pos x="113" y="96"/>
              </a:cxn>
              <a:cxn ang="0">
                <a:pos x="120" y="101"/>
              </a:cxn>
              <a:cxn ang="0">
                <a:pos x="123" y="107"/>
              </a:cxn>
              <a:cxn ang="0">
                <a:pos x="131" y="112"/>
              </a:cxn>
              <a:cxn ang="0">
                <a:pos x="131" y="130"/>
              </a:cxn>
              <a:cxn ang="0">
                <a:pos x="120" y="141"/>
              </a:cxn>
              <a:cxn ang="0">
                <a:pos x="105" y="147"/>
              </a:cxn>
              <a:cxn ang="0">
                <a:pos x="87" y="147"/>
              </a:cxn>
            </a:cxnLst>
            <a:rect l="0" t="0" r="r" b="b"/>
            <a:pathLst>
              <a:path w="132" h="148">
                <a:moveTo>
                  <a:pt x="0" y="16"/>
                </a:moveTo>
                <a:lnTo>
                  <a:pt x="15" y="11"/>
                </a:lnTo>
                <a:lnTo>
                  <a:pt x="26" y="5"/>
                </a:lnTo>
                <a:lnTo>
                  <a:pt x="36" y="5"/>
                </a:lnTo>
                <a:lnTo>
                  <a:pt x="44" y="0"/>
                </a:lnTo>
                <a:lnTo>
                  <a:pt x="54" y="0"/>
                </a:lnTo>
                <a:lnTo>
                  <a:pt x="62" y="5"/>
                </a:lnTo>
                <a:lnTo>
                  <a:pt x="62" y="27"/>
                </a:lnTo>
                <a:lnTo>
                  <a:pt x="54" y="45"/>
                </a:lnTo>
                <a:lnTo>
                  <a:pt x="36" y="51"/>
                </a:lnTo>
                <a:lnTo>
                  <a:pt x="15" y="62"/>
                </a:lnTo>
                <a:lnTo>
                  <a:pt x="8" y="56"/>
                </a:lnTo>
                <a:lnTo>
                  <a:pt x="3" y="51"/>
                </a:lnTo>
                <a:lnTo>
                  <a:pt x="8" y="45"/>
                </a:lnTo>
                <a:lnTo>
                  <a:pt x="18" y="40"/>
                </a:lnTo>
                <a:lnTo>
                  <a:pt x="29" y="34"/>
                </a:lnTo>
                <a:lnTo>
                  <a:pt x="36" y="34"/>
                </a:lnTo>
                <a:lnTo>
                  <a:pt x="54" y="27"/>
                </a:lnTo>
                <a:lnTo>
                  <a:pt x="77" y="22"/>
                </a:lnTo>
                <a:lnTo>
                  <a:pt x="95" y="22"/>
                </a:lnTo>
                <a:lnTo>
                  <a:pt x="110" y="34"/>
                </a:lnTo>
                <a:lnTo>
                  <a:pt x="116" y="45"/>
                </a:lnTo>
                <a:lnTo>
                  <a:pt x="116" y="51"/>
                </a:lnTo>
                <a:lnTo>
                  <a:pt x="113" y="62"/>
                </a:lnTo>
                <a:lnTo>
                  <a:pt x="102" y="67"/>
                </a:lnTo>
                <a:lnTo>
                  <a:pt x="87" y="79"/>
                </a:lnTo>
                <a:lnTo>
                  <a:pt x="72" y="85"/>
                </a:lnTo>
                <a:lnTo>
                  <a:pt x="65" y="85"/>
                </a:lnTo>
                <a:lnTo>
                  <a:pt x="59" y="79"/>
                </a:lnTo>
                <a:lnTo>
                  <a:pt x="59" y="73"/>
                </a:lnTo>
                <a:lnTo>
                  <a:pt x="65" y="62"/>
                </a:lnTo>
                <a:lnTo>
                  <a:pt x="77" y="56"/>
                </a:lnTo>
                <a:lnTo>
                  <a:pt x="98" y="73"/>
                </a:lnTo>
                <a:lnTo>
                  <a:pt x="102" y="85"/>
                </a:lnTo>
                <a:lnTo>
                  <a:pt x="105" y="90"/>
                </a:lnTo>
                <a:lnTo>
                  <a:pt x="98" y="107"/>
                </a:lnTo>
                <a:lnTo>
                  <a:pt x="87" y="112"/>
                </a:lnTo>
                <a:lnTo>
                  <a:pt x="69" y="125"/>
                </a:lnTo>
                <a:lnTo>
                  <a:pt x="59" y="118"/>
                </a:lnTo>
                <a:lnTo>
                  <a:pt x="59" y="112"/>
                </a:lnTo>
                <a:lnTo>
                  <a:pt x="65" y="107"/>
                </a:lnTo>
                <a:lnTo>
                  <a:pt x="72" y="101"/>
                </a:lnTo>
                <a:lnTo>
                  <a:pt x="87" y="96"/>
                </a:lnTo>
                <a:lnTo>
                  <a:pt x="102" y="96"/>
                </a:lnTo>
                <a:lnTo>
                  <a:pt x="113" y="96"/>
                </a:lnTo>
                <a:lnTo>
                  <a:pt x="120" y="101"/>
                </a:lnTo>
                <a:lnTo>
                  <a:pt x="123" y="107"/>
                </a:lnTo>
                <a:lnTo>
                  <a:pt x="131" y="112"/>
                </a:lnTo>
                <a:lnTo>
                  <a:pt x="131" y="130"/>
                </a:lnTo>
                <a:lnTo>
                  <a:pt x="120" y="141"/>
                </a:lnTo>
                <a:lnTo>
                  <a:pt x="105" y="147"/>
                </a:lnTo>
                <a:lnTo>
                  <a:pt x="87" y="14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pic>
        <p:nvPicPr>
          <p:cNvPr id="2884635" name="Picture 27"/>
          <p:cNvPicPr>
            <a:picLocks noChangeArrowheads="1"/>
          </p:cNvPicPr>
          <p:nvPr/>
        </p:nvPicPr>
        <p:blipFill>
          <a:blip r:embed="rId2" cstate="print"/>
          <a:srcRect/>
          <a:stretch>
            <a:fillRect/>
          </a:stretch>
        </p:blipFill>
        <p:spPr bwMode="auto">
          <a:xfrm>
            <a:off x="6373813" y="3375025"/>
            <a:ext cx="920750" cy="1570038"/>
          </a:xfrm>
          <a:prstGeom prst="rect">
            <a:avLst/>
          </a:prstGeom>
          <a:noFill/>
          <a:ln w="9525">
            <a:noFill/>
            <a:miter lim="800000"/>
            <a:headEnd/>
            <a:tailEnd/>
          </a:ln>
          <a:effectLst/>
        </p:spPr>
      </p:pic>
      <p:sp>
        <p:nvSpPr>
          <p:cNvPr id="2884636" name="Freeform 28"/>
          <p:cNvSpPr>
            <a:spLocks/>
          </p:cNvSpPr>
          <p:nvPr/>
        </p:nvSpPr>
        <p:spPr bwMode="auto">
          <a:xfrm>
            <a:off x="6718300" y="2076450"/>
            <a:ext cx="474663" cy="1236663"/>
          </a:xfrm>
          <a:custGeom>
            <a:avLst/>
            <a:gdLst/>
            <a:ahLst/>
            <a:cxnLst>
              <a:cxn ang="0">
                <a:pos x="0" y="16"/>
              </a:cxn>
              <a:cxn ang="0">
                <a:pos x="15" y="11"/>
              </a:cxn>
              <a:cxn ang="0">
                <a:pos x="26" y="5"/>
              </a:cxn>
              <a:cxn ang="0">
                <a:pos x="36" y="5"/>
              </a:cxn>
              <a:cxn ang="0">
                <a:pos x="44" y="0"/>
              </a:cxn>
              <a:cxn ang="0">
                <a:pos x="54" y="0"/>
              </a:cxn>
              <a:cxn ang="0">
                <a:pos x="62" y="5"/>
              </a:cxn>
              <a:cxn ang="0">
                <a:pos x="62" y="27"/>
              </a:cxn>
              <a:cxn ang="0">
                <a:pos x="54" y="45"/>
              </a:cxn>
              <a:cxn ang="0">
                <a:pos x="36" y="51"/>
              </a:cxn>
              <a:cxn ang="0">
                <a:pos x="15" y="62"/>
              </a:cxn>
              <a:cxn ang="0">
                <a:pos x="8" y="56"/>
              </a:cxn>
              <a:cxn ang="0">
                <a:pos x="3" y="51"/>
              </a:cxn>
              <a:cxn ang="0">
                <a:pos x="8" y="45"/>
              </a:cxn>
              <a:cxn ang="0">
                <a:pos x="18" y="40"/>
              </a:cxn>
              <a:cxn ang="0">
                <a:pos x="29" y="34"/>
              </a:cxn>
              <a:cxn ang="0">
                <a:pos x="36" y="34"/>
              </a:cxn>
              <a:cxn ang="0">
                <a:pos x="54" y="27"/>
              </a:cxn>
              <a:cxn ang="0">
                <a:pos x="77" y="22"/>
              </a:cxn>
              <a:cxn ang="0">
                <a:pos x="95" y="22"/>
              </a:cxn>
              <a:cxn ang="0">
                <a:pos x="110" y="34"/>
              </a:cxn>
              <a:cxn ang="0">
                <a:pos x="116" y="45"/>
              </a:cxn>
              <a:cxn ang="0">
                <a:pos x="116" y="51"/>
              </a:cxn>
              <a:cxn ang="0">
                <a:pos x="113" y="62"/>
              </a:cxn>
              <a:cxn ang="0">
                <a:pos x="102" y="67"/>
              </a:cxn>
              <a:cxn ang="0">
                <a:pos x="87" y="79"/>
              </a:cxn>
              <a:cxn ang="0">
                <a:pos x="72" y="85"/>
              </a:cxn>
              <a:cxn ang="0">
                <a:pos x="65" y="85"/>
              </a:cxn>
              <a:cxn ang="0">
                <a:pos x="59" y="79"/>
              </a:cxn>
              <a:cxn ang="0">
                <a:pos x="59" y="73"/>
              </a:cxn>
              <a:cxn ang="0">
                <a:pos x="65" y="62"/>
              </a:cxn>
              <a:cxn ang="0">
                <a:pos x="77" y="56"/>
              </a:cxn>
              <a:cxn ang="0">
                <a:pos x="98" y="73"/>
              </a:cxn>
              <a:cxn ang="0">
                <a:pos x="102" y="85"/>
              </a:cxn>
              <a:cxn ang="0">
                <a:pos x="105" y="90"/>
              </a:cxn>
              <a:cxn ang="0">
                <a:pos x="98" y="107"/>
              </a:cxn>
              <a:cxn ang="0">
                <a:pos x="87" y="112"/>
              </a:cxn>
              <a:cxn ang="0">
                <a:pos x="69" y="125"/>
              </a:cxn>
              <a:cxn ang="0">
                <a:pos x="59" y="118"/>
              </a:cxn>
              <a:cxn ang="0">
                <a:pos x="59" y="112"/>
              </a:cxn>
              <a:cxn ang="0">
                <a:pos x="65" y="107"/>
              </a:cxn>
              <a:cxn ang="0">
                <a:pos x="72" y="101"/>
              </a:cxn>
              <a:cxn ang="0">
                <a:pos x="87" y="96"/>
              </a:cxn>
              <a:cxn ang="0">
                <a:pos x="102" y="96"/>
              </a:cxn>
              <a:cxn ang="0">
                <a:pos x="113" y="96"/>
              </a:cxn>
              <a:cxn ang="0">
                <a:pos x="120" y="101"/>
              </a:cxn>
              <a:cxn ang="0">
                <a:pos x="123" y="107"/>
              </a:cxn>
              <a:cxn ang="0">
                <a:pos x="131" y="112"/>
              </a:cxn>
              <a:cxn ang="0">
                <a:pos x="131" y="130"/>
              </a:cxn>
              <a:cxn ang="0">
                <a:pos x="120" y="141"/>
              </a:cxn>
              <a:cxn ang="0">
                <a:pos x="105" y="147"/>
              </a:cxn>
              <a:cxn ang="0">
                <a:pos x="87" y="147"/>
              </a:cxn>
            </a:cxnLst>
            <a:rect l="0" t="0" r="r" b="b"/>
            <a:pathLst>
              <a:path w="132" h="148">
                <a:moveTo>
                  <a:pt x="0" y="16"/>
                </a:moveTo>
                <a:lnTo>
                  <a:pt x="15" y="11"/>
                </a:lnTo>
                <a:lnTo>
                  <a:pt x="26" y="5"/>
                </a:lnTo>
                <a:lnTo>
                  <a:pt x="36" y="5"/>
                </a:lnTo>
                <a:lnTo>
                  <a:pt x="44" y="0"/>
                </a:lnTo>
                <a:lnTo>
                  <a:pt x="54" y="0"/>
                </a:lnTo>
                <a:lnTo>
                  <a:pt x="62" y="5"/>
                </a:lnTo>
                <a:lnTo>
                  <a:pt x="62" y="27"/>
                </a:lnTo>
                <a:lnTo>
                  <a:pt x="54" y="45"/>
                </a:lnTo>
                <a:lnTo>
                  <a:pt x="36" y="51"/>
                </a:lnTo>
                <a:lnTo>
                  <a:pt x="15" y="62"/>
                </a:lnTo>
                <a:lnTo>
                  <a:pt x="8" y="56"/>
                </a:lnTo>
                <a:lnTo>
                  <a:pt x="3" y="51"/>
                </a:lnTo>
                <a:lnTo>
                  <a:pt x="8" y="45"/>
                </a:lnTo>
                <a:lnTo>
                  <a:pt x="18" y="40"/>
                </a:lnTo>
                <a:lnTo>
                  <a:pt x="29" y="34"/>
                </a:lnTo>
                <a:lnTo>
                  <a:pt x="36" y="34"/>
                </a:lnTo>
                <a:lnTo>
                  <a:pt x="54" y="27"/>
                </a:lnTo>
                <a:lnTo>
                  <a:pt x="77" y="22"/>
                </a:lnTo>
                <a:lnTo>
                  <a:pt x="95" y="22"/>
                </a:lnTo>
                <a:lnTo>
                  <a:pt x="110" y="34"/>
                </a:lnTo>
                <a:lnTo>
                  <a:pt x="116" y="45"/>
                </a:lnTo>
                <a:lnTo>
                  <a:pt x="116" y="51"/>
                </a:lnTo>
                <a:lnTo>
                  <a:pt x="113" y="62"/>
                </a:lnTo>
                <a:lnTo>
                  <a:pt x="102" y="67"/>
                </a:lnTo>
                <a:lnTo>
                  <a:pt x="87" y="79"/>
                </a:lnTo>
                <a:lnTo>
                  <a:pt x="72" y="85"/>
                </a:lnTo>
                <a:lnTo>
                  <a:pt x="65" y="85"/>
                </a:lnTo>
                <a:lnTo>
                  <a:pt x="59" y="79"/>
                </a:lnTo>
                <a:lnTo>
                  <a:pt x="59" y="73"/>
                </a:lnTo>
                <a:lnTo>
                  <a:pt x="65" y="62"/>
                </a:lnTo>
                <a:lnTo>
                  <a:pt x="77" y="56"/>
                </a:lnTo>
                <a:lnTo>
                  <a:pt x="98" y="73"/>
                </a:lnTo>
                <a:lnTo>
                  <a:pt x="102" y="85"/>
                </a:lnTo>
                <a:lnTo>
                  <a:pt x="105" y="90"/>
                </a:lnTo>
                <a:lnTo>
                  <a:pt x="98" y="107"/>
                </a:lnTo>
                <a:lnTo>
                  <a:pt x="87" y="112"/>
                </a:lnTo>
                <a:lnTo>
                  <a:pt x="69" y="125"/>
                </a:lnTo>
                <a:lnTo>
                  <a:pt x="59" y="118"/>
                </a:lnTo>
                <a:lnTo>
                  <a:pt x="59" y="112"/>
                </a:lnTo>
                <a:lnTo>
                  <a:pt x="65" y="107"/>
                </a:lnTo>
                <a:lnTo>
                  <a:pt x="72" y="101"/>
                </a:lnTo>
                <a:lnTo>
                  <a:pt x="87" y="96"/>
                </a:lnTo>
                <a:lnTo>
                  <a:pt x="102" y="96"/>
                </a:lnTo>
                <a:lnTo>
                  <a:pt x="113" y="96"/>
                </a:lnTo>
                <a:lnTo>
                  <a:pt x="120" y="101"/>
                </a:lnTo>
                <a:lnTo>
                  <a:pt x="123" y="107"/>
                </a:lnTo>
                <a:lnTo>
                  <a:pt x="131" y="112"/>
                </a:lnTo>
                <a:lnTo>
                  <a:pt x="131" y="130"/>
                </a:lnTo>
                <a:lnTo>
                  <a:pt x="120" y="141"/>
                </a:lnTo>
                <a:lnTo>
                  <a:pt x="105" y="147"/>
                </a:lnTo>
                <a:lnTo>
                  <a:pt x="87" y="14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
        <p:nvSpPr>
          <p:cNvPr id="2884637" name="Text Box 29"/>
          <p:cNvSpPr txBox="1">
            <a:spLocks noChangeArrowheads="1"/>
          </p:cNvSpPr>
          <p:nvPr/>
        </p:nvSpPr>
        <p:spPr bwMode="auto">
          <a:xfrm>
            <a:off x="992188" y="3416300"/>
            <a:ext cx="590550"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4638" name="Text Box 30"/>
          <p:cNvSpPr txBox="1">
            <a:spLocks noChangeArrowheads="1"/>
          </p:cNvSpPr>
          <p:nvPr/>
        </p:nvSpPr>
        <p:spPr bwMode="auto">
          <a:xfrm>
            <a:off x="1514475" y="3416300"/>
            <a:ext cx="590550"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4639" name="Text Box 31"/>
          <p:cNvSpPr txBox="1">
            <a:spLocks noChangeArrowheads="1"/>
          </p:cNvSpPr>
          <p:nvPr/>
        </p:nvSpPr>
        <p:spPr bwMode="auto">
          <a:xfrm>
            <a:off x="2133600" y="3416300"/>
            <a:ext cx="590550"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4640" name="Text Box 32"/>
          <p:cNvSpPr txBox="1">
            <a:spLocks noChangeArrowheads="1"/>
          </p:cNvSpPr>
          <p:nvPr/>
        </p:nvSpPr>
        <p:spPr bwMode="auto">
          <a:xfrm>
            <a:off x="279400" y="4622800"/>
            <a:ext cx="1065213" cy="57943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3200" b="1" smtClean="0">
                <a:solidFill>
                  <a:srgbClr val="FAFD00"/>
                </a:solidFill>
                <a:cs typeface="Arial" charset="0"/>
              </a:rPr>
              <a:t>DNA</a:t>
            </a:r>
          </a:p>
        </p:txBody>
      </p:sp>
      <p:sp>
        <p:nvSpPr>
          <p:cNvPr id="2884641" name="Text Box 33"/>
          <p:cNvSpPr txBox="1">
            <a:spLocks noChangeArrowheads="1"/>
          </p:cNvSpPr>
          <p:nvPr/>
        </p:nvSpPr>
        <p:spPr bwMode="auto">
          <a:xfrm>
            <a:off x="3717925" y="4991100"/>
            <a:ext cx="1131888"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Histone</a:t>
            </a:r>
          </a:p>
        </p:txBody>
      </p:sp>
      <p:sp>
        <p:nvSpPr>
          <p:cNvPr id="2884642" name="Text Box 34"/>
          <p:cNvSpPr txBox="1">
            <a:spLocks noChangeArrowheads="1"/>
          </p:cNvSpPr>
          <p:nvPr/>
        </p:nvSpPr>
        <p:spPr bwMode="auto">
          <a:xfrm>
            <a:off x="6224588" y="4987925"/>
            <a:ext cx="1131887"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Histone</a:t>
            </a:r>
          </a:p>
        </p:txBody>
      </p:sp>
      <p:grpSp>
        <p:nvGrpSpPr>
          <p:cNvPr id="8" name="Group 35"/>
          <p:cNvGrpSpPr>
            <a:grpSpLocks/>
          </p:cNvGrpSpPr>
          <p:nvPr/>
        </p:nvGrpSpPr>
        <p:grpSpPr bwMode="auto">
          <a:xfrm>
            <a:off x="939800" y="1911350"/>
            <a:ext cx="1677988" cy="720725"/>
            <a:chOff x="816" y="1664"/>
            <a:chExt cx="480" cy="192"/>
          </a:xfrm>
        </p:grpSpPr>
        <p:sp>
          <p:nvSpPr>
            <p:cNvPr id="2884644" name="Oval 36"/>
            <p:cNvSpPr>
              <a:spLocks noChangeArrowheads="1"/>
            </p:cNvSpPr>
            <p:nvPr/>
          </p:nvSpPr>
          <p:spPr bwMode="auto">
            <a:xfrm>
              <a:off x="816" y="1664"/>
              <a:ext cx="480" cy="192"/>
            </a:xfrm>
            <a:prstGeom prst="ellipse">
              <a:avLst/>
            </a:prstGeom>
            <a:gradFill rotWithShape="0">
              <a:gsLst>
                <a:gs pos="0">
                  <a:srgbClr val="00FF00"/>
                </a:gs>
                <a:gs pos="100000">
                  <a:srgbClr val="00FF00">
                    <a:gamma/>
                    <a:shade val="46275"/>
                    <a:invGamma/>
                  </a:srgbClr>
                </a:gs>
              </a:gsLst>
              <a:lin ang="0" scaled="1"/>
            </a:gradFill>
            <a:ln w="9525">
              <a:solidFill>
                <a:schemeClr val="tx1"/>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4645" name="Text Box 37"/>
            <p:cNvSpPr txBox="1">
              <a:spLocks noChangeArrowheads="1"/>
            </p:cNvSpPr>
            <p:nvPr/>
          </p:nvSpPr>
          <p:spPr bwMode="auto">
            <a:xfrm>
              <a:off x="912" y="1680"/>
              <a:ext cx="384" cy="154"/>
            </a:xfrm>
            <a:prstGeom prst="rect">
              <a:avLst/>
            </a:prstGeom>
            <a:noFill/>
            <a:ln w="9525">
              <a:noFill/>
              <a:miter lim="800000"/>
              <a:headEnd/>
              <a:tailEnd/>
            </a:ln>
            <a:effectLst/>
          </p:spPr>
          <p:txBody>
            <a:bodyPr>
              <a:spAutoFit/>
            </a:bodyPr>
            <a:lstStyle/>
            <a:p>
              <a:pPr fontAlgn="base">
                <a:spcBef>
                  <a:spcPct val="0"/>
                </a:spcBef>
                <a:spcAft>
                  <a:spcPct val="0"/>
                </a:spcAft>
              </a:pPr>
              <a:r>
                <a:rPr lang="en-GB" sz="3200" b="1" smtClean="0">
                  <a:solidFill>
                    <a:srgbClr val="FFFFFF"/>
                  </a:solidFill>
                  <a:cs typeface="Arial" charset="0"/>
                </a:rPr>
                <a:t>HMT</a:t>
              </a:r>
            </a:p>
          </p:txBody>
        </p:sp>
      </p:grpSp>
      <p:grpSp>
        <p:nvGrpSpPr>
          <p:cNvPr id="9" name="Group 38"/>
          <p:cNvGrpSpPr>
            <a:grpSpLocks/>
          </p:cNvGrpSpPr>
          <p:nvPr/>
        </p:nvGrpSpPr>
        <p:grpSpPr bwMode="auto">
          <a:xfrm>
            <a:off x="6962775" y="2119313"/>
            <a:ext cx="1477963" cy="774700"/>
            <a:chOff x="4386" y="1335"/>
            <a:chExt cx="931" cy="488"/>
          </a:xfrm>
        </p:grpSpPr>
        <p:grpSp>
          <p:nvGrpSpPr>
            <p:cNvPr id="10" name="Group 39"/>
            <p:cNvGrpSpPr>
              <a:grpSpLocks/>
            </p:cNvGrpSpPr>
            <p:nvPr/>
          </p:nvGrpSpPr>
          <p:grpSpPr bwMode="auto">
            <a:xfrm>
              <a:off x="4386" y="1335"/>
              <a:ext cx="538" cy="488"/>
              <a:chOff x="3187" y="1288"/>
              <a:chExt cx="545" cy="488"/>
            </a:xfrm>
          </p:grpSpPr>
          <p:sp>
            <p:nvSpPr>
              <p:cNvPr id="2884648" name="Line 40"/>
              <p:cNvSpPr>
                <a:spLocks noChangeShapeType="1"/>
              </p:cNvSpPr>
              <p:nvPr/>
            </p:nvSpPr>
            <p:spPr bwMode="auto">
              <a:xfrm flipH="1">
                <a:off x="3224" y="1663"/>
                <a:ext cx="156"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
            <p:nvSpPr>
              <p:cNvPr id="2884649" name="Oval 41"/>
              <p:cNvSpPr>
                <a:spLocks noChangeArrowheads="1"/>
              </p:cNvSpPr>
              <p:nvPr/>
            </p:nvSpPr>
            <p:spPr bwMode="auto">
              <a:xfrm>
                <a:off x="3187" y="1288"/>
                <a:ext cx="545" cy="488"/>
              </a:xfrm>
              <a:prstGeom prst="ellipse">
                <a:avLst/>
              </a:prstGeom>
              <a:solidFill>
                <a:srgbClr val="60FAF6"/>
              </a:soli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grpSp>
        <p:sp>
          <p:nvSpPr>
            <p:cNvPr id="2884650" name="Text Box 42"/>
            <p:cNvSpPr txBox="1">
              <a:spLocks noChangeArrowheads="1"/>
            </p:cNvSpPr>
            <p:nvPr/>
          </p:nvSpPr>
          <p:spPr bwMode="auto">
            <a:xfrm>
              <a:off x="4394" y="1408"/>
              <a:ext cx="923" cy="289"/>
            </a:xfrm>
            <a:prstGeom prst="rect">
              <a:avLst/>
            </a:prstGeom>
            <a:noFill/>
            <a:ln w="9525">
              <a:noFill/>
              <a:miter lim="800000"/>
              <a:headEnd/>
              <a:tailEnd/>
            </a:ln>
            <a:effectLst/>
          </p:spPr>
          <p:txBody>
            <a:bodyPr>
              <a:spAutoFit/>
            </a:bodyPr>
            <a:lstStyle/>
            <a:p>
              <a:pPr fontAlgn="base">
                <a:spcBef>
                  <a:spcPct val="0"/>
                </a:spcBef>
                <a:spcAft>
                  <a:spcPct val="0"/>
                </a:spcAft>
              </a:pPr>
              <a:r>
                <a:rPr lang="en-GB" sz="2400" b="1" smtClean="0">
                  <a:solidFill>
                    <a:srgbClr val="081D58"/>
                  </a:solidFill>
                  <a:cs typeface="Arial" charset="0"/>
                </a:rPr>
                <a:t>Me</a:t>
              </a:r>
            </a:p>
          </p:txBody>
        </p:sp>
      </p:grpSp>
      <p:grpSp>
        <p:nvGrpSpPr>
          <p:cNvPr id="11" name="Group 43"/>
          <p:cNvGrpSpPr>
            <a:grpSpLocks/>
          </p:cNvGrpSpPr>
          <p:nvPr/>
        </p:nvGrpSpPr>
        <p:grpSpPr bwMode="auto">
          <a:xfrm>
            <a:off x="2460625" y="1819275"/>
            <a:ext cx="4108450" cy="1000125"/>
            <a:chOff x="1550" y="1146"/>
            <a:chExt cx="2588" cy="630"/>
          </a:xfrm>
        </p:grpSpPr>
        <p:sp>
          <p:nvSpPr>
            <p:cNvPr id="2884652" name="Text Box 44"/>
            <p:cNvSpPr txBox="1">
              <a:spLocks noChangeArrowheads="1"/>
            </p:cNvSpPr>
            <p:nvPr/>
          </p:nvSpPr>
          <p:spPr bwMode="auto">
            <a:xfrm>
              <a:off x="3195" y="1386"/>
              <a:ext cx="935" cy="289"/>
            </a:xfrm>
            <a:prstGeom prst="rect">
              <a:avLst/>
            </a:prstGeom>
            <a:noFill/>
            <a:ln w="9525">
              <a:noFill/>
              <a:miter lim="800000"/>
              <a:headEnd/>
              <a:tailEnd/>
            </a:ln>
            <a:effectLst/>
          </p:spPr>
          <p:txBody>
            <a:bodyPr>
              <a:spAutoFit/>
            </a:bodyPr>
            <a:lstStyle/>
            <a:p>
              <a:pPr fontAlgn="base">
                <a:spcBef>
                  <a:spcPct val="0"/>
                </a:spcBef>
                <a:spcAft>
                  <a:spcPct val="0"/>
                </a:spcAft>
              </a:pPr>
              <a:r>
                <a:rPr lang="en-GB" sz="2400" b="1" smtClean="0">
                  <a:solidFill>
                    <a:srgbClr val="081D58"/>
                  </a:solidFill>
                  <a:cs typeface="Arial" charset="0"/>
                </a:rPr>
                <a:t>Me</a:t>
              </a:r>
            </a:p>
          </p:txBody>
        </p:sp>
        <p:grpSp>
          <p:nvGrpSpPr>
            <p:cNvPr id="12" name="Group 45"/>
            <p:cNvGrpSpPr>
              <a:grpSpLocks/>
            </p:cNvGrpSpPr>
            <p:nvPr/>
          </p:nvGrpSpPr>
          <p:grpSpPr bwMode="auto">
            <a:xfrm>
              <a:off x="1550" y="1146"/>
              <a:ext cx="2182" cy="630"/>
              <a:chOff x="1550" y="1146"/>
              <a:chExt cx="2182" cy="630"/>
            </a:xfrm>
          </p:grpSpPr>
          <p:sp>
            <p:nvSpPr>
              <p:cNvPr id="2884654" name="Freeform 46"/>
              <p:cNvSpPr>
                <a:spLocks/>
              </p:cNvSpPr>
              <p:nvPr/>
            </p:nvSpPr>
            <p:spPr bwMode="auto">
              <a:xfrm>
                <a:off x="1550" y="1146"/>
                <a:ext cx="1294" cy="349"/>
              </a:xfrm>
              <a:custGeom>
                <a:avLst/>
                <a:gdLst/>
                <a:ahLst/>
                <a:cxnLst>
                  <a:cxn ang="0">
                    <a:pos x="0" y="128"/>
                  </a:cxn>
                  <a:cxn ang="0">
                    <a:pos x="960" y="32"/>
                  </a:cxn>
                  <a:cxn ang="0">
                    <a:pos x="1392" y="320"/>
                  </a:cxn>
                </a:cxnLst>
                <a:rect l="0" t="0" r="r" b="b"/>
                <a:pathLst>
                  <a:path w="1392" h="320">
                    <a:moveTo>
                      <a:pt x="0" y="128"/>
                    </a:moveTo>
                    <a:cubicBezTo>
                      <a:pt x="364" y="64"/>
                      <a:pt x="728" y="0"/>
                      <a:pt x="960" y="32"/>
                    </a:cubicBezTo>
                    <a:cubicBezTo>
                      <a:pt x="1192" y="64"/>
                      <a:pt x="1292" y="192"/>
                      <a:pt x="1392" y="320"/>
                    </a:cubicBezTo>
                  </a:path>
                </a:pathLst>
              </a:custGeom>
              <a:noFill/>
              <a:ln w="57150" cmpd="sng">
                <a:solidFill>
                  <a:schemeClr val="tx1"/>
                </a:solidFill>
                <a:round/>
                <a:headEnd type="none" w="med" len="med"/>
                <a:tailEnd type="triangle" w="med" len="me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nvGrpSpPr>
              <p:cNvPr id="13" name="Group 47"/>
              <p:cNvGrpSpPr>
                <a:grpSpLocks/>
              </p:cNvGrpSpPr>
              <p:nvPr/>
            </p:nvGrpSpPr>
            <p:grpSpPr bwMode="auto">
              <a:xfrm>
                <a:off x="3187" y="1288"/>
                <a:ext cx="545" cy="488"/>
                <a:chOff x="3187" y="1288"/>
                <a:chExt cx="545" cy="488"/>
              </a:xfrm>
            </p:grpSpPr>
            <p:sp>
              <p:nvSpPr>
                <p:cNvPr id="2884656" name="Line 48"/>
                <p:cNvSpPr>
                  <a:spLocks noChangeShapeType="1"/>
                </p:cNvSpPr>
                <p:nvPr/>
              </p:nvSpPr>
              <p:spPr bwMode="auto">
                <a:xfrm flipH="1">
                  <a:off x="3224" y="1663"/>
                  <a:ext cx="156"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
              <p:nvSpPr>
                <p:cNvPr id="2884657" name="Oval 49"/>
                <p:cNvSpPr>
                  <a:spLocks noChangeArrowheads="1"/>
                </p:cNvSpPr>
                <p:nvPr/>
              </p:nvSpPr>
              <p:spPr bwMode="auto">
                <a:xfrm>
                  <a:off x="3187" y="1288"/>
                  <a:ext cx="545" cy="488"/>
                </a:xfrm>
                <a:prstGeom prst="ellipse">
                  <a:avLst/>
                </a:prstGeom>
                <a:solidFill>
                  <a:srgbClr val="60FAF6"/>
                </a:soli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grpSp>
          <p:sp>
            <p:nvSpPr>
              <p:cNvPr id="2884658" name="Text Box 50"/>
              <p:cNvSpPr txBox="1">
                <a:spLocks noChangeArrowheads="1"/>
              </p:cNvSpPr>
              <p:nvPr/>
            </p:nvSpPr>
            <p:spPr bwMode="auto">
              <a:xfrm>
                <a:off x="2877" y="1370"/>
                <a:ext cx="224" cy="288"/>
              </a:xfrm>
              <a:prstGeom prst="rect">
                <a:avLst/>
              </a:prstGeom>
              <a:noFill/>
              <a:ln w="9525">
                <a:noFill/>
                <a:miter lim="800000"/>
                <a:headEnd/>
                <a:tailEnd/>
              </a:ln>
              <a:effectLst/>
            </p:spPr>
            <p:txBody>
              <a:bodyPr wrap="none">
                <a:spAutoFit/>
              </a:bodyPr>
              <a:lstStyle/>
              <a:p>
                <a:pPr fontAlgn="base">
                  <a:spcBef>
                    <a:spcPct val="0"/>
                  </a:spcBef>
                  <a:spcAft>
                    <a:spcPct val="0"/>
                  </a:spcAft>
                </a:pPr>
                <a:r>
                  <a:rPr lang="en-GB" sz="2400" smtClean="0">
                    <a:solidFill>
                      <a:srgbClr val="FFFFFF"/>
                    </a:solidFill>
                    <a:cs typeface="Arial" charset="0"/>
                  </a:rPr>
                  <a:t>+</a:t>
                </a:r>
              </a:p>
            </p:txBody>
          </p:sp>
        </p:grpSp>
        <p:sp>
          <p:nvSpPr>
            <p:cNvPr id="2884659" name="Text Box 51"/>
            <p:cNvSpPr txBox="1">
              <a:spLocks noChangeArrowheads="1"/>
            </p:cNvSpPr>
            <p:nvPr/>
          </p:nvSpPr>
          <p:spPr bwMode="auto">
            <a:xfrm>
              <a:off x="3215" y="1382"/>
              <a:ext cx="923" cy="289"/>
            </a:xfrm>
            <a:prstGeom prst="rect">
              <a:avLst/>
            </a:prstGeom>
            <a:noFill/>
            <a:ln w="9525">
              <a:noFill/>
              <a:miter lim="800000"/>
              <a:headEnd/>
              <a:tailEnd/>
            </a:ln>
            <a:effectLst/>
          </p:spPr>
          <p:txBody>
            <a:bodyPr>
              <a:spAutoFit/>
            </a:bodyPr>
            <a:lstStyle/>
            <a:p>
              <a:pPr fontAlgn="base">
                <a:spcBef>
                  <a:spcPct val="0"/>
                </a:spcBef>
                <a:spcAft>
                  <a:spcPct val="0"/>
                </a:spcAft>
              </a:pPr>
              <a:r>
                <a:rPr lang="en-GB" sz="2400" b="1" smtClean="0">
                  <a:solidFill>
                    <a:srgbClr val="081D58"/>
                  </a:solidFill>
                  <a:cs typeface="Arial" charset="0"/>
                </a:rPr>
                <a:t>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012825" y="2444750"/>
            <a:ext cx="1919288" cy="1050925"/>
            <a:chOff x="650" y="1541"/>
            <a:chExt cx="1209" cy="662"/>
          </a:xfrm>
        </p:grpSpPr>
        <p:sp>
          <p:nvSpPr>
            <p:cNvPr id="2885640" name="Rectangle 8"/>
            <p:cNvSpPr>
              <a:spLocks noChangeArrowheads="1"/>
            </p:cNvSpPr>
            <p:nvPr/>
          </p:nvSpPr>
          <p:spPr bwMode="auto">
            <a:xfrm>
              <a:off x="1556" y="1541"/>
              <a:ext cx="159"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41" name="Rectangle 9"/>
            <p:cNvSpPr>
              <a:spLocks noChangeArrowheads="1"/>
            </p:cNvSpPr>
            <p:nvPr/>
          </p:nvSpPr>
          <p:spPr bwMode="auto">
            <a:xfrm>
              <a:off x="1333" y="1541"/>
              <a:ext cx="220"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42" name="Rectangle 10"/>
            <p:cNvSpPr>
              <a:spLocks noChangeArrowheads="1"/>
            </p:cNvSpPr>
            <p:nvPr/>
          </p:nvSpPr>
          <p:spPr bwMode="auto">
            <a:xfrm>
              <a:off x="1087" y="1541"/>
              <a:ext cx="233"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43" name="Rectangle 11"/>
            <p:cNvSpPr>
              <a:spLocks noChangeArrowheads="1"/>
            </p:cNvSpPr>
            <p:nvPr/>
          </p:nvSpPr>
          <p:spPr bwMode="auto">
            <a:xfrm>
              <a:off x="875" y="1541"/>
              <a:ext cx="220"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44" name="Rectangle 12"/>
            <p:cNvSpPr>
              <a:spLocks noChangeArrowheads="1"/>
            </p:cNvSpPr>
            <p:nvPr/>
          </p:nvSpPr>
          <p:spPr bwMode="auto">
            <a:xfrm>
              <a:off x="666" y="1541"/>
              <a:ext cx="196" cy="662"/>
            </a:xfrm>
            <a:prstGeom prst="rect">
              <a:avLst/>
            </a:prstGeom>
            <a:solidFill>
              <a:schemeClr val="tx2"/>
            </a:solidFill>
            <a:ln w="12700">
              <a:solidFill>
                <a:srgbClr val="000000"/>
              </a:solidFill>
              <a:miter lim="800000"/>
              <a:headEnd type="none" w="sm" len="sm"/>
              <a:tailEnd type="none" w="sm" len="sm"/>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45" name="Text Box 13"/>
            <p:cNvSpPr txBox="1">
              <a:spLocks noChangeArrowheads="1"/>
            </p:cNvSpPr>
            <p:nvPr/>
          </p:nvSpPr>
          <p:spPr bwMode="auto">
            <a:xfrm>
              <a:off x="650" y="1722"/>
              <a:ext cx="1209" cy="28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b="1" smtClean="0">
                  <a:solidFill>
                    <a:srgbClr val="081D58"/>
                  </a:solidFill>
                  <a:cs typeface="Arial" charset="0"/>
                </a:rPr>
                <a:t>MBD protein</a:t>
              </a:r>
            </a:p>
          </p:txBody>
        </p:sp>
      </p:grpSp>
      <p:sp>
        <p:nvSpPr>
          <p:cNvPr id="2885646" name="Rectangle 14"/>
          <p:cNvSpPr>
            <a:spLocks noChangeArrowheads="1"/>
          </p:cNvSpPr>
          <p:nvPr/>
        </p:nvSpPr>
        <p:spPr bwMode="auto">
          <a:xfrm>
            <a:off x="681038" y="4303713"/>
            <a:ext cx="7935912" cy="185737"/>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grpSp>
        <p:nvGrpSpPr>
          <p:cNvPr id="5" name="Group 15"/>
          <p:cNvGrpSpPr>
            <a:grpSpLocks/>
          </p:cNvGrpSpPr>
          <p:nvPr/>
        </p:nvGrpSpPr>
        <p:grpSpPr bwMode="auto">
          <a:xfrm>
            <a:off x="2060575" y="3375025"/>
            <a:ext cx="346075" cy="928688"/>
            <a:chOff x="1488" y="864"/>
            <a:chExt cx="96" cy="240"/>
          </a:xfrm>
        </p:grpSpPr>
        <p:sp>
          <p:nvSpPr>
            <p:cNvPr id="2885648" name="Oval 16"/>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49" name="Line 17"/>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6" name="Group 18"/>
          <p:cNvGrpSpPr>
            <a:grpSpLocks/>
          </p:cNvGrpSpPr>
          <p:nvPr/>
        </p:nvGrpSpPr>
        <p:grpSpPr bwMode="auto">
          <a:xfrm>
            <a:off x="1716088" y="3375025"/>
            <a:ext cx="344487" cy="928688"/>
            <a:chOff x="1488" y="864"/>
            <a:chExt cx="96" cy="240"/>
          </a:xfrm>
        </p:grpSpPr>
        <p:sp>
          <p:nvSpPr>
            <p:cNvPr id="2885651" name="Oval 19"/>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52" name="Line 20"/>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7" name="Group 21"/>
          <p:cNvGrpSpPr>
            <a:grpSpLocks/>
          </p:cNvGrpSpPr>
          <p:nvPr/>
        </p:nvGrpSpPr>
        <p:grpSpPr bwMode="auto">
          <a:xfrm>
            <a:off x="2406650" y="3375025"/>
            <a:ext cx="344488" cy="928688"/>
            <a:chOff x="1488" y="864"/>
            <a:chExt cx="96" cy="240"/>
          </a:xfrm>
        </p:grpSpPr>
        <p:sp>
          <p:nvSpPr>
            <p:cNvPr id="2885654" name="Oval 22"/>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55" name="Line 23"/>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8" name="Group 24"/>
          <p:cNvGrpSpPr>
            <a:grpSpLocks/>
          </p:cNvGrpSpPr>
          <p:nvPr/>
        </p:nvGrpSpPr>
        <p:grpSpPr bwMode="auto">
          <a:xfrm>
            <a:off x="1025525" y="3375025"/>
            <a:ext cx="346075" cy="928688"/>
            <a:chOff x="1488" y="864"/>
            <a:chExt cx="96" cy="240"/>
          </a:xfrm>
        </p:grpSpPr>
        <p:sp>
          <p:nvSpPr>
            <p:cNvPr id="2885657" name="Oval 25"/>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58" name="Line 26"/>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grpSp>
        <p:nvGrpSpPr>
          <p:cNvPr id="9" name="Group 27"/>
          <p:cNvGrpSpPr>
            <a:grpSpLocks/>
          </p:cNvGrpSpPr>
          <p:nvPr/>
        </p:nvGrpSpPr>
        <p:grpSpPr bwMode="auto">
          <a:xfrm>
            <a:off x="1371600" y="3375025"/>
            <a:ext cx="344488" cy="928688"/>
            <a:chOff x="1488" y="864"/>
            <a:chExt cx="96" cy="240"/>
          </a:xfrm>
        </p:grpSpPr>
        <p:sp>
          <p:nvSpPr>
            <p:cNvPr id="2885660" name="Oval 28"/>
            <p:cNvSpPr>
              <a:spLocks noChangeArrowheads="1"/>
            </p:cNvSpPr>
            <p:nvPr/>
          </p:nvSpPr>
          <p:spPr bwMode="auto">
            <a:xfrm>
              <a:off x="1488" y="864"/>
              <a:ext cx="96" cy="130"/>
            </a:xfrm>
            <a:prstGeom prst="ellipse">
              <a:avLst/>
            </a:prstGeom>
            <a:gradFill rotWithShape="0">
              <a:gsLst>
                <a:gs pos="0">
                  <a:srgbClr val="B760F9"/>
                </a:gs>
                <a:gs pos="100000">
                  <a:srgbClr val="B760F9">
                    <a:gamma/>
                    <a:shade val="49804"/>
                    <a:invGamma/>
                  </a:srgbClr>
                </a:gs>
              </a:gsLst>
              <a:path path="shape">
                <a:fillToRect l="50000" t="50000" r="50000" b="50000"/>
              </a:path>
            </a:gra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61" name="Line 29"/>
            <p:cNvSpPr>
              <a:spLocks noChangeShapeType="1"/>
            </p:cNvSpPr>
            <p:nvPr/>
          </p:nvSpPr>
          <p:spPr bwMode="auto">
            <a:xfrm>
              <a:off x="1536" y="1008"/>
              <a:ext cx="0" cy="96"/>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sp>
        <p:nvSpPr>
          <p:cNvPr id="2885662" name="Text Box 30"/>
          <p:cNvSpPr txBox="1">
            <a:spLocks noChangeArrowheads="1"/>
          </p:cNvSpPr>
          <p:nvPr/>
        </p:nvSpPr>
        <p:spPr bwMode="auto">
          <a:xfrm>
            <a:off x="992188" y="3416300"/>
            <a:ext cx="590550"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5663" name="Text Box 31"/>
          <p:cNvSpPr txBox="1">
            <a:spLocks noChangeArrowheads="1"/>
          </p:cNvSpPr>
          <p:nvPr/>
        </p:nvSpPr>
        <p:spPr bwMode="auto">
          <a:xfrm>
            <a:off x="1514475" y="3416300"/>
            <a:ext cx="590550"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5664" name="Text Box 32"/>
          <p:cNvSpPr txBox="1">
            <a:spLocks noChangeArrowheads="1"/>
          </p:cNvSpPr>
          <p:nvPr/>
        </p:nvSpPr>
        <p:spPr bwMode="auto">
          <a:xfrm>
            <a:off x="2133600" y="3416300"/>
            <a:ext cx="590550" cy="457200"/>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2400" smtClean="0">
                <a:solidFill>
                  <a:srgbClr val="FAFD00"/>
                </a:solidFill>
                <a:cs typeface="Arial" charset="0"/>
              </a:rPr>
              <a:t>Me</a:t>
            </a:r>
          </a:p>
        </p:txBody>
      </p:sp>
      <p:sp>
        <p:nvSpPr>
          <p:cNvPr id="2885665" name="Text Box 33"/>
          <p:cNvSpPr txBox="1">
            <a:spLocks noChangeArrowheads="1"/>
          </p:cNvSpPr>
          <p:nvPr/>
        </p:nvSpPr>
        <p:spPr bwMode="auto">
          <a:xfrm>
            <a:off x="279400" y="4622800"/>
            <a:ext cx="1065213" cy="579438"/>
          </a:xfrm>
          <a:prstGeom prst="rect">
            <a:avLst/>
          </a:prstGeom>
          <a:noFill/>
          <a:ln w="12700">
            <a:noFill/>
            <a:miter lim="800000"/>
            <a:headEnd type="none" w="sm" len="sm"/>
            <a:tailEnd type="none" w="sm" len="sm"/>
          </a:ln>
          <a:effectLst/>
        </p:spPr>
        <p:txBody>
          <a:bodyPr wrap="none">
            <a:spAutoFit/>
          </a:bodyPr>
          <a:lstStyle/>
          <a:p>
            <a:pPr algn="ctr" defTabSz="762000" fontAlgn="base">
              <a:spcBef>
                <a:spcPct val="0"/>
              </a:spcBef>
              <a:spcAft>
                <a:spcPct val="0"/>
              </a:spcAft>
            </a:pPr>
            <a:r>
              <a:rPr lang="en-GB" sz="3200" b="1" smtClean="0">
                <a:solidFill>
                  <a:srgbClr val="FAFD00"/>
                </a:solidFill>
                <a:cs typeface="Arial" charset="0"/>
              </a:rPr>
              <a:t>DNA</a:t>
            </a:r>
          </a:p>
        </p:txBody>
      </p:sp>
      <p:grpSp>
        <p:nvGrpSpPr>
          <p:cNvPr id="10" name="Group 34"/>
          <p:cNvGrpSpPr>
            <a:grpSpLocks/>
          </p:cNvGrpSpPr>
          <p:nvPr/>
        </p:nvGrpSpPr>
        <p:grpSpPr bwMode="auto">
          <a:xfrm>
            <a:off x="939800" y="1911350"/>
            <a:ext cx="1677988" cy="720725"/>
            <a:chOff x="816" y="1664"/>
            <a:chExt cx="480" cy="192"/>
          </a:xfrm>
        </p:grpSpPr>
        <p:sp>
          <p:nvSpPr>
            <p:cNvPr id="2885667" name="Oval 35"/>
            <p:cNvSpPr>
              <a:spLocks noChangeArrowheads="1"/>
            </p:cNvSpPr>
            <p:nvPr/>
          </p:nvSpPr>
          <p:spPr bwMode="auto">
            <a:xfrm>
              <a:off x="816" y="1664"/>
              <a:ext cx="480" cy="192"/>
            </a:xfrm>
            <a:prstGeom prst="ellipse">
              <a:avLst/>
            </a:prstGeom>
            <a:gradFill rotWithShape="0">
              <a:gsLst>
                <a:gs pos="0">
                  <a:srgbClr val="00FF00"/>
                </a:gs>
                <a:gs pos="100000">
                  <a:srgbClr val="00FF00">
                    <a:gamma/>
                    <a:shade val="46275"/>
                    <a:invGamma/>
                  </a:srgbClr>
                </a:gs>
              </a:gsLst>
              <a:lin ang="0" scaled="1"/>
            </a:gradFill>
            <a:ln w="9525">
              <a:solidFill>
                <a:schemeClr val="tx1"/>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sp>
          <p:nvSpPr>
            <p:cNvPr id="2885668" name="Text Box 36"/>
            <p:cNvSpPr txBox="1">
              <a:spLocks noChangeArrowheads="1"/>
            </p:cNvSpPr>
            <p:nvPr/>
          </p:nvSpPr>
          <p:spPr bwMode="auto">
            <a:xfrm>
              <a:off x="912" y="1680"/>
              <a:ext cx="384" cy="154"/>
            </a:xfrm>
            <a:prstGeom prst="rect">
              <a:avLst/>
            </a:prstGeom>
            <a:noFill/>
            <a:ln w="9525">
              <a:noFill/>
              <a:miter lim="800000"/>
              <a:headEnd/>
              <a:tailEnd/>
            </a:ln>
            <a:effectLst/>
          </p:spPr>
          <p:txBody>
            <a:bodyPr>
              <a:spAutoFit/>
            </a:bodyPr>
            <a:lstStyle/>
            <a:p>
              <a:pPr fontAlgn="base">
                <a:spcBef>
                  <a:spcPct val="0"/>
                </a:spcBef>
                <a:spcAft>
                  <a:spcPct val="0"/>
                </a:spcAft>
              </a:pPr>
              <a:r>
                <a:rPr lang="en-GB" sz="3200" b="1" smtClean="0">
                  <a:solidFill>
                    <a:srgbClr val="FFFFFF"/>
                  </a:solidFill>
                  <a:cs typeface="Arial" charset="0"/>
                </a:rPr>
                <a:t>HMT</a:t>
              </a:r>
            </a:p>
          </p:txBody>
        </p:sp>
      </p:grpSp>
      <p:grpSp>
        <p:nvGrpSpPr>
          <p:cNvPr id="11" name="Group 37"/>
          <p:cNvGrpSpPr>
            <a:grpSpLocks/>
          </p:cNvGrpSpPr>
          <p:nvPr/>
        </p:nvGrpSpPr>
        <p:grpSpPr bwMode="auto">
          <a:xfrm>
            <a:off x="3816350" y="2246313"/>
            <a:ext cx="2182813" cy="2868612"/>
            <a:chOff x="3733" y="1382"/>
            <a:chExt cx="1375" cy="1807"/>
          </a:xfrm>
        </p:grpSpPr>
        <p:grpSp>
          <p:nvGrpSpPr>
            <p:cNvPr id="12" name="Group 38"/>
            <p:cNvGrpSpPr>
              <a:grpSpLocks/>
            </p:cNvGrpSpPr>
            <p:nvPr/>
          </p:nvGrpSpPr>
          <p:grpSpPr bwMode="auto">
            <a:xfrm>
              <a:off x="3733" y="1382"/>
              <a:ext cx="916" cy="1807"/>
              <a:chOff x="4015" y="1308"/>
              <a:chExt cx="916" cy="1807"/>
            </a:xfrm>
          </p:grpSpPr>
          <p:grpSp>
            <p:nvGrpSpPr>
              <p:cNvPr id="13" name="Group 39"/>
              <p:cNvGrpSpPr>
                <a:grpSpLocks/>
              </p:cNvGrpSpPr>
              <p:nvPr/>
            </p:nvGrpSpPr>
            <p:grpSpPr bwMode="auto">
              <a:xfrm>
                <a:off x="4386" y="1335"/>
                <a:ext cx="545" cy="488"/>
                <a:chOff x="3187" y="1288"/>
                <a:chExt cx="545" cy="488"/>
              </a:xfrm>
            </p:grpSpPr>
            <p:sp>
              <p:nvSpPr>
                <p:cNvPr id="2885672" name="Line 40"/>
                <p:cNvSpPr>
                  <a:spLocks noChangeShapeType="1"/>
                </p:cNvSpPr>
                <p:nvPr/>
              </p:nvSpPr>
              <p:spPr bwMode="auto">
                <a:xfrm flipH="1">
                  <a:off x="3224" y="1663"/>
                  <a:ext cx="156"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
              <p:nvSpPr>
                <p:cNvPr id="2885673" name="Oval 41"/>
                <p:cNvSpPr>
                  <a:spLocks noChangeArrowheads="1"/>
                </p:cNvSpPr>
                <p:nvPr/>
              </p:nvSpPr>
              <p:spPr bwMode="auto">
                <a:xfrm>
                  <a:off x="3187" y="1288"/>
                  <a:ext cx="545" cy="488"/>
                </a:xfrm>
                <a:prstGeom prst="ellipse">
                  <a:avLst/>
                </a:prstGeom>
                <a:solidFill>
                  <a:srgbClr val="60FAF6"/>
                </a:soli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grpSp>
          <p:pic>
            <p:nvPicPr>
              <p:cNvPr id="2885674" name="Picture 42"/>
              <p:cNvPicPr>
                <a:picLocks noChangeArrowheads="1"/>
              </p:cNvPicPr>
              <p:nvPr/>
            </p:nvPicPr>
            <p:blipFill>
              <a:blip r:embed="rId2" cstate="print"/>
              <a:srcRect/>
              <a:stretch>
                <a:fillRect/>
              </a:stretch>
            </p:blipFill>
            <p:spPr bwMode="auto">
              <a:xfrm>
                <a:off x="4015" y="2126"/>
                <a:ext cx="580" cy="989"/>
              </a:xfrm>
              <a:prstGeom prst="rect">
                <a:avLst/>
              </a:prstGeom>
              <a:noFill/>
              <a:ln w="9525">
                <a:noFill/>
                <a:miter lim="800000"/>
                <a:headEnd/>
                <a:tailEnd/>
              </a:ln>
              <a:effectLst/>
            </p:spPr>
          </p:pic>
          <p:sp>
            <p:nvSpPr>
              <p:cNvPr id="2885675" name="Freeform 43"/>
              <p:cNvSpPr>
                <a:spLocks/>
              </p:cNvSpPr>
              <p:nvPr/>
            </p:nvSpPr>
            <p:spPr bwMode="auto">
              <a:xfrm>
                <a:off x="4232" y="1308"/>
                <a:ext cx="299" cy="779"/>
              </a:xfrm>
              <a:custGeom>
                <a:avLst/>
                <a:gdLst/>
                <a:ahLst/>
                <a:cxnLst>
                  <a:cxn ang="0">
                    <a:pos x="0" y="16"/>
                  </a:cxn>
                  <a:cxn ang="0">
                    <a:pos x="15" y="11"/>
                  </a:cxn>
                  <a:cxn ang="0">
                    <a:pos x="26" y="5"/>
                  </a:cxn>
                  <a:cxn ang="0">
                    <a:pos x="36" y="5"/>
                  </a:cxn>
                  <a:cxn ang="0">
                    <a:pos x="44" y="0"/>
                  </a:cxn>
                  <a:cxn ang="0">
                    <a:pos x="54" y="0"/>
                  </a:cxn>
                  <a:cxn ang="0">
                    <a:pos x="62" y="5"/>
                  </a:cxn>
                  <a:cxn ang="0">
                    <a:pos x="62" y="27"/>
                  </a:cxn>
                  <a:cxn ang="0">
                    <a:pos x="54" y="45"/>
                  </a:cxn>
                  <a:cxn ang="0">
                    <a:pos x="36" y="51"/>
                  </a:cxn>
                  <a:cxn ang="0">
                    <a:pos x="15" y="62"/>
                  </a:cxn>
                  <a:cxn ang="0">
                    <a:pos x="8" y="56"/>
                  </a:cxn>
                  <a:cxn ang="0">
                    <a:pos x="3" y="51"/>
                  </a:cxn>
                  <a:cxn ang="0">
                    <a:pos x="8" y="45"/>
                  </a:cxn>
                  <a:cxn ang="0">
                    <a:pos x="18" y="40"/>
                  </a:cxn>
                  <a:cxn ang="0">
                    <a:pos x="29" y="34"/>
                  </a:cxn>
                  <a:cxn ang="0">
                    <a:pos x="36" y="34"/>
                  </a:cxn>
                  <a:cxn ang="0">
                    <a:pos x="54" y="27"/>
                  </a:cxn>
                  <a:cxn ang="0">
                    <a:pos x="77" y="22"/>
                  </a:cxn>
                  <a:cxn ang="0">
                    <a:pos x="95" y="22"/>
                  </a:cxn>
                  <a:cxn ang="0">
                    <a:pos x="110" y="34"/>
                  </a:cxn>
                  <a:cxn ang="0">
                    <a:pos x="116" y="45"/>
                  </a:cxn>
                  <a:cxn ang="0">
                    <a:pos x="116" y="51"/>
                  </a:cxn>
                  <a:cxn ang="0">
                    <a:pos x="113" y="62"/>
                  </a:cxn>
                  <a:cxn ang="0">
                    <a:pos x="102" y="67"/>
                  </a:cxn>
                  <a:cxn ang="0">
                    <a:pos x="87" y="79"/>
                  </a:cxn>
                  <a:cxn ang="0">
                    <a:pos x="72" y="85"/>
                  </a:cxn>
                  <a:cxn ang="0">
                    <a:pos x="65" y="85"/>
                  </a:cxn>
                  <a:cxn ang="0">
                    <a:pos x="59" y="79"/>
                  </a:cxn>
                  <a:cxn ang="0">
                    <a:pos x="59" y="73"/>
                  </a:cxn>
                  <a:cxn ang="0">
                    <a:pos x="65" y="62"/>
                  </a:cxn>
                  <a:cxn ang="0">
                    <a:pos x="77" y="56"/>
                  </a:cxn>
                  <a:cxn ang="0">
                    <a:pos x="98" y="73"/>
                  </a:cxn>
                  <a:cxn ang="0">
                    <a:pos x="102" y="85"/>
                  </a:cxn>
                  <a:cxn ang="0">
                    <a:pos x="105" y="90"/>
                  </a:cxn>
                  <a:cxn ang="0">
                    <a:pos x="98" y="107"/>
                  </a:cxn>
                  <a:cxn ang="0">
                    <a:pos x="87" y="112"/>
                  </a:cxn>
                  <a:cxn ang="0">
                    <a:pos x="69" y="125"/>
                  </a:cxn>
                  <a:cxn ang="0">
                    <a:pos x="59" y="118"/>
                  </a:cxn>
                  <a:cxn ang="0">
                    <a:pos x="59" y="112"/>
                  </a:cxn>
                  <a:cxn ang="0">
                    <a:pos x="65" y="107"/>
                  </a:cxn>
                  <a:cxn ang="0">
                    <a:pos x="72" y="101"/>
                  </a:cxn>
                  <a:cxn ang="0">
                    <a:pos x="87" y="96"/>
                  </a:cxn>
                  <a:cxn ang="0">
                    <a:pos x="102" y="96"/>
                  </a:cxn>
                  <a:cxn ang="0">
                    <a:pos x="113" y="96"/>
                  </a:cxn>
                  <a:cxn ang="0">
                    <a:pos x="120" y="101"/>
                  </a:cxn>
                  <a:cxn ang="0">
                    <a:pos x="123" y="107"/>
                  </a:cxn>
                  <a:cxn ang="0">
                    <a:pos x="131" y="112"/>
                  </a:cxn>
                  <a:cxn ang="0">
                    <a:pos x="131" y="130"/>
                  </a:cxn>
                  <a:cxn ang="0">
                    <a:pos x="120" y="141"/>
                  </a:cxn>
                  <a:cxn ang="0">
                    <a:pos x="105" y="147"/>
                  </a:cxn>
                  <a:cxn ang="0">
                    <a:pos x="87" y="147"/>
                  </a:cxn>
                </a:cxnLst>
                <a:rect l="0" t="0" r="r" b="b"/>
                <a:pathLst>
                  <a:path w="132" h="148">
                    <a:moveTo>
                      <a:pt x="0" y="16"/>
                    </a:moveTo>
                    <a:lnTo>
                      <a:pt x="15" y="11"/>
                    </a:lnTo>
                    <a:lnTo>
                      <a:pt x="26" y="5"/>
                    </a:lnTo>
                    <a:lnTo>
                      <a:pt x="36" y="5"/>
                    </a:lnTo>
                    <a:lnTo>
                      <a:pt x="44" y="0"/>
                    </a:lnTo>
                    <a:lnTo>
                      <a:pt x="54" y="0"/>
                    </a:lnTo>
                    <a:lnTo>
                      <a:pt x="62" y="5"/>
                    </a:lnTo>
                    <a:lnTo>
                      <a:pt x="62" y="27"/>
                    </a:lnTo>
                    <a:lnTo>
                      <a:pt x="54" y="45"/>
                    </a:lnTo>
                    <a:lnTo>
                      <a:pt x="36" y="51"/>
                    </a:lnTo>
                    <a:lnTo>
                      <a:pt x="15" y="62"/>
                    </a:lnTo>
                    <a:lnTo>
                      <a:pt x="8" y="56"/>
                    </a:lnTo>
                    <a:lnTo>
                      <a:pt x="3" y="51"/>
                    </a:lnTo>
                    <a:lnTo>
                      <a:pt x="8" y="45"/>
                    </a:lnTo>
                    <a:lnTo>
                      <a:pt x="18" y="40"/>
                    </a:lnTo>
                    <a:lnTo>
                      <a:pt x="29" y="34"/>
                    </a:lnTo>
                    <a:lnTo>
                      <a:pt x="36" y="34"/>
                    </a:lnTo>
                    <a:lnTo>
                      <a:pt x="54" y="27"/>
                    </a:lnTo>
                    <a:lnTo>
                      <a:pt x="77" y="22"/>
                    </a:lnTo>
                    <a:lnTo>
                      <a:pt x="95" y="22"/>
                    </a:lnTo>
                    <a:lnTo>
                      <a:pt x="110" y="34"/>
                    </a:lnTo>
                    <a:lnTo>
                      <a:pt x="116" y="45"/>
                    </a:lnTo>
                    <a:lnTo>
                      <a:pt x="116" y="51"/>
                    </a:lnTo>
                    <a:lnTo>
                      <a:pt x="113" y="62"/>
                    </a:lnTo>
                    <a:lnTo>
                      <a:pt x="102" y="67"/>
                    </a:lnTo>
                    <a:lnTo>
                      <a:pt x="87" y="79"/>
                    </a:lnTo>
                    <a:lnTo>
                      <a:pt x="72" y="85"/>
                    </a:lnTo>
                    <a:lnTo>
                      <a:pt x="65" y="85"/>
                    </a:lnTo>
                    <a:lnTo>
                      <a:pt x="59" y="79"/>
                    </a:lnTo>
                    <a:lnTo>
                      <a:pt x="59" y="73"/>
                    </a:lnTo>
                    <a:lnTo>
                      <a:pt x="65" y="62"/>
                    </a:lnTo>
                    <a:lnTo>
                      <a:pt x="77" y="56"/>
                    </a:lnTo>
                    <a:lnTo>
                      <a:pt x="98" y="73"/>
                    </a:lnTo>
                    <a:lnTo>
                      <a:pt x="102" y="85"/>
                    </a:lnTo>
                    <a:lnTo>
                      <a:pt x="105" y="90"/>
                    </a:lnTo>
                    <a:lnTo>
                      <a:pt x="98" y="107"/>
                    </a:lnTo>
                    <a:lnTo>
                      <a:pt x="87" y="112"/>
                    </a:lnTo>
                    <a:lnTo>
                      <a:pt x="69" y="125"/>
                    </a:lnTo>
                    <a:lnTo>
                      <a:pt x="59" y="118"/>
                    </a:lnTo>
                    <a:lnTo>
                      <a:pt x="59" y="112"/>
                    </a:lnTo>
                    <a:lnTo>
                      <a:pt x="65" y="107"/>
                    </a:lnTo>
                    <a:lnTo>
                      <a:pt x="72" y="101"/>
                    </a:lnTo>
                    <a:lnTo>
                      <a:pt x="87" y="96"/>
                    </a:lnTo>
                    <a:lnTo>
                      <a:pt x="102" y="96"/>
                    </a:lnTo>
                    <a:lnTo>
                      <a:pt x="113" y="96"/>
                    </a:lnTo>
                    <a:lnTo>
                      <a:pt x="120" y="101"/>
                    </a:lnTo>
                    <a:lnTo>
                      <a:pt x="123" y="107"/>
                    </a:lnTo>
                    <a:lnTo>
                      <a:pt x="131" y="112"/>
                    </a:lnTo>
                    <a:lnTo>
                      <a:pt x="131" y="130"/>
                    </a:lnTo>
                    <a:lnTo>
                      <a:pt x="120" y="141"/>
                    </a:lnTo>
                    <a:lnTo>
                      <a:pt x="105" y="147"/>
                    </a:lnTo>
                    <a:lnTo>
                      <a:pt x="87" y="14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sp>
          <p:nvSpPr>
            <p:cNvPr id="2885676" name="Text Box 44"/>
            <p:cNvSpPr txBox="1">
              <a:spLocks noChangeArrowheads="1"/>
            </p:cNvSpPr>
            <p:nvPr/>
          </p:nvSpPr>
          <p:spPr bwMode="auto">
            <a:xfrm>
              <a:off x="4173" y="1530"/>
              <a:ext cx="935" cy="289"/>
            </a:xfrm>
            <a:prstGeom prst="rect">
              <a:avLst/>
            </a:prstGeom>
            <a:noFill/>
            <a:ln w="9525">
              <a:noFill/>
              <a:miter lim="800000"/>
              <a:headEnd/>
              <a:tailEnd/>
            </a:ln>
            <a:effectLst/>
          </p:spPr>
          <p:txBody>
            <a:bodyPr>
              <a:spAutoFit/>
            </a:bodyPr>
            <a:lstStyle/>
            <a:p>
              <a:pPr fontAlgn="base">
                <a:spcBef>
                  <a:spcPct val="0"/>
                </a:spcBef>
                <a:spcAft>
                  <a:spcPct val="0"/>
                </a:spcAft>
              </a:pPr>
              <a:r>
                <a:rPr lang="en-GB" sz="2400" b="1" smtClean="0">
                  <a:solidFill>
                    <a:srgbClr val="081D58"/>
                  </a:solidFill>
                  <a:cs typeface="Arial" charset="0"/>
                </a:rPr>
                <a:t>Me</a:t>
              </a:r>
            </a:p>
          </p:txBody>
        </p:sp>
      </p:grpSp>
      <p:grpSp>
        <p:nvGrpSpPr>
          <p:cNvPr id="14" name="Group 45"/>
          <p:cNvGrpSpPr>
            <a:grpSpLocks/>
          </p:cNvGrpSpPr>
          <p:nvPr/>
        </p:nvGrpSpPr>
        <p:grpSpPr bwMode="auto">
          <a:xfrm>
            <a:off x="4845050" y="2246313"/>
            <a:ext cx="2182813" cy="2868612"/>
            <a:chOff x="3733" y="1382"/>
            <a:chExt cx="1375" cy="1807"/>
          </a:xfrm>
        </p:grpSpPr>
        <p:grpSp>
          <p:nvGrpSpPr>
            <p:cNvPr id="15" name="Group 46"/>
            <p:cNvGrpSpPr>
              <a:grpSpLocks/>
            </p:cNvGrpSpPr>
            <p:nvPr/>
          </p:nvGrpSpPr>
          <p:grpSpPr bwMode="auto">
            <a:xfrm>
              <a:off x="3733" y="1382"/>
              <a:ext cx="916" cy="1807"/>
              <a:chOff x="4015" y="1308"/>
              <a:chExt cx="916" cy="1807"/>
            </a:xfrm>
          </p:grpSpPr>
          <p:grpSp>
            <p:nvGrpSpPr>
              <p:cNvPr id="16" name="Group 47"/>
              <p:cNvGrpSpPr>
                <a:grpSpLocks/>
              </p:cNvGrpSpPr>
              <p:nvPr/>
            </p:nvGrpSpPr>
            <p:grpSpPr bwMode="auto">
              <a:xfrm>
                <a:off x="4386" y="1335"/>
                <a:ext cx="545" cy="488"/>
                <a:chOff x="3187" y="1288"/>
                <a:chExt cx="545" cy="488"/>
              </a:xfrm>
            </p:grpSpPr>
            <p:sp>
              <p:nvSpPr>
                <p:cNvPr id="2885680" name="Line 48"/>
                <p:cNvSpPr>
                  <a:spLocks noChangeShapeType="1"/>
                </p:cNvSpPr>
                <p:nvPr/>
              </p:nvSpPr>
              <p:spPr bwMode="auto">
                <a:xfrm flipH="1">
                  <a:off x="3224" y="1663"/>
                  <a:ext cx="156"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
              <p:nvSpPr>
                <p:cNvPr id="2885681" name="Oval 49"/>
                <p:cNvSpPr>
                  <a:spLocks noChangeArrowheads="1"/>
                </p:cNvSpPr>
                <p:nvPr/>
              </p:nvSpPr>
              <p:spPr bwMode="auto">
                <a:xfrm>
                  <a:off x="3187" y="1288"/>
                  <a:ext cx="545" cy="488"/>
                </a:xfrm>
                <a:prstGeom prst="ellipse">
                  <a:avLst/>
                </a:prstGeom>
                <a:solidFill>
                  <a:srgbClr val="60FAF6"/>
                </a:soli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grpSp>
          <p:pic>
            <p:nvPicPr>
              <p:cNvPr id="2885682" name="Picture 50"/>
              <p:cNvPicPr>
                <a:picLocks noChangeArrowheads="1"/>
              </p:cNvPicPr>
              <p:nvPr/>
            </p:nvPicPr>
            <p:blipFill>
              <a:blip r:embed="rId2" cstate="print"/>
              <a:srcRect/>
              <a:stretch>
                <a:fillRect/>
              </a:stretch>
            </p:blipFill>
            <p:spPr bwMode="auto">
              <a:xfrm>
                <a:off x="4015" y="2126"/>
                <a:ext cx="580" cy="989"/>
              </a:xfrm>
              <a:prstGeom prst="rect">
                <a:avLst/>
              </a:prstGeom>
              <a:noFill/>
              <a:ln w="9525">
                <a:noFill/>
                <a:miter lim="800000"/>
                <a:headEnd/>
                <a:tailEnd/>
              </a:ln>
              <a:effectLst/>
            </p:spPr>
          </p:pic>
          <p:sp>
            <p:nvSpPr>
              <p:cNvPr id="2885683" name="Freeform 51"/>
              <p:cNvSpPr>
                <a:spLocks/>
              </p:cNvSpPr>
              <p:nvPr/>
            </p:nvSpPr>
            <p:spPr bwMode="auto">
              <a:xfrm>
                <a:off x="4232" y="1308"/>
                <a:ext cx="299" cy="779"/>
              </a:xfrm>
              <a:custGeom>
                <a:avLst/>
                <a:gdLst/>
                <a:ahLst/>
                <a:cxnLst>
                  <a:cxn ang="0">
                    <a:pos x="0" y="16"/>
                  </a:cxn>
                  <a:cxn ang="0">
                    <a:pos x="15" y="11"/>
                  </a:cxn>
                  <a:cxn ang="0">
                    <a:pos x="26" y="5"/>
                  </a:cxn>
                  <a:cxn ang="0">
                    <a:pos x="36" y="5"/>
                  </a:cxn>
                  <a:cxn ang="0">
                    <a:pos x="44" y="0"/>
                  </a:cxn>
                  <a:cxn ang="0">
                    <a:pos x="54" y="0"/>
                  </a:cxn>
                  <a:cxn ang="0">
                    <a:pos x="62" y="5"/>
                  </a:cxn>
                  <a:cxn ang="0">
                    <a:pos x="62" y="27"/>
                  </a:cxn>
                  <a:cxn ang="0">
                    <a:pos x="54" y="45"/>
                  </a:cxn>
                  <a:cxn ang="0">
                    <a:pos x="36" y="51"/>
                  </a:cxn>
                  <a:cxn ang="0">
                    <a:pos x="15" y="62"/>
                  </a:cxn>
                  <a:cxn ang="0">
                    <a:pos x="8" y="56"/>
                  </a:cxn>
                  <a:cxn ang="0">
                    <a:pos x="3" y="51"/>
                  </a:cxn>
                  <a:cxn ang="0">
                    <a:pos x="8" y="45"/>
                  </a:cxn>
                  <a:cxn ang="0">
                    <a:pos x="18" y="40"/>
                  </a:cxn>
                  <a:cxn ang="0">
                    <a:pos x="29" y="34"/>
                  </a:cxn>
                  <a:cxn ang="0">
                    <a:pos x="36" y="34"/>
                  </a:cxn>
                  <a:cxn ang="0">
                    <a:pos x="54" y="27"/>
                  </a:cxn>
                  <a:cxn ang="0">
                    <a:pos x="77" y="22"/>
                  </a:cxn>
                  <a:cxn ang="0">
                    <a:pos x="95" y="22"/>
                  </a:cxn>
                  <a:cxn ang="0">
                    <a:pos x="110" y="34"/>
                  </a:cxn>
                  <a:cxn ang="0">
                    <a:pos x="116" y="45"/>
                  </a:cxn>
                  <a:cxn ang="0">
                    <a:pos x="116" y="51"/>
                  </a:cxn>
                  <a:cxn ang="0">
                    <a:pos x="113" y="62"/>
                  </a:cxn>
                  <a:cxn ang="0">
                    <a:pos x="102" y="67"/>
                  </a:cxn>
                  <a:cxn ang="0">
                    <a:pos x="87" y="79"/>
                  </a:cxn>
                  <a:cxn ang="0">
                    <a:pos x="72" y="85"/>
                  </a:cxn>
                  <a:cxn ang="0">
                    <a:pos x="65" y="85"/>
                  </a:cxn>
                  <a:cxn ang="0">
                    <a:pos x="59" y="79"/>
                  </a:cxn>
                  <a:cxn ang="0">
                    <a:pos x="59" y="73"/>
                  </a:cxn>
                  <a:cxn ang="0">
                    <a:pos x="65" y="62"/>
                  </a:cxn>
                  <a:cxn ang="0">
                    <a:pos x="77" y="56"/>
                  </a:cxn>
                  <a:cxn ang="0">
                    <a:pos x="98" y="73"/>
                  </a:cxn>
                  <a:cxn ang="0">
                    <a:pos x="102" y="85"/>
                  </a:cxn>
                  <a:cxn ang="0">
                    <a:pos x="105" y="90"/>
                  </a:cxn>
                  <a:cxn ang="0">
                    <a:pos x="98" y="107"/>
                  </a:cxn>
                  <a:cxn ang="0">
                    <a:pos x="87" y="112"/>
                  </a:cxn>
                  <a:cxn ang="0">
                    <a:pos x="69" y="125"/>
                  </a:cxn>
                  <a:cxn ang="0">
                    <a:pos x="59" y="118"/>
                  </a:cxn>
                  <a:cxn ang="0">
                    <a:pos x="59" y="112"/>
                  </a:cxn>
                  <a:cxn ang="0">
                    <a:pos x="65" y="107"/>
                  </a:cxn>
                  <a:cxn ang="0">
                    <a:pos x="72" y="101"/>
                  </a:cxn>
                  <a:cxn ang="0">
                    <a:pos x="87" y="96"/>
                  </a:cxn>
                  <a:cxn ang="0">
                    <a:pos x="102" y="96"/>
                  </a:cxn>
                  <a:cxn ang="0">
                    <a:pos x="113" y="96"/>
                  </a:cxn>
                  <a:cxn ang="0">
                    <a:pos x="120" y="101"/>
                  </a:cxn>
                  <a:cxn ang="0">
                    <a:pos x="123" y="107"/>
                  </a:cxn>
                  <a:cxn ang="0">
                    <a:pos x="131" y="112"/>
                  </a:cxn>
                  <a:cxn ang="0">
                    <a:pos x="131" y="130"/>
                  </a:cxn>
                  <a:cxn ang="0">
                    <a:pos x="120" y="141"/>
                  </a:cxn>
                  <a:cxn ang="0">
                    <a:pos x="105" y="147"/>
                  </a:cxn>
                  <a:cxn ang="0">
                    <a:pos x="87" y="147"/>
                  </a:cxn>
                </a:cxnLst>
                <a:rect l="0" t="0" r="r" b="b"/>
                <a:pathLst>
                  <a:path w="132" h="148">
                    <a:moveTo>
                      <a:pt x="0" y="16"/>
                    </a:moveTo>
                    <a:lnTo>
                      <a:pt x="15" y="11"/>
                    </a:lnTo>
                    <a:lnTo>
                      <a:pt x="26" y="5"/>
                    </a:lnTo>
                    <a:lnTo>
                      <a:pt x="36" y="5"/>
                    </a:lnTo>
                    <a:lnTo>
                      <a:pt x="44" y="0"/>
                    </a:lnTo>
                    <a:lnTo>
                      <a:pt x="54" y="0"/>
                    </a:lnTo>
                    <a:lnTo>
                      <a:pt x="62" y="5"/>
                    </a:lnTo>
                    <a:lnTo>
                      <a:pt x="62" y="27"/>
                    </a:lnTo>
                    <a:lnTo>
                      <a:pt x="54" y="45"/>
                    </a:lnTo>
                    <a:lnTo>
                      <a:pt x="36" y="51"/>
                    </a:lnTo>
                    <a:lnTo>
                      <a:pt x="15" y="62"/>
                    </a:lnTo>
                    <a:lnTo>
                      <a:pt x="8" y="56"/>
                    </a:lnTo>
                    <a:lnTo>
                      <a:pt x="3" y="51"/>
                    </a:lnTo>
                    <a:lnTo>
                      <a:pt x="8" y="45"/>
                    </a:lnTo>
                    <a:lnTo>
                      <a:pt x="18" y="40"/>
                    </a:lnTo>
                    <a:lnTo>
                      <a:pt x="29" y="34"/>
                    </a:lnTo>
                    <a:lnTo>
                      <a:pt x="36" y="34"/>
                    </a:lnTo>
                    <a:lnTo>
                      <a:pt x="54" y="27"/>
                    </a:lnTo>
                    <a:lnTo>
                      <a:pt x="77" y="22"/>
                    </a:lnTo>
                    <a:lnTo>
                      <a:pt x="95" y="22"/>
                    </a:lnTo>
                    <a:lnTo>
                      <a:pt x="110" y="34"/>
                    </a:lnTo>
                    <a:lnTo>
                      <a:pt x="116" y="45"/>
                    </a:lnTo>
                    <a:lnTo>
                      <a:pt x="116" y="51"/>
                    </a:lnTo>
                    <a:lnTo>
                      <a:pt x="113" y="62"/>
                    </a:lnTo>
                    <a:lnTo>
                      <a:pt x="102" y="67"/>
                    </a:lnTo>
                    <a:lnTo>
                      <a:pt x="87" y="79"/>
                    </a:lnTo>
                    <a:lnTo>
                      <a:pt x="72" y="85"/>
                    </a:lnTo>
                    <a:lnTo>
                      <a:pt x="65" y="85"/>
                    </a:lnTo>
                    <a:lnTo>
                      <a:pt x="59" y="79"/>
                    </a:lnTo>
                    <a:lnTo>
                      <a:pt x="59" y="73"/>
                    </a:lnTo>
                    <a:lnTo>
                      <a:pt x="65" y="62"/>
                    </a:lnTo>
                    <a:lnTo>
                      <a:pt x="77" y="56"/>
                    </a:lnTo>
                    <a:lnTo>
                      <a:pt x="98" y="73"/>
                    </a:lnTo>
                    <a:lnTo>
                      <a:pt x="102" y="85"/>
                    </a:lnTo>
                    <a:lnTo>
                      <a:pt x="105" y="90"/>
                    </a:lnTo>
                    <a:lnTo>
                      <a:pt x="98" y="107"/>
                    </a:lnTo>
                    <a:lnTo>
                      <a:pt x="87" y="112"/>
                    </a:lnTo>
                    <a:lnTo>
                      <a:pt x="69" y="125"/>
                    </a:lnTo>
                    <a:lnTo>
                      <a:pt x="59" y="118"/>
                    </a:lnTo>
                    <a:lnTo>
                      <a:pt x="59" y="112"/>
                    </a:lnTo>
                    <a:lnTo>
                      <a:pt x="65" y="107"/>
                    </a:lnTo>
                    <a:lnTo>
                      <a:pt x="72" y="101"/>
                    </a:lnTo>
                    <a:lnTo>
                      <a:pt x="87" y="96"/>
                    </a:lnTo>
                    <a:lnTo>
                      <a:pt x="102" y="96"/>
                    </a:lnTo>
                    <a:lnTo>
                      <a:pt x="113" y="96"/>
                    </a:lnTo>
                    <a:lnTo>
                      <a:pt x="120" y="101"/>
                    </a:lnTo>
                    <a:lnTo>
                      <a:pt x="123" y="107"/>
                    </a:lnTo>
                    <a:lnTo>
                      <a:pt x="131" y="112"/>
                    </a:lnTo>
                    <a:lnTo>
                      <a:pt x="131" y="130"/>
                    </a:lnTo>
                    <a:lnTo>
                      <a:pt x="120" y="141"/>
                    </a:lnTo>
                    <a:lnTo>
                      <a:pt x="105" y="147"/>
                    </a:lnTo>
                    <a:lnTo>
                      <a:pt x="87" y="14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grpSp>
        <p:sp>
          <p:nvSpPr>
            <p:cNvPr id="2885684" name="Text Box 52"/>
            <p:cNvSpPr txBox="1">
              <a:spLocks noChangeArrowheads="1"/>
            </p:cNvSpPr>
            <p:nvPr/>
          </p:nvSpPr>
          <p:spPr bwMode="auto">
            <a:xfrm>
              <a:off x="4173" y="1530"/>
              <a:ext cx="935" cy="289"/>
            </a:xfrm>
            <a:prstGeom prst="rect">
              <a:avLst/>
            </a:prstGeom>
            <a:noFill/>
            <a:ln w="9525">
              <a:noFill/>
              <a:miter lim="800000"/>
              <a:headEnd/>
              <a:tailEnd/>
            </a:ln>
            <a:effectLst/>
          </p:spPr>
          <p:txBody>
            <a:bodyPr>
              <a:spAutoFit/>
            </a:bodyPr>
            <a:lstStyle/>
            <a:p>
              <a:pPr fontAlgn="base">
                <a:spcBef>
                  <a:spcPct val="0"/>
                </a:spcBef>
                <a:spcAft>
                  <a:spcPct val="0"/>
                </a:spcAft>
              </a:pPr>
              <a:r>
                <a:rPr lang="en-GB" sz="2400" b="1" smtClean="0">
                  <a:solidFill>
                    <a:srgbClr val="081D58"/>
                  </a:solidFill>
                  <a:cs typeface="Arial" charset="0"/>
                </a:rPr>
                <a:t>Me</a:t>
              </a:r>
            </a:p>
          </p:txBody>
        </p:sp>
      </p:grpSp>
      <p:grpSp>
        <p:nvGrpSpPr>
          <p:cNvPr id="17" name="Group 53"/>
          <p:cNvGrpSpPr>
            <a:grpSpLocks/>
          </p:cNvGrpSpPr>
          <p:nvPr/>
        </p:nvGrpSpPr>
        <p:grpSpPr bwMode="auto">
          <a:xfrm>
            <a:off x="6499225" y="2289175"/>
            <a:ext cx="865188" cy="774700"/>
            <a:chOff x="3187" y="1288"/>
            <a:chExt cx="545" cy="488"/>
          </a:xfrm>
        </p:grpSpPr>
        <p:sp>
          <p:nvSpPr>
            <p:cNvPr id="2885686" name="Line 54"/>
            <p:cNvSpPr>
              <a:spLocks noChangeShapeType="1"/>
            </p:cNvSpPr>
            <p:nvPr/>
          </p:nvSpPr>
          <p:spPr bwMode="auto">
            <a:xfrm flipH="1">
              <a:off x="3224" y="1663"/>
              <a:ext cx="156"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
          <p:nvSpPr>
            <p:cNvPr id="2885687" name="Oval 55"/>
            <p:cNvSpPr>
              <a:spLocks noChangeArrowheads="1"/>
            </p:cNvSpPr>
            <p:nvPr/>
          </p:nvSpPr>
          <p:spPr bwMode="auto">
            <a:xfrm>
              <a:off x="3187" y="1288"/>
              <a:ext cx="545" cy="488"/>
            </a:xfrm>
            <a:prstGeom prst="ellipse">
              <a:avLst/>
            </a:prstGeom>
            <a:solidFill>
              <a:srgbClr val="60FAF6"/>
            </a:solidFill>
            <a:ln w="12700">
              <a:solidFill>
                <a:srgbClr val="000000"/>
              </a:solidFill>
              <a:round/>
              <a:headEnd/>
              <a:tailEnd/>
            </a:ln>
            <a:effectLst/>
          </p:spPr>
          <p:txBody>
            <a:bodyPr wrap="none" anchor="ctr"/>
            <a:lstStyle/>
            <a:p>
              <a:pPr fontAlgn="base">
                <a:spcBef>
                  <a:spcPct val="0"/>
                </a:spcBef>
                <a:spcAft>
                  <a:spcPct val="0"/>
                </a:spcAft>
              </a:pPr>
              <a:endParaRPr lang="en-GB" smtClean="0">
                <a:solidFill>
                  <a:srgbClr val="FFFFFF"/>
                </a:solidFill>
                <a:latin typeface="Arial" charset="0"/>
                <a:cs typeface="Arial" charset="0"/>
              </a:endParaRPr>
            </a:p>
          </p:txBody>
        </p:sp>
      </p:grpSp>
      <p:pic>
        <p:nvPicPr>
          <p:cNvPr id="2885688" name="Picture 56"/>
          <p:cNvPicPr>
            <a:picLocks noChangeArrowheads="1"/>
          </p:cNvPicPr>
          <p:nvPr/>
        </p:nvPicPr>
        <p:blipFill>
          <a:blip r:embed="rId2" cstate="print"/>
          <a:srcRect/>
          <a:stretch>
            <a:fillRect/>
          </a:stretch>
        </p:blipFill>
        <p:spPr bwMode="auto">
          <a:xfrm>
            <a:off x="5910263" y="3544888"/>
            <a:ext cx="920750" cy="1570037"/>
          </a:xfrm>
          <a:prstGeom prst="rect">
            <a:avLst/>
          </a:prstGeom>
          <a:noFill/>
          <a:ln w="9525">
            <a:noFill/>
            <a:miter lim="800000"/>
            <a:headEnd/>
            <a:tailEnd/>
          </a:ln>
          <a:effectLst/>
        </p:spPr>
      </p:pic>
      <p:sp>
        <p:nvSpPr>
          <p:cNvPr id="2885689" name="Freeform 57"/>
          <p:cNvSpPr>
            <a:spLocks/>
          </p:cNvSpPr>
          <p:nvPr/>
        </p:nvSpPr>
        <p:spPr bwMode="auto">
          <a:xfrm>
            <a:off x="6254750" y="2246313"/>
            <a:ext cx="474663" cy="1236662"/>
          </a:xfrm>
          <a:custGeom>
            <a:avLst/>
            <a:gdLst/>
            <a:ahLst/>
            <a:cxnLst>
              <a:cxn ang="0">
                <a:pos x="0" y="16"/>
              </a:cxn>
              <a:cxn ang="0">
                <a:pos x="15" y="11"/>
              </a:cxn>
              <a:cxn ang="0">
                <a:pos x="26" y="5"/>
              </a:cxn>
              <a:cxn ang="0">
                <a:pos x="36" y="5"/>
              </a:cxn>
              <a:cxn ang="0">
                <a:pos x="44" y="0"/>
              </a:cxn>
              <a:cxn ang="0">
                <a:pos x="54" y="0"/>
              </a:cxn>
              <a:cxn ang="0">
                <a:pos x="62" y="5"/>
              </a:cxn>
              <a:cxn ang="0">
                <a:pos x="62" y="27"/>
              </a:cxn>
              <a:cxn ang="0">
                <a:pos x="54" y="45"/>
              </a:cxn>
              <a:cxn ang="0">
                <a:pos x="36" y="51"/>
              </a:cxn>
              <a:cxn ang="0">
                <a:pos x="15" y="62"/>
              </a:cxn>
              <a:cxn ang="0">
                <a:pos x="8" y="56"/>
              </a:cxn>
              <a:cxn ang="0">
                <a:pos x="3" y="51"/>
              </a:cxn>
              <a:cxn ang="0">
                <a:pos x="8" y="45"/>
              </a:cxn>
              <a:cxn ang="0">
                <a:pos x="18" y="40"/>
              </a:cxn>
              <a:cxn ang="0">
                <a:pos x="29" y="34"/>
              </a:cxn>
              <a:cxn ang="0">
                <a:pos x="36" y="34"/>
              </a:cxn>
              <a:cxn ang="0">
                <a:pos x="54" y="27"/>
              </a:cxn>
              <a:cxn ang="0">
                <a:pos x="77" y="22"/>
              </a:cxn>
              <a:cxn ang="0">
                <a:pos x="95" y="22"/>
              </a:cxn>
              <a:cxn ang="0">
                <a:pos x="110" y="34"/>
              </a:cxn>
              <a:cxn ang="0">
                <a:pos x="116" y="45"/>
              </a:cxn>
              <a:cxn ang="0">
                <a:pos x="116" y="51"/>
              </a:cxn>
              <a:cxn ang="0">
                <a:pos x="113" y="62"/>
              </a:cxn>
              <a:cxn ang="0">
                <a:pos x="102" y="67"/>
              </a:cxn>
              <a:cxn ang="0">
                <a:pos x="87" y="79"/>
              </a:cxn>
              <a:cxn ang="0">
                <a:pos x="72" y="85"/>
              </a:cxn>
              <a:cxn ang="0">
                <a:pos x="65" y="85"/>
              </a:cxn>
              <a:cxn ang="0">
                <a:pos x="59" y="79"/>
              </a:cxn>
              <a:cxn ang="0">
                <a:pos x="59" y="73"/>
              </a:cxn>
              <a:cxn ang="0">
                <a:pos x="65" y="62"/>
              </a:cxn>
              <a:cxn ang="0">
                <a:pos x="77" y="56"/>
              </a:cxn>
              <a:cxn ang="0">
                <a:pos x="98" y="73"/>
              </a:cxn>
              <a:cxn ang="0">
                <a:pos x="102" y="85"/>
              </a:cxn>
              <a:cxn ang="0">
                <a:pos x="105" y="90"/>
              </a:cxn>
              <a:cxn ang="0">
                <a:pos x="98" y="107"/>
              </a:cxn>
              <a:cxn ang="0">
                <a:pos x="87" y="112"/>
              </a:cxn>
              <a:cxn ang="0">
                <a:pos x="69" y="125"/>
              </a:cxn>
              <a:cxn ang="0">
                <a:pos x="59" y="118"/>
              </a:cxn>
              <a:cxn ang="0">
                <a:pos x="59" y="112"/>
              </a:cxn>
              <a:cxn ang="0">
                <a:pos x="65" y="107"/>
              </a:cxn>
              <a:cxn ang="0">
                <a:pos x="72" y="101"/>
              </a:cxn>
              <a:cxn ang="0">
                <a:pos x="87" y="96"/>
              </a:cxn>
              <a:cxn ang="0">
                <a:pos x="102" y="96"/>
              </a:cxn>
              <a:cxn ang="0">
                <a:pos x="113" y="96"/>
              </a:cxn>
              <a:cxn ang="0">
                <a:pos x="120" y="101"/>
              </a:cxn>
              <a:cxn ang="0">
                <a:pos x="123" y="107"/>
              </a:cxn>
              <a:cxn ang="0">
                <a:pos x="131" y="112"/>
              </a:cxn>
              <a:cxn ang="0">
                <a:pos x="131" y="130"/>
              </a:cxn>
              <a:cxn ang="0">
                <a:pos x="120" y="141"/>
              </a:cxn>
              <a:cxn ang="0">
                <a:pos x="105" y="147"/>
              </a:cxn>
              <a:cxn ang="0">
                <a:pos x="87" y="147"/>
              </a:cxn>
            </a:cxnLst>
            <a:rect l="0" t="0" r="r" b="b"/>
            <a:pathLst>
              <a:path w="132" h="148">
                <a:moveTo>
                  <a:pt x="0" y="16"/>
                </a:moveTo>
                <a:lnTo>
                  <a:pt x="15" y="11"/>
                </a:lnTo>
                <a:lnTo>
                  <a:pt x="26" y="5"/>
                </a:lnTo>
                <a:lnTo>
                  <a:pt x="36" y="5"/>
                </a:lnTo>
                <a:lnTo>
                  <a:pt x="44" y="0"/>
                </a:lnTo>
                <a:lnTo>
                  <a:pt x="54" y="0"/>
                </a:lnTo>
                <a:lnTo>
                  <a:pt x="62" y="5"/>
                </a:lnTo>
                <a:lnTo>
                  <a:pt x="62" y="27"/>
                </a:lnTo>
                <a:lnTo>
                  <a:pt x="54" y="45"/>
                </a:lnTo>
                <a:lnTo>
                  <a:pt x="36" y="51"/>
                </a:lnTo>
                <a:lnTo>
                  <a:pt x="15" y="62"/>
                </a:lnTo>
                <a:lnTo>
                  <a:pt x="8" y="56"/>
                </a:lnTo>
                <a:lnTo>
                  <a:pt x="3" y="51"/>
                </a:lnTo>
                <a:lnTo>
                  <a:pt x="8" y="45"/>
                </a:lnTo>
                <a:lnTo>
                  <a:pt x="18" y="40"/>
                </a:lnTo>
                <a:lnTo>
                  <a:pt x="29" y="34"/>
                </a:lnTo>
                <a:lnTo>
                  <a:pt x="36" y="34"/>
                </a:lnTo>
                <a:lnTo>
                  <a:pt x="54" y="27"/>
                </a:lnTo>
                <a:lnTo>
                  <a:pt x="77" y="22"/>
                </a:lnTo>
                <a:lnTo>
                  <a:pt x="95" y="22"/>
                </a:lnTo>
                <a:lnTo>
                  <a:pt x="110" y="34"/>
                </a:lnTo>
                <a:lnTo>
                  <a:pt x="116" y="45"/>
                </a:lnTo>
                <a:lnTo>
                  <a:pt x="116" y="51"/>
                </a:lnTo>
                <a:lnTo>
                  <a:pt x="113" y="62"/>
                </a:lnTo>
                <a:lnTo>
                  <a:pt x="102" y="67"/>
                </a:lnTo>
                <a:lnTo>
                  <a:pt x="87" y="79"/>
                </a:lnTo>
                <a:lnTo>
                  <a:pt x="72" y="85"/>
                </a:lnTo>
                <a:lnTo>
                  <a:pt x="65" y="85"/>
                </a:lnTo>
                <a:lnTo>
                  <a:pt x="59" y="79"/>
                </a:lnTo>
                <a:lnTo>
                  <a:pt x="59" y="73"/>
                </a:lnTo>
                <a:lnTo>
                  <a:pt x="65" y="62"/>
                </a:lnTo>
                <a:lnTo>
                  <a:pt x="77" y="56"/>
                </a:lnTo>
                <a:lnTo>
                  <a:pt x="98" y="73"/>
                </a:lnTo>
                <a:lnTo>
                  <a:pt x="102" y="85"/>
                </a:lnTo>
                <a:lnTo>
                  <a:pt x="105" y="90"/>
                </a:lnTo>
                <a:lnTo>
                  <a:pt x="98" y="107"/>
                </a:lnTo>
                <a:lnTo>
                  <a:pt x="87" y="112"/>
                </a:lnTo>
                <a:lnTo>
                  <a:pt x="69" y="125"/>
                </a:lnTo>
                <a:lnTo>
                  <a:pt x="59" y="118"/>
                </a:lnTo>
                <a:lnTo>
                  <a:pt x="59" y="112"/>
                </a:lnTo>
                <a:lnTo>
                  <a:pt x="65" y="107"/>
                </a:lnTo>
                <a:lnTo>
                  <a:pt x="72" y="101"/>
                </a:lnTo>
                <a:lnTo>
                  <a:pt x="87" y="96"/>
                </a:lnTo>
                <a:lnTo>
                  <a:pt x="102" y="96"/>
                </a:lnTo>
                <a:lnTo>
                  <a:pt x="113" y="96"/>
                </a:lnTo>
                <a:lnTo>
                  <a:pt x="120" y="101"/>
                </a:lnTo>
                <a:lnTo>
                  <a:pt x="123" y="107"/>
                </a:lnTo>
                <a:lnTo>
                  <a:pt x="131" y="112"/>
                </a:lnTo>
                <a:lnTo>
                  <a:pt x="131" y="130"/>
                </a:lnTo>
                <a:lnTo>
                  <a:pt x="120" y="141"/>
                </a:lnTo>
                <a:lnTo>
                  <a:pt x="105" y="147"/>
                </a:lnTo>
                <a:lnTo>
                  <a:pt x="87" y="147"/>
                </a:lnTo>
              </a:path>
            </a:pathLst>
          </a:custGeom>
          <a:noFill/>
          <a:ln w="12700" cap="rnd" cmpd="sng">
            <a:solidFill>
              <a:srgbClr val="000000"/>
            </a:solidFill>
            <a:prstDash val="solid"/>
            <a:round/>
            <a:headEnd type="none" w="sm" len="sm"/>
            <a:tailEnd type="none" w="sm" len="sm"/>
          </a:ln>
          <a:effectLst/>
        </p:spPr>
        <p:txBody>
          <a:bodyPr/>
          <a:lstStyle/>
          <a:p>
            <a:pPr fontAlgn="base">
              <a:spcBef>
                <a:spcPct val="0"/>
              </a:spcBef>
              <a:spcAft>
                <a:spcPct val="0"/>
              </a:spcAft>
            </a:pPr>
            <a:endParaRPr lang="en-GB" smtClean="0">
              <a:solidFill>
                <a:srgbClr val="FFFFFF"/>
              </a:solidFill>
              <a:latin typeface="Arial" charset="0"/>
              <a:cs typeface="Arial" charset="0"/>
            </a:endParaRPr>
          </a:p>
        </p:txBody>
      </p:sp>
      <p:sp>
        <p:nvSpPr>
          <p:cNvPr id="2885690" name="Text Box 58"/>
          <p:cNvSpPr txBox="1">
            <a:spLocks noChangeArrowheads="1"/>
          </p:cNvSpPr>
          <p:nvPr/>
        </p:nvSpPr>
        <p:spPr bwMode="auto">
          <a:xfrm>
            <a:off x="6608763" y="2481263"/>
            <a:ext cx="687387" cy="458787"/>
          </a:xfrm>
          <a:prstGeom prst="rect">
            <a:avLst/>
          </a:prstGeom>
          <a:noFill/>
          <a:ln w="9525">
            <a:noFill/>
            <a:miter lim="800000"/>
            <a:headEnd/>
            <a:tailEnd/>
          </a:ln>
          <a:effectLst/>
        </p:spPr>
        <p:txBody>
          <a:bodyPr>
            <a:spAutoFit/>
          </a:bodyPr>
          <a:lstStyle/>
          <a:p>
            <a:pPr fontAlgn="base">
              <a:spcBef>
                <a:spcPct val="0"/>
              </a:spcBef>
              <a:spcAft>
                <a:spcPct val="0"/>
              </a:spcAft>
            </a:pPr>
            <a:r>
              <a:rPr lang="en-GB" sz="2400" b="1" smtClean="0">
                <a:solidFill>
                  <a:srgbClr val="081D58"/>
                </a:solidFill>
                <a:cs typeface="Arial" charset="0"/>
              </a:rPr>
              <a:t>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2866" name="Title 1"/>
          <p:cNvSpPr>
            <a:spLocks noGrp="1"/>
          </p:cNvSpPr>
          <p:nvPr>
            <p:ph type="title" idx="4294967295"/>
          </p:nvPr>
        </p:nvSpPr>
        <p:spPr/>
        <p:txBody>
          <a:bodyPr/>
          <a:lstStyle/>
          <a:p>
            <a:r>
              <a:rPr lang="en-GB"/>
              <a:t>Histone methylation and protein binders</a:t>
            </a:r>
          </a:p>
        </p:txBody>
      </p:sp>
      <p:pic>
        <p:nvPicPr>
          <p:cNvPr id="2852867" name="Picture 2"/>
          <p:cNvPicPr>
            <a:picLocks noGrp="1" noChangeAspect="1" noChangeArrowheads="1"/>
          </p:cNvPicPr>
          <p:nvPr>
            <p:ph idx="4294967295"/>
          </p:nvPr>
        </p:nvPicPr>
        <p:blipFill>
          <a:blip r:embed="rId2" cstate="print"/>
          <a:srcRect/>
          <a:stretch>
            <a:fillRect/>
          </a:stretch>
        </p:blipFill>
        <p:spPr>
          <a:xfrm>
            <a:off x="1630363" y="1943100"/>
            <a:ext cx="5959475" cy="4457700"/>
          </a:xfrm>
          <a:noFill/>
        </p:spPr>
      </p:pic>
      <p:sp>
        <p:nvSpPr>
          <p:cNvPr id="2852868" name="Rectangle 3"/>
          <p:cNvSpPr>
            <a:spLocks noChangeArrowheads="1"/>
          </p:cNvSpPr>
          <p:nvPr/>
        </p:nvSpPr>
        <p:spPr bwMode="auto">
          <a:xfrm>
            <a:off x="928688" y="6215063"/>
            <a:ext cx="7500937" cy="500062"/>
          </a:xfrm>
          <a:prstGeom prst="rect">
            <a:avLst/>
          </a:prstGeom>
          <a:solidFill>
            <a:schemeClr val="bg1"/>
          </a:solidFill>
          <a:ln w="9525" algn="ctr">
            <a:solidFill>
              <a:schemeClr val="bg1"/>
            </a:solidFill>
            <a:round/>
            <a:headEnd/>
            <a:tailEnd/>
          </a:ln>
        </p:spPr>
        <p:txBody>
          <a:bodyPr/>
          <a:lstStyle/>
          <a:p>
            <a:endParaRPr lang="en-US" sz="1600" i="1">
              <a:solidFill>
                <a:srgbClr val="6E6E6F"/>
              </a:solidFill>
              <a:latin typeface="Verdana" pitchFamily="34" charset="0"/>
              <a:cs typeface="Times New Roman" pitchFamily="18" charset="0"/>
            </a:endParaRPr>
          </a:p>
        </p:txBody>
      </p:sp>
      <p:sp>
        <p:nvSpPr>
          <p:cNvPr id="2852869" name="TextBox 4"/>
          <p:cNvSpPr txBox="1">
            <a:spLocks noChangeArrowheads="1"/>
          </p:cNvSpPr>
          <p:nvPr/>
        </p:nvSpPr>
        <p:spPr bwMode="auto">
          <a:xfrm>
            <a:off x="4572000" y="6467475"/>
            <a:ext cx="4572000" cy="461963"/>
          </a:xfrm>
          <a:prstGeom prst="rect">
            <a:avLst/>
          </a:prstGeom>
          <a:noFill/>
          <a:ln w="9525">
            <a:noFill/>
            <a:miter lim="800000"/>
            <a:headEnd/>
            <a:tailEnd/>
          </a:ln>
        </p:spPr>
        <p:txBody>
          <a:bodyPr>
            <a:spAutoFit/>
          </a:bodyPr>
          <a:lstStyle/>
          <a:p>
            <a:r>
              <a:rPr lang="en-GB" sz="1200" i="1">
                <a:solidFill>
                  <a:srgbClr val="6E6E6F"/>
                </a:solidFill>
                <a:latin typeface="Verdana" pitchFamily="34" charset="0"/>
                <a:cs typeface="Times New Roman" pitchFamily="18" charset="0"/>
              </a:rPr>
              <a:t>Epigenetics, Allis, Jenuwein, Reinberg, Caparros, 2009</a:t>
            </a:r>
          </a:p>
          <a:p>
            <a:endParaRPr lang="en-GB" sz="1200" i="1">
              <a:solidFill>
                <a:srgbClr val="6E6E6F"/>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3042" name="Rectangle 2"/>
          <p:cNvSpPr>
            <a:spLocks noGrp="1" noChangeArrowheads="1"/>
          </p:cNvSpPr>
          <p:nvPr>
            <p:ph type="title"/>
          </p:nvPr>
        </p:nvSpPr>
        <p:spPr>
          <a:xfrm>
            <a:off x="457200" y="0"/>
            <a:ext cx="8229600" cy="1143000"/>
          </a:xfrm>
        </p:spPr>
        <p:txBody>
          <a:bodyPr/>
          <a:lstStyle/>
          <a:p>
            <a:r>
              <a:rPr lang="en-GB" b="1">
                <a:effectLst>
                  <a:outerShdw blurRad="38100" dist="38100" dir="2700000" algn="tl">
                    <a:srgbClr val="C0C0C0"/>
                  </a:outerShdw>
                </a:effectLst>
              </a:rPr>
              <a:t>Epigenetics</a:t>
            </a:r>
          </a:p>
        </p:txBody>
      </p:sp>
      <p:sp>
        <p:nvSpPr>
          <p:cNvPr id="2903043" name="Rectangle 3"/>
          <p:cNvSpPr>
            <a:spLocks noGrp="1" noChangeArrowheads="1"/>
          </p:cNvSpPr>
          <p:nvPr>
            <p:ph type="body" idx="1"/>
          </p:nvPr>
        </p:nvSpPr>
        <p:spPr>
          <a:xfrm>
            <a:off x="457200" y="1181100"/>
            <a:ext cx="8229600" cy="4525963"/>
          </a:xfrm>
        </p:spPr>
        <p:txBody>
          <a:bodyPr/>
          <a:lstStyle/>
          <a:p>
            <a:pPr algn="ctr">
              <a:buFontTx/>
              <a:buNone/>
            </a:pPr>
            <a:r>
              <a:rPr lang="en-GB" b="1"/>
              <a:t>“A hereditable change in gene expression not involving a change in DNA sequence”</a:t>
            </a:r>
            <a:r>
              <a:rPr lang="en-GB" sz="2400"/>
              <a:t> </a:t>
            </a:r>
          </a:p>
          <a:p>
            <a:endParaRPr lang="en-GB" sz="1200"/>
          </a:p>
          <a:p>
            <a:r>
              <a:rPr lang="en-GB" sz="2400"/>
              <a:t>DNA methylation</a:t>
            </a:r>
          </a:p>
          <a:p>
            <a:pPr lvl="1"/>
            <a:r>
              <a:rPr lang="en-GB" sz="2000"/>
              <a:t>addition of methyl groups (CH</a:t>
            </a:r>
            <a:r>
              <a:rPr lang="en-GB" sz="2000" baseline="-25000">
                <a:ea typeface="Arial Unicode MS" pitchFamily="34" charset="-128"/>
                <a:cs typeface="Arial Unicode MS" pitchFamily="34" charset="-128"/>
              </a:rPr>
              <a:t>3</a:t>
            </a:r>
            <a:r>
              <a:rPr lang="en-GB" sz="2000"/>
              <a:t>) to cytosines in DNA</a:t>
            </a:r>
          </a:p>
          <a:p>
            <a:r>
              <a:rPr lang="en-GB" sz="2400"/>
              <a:t>Histone modification and chromatin remodelling</a:t>
            </a:r>
          </a:p>
          <a:p>
            <a:pPr lvl="1"/>
            <a:r>
              <a:rPr lang="en-GB" sz="2000"/>
              <a:t>acetylation and methylation of lysine in histones</a:t>
            </a:r>
          </a:p>
          <a:p>
            <a:r>
              <a:rPr lang="en-GB" sz="2400"/>
              <a:t>microRNA (miRNA)</a:t>
            </a:r>
          </a:p>
          <a:p>
            <a:pPr lvl="1"/>
            <a:r>
              <a:rPr lang="en-US" sz="2000"/>
              <a:t>short pieces of single-stranded RNA that do not encode for proteins but control the expression of genes </a:t>
            </a:r>
            <a:endParaRPr lang="en-GB" sz="200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6178" name="Title 1"/>
          <p:cNvSpPr>
            <a:spLocks noGrp="1"/>
          </p:cNvSpPr>
          <p:nvPr>
            <p:ph type="title" idx="4294967295"/>
          </p:nvPr>
        </p:nvSpPr>
        <p:spPr/>
        <p:txBody>
          <a:bodyPr/>
          <a:lstStyle/>
          <a:p>
            <a:r>
              <a:rPr lang="en-GB"/>
              <a:t>RNAi and RNA directed gene silencing </a:t>
            </a:r>
            <a:r>
              <a:rPr lang="en-GB" sz="2400"/>
              <a:t>(S. pombe)</a:t>
            </a:r>
          </a:p>
        </p:txBody>
      </p:sp>
      <p:pic>
        <p:nvPicPr>
          <p:cNvPr id="2866179" name="Picture 2"/>
          <p:cNvPicPr>
            <a:picLocks noGrp="1" noChangeAspect="1" noChangeArrowheads="1"/>
          </p:cNvPicPr>
          <p:nvPr>
            <p:ph idx="4294967295"/>
          </p:nvPr>
        </p:nvPicPr>
        <p:blipFill>
          <a:blip r:embed="rId2" cstate="print"/>
          <a:srcRect/>
          <a:stretch>
            <a:fillRect/>
          </a:stretch>
        </p:blipFill>
        <p:spPr>
          <a:xfrm>
            <a:off x="5561013" y="1500188"/>
            <a:ext cx="2654300" cy="5489575"/>
          </a:xfrm>
          <a:noFill/>
        </p:spPr>
      </p:pic>
      <p:sp>
        <p:nvSpPr>
          <p:cNvPr id="2866180" name="Rectangle 3"/>
          <p:cNvSpPr>
            <a:spLocks noChangeArrowheads="1"/>
          </p:cNvSpPr>
          <p:nvPr/>
        </p:nvSpPr>
        <p:spPr bwMode="auto">
          <a:xfrm>
            <a:off x="1643063" y="6715125"/>
            <a:ext cx="7500937" cy="500063"/>
          </a:xfrm>
          <a:prstGeom prst="rect">
            <a:avLst/>
          </a:prstGeom>
          <a:solidFill>
            <a:schemeClr val="bg1"/>
          </a:solidFill>
          <a:ln w="9525" algn="ctr">
            <a:solidFill>
              <a:schemeClr val="bg1"/>
            </a:solidFill>
            <a:round/>
            <a:headEnd/>
            <a:tailEnd/>
          </a:ln>
        </p:spPr>
        <p:txBody>
          <a:bodyPr/>
          <a:lstStyle/>
          <a:p>
            <a:endParaRPr lang="en-US" sz="1600" i="1">
              <a:solidFill>
                <a:srgbClr val="6E6E6F"/>
              </a:solidFill>
              <a:latin typeface="Verdana" pitchFamily="34" charset="0"/>
              <a:cs typeface="Times New Roman" pitchFamily="18" charset="0"/>
            </a:endParaRPr>
          </a:p>
        </p:txBody>
      </p:sp>
      <p:sp>
        <p:nvSpPr>
          <p:cNvPr id="17413" name="TextBox 4"/>
          <p:cNvSpPr txBox="1">
            <a:spLocks noChangeArrowheads="1"/>
          </p:cNvSpPr>
          <p:nvPr/>
        </p:nvSpPr>
        <p:spPr bwMode="auto">
          <a:xfrm>
            <a:off x="357188" y="2000250"/>
            <a:ext cx="5143500" cy="2952750"/>
          </a:xfrm>
          <a:prstGeom prst="rect">
            <a:avLst/>
          </a:prstGeom>
          <a:noFill/>
          <a:ln w="9525">
            <a:noFill/>
            <a:miter lim="800000"/>
            <a:headEnd/>
            <a:tailEnd/>
          </a:ln>
        </p:spPr>
        <p:txBody>
          <a:bodyPr>
            <a:spAutoFit/>
          </a:bodyPr>
          <a:lstStyle/>
          <a:p>
            <a:pPr>
              <a:spcBef>
                <a:spcPts val="300"/>
              </a:spcBef>
              <a:spcAft>
                <a:spcPts val="600"/>
              </a:spcAft>
            </a:pPr>
            <a:r>
              <a:rPr lang="en-GB" sz="2400" b="1" u="sng">
                <a:solidFill>
                  <a:srgbClr val="6E6E6F"/>
                </a:solidFill>
                <a:cs typeface="Times New Roman" pitchFamily="18" charset="0"/>
              </a:rPr>
              <a:t>RNAi :</a:t>
            </a:r>
            <a:endParaRPr lang="en-GB" sz="2400" u="sng">
              <a:solidFill>
                <a:srgbClr val="6E6E6F"/>
              </a:solidFill>
              <a:cs typeface="Times New Roman" pitchFamily="18" charset="0"/>
            </a:endParaRPr>
          </a:p>
          <a:p>
            <a:pPr>
              <a:spcBef>
                <a:spcPts val="300"/>
              </a:spcBef>
              <a:spcAft>
                <a:spcPts val="600"/>
              </a:spcAft>
              <a:buFont typeface="Arial" charset="0"/>
              <a:buChar char="•"/>
            </a:pPr>
            <a:r>
              <a:rPr lang="en-GB" sz="2400">
                <a:solidFill>
                  <a:srgbClr val="6E6E6F"/>
                </a:solidFill>
                <a:cs typeface="Times New Roman" pitchFamily="18" charset="0"/>
              </a:rPr>
              <a:t>Acts as a host defence mechanism</a:t>
            </a:r>
          </a:p>
          <a:p>
            <a:pPr>
              <a:spcBef>
                <a:spcPts val="300"/>
              </a:spcBef>
              <a:spcAft>
                <a:spcPts val="600"/>
              </a:spcAft>
              <a:buFont typeface="Arial" charset="0"/>
              <a:buChar char="•"/>
            </a:pPr>
            <a:r>
              <a:rPr lang="en-GB" sz="2400">
                <a:solidFill>
                  <a:srgbClr val="6E6E6F"/>
                </a:solidFill>
                <a:cs typeface="Times New Roman" pitchFamily="18" charset="0"/>
              </a:rPr>
              <a:t>Leads to transcriptional gene Silencing (TSG) </a:t>
            </a:r>
          </a:p>
          <a:p>
            <a:endParaRPr lang="en-GB" sz="2400">
              <a:solidFill>
                <a:srgbClr val="6E6E6F"/>
              </a:solidFill>
              <a:cs typeface="Times New Roman" pitchFamily="18" charset="0"/>
            </a:endParaRPr>
          </a:p>
          <a:p>
            <a:pPr lvl="1"/>
            <a:endParaRPr lang="en-GB" sz="2400">
              <a:solidFill>
                <a:srgbClr val="6E6E6F"/>
              </a:solidFill>
              <a:cs typeface="Times New Roman" pitchFamily="18" charset="0"/>
            </a:endParaRPr>
          </a:p>
          <a:p>
            <a:endParaRPr lang="en-GB" sz="2400">
              <a:solidFill>
                <a:srgbClr val="6E6E6F"/>
              </a:solidFill>
              <a:cs typeface="Times New Roman" pitchFamily="18" charset="0"/>
            </a:endParaRPr>
          </a:p>
        </p:txBody>
      </p:sp>
      <p:sp>
        <p:nvSpPr>
          <p:cNvPr id="2866182" name="TextBox 5"/>
          <p:cNvSpPr txBox="1">
            <a:spLocks noChangeArrowheads="1"/>
          </p:cNvSpPr>
          <p:nvPr/>
        </p:nvSpPr>
        <p:spPr bwMode="auto">
          <a:xfrm>
            <a:off x="4572000" y="6467475"/>
            <a:ext cx="4572000" cy="461963"/>
          </a:xfrm>
          <a:prstGeom prst="rect">
            <a:avLst/>
          </a:prstGeom>
          <a:noFill/>
          <a:ln w="9525">
            <a:noFill/>
            <a:miter lim="800000"/>
            <a:headEnd/>
            <a:tailEnd/>
          </a:ln>
        </p:spPr>
        <p:txBody>
          <a:bodyPr>
            <a:spAutoFit/>
          </a:bodyPr>
          <a:lstStyle/>
          <a:p>
            <a:r>
              <a:rPr lang="en-GB" sz="1200" i="1">
                <a:solidFill>
                  <a:srgbClr val="6E6E6F"/>
                </a:solidFill>
                <a:latin typeface="Verdana" pitchFamily="34" charset="0"/>
                <a:cs typeface="Times New Roman" pitchFamily="18" charset="0"/>
              </a:rPr>
              <a:t>Epigenetics, Allis, Jenuwein, Reinberg, Caparros, 2009</a:t>
            </a:r>
          </a:p>
          <a:p>
            <a:endParaRPr lang="en-GB" sz="1200" i="1">
              <a:solidFill>
                <a:srgbClr val="6E6E6F"/>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12968" cy="638175"/>
          </a:xfrm>
        </p:spPr>
        <p:txBody>
          <a:bodyPr/>
          <a:lstStyle/>
          <a:p>
            <a:pPr>
              <a:defRPr/>
            </a:pPr>
            <a:r>
              <a:rPr lang="en-GB" b="1" dirty="0" smtClean="0">
                <a:solidFill>
                  <a:srgbClr val="FF0000"/>
                </a:solidFill>
                <a:latin typeface="+mn-lt"/>
              </a:rPr>
              <a:t>Epigenetic modification as drug targets</a:t>
            </a:r>
            <a:endParaRPr lang="en-GB" b="1" dirty="0">
              <a:solidFill>
                <a:srgbClr val="FF0000"/>
              </a:solidFill>
              <a:latin typeface="+mn-lt"/>
            </a:endParaRPr>
          </a:p>
        </p:txBody>
      </p:sp>
      <p:grpSp>
        <p:nvGrpSpPr>
          <p:cNvPr id="3" name="Group 116"/>
          <p:cNvGrpSpPr/>
          <p:nvPr/>
        </p:nvGrpSpPr>
        <p:grpSpPr>
          <a:xfrm>
            <a:off x="539552" y="1628800"/>
            <a:ext cx="8280920" cy="4752528"/>
            <a:chOff x="95250" y="69849"/>
            <a:chExt cx="9003724" cy="5286991"/>
          </a:xfrm>
        </p:grpSpPr>
        <p:sp>
          <p:nvSpPr>
            <p:cNvPr id="118" name="Arc 7"/>
            <p:cNvSpPr>
              <a:spLocks/>
            </p:cNvSpPr>
            <p:nvPr/>
          </p:nvSpPr>
          <p:spPr bwMode="auto">
            <a:xfrm flipV="1">
              <a:off x="4119081" y="440351"/>
              <a:ext cx="778206" cy="279927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82550" cap="sq">
              <a:solidFill>
                <a:srgbClr val="1F497D">
                  <a:lumMod val="60000"/>
                  <a:lumOff val="40000"/>
                </a:srgbClr>
              </a:solidFill>
              <a:prstDash val="solid"/>
              <a:bevel/>
              <a:headEnd/>
              <a:tailEnd/>
            </a:ln>
            <a:effectLst/>
          </p:spPr>
          <p:txBody>
            <a:bodyPr vert="horz" wrap="square" lIns="91431" tIns="91431" rIns="91431" bIns="9143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AutoShape 19"/>
            <p:cNvSpPr>
              <a:spLocks/>
            </p:cNvSpPr>
            <p:nvPr/>
          </p:nvSpPr>
          <p:spPr bwMode="auto">
            <a:xfrm>
              <a:off x="5918246" y="3824373"/>
              <a:ext cx="3146860" cy="1532467"/>
            </a:xfrm>
            <a:prstGeom prst="accentCallout1">
              <a:avLst>
                <a:gd name="adj1" fmla="val 9861"/>
                <a:gd name="adj2" fmla="val -3241"/>
                <a:gd name="adj3" fmla="val -4065"/>
                <a:gd name="adj4" fmla="val -21108"/>
              </a:avLst>
            </a:prstGeom>
            <a:noFill/>
            <a:ln w="19050">
              <a:solidFill>
                <a:srgbClr val="D8D8D8"/>
              </a:solidFill>
              <a:miter lim="800000"/>
              <a:headEnd/>
              <a:tailEnd/>
            </a:ln>
            <a:effectLst/>
          </p:spPr>
          <p:txBody>
            <a:bodyPr vert="horz" wrap="square" lIns="91431" tIns="91431" rIns="91431" bIns="91431"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20" name="Trapezoid 119"/>
            <p:cNvSpPr/>
            <p:nvPr/>
          </p:nvSpPr>
          <p:spPr>
            <a:xfrm rot="18929911">
              <a:off x="5013306" y="3468496"/>
              <a:ext cx="326467" cy="380983"/>
            </a:xfrm>
            <a:prstGeom prst="trapezoid">
              <a:avLst/>
            </a:prstGeom>
            <a:solidFill>
              <a:sysClr val="windowText" lastClr="000000"/>
            </a:solidFill>
            <a:ln w="9525" cap="flat" cmpd="sng" algn="ctr">
              <a:noFill/>
              <a:prstDash val="solid"/>
            </a:ln>
            <a:effectLst/>
          </p:spPr>
          <p:txBody>
            <a:bodyPr lIns="91431" tIns="45715" rIns="91431" bIns="457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1" name="Hexagon 120"/>
            <p:cNvSpPr/>
            <p:nvPr/>
          </p:nvSpPr>
          <p:spPr>
            <a:xfrm rot="1380479">
              <a:off x="4954218" y="2539674"/>
              <a:ext cx="550334" cy="511700"/>
            </a:xfrm>
            <a:prstGeom prst="hexago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lIns="91431" tIns="45715" rIns="91431" bIns="457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2" name="Line 8"/>
            <p:cNvSpPr>
              <a:spLocks noChangeShapeType="1"/>
            </p:cNvSpPr>
            <p:nvPr/>
          </p:nvSpPr>
          <p:spPr bwMode="auto">
            <a:xfrm>
              <a:off x="4641192" y="2591724"/>
              <a:ext cx="329960" cy="109575"/>
            </a:xfrm>
            <a:prstGeom prst="line">
              <a:avLst/>
            </a:prstGeom>
            <a:noFill/>
            <a:ln w="12700">
              <a:solidFill>
                <a:srgbClr val="4A7EBB"/>
              </a:solidFill>
              <a:round/>
              <a:headEnd/>
              <a:tailEnd/>
            </a:ln>
            <a:effectLst/>
          </p:spPr>
          <p:txBody>
            <a:bodyPr vert="horz" wrap="square" lIns="91431" tIns="91431" rIns="91431" bIns="9143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AutoShape 4"/>
            <p:cNvSpPr>
              <a:spLocks/>
            </p:cNvSpPr>
            <p:nvPr/>
          </p:nvSpPr>
          <p:spPr bwMode="auto">
            <a:xfrm>
              <a:off x="660400" y="2534764"/>
              <a:ext cx="2044540" cy="919636"/>
            </a:xfrm>
            <a:prstGeom prst="accentCallout2">
              <a:avLst>
                <a:gd name="adj1" fmla="val 7625"/>
                <a:gd name="adj2" fmla="val 103157"/>
                <a:gd name="adj3" fmla="val 7625"/>
                <a:gd name="adj4" fmla="val 112500"/>
                <a:gd name="adj5" fmla="val 27389"/>
                <a:gd name="adj6" fmla="val 154305"/>
              </a:avLst>
            </a:prstGeom>
            <a:noFill/>
            <a:ln w="12700">
              <a:solidFill>
                <a:srgbClr val="00FFFF"/>
              </a:solidFill>
              <a:miter lim="800000"/>
              <a:headEnd/>
              <a:tailEnd/>
            </a:ln>
            <a:effectLst/>
          </p:spPr>
          <p:txBody>
            <a:bodyPr vert="horz" wrap="square" lIns="91431" tIns="91431" rIns="91431" bIns="91431" numCol="1" anchor="t" anchorCtr="0" compatLnSpc="1">
              <a:prstTxWarp prst="textNoShape">
                <a:avLst/>
              </a:prstTxWarp>
            </a:bodyPr>
            <a:lstStyle/>
            <a:p>
              <a:pPr marL="0" marR="0" lvl="0" indent="0" algn="ctr"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24" name="AutoShape 4"/>
            <p:cNvSpPr>
              <a:spLocks/>
            </p:cNvSpPr>
            <p:nvPr/>
          </p:nvSpPr>
          <p:spPr bwMode="auto">
            <a:xfrm>
              <a:off x="95250" y="69849"/>
              <a:ext cx="3316817" cy="2117597"/>
            </a:xfrm>
            <a:prstGeom prst="accentCallout2">
              <a:avLst>
                <a:gd name="adj1" fmla="val 7625"/>
                <a:gd name="adj2" fmla="val 103157"/>
                <a:gd name="adj3" fmla="val 7625"/>
                <a:gd name="adj4" fmla="val 112500"/>
                <a:gd name="adj5" fmla="val 50947"/>
                <a:gd name="adj6" fmla="val 121843"/>
              </a:avLst>
            </a:prstGeom>
            <a:noFill/>
            <a:ln w="12700">
              <a:solidFill>
                <a:srgbClr val="00FF00"/>
              </a:solidFill>
              <a:miter lim="800000"/>
              <a:headEnd/>
              <a:tailEnd/>
            </a:ln>
            <a:effectLst/>
          </p:spPr>
          <p:txBody>
            <a:bodyPr vert="horz" wrap="square" lIns="91431" tIns="91431" rIns="91431" bIns="91431" numCol="1" anchor="t" anchorCtr="0" compatLnSpc="1">
              <a:prstTxWarp prst="textNoShape">
                <a:avLst/>
              </a:prstTxWarp>
            </a:bodyPr>
            <a:lstStyle/>
            <a:p>
              <a:pPr marL="0" marR="0" lvl="0" indent="0" algn="ctr"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pic>
          <p:nvPicPr>
            <p:cNvPr id="125" name="Picture 124"/>
            <p:cNvPicPr>
              <a:picLocks noChangeAspect="1"/>
            </p:cNvPicPr>
            <p:nvPr/>
          </p:nvPicPr>
          <p:blipFill>
            <a:blip r:embed="rId3" cstate="print"/>
            <a:stretch>
              <a:fillRect/>
            </a:stretch>
          </p:blipFill>
          <p:spPr>
            <a:xfrm>
              <a:off x="139540" y="95250"/>
              <a:ext cx="3223260" cy="1996440"/>
            </a:xfrm>
            <a:prstGeom prst="rect">
              <a:avLst/>
            </a:prstGeom>
            <a:ln>
              <a:solidFill>
                <a:srgbClr val="00FF00"/>
              </a:solidFill>
            </a:ln>
            <a:effectLst/>
          </p:spPr>
        </p:pic>
        <p:sp>
          <p:nvSpPr>
            <p:cNvPr id="126" name="TextBox 125"/>
            <p:cNvSpPr txBox="1"/>
            <p:nvPr/>
          </p:nvSpPr>
          <p:spPr>
            <a:xfrm>
              <a:off x="5043439" y="3511101"/>
              <a:ext cx="282139" cy="584765"/>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 lastClr="FFFFFF"/>
                  </a:solidFill>
                  <a:effectLst/>
                  <a:uLnTx/>
                  <a:uFillTx/>
                </a:rPr>
                <a:t>C</a:t>
              </a:r>
            </a:p>
          </p:txBody>
        </p:sp>
        <p:pic>
          <p:nvPicPr>
            <p:cNvPr id="127" name="Picture 126"/>
            <p:cNvPicPr/>
            <p:nvPr/>
          </p:nvPicPr>
          <p:blipFill>
            <a:blip r:embed="rId4" cstate="print"/>
            <a:srcRect/>
            <a:stretch>
              <a:fillRect/>
            </a:stretch>
          </p:blipFill>
          <p:spPr bwMode="auto">
            <a:xfrm>
              <a:off x="5922837" y="3979091"/>
              <a:ext cx="2849880" cy="1272540"/>
            </a:xfrm>
            <a:prstGeom prst="rect">
              <a:avLst/>
            </a:prstGeom>
            <a:noFill/>
            <a:ln w="9525">
              <a:solidFill>
                <a:sysClr val="window" lastClr="FFFFFF">
                  <a:lumMod val="75000"/>
                </a:sysClr>
              </a:solidFill>
              <a:miter lim="800000"/>
              <a:headEnd/>
              <a:tailEnd/>
            </a:ln>
            <a:effectLst/>
          </p:spPr>
        </p:pic>
        <p:grpSp>
          <p:nvGrpSpPr>
            <p:cNvPr id="4" name="Group 72"/>
            <p:cNvGrpSpPr/>
            <p:nvPr/>
          </p:nvGrpSpPr>
          <p:grpSpPr>
            <a:xfrm>
              <a:off x="4812333" y="1595984"/>
              <a:ext cx="784045" cy="633278"/>
              <a:chOff x="4812332" y="1595985"/>
              <a:chExt cx="784045" cy="633278"/>
            </a:xfrm>
            <a:effectLst/>
          </p:grpSpPr>
          <p:sp>
            <p:nvSpPr>
              <p:cNvPr id="170" name="Hexagon 169"/>
              <p:cNvSpPr/>
              <p:nvPr/>
            </p:nvSpPr>
            <p:spPr>
              <a:xfrm rot="1380479">
                <a:off x="5046043" y="1595985"/>
                <a:ext cx="550334" cy="511700"/>
              </a:xfrm>
              <a:prstGeom prst="hexago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1" name="Line 8"/>
              <p:cNvSpPr>
                <a:spLocks noChangeShapeType="1"/>
              </p:cNvSpPr>
              <p:nvPr/>
            </p:nvSpPr>
            <p:spPr bwMode="auto">
              <a:xfrm>
                <a:off x="4812332" y="1669888"/>
                <a:ext cx="260413" cy="87722"/>
              </a:xfrm>
              <a:prstGeom prst="line">
                <a:avLst/>
              </a:prstGeom>
              <a:noFill/>
              <a:ln w="1270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2" name="TextBox 171"/>
              <p:cNvSpPr txBox="1"/>
              <p:nvPr/>
            </p:nvSpPr>
            <p:spPr>
              <a:xfrm>
                <a:off x="5153242" y="1644487"/>
                <a:ext cx="282139" cy="5847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K</a:t>
                </a:r>
              </a:p>
            </p:txBody>
          </p:sp>
        </p:grpSp>
        <p:sp>
          <p:nvSpPr>
            <p:cNvPr id="129" name="AutoShape 2"/>
            <p:cNvSpPr>
              <a:spLocks/>
            </p:cNvSpPr>
            <p:nvPr/>
          </p:nvSpPr>
          <p:spPr bwMode="auto">
            <a:xfrm>
              <a:off x="5952114" y="440352"/>
              <a:ext cx="3146860" cy="981075"/>
            </a:xfrm>
            <a:prstGeom prst="accentCallout1">
              <a:avLst>
                <a:gd name="adj1" fmla="val 11653"/>
                <a:gd name="adj2" fmla="val -2292"/>
                <a:gd name="adj3" fmla="val 123676"/>
                <a:gd name="adj4" fmla="val -10354"/>
              </a:avLst>
            </a:prstGeom>
            <a:noFill/>
            <a:ln w="19050">
              <a:solidFill>
                <a:srgbClr val="FFFF00"/>
              </a:solidFill>
              <a:miter lim="800000"/>
              <a:headEnd/>
              <a:tailEnd/>
            </a:ln>
            <a:effectLst/>
          </p:spPr>
          <p:txBody>
            <a:bodyPr vert="horz" wrap="square" lIns="91431" tIns="91431" rIns="91431" bIns="91431"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30" name="Oval 13"/>
            <p:cNvSpPr>
              <a:spLocks noChangeAspect="1" noChangeArrowheads="1"/>
            </p:cNvSpPr>
            <p:nvPr/>
          </p:nvSpPr>
          <p:spPr bwMode="auto">
            <a:xfrm>
              <a:off x="5365949" y="2369665"/>
              <a:ext cx="346803" cy="347323"/>
            </a:xfrm>
            <a:prstGeom prst="ellipse">
              <a:avLst/>
            </a:prstGeom>
            <a:solidFill>
              <a:srgbClr val="FF00FF"/>
            </a:solidFill>
            <a:ln w="9525">
              <a:noFill/>
              <a:round/>
              <a:headEnd/>
              <a:tailEnd/>
            </a:ln>
            <a:effectLst/>
          </p:spPr>
          <p:txBody>
            <a:bodyPr vert="horz" wrap="square" lIns="91431" tIns="91431" rIns="91431" bIns="91431"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31" name="TextBox 130"/>
            <p:cNvSpPr txBox="1"/>
            <p:nvPr/>
          </p:nvSpPr>
          <p:spPr>
            <a:xfrm>
              <a:off x="5344393" y="2332613"/>
              <a:ext cx="444736" cy="369322"/>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Ac</a:t>
              </a:r>
            </a:p>
          </p:txBody>
        </p:sp>
        <p:sp>
          <p:nvSpPr>
            <p:cNvPr id="132" name="AutoShape 3"/>
            <p:cNvSpPr>
              <a:spLocks/>
            </p:cNvSpPr>
            <p:nvPr/>
          </p:nvSpPr>
          <p:spPr bwMode="auto">
            <a:xfrm>
              <a:off x="6480223" y="1991954"/>
              <a:ext cx="1969558" cy="1075720"/>
            </a:xfrm>
            <a:prstGeom prst="accentCallout1">
              <a:avLst>
                <a:gd name="adj1" fmla="val 11144"/>
                <a:gd name="adj2" fmla="val -4380"/>
                <a:gd name="adj3" fmla="val 48443"/>
                <a:gd name="adj4" fmla="val -38834"/>
              </a:avLst>
            </a:prstGeom>
            <a:noFill/>
            <a:ln w="19050">
              <a:solidFill>
                <a:srgbClr val="FF00FF"/>
              </a:solidFill>
              <a:miter lim="800000"/>
              <a:headEnd/>
              <a:tailEnd/>
            </a:ln>
            <a:effectLst/>
          </p:spPr>
          <p:txBody>
            <a:bodyPr vert="horz" wrap="square" lIns="91431" tIns="91431" rIns="91431" bIns="91431"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pic>
          <p:nvPicPr>
            <p:cNvPr id="133" name="Picture 132"/>
            <p:cNvPicPr>
              <a:picLocks noChangeAspect="1"/>
            </p:cNvPicPr>
            <p:nvPr/>
          </p:nvPicPr>
          <p:blipFill>
            <a:blip r:embed="rId5" cstate="print"/>
            <a:srcRect/>
            <a:stretch>
              <a:fillRect/>
            </a:stretch>
          </p:blipFill>
          <p:spPr bwMode="auto">
            <a:xfrm>
              <a:off x="6547959" y="1991954"/>
              <a:ext cx="1828800" cy="1005840"/>
            </a:xfrm>
            <a:prstGeom prst="rect">
              <a:avLst/>
            </a:prstGeom>
            <a:noFill/>
            <a:ln w="9525">
              <a:solidFill>
                <a:srgbClr val="FF00FF"/>
              </a:solidFill>
              <a:miter lim="800000"/>
              <a:headEnd/>
              <a:tailEnd/>
            </a:ln>
            <a:effectLst/>
          </p:spPr>
        </p:pic>
        <p:sp>
          <p:nvSpPr>
            <p:cNvPr id="134" name="Line 8"/>
            <p:cNvSpPr>
              <a:spLocks noChangeShapeType="1"/>
            </p:cNvSpPr>
            <p:nvPr/>
          </p:nvSpPr>
          <p:spPr bwMode="auto">
            <a:xfrm>
              <a:off x="4512075" y="1837241"/>
              <a:ext cx="260413" cy="87722"/>
            </a:xfrm>
            <a:prstGeom prst="line">
              <a:avLst/>
            </a:prstGeom>
            <a:noFill/>
            <a:ln w="12700">
              <a:solidFill>
                <a:srgbClr val="4A7EBB"/>
              </a:solidFill>
              <a:round/>
              <a:headEnd/>
              <a:tailEnd/>
            </a:ln>
            <a:effectLst/>
          </p:spPr>
          <p:txBody>
            <a:bodyPr vert="horz" wrap="square" lIns="91431" tIns="91431" rIns="91431" bIns="9143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35" name="Picture 134"/>
            <p:cNvPicPr>
              <a:picLocks noChangeAspect="1"/>
            </p:cNvPicPr>
            <p:nvPr/>
          </p:nvPicPr>
          <p:blipFill>
            <a:blip r:embed="rId6" cstate="print"/>
            <a:stretch>
              <a:fillRect/>
            </a:stretch>
          </p:blipFill>
          <p:spPr>
            <a:xfrm>
              <a:off x="5971386" y="507026"/>
              <a:ext cx="3093720" cy="914400"/>
            </a:xfrm>
            <a:prstGeom prst="rect">
              <a:avLst/>
            </a:prstGeom>
            <a:ln>
              <a:solidFill>
                <a:srgbClr val="FFFF00"/>
              </a:solidFill>
            </a:ln>
            <a:effectLst/>
          </p:spPr>
        </p:pic>
        <p:sp>
          <p:nvSpPr>
            <p:cNvPr id="136" name="Hexagon 135"/>
            <p:cNvSpPr/>
            <p:nvPr/>
          </p:nvSpPr>
          <p:spPr>
            <a:xfrm rot="1380479">
              <a:off x="3982594" y="1463315"/>
              <a:ext cx="550334" cy="511700"/>
            </a:xfrm>
            <a:prstGeom prst="hexago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lIns="91431" tIns="45715" rIns="91431" bIns="457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7" name="TextBox 136"/>
            <p:cNvSpPr txBox="1"/>
            <p:nvPr/>
          </p:nvSpPr>
          <p:spPr>
            <a:xfrm>
              <a:off x="4122129" y="1512187"/>
              <a:ext cx="282139" cy="584765"/>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R</a:t>
              </a:r>
            </a:p>
          </p:txBody>
        </p:sp>
        <p:sp>
          <p:nvSpPr>
            <p:cNvPr id="138" name="Oval 13"/>
            <p:cNvSpPr>
              <a:spLocks noChangeAspect="1" noChangeArrowheads="1"/>
            </p:cNvSpPr>
            <p:nvPr/>
          </p:nvSpPr>
          <p:spPr bwMode="auto">
            <a:xfrm>
              <a:off x="4019365" y="1131696"/>
              <a:ext cx="346803" cy="347323"/>
            </a:xfrm>
            <a:prstGeom prst="ellipse">
              <a:avLst/>
            </a:prstGeom>
            <a:solidFill>
              <a:srgbClr val="00FF00"/>
            </a:solidFill>
            <a:ln w="9525">
              <a:noFill/>
              <a:round/>
              <a:headEnd/>
              <a:tailEnd/>
            </a:ln>
            <a:effectLst/>
          </p:spPr>
          <p:txBody>
            <a:bodyPr vert="horz" wrap="square" lIns="91431" tIns="91431" rIns="91431" bIns="91431"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39" name="TextBox 138"/>
            <p:cNvSpPr txBox="1"/>
            <p:nvPr/>
          </p:nvSpPr>
          <p:spPr>
            <a:xfrm>
              <a:off x="3976947" y="1115153"/>
              <a:ext cx="664245" cy="338544"/>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Me</a:t>
              </a:r>
            </a:p>
          </p:txBody>
        </p:sp>
        <p:sp>
          <p:nvSpPr>
            <p:cNvPr id="140" name="Line 8"/>
            <p:cNvSpPr>
              <a:spLocks noChangeShapeType="1"/>
            </p:cNvSpPr>
            <p:nvPr/>
          </p:nvSpPr>
          <p:spPr bwMode="auto">
            <a:xfrm>
              <a:off x="4343769" y="2515713"/>
              <a:ext cx="260413" cy="87722"/>
            </a:xfrm>
            <a:prstGeom prst="line">
              <a:avLst/>
            </a:prstGeom>
            <a:noFill/>
            <a:ln w="12700">
              <a:solidFill>
                <a:srgbClr val="4A7EBB"/>
              </a:solidFill>
              <a:round/>
              <a:headEnd/>
              <a:tailEnd/>
            </a:ln>
            <a:effectLst/>
          </p:spPr>
          <p:txBody>
            <a:bodyPr vert="horz" wrap="square" lIns="91431" tIns="91431" rIns="91431" bIns="9143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Hexagon 140"/>
            <p:cNvSpPr/>
            <p:nvPr/>
          </p:nvSpPr>
          <p:spPr>
            <a:xfrm rot="1129999">
              <a:off x="3815211" y="2170912"/>
              <a:ext cx="550334" cy="511700"/>
            </a:xfrm>
            <a:prstGeom prst="hexago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lIns="91431" tIns="45715" rIns="91431" bIns="457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2" name="TextBox 141"/>
            <p:cNvSpPr txBox="1"/>
            <p:nvPr/>
          </p:nvSpPr>
          <p:spPr>
            <a:xfrm>
              <a:off x="3818196" y="2223325"/>
              <a:ext cx="820208" cy="338544"/>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S / T</a:t>
              </a:r>
            </a:p>
          </p:txBody>
        </p:sp>
        <p:sp>
          <p:nvSpPr>
            <p:cNvPr id="143" name="Oval 13"/>
            <p:cNvSpPr>
              <a:spLocks noChangeAspect="1" noChangeArrowheads="1"/>
            </p:cNvSpPr>
            <p:nvPr/>
          </p:nvSpPr>
          <p:spPr bwMode="auto">
            <a:xfrm>
              <a:off x="3573949" y="2515714"/>
              <a:ext cx="346803" cy="347323"/>
            </a:xfrm>
            <a:prstGeom prst="ellipse">
              <a:avLst/>
            </a:prstGeom>
            <a:solidFill>
              <a:srgbClr val="00FFFF"/>
            </a:solidFill>
            <a:ln w="9525">
              <a:noFill/>
              <a:round/>
              <a:headEnd/>
              <a:tailEnd/>
            </a:ln>
            <a:effectLst/>
          </p:spPr>
          <p:txBody>
            <a:bodyPr vert="horz" wrap="square" lIns="91431" tIns="91431" rIns="91431" bIns="91431"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44" name="TextBox 143"/>
            <p:cNvSpPr txBox="1"/>
            <p:nvPr/>
          </p:nvSpPr>
          <p:spPr>
            <a:xfrm>
              <a:off x="3618980" y="2495139"/>
              <a:ext cx="370666" cy="338544"/>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P</a:t>
              </a:r>
            </a:p>
          </p:txBody>
        </p:sp>
        <p:pic>
          <p:nvPicPr>
            <p:cNvPr id="145" name="Picture 144"/>
            <p:cNvPicPr>
              <a:picLocks noChangeAspect="1"/>
            </p:cNvPicPr>
            <p:nvPr/>
          </p:nvPicPr>
          <p:blipFill>
            <a:blip r:embed="rId7" cstate="print"/>
            <a:stretch>
              <a:fillRect/>
            </a:stretch>
          </p:blipFill>
          <p:spPr>
            <a:xfrm>
              <a:off x="738980" y="2591724"/>
              <a:ext cx="1851660" cy="746760"/>
            </a:xfrm>
            <a:prstGeom prst="rect">
              <a:avLst/>
            </a:prstGeom>
            <a:ln>
              <a:solidFill>
                <a:srgbClr val="00FFFF"/>
              </a:solidFill>
            </a:ln>
            <a:effectLst/>
          </p:spPr>
        </p:pic>
        <p:sp>
          <p:nvSpPr>
            <p:cNvPr id="146" name="Oval 13"/>
            <p:cNvSpPr>
              <a:spLocks noChangeAspect="1" noChangeArrowheads="1"/>
            </p:cNvSpPr>
            <p:nvPr/>
          </p:nvSpPr>
          <p:spPr bwMode="auto">
            <a:xfrm>
              <a:off x="5456576" y="1454332"/>
              <a:ext cx="346803" cy="347323"/>
            </a:xfrm>
            <a:prstGeom prst="ellipse">
              <a:avLst/>
            </a:prstGeom>
            <a:solidFill>
              <a:srgbClr val="FFFF00"/>
            </a:solidFill>
            <a:ln w="9525">
              <a:solidFill>
                <a:srgbClr val="FFFF00"/>
              </a:solidFill>
              <a:round/>
              <a:headEnd/>
              <a:tailEnd/>
            </a:ln>
            <a:effectLst/>
          </p:spPr>
          <p:txBody>
            <a:bodyPr vert="horz" wrap="square" lIns="91431" tIns="91431" rIns="91431" bIns="91431"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47" name="TextBox 146"/>
            <p:cNvSpPr txBox="1"/>
            <p:nvPr/>
          </p:nvSpPr>
          <p:spPr>
            <a:xfrm>
              <a:off x="5412126" y="1425001"/>
              <a:ext cx="664245" cy="338544"/>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Me</a:t>
              </a:r>
            </a:p>
          </p:txBody>
        </p:sp>
        <p:grpSp>
          <p:nvGrpSpPr>
            <p:cNvPr id="5" name="Group 71"/>
            <p:cNvGrpSpPr/>
            <p:nvPr/>
          </p:nvGrpSpPr>
          <p:grpSpPr>
            <a:xfrm>
              <a:off x="2607843" y="2554911"/>
              <a:ext cx="2605333" cy="2179500"/>
              <a:chOff x="2607842" y="2554911"/>
              <a:chExt cx="2605333" cy="2179500"/>
            </a:xfrm>
            <a:effectLst/>
          </p:grpSpPr>
          <p:sp>
            <p:nvSpPr>
              <p:cNvPr id="165" name="AutoShape 2"/>
              <p:cNvSpPr>
                <a:spLocks noChangeArrowheads="1"/>
              </p:cNvSpPr>
              <p:nvPr/>
            </p:nvSpPr>
            <p:spPr bwMode="auto">
              <a:xfrm>
                <a:off x="3067002" y="3160684"/>
                <a:ext cx="1611774" cy="1573727"/>
              </a:xfrm>
              <a:prstGeom prst="can">
                <a:avLst>
                  <a:gd name="adj" fmla="val 50000"/>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Arc 6"/>
              <p:cNvSpPr>
                <a:spLocks/>
              </p:cNvSpPr>
              <p:nvPr/>
            </p:nvSpPr>
            <p:spPr bwMode="auto">
              <a:xfrm>
                <a:off x="3067002" y="2554911"/>
                <a:ext cx="2146173" cy="1607211"/>
              </a:xfrm>
              <a:custGeom>
                <a:avLst/>
                <a:gdLst>
                  <a:gd name="G0" fmla="+- 8533 0 0"/>
                  <a:gd name="G1" fmla="+- 0 0 0"/>
                  <a:gd name="G2" fmla="+- 21600 0 0"/>
                  <a:gd name="T0" fmla="*/ 28140 w 28140"/>
                  <a:gd name="T1" fmla="*/ 9061 h 21600"/>
                  <a:gd name="T2" fmla="*/ 0 w 28140"/>
                  <a:gd name="T3" fmla="*/ 19842 h 21600"/>
                  <a:gd name="T4" fmla="*/ 8533 w 28140"/>
                  <a:gd name="T5" fmla="*/ 0 h 21600"/>
                </a:gdLst>
                <a:ahLst/>
                <a:cxnLst>
                  <a:cxn ang="0">
                    <a:pos x="T0" y="T1"/>
                  </a:cxn>
                  <a:cxn ang="0">
                    <a:pos x="T2" y="T3"/>
                  </a:cxn>
                  <a:cxn ang="0">
                    <a:pos x="T4" y="T5"/>
                  </a:cxn>
                </a:cxnLst>
                <a:rect l="0" t="0" r="r" b="b"/>
                <a:pathLst>
                  <a:path w="28140" h="21600" fill="none" extrusionOk="0">
                    <a:moveTo>
                      <a:pt x="28140" y="9061"/>
                    </a:moveTo>
                    <a:cubicBezTo>
                      <a:pt x="24607" y="16705"/>
                      <a:pt x="16954" y="21599"/>
                      <a:pt x="8533" y="21599"/>
                    </a:cubicBezTo>
                    <a:cubicBezTo>
                      <a:pt x="5598" y="21599"/>
                      <a:pt x="2695" y="21002"/>
                      <a:pt x="-1" y="19842"/>
                    </a:cubicBezTo>
                  </a:path>
                  <a:path w="28140" h="21600" stroke="0" extrusionOk="0">
                    <a:moveTo>
                      <a:pt x="28140" y="9061"/>
                    </a:moveTo>
                    <a:cubicBezTo>
                      <a:pt x="24607" y="16705"/>
                      <a:pt x="16954" y="21599"/>
                      <a:pt x="8533" y="21599"/>
                    </a:cubicBezTo>
                    <a:cubicBezTo>
                      <a:pt x="5598" y="21599"/>
                      <a:pt x="2695" y="21002"/>
                      <a:pt x="-1" y="19842"/>
                    </a:cubicBezTo>
                    <a:lnTo>
                      <a:pt x="8533" y="0"/>
                    </a:lnTo>
                    <a:close/>
                  </a:path>
                </a:pathLst>
              </a:custGeom>
              <a:noFill/>
              <a:ln w="444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Arc 6"/>
              <p:cNvSpPr>
                <a:spLocks/>
              </p:cNvSpPr>
              <p:nvPr/>
            </p:nvSpPr>
            <p:spPr bwMode="auto">
              <a:xfrm rot="1740960">
                <a:off x="2607842" y="2964715"/>
                <a:ext cx="2146173" cy="1607211"/>
              </a:xfrm>
              <a:custGeom>
                <a:avLst/>
                <a:gdLst>
                  <a:gd name="G0" fmla="+- 8533 0 0"/>
                  <a:gd name="G1" fmla="+- 0 0 0"/>
                  <a:gd name="G2" fmla="+- 21600 0 0"/>
                  <a:gd name="T0" fmla="*/ 28140 w 28140"/>
                  <a:gd name="T1" fmla="*/ 9061 h 21600"/>
                  <a:gd name="T2" fmla="*/ 0 w 28140"/>
                  <a:gd name="T3" fmla="*/ 19842 h 21600"/>
                  <a:gd name="T4" fmla="*/ 8533 w 28140"/>
                  <a:gd name="T5" fmla="*/ 0 h 21600"/>
                </a:gdLst>
                <a:ahLst/>
                <a:cxnLst>
                  <a:cxn ang="0">
                    <a:pos x="T0" y="T1"/>
                  </a:cxn>
                  <a:cxn ang="0">
                    <a:pos x="T2" y="T3"/>
                  </a:cxn>
                  <a:cxn ang="0">
                    <a:pos x="T4" y="T5"/>
                  </a:cxn>
                </a:cxnLst>
                <a:rect l="0" t="0" r="r" b="b"/>
                <a:pathLst>
                  <a:path w="28140" h="21600" fill="none" extrusionOk="0">
                    <a:moveTo>
                      <a:pt x="28140" y="9061"/>
                    </a:moveTo>
                    <a:cubicBezTo>
                      <a:pt x="24607" y="16705"/>
                      <a:pt x="16954" y="21599"/>
                      <a:pt x="8533" y="21599"/>
                    </a:cubicBezTo>
                    <a:cubicBezTo>
                      <a:pt x="5598" y="21599"/>
                      <a:pt x="2695" y="21002"/>
                      <a:pt x="-1" y="19842"/>
                    </a:cubicBezTo>
                  </a:path>
                  <a:path w="28140" h="21600" stroke="0" extrusionOk="0">
                    <a:moveTo>
                      <a:pt x="28140" y="9061"/>
                    </a:moveTo>
                    <a:cubicBezTo>
                      <a:pt x="24607" y="16705"/>
                      <a:pt x="16954" y="21599"/>
                      <a:pt x="8533" y="21599"/>
                    </a:cubicBezTo>
                    <a:cubicBezTo>
                      <a:pt x="5598" y="21599"/>
                      <a:pt x="2695" y="21002"/>
                      <a:pt x="-1" y="19842"/>
                    </a:cubicBezTo>
                    <a:lnTo>
                      <a:pt x="8533" y="0"/>
                    </a:lnTo>
                    <a:close/>
                  </a:path>
                </a:pathLst>
              </a:custGeom>
              <a:noFill/>
              <a:ln w="444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8" name="Straight Connector 167"/>
              <p:cNvCxnSpPr>
                <a:stCxn id="165" idx="0"/>
                <a:endCxn id="165" idx="1"/>
              </p:cNvCxnSpPr>
              <p:nvPr/>
            </p:nvCxnSpPr>
            <p:spPr>
              <a:xfrm rot="5400000" flipH="1" flipV="1">
                <a:off x="3479457" y="3554116"/>
                <a:ext cx="786864" cy="1588"/>
              </a:xfrm>
              <a:prstGeom prst="line">
                <a:avLst/>
              </a:prstGeom>
              <a:noFill/>
              <a:ln w="25400" cap="flat" cmpd="sng" algn="ctr">
                <a:solidFill>
                  <a:srgbClr val="4F81BD"/>
                </a:solidFill>
                <a:prstDash val="solid"/>
              </a:ln>
              <a:effectLst/>
            </p:spPr>
          </p:cxnSp>
          <p:cxnSp>
            <p:nvCxnSpPr>
              <p:cNvPr id="169" name="Straight Connector 168"/>
              <p:cNvCxnSpPr/>
              <p:nvPr/>
            </p:nvCxnSpPr>
            <p:spPr>
              <a:xfrm>
                <a:off x="3067002" y="3511101"/>
                <a:ext cx="1611774" cy="1588"/>
              </a:xfrm>
              <a:prstGeom prst="line">
                <a:avLst/>
              </a:prstGeom>
              <a:noFill/>
              <a:ln w="25400" cap="flat" cmpd="sng" algn="ctr">
                <a:solidFill>
                  <a:srgbClr val="4F81BD"/>
                </a:solidFill>
                <a:prstDash val="solid"/>
              </a:ln>
              <a:effectLst/>
            </p:spPr>
          </p:cxnSp>
        </p:grpSp>
        <p:sp>
          <p:nvSpPr>
            <p:cNvPr id="149" name="TextBox 148"/>
            <p:cNvSpPr txBox="1"/>
            <p:nvPr/>
          </p:nvSpPr>
          <p:spPr>
            <a:xfrm>
              <a:off x="5072106" y="2603435"/>
              <a:ext cx="282139" cy="584765"/>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K</a:t>
              </a:r>
            </a:p>
          </p:txBody>
        </p:sp>
        <p:sp>
          <p:nvSpPr>
            <p:cNvPr id="150" name="Oval 13"/>
            <p:cNvSpPr>
              <a:spLocks noChangeAspect="1" noChangeArrowheads="1"/>
            </p:cNvSpPr>
            <p:nvPr/>
          </p:nvSpPr>
          <p:spPr bwMode="auto">
            <a:xfrm>
              <a:off x="5257626" y="3631768"/>
              <a:ext cx="346803" cy="347323"/>
            </a:xfrm>
            <a:prstGeom prst="ellipse">
              <a:avLst/>
            </a:prstGeom>
            <a:solidFill>
              <a:sysClr val="window" lastClr="FFFFFF">
                <a:lumMod val="85000"/>
              </a:sysClr>
            </a:solidFill>
            <a:ln w="9525">
              <a:noFill/>
              <a:round/>
              <a:headEnd/>
              <a:tailEnd/>
            </a:ln>
            <a:effectLst/>
          </p:spPr>
          <p:txBody>
            <a:bodyPr vert="horz" wrap="square" lIns="91431" tIns="91431" rIns="91431" bIns="91431"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51" name="TextBox 150"/>
            <p:cNvSpPr txBox="1"/>
            <p:nvPr/>
          </p:nvSpPr>
          <p:spPr>
            <a:xfrm>
              <a:off x="5213175" y="3602437"/>
              <a:ext cx="664245" cy="338544"/>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Me</a:t>
              </a:r>
            </a:p>
          </p:txBody>
        </p:sp>
        <p:grpSp>
          <p:nvGrpSpPr>
            <p:cNvPr id="6" name="Group 73"/>
            <p:cNvGrpSpPr/>
            <p:nvPr/>
          </p:nvGrpSpPr>
          <p:grpSpPr>
            <a:xfrm>
              <a:off x="4903851" y="788148"/>
              <a:ext cx="784045" cy="633278"/>
              <a:chOff x="4812332" y="1595985"/>
              <a:chExt cx="784045" cy="633278"/>
            </a:xfrm>
            <a:effectLst/>
          </p:grpSpPr>
          <p:sp>
            <p:nvSpPr>
              <p:cNvPr id="162" name="Hexagon 161"/>
              <p:cNvSpPr/>
              <p:nvPr/>
            </p:nvSpPr>
            <p:spPr>
              <a:xfrm rot="1380479">
                <a:off x="5046043" y="1595985"/>
                <a:ext cx="550334" cy="511700"/>
              </a:xfrm>
              <a:prstGeom prst="hexago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3" name="Line 8"/>
              <p:cNvSpPr>
                <a:spLocks noChangeShapeType="1"/>
              </p:cNvSpPr>
              <p:nvPr/>
            </p:nvSpPr>
            <p:spPr bwMode="auto">
              <a:xfrm>
                <a:off x="4812332" y="1669888"/>
                <a:ext cx="260413" cy="87722"/>
              </a:xfrm>
              <a:prstGeom prst="line">
                <a:avLst/>
              </a:prstGeom>
              <a:noFill/>
              <a:ln w="12700">
                <a:solidFill>
                  <a:srgbClr val="4A7EBB"/>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TextBox 163"/>
              <p:cNvSpPr txBox="1"/>
              <p:nvPr/>
            </p:nvSpPr>
            <p:spPr>
              <a:xfrm>
                <a:off x="5153242" y="1644487"/>
                <a:ext cx="282139" cy="5847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K</a:t>
                </a:r>
              </a:p>
            </p:txBody>
          </p:sp>
        </p:grpSp>
        <p:grpSp>
          <p:nvGrpSpPr>
            <p:cNvPr id="7" name="Group 77"/>
            <p:cNvGrpSpPr/>
            <p:nvPr/>
          </p:nvGrpSpPr>
          <p:grpSpPr>
            <a:xfrm>
              <a:off x="5313543" y="497503"/>
              <a:ext cx="509373" cy="356092"/>
              <a:chOff x="1400753" y="3640537"/>
              <a:chExt cx="509373" cy="356092"/>
            </a:xfrm>
            <a:effectLst/>
          </p:grpSpPr>
          <p:sp>
            <p:nvSpPr>
              <p:cNvPr id="160" name="Oval 13"/>
              <p:cNvSpPr>
                <a:spLocks noChangeAspect="1" noChangeArrowheads="1"/>
              </p:cNvSpPr>
              <p:nvPr/>
            </p:nvSpPr>
            <p:spPr bwMode="auto">
              <a:xfrm>
                <a:off x="1400753" y="3649306"/>
                <a:ext cx="346803" cy="347323"/>
              </a:xfrm>
              <a:prstGeom prst="ellipse">
                <a:avLst/>
              </a:prstGeom>
              <a:solidFill>
                <a:srgbClr val="800080"/>
              </a:solidFill>
              <a:ln w="9525">
                <a:no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61" name="TextBox 160"/>
              <p:cNvSpPr txBox="1"/>
              <p:nvPr/>
            </p:nvSpPr>
            <p:spPr>
              <a:xfrm>
                <a:off x="1400753" y="3640537"/>
                <a:ext cx="50937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Su</a:t>
                </a:r>
              </a:p>
            </p:txBody>
          </p:sp>
        </p:grpSp>
        <p:sp>
          <p:nvSpPr>
            <p:cNvPr id="154" name="Hexagon 153"/>
            <p:cNvSpPr/>
            <p:nvPr/>
          </p:nvSpPr>
          <p:spPr>
            <a:xfrm rot="1380479">
              <a:off x="4185456" y="440351"/>
              <a:ext cx="550334" cy="511700"/>
            </a:xfrm>
            <a:prstGeom prst="hexago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lIns="91431" tIns="45715" rIns="91431" bIns="457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5" name="Line 8"/>
            <p:cNvSpPr>
              <a:spLocks noChangeShapeType="1"/>
            </p:cNvSpPr>
            <p:nvPr/>
          </p:nvSpPr>
          <p:spPr bwMode="auto">
            <a:xfrm>
              <a:off x="4700970" y="818177"/>
              <a:ext cx="202881" cy="87722"/>
            </a:xfrm>
            <a:prstGeom prst="line">
              <a:avLst/>
            </a:prstGeom>
            <a:noFill/>
            <a:ln w="12700">
              <a:solidFill>
                <a:srgbClr val="4A7EBB"/>
              </a:solidFill>
              <a:round/>
              <a:headEnd/>
              <a:tailEnd/>
            </a:ln>
            <a:effectLst/>
          </p:spPr>
          <p:txBody>
            <a:bodyPr vert="horz" wrap="square" lIns="91431" tIns="91431" rIns="91431" bIns="9143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TextBox 155"/>
            <p:cNvSpPr txBox="1"/>
            <p:nvPr/>
          </p:nvSpPr>
          <p:spPr>
            <a:xfrm>
              <a:off x="4292656" y="488853"/>
              <a:ext cx="282139" cy="584765"/>
            </a:xfrm>
            <a:prstGeom prst="rect">
              <a:avLst/>
            </a:prstGeom>
            <a:noFill/>
            <a:effectLst/>
          </p:spPr>
          <p:txBody>
            <a:bodyPr wrap="square" lIns="91431" tIns="45715" rIns="91431" bIns="4571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K</a:t>
              </a:r>
            </a:p>
          </p:txBody>
        </p:sp>
        <p:grpSp>
          <p:nvGrpSpPr>
            <p:cNvPr id="8" name="Group 78"/>
            <p:cNvGrpSpPr/>
            <p:nvPr/>
          </p:nvGrpSpPr>
          <p:grpSpPr>
            <a:xfrm>
              <a:off x="4002703" y="266689"/>
              <a:ext cx="509373" cy="347323"/>
              <a:chOff x="738980" y="3640537"/>
              <a:chExt cx="509373" cy="347323"/>
            </a:xfrm>
            <a:effectLst/>
          </p:grpSpPr>
          <p:sp>
            <p:nvSpPr>
              <p:cNvPr id="158" name="Oval 13"/>
              <p:cNvSpPr>
                <a:spLocks noChangeAspect="1" noChangeArrowheads="1"/>
              </p:cNvSpPr>
              <p:nvPr/>
            </p:nvSpPr>
            <p:spPr bwMode="auto">
              <a:xfrm>
                <a:off x="741685" y="3640537"/>
                <a:ext cx="346803" cy="347323"/>
              </a:xfrm>
              <a:prstGeom prst="ellipse">
                <a:avLst/>
              </a:prstGeom>
              <a:solidFill>
                <a:srgbClr val="FF8000"/>
              </a:solidFill>
              <a:ln w="9525">
                <a:no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309"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Times New Roman" charset="0"/>
                  <a:ea typeface="Times New Roman" charset="0"/>
                </a:endParaRPr>
              </a:p>
            </p:txBody>
          </p:sp>
          <p:sp>
            <p:nvSpPr>
              <p:cNvPr id="159" name="TextBox 158"/>
              <p:cNvSpPr txBox="1"/>
              <p:nvPr/>
            </p:nvSpPr>
            <p:spPr>
              <a:xfrm>
                <a:off x="738980" y="3640537"/>
                <a:ext cx="50937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Ub</a:t>
                </a:r>
              </a:p>
            </p:txBody>
          </p:sp>
        </p:grpSp>
      </p:grpSp>
      <p:sp>
        <p:nvSpPr>
          <p:cNvPr id="173" name="TextBox 172"/>
          <p:cNvSpPr txBox="1"/>
          <p:nvPr/>
        </p:nvSpPr>
        <p:spPr>
          <a:xfrm>
            <a:off x="0" y="6119336"/>
            <a:ext cx="5514651" cy="738664"/>
          </a:xfrm>
          <a:prstGeom prst="rect">
            <a:avLst/>
          </a:prstGeom>
          <a:noFill/>
        </p:spPr>
        <p:txBody>
          <a:bodyPr wrap="none" rtlCol="0">
            <a:spAutoFit/>
          </a:bodyPr>
          <a:lstStyle/>
          <a:p>
            <a:r>
              <a:rPr lang="en-GB" sz="1400" dirty="0" smtClean="0">
                <a:solidFill>
                  <a:schemeClr val="accent6"/>
                </a:solidFill>
              </a:rPr>
              <a:t>Future Med Chem. 2012 Mar;4(4):425-46.</a:t>
            </a:r>
          </a:p>
          <a:p>
            <a:r>
              <a:rPr lang="en-GB" sz="1400" dirty="0" smtClean="0">
                <a:solidFill>
                  <a:schemeClr val="accent6"/>
                </a:solidFill>
              </a:rPr>
              <a:t>Current limitations and future opportunities for epigenetic therapies.</a:t>
            </a:r>
          </a:p>
          <a:p>
            <a:r>
              <a:rPr lang="en-GB" sz="1400" dirty="0" smtClean="0">
                <a:solidFill>
                  <a:schemeClr val="accent6"/>
                </a:solidFill>
              </a:rPr>
              <a:t>Cherblanc F, Chapman-Rothe N, Brown R, Fuchter M.</a:t>
            </a:r>
            <a:endParaRPr lang="en-GB" sz="1400" dirty="0">
              <a:solidFill>
                <a:schemeClr val="accent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67544" y="188640"/>
            <a:ext cx="8229600" cy="1143000"/>
          </a:xfrm>
        </p:spPr>
        <p:txBody>
          <a:bodyPr/>
          <a:lstStyle/>
          <a:p>
            <a:pPr lvl="0"/>
            <a:r>
              <a:rPr lang="en-GB" b="1" dirty="0">
                <a:solidFill>
                  <a:srgbClr val="FF0000"/>
                </a:solidFill>
              </a:rPr>
              <a:t>Epigenetic Therapies</a:t>
            </a:r>
            <a:endParaRPr lang="en-US" b="1" dirty="0">
              <a:solidFill>
                <a:srgbClr val="FF0000"/>
              </a:solidFill>
            </a:endParaRPr>
          </a:p>
        </p:txBody>
      </p:sp>
      <p:sp>
        <p:nvSpPr>
          <p:cNvPr id="3" name="Rectangle 3"/>
          <p:cNvSpPr txBox="1">
            <a:spLocks noGrp="1"/>
          </p:cNvSpPr>
          <p:nvPr>
            <p:ph idx="1"/>
          </p:nvPr>
        </p:nvSpPr>
        <p:spPr>
          <a:xfrm>
            <a:off x="457200" y="1704971"/>
            <a:ext cx="8229600" cy="4235445"/>
          </a:xfrm>
        </p:spPr>
        <p:txBody>
          <a:bodyPr/>
          <a:lstStyle/>
          <a:p>
            <a:pPr lvl="0"/>
            <a:r>
              <a:rPr lang="en-GB" sz="1800" dirty="0"/>
              <a:t>DNA </a:t>
            </a:r>
            <a:r>
              <a:rPr lang="en-GB" sz="1800" dirty="0" err="1"/>
              <a:t>Methyltransferase</a:t>
            </a:r>
            <a:r>
              <a:rPr lang="en-GB" sz="1800" dirty="0"/>
              <a:t> (DNMT) Inhibitors</a:t>
            </a:r>
          </a:p>
          <a:p>
            <a:pPr lvl="1"/>
            <a:r>
              <a:rPr lang="en-GB" sz="1800" dirty="0" err="1"/>
              <a:t>Azacytidine</a:t>
            </a:r>
            <a:r>
              <a:rPr lang="en-GB" sz="1800" dirty="0"/>
              <a:t>: approved in the EU for the treatment of patients with higher-risk MDS, CMML and AML</a:t>
            </a:r>
          </a:p>
          <a:p>
            <a:pPr lvl="1"/>
            <a:r>
              <a:rPr lang="en-GB" sz="1800" dirty="0" err="1"/>
              <a:t>Decitabine</a:t>
            </a:r>
            <a:r>
              <a:rPr lang="en-GB" sz="1800" dirty="0"/>
              <a:t>: approved in the USA for the treatment of patients with all FAB classifications of MDS</a:t>
            </a:r>
          </a:p>
          <a:p>
            <a:pPr lvl="0"/>
            <a:r>
              <a:rPr lang="en-GB" sz="1800" dirty="0" err="1" smtClean="0"/>
              <a:t>Histone</a:t>
            </a:r>
            <a:r>
              <a:rPr lang="en-GB" sz="1800" dirty="0" smtClean="0"/>
              <a:t> </a:t>
            </a:r>
            <a:r>
              <a:rPr lang="en-GB" sz="1800" dirty="0" err="1"/>
              <a:t>Deacetylase</a:t>
            </a:r>
            <a:r>
              <a:rPr lang="en-GB" sz="1800" dirty="0"/>
              <a:t> (HDAC) Inhibitors</a:t>
            </a:r>
          </a:p>
          <a:p>
            <a:pPr lvl="1"/>
            <a:r>
              <a:rPr lang="en-GB" sz="1800" dirty="0" err="1" smtClean="0"/>
              <a:t>Vorinostat</a:t>
            </a:r>
            <a:r>
              <a:rPr lang="en-GB" sz="1800" dirty="0" smtClean="0"/>
              <a:t> (SAHA) and </a:t>
            </a:r>
            <a:r>
              <a:rPr lang="en-US" sz="1800" dirty="0" err="1" smtClean="0"/>
              <a:t>Romidepsin</a:t>
            </a:r>
            <a:r>
              <a:rPr lang="en-US" sz="1800" dirty="0" smtClean="0"/>
              <a:t> (FK228)</a:t>
            </a:r>
            <a:r>
              <a:rPr lang="en-GB" sz="1800" dirty="0" smtClean="0"/>
              <a:t>: </a:t>
            </a:r>
            <a:r>
              <a:rPr lang="en-GB" sz="1800" dirty="0"/>
              <a:t>approval in US for treatment of advanced </a:t>
            </a:r>
            <a:r>
              <a:rPr lang="en-GB" sz="1800" dirty="0" err="1"/>
              <a:t>cutaneous</a:t>
            </a:r>
            <a:r>
              <a:rPr lang="en-GB" sz="1800" dirty="0"/>
              <a:t> T-cell </a:t>
            </a:r>
            <a:r>
              <a:rPr lang="en-GB" sz="1800" dirty="0" smtClean="0"/>
              <a:t>lymphoma</a:t>
            </a:r>
          </a:p>
          <a:p>
            <a:r>
              <a:rPr lang="en-GB" sz="1800" dirty="0" smtClean="0"/>
              <a:t>Challenges</a:t>
            </a:r>
          </a:p>
          <a:p>
            <a:pPr lvl="1"/>
            <a:r>
              <a:rPr lang="en-GB" sz="1800" dirty="0" smtClean="0"/>
              <a:t>Off-target effects</a:t>
            </a:r>
          </a:p>
          <a:p>
            <a:pPr lvl="1"/>
            <a:r>
              <a:rPr lang="en-GB" sz="1800" dirty="0" smtClean="0"/>
              <a:t>Lack of gene specificity</a:t>
            </a:r>
          </a:p>
          <a:p>
            <a:pPr lvl="1"/>
            <a:r>
              <a:rPr lang="en-GB" sz="1800" dirty="0" smtClean="0"/>
              <a:t>Uncertain mechanism of action in responsive tumours</a:t>
            </a:r>
          </a:p>
          <a:p>
            <a:pPr lvl="1"/>
            <a:r>
              <a:rPr lang="en-GB" sz="1800" dirty="0" smtClean="0"/>
              <a:t>Delivery</a:t>
            </a:r>
            <a:endParaRPr lang="en-US" sz="1800" dirty="0" smtClean="0"/>
          </a:p>
          <a:p>
            <a:pPr lvl="1"/>
            <a:endParaRPr lang="en-GB" sz="1800" dirty="0"/>
          </a:p>
        </p:txBody>
      </p:sp>
      <p:sp>
        <p:nvSpPr>
          <p:cNvPr id="4" name="Text Box 4"/>
          <p:cNvSpPr txBox="1">
            <a:spLocks noChangeArrowheads="1"/>
          </p:cNvSpPr>
          <p:nvPr/>
        </p:nvSpPr>
        <p:spPr bwMode="auto">
          <a:xfrm>
            <a:off x="3854450" y="6491288"/>
            <a:ext cx="5289550" cy="366712"/>
          </a:xfrm>
          <a:prstGeom prst="rect">
            <a:avLst/>
          </a:prstGeom>
          <a:noFill/>
          <a:ln w="12700">
            <a:noFill/>
            <a:miter lim="800000"/>
            <a:headEnd/>
            <a:tailEnd/>
          </a:ln>
          <a:effectLst/>
        </p:spPr>
        <p:txBody>
          <a:bodyPr wrap="none">
            <a:spAutoFit/>
          </a:bodyPr>
          <a:lstStyle/>
          <a:p>
            <a:pPr fontAlgn="base">
              <a:spcBef>
                <a:spcPct val="0"/>
              </a:spcBef>
              <a:spcAft>
                <a:spcPct val="0"/>
              </a:spcAft>
            </a:pPr>
            <a:r>
              <a:rPr lang="en-US" dirty="0" smtClean="0">
                <a:solidFill>
                  <a:srgbClr val="000000"/>
                </a:solidFill>
              </a:rPr>
              <a:t>Graham, et al. </a:t>
            </a:r>
            <a:r>
              <a:rPr lang="en-US" u="sng" dirty="0" err="1" smtClean="0">
                <a:solidFill>
                  <a:srgbClr val="000000"/>
                </a:solidFill>
              </a:rPr>
              <a:t>Eur</a:t>
            </a:r>
            <a:r>
              <a:rPr lang="en-US" u="sng" dirty="0" smtClean="0">
                <a:solidFill>
                  <a:srgbClr val="000000"/>
                </a:solidFill>
              </a:rPr>
              <a:t> J Cancer</a:t>
            </a:r>
            <a:r>
              <a:rPr lang="en-US" dirty="0" smtClean="0">
                <a:solidFill>
                  <a:srgbClr val="000000"/>
                </a:solidFill>
              </a:rPr>
              <a:t>. 2009 45(7):1129-36.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1330" name="Rectangle 2"/>
          <p:cNvSpPr>
            <a:spLocks noGrp="1" noChangeArrowheads="1"/>
          </p:cNvSpPr>
          <p:nvPr>
            <p:ph type="title"/>
          </p:nvPr>
        </p:nvSpPr>
        <p:spPr/>
        <p:txBody>
          <a:bodyPr/>
          <a:lstStyle/>
          <a:p>
            <a:r>
              <a:rPr lang="en-GB"/>
              <a:t>Same genotype, different phenotype</a:t>
            </a:r>
          </a:p>
        </p:txBody>
      </p:sp>
      <p:pic>
        <p:nvPicPr>
          <p:cNvPr id="2531331" name="Picture 3" descr="farfalla"/>
          <p:cNvPicPr>
            <a:picLocks noGrp="1" noChangeArrowheads="1"/>
          </p:cNvPicPr>
          <p:nvPr>
            <p:ph sz="half" idx="4294967295"/>
          </p:nvPr>
        </p:nvPicPr>
        <p:blipFill>
          <a:blip r:embed="rId3" cstate="print"/>
          <a:srcRect/>
          <a:stretch>
            <a:fillRect/>
          </a:stretch>
        </p:blipFill>
        <p:spPr>
          <a:xfrm>
            <a:off x="2349500" y="1292225"/>
            <a:ext cx="4783138" cy="4297363"/>
          </a:xfrm>
          <a:noFill/>
          <a:ln>
            <a:solidFill>
              <a:schemeClr val="accent1"/>
            </a:solidFill>
          </a:ln>
        </p:spPr>
      </p:pic>
      <p:sp>
        <p:nvSpPr>
          <p:cNvPr id="2531332" name="Rectangle 4"/>
          <p:cNvSpPr>
            <a:spLocks noChangeArrowheads="1"/>
          </p:cNvSpPr>
          <p:nvPr/>
        </p:nvSpPr>
        <p:spPr bwMode="auto">
          <a:xfrm>
            <a:off x="522288" y="5715000"/>
            <a:ext cx="8229600" cy="1143000"/>
          </a:xfrm>
          <a:prstGeom prst="rect">
            <a:avLst/>
          </a:prstGeom>
          <a:noFill/>
          <a:ln w="9525">
            <a:noFill/>
            <a:miter lim="800000"/>
            <a:headEnd/>
            <a:tailEnd/>
          </a:ln>
          <a:effectLst/>
        </p:spPr>
        <p:txBody>
          <a:bodyPr anchor="ctr"/>
          <a:lstStyle/>
          <a:p>
            <a:pPr algn="ctr"/>
            <a:r>
              <a:rPr lang="en-GB" sz="2800">
                <a:solidFill>
                  <a:schemeClr val="tx2"/>
                </a:solidFill>
              </a:rPr>
              <a:t>Same genome, different epigenome</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62" name="Rectangle 2"/>
          <p:cNvSpPr>
            <a:spLocks noGrp="1" noChangeArrowheads="1"/>
          </p:cNvSpPr>
          <p:nvPr>
            <p:ph type="title"/>
          </p:nvPr>
        </p:nvSpPr>
        <p:spPr>
          <a:xfrm>
            <a:off x="398463" y="195263"/>
            <a:ext cx="8229600" cy="1143000"/>
          </a:xfrm>
        </p:spPr>
        <p:txBody>
          <a:bodyPr/>
          <a:lstStyle/>
          <a:p>
            <a:r>
              <a:rPr lang="en-GB"/>
              <a:t>Better Epigenetic Therapies?</a:t>
            </a:r>
            <a:endParaRPr lang="en-US"/>
          </a:p>
        </p:txBody>
      </p:sp>
      <p:sp>
        <p:nvSpPr>
          <p:cNvPr id="2652163" name="Rectangle 3"/>
          <p:cNvSpPr>
            <a:spLocks noGrp="1" noChangeArrowheads="1"/>
          </p:cNvSpPr>
          <p:nvPr>
            <p:ph type="body" idx="1"/>
          </p:nvPr>
        </p:nvSpPr>
        <p:spPr>
          <a:xfrm>
            <a:off x="441325" y="1390650"/>
            <a:ext cx="8229600" cy="5010150"/>
          </a:xfrm>
        </p:spPr>
        <p:txBody>
          <a:bodyPr/>
          <a:lstStyle/>
          <a:p>
            <a:pPr>
              <a:spcBef>
                <a:spcPct val="0"/>
              </a:spcBef>
              <a:spcAft>
                <a:spcPct val="50000"/>
              </a:spcAft>
            </a:pPr>
            <a:r>
              <a:rPr lang="en-GB"/>
              <a:t>More specific, less toxic epigenetic anti-cancer therapies</a:t>
            </a:r>
          </a:p>
          <a:p>
            <a:pPr>
              <a:spcBef>
                <a:spcPct val="0"/>
              </a:spcBef>
              <a:spcAft>
                <a:spcPct val="50000"/>
              </a:spcAft>
            </a:pPr>
            <a:r>
              <a:rPr lang="en-GB"/>
              <a:t>Rational approaches to combination studies of epigenetic therapies: optimise schedule and maximise efficacy</a:t>
            </a:r>
          </a:p>
          <a:p>
            <a:pPr>
              <a:spcBef>
                <a:spcPct val="0"/>
              </a:spcBef>
              <a:spcAft>
                <a:spcPct val="50000"/>
              </a:spcAft>
            </a:pPr>
            <a:r>
              <a:rPr lang="en-GB"/>
              <a:t>Stratifying patient populations: prognostic or predictive epigenetic biomarkers </a:t>
            </a:r>
          </a:p>
          <a:p>
            <a:pPr>
              <a:spcBef>
                <a:spcPct val="0"/>
              </a:spcBef>
              <a:spcAft>
                <a:spcPct val="50000"/>
              </a:spcAft>
            </a:pPr>
            <a:r>
              <a:rPr lang="en-GB"/>
              <a:t>Targeting tumour cell subpopulations: drug resistant and stem (sustaining) cell population </a:t>
            </a:r>
            <a:endParaRPr lang="en-US" sz="240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1171" name="Text Box 3"/>
          <p:cNvSpPr txBox="1">
            <a:spLocks noChangeArrowheads="1"/>
          </p:cNvSpPr>
          <p:nvPr/>
        </p:nvSpPr>
        <p:spPr bwMode="auto">
          <a:xfrm>
            <a:off x="599229" y="404664"/>
            <a:ext cx="7489825" cy="5478423"/>
          </a:xfrm>
          <a:prstGeom prst="rect">
            <a:avLst/>
          </a:prstGeom>
          <a:noFill/>
          <a:ln w="9525">
            <a:noFill/>
            <a:miter lim="800000"/>
            <a:headEnd/>
            <a:tailEnd/>
          </a:ln>
          <a:effectLst/>
        </p:spPr>
        <p:txBody>
          <a:bodyPr>
            <a:spAutoFit/>
          </a:bodyPr>
          <a:lstStyle/>
          <a:p>
            <a:r>
              <a:rPr lang="en-GB" sz="2000" b="1" dirty="0" smtClean="0"/>
              <a:t>Cancer </a:t>
            </a:r>
            <a:r>
              <a:rPr lang="en-GB" sz="2000" b="1" dirty="0"/>
              <a:t>epigenetics: from mechanism to therapy</a:t>
            </a:r>
            <a:r>
              <a:rPr lang="en-GB" sz="2000" b="1" dirty="0" smtClean="0"/>
              <a:t>. </a:t>
            </a:r>
            <a:r>
              <a:rPr lang="en-GB" sz="2000" dirty="0">
                <a:hlinkClick r:id="" action="ppaction://hlinkfile" tooltip="Cell."/>
              </a:rPr>
              <a:t>Cell.</a:t>
            </a:r>
            <a:r>
              <a:rPr lang="en-GB" sz="2000" dirty="0"/>
              <a:t> 2012 Jul 6;150(1):12-27.</a:t>
            </a:r>
          </a:p>
          <a:p>
            <a:r>
              <a:rPr lang="en-GB" sz="2000" dirty="0" smtClean="0">
                <a:hlinkClick r:id="rId3" action="ppaction://hlinkfile"/>
              </a:rPr>
              <a:t>Dawson </a:t>
            </a:r>
            <a:r>
              <a:rPr lang="en-GB" sz="2000" dirty="0">
                <a:hlinkClick r:id="rId3" action="ppaction://hlinkfile"/>
              </a:rPr>
              <a:t>MA</a:t>
            </a:r>
            <a:r>
              <a:rPr lang="en-GB" sz="2000" dirty="0"/>
              <a:t>, </a:t>
            </a:r>
            <a:r>
              <a:rPr lang="en-GB" sz="2000" dirty="0" err="1">
                <a:hlinkClick r:id="rId4" action="ppaction://hlinkfile"/>
              </a:rPr>
              <a:t>Kouzarides</a:t>
            </a:r>
            <a:r>
              <a:rPr lang="en-GB" sz="2000" dirty="0">
                <a:hlinkClick r:id="rId4" action="ppaction://hlinkfile"/>
              </a:rPr>
              <a:t> T</a:t>
            </a:r>
            <a:r>
              <a:rPr lang="en-GB" sz="2000" dirty="0"/>
              <a:t>.</a:t>
            </a:r>
          </a:p>
          <a:p>
            <a:endParaRPr lang="en-GB" sz="2000" b="1" dirty="0" smtClean="0"/>
          </a:p>
          <a:p>
            <a:r>
              <a:rPr lang="en-GB" sz="2000" b="1" dirty="0" smtClean="0"/>
              <a:t>Abstract</a:t>
            </a:r>
            <a:endParaRPr lang="en-GB" sz="2000" b="1" dirty="0"/>
          </a:p>
          <a:p>
            <a:r>
              <a:rPr lang="en-GB" sz="2000" dirty="0"/>
              <a:t>The epigenetic regulation of DNA-</a:t>
            </a:r>
            <a:r>
              <a:rPr lang="en-GB" sz="2000" dirty="0" err="1"/>
              <a:t>templated</a:t>
            </a:r>
            <a:r>
              <a:rPr lang="en-GB" sz="2000" dirty="0"/>
              <a:t> processes has been intensely studied over the last 15 years. DNA methylation, histone modification, nucleosome </a:t>
            </a:r>
            <a:r>
              <a:rPr lang="en-GB" sz="2000" dirty="0" err="1"/>
              <a:t>remodeling</a:t>
            </a:r>
            <a:r>
              <a:rPr lang="en-GB" sz="2000" dirty="0"/>
              <a:t>, and RNA-mediated targeting regulate many biological processes that are fundamental to the genesis of cancer. Here, we present the basic principles behind these epigenetic pathways and highlight the evidence suggesting that their </a:t>
            </a:r>
            <a:r>
              <a:rPr lang="en-GB" sz="2000" dirty="0" err="1"/>
              <a:t>misregulation</a:t>
            </a:r>
            <a:r>
              <a:rPr lang="en-GB" sz="2000" dirty="0"/>
              <a:t> can culminate in cancer. This information, along with the promising clinical and preclinical results seen with epigenetic drugs against chromatin regulators, signifies that it is time to embrace the central role of epigenetics in cancer.</a:t>
            </a:r>
          </a:p>
          <a:p>
            <a:pPr marL="342900" indent="-342900" algn="ctr" fontAlgn="base">
              <a:spcBef>
                <a:spcPct val="50000"/>
              </a:spcBef>
              <a:spcAft>
                <a:spcPct val="0"/>
              </a:spcAft>
            </a:pPr>
            <a:endParaRPr lang="en-GB" sz="2000" i="1" dirty="0" smtClean="0">
              <a:solidFill>
                <a:srgbClr val="000000"/>
              </a:solidFill>
              <a:cs typeface="Arial" charset="0"/>
            </a:endParaRPr>
          </a:p>
        </p:txBody>
      </p:sp>
    </p:spTree>
    <p:extLst>
      <p:ext uri="{BB962C8B-B14F-4D97-AF65-F5344CB8AC3E}">
        <p14:creationId xmlns:p14="http://schemas.microsoft.com/office/powerpoint/2010/main" val="954451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Title 3"/>
          <p:cNvSpPr>
            <a:spLocks noGrp="1"/>
          </p:cNvSpPr>
          <p:nvPr>
            <p:ph type="title" idx="4294967295"/>
          </p:nvPr>
        </p:nvSpPr>
        <p:spPr>
          <a:xfrm>
            <a:off x="0" y="279400"/>
            <a:ext cx="9143999" cy="868363"/>
          </a:xfrm>
        </p:spPr>
        <p:txBody>
          <a:bodyPr rtlCol="0">
            <a:noAutofit/>
          </a:bodyPr>
          <a:lstStyle/>
          <a:p>
            <a:pPr eaLnBrk="1" fontAlgn="auto" hangingPunct="1">
              <a:lnSpc>
                <a:spcPts val="3800"/>
              </a:lnSpc>
              <a:spcAft>
                <a:spcPts val="0"/>
              </a:spcAft>
              <a:defRPr/>
            </a:pPr>
            <a:r>
              <a:rPr lang="en-GB" sz="2800" b="1" dirty="0">
                <a:solidFill>
                  <a:srgbClr val="FF0000"/>
                </a:solidFill>
              </a:rPr>
              <a:t>Progress in the management of ovarian cancer:  evolution over 40 years</a:t>
            </a:r>
          </a:p>
        </p:txBody>
      </p:sp>
      <p:sp>
        <p:nvSpPr>
          <p:cNvPr id="30" name="TextBox 29"/>
          <p:cNvSpPr txBox="1"/>
          <p:nvPr/>
        </p:nvSpPr>
        <p:spPr bwMode="auto">
          <a:xfrm>
            <a:off x="1441450" y="1903676"/>
            <a:ext cx="930275" cy="920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defTabSz="457200">
              <a:defRPr/>
            </a:pPr>
            <a:r>
              <a:rPr lang="en-GB" sz="1400" dirty="0">
                <a:solidFill>
                  <a:prstClr val="black"/>
                </a:solidFill>
              </a:rPr>
              <a:t>First </a:t>
            </a:r>
          </a:p>
          <a:p>
            <a:pPr defTabSz="457200">
              <a:defRPr/>
            </a:pPr>
            <a:r>
              <a:rPr lang="en-GB" sz="1400" dirty="0">
                <a:solidFill>
                  <a:prstClr val="black"/>
                </a:solidFill>
              </a:rPr>
              <a:t>use </a:t>
            </a:r>
          </a:p>
          <a:p>
            <a:pPr defTabSz="457200">
              <a:defRPr/>
            </a:pPr>
            <a:r>
              <a:rPr lang="en-GB" sz="1400" dirty="0">
                <a:solidFill>
                  <a:prstClr val="black"/>
                </a:solidFill>
              </a:rPr>
              <a:t>of </a:t>
            </a:r>
          </a:p>
          <a:p>
            <a:pPr defTabSz="457200">
              <a:defRPr/>
            </a:pPr>
            <a:r>
              <a:rPr lang="en-GB" sz="1400" dirty="0" err="1">
                <a:solidFill>
                  <a:prstClr val="black"/>
                </a:solidFill>
              </a:rPr>
              <a:t>cisplatin</a:t>
            </a:r>
            <a:endParaRPr lang="en-GB" sz="1400" dirty="0">
              <a:solidFill>
                <a:prstClr val="black"/>
              </a:solidFill>
            </a:endParaRPr>
          </a:p>
        </p:txBody>
      </p:sp>
      <p:sp>
        <p:nvSpPr>
          <p:cNvPr id="31" name="TextBox 30"/>
          <p:cNvSpPr txBox="1"/>
          <p:nvPr/>
        </p:nvSpPr>
        <p:spPr bwMode="auto">
          <a:xfrm>
            <a:off x="2663825" y="1920521"/>
            <a:ext cx="1071563" cy="920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defTabSz="457200">
              <a:defRPr/>
            </a:pPr>
            <a:r>
              <a:rPr lang="en-GB" sz="1400" dirty="0">
                <a:solidFill>
                  <a:prstClr val="black"/>
                </a:solidFill>
              </a:rPr>
              <a:t>First </a:t>
            </a:r>
          </a:p>
          <a:p>
            <a:pPr defTabSz="457200">
              <a:defRPr/>
            </a:pPr>
            <a:r>
              <a:rPr lang="en-GB" sz="1400" dirty="0">
                <a:solidFill>
                  <a:prstClr val="black"/>
                </a:solidFill>
              </a:rPr>
              <a:t>use </a:t>
            </a:r>
          </a:p>
          <a:p>
            <a:pPr defTabSz="457200">
              <a:defRPr/>
            </a:pPr>
            <a:r>
              <a:rPr lang="en-GB" sz="1400" dirty="0">
                <a:solidFill>
                  <a:prstClr val="black"/>
                </a:solidFill>
              </a:rPr>
              <a:t>of </a:t>
            </a:r>
          </a:p>
          <a:p>
            <a:pPr defTabSz="457200">
              <a:defRPr/>
            </a:pPr>
            <a:r>
              <a:rPr lang="en-GB" sz="1400" dirty="0">
                <a:solidFill>
                  <a:prstClr val="black"/>
                </a:solidFill>
              </a:rPr>
              <a:t>carboplatin</a:t>
            </a:r>
          </a:p>
        </p:txBody>
      </p:sp>
      <p:sp>
        <p:nvSpPr>
          <p:cNvPr id="32" name="TextBox 31"/>
          <p:cNvSpPr txBox="1"/>
          <p:nvPr/>
        </p:nvSpPr>
        <p:spPr bwMode="auto">
          <a:xfrm>
            <a:off x="3798888" y="1903676"/>
            <a:ext cx="928688" cy="920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defTabSz="457200">
              <a:defRPr/>
            </a:pPr>
            <a:r>
              <a:rPr lang="en-GB" sz="1400" dirty="0">
                <a:solidFill>
                  <a:prstClr val="black"/>
                </a:solidFill>
              </a:rPr>
              <a:t>First </a:t>
            </a:r>
          </a:p>
          <a:p>
            <a:pPr defTabSz="457200">
              <a:defRPr/>
            </a:pPr>
            <a:r>
              <a:rPr lang="en-GB" sz="1400" dirty="0">
                <a:solidFill>
                  <a:prstClr val="black"/>
                </a:solidFill>
              </a:rPr>
              <a:t>use </a:t>
            </a:r>
          </a:p>
          <a:p>
            <a:pPr defTabSz="457200">
              <a:defRPr/>
            </a:pPr>
            <a:r>
              <a:rPr lang="en-GB" sz="1400" dirty="0">
                <a:solidFill>
                  <a:prstClr val="black"/>
                </a:solidFill>
              </a:rPr>
              <a:t>of </a:t>
            </a:r>
          </a:p>
          <a:p>
            <a:pPr defTabSz="457200">
              <a:defRPr/>
            </a:pPr>
            <a:r>
              <a:rPr lang="en-GB" sz="1400" dirty="0">
                <a:solidFill>
                  <a:prstClr val="black"/>
                </a:solidFill>
              </a:rPr>
              <a:t>paclitaxel</a:t>
            </a:r>
          </a:p>
        </p:txBody>
      </p:sp>
      <p:sp>
        <p:nvSpPr>
          <p:cNvPr id="33" name="TextBox 32"/>
          <p:cNvSpPr txBox="1"/>
          <p:nvPr/>
        </p:nvSpPr>
        <p:spPr bwMode="auto">
          <a:xfrm>
            <a:off x="5164138" y="1732166"/>
            <a:ext cx="1143000" cy="920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defTabSz="457200">
              <a:defRPr/>
            </a:pPr>
            <a:r>
              <a:rPr lang="en-GB" sz="1400" dirty="0">
                <a:solidFill>
                  <a:prstClr val="black"/>
                </a:solidFill>
              </a:rPr>
              <a:t>First </a:t>
            </a:r>
          </a:p>
          <a:p>
            <a:pPr defTabSz="457200">
              <a:defRPr/>
            </a:pPr>
            <a:r>
              <a:rPr lang="en-GB" sz="1400" dirty="0">
                <a:solidFill>
                  <a:prstClr val="black"/>
                </a:solidFill>
              </a:rPr>
              <a:t>reports </a:t>
            </a:r>
          </a:p>
          <a:p>
            <a:pPr defTabSz="457200">
              <a:defRPr/>
            </a:pPr>
            <a:r>
              <a:rPr lang="en-GB" sz="1400" dirty="0">
                <a:solidFill>
                  <a:prstClr val="black"/>
                </a:solidFill>
              </a:rPr>
              <a:t>of</a:t>
            </a:r>
          </a:p>
          <a:p>
            <a:pPr defTabSz="457200">
              <a:defRPr/>
            </a:pPr>
            <a:r>
              <a:rPr lang="en-GB" sz="1400" dirty="0">
                <a:solidFill>
                  <a:prstClr val="black"/>
                </a:solidFill>
              </a:rPr>
              <a:t>bevacizumab</a:t>
            </a:r>
          </a:p>
        </p:txBody>
      </p:sp>
      <p:sp>
        <p:nvSpPr>
          <p:cNvPr id="34" name="TextBox 33"/>
          <p:cNvSpPr txBox="1"/>
          <p:nvPr/>
        </p:nvSpPr>
        <p:spPr bwMode="auto">
          <a:xfrm>
            <a:off x="7191375" y="1696945"/>
            <a:ext cx="1000125" cy="112400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defTabSz="457200">
              <a:defRPr/>
            </a:pPr>
            <a:r>
              <a:rPr lang="en-GB" sz="1400" dirty="0">
                <a:solidFill>
                  <a:prstClr val="black"/>
                </a:solidFill>
              </a:rPr>
              <a:t>Positive evidence </a:t>
            </a:r>
          </a:p>
          <a:p>
            <a:pPr defTabSz="457200">
              <a:defRPr/>
            </a:pPr>
            <a:r>
              <a:rPr lang="en-GB" sz="1400" dirty="0">
                <a:solidFill>
                  <a:prstClr val="black"/>
                </a:solidFill>
              </a:rPr>
              <a:t>for weekly paclitaxel </a:t>
            </a:r>
          </a:p>
          <a:p>
            <a:pPr defTabSz="457200">
              <a:defRPr/>
            </a:pPr>
            <a:r>
              <a:rPr lang="en-GB" sz="1400" dirty="0">
                <a:solidFill>
                  <a:prstClr val="black"/>
                </a:solidFill>
              </a:rPr>
              <a:t>in first line</a:t>
            </a:r>
          </a:p>
        </p:txBody>
      </p:sp>
      <p:sp>
        <p:nvSpPr>
          <p:cNvPr id="38929" name="TextBox 38"/>
          <p:cNvSpPr txBox="1">
            <a:spLocks noChangeArrowheads="1"/>
          </p:cNvSpPr>
          <p:nvPr/>
        </p:nvSpPr>
        <p:spPr bwMode="auto">
          <a:xfrm>
            <a:off x="0" y="1652536"/>
            <a:ext cx="1082675" cy="1413431"/>
          </a:xfrm>
          <a:prstGeom prst="rect">
            <a:avLst/>
          </a:prstGeom>
          <a:noFill/>
          <a:ln w="9525">
            <a:noFill/>
            <a:miter lim="800000"/>
            <a:headEnd/>
            <a:tailEnd/>
          </a:ln>
        </p:spPr>
        <p:txBody>
          <a:bodyPr>
            <a:spAutoFit/>
          </a:bodyPr>
          <a:lstStyle/>
          <a:p>
            <a:pPr defTabSz="457200"/>
            <a:r>
              <a:rPr lang="en-GB" b="1">
                <a:solidFill>
                  <a:srgbClr val="000000"/>
                </a:solidFill>
              </a:rPr>
              <a:t>Key advances in chemo-therapy</a:t>
            </a:r>
          </a:p>
        </p:txBody>
      </p:sp>
      <p:sp>
        <p:nvSpPr>
          <p:cNvPr id="43" name="Right Arrow 42"/>
          <p:cNvSpPr/>
          <p:nvPr/>
        </p:nvSpPr>
        <p:spPr bwMode="auto">
          <a:xfrm>
            <a:off x="806450" y="3212976"/>
            <a:ext cx="7572375" cy="20673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defTabSz="457200">
              <a:defRPr/>
            </a:pPr>
            <a:endParaRPr lang="en-GB">
              <a:solidFill>
                <a:prstClr val="white"/>
              </a:solidFill>
            </a:endParaRPr>
          </a:p>
        </p:txBody>
      </p:sp>
      <p:sp>
        <p:nvSpPr>
          <p:cNvPr id="38931" name="TextBox 43"/>
          <p:cNvSpPr txBox="1">
            <a:spLocks noChangeArrowheads="1"/>
          </p:cNvSpPr>
          <p:nvPr/>
        </p:nvSpPr>
        <p:spPr bwMode="auto">
          <a:xfrm>
            <a:off x="806450" y="3419707"/>
            <a:ext cx="714375" cy="353741"/>
          </a:xfrm>
          <a:prstGeom prst="rect">
            <a:avLst/>
          </a:prstGeom>
          <a:noFill/>
          <a:ln w="9525">
            <a:noFill/>
            <a:miter lim="800000"/>
            <a:headEnd/>
            <a:tailEnd/>
          </a:ln>
        </p:spPr>
        <p:txBody>
          <a:bodyPr>
            <a:spAutoFit/>
          </a:bodyPr>
          <a:lstStyle/>
          <a:p>
            <a:pPr defTabSz="457200"/>
            <a:r>
              <a:rPr lang="en-GB">
                <a:solidFill>
                  <a:srgbClr val="000000"/>
                </a:solidFill>
              </a:rPr>
              <a:t>1970</a:t>
            </a:r>
          </a:p>
        </p:txBody>
      </p:sp>
      <p:sp>
        <p:nvSpPr>
          <p:cNvPr id="38932" name="TextBox 45"/>
          <p:cNvSpPr txBox="1">
            <a:spLocks noChangeArrowheads="1"/>
          </p:cNvSpPr>
          <p:nvPr/>
        </p:nvSpPr>
        <p:spPr bwMode="auto">
          <a:xfrm>
            <a:off x="2306638" y="3419707"/>
            <a:ext cx="714375" cy="353741"/>
          </a:xfrm>
          <a:prstGeom prst="rect">
            <a:avLst/>
          </a:prstGeom>
          <a:noFill/>
          <a:ln w="9525">
            <a:noFill/>
            <a:miter lim="800000"/>
            <a:headEnd/>
            <a:tailEnd/>
          </a:ln>
        </p:spPr>
        <p:txBody>
          <a:bodyPr>
            <a:spAutoFit/>
          </a:bodyPr>
          <a:lstStyle/>
          <a:p>
            <a:pPr defTabSz="457200"/>
            <a:r>
              <a:rPr lang="en-GB">
                <a:solidFill>
                  <a:srgbClr val="000000"/>
                </a:solidFill>
              </a:rPr>
              <a:t>1980</a:t>
            </a:r>
          </a:p>
        </p:txBody>
      </p:sp>
      <p:sp>
        <p:nvSpPr>
          <p:cNvPr id="38933" name="TextBox 46"/>
          <p:cNvSpPr txBox="1">
            <a:spLocks noChangeArrowheads="1"/>
          </p:cNvSpPr>
          <p:nvPr/>
        </p:nvSpPr>
        <p:spPr bwMode="auto">
          <a:xfrm>
            <a:off x="4021138" y="3419707"/>
            <a:ext cx="714375" cy="353741"/>
          </a:xfrm>
          <a:prstGeom prst="rect">
            <a:avLst/>
          </a:prstGeom>
          <a:noFill/>
          <a:ln w="9525">
            <a:noFill/>
            <a:miter lim="800000"/>
            <a:headEnd/>
            <a:tailEnd/>
          </a:ln>
        </p:spPr>
        <p:txBody>
          <a:bodyPr>
            <a:spAutoFit/>
          </a:bodyPr>
          <a:lstStyle/>
          <a:p>
            <a:pPr defTabSz="457200"/>
            <a:r>
              <a:rPr lang="en-GB" dirty="0">
                <a:solidFill>
                  <a:srgbClr val="000000"/>
                </a:solidFill>
              </a:rPr>
              <a:t>1990</a:t>
            </a:r>
          </a:p>
        </p:txBody>
      </p:sp>
      <p:sp>
        <p:nvSpPr>
          <p:cNvPr id="38934" name="TextBox 47"/>
          <p:cNvSpPr txBox="1">
            <a:spLocks noChangeArrowheads="1"/>
          </p:cNvSpPr>
          <p:nvPr/>
        </p:nvSpPr>
        <p:spPr bwMode="auto">
          <a:xfrm>
            <a:off x="5378450" y="3419707"/>
            <a:ext cx="714375" cy="353741"/>
          </a:xfrm>
          <a:prstGeom prst="rect">
            <a:avLst/>
          </a:prstGeom>
          <a:noFill/>
          <a:ln w="9525">
            <a:noFill/>
            <a:miter lim="800000"/>
            <a:headEnd/>
            <a:tailEnd/>
          </a:ln>
        </p:spPr>
        <p:txBody>
          <a:bodyPr>
            <a:spAutoFit/>
          </a:bodyPr>
          <a:lstStyle/>
          <a:p>
            <a:pPr defTabSz="457200"/>
            <a:r>
              <a:rPr lang="en-GB">
                <a:solidFill>
                  <a:srgbClr val="000000"/>
                </a:solidFill>
              </a:rPr>
              <a:t>2000</a:t>
            </a:r>
          </a:p>
        </p:txBody>
      </p:sp>
      <p:sp>
        <p:nvSpPr>
          <p:cNvPr id="49" name="TextBox 48"/>
          <p:cNvSpPr txBox="1"/>
          <p:nvPr/>
        </p:nvSpPr>
        <p:spPr bwMode="auto">
          <a:xfrm>
            <a:off x="6450013" y="1713789"/>
            <a:ext cx="642938" cy="920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defTabSz="457200">
              <a:defRPr/>
            </a:pPr>
            <a:r>
              <a:rPr lang="en-GB" sz="1400" dirty="0">
                <a:solidFill>
                  <a:prstClr val="black"/>
                </a:solidFill>
              </a:rPr>
              <a:t>First use of oral PARPi</a:t>
            </a:r>
          </a:p>
        </p:txBody>
      </p:sp>
      <p:sp>
        <p:nvSpPr>
          <p:cNvPr id="38936" name="TextBox 49"/>
          <p:cNvSpPr txBox="1">
            <a:spLocks noChangeArrowheads="1"/>
          </p:cNvSpPr>
          <p:nvPr/>
        </p:nvSpPr>
        <p:spPr bwMode="auto">
          <a:xfrm>
            <a:off x="7735888" y="3419707"/>
            <a:ext cx="714375" cy="353741"/>
          </a:xfrm>
          <a:prstGeom prst="rect">
            <a:avLst/>
          </a:prstGeom>
          <a:noFill/>
          <a:ln w="9525">
            <a:noFill/>
            <a:miter lim="800000"/>
            <a:headEnd/>
            <a:tailEnd/>
          </a:ln>
        </p:spPr>
        <p:txBody>
          <a:bodyPr>
            <a:spAutoFit/>
          </a:bodyPr>
          <a:lstStyle/>
          <a:p>
            <a:pPr defTabSz="457200"/>
            <a:r>
              <a:rPr lang="en-GB">
                <a:solidFill>
                  <a:srgbClr val="000000"/>
                </a:solidFill>
              </a:rPr>
              <a:t>2010</a:t>
            </a:r>
          </a:p>
        </p:txBody>
      </p:sp>
      <p:cxnSp>
        <p:nvCxnSpPr>
          <p:cNvPr id="90" name="Elbow Connector 89"/>
          <p:cNvCxnSpPr/>
          <p:nvPr/>
        </p:nvCxnSpPr>
        <p:spPr bwMode="auto">
          <a:xfrm rot="16200000" flipH="1">
            <a:off x="6001866" y="2741229"/>
            <a:ext cx="580380" cy="438150"/>
          </a:xfrm>
          <a:prstGeom prst="bentConnector3">
            <a:avLst>
              <a:gd name="adj1" fmla="val 50000"/>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9" idx="2"/>
          </p:cNvCxnSpPr>
          <p:nvPr/>
        </p:nvCxnSpPr>
        <p:spPr bwMode="auto">
          <a:xfrm rot="16200000" flipH="1">
            <a:off x="6643862" y="2762540"/>
            <a:ext cx="615601" cy="35877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bwMode="auto">
          <a:xfrm rot="5400000">
            <a:off x="7340131" y="3055219"/>
            <a:ext cx="407338"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bwMode="auto">
          <a:xfrm rot="5400000">
            <a:off x="3800006" y="3055219"/>
            <a:ext cx="407338"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bwMode="auto">
          <a:xfrm rot="5400000">
            <a:off x="3126878" y="3062876"/>
            <a:ext cx="405806"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bwMode="auto">
          <a:xfrm rot="5400000">
            <a:off x="1602906" y="3055219"/>
            <a:ext cx="407338"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916" name="Slide Number Placeholder 60"/>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0A4C5B73-21CD-4D24-9DF7-8C04864FEC67}" type="slidenum">
              <a:rPr lang="en-GB" sz="1200">
                <a:solidFill>
                  <a:srgbClr val="898989"/>
                </a:solidFill>
              </a:rPr>
              <a:pPr algn="r" defTabSz="457200"/>
              <a:t>32</a:t>
            </a:fld>
            <a:endParaRPr lang="en-GB" sz="1200">
              <a:solidFill>
                <a:srgbClr val="898989"/>
              </a:solidFill>
            </a:endParaRPr>
          </a:p>
        </p:txBody>
      </p:sp>
      <p:sp>
        <p:nvSpPr>
          <p:cNvPr id="733217" name="Text Box 33"/>
          <p:cNvSpPr txBox="1">
            <a:spLocks noChangeArrowheads="1"/>
          </p:cNvSpPr>
          <p:nvPr/>
        </p:nvSpPr>
        <p:spPr bwMode="auto">
          <a:xfrm>
            <a:off x="5652120" y="4509120"/>
            <a:ext cx="2491388" cy="1938992"/>
          </a:xfrm>
          <a:prstGeom prst="rect">
            <a:avLst/>
          </a:prstGeom>
          <a:noFill/>
          <a:ln w="12700">
            <a:noFill/>
            <a:miter lim="800000"/>
            <a:headEnd type="none" w="sm" len="sm"/>
            <a:tailEnd type="none" w="sm" len="sm"/>
          </a:ln>
        </p:spPr>
        <p:txBody>
          <a:bodyPr wrap="none">
            <a:spAutoFit/>
          </a:bodyPr>
          <a:lstStyle/>
          <a:p>
            <a:pPr defTabSz="457200"/>
            <a:r>
              <a:rPr lang="en-GB" sz="2400" dirty="0">
                <a:solidFill>
                  <a:srgbClr val="000000"/>
                </a:solidFill>
              </a:rPr>
              <a:t>High Grade Serous</a:t>
            </a:r>
          </a:p>
          <a:p>
            <a:pPr defTabSz="457200"/>
            <a:r>
              <a:rPr lang="en-GB" sz="2400" dirty="0">
                <a:solidFill>
                  <a:srgbClr val="000000"/>
                </a:solidFill>
              </a:rPr>
              <a:t>Low Grade Serous</a:t>
            </a:r>
          </a:p>
          <a:p>
            <a:pPr defTabSz="457200"/>
            <a:r>
              <a:rPr lang="en-GB" sz="2400" dirty="0" err="1">
                <a:solidFill>
                  <a:srgbClr val="000000"/>
                </a:solidFill>
              </a:rPr>
              <a:t>Endometroid</a:t>
            </a:r>
            <a:endParaRPr lang="en-GB" sz="2400" dirty="0">
              <a:solidFill>
                <a:srgbClr val="000000"/>
              </a:solidFill>
            </a:endParaRPr>
          </a:p>
          <a:p>
            <a:pPr defTabSz="457200"/>
            <a:r>
              <a:rPr lang="en-GB" sz="2400" dirty="0" err="1">
                <a:solidFill>
                  <a:srgbClr val="000000"/>
                </a:solidFill>
              </a:rPr>
              <a:t>Mucinous</a:t>
            </a:r>
            <a:endParaRPr lang="en-GB" sz="2400" dirty="0">
              <a:solidFill>
                <a:srgbClr val="000000"/>
              </a:solidFill>
            </a:endParaRPr>
          </a:p>
          <a:p>
            <a:pPr defTabSz="457200"/>
            <a:r>
              <a:rPr lang="en-GB" sz="2400" dirty="0">
                <a:solidFill>
                  <a:srgbClr val="000000"/>
                </a:solidFill>
              </a:rPr>
              <a:t>Clear Cell</a:t>
            </a:r>
            <a:endParaRPr lang="en-US" sz="2400" dirty="0">
              <a:solidFill>
                <a:srgbClr val="000000"/>
              </a:solidFill>
            </a:endParaRPr>
          </a:p>
        </p:txBody>
      </p:sp>
      <p:pic>
        <p:nvPicPr>
          <p:cNvPr id="39" name="Picture 16"/>
          <p:cNvPicPr>
            <a:picLocks noChangeAspect="1" noChangeArrowheads="1"/>
          </p:cNvPicPr>
          <p:nvPr/>
        </p:nvPicPr>
        <p:blipFill>
          <a:blip r:embed="rId2" cstate="print"/>
          <a:srcRect l="4961" t="23250" r="37500" b="14395"/>
          <a:stretch>
            <a:fillRect/>
          </a:stretch>
        </p:blipFill>
        <p:spPr bwMode="auto">
          <a:xfrm>
            <a:off x="395288" y="4230790"/>
            <a:ext cx="4032695" cy="2627211"/>
          </a:xfrm>
          <a:prstGeom prst="rect">
            <a:avLst/>
          </a:prstGeom>
          <a:noFill/>
          <a:ln w="38100" algn="ctr">
            <a:noFill/>
            <a:miter lim="800000"/>
            <a:headEnd/>
            <a:tailEnd/>
          </a:ln>
        </p:spPr>
      </p:pic>
    </p:spTree>
    <p:extLst>
      <p:ext uri="{BB962C8B-B14F-4D97-AF65-F5344CB8AC3E}">
        <p14:creationId xmlns:p14="http://schemas.microsoft.com/office/powerpoint/2010/main" val="100408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3217">
                                            <p:txEl>
                                              <p:pRg st="0" end="0"/>
                                            </p:txEl>
                                          </p:spTgt>
                                        </p:tgtEl>
                                        <p:attrNameLst>
                                          <p:attrName>style.visibility</p:attrName>
                                        </p:attrNameLst>
                                      </p:cBhvr>
                                      <p:to>
                                        <p:strVal val="visible"/>
                                      </p:to>
                                    </p:set>
                                    <p:anim calcmode="lin" valueType="num">
                                      <p:cBhvr additive="base">
                                        <p:cTn id="13" dur="500" fill="hold"/>
                                        <p:tgtEl>
                                          <p:spTgt spid="7332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32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33217">
                                            <p:txEl>
                                              <p:pRg st="1" end="1"/>
                                            </p:txEl>
                                          </p:spTgt>
                                        </p:tgtEl>
                                        <p:attrNameLst>
                                          <p:attrName>style.visibility</p:attrName>
                                        </p:attrNameLst>
                                      </p:cBhvr>
                                      <p:to>
                                        <p:strVal val="visible"/>
                                      </p:to>
                                    </p:set>
                                    <p:anim calcmode="lin" valueType="num">
                                      <p:cBhvr additive="base">
                                        <p:cTn id="17" dur="500" fill="hold"/>
                                        <p:tgtEl>
                                          <p:spTgt spid="7332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332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33217">
                                            <p:txEl>
                                              <p:pRg st="2" end="2"/>
                                            </p:txEl>
                                          </p:spTgt>
                                        </p:tgtEl>
                                        <p:attrNameLst>
                                          <p:attrName>style.visibility</p:attrName>
                                        </p:attrNameLst>
                                      </p:cBhvr>
                                      <p:to>
                                        <p:strVal val="visible"/>
                                      </p:to>
                                    </p:set>
                                    <p:anim calcmode="lin" valueType="num">
                                      <p:cBhvr additive="base">
                                        <p:cTn id="21" dur="500" fill="hold"/>
                                        <p:tgtEl>
                                          <p:spTgt spid="7332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332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33217">
                                            <p:txEl>
                                              <p:pRg st="3" end="3"/>
                                            </p:txEl>
                                          </p:spTgt>
                                        </p:tgtEl>
                                        <p:attrNameLst>
                                          <p:attrName>style.visibility</p:attrName>
                                        </p:attrNameLst>
                                      </p:cBhvr>
                                      <p:to>
                                        <p:strVal val="visible"/>
                                      </p:to>
                                    </p:set>
                                    <p:anim calcmode="lin" valueType="num">
                                      <p:cBhvr additive="base">
                                        <p:cTn id="25" dur="500" fill="hold"/>
                                        <p:tgtEl>
                                          <p:spTgt spid="7332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32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33217">
                                            <p:txEl>
                                              <p:pRg st="4" end="4"/>
                                            </p:txEl>
                                          </p:spTgt>
                                        </p:tgtEl>
                                        <p:attrNameLst>
                                          <p:attrName>style.visibility</p:attrName>
                                        </p:attrNameLst>
                                      </p:cBhvr>
                                      <p:to>
                                        <p:strVal val="visible"/>
                                      </p:to>
                                    </p:set>
                                    <p:anim calcmode="lin" valueType="num">
                                      <p:cBhvr additive="base">
                                        <p:cTn id="29" dur="500" fill="hold"/>
                                        <p:tgtEl>
                                          <p:spTgt spid="7332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332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21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p:cNvSpPr>
          <p:nvPr>
            <p:ph type="title" idx="4294967295"/>
          </p:nvPr>
        </p:nvSpPr>
        <p:spPr>
          <a:xfrm>
            <a:off x="539552" y="260648"/>
            <a:ext cx="8229600" cy="836613"/>
          </a:xfrm>
        </p:spPr>
        <p:txBody>
          <a:bodyPr/>
          <a:lstStyle/>
          <a:p>
            <a:r>
              <a:rPr lang="en-GB" sz="2800" b="1" dirty="0" smtClean="0">
                <a:solidFill>
                  <a:srgbClr val="FF0000"/>
                </a:solidFill>
              </a:rPr>
              <a:t>Systematic </a:t>
            </a:r>
            <a:r>
              <a:rPr lang="en-GB" sz="2800" b="1" dirty="0" err="1" smtClean="0">
                <a:solidFill>
                  <a:srgbClr val="FF0000"/>
                </a:solidFill>
              </a:rPr>
              <a:t>CpG</a:t>
            </a:r>
            <a:r>
              <a:rPr lang="en-GB" sz="2800" b="1" dirty="0" smtClean="0">
                <a:solidFill>
                  <a:srgbClr val="FF0000"/>
                </a:solidFill>
              </a:rPr>
              <a:t> Islands </a:t>
            </a:r>
            <a:r>
              <a:rPr lang="en-GB" sz="2800" b="1" dirty="0" err="1" smtClean="0">
                <a:solidFill>
                  <a:srgbClr val="FF0000"/>
                </a:solidFill>
              </a:rPr>
              <a:t>methylation</a:t>
            </a:r>
            <a:r>
              <a:rPr lang="en-GB" sz="2800" b="1" dirty="0" smtClean="0">
                <a:solidFill>
                  <a:srgbClr val="FF0000"/>
                </a:solidFill>
              </a:rPr>
              <a:t> profiling in ovarian cancer and association with clinical outcome (progression-free survival)</a:t>
            </a:r>
            <a:endParaRPr lang="en-US" sz="2800" b="1" dirty="0" smtClean="0">
              <a:solidFill>
                <a:srgbClr val="FF0000"/>
              </a:solidFill>
            </a:endParaRPr>
          </a:p>
        </p:txBody>
      </p:sp>
      <p:sp>
        <p:nvSpPr>
          <p:cNvPr id="5" name="TextBox 4"/>
          <p:cNvSpPr txBox="1"/>
          <p:nvPr/>
        </p:nvSpPr>
        <p:spPr>
          <a:xfrm>
            <a:off x="179512" y="1556792"/>
            <a:ext cx="1296144" cy="1815882"/>
          </a:xfrm>
          <a:prstGeom prst="rect">
            <a:avLst/>
          </a:prstGeom>
          <a:solidFill>
            <a:schemeClr val="tx2">
              <a:lumMod val="40000"/>
              <a:lumOff val="60000"/>
            </a:schemeClr>
          </a:solidFill>
        </p:spPr>
        <p:txBody>
          <a:bodyPr wrap="square" rtlCol="0">
            <a:spAutoFit/>
          </a:bodyPr>
          <a:lstStyle/>
          <a:p>
            <a:pPr algn="ctr" fontAlgn="base">
              <a:spcBef>
                <a:spcPct val="0"/>
              </a:spcBef>
              <a:spcAft>
                <a:spcPct val="0"/>
              </a:spcAft>
            </a:pPr>
            <a:endParaRPr lang="en-GB" sz="1400" b="1" dirty="0" smtClean="0">
              <a:solidFill>
                <a:prstClr val="black"/>
              </a:solidFill>
              <a:latin typeface="Arial" charset="0"/>
              <a:cs typeface="Arial" charset="0"/>
            </a:endParaRPr>
          </a:p>
          <a:p>
            <a:pPr algn="ctr" fontAlgn="base">
              <a:spcBef>
                <a:spcPct val="0"/>
              </a:spcBef>
              <a:spcAft>
                <a:spcPct val="0"/>
              </a:spcAft>
            </a:pPr>
            <a:r>
              <a:rPr lang="en-GB" sz="1400" b="1" dirty="0" smtClean="0">
                <a:solidFill>
                  <a:prstClr val="black"/>
                </a:solidFill>
                <a:latin typeface="Arial" charset="0"/>
                <a:cs typeface="Arial" charset="0"/>
              </a:rPr>
              <a:t>In </a:t>
            </a:r>
            <a:r>
              <a:rPr lang="en-GB" sz="1400" b="1" dirty="0" err="1" smtClean="0">
                <a:solidFill>
                  <a:prstClr val="black"/>
                </a:solidFill>
                <a:latin typeface="Arial" charset="0"/>
                <a:cs typeface="Arial" charset="0"/>
              </a:rPr>
              <a:t>silico</a:t>
            </a:r>
            <a:r>
              <a:rPr lang="en-GB" sz="1400" b="1" dirty="0" smtClean="0">
                <a:solidFill>
                  <a:prstClr val="black"/>
                </a:solidFill>
                <a:latin typeface="Arial" charset="0"/>
                <a:cs typeface="Arial" charset="0"/>
              </a:rPr>
              <a:t> identification of genomic regions </a:t>
            </a:r>
          </a:p>
          <a:p>
            <a:pPr algn="ctr" fontAlgn="base">
              <a:spcBef>
                <a:spcPct val="0"/>
              </a:spcBef>
              <a:spcAft>
                <a:spcPct val="0"/>
              </a:spcAft>
            </a:pPr>
            <a:r>
              <a:rPr lang="en-GB" sz="1400" b="1" dirty="0" smtClean="0">
                <a:solidFill>
                  <a:prstClr val="black"/>
                </a:solidFill>
                <a:latin typeface="Arial" charset="0"/>
                <a:cs typeface="Arial" charset="0"/>
              </a:rPr>
              <a:t>(e.g. </a:t>
            </a:r>
            <a:r>
              <a:rPr lang="en-GB" sz="1400" b="1" dirty="0" err="1" smtClean="0">
                <a:solidFill>
                  <a:prstClr val="black"/>
                </a:solidFill>
                <a:latin typeface="Arial" charset="0"/>
                <a:cs typeface="Arial" charset="0"/>
              </a:rPr>
              <a:t>CpG</a:t>
            </a:r>
            <a:r>
              <a:rPr lang="en-GB" sz="1400" b="1" dirty="0" smtClean="0">
                <a:solidFill>
                  <a:prstClr val="black"/>
                </a:solidFill>
                <a:latin typeface="Arial" charset="0"/>
                <a:cs typeface="Arial" charset="0"/>
              </a:rPr>
              <a:t> islands)</a:t>
            </a:r>
          </a:p>
          <a:p>
            <a:pPr algn="ctr" fontAlgn="base">
              <a:spcBef>
                <a:spcPct val="0"/>
              </a:spcBef>
              <a:spcAft>
                <a:spcPct val="0"/>
              </a:spcAft>
            </a:pPr>
            <a:endParaRPr lang="en-GB" sz="1400" b="1" dirty="0">
              <a:solidFill>
                <a:prstClr val="black"/>
              </a:solidFill>
              <a:latin typeface="Arial" charset="0"/>
              <a:cs typeface="Arial" charset="0"/>
            </a:endParaRPr>
          </a:p>
        </p:txBody>
      </p:sp>
      <p:sp>
        <p:nvSpPr>
          <p:cNvPr id="8" name="TextBox 7"/>
          <p:cNvSpPr txBox="1"/>
          <p:nvPr/>
        </p:nvSpPr>
        <p:spPr>
          <a:xfrm>
            <a:off x="1907704" y="1484784"/>
            <a:ext cx="1440160" cy="2031325"/>
          </a:xfrm>
          <a:prstGeom prst="rect">
            <a:avLst/>
          </a:prstGeom>
          <a:solidFill>
            <a:schemeClr val="accent2">
              <a:lumMod val="40000"/>
              <a:lumOff val="60000"/>
            </a:schemeClr>
          </a:solidFill>
        </p:spPr>
        <p:txBody>
          <a:bodyPr wrap="square" rtlCol="0">
            <a:spAutoFit/>
          </a:bodyPr>
          <a:lstStyle/>
          <a:p>
            <a:pPr algn="ctr" fontAlgn="base">
              <a:spcBef>
                <a:spcPct val="0"/>
              </a:spcBef>
              <a:spcAft>
                <a:spcPct val="0"/>
              </a:spcAft>
            </a:pPr>
            <a:endParaRPr lang="en-GB" sz="1400" b="1" dirty="0" smtClean="0">
              <a:solidFill>
                <a:prstClr val="black"/>
              </a:solidFill>
              <a:latin typeface="Arial" charset="0"/>
              <a:cs typeface="Arial" charset="0"/>
            </a:endParaRPr>
          </a:p>
          <a:p>
            <a:pPr algn="ctr" fontAlgn="base">
              <a:spcBef>
                <a:spcPct val="0"/>
              </a:spcBef>
              <a:spcAft>
                <a:spcPct val="0"/>
              </a:spcAft>
            </a:pPr>
            <a:r>
              <a:rPr lang="en-GB" sz="1400" b="1" dirty="0" smtClean="0">
                <a:solidFill>
                  <a:prstClr val="black"/>
                </a:solidFill>
                <a:latin typeface="Arial" charset="0"/>
                <a:cs typeface="Arial" charset="0"/>
              </a:rPr>
              <a:t>Evaluation of  </a:t>
            </a:r>
            <a:r>
              <a:rPr lang="en-GB" sz="1400" b="1" dirty="0" err="1" smtClean="0">
                <a:solidFill>
                  <a:prstClr val="black"/>
                </a:solidFill>
                <a:latin typeface="Arial" charset="0"/>
                <a:cs typeface="Arial" charset="0"/>
              </a:rPr>
              <a:t>univariate</a:t>
            </a:r>
            <a:r>
              <a:rPr lang="en-GB" sz="1400" b="1" dirty="0" smtClean="0">
                <a:solidFill>
                  <a:prstClr val="black"/>
                </a:solidFill>
                <a:latin typeface="Arial" charset="0"/>
                <a:cs typeface="Arial" charset="0"/>
              </a:rPr>
              <a:t> association of </a:t>
            </a:r>
            <a:r>
              <a:rPr lang="en-GB" sz="1400" b="1" dirty="0" err="1" smtClean="0">
                <a:solidFill>
                  <a:prstClr val="black"/>
                </a:solidFill>
                <a:latin typeface="Arial" charset="0"/>
                <a:cs typeface="Arial" charset="0"/>
              </a:rPr>
              <a:t>methylation</a:t>
            </a:r>
            <a:r>
              <a:rPr lang="en-GB" sz="1400" b="1" dirty="0" smtClean="0">
                <a:solidFill>
                  <a:prstClr val="black"/>
                </a:solidFill>
                <a:latin typeface="Arial" charset="0"/>
                <a:cs typeface="Arial" charset="0"/>
              </a:rPr>
              <a:t> with clinical outcome in “test” tumour cohorts</a:t>
            </a:r>
            <a:endParaRPr lang="en-GB" sz="1400" b="1" dirty="0">
              <a:solidFill>
                <a:prstClr val="black"/>
              </a:solidFill>
              <a:latin typeface="Arial" charset="0"/>
              <a:cs typeface="Arial" charset="0"/>
            </a:endParaRPr>
          </a:p>
        </p:txBody>
      </p:sp>
      <p:sp>
        <p:nvSpPr>
          <p:cNvPr id="9" name="TextBox 8"/>
          <p:cNvSpPr txBox="1"/>
          <p:nvPr/>
        </p:nvSpPr>
        <p:spPr>
          <a:xfrm>
            <a:off x="3707904" y="1700808"/>
            <a:ext cx="1512168" cy="1815882"/>
          </a:xfrm>
          <a:prstGeom prst="rect">
            <a:avLst/>
          </a:prstGeom>
          <a:solidFill>
            <a:schemeClr val="accent3">
              <a:lumMod val="40000"/>
              <a:lumOff val="60000"/>
            </a:schemeClr>
          </a:solidFill>
        </p:spPr>
        <p:txBody>
          <a:bodyPr wrap="square" rtlCol="0">
            <a:spAutoFit/>
          </a:bodyPr>
          <a:lstStyle/>
          <a:p>
            <a:pPr algn="ctr" fontAlgn="base">
              <a:spcBef>
                <a:spcPct val="0"/>
              </a:spcBef>
              <a:spcAft>
                <a:spcPct val="0"/>
              </a:spcAft>
            </a:pPr>
            <a:endParaRPr lang="en-GB" sz="1400" b="1" dirty="0" smtClean="0">
              <a:solidFill>
                <a:prstClr val="black"/>
              </a:solidFill>
              <a:latin typeface="Arial" charset="0"/>
              <a:cs typeface="Arial" charset="0"/>
            </a:endParaRPr>
          </a:p>
          <a:p>
            <a:pPr algn="ctr" fontAlgn="base">
              <a:spcBef>
                <a:spcPct val="0"/>
              </a:spcBef>
              <a:spcAft>
                <a:spcPct val="0"/>
              </a:spcAft>
            </a:pPr>
            <a:r>
              <a:rPr lang="en-GB" sz="1400" b="1" dirty="0" smtClean="0">
                <a:solidFill>
                  <a:prstClr val="black"/>
                </a:solidFill>
                <a:latin typeface="Arial" charset="0"/>
                <a:cs typeface="Arial" charset="0"/>
              </a:rPr>
              <a:t>Evaluation of  </a:t>
            </a:r>
            <a:r>
              <a:rPr lang="en-GB" sz="1400" b="1" dirty="0" err="1" smtClean="0">
                <a:solidFill>
                  <a:prstClr val="black"/>
                </a:solidFill>
                <a:latin typeface="Arial" charset="0"/>
                <a:cs typeface="Arial" charset="0"/>
              </a:rPr>
              <a:t>univariate</a:t>
            </a:r>
            <a:r>
              <a:rPr lang="en-GB" sz="1400" b="1" dirty="0" smtClean="0">
                <a:solidFill>
                  <a:prstClr val="black"/>
                </a:solidFill>
                <a:latin typeface="Arial" charset="0"/>
                <a:cs typeface="Arial" charset="0"/>
              </a:rPr>
              <a:t> association in independent validation cohort </a:t>
            </a:r>
          </a:p>
          <a:p>
            <a:pPr algn="ctr" fontAlgn="base">
              <a:spcBef>
                <a:spcPct val="0"/>
              </a:spcBef>
              <a:spcAft>
                <a:spcPct val="0"/>
              </a:spcAft>
            </a:pPr>
            <a:endParaRPr lang="en-GB" sz="1400" b="1" dirty="0">
              <a:solidFill>
                <a:prstClr val="black"/>
              </a:solidFill>
              <a:latin typeface="Arial" charset="0"/>
              <a:cs typeface="Arial" charset="0"/>
            </a:endParaRPr>
          </a:p>
        </p:txBody>
      </p:sp>
      <p:sp>
        <p:nvSpPr>
          <p:cNvPr id="10" name="TextBox 9"/>
          <p:cNvSpPr txBox="1"/>
          <p:nvPr/>
        </p:nvSpPr>
        <p:spPr>
          <a:xfrm>
            <a:off x="5508104" y="1844824"/>
            <a:ext cx="1296144" cy="1384995"/>
          </a:xfrm>
          <a:prstGeom prst="rect">
            <a:avLst/>
          </a:prstGeom>
          <a:solidFill>
            <a:schemeClr val="accent4">
              <a:lumMod val="40000"/>
              <a:lumOff val="60000"/>
            </a:schemeClr>
          </a:solidFill>
        </p:spPr>
        <p:txBody>
          <a:bodyPr wrap="square" rtlCol="0">
            <a:spAutoFit/>
          </a:bodyPr>
          <a:lstStyle/>
          <a:p>
            <a:pPr algn="ctr" fontAlgn="base">
              <a:spcBef>
                <a:spcPct val="0"/>
              </a:spcBef>
              <a:spcAft>
                <a:spcPct val="0"/>
              </a:spcAft>
            </a:pPr>
            <a:r>
              <a:rPr lang="en-GB" sz="1400" b="1" dirty="0" smtClean="0">
                <a:solidFill>
                  <a:prstClr val="black"/>
                </a:solidFill>
                <a:latin typeface="Arial" charset="0"/>
                <a:cs typeface="Arial" charset="0"/>
              </a:rPr>
              <a:t>Multivariate model building with multiple loci and clinical features</a:t>
            </a:r>
            <a:endParaRPr lang="en-GB" sz="1400" b="1" dirty="0">
              <a:solidFill>
                <a:prstClr val="black"/>
              </a:solidFill>
              <a:latin typeface="Arial" charset="0"/>
              <a:cs typeface="Arial" charset="0"/>
            </a:endParaRPr>
          </a:p>
        </p:txBody>
      </p:sp>
      <p:sp>
        <p:nvSpPr>
          <p:cNvPr id="11" name="TextBox 10"/>
          <p:cNvSpPr txBox="1"/>
          <p:nvPr/>
        </p:nvSpPr>
        <p:spPr>
          <a:xfrm>
            <a:off x="7308304" y="2132856"/>
            <a:ext cx="1512168" cy="954107"/>
          </a:xfrm>
          <a:prstGeom prst="rect">
            <a:avLst/>
          </a:prstGeom>
          <a:solidFill>
            <a:schemeClr val="accent5">
              <a:lumMod val="40000"/>
              <a:lumOff val="60000"/>
            </a:schemeClr>
          </a:solidFill>
        </p:spPr>
        <p:txBody>
          <a:bodyPr wrap="square" rtlCol="0">
            <a:spAutoFit/>
          </a:bodyPr>
          <a:lstStyle/>
          <a:p>
            <a:pPr algn="ctr" fontAlgn="base">
              <a:spcBef>
                <a:spcPct val="0"/>
              </a:spcBef>
              <a:spcAft>
                <a:spcPct val="0"/>
              </a:spcAft>
            </a:pPr>
            <a:r>
              <a:rPr lang="en-GB" sz="1400" b="1" dirty="0" smtClean="0">
                <a:solidFill>
                  <a:prstClr val="black"/>
                </a:solidFill>
                <a:latin typeface="Arial" charset="0"/>
                <a:cs typeface="Arial" charset="0"/>
              </a:rPr>
              <a:t>Validation in independent study cohort (TCGA)</a:t>
            </a:r>
            <a:endParaRPr lang="en-GB" sz="1400" b="1" dirty="0">
              <a:solidFill>
                <a:prstClr val="black"/>
              </a:solidFill>
              <a:latin typeface="Arial" charset="0"/>
              <a:cs typeface="Arial" charset="0"/>
            </a:endParaRPr>
          </a:p>
        </p:txBody>
      </p:sp>
      <p:cxnSp>
        <p:nvCxnSpPr>
          <p:cNvPr id="13" name="Straight Arrow Connector 12"/>
          <p:cNvCxnSpPr/>
          <p:nvPr/>
        </p:nvCxnSpPr>
        <p:spPr>
          <a:xfrm>
            <a:off x="1403648" y="2780928"/>
            <a:ext cx="50405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48064" y="2708920"/>
            <a:ext cx="43204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75856" y="2780928"/>
            <a:ext cx="43204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804248" y="2708920"/>
            <a:ext cx="43204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16216" y="4725144"/>
            <a:ext cx="2448272" cy="646331"/>
          </a:xfrm>
          <a:prstGeom prst="rect">
            <a:avLst/>
          </a:prstGeom>
          <a:noFill/>
        </p:spPr>
        <p:txBody>
          <a:bodyPr wrap="square" rtlCol="0">
            <a:spAutoFit/>
          </a:bodyPr>
          <a:lstStyle/>
          <a:p>
            <a:r>
              <a:rPr lang="en-GB" dirty="0" smtClean="0">
                <a:solidFill>
                  <a:prstClr val="black"/>
                </a:solidFill>
              </a:rPr>
              <a:t>Dai et al 2011 </a:t>
            </a:r>
            <a:r>
              <a:rPr lang="en-GB" dirty="0" err="1" smtClean="0">
                <a:solidFill>
                  <a:prstClr val="black"/>
                </a:solidFill>
              </a:rPr>
              <a:t>Clin</a:t>
            </a:r>
            <a:r>
              <a:rPr lang="en-GB" dirty="0" smtClean="0">
                <a:solidFill>
                  <a:prstClr val="black"/>
                </a:solidFill>
              </a:rPr>
              <a:t>. Cancer Res. 17, 5052-62</a:t>
            </a:r>
            <a:endParaRPr lang="en-GB" dirty="0">
              <a:solidFill>
                <a:prstClr val="black"/>
              </a:solidFill>
            </a:endParaRPr>
          </a:p>
        </p:txBody>
      </p:sp>
      <p:sp>
        <p:nvSpPr>
          <p:cNvPr id="20" name="TextBox 19"/>
          <p:cNvSpPr txBox="1"/>
          <p:nvPr/>
        </p:nvSpPr>
        <p:spPr>
          <a:xfrm>
            <a:off x="7164288" y="3140968"/>
            <a:ext cx="1979712" cy="646331"/>
          </a:xfrm>
          <a:prstGeom prst="rect">
            <a:avLst/>
          </a:prstGeom>
          <a:noFill/>
        </p:spPr>
        <p:txBody>
          <a:bodyPr wrap="square" rtlCol="0">
            <a:spAutoFit/>
          </a:bodyPr>
          <a:lstStyle/>
          <a:p>
            <a:r>
              <a:rPr lang="en-US" sz="1200" dirty="0" smtClean="0">
                <a:solidFill>
                  <a:prstClr val="black"/>
                </a:solidFill>
              </a:rPr>
              <a:t>Integrated genomic analyses of ovarian carcinoma. Nature</a:t>
            </a:r>
            <a:r>
              <a:rPr lang="en-US" sz="1200" i="1" dirty="0" smtClean="0">
                <a:solidFill>
                  <a:prstClr val="black"/>
                </a:solidFill>
              </a:rPr>
              <a:t> </a:t>
            </a:r>
            <a:r>
              <a:rPr lang="en-US" sz="1200" dirty="0" smtClean="0">
                <a:solidFill>
                  <a:prstClr val="black"/>
                </a:solidFill>
              </a:rPr>
              <a:t>2011;474:609-615. </a:t>
            </a:r>
            <a:endParaRPr lang="en-GB" sz="1200" dirty="0">
              <a:solidFill>
                <a:prstClr val="black"/>
              </a:solidFill>
            </a:endParaRPr>
          </a:p>
        </p:txBody>
      </p:sp>
      <p:pic>
        <p:nvPicPr>
          <p:cNvPr id="27" name="Picture 2"/>
          <p:cNvPicPr>
            <a:picLocks noChangeAspect="1" noChangeArrowheads="1"/>
          </p:cNvPicPr>
          <p:nvPr/>
        </p:nvPicPr>
        <p:blipFill>
          <a:blip r:embed="rId2" cstate="print"/>
          <a:srcRect/>
          <a:stretch>
            <a:fillRect/>
          </a:stretch>
        </p:blipFill>
        <p:spPr bwMode="auto">
          <a:xfrm>
            <a:off x="3635896" y="4071934"/>
            <a:ext cx="2232248" cy="2786066"/>
          </a:xfrm>
          <a:prstGeom prst="rect">
            <a:avLst/>
          </a:prstGeom>
          <a:noFill/>
          <a:ln w="9525">
            <a:noFill/>
            <a:miter lim="800000"/>
            <a:headEnd/>
            <a:tailEnd/>
          </a:ln>
          <a:effectLst/>
        </p:spPr>
      </p:pic>
      <p:grpSp>
        <p:nvGrpSpPr>
          <p:cNvPr id="35" name="Group 34"/>
          <p:cNvGrpSpPr/>
          <p:nvPr/>
        </p:nvGrpSpPr>
        <p:grpSpPr>
          <a:xfrm>
            <a:off x="539552" y="3861048"/>
            <a:ext cx="3405432" cy="2777247"/>
            <a:chOff x="201396" y="980728"/>
            <a:chExt cx="3405432" cy="2777247"/>
          </a:xfrm>
        </p:grpSpPr>
        <p:pic>
          <p:nvPicPr>
            <p:cNvPr id="36" name="Picture 76" descr="FZD41.png"/>
            <p:cNvPicPr>
              <a:picLocks noChangeAspect="1"/>
            </p:cNvPicPr>
            <p:nvPr/>
          </p:nvPicPr>
          <p:blipFill>
            <a:blip r:embed="rId3" cstate="print"/>
            <a:srcRect/>
            <a:stretch>
              <a:fillRect/>
            </a:stretch>
          </p:blipFill>
          <p:spPr bwMode="auto">
            <a:xfrm>
              <a:off x="285093" y="1356468"/>
              <a:ext cx="2671231" cy="2246946"/>
            </a:xfrm>
            <a:prstGeom prst="rect">
              <a:avLst/>
            </a:prstGeom>
            <a:noFill/>
            <a:ln w="9525">
              <a:noFill/>
              <a:miter lim="800000"/>
              <a:headEnd/>
              <a:tailEnd/>
            </a:ln>
          </p:spPr>
        </p:pic>
        <p:sp>
          <p:nvSpPr>
            <p:cNvPr id="37" name="TextBox 34"/>
            <p:cNvSpPr txBox="1">
              <a:spLocks noChangeArrowheads="1"/>
            </p:cNvSpPr>
            <p:nvPr/>
          </p:nvSpPr>
          <p:spPr bwMode="auto">
            <a:xfrm>
              <a:off x="992319" y="1526278"/>
              <a:ext cx="1515483" cy="1483913"/>
            </a:xfrm>
            <a:prstGeom prst="rect">
              <a:avLst/>
            </a:prstGeom>
            <a:noFill/>
            <a:ln w="9525">
              <a:noFill/>
              <a:miter lim="800000"/>
              <a:headEnd/>
              <a:tailEnd/>
            </a:ln>
          </p:spPr>
          <p:txBody>
            <a:bodyPr>
              <a:spAutoFit/>
            </a:bodyPr>
            <a:lstStyle/>
            <a:p>
              <a:r>
                <a:rPr lang="en-GB" altLang="zh-CN" b="1" dirty="0">
                  <a:solidFill>
                    <a:prstClr val="black"/>
                  </a:solidFill>
                </a:rPr>
                <a:t>p=2.50x10</a:t>
              </a:r>
              <a:r>
                <a:rPr lang="en-GB" altLang="zh-CN" b="1" baseline="30000" dirty="0">
                  <a:solidFill>
                    <a:prstClr val="black"/>
                  </a:solidFill>
                </a:rPr>
                <a:t>-4</a:t>
              </a:r>
              <a:endParaRPr lang="en-GB" altLang="zh-CN" b="1" dirty="0">
                <a:solidFill>
                  <a:prstClr val="black"/>
                </a:solidFill>
              </a:endParaRPr>
            </a:p>
            <a:p>
              <a:endParaRPr lang="en-GB" altLang="zh-CN" b="1" dirty="0">
                <a:solidFill>
                  <a:prstClr val="black"/>
                </a:solidFill>
              </a:endParaRPr>
            </a:p>
            <a:p>
              <a:r>
                <a:rPr lang="en-GB" altLang="zh-CN" b="1" dirty="0">
                  <a:solidFill>
                    <a:prstClr val="black"/>
                  </a:solidFill>
                </a:rPr>
                <a:t>HR:  2.05 (1.38, 3.05)</a:t>
              </a:r>
            </a:p>
            <a:p>
              <a:endParaRPr lang="en-US" dirty="0">
                <a:solidFill>
                  <a:prstClr val="black"/>
                </a:solidFill>
              </a:endParaRPr>
            </a:p>
          </p:txBody>
        </p:sp>
        <p:sp>
          <p:nvSpPr>
            <p:cNvPr id="38" name="TextBox 37"/>
            <p:cNvSpPr txBox="1"/>
            <p:nvPr/>
          </p:nvSpPr>
          <p:spPr>
            <a:xfrm>
              <a:off x="201396" y="980728"/>
              <a:ext cx="2808312" cy="400110"/>
            </a:xfrm>
            <a:prstGeom prst="rect">
              <a:avLst/>
            </a:prstGeom>
            <a:noFill/>
          </p:spPr>
          <p:txBody>
            <a:bodyPr wrap="square" rtlCol="0">
              <a:spAutoFit/>
            </a:bodyPr>
            <a:lstStyle/>
            <a:p>
              <a:r>
                <a:rPr lang="en-GB" sz="2000" b="1" dirty="0" smtClean="0">
                  <a:solidFill>
                    <a:srgbClr val="7030A0"/>
                  </a:solidFill>
                </a:rPr>
                <a:t>FZD4: </a:t>
              </a:r>
              <a:r>
                <a:rPr lang="en-GB" sz="2000" b="1" dirty="0" err="1" smtClean="0">
                  <a:solidFill>
                    <a:srgbClr val="7030A0"/>
                  </a:solidFill>
                </a:rPr>
                <a:t>methylation</a:t>
              </a:r>
              <a:endParaRPr lang="en-US" sz="2000" b="1" dirty="0">
                <a:solidFill>
                  <a:srgbClr val="7030A0"/>
                </a:solidFill>
              </a:endParaRPr>
            </a:p>
          </p:txBody>
        </p:sp>
        <p:sp>
          <p:nvSpPr>
            <p:cNvPr id="39" name="TextBox 38"/>
            <p:cNvSpPr txBox="1"/>
            <p:nvPr/>
          </p:nvSpPr>
          <p:spPr>
            <a:xfrm>
              <a:off x="510484" y="3450198"/>
              <a:ext cx="3096344" cy="307777"/>
            </a:xfrm>
            <a:prstGeom prst="rect">
              <a:avLst/>
            </a:prstGeom>
            <a:solidFill>
              <a:schemeClr val="bg1"/>
            </a:solidFill>
          </p:spPr>
          <p:txBody>
            <a:bodyPr wrap="square" rtlCol="0">
              <a:spAutoFit/>
            </a:bodyPr>
            <a:lstStyle/>
            <a:p>
              <a:r>
                <a:rPr lang="en-GB" sz="1400" b="1" dirty="0" smtClean="0">
                  <a:solidFill>
                    <a:prstClr val="black"/>
                  </a:solidFill>
                </a:rPr>
                <a:t>Time  (year) since treatment</a:t>
              </a:r>
              <a:endParaRPr lang="en-GB" sz="1400" b="1" dirty="0">
                <a:solidFill>
                  <a:prstClr val="black"/>
                </a:solidFill>
              </a:endParaRPr>
            </a:p>
          </p:txBody>
        </p:sp>
      </p:grpSp>
      <p:sp>
        <p:nvSpPr>
          <p:cNvPr id="40" name="TextBox 39"/>
          <p:cNvSpPr txBox="1"/>
          <p:nvPr/>
        </p:nvSpPr>
        <p:spPr>
          <a:xfrm>
            <a:off x="3707904" y="3861048"/>
            <a:ext cx="2808312" cy="400110"/>
          </a:xfrm>
          <a:prstGeom prst="rect">
            <a:avLst/>
          </a:prstGeom>
          <a:noFill/>
        </p:spPr>
        <p:txBody>
          <a:bodyPr wrap="square" rtlCol="0">
            <a:spAutoFit/>
          </a:bodyPr>
          <a:lstStyle/>
          <a:p>
            <a:r>
              <a:rPr lang="en-GB" sz="2000" b="1" dirty="0" smtClean="0">
                <a:solidFill>
                  <a:srgbClr val="7030A0"/>
                </a:solidFill>
              </a:rPr>
              <a:t>FZD4: expression</a:t>
            </a:r>
            <a:endParaRPr lang="en-US" sz="2000" b="1" dirty="0">
              <a:solidFill>
                <a:srgbClr val="7030A0"/>
              </a:solidFill>
            </a:endParaRPr>
          </a:p>
        </p:txBody>
      </p:sp>
    </p:spTree>
    <p:extLst>
      <p:ext uri="{BB962C8B-B14F-4D97-AF65-F5344CB8AC3E}">
        <p14:creationId xmlns:p14="http://schemas.microsoft.com/office/powerpoint/2010/main" val="237356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nt pathway_non-canonical_biomarkers.png"/>
          <p:cNvPicPr>
            <a:picLocks noChangeAspect="1"/>
          </p:cNvPicPr>
          <p:nvPr/>
        </p:nvPicPr>
        <p:blipFill>
          <a:blip r:embed="rId2" cstate="print"/>
          <a:srcRect/>
          <a:stretch>
            <a:fillRect/>
          </a:stretch>
        </p:blipFill>
        <p:spPr>
          <a:xfrm>
            <a:off x="285750" y="4000500"/>
            <a:ext cx="7858125" cy="2857500"/>
          </a:xfrm>
          <a:prstGeom prst="rect">
            <a:avLst/>
          </a:prstGeom>
          <a:noFill/>
          <a:ln>
            <a:noFill/>
          </a:ln>
        </p:spPr>
      </p:pic>
      <p:pic>
        <p:nvPicPr>
          <p:cNvPr id="3" name="Picture 1" descr="wnt pathway_canonical_biomarkers.png"/>
          <p:cNvPicPr>
            <a:picLocks noChangeAspect="1"/>
          </p:cNvPicPr>
          <p:nvPr/>
        </p:nvPicPr>
        <p:blipFill>
          <a:blip r:embed="rId3" cstate="print"/>
          <a:srcRect/>
          <a:stretch>
            <a:fillRect/>
          </a:stretch>
        </p:blipFill>
        <p:spPr>
          <a:xfrm>
            <a:off x="285750" y="785817"/>
            <a:ext cx="7858125" cy="3227383"/>
          </a:xfrm>
          <a:prstGeom prst="rect">
            <a:avLst/>
          </a:prstGeom>
          <a:noFill/>
          <a:ln>
            <a:noFill/>
          </a:ln>
        </p:spPr>
      </p:pic>
      <p:sp>
        <p:nvSpPr>
          <p:cNvPr id="4" name="TextBox 4"/>
          <p:cNvSpPr txBox="1"/>
          <p:nvPr/>
        </p:nvSpPr>
        <p:spPr>
          <a:xfrm>
            <a:off x="0" y="0"/>
            <a:ext cx="8964613" cy="584775"/>
          </a:xfrm>
          <a:prstGeom prst="rect">
            <a:avLst/>
          </a:prstGeom>
          <a:noFill/>
          <a:ln>
            <a:noFill/>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GB" sz="3200" b="1" dirty="0" err="1" smtClean="0">
                <a:solidFill>
                  <a:srgbClr val="FF0000"/>
                </a:solidFill>
                <a:cs typeface="Arial"/>
              </a:rPr>
              <a:t>Wnt</a:t>
            </a:r>
            <a:r>
              <a:rPr lang="en-GB" sz="3200" b="1" dirty="0" smtClean="0">
                <a:solidFill>
                  <a:srgbClr val="FF0000"/>
                </a:solidFill>
                <a:cs typeface="Arial"/>
              </a:rPr>
              <a:t> Pathways</a:t>
            </a:r>
            <a:endParaRPr lang="en-US" sz="3200" b="1" dirty="0">
              <a:solidFill>
                <a:srgbClr val="FF0000"/>
              </a:solidFill>
              <a:cs typeface="Arial"/>
            </a:endParaRPr>
          </a:p>
        </p:txBody>
      </p:sp>
      <p:sp>
        <p:nvSpPr>
          <p:cNvPr id="5" name="TextBox 5"/>
          <p:cNvSpPr txBox="1"/>
          <p:nvPr/>
        </p:nvSpPr>
        <p:spPr>
          <a:xfrm>
            <a:off x="7072317" y="3429000"/>
            <a:ext cx="1785932" cy="1015998"/>
          </a:xfrm>
          <a:prstGeom prst="rect">
            <a:avLst/>
          </a:prstGeom>
          <a:noFill/>
          <a:ln>
            <a:noFill/>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en-GB" sz="1200" b="1">
                <a:solidFill>
                  <a:srgbClr val="C00000"/>
                </a:solidFill>
                <a:cs typeface="Arial"/>
              </a:rPr>
              <a:t>Red: SGCTG cohort &amp; TCGA cohort</a:t>
            </a:r>
          </a:p>
          <a:p>
            <a:pPr algn="ctr" hangingPunct="0">
              <a:defRPr sz="1800" b="0" i="0" u="none" strike="noStrike" kern="0" cap="none" spc="0" baseline="0">
                <a:solidFill>
                  <a:srgbClr val="000000"/>
                </a:solidFill>
                <a:uFillTx/>
              </a:defRPr>
            </a:pPr>
            <a:r>
              <a:rPr lang="en-GB" sz="1200" b="1">
                <a:solidFill>
                  <a:srgbClr val="00B0F0"/>
                </a:solidFill>
                <a:cs typeface="Arial"/>
              </a:rPr>
              <a:t>Blue: SGCTG cohort only</a:t>
            </a:r>
          </a:p>
          <a:p>
            <a:pPr algn="ctr" hangingPunct="0">
              <a:defRPr sz="1800" b="0" i="0" u="none" strike="noStrike" kern="0" cap="none" spc="0" baseline="0">
                <a:solidFill>
                  <a:srgbClr val="000000"/>
                </a:solidFill>
                <a:uFillTx/>
              </a:defRPr>
            </a:pPr>
            <a:r>
              <a:rPr lang="en-GB" sz="1200" b="1">
                <a:solidFill>
                  <a:srgbClr val="E46C0A"/>
                </a:solidFill>
                <a:cs typeface="Arial"/>
              </a:rPr>
              <a:t>Orange: Absent in TCGA cohort</a:t>
            </a:r>
            <a:endParaRPr lang="en-US" sz="1200" b="1">
              <a:solidFill>
                <a:srgbClr val="E46C0A"/>
              </a:solidFill>
              <a:cs typeface="Arial"/>
            </a:endParaRPr>
          </a:p>
        </p:txBody>
      </p:sp>
    </p:spTree>
    <p:extLst>
      <p:ext uri="{BB962C8B-B14F-4D97-AF65-F5344CB8AC3E}">
        <p14:creationId xmlns:p14="http://schemas.microsoft.com/office/powerpoint/2010/main" val="163437776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1171" name="Text Box 3"/>
          <p:cNvSpPr txBox="1">
            <a:spLocks noChangeArrowheads="1"/>
          </p:cNvSpPr>
          <p:nvPr/>
        </p:nvSpPr>
        <p:spPr bwMode="auto">
          <a:xfrm>
            <a:off x="601663" y="1397000"/>
            <a:ext cx="7489825" cy="3506788"/>
          </a:xfrm>
          <a:prstGeom prst="rect">
            <a:avLst/>
          </a:prstGeom>
          <a:noFill/>
          <a:ln w="9525">
            <a:noFill/>
            <a:miter lim="800000"/>
            <a:headEnd/>
            <a:tailEnd/>
          </a:ln>
          <a:effectLst/>
        </p:spPr>
        <p:txBody>
          <a:bodyPr>
            <a:spAutoFit/>
          </a:bodyPr>
          <a:lstStyle/>
          <a:p>
            <a:pPr marL="342900" indent="-342900" algn="ctr" fontAlgn="base">
              <a:spcBef>
                <a:spcPct val="50000"/>
              </a:spcBef>
              <a:spcAft>
                <a:spcPct val="0"/>
              </a:spcAft>
            </a:pPr>
            <a:r>
              <a:rPr lang="en-GB" sz="3200" i="1" smtClean="0">
                <a:solidFill>
                  <a:srgbClr val="000000"/>
                </a:solidFill>
                <a:cs typeface="Arial" charset="0"/>
              </a:rPr>
              <a:t>Bob Brown</a:t>
            </a:r>
          </a:p>
          <a:p>
            <a:pPr marL="342900" indent="-342900" algn="ctr" fontAlgn="base">
              <a:spcBef>
                <a:spcPct val="50000"/>
              </a:spcBef>
              <a:spcAft>
                <a:spcPct val="0"/>
              </a:spcAft>
            </a:pPr>
            <a:r>
              <a:rPr lang="en-GB" sz="3200" i="1" smtClean="0">
                <a:solidFill>
                  <a:srgbClr val="000000"/>
                </a:solidFill>
                <a:cs typeface="Arial" charset="0"/>
              </a:rPr>
              <a:t>Epigenetics Unit</a:t>
            </a:r>
          </a:p>
          <a:p>
            <a:pPr marL="342900" indent="-342900" algn="ctr" fontAlgn="base">
              <a:spcBef>
                <a:spcPct val="50000"/>
              </a:spcBef>
              <a:spcAft>
                <a:spcPct val="0"/>
              </a:spcAft>
            </a:pPr>
            <a:r>
              <a:rPr lang="en-GB" sz="3200" i="1" smtClean="0">
                <a:solidFill>
                  <a:srgbClr val="000000"/>
                </a:solidFill>
                <a:cs typeface="Arial" charset="0"/>
              </a:rPr>
              <a:t>IRDB, 4</a:t>
            </a:r>
            <a:r>
              <a:rPr lang="en-GB" sz="3200" i="1" baseline="30000" smtClean="0">
                <a:solidFill>
                  <a:srgbClr val="000000"/>
                </a:solidFill>
                <a:cs typeface="Arial" charset="0"/>
              </a:rPr>
              <a:t>th</a:t>
            </a:r>
            <a:r>
              <a:rPr lang="en-GB" sz="3200" i="1" smtClean="0">
                <a:solidFill>
                  <a:srgbClr val="000000"/>
                </a:solidFill>
                <a:cs typeface="Arial" charset="0"/>
              </a:rPr>
              <a:t> Floor</a:t>
            </a:r>
          </a:p>
          <a:p>
            <a:pPr marL="342900" indent="-342900" algn="ctr" fontAlgn="base">
              <a:spcBef>
                <a:spcPct val="50000"/>
              </a:spcBef>
              <a:spcAft>
                <a:spcPct val="0"/>
              </a:spcAft>
            </a:pPr>
            <a:r>
              <a:rPr lang="en-GB" sz="3200" i="1" smtClean="0">
                <a:solidFill>
                  <a:srgbClr val="000000"/>
                </a:solidFill>
                <a:cs typeface="Arial" charset="0"/>
              </a:rPr>
              <a:t>Hammersmith Hospital Campus</a:t>
            </a:r>
          </a:p>
          <a:p>
            <a:pPr marL="342900" indent="-342900" algn="ctr" fontAlgn="base">
              <a:spcBef>
                <a:spcPct val="50000"/>
              </a:spcBef>
              <a:spcAft>
                <a:spcPct val="0"/>
              </a:spcAft>
            </a:pPr>
            <a:r>
              <a:rPr lang="en-GB" sz="3200" i="1" smtClean="0">
                <a:solidFill>
                  <a:srgbClr val="000000"/>
                </a:solidFill>
                <a:cs typeface="Arial" charset="0"/>
              </a:rPr>
              <a:t>b.brown@imperial.ac.uk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en-GB"/>
              <a:t>Same genotype, different phenotype</a:t>
            </a:r>
          </a:p>
        </p:txBody>
      </p:sp>
      <p:sp>
        <p:nvSpPr>
          <p:cNvPr id="651267" name="Rectangle 3"/>
          <p:cNvSpPr>
            <a:spLocks noChangeArrowheads="1"/>
          </p:cNvSpPr>
          <p:nvPr/>
        </p:nvSpPr>
        <p:spPr bwMode="auto">
          <a:xfrm>
            <a:off x="522288" y="5715000"/>
            <a:ext cx="8229600" cy="1143000"/>
          </a:xfrm>
          <a:prstGeom prst="rect">
            <a:avLst/>
          </a:prstGeom>
          <a:noFill/>
          <a:ln w="9525">
            <a:noFill/>
            <a:miter lim="800000"/>
            <a:headEnd/>
            <a:tailEnd/>
          </a:ln>
          <a:effectLst/>
        </p:spPr>
        <p:txBody>
          <a:bodyPr anchor="ctr"/>
          <a:lstStyle/>
          <a:p>
            <a:pPr eaLnBrk="1" hangingPunct="1"/>
            <a:r>
              <a:rPr lang="en-GB" sz="2800">
                <a:solidFill>
                  <a:schemeClr val="tx2"/>
                </a:solidFill>
                <a:cs typeface="Arial" charset="0"/>
              </a:rPr>
              <a:t>Same genome, different epigenome</a:t>
            </a:r>
          </a:p>
        </p:txBody>
      </p:sp>
      <p:pic>
        <p:nvPicPr>
          <p:cNvPr id="651268" name="Picture 4" descr="tn238-3826_IMG"/>
          <p:cNvPicPr>
            <a:picLocks noChangeAspect="1" noChangeArrowheads="1"/>
          </p:cNvPicPr>
          <p:nvPr/>
        </p:nvPicPr>
        <p:blipFill>
          <a:blip r:embed="rId3" cstate="print"/>
          <a:srcRect/>
          <a:stretch>
            <a:fillRect/>
          </a:stretch>
        </p:blipFill>
        <p:spPr bwMode="auto">
          <a:xfrm>
            <a:off x="406400" y="1547813"/>
            <a:ext cx="3205163" cy="2403475"/>
          </a:xfrm>
          <a:prstGeom prst="rect">
            <a:avLst/>
          </a:prstGeom>
          <a:noFill/>
        </p:spPr>
      </p:pic>
      <p:pic>
        <p:nvPicPr>
          <p:cNvPr id="651269" name="Picture 5" descr="CV001"/>
          <p:cNvPicPr>
            <a:picLocks noChangeAspect="1" noChangeArrowheads="1"/>
          </p:cNvPicPr>
          <p:nvPr/>
        </p:nvPicPr>
        <p:blipFill>
          <a:blip r:embed="rId4" cstate="print"/>
          <a:srcRect/>
          <a:stretch>
            <a:fillRect/>
          </a:stretch>
        </p:blipFill>
        <p:spPr bwMode="auto">
          <a:xfrm>
            <a:off x="4681538" y="1401763"/>
            <a:ext cx="3054350" cy="4638675"/>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r>
              <a:rPr lang="en-GB"/>
              <a:t>Same genotype, different phenotype</a:t>
            </a:r>
          </a:p>
        </p:txBody>
      </p:sp>
      <p:sp>
        <p:nvSpPr>
          <p:cNvPr id="653315" name="Rectangle 3"/>
          <p:cNvSpPr>
            <a:spLocks noChangeArrowheads="1"/>
          </p:cNvSpPr>
          <p:nvPr/>
        </p:nvSpPr>
        <p:spPr bwMode="auto">
          <a:xfrm>
            <a:off x="522288" y="5715000"/>
            <a:ext cx="8229600" cy="1143000"/>
          </a:xfrm>
          <a:prstGeom prst="rect">
            <a:avLst/>
          </a:prstGeom>
          <a:noFill/>
          <a:ln w="9525">
            <a:noFill/>
            <a:miter lim="800000"/>
            <a:headEnd/>
            <a:tailEnd/>
          </a:ln>
          <a:effectLst/>
        </p:spPr>
        <p:txBody>
          <a:bodyPr anchor="ctr"/>
          <a:lstStyle/>
          <a:p>
            <a:pPr algn="ctr" eaLnBrk="1" hangingPunct="1"/>
            <a:r>
              <a:rPr lang="en-GB" sz="2800" dirty="0" smtClean="0">
                <a:solidFill>
                  <a:schemeClr val="tx2"/>
                </a:solidFill>
                <a:cs typeface="Arial" charset="0"/>
              </a:rPr>
              <a:t>Ovarian Cancer: Similar </a:t>
            </a:r>
            <a:r>
              <a:rPr lang="en-GB" sz="2800" dirty="0">
                <a:solidFill>
                  <a:schemeClr val="tx2"/>
                </a:solidFill>
                <a:cs typeface="Arial" charset="0"/>
              </a:rPr>
              <a:t>genome, very different </a:t>
            </a:r>
            <a:r>
              <a:rPr lang="en-GB" sz="2800" dirty="0" err="1">
                <a:solidFill>
                  <a:schemeClr val="tx2"/>
                </a:solidFill>
                <a:cs typeface="Arial" charset="0"/>
              </a:rPr>
              <a:t>epigenome</a:t>
            </a:r>
            <a:r>
              <a:rPr lang="en-GB" sz="2800" dirty="0">
                <a:solidFill>
                  <a:schemeClr val="tx2"/>
                </a:solidFill>
                <a:cs typeface="Arial" charset="0"/>
              </a:rPr>
              <a:t> and chromosome </a:t>
            </a:r>
            <a:r>
              <a:rPr lang="en-GB" sz="2800" dirty="0" smtClean="0">
                <a:solidFill>
                  <a:schemeClr val="tx2"/>
                </a:solidFill>
                <a:cs typeface="Arial" charset="0"/>
              </a:rPr>
              <a:t>instability</a:t>
            </a:r>
            <a:endParaRPr lang="en-GB" sz="2800" dirty="0">
              <a:solidFill>
                <a:schemeClr val="tx2"/>
              </a:solidFill>
              <a:cs typeface="Arial" charset="0"/>
            </a:endParaRPr>
          </a:p>
        </p:txBody>
      </p:sp>
      <p:pic>
        <p:nvPicPr>
          <p:cNvPr id="653316" name="Picture 4" descr="tn238-3826_IMG"/>
          <p:cNvPicPr>
            <a:picLocks noChangeAspect="1" noChangeArrowheads="1"/>
          </p:cNvPicPr>
          <p:nvPr/>
        </p:nvPicPr>
        <p:blipFill>
          <a:blip r:embed="rId3" cstate="print"/>
          <a:srcRect/>
          <a:stretch>
            <a:fillRect/>
          </a:stretch>
        </p:blipFill>
        <p:spPr bwMode="auto">
          <a:xfrm>
            <a:off x="406400" y="1547813"/>
            <a:ext cx="3205163" cy="2403475"/>
          </a:xfrm>
          <a:prstGeom prst="rect">
            <a:avLst/>
          </a:prstGeom>
          <a:noFill/>
        </p:spPr>
      </p:pic>
      <p:pic>
        <p:nvPicPr>
          <p:cNvPr id="653317" name="Picture 5" descr="CV001"/>
          <p:cNvPicPr>
            <a:picLocks noChangeAspect="1" noChangeArrowheads="1"/>
          </p:cNvPicPr>
          <p:nvPr/>
        </p:nvPicPr>
        <p:blipFill>
          <a:blip r:embed="rId4" cstate="print"/>
          <a:srcRect/>
          <a:stretch>
            <a:fillRect/>
          </a:stretch>
        </p:blipFill>
        <p:spPr bwMode="auto">
          <a:xfrm>
            <a:off x="4681538" y="1401763"/>
            <a:ext cx="3054350" cy="4451350"/>
          </a:xfrm>
          <a:prstGeom prst="rect">
            <a:avLst/>
          </a:prstGeom>
          <a:noFill/>
        </p:spPr>
      </p:pic>
      <p:pic>
        <p:nvPicPr>
          <p:cNvPr id="653318" name="Picture 6" descr="1">
            <a:hlinkClick r:id="rId5"/>
          </p:cNvPr>
          <p:cNvPicPr>
            <a:picLocks noChangeAspect="1" noChangeArrowheads="1"/>
          </p:cNvPicPr>
          <p:nvPr/>
        </p:nvPicPr>
        <p:blipFill>
          <a:blip r:embed="rId6" cstate="print"/>
          <a:srcRect/>
          <a:stretch>
            <a:fillRect/>
          </a:stretch>
        </p:blipFill>
        <p:spPr bwMode="auto">
          <a:xfrm>
            <a:off x="2254250" y="3327400"/>
            <a:ext cx="3124200" cy="25257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idx="4294967295"/>
          </p:nvPr>
        </p:nvSpPr>
        <p:spPr/>
        <p:txBody>
          <a:bodyPr/>
          <a:lstStyle/>
          <a:p>
            <a:r>
              <a:rPr lang="en-GB" sz="3200"/>
              <a:t>Many important genes are epigenetically silenced in malignant cells</a:t>
            </a:r>
          </a:p>
        </p:txBody>
      </p:sp>
      <p:sp>
        <p:nvSpPr>
          <p:cNvPr id="587779" name="Rectangle 3"/>
          <p:cNvSpPr>
            <a:spLocks noGrp="1" noChangeArrowheads="1"/>
          </p:cNvSpPr>
          <p:nvPr>
            <p:ph type="body" idx="4294967295"/>
          </p:nvPr>
        </p:nvSpPr>
        <p:spPr>
          <a:xfrm>
            <a:off x="565150" y="1843088"/>
            <a:ext cx="7893050" cy="4016375"/>
          </a:xfrm>
        </p:spPr>
        <p:txBody>
          <a:bodyPr/>
          <a:lstStyle/>
          <a:p>
            <a:pPr>
              <a:spcBef>
                <a:spcPct val="0"/>
              </a:spcBef>
              <a:spcAft>
                <a:spcPct val="50000"/>
              </a:spcAft>
            </a:pPr>
            <a:r>
              <a:rPr lang="en-GB" b="1"/>
              <a:t>Cell cycle:</a:t>
            </a:r>
            <a:r>
              <a:rPr lang="en-GB"/>
              <a:t> </a:t>
            </a:r>
            <a:r>
              <a:rPr lang="en-GB" sz="2400" i="1"/>
              <a:t>Rb, p16</a:t>
            </a:r>
            <a:r>
              <a:rPr lang="en-GB" sz="2400" i="1" baseline="30000"/>
              <a:t>INK4a</a:t>
            </a:r>
            <a:r>
              <a:rPr lang="en-GB" sz="2400" i="1"/>
              <a:t>, p15</a:t>
            </a:r>
            <a:r>
              <a:rPr lang="en-GB" sz="2400" i="1" baseline="30000"/>
              <a:t>INK4a</a:t>
            </a:r>
            <a:r>
              <a:rPr lang="en-GB" sz="2400" i="1"/>
              <a:t>, p14</a:t>
            </a:r>
            <a:r>
              <a:rPr lang="en-GB" sz="2400" i="1" baseline="30000"/>
              <a:t>ARF</a:t>
            </a:r>
          </a:p>
          <a:p>
            <a:pPr>
              <a:spcBef>
                <a:spcPct val="0"/>
              </a:spcBef>
              <a:spcAft>
                <a:spcPct val="50000"/>
              </a:spcAft>
            </a:pPr>
            <a:r>
              <a:rPr lang="en-GB" b="1"/>
              <a:t>Signal transduction:</a:t>
            </a:r>
            <a:r>
              <a:rPr lang="en-GB"/>
              <a:t> </a:t>
            </a:r>
            <a:r>
              <a:rPr lang="en-GB" sz="2400" i="1"/>
              <a:t>RASSF1, APC</a:t>
            </a:r>
          </a:p>
          <a:p>
            <a:pPr>
              <a:spcBef>
                <a:spcPct val="0"/>
              </a:spcBef>
              <a:spcAft>
                <a:spcPct val="50000"/>
              </a:spcAft>
            </a:pPr>
            <a:r>
              <a:rPr lang="en-GB" b="1"/>
              <a:t>Apoptosis:</a:t>
            </a:r>
            <a:r>
              <a:rPr lang="en-GB"/>
              <a:t> </a:t>
            </a:r>
            <a:r>
              <a:rPr lang="en-GB" sz="2400" i="1"/>
              <a:t>DAPK, Caspase 8</a:t>
            </a:r>
          </a:p>
          <a:p>
            <a:pPr>
              <a:spcBef>
                <a:spcPct val="0"/>
              </a:spcBef>
              <a:spcAft>
                <a:spcPct val="50000"/>
              </a:spcAft>
            </a:pPr>
            <a:r>
              <a:rPr lang="en-GB" b="1"/>
              <a:t>DNA repair:</a:t>
            </a:r>
            <a:r>
              <a:rPr lang="en-GB"/>
              <a:t> </a:t>
            </a:r>
            <a:r>
              <a:rPr lang="en-GB" sz="2400" i="1"/>
              <a:t>MLH1, MGMT, BRCA1</a:t>
            </a:r>
          </a:p>
          <a:p>
            <a:pPr>
              <a:spcBef>
                <a:spcPct val="0"/>
              </a:spcBef>
              <a:spcAft>
                <a:spcPct val="50000"/>
              </a:spcAft>
            </a:pPr>
            <a:r>
              <a:rPr lang="en-GB" b="1"/>
              <a:t>Senescence:</a:t>
            </a:r>
            <a:r>
              <a:rPr lang="en-GB"/>
              <a:t> </a:t>
            </a:r>
            <a:r>
              <a:rPr lang="en-GB" sz="2400" i="1"/>
              <a:t>TERT, TERC</a:t>
            </a:r>
          </a:p>
          <a:p>
            <a:pPr>
              <a:spcBef>
                <a:spcPct val="0"/>
              </a:spcBef>
              <a:spcAft>
                <a:spcPct val="50000"/>
              </a:spcAft>
            </a:pPr>
            <a:r>
              <a:rPr lang="en-GB" b="1"/>
              <a:t>Invasion/metastasis:</a:t>
            </a:r>
            <a:r>
              <a:rPr lang="en-GB"/>
              <a:t> </a:t>
            </a:r>
            <a:r>
              <a:rPr lang="en-GB" sz="2400" i="1"/>
              <a:t>TIMP-3, E-cadherin</a:t>
            </a:r>
          </a:p>
        </p:txBody>
      </p:sp>
      <p:sp>
        <p:nvSpPr>
          <p:cNvPr id="587780" name="Text Box 4"/>
          <p:cNvSpPr txBox="1">
            <a:spLocks noChangeArrowheads="1"/>
          </p:cNvSpPr>
          <p:nvPr/>
        </p:nvSpPr>
        <p:spPr bwMode="auto">
          <a:xfrm>
            <a:off x="292100" y="6049963"/>
            <a:ext cx="4937125" cy="730250"/>
          </a:xfrm>
          <a:prstGeom prst="rect">
            <a:avLst/>
          </a:prstGeom>
          <a:noFill/>
          <a:ln w="12700">
            <a:noFill/>
            <a:miter lim="800000"/>
            <a:headEnd/>
            <a:tailEnd/>
          </a:ln>
        </p:spPr>
        <p:txBody>
          <a:bodyPr>
            <a:spAutoFit/>
          </a:bodyPr>
          <a:lstStyle/>
          <a:p>
            <a:pPr fontAlgn="base">
              <a:spcBef>
                <a:spcPct val="0"/>
              </a:spcBef>
              <a:spcAft>
                <a:spcPct val="0"/>
              </a:spcAft>
            </a:pPr>
            <a:r>
              <a:rPr lang="en-GB" sz="1400" smtClean="0">
                <a:solidFill>
                  <a:srgbClr val="000000"/>
                </a:solidFill>
              </a:rPr>
              <a:t>APC = adenomatous polyposis coli</a:t>
            </a:r>
            <a:br>
              <a:rPr lang="en-GB" sz="1400" smtClean="0">
                <a:solidFill>
                  <a:srgbClr val="000000"/>
                </a:solidFill>
              </a:rPr>
            </a:br>
            <a:r>
              <a:rPr lang="en-GB" sz="1400" smtClean="0">
                <a:solidFill>
                  <a:srgbClr val="000000"/>
                </a:solidFill>
              </a:rPr>
              <a:t>DAPK = death-associated protein kinase</a:t>
            </a:r>
            <a:br>
              <a:rPr lang="en-GB" sz="1400" smtClean="0">
                <a:solidFill>
                  <a:srgbClr val="000000"/>
                </a:solidFill>
              </a:rPr>
            </a:br>
            <a:r>
              <a:rPr lang="en-GB" sz="1400" smtClean="0">
                <a:solidFill>
                  <a:srgbClr val="000000"/>
                </a:solidFill>
              </a:rPr>
              <a:t>MGMT = O-6-methylguanine-DNA methyltransferase   </a:t>
            </a:r>
          </a:p>
        </p:txBody>
      </p:sp>
      <p:sp>
        <p:nvSpPr>
          <p:cNvPr id="587781" name="Text Box 5"/>
          <p:cNvSpPr txBox="1">
            <a:spLocks noChangeArrowheads="1"/>
          </p:cNvSpPr>
          <p:nvPr/>
        </p:nvSpPr>
        <p:spPr bwMode="auto">
          <a:xfrm>
            <a:off x="5022850" y="6026150"/>
            <a:ext cx="4121150" cy="730250"/>
          </a:xfrm>
          <a:prstGeom prst="rect">
            <a:avLst/>
          </a:prstGeom>
          <a:noFill/>
          <a:ln w="12700">
            <a:noFill/>
            <a:miter lim="800000"/>
            <a:headEnd/>
            <a:tailEnd/>
          </a:ln>
        </p:spPr>
        <p:txBody>
          <a:bodyPr>
            <a:spAutoFit/>
          </a:bodyPr>
          <a:lstStyle/>
          <a:p>
            <a:pPr marL="266700" indent="-266700" algn="r" fontAlgn="base">
              <a:spcBef>
                <a:spcPct val="0"/>
              </a:spcBef>
              <a:spcAft>
                <a:spcPct val="0"/>
              </a:spcAft>
            </a:pPr>
            <a:r>
              <a:rPr lang="en-GB" sz="1400" smtClean="0">
                <a:solidFill>
                  <a:srgbClr val="000000"/>
                </a:solidFill>
              </a:rPr>
              <a:t>1. Jones &amp; Baylin. Cell 2007;128:683–92</a:t>
            </a:r>
            <a:endParaRPr lang="en-US" sz="1400" smtClean="0">
              <a:solidFill>
                <a:srgbClr val="000000"/>
              </a:solidFill>
            </a:endParaRPr>
          </a:p>
          <a:p>
            <a:pPr marL="266700" indent="-266700" algn="r" fontAlgn="base">
              <a:spcBef>
                <a:spcPct val="0"/>
              </a:spcBef>
              <a:spcAft>
                <a:spcPct val="0"/>
              </a:spcAft>
            </a:pPr>
            <a:r>
              <a:rPr lang="en-US" sz="1400" smtClean="0">
                <a:solidFill>
                  <a:srgbClr val="000000"/>
                </a:solidFill>
              </a:rPr>
              <a:t>2. Teodoridis JM, et al. Drug Resistance Updates 2004;7:267–78</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err="1" smtClean="0">
                <a:solidFill>
                  <a:srgbClr val="FF0000"/>
                </a:solidFill>
                <a:latin typeface="+mn-lt"/>
              </a:rPr>
              <a:t>Epigenetics</a:t>
            </a:r>
            <a:r>
              <a:rPr lang="en-GB" b="1" dirty="0" smtClean="0">
                <a:solidFill>
                  <a:srgbClr val="FF0000"/>
                </a:solidFill>
                <a:latin typeface="+mn-lt"/>
              </a:rPr>
              <a:t>: Levels of control</a:t>
            </a:r>
            <a:endParaRPr lang="en-GB" b="1" dirty="0">
              <a:solidFill>
                <a:srgbClr val="FF0000"/>
              </a:solidFill>
              <a:latin typeface="+mn-lt"/>
            </a:endParaRPr>
          </a:p>
        </p:txBody>
      </p:sp>
      <p:sp>
        <p:nvSpPr>
          <p:cNvPr id="5124" name="TextBox 4"/>
          <p:cNvSpPr txBox="1">
            <a:spLocks noChangeArrowheads="1"/>
          </p:cNvSpPr>
          <p:nvPr/>
        </p:nvSpPr>
        <p:spPr bwMode="auto">
          <a:xfrm>
            <a:off x="467544" y="620688"/>
            <a:ext cx="6147469" cy="1815882"/>
          </a:xfrm>
          <a:prstGeom prst="rect">
            <a:avLst/>
          </a:prstGeom>
          <a:noFill/>
          <a:ln w="9525">
            <a:noFill/>
            <a:miter lim="800000"/>
            <a:headEnd/>
            <a:tailEnd/>
          </a:ln>
        </p:spPr>
        <p:txBody>
          <a:bodyPr wrap="square">
            <a:spAutoFit/>
          </a:bodyPr>
          <a:lstStyle/>
          <a:p>
            <a:pPr fontAlgn="base">
              <a:spcBef>
                <a:spcPct val="0"/>
              </a:spcBef>
              <a:spcAft>
                <a:spcPct val="0"/>
              </a:spcAft>
            </a:pPr>
            <a:endParaRPr lang="en-GB" sz="1600" i="1" u="sng" dirty="0" smtClean="0">
              <a:solidFill>
                <a:srgbClr val="6E6E6F"/>
              </a:solidFill>
              <a:cs typeface="Times New Roman" pitchFamily="18" charset="0"/>
            </a:endParaRPr>
          </a:p>
          <a:p>
            <a:pPr fontAlgn="base">
              <a:spcBef>
                <a:spcPct val="0"/>
              </a:spcBef>
              <a:spcAft>
                <a:spcPct val="0"/>
              </a:spcAft>
            </a:pPr>
            <a:endParaRPr lang="en-GB" sz="1600" i="1" u="sng" dirty="0" smtClean="0">
              <a:solidFill>
                <a:srgbClr val="6E6E6F"/>
              </a:solidFill>
              <a:cs typeface="Times New Roman" pitchFamily="18" charset="0"/>
            </a:endParaRPr>
          </a:p>
          <a:p>
            <a:pPr fontAlgn="base">
              <a:spcBef>
                <a:spcPct val="0"/>
              </a:spcBef>
              <a:spcAft>
                <a:spcPct val="0"/>
              </a:spcAft>
            </a:pPr>
            <a:endParaRPr lang="en-GB" sz="1600" i="1" u="sng" dirty="0" smtClean="0">
              <a:solidFill>
                <a:srgbClr val="6E6E6F"/>
              </a:solidFill>
              <a:cs typeface="Times New Roman" pitchFamily="18" charset="0"/>
            </a:endParaRPr>
          </a:p>
          <a:p>
            <a:pPr fontAlgn="base">
              <a:spcBef>
                <a:spcPct val="0"/>
              </a:spcBef>
              <a:spcAft>
                <a:spcPct val="0"/>
              </a:spcAft>
            </a:pPr>
            <a:r>
              <a:rPr lang="en-GB" sz="1600" i="1" u="sng" dirty="0" smtClean="0">
                <a:solidFill>
                  <a:srgbClr val="6E6E6F"/>
                </a:solidFill>
                <a:cs typeface="Times New Roman" pitchFamily="18" charset="0"/>
              </a:rPr>
              <a:t>DNA </a:t>
            </a:r>
            <a:r>
              <a:rPr lang="en-GB" sz="1600" i="1" u="sng" dirty="0" err="1" smtClean="0">
                <a:solidFill>
                  <a:srgbClr val="6E6E6F"/>
                </a:solidFill>
                <a:cs typeface="Times New Roman" pitchFamily="18" charset="0"/>
              </a:rPr>
              <a:t>Methylation</a:t>
            </a:r>
            <a:r>
              <a:rPr lang="en-GB" sz="1600" i="1" dirty="0" smtClean="0">
                <a:solidFill>
                  <a:srgbClr val="6E6E6F"/>
                </a:solidFill>
                <a:cs typeface="Times New Roman" pitchFamily="18" charset="0"/>
              </a:rPr>
              <a:t> 	</a:t>
            </a:r>
          </a:p>
          <a:p>
            <a:pPr fontAlgn="base">
              <a:spcBef>
                <a:spcPct val="0"/>
              </a:spcBef>
              <a:spcAft>
                <a:spcPct val="0"/>
              </a:spcAft>
            </a:pPr>
            <a:endParaRPr lang="en-GB" sz="1600" i="1" dirty="0" smtClean="0">
              <a:solidFill>
                <a:srgbClr val="6E6E6F"/>
              </a:solidFill>
              <a:cs typeface="Times New Roman" pitchFamily="18" charset="0"/>
            </a:endParaRPr>
          </a:p>
          <a:p>
            <a:pPr fontAlgn="base">
              <a:spcBef>
                <a:spcPct val="0"/>
              </a:spcBef>
              <a:spcAft>
                <a:spcPct val="0"/>
              </a:spcAft>
            </a:pPr>
            <a:r>
              <a:rPr lang="en-GB" sz="1600" i="1" dirty="0" smtClean="0">
                <a:solidFill>
                  <a:srgbClr val="6E6E6F"/>
                </a:solidFill>
                <a:cs typeface="Times New Roman" pitchFamily="18" charset="0"/>
              </a:rPr>
              <a:t>On/Off switch</a:t>
            </a:r>
          </a:p>
          <a:p>
            <a:pPr fontAlgn="base">
              <a:spcBef>
                <a:spcPct val="0"/>
              </a:spcBef>
              <a:spcAft>
                <a:spcPct val="0"/>
              </a:spcAft>
            </a:pPr>
            <a:endParaRPr lang="en-GB" sz="1600" i="1" dirty="0" smtClean="0">
              <a:solidFill>
                <a:srgbClr val="6E6E6F"/>
              </a:solidFill>
              <a:cs typeface="Times New Roman" pitchFamily="18" charset="0"/>
            </a:endParaRPr>
          </a:p>
        </p:txBody>
      </p:sp>
      <p:pic>
        <p:nvPicPr>
          <p:cNvPr id="5125" name="Picture 7"/>
          <p:cNvPicPr>
            <a:picLocks noChangeAspect="1" noChangeArrowheads="1"/>
          </p:cNvPicPr>
          <p:nvPr/>
        </p:nvPicPr>
        <p:blipFill>
          <a:blip r:embed="rId3" cstate="print"/>
          <a:srcRect/>
          <a:stretch>
            <a:fillRect/>
          </a:stretch>
        </p:blipFill>
        <p:spPr bwMode="auto">
          <a:xfrm>
            <a:off x="467544" y="2348880"/>
            <a:ext cx="1531789" cy="1217612"/>
          </a:xfrm>
          <a:prstGeom prst="rect">
            <a:avLst/>
          </a:prstGeom>
          <a:noFill/>
          <a:ln w="38100" algn="ctr">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0" y="4115792"/>
            <a:ext cx="2699792" cy="1108075"/>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0" y="5157192"/>
            <a:ext cx="2627784" cy="1017587"/>
          </a:xfrm>
          <a:prstGeom prst="rect">
            <a:avLst/>
          </a:prstGeom>
          <a:noFill/>
          <a:ln w="9525">
            <a:noFill/>
            <a:miter lim="800000"/>
            <a:headEnd/>
            <a:tailEnd/>
          </a:ln>
        </p:spPr>
      </p:pic>
      <p:sp>
        <p:nvSpPr>
          <p:cNvPr id="5138" name="TextBox 4"/>
          <p:cNvSpPr txBox="1">
            <a:spLocks noChangeArrowheads="1"/>
          </p:cNvSpPr>
          <p:nvPr/>
        </p:nvSpPr>
        <p:spPr bwMode="auto">
          <a:xfrm>
            <a:off x="3275856" y="1052736"/>
            <a:ext cx="2183779" cy="1323645"/>
          </a:xfrm>
          <a:prstGeom prst="rect">
            <a:avLst/>
          </a:prstGeom>
          <a:noFill/>
          <a:ln w="9525">
            <a:noFill/>
            <a:miter lim="800000"/>
            <a:headEnd/>
            <a:tailEnd/>
          </a:ln>
        </p:spPr>
        <p:txBody>
          <a:bodyPr>
            <a:spAutoFit/>
          </a:bodyPr>
          <a:lstStyle/>
          <a:p>
            <a:pPr algn="ctr" fontAlgn="base">
              <a:spcBef>
                <a:spcPct val="0"/>
              </a:spcBef>
              <a:spcAft>
                <a:spcPct val="0"/>
              </a:spcAft>
            </a:pPr>
            <a:endParaRPr lang="en-GB" sz="1600" i="1" dirty="0" smtClean="0">
              <a:solidFill>
                <a:srgbClr val="6E6E6F"/>
              </a:solidFill>
              <a:cs typeface="Times New Roman" pitchFamily="18" charset="0"/>
            </a:endParaRPr>
          </a:p>
          <a:p>
            <a:pPr algn="ctr" fontAlgn="base">
              <a:spcBef>
                <a:spcPct val="0"/>
              </a:spcBef>
              <a:spcAft>
                <a:spcPct val="0"/>
              </a:spcAft>
            </a:pPr>
            <a:r>
              <a:rPr lang="en-GB" sz="1600" i="1" u="sng" dirty="0" err="1" smtClean="0">
                <a:solidFill>
                  <a:srgbClr val="6E6E6F"/>
                </a:solidFill>
                <a:cs typeface="Times New Roman" pitchFamily="18" charset="0"/>
              </a:rPr>
              <a:t>Histone</a:t>
            </a:r>
            <a:r>
              <a:rPr lang="en-GB" sz="1600" i="1" u="sng" dirty="0" smtClean="0">
                <a:solidFill>
                  <a:srgbClr val="6E6E6F"/>
                </a:solidFill>
                <a:cs typeface="Times New Roman" pitchFamily="18" charset="0"/>
              </a:rPr>
              <a:t> modifications</a:t>
            </a:r>
          </a:p>
          <a:p>
            <a:pPr algn="ctr" fontAlgn="base">
              <a:spcBef>
                <a:spcPct val="0"/>
              </a:spcBef>
              <a:spcAft>
                <a:spcPct val="0"/>
              </a:spcAft>
            </a:pPr>
            <a:endParaRPr lang="en-GB" sz="1600" i="1" dirty="0" smtClean="0">
              <a:solidFill>
                <a:srgbClr val="6E6E6F"/>
              </a:solidFill>
              <a:cs typeface="Times New Roman" pitchFamily="18" charset="0"/>
            </a:endParaRPr>
          </a:p>
          <a:p>
            <a:pPr algn="ctr" fontAlgn="base">
              <a:spcBef>
                <a:spcPct val="0"/>
              </a:spcBef>
              <a:spcAft>
                <a:spcPct val="0"/>
              </a:spcAft>
            </a:pPr>
            <a:r>
              <a:rPr lang="en-GB" sz="1600" i="1" dirty="0" smtClean="0">
                <a:solidFill>
                  <a:srgbClr val="6E6E6F"/>
                </a:solidFill>
                <a:cs typeface="Times New Roman" pitchFamily="18" charset="0"/>
              </a:rPr>
              <a:t>Packaging</a:t>
            </a:r>
          </a:p>
          <a:p>
            <a:pPr algn="ctr" fontAlgn="base">
              <a:spcBef>
                <a:spcPct val="0"/>
              </a:spcBef>
              <a:spcAft>
                <a:spcPct val="0"/>
              </a:spcAft>
            </a:pPr>
            <a:endParaRPr lang="en-GB" sz="1600" i="1" dirty="0" smtClean="0">
              <a:solidFill>
                <a:srgbClr val="6E6E6F"/>
              </a:solidFill>
              <a:cs typeface="Times New Roman" pitchFamily="18" charset="0"/>
            </a:endParaRPr>
          </a:p>
        </p:txBody>
      </p:sp>
      <p:pic>
        <p:nvPicPr>
          <p:cNvPr id="5135" name="Picture 8"/>
          <p:cNvPicPr>
            <a:picLocks noChangeAspect="1" noChangeArrowheads="1"/>
          </p:cNvPicPr>
          <p:nvPr/>
        </p:nvPicPr>
        <p:blipFill>
          <a:blip r:embed="rId6" cstate="print"/>
          <a:srcRect/>
          <a:stretch>
            <a:fillRect/>
          </a:stretch>
        </p:blipFill>
        <p:spPr bwMode="auto">
          <a:xfrm>
            <a:off x="7099780" y="2279663"/>
            <a:ext cx="1507230" cy="1509377"/>
          </a:xfrm>
          <a:prstGeom prst="rect">
            <a:avLst/>
          </a:prstGeom>
          <a:noFill/>
          <a:ln w="38100" algn="ctr">
            <a:noFill/>
            <a:miter lim="800000"/>
            <a:headEnd/>
            <a:tailEnd/>
          </a:ln>
        </p:spPr>
      </p:pic>
      <p:sp>
        <p:nvSpPr>
          <p:cNvPr id="5136" name="TextBox 4"/>
          <p:cNvSpPr txBox="1">
            <a:spLocks noChangeArrowheads="1"/>
          </p:cNvSpPr>
          <p:nvPr/>
        </p:nvSpPr>
        <p:spPr bwMode="auto">
          <a:xfrm>
            <a:off x="6519863" y="1079327"/>
            <a:ext cx="2624137" cy="1569913"/>
          </a:xfrm>
          <a:prstGeom prst="rect">
            <a:avLst/>
          </a:prstGeom>
          <a:noFill/>
          <a:ln w="9525">
            <a:noFill/>
            <a:miter lim="800000"/>
            <a:headEnd/>
            <a:tailEnd/>
          </a:ln>
        </p:spPr>
        <p:txBody>
          <a:bodyPr>
            <a:spAutoFit/>
          </a:bodyPr>
          <a:lstStyle/>
          <a:p>
            <a:pPr algn="ctr" fontAlgn="base">
              <a:spcBef>
                <a:spcPct val="0"/>
              </a:spcBef>
              <a:spcAft>
                <a:spcPct val="0"/>
              </a:spcAft>
            </a:pPr>
            <a:endParaRPr lang="en-GB" sz="1600" i="1" smtClean="0">
              <a:solidFill>
                <a:srgbClr val="6E6E6F"/>
              </a:solidFill>
              <a:cs typeface="Times New Roman" pitchFamily="18" charset="0"/>
            </a:endParaRPr>
          </a:p>
          <a:p>
            <a:pPr algn="ctr" fontAlgn="base">
              <a:spcBef>
                <a:spcPct val="0"/>
              </a:spcBef>
              <a:spcAft>
                <a:spcPct val="0"/>
              </a:spcAft>
            </a:pPr>
            <a:r>
              <a:rPr lang="en-GB" sz="1600" i="1" smtClean="0">
                <a:solidFill>
                  <a:srgbClr val="6E6E6F"/>
                </a:solidFill>
                <a:cs typeface="Times New Roman" pitchFamily="18" charset="0"/>
              </a:rPr>
              <a:t> </a:t>
            </a:r>
            <a:r>
              <a:rPr lang="en-GB" sz="1600" i="1" u="sng" smtClean="0">
                <a:solidFill>
                  <a:srgbClr val="6E6E6F"/>
                </a:solidFill>
                <a:cs typeface="Times New Roman" pitchFamily="18" charset="0"/>
              </a:rPr>
              <a:t>miRNA regulation</a:t>
            </a:r>
          </a:p>
          <a:p>
            <a:pPr algn="ctr" fontAlgn="base">
              <a:spcBef>
                <a:spcPct val="0"/>
              </a:spcBef>
              <a:spcAft>
                <a:spcPct val="0"/>
              </a:spcAft>
            </a:pPr>
            <a:endParaRPr lang="en-GB" sz="1600" i="1" smtClean="0">
              <a:solidFill>
                <a:srgbClr val="6E6E6F"/>
              </a:solidFill>
              <a:cs typeface="Times New Roman" pitchFamily="18" charset="0"/>
            </a:endParaRPr>
          </a:p>
          <a:p>
            <a:pPr algn="ctr" fontAlgn="base">
              <a:spcBef>
                <a:spcPct val="0"/>
              </a:spcBef>
              <a:spcAft>
                <a:spcPct val="0"/>
              </a:spcAft>
            </a:pPr>
            <a:r>
              <a:rPr lang="en-GB" sz="1600" i="1" smtClean="0">
                <a:solidFill>
                  <a:srgbClr val="6E6E6F"/>
                </a:solidFill>
                <a:cs typeface="Times New Roman" pitchFamily="18" charset="0"/>
              </a:rPr>
              <a:t>Fine tuning dimmer switch	</a:t>
            </a:r>
          </a:p>
          <a:p>
            <a:pPr algn="ctr" fontAlgn="base">
              <a:spcBef>
                <a:spcPct val="0"/>
              </a:spcBef>
              <a:spcAft>
                <a:spcPct val="0"/>
              </a:spcAft>
            </a:pPr>
            <a:endParaRPr lang="en-GB" sz="1600" i="1" smtClean="0">
              <a:solidFill>
                <a:srgbClr val="6E6E6F"/>
              </a:solidFill>
              <a:cs typeface="Times New Roman" pitchFamily="18" charset="0"/>
            </a:endParaRPr>
          </a:p>
        </p:txBody>
      </p:sp>
      <p:pic>
        <p:nvPicPr>
          <p:cNvPr id="19" name="Picture 2"/>
          <p:cNvPicPr>
            <a:picLocks noChangeAspect="1" noChangeArrowheads="1"/>
          </p:cNvPicPr>
          <p:nvPr/>
        </p:nvPicPr>
        <p:blipFill>
          <a:blip r:embed="rId7" cstate="print"/>
          <a:srcRect/>
          <a:stretch>
            <a:fillRect/>
          </a:stretch>
        </p:blipFill>
        <p:spPr bwMode="auto">
          <a:xfrm>
            <a:off x="2987824" y="4077072"/>
            <a:ext cx="3528392" cy="2088232"/>
          </a:xfrm>
          <a:prstGeom prst="rect">
            <a:avLst/>
          </a:prstGeom>
          <a:noFill/>
          <a:ln w="9525">
            <a:noFill/>
            <a:miter lim="800000"/>
            <a:headEnd/>
            <a:tailEnd/>
          </a:ln>
        </p:spPr>
      </p:pic>
      <p:grpSp>
        <p:nvGrpSpPr>
          <p:cNvPr id="3" name="Group 17"/>
          <p:cNvGrpSpPr/>
          <p:nvPr/>
        </p:nvGrpSpPr>
        <p:grpSpPr>
          <a:xfrm>
            <a:off x="3131840" y="2348880"/>
            <a:ext cx="2736304" cy="1169609"/>
            <a:chOff x="3275856" y="3068960"/>
            <a:chExt cx="2049582" cy="737561"/>
          </a:xfrm>
        </p:grpSpPr>
        <p:pic>
          <p:nvPicPr>
            <p:cNvPr id="12" name="Picture 9" descr="dolls p3.gif"/>
            <p:cNvPicPr>
              <a:picLocks noChangeAspect="1"/>
            </p:cNvPicPr>
            <p:nvPr/>
          </p:nvPicPr>
          <p:blipFill>
            <a:blip r:embed="rId8" cstate="print"/>
            <a:srcRect/>
            <a:stretch>
              <a:fillRect/>
            </a:stretch>
          </p:blipFill>
          <p:spPr bwMode="auto">
            <a:xfrm flipH="1">
              <a:off x="5220072" y="3619497"/>
              <a:ext cx="105366" cy="187024"/>
            </a:xfrm>
            <a:prstGeom prst="rect">
              <a:avLst/>
            </a:prstGeom>
            <a:noFill/>
            <a:ln w="9525">
              <a:noFill/>
              <a:miter lim="800000"/>
              <a:headEnd/>
              <a:tailEnd/>
            </a:ln>
          </p:spPr>
        </p:pic>
        <p:pic>
          <p:nvPicPr>
            <p:cNvPr id="13" name="Picture 8" descr="dolls p3.gif"/>
            <p:cNvPicPr>
              <a:picLocks noChangeAspect="1"/>
            </p:cNvPicPr>
            <p:nvPr/>
          </p:nvPicPr>
          <p:blipFill>
            <a:blip r:embed="rId9" cstate="print"/>
            <a:srcRect/>
            <a:stretch>
              <a:fillRect/>
            </a:stretch>
          </p:blipFill>
          <p:spPr bwMode="auto">
            <a:xfrm flipH="1">
              <a:off x="4932040" y="3563302"/>
              <a:ext cx="136975" cy="243219"/>
            </a:xfrm>
            <a:prstGeom prst="rect">
              <a:avLst/>
            </a:prstGeom>
            <a:noFill/>
            <a:ln w="9525">
              <a:noFill/>
              <a:miter lim="800000"/>
              <a:headEnd/>
              <a:tailEnd/>
            </a:ln>
          </p:spPr>
        </p:pic>
        <p:pic>
          <p:nvPicPr>
            <p:cNvPr id="14" name="Picture 7" descr="dolls p3.gif"/>
            <p:cNvPicPr>
              <a:picLocks noChangeAspect="1"/>
            </p:cNvPicPr>
            <p:nvPr/>
          </p:nvPicPr>
          <p:blipFill>
            <a:blip r:embed="rId10" cstate="print"/>
            <a:srcRect/>
            <a:stretch>
              <a:fillRect/>
            </a:stretch>
          </p:blipFill>
          <p:spPr bwMode="auto">
            <a:xfrm flipH="1">
              <a:off x="4572000" y="3427204"/>
              <a:ext cx="213585" cy="379317"/>
            </a:xfrm>
            <a:prstGeom prst="rect">
              <a:avLst/>
            </a:prstGeom>
            <a:noFill/>
            <a:ln w="9525">
              <a:noFill/>
              <a:miter lim="800000"/>
              <a:headEnd/>
              <a:tailEnd/>
            </a:ln>
          </p:spPr>
        </p:pic>
        <p:pic>
          <p:nvPicPr>
            <p:cNvPr id="15" name="Picture 6" descr="dolls p3.gif"/>
            <p:cNvPicPr>
              <a:picLocks noChangeAspect="1"/>
            </p:cNvPicPr>
            <p:nvPr/>
          </p:nvPicPr>
          <p:blipFill>
            <a:blip r:embed="rId11" cstate="print"/>
            <a:srcRect/>
            <a:stretch>
              <a:fillRect/>
            </a:stretch>
          </p:blipFill>
          <p:spPr bwMode="auto">
            <a:xfrm flipH="1">
              <a:off x="4211960" y="3332375"/>
              <a:ext cx="267146" cy="474146"/>
            </a:xfrm>
            <a:prstGeom prst="rect">
              <a:avLst/>
            </a:prstGeom>
            <a:noFill/>
            <a:ln w="9525">
              <a:noFill/>
              <a:miter lim="800000"/>
              <a:headEnd/>
              <a:tailEnd/>
            </a:ln>
          </p:spPr>
        </p:pic>
        <p:pic>
          <p:nvPicPr>
            <p:cNvPr id="16" name="Picture 5" descr="dolls p3.gif"/>
            <p:cNvPicPr>
              <a:picLocks noChangeAspect="1"/>
            </p:cNvPicPr>
            <p:nvPr/>
          </p:nvPicPr>
          <p:blipFill>
            <a:blip r:embed="rId12" cstate="print"/>
            <a:srcRect/>
            <a:stretch>
              <a:fillRect/>
            </a:stretch>
          </p:blipFill>
          <p:spPr bwMode="auto">
            <a:xfrm flipH="1">
              <a:off x="3779912" y="3227009"/>
              <a:ext cx="326415" cy="579512"/>
            </a:xfrm>
            <a:prstGeom prst="rect">
              <a:avLst/>
            </a:prstGeom>
            <a:noFill/>
            <a:ln w="9525">
              <a:noFill/>
              <a:miter lim="800000"/>
              <a:headEnd/>
              <a:tailEnd/>
            </a:ln>
          </p:spPr>
        </p:pic>
        <p:pic>
          <p:nvPicPr>
            <p:cNvPr id="17" name="Picture 4" descr="dolls p3.gif"/>
            <p:cNvPicPr>
              <a:picLocks noChangeAspect="1"/>
            </p:cNvPicPr>
            <p:nvPr/>
          </p:nvPicPr>
          <p:blipFill>
            <a:blip r:embed="rId13" cstate="print"/>
            <a:srcRect/>
            <a:stretch>
              <a:fillRect/>
            </a:stretch>
          </p:blipFill>
          <p:spPr bwMode="auto">
            <a:xfrm flipH="1">
              <a:off x="3275856" y="3068960"/>
              <a:ext cx="415537" cy="737561"/>
            </a:xfrm>
            <a:prstGeom prst="rect">
              <a:avLst/>
            </a:prstGeom>
            <a:noFill/>
            <a:ln w="9525">
              <a:noFill/>
              <a:miter lim="800000"/>
              <a:headEnd/>
              <a:tailEnd/>
            </a:ln>
          </p:spPr>
        </p:pic>
      </p:grpSp>
      <p:pic>
        <p:nvPicPr>
          <p:cNvPr id="20" name="Picture 2"/>
          <p:cNvPicPr>
            <a:picLocks noGrp="1" noChangeAspect="1" noChangeArrowheads="1"/>
          </p:cNvPicPr>
          <p:nvPr>
            <p:ph idx="4294967295"/>
          </p:nvPr>
        </p:nvPicPr>
        <p:blipFill>
          <a:blip r:embed="rId14" cstate="print"/>
          <a:srcRect/>
          <a:stretch>
            <a:fillRect/>
          </a:stretch>
        </p:blipFill>
        <p:spPr>
          <a:xfrm>
            <a:off x="6948264" y="3945309"/>
            <a:ext cx="1902895" cy="2408635"/>
          </a:xfrm>
          <a:noFill/>
        </p:spPr>
      </p:pic>
      <p:sp>
        <p:nvSpPr>
          <p:cNvPr id="21" name="Rectangle 20"/>
          <p:cNvSpPr/>
          <p:nvPr/>
        </p:nvSpPr>
        <p:spPr>
          <a:xfrm>
            <a:off x="6660232" y="6165304"/>
            <a:ext cx="2483768"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42743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272808" cy="1440160"/>
          </a:xfrm>
        </p:spPr>
        <p:txBody>
          <a:bodyPr/>
          <a:lstStyle/>
          <a:p>
            <a:pPr algn="ctr">
              <a:defRPr/>
            </a:pPr>
            <a:r>
              <a:rPr lang="en-GB" b="1" dirty="0" err="1" smtClean="0">
                <a:solidFill>
                  <a:srgbClr val="FF0000"/>
                </a:solidFill>
                <a:latin typeface="+mn-lt"/>
              </a:rPr>
              <a:t>Epigenetics</a:t>
            </a:r>
            <a:r>
              <a:rPr lang="en-GB" b="1" dirty="0" smtClean="0">
                <a:solidFill>
                  <a:srgbClr val="FF0000"/>
                </a:solidFill>
                <a:latin typeface="+mn-lt"/>
              </a:rPr>
              <a:t> can impacts at multiple points on the Patient Cancer Journey</a:t>
            </a:r>
            <a:endParaRPr lang="en-GB" b="1" dirty="0">
              <a:solidFill>
                <a:srgbClr val="FF0000"/>
              </a:solidFill>
              <a:latin typeface="+mn-lt"/>
            </a:endParaRPr>
          </a:p>
        </p:txBody>
      </p:sp>
      <p:pic>
        <p:nvPicPr>
          <p:cNvPr id="10244" name="Picture 14" descr="Doctor Holding Baby"/>
          <p:cNvPicPr>
            <a:picLocks noChangeAspect="1" noChangeArrowheads="1"/>
          </p:cNvPicPr>
          <p:nvPr/>
        </p:nvPicPr>
        <p:blipFill>
          <a:blip r:embed="rId3" cstate="print"/>
          <a:srcRect/>
          <a:stretch>
            <a:fillRect/>
          </a:stretch>
        </p:blipFill>
        <p:spPr bwMode="auto">
          <a:xfrm>
            <a:off x="1259632" y="3140968"/>
            <a:ext cx="788368" cy="1031889"/>
          </a:xfrm>
          <a:prstGeom prst="rect">
            <a:avLst/>
          </a:prstGeom>
          <a:noFill/>
          <a:ln w="9525">
            <a:noFill/>
            <a:miter lim="800000"/>
            <a:headEnd/>
            <a:tailEnd/>
          </a:ln>
        </p:spPr>
      </p:pic>
      <p:sp>
        <p:nvSpPr>
          <p:cNvPr id="10278" name="Text Box 16"/>
          <p:cNvSpPr txBox="1">
            <a:spLocks noChangeArrowheads="1"/>
          </p:cNvSpPr>
          <p:nvPr/>
        </p:nvSpPr>
        <p:spPr bwMode="auto">
          <a:xfrm>
            <a:off x="899592" y="5013176"/>
            <a:ext cx="972617"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1200" b="1" i="1" dirty="0" smtClean="0">
                <a:solidFill>
                  <a:srgbClr val="6E6E6F"/>
                </a:solidFill>
                <a:cs typeface="Times New Roman" pitchFamily="18" charset="0"/>
              </a:rPr>
              <a:t>Prenatal exposures</a:t>
            </a:r>
            <a:endParaRPr lang="en-US" sz="1200" b="1" i="1" dirty="0" smtClean="0">
              <a:solidFill>
                <a:srgbClr val="6E6E6F"/>
              </a:solidFill>
              <a:cs typeface="Times New Roman" pitchFamily="18" charset="0"/>
            </a:endParaRPr>
          </a:p>
        </p:txBody>
      </p:sp>
      <p:sp>
        <p:nvSpPr>
          <p:cNvPr id="10275" name="Text Box 23"/>
          <p:cNvSpPr txBox="1">
            <a:spLocks noChangeArrowheads="1"/>
          </p:cNvSpPr>
          <p:nvPr/>
        </p:nvSpPr>
        <p:spPr bwMode="auto">
          <a:xfrm>
            <a:off x="1763688" y="5013176"/>
            <a:ext cx="1440160"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1200" b="1" i="1" dirty="0" smtClean="0">
                <a:solidFill>
                  <a:srgbClr val="6E6E6F"/>
                </a:solidFill>
                <a:cs typeface="Times New Roman" pitchFamily="18" charset="0"/>
              </a:rPr>
              <a:t>Environmental factors</a:t>
            </a:r>
          </a:p>
          <a:p>
            <a:pPr algn="ctr" fontAlgn="base">
              <a:spcBef>
                <a:spcPct val="0"/>
              </a:spcBef>
              <a:spcAft>
                <a:spcPct val="0"/>
              </a:spcAft>
            </a:pPr>
            <a:r>
              <a:rPr lang="en-GB" sz="1200" b="1" i="1" dirty="0" err="1" smtClean="0">
                <a:solidFill>
                  <a:srgbClr val="6E6E6F"/>
                </a:solidFill>
                <a:cs typeface="Times New Roman" pitchFamily="18" charset="0"/>
              </a:rPr>
              <a:t>e.g</a:t>
            </a:r>
            <a:r>
              <a:rPr lang="en-GB" sz="1200" b="1" i="1" dirty="0" smtClean="0">
                <a:solidFill>
                  <a:srgbClr val="6E6E6F"/>
                </a:solidFill>
                <a:cs typeface="Times New Roman" pitchFamily="18" charset="0"/>
              </a:rPr>
              <a:t> smoking</a:t>
            </a:r>
            <a:endParaRPr lang="en-US" sz="1200" b="1" i="1" dirty="0" smtClean="0">
              <a:solidFill>
                <a:srgbClr val="6E6E6F"/>
              </a:solidFill>
              <a:cs typeface="Times New Roman" pitchFamily="18" charset="0"/>
            </a:endParaRPr>
          </a:p>
        </p:txBody>
      </p:sp>
      <p:pic>
        <p:nvPicPr>
          <p:cNvPr id="10249" name="Picture 36" descr="Stock Illustration - an illustration &#10;of the point of &#10;conception when &#10;the sperm. fotosearch &#10;- search clipart, &#10;illustration, &#10;drawings and vector &#10;eps graphics images"/>
          <p:cNvPicPr>
            <a:picLocks noChangeAspect="1" noChangeArrowheads="1"/>
          </p:cNvPicPr>
          <p:nvPr/>
        </p:nvPicPr>
        <p:blipFill>
          <a:blip r:embed="rId4" cstate="print"/>
          <a:srcRect l="7500" t="15886" b="11873"/>
          <a:stretch>
            <a:fillRect/>
          </a:stretch>
        </p:blipFill>
        <p:spPr bwMode="auto">
          <a:xfrm>
            <a:off x="72009" y="3284985"/>
            <a:ext cx="856540" cy="720080"/>
          </a:xfrm>
          <a:prstGeom prst="rect">
            <a:avLst/>
          </a:prstGeom>
          <a:noFill/>
          <a:ln w="9525">
            <a:noFill/>
            <a:miter lim="800000"/>
            <a:headEnd/>
            <a:tailEnd/>
          </a:ln>
        </p:spPr>
      </p:pic>
      <p:sp>
        <p:nvSpPr>
          <p:cNvPr id="10271" name="Text Box 6"/>
          <p:cNvSpPr txBox="1">
            <a:spLocks noChangeArrowheads="1"/>
          </p:cNvSpPr>
          <p:nvPr/>
        </p:nvSpPr>
        <p:spPr bwMode="auto">
          <a:xfrm>
            <a:off x="0" y="5013176"/>
            <a:ext cx="971600"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1200" b="1" i="1" dirty="0" smtClean="0">
                <a:solidFill>
                  <a:srgbClr val="6E6E6F"/>
                </a:solidFill>
                <a:cs typeface="Times New Roman" pitchFamily="18" charset="0"/>
              </a:rPr>
              <a:t>Epigenetic Variation</a:t>
            </a:r>
            <a:endParaRPr lang="en-US" sz="1200" b="1" i="1" dirty="0" smtClean="0">
              <a:solidFill>
                <a:srgbClr val="6E6E6F"/>
              </a:solidFill>
              <a:cs typeface="Times New Roman" pitchFamily="18" charset="0"/>
            </a:endParaRPr>
          </a:p>
        </p:txBody>
      </p:sp>
      <p:sp>
        <p:nvSpPr>
          <p:cNvPr id="10273" name="Line 5"/>
          <p:cNvSpPr>
            <a:spLocks noChangeShapeType="1"/>
          </p:cNvSpPr>
          <p:nvPr/>
        </p:nvSpPr>
        <p:spPr bwMode="auto">
          <a:xfrm flipV="1">
            <a:off x="395535" y="4097393"/>
            <a:ext cx="0" cy="699759"/>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GB" sz="1000" i="1" smtClean="0">
              <a:solidFill>
                <a:srgbClr val="6E6E6F"/>
              </a:solidFill>
              <a:cs typeface="Times New Roman" pitchFamily="18" charset="0"/>
            </a:endParaRPr>
          </a:p>
        </p:txBody>
      </p:sp>
      <p:grpSp>
        <p:nvGrpSpPr>
          <p:cNvPr id="3" name="Group 65"/>
          <p:cNvGrpSpPr>
            <a:grpSpLocks/>
          </p:cNvGrpSpPr>
          <p:nvPr/>
        </p:nvGrpSpPr>
        <p:grpSpPr bwMode="auto">
          <a:xfrm>
            <a:off x="3131840" y="2780928"/>
            <a:ext cx="567743" cy="2015702"/>
            <a:chOff x="6926439" y="1503097"/>
            <a:chExt cx="612775" cy="1863725"/>
          </a:xfrm>
        </p:grpSpPr>
        <p:pic>
          <p:nvPicPr>
            <p:cNvPr id="10269" name="Picture 21" descr="woman-standing-silhouette-clip-art"/>
            <p:cNvPicPr>
              <a:picLocks noChangeAspect="1" noChangeArrowheads="1"/>
            </p:cNvPicPr>
            <p:nvPr/>
          </p:nvPicPr>
          <p:blipFill>
            <a:blip r:embed="rId5" cstate="print"/>
            <a:srcRect/>
            <a:stretch>
              <a:fillRect/>
            </a:stretch>
          </p:blipFill>
          <p:spPr bwMode="auto">
            <a:xfrm>
              <a:off x="6926439" y="1503097"/>
              <a:ext cx="612775" cy="1863725"/>
            </a:xfrm>
            <a:prstGeom prst="rect">
              <a:avLst/>
            </a:prstGeom>
            <a:noFill/>
            <a:ln w="9525">
              <a:noFill/>
              <a:miter lim="800000"/>
              <a:headEnd/>
              <a:tailEnd/>
            </a:ln>
          </p:spPr>
        </p:pic>
        <p:sp>
          <p:nvSpPr>
            <p:cNvPr id="23" name="5-Point Star 22"/>
            <p:cNvSpPr/>
            <p:nvPr/>
          </p:nvSpPr>
          <p:spPr bwMode="auto">
            <a:xfrm>
              <a:off x="7134314" y="1988112"/>
              <a:ext cx="169860" cy="158755"/>
            </a:xfrm>
            <a:prstGeom prst="star5">
              <a:avLst/>
            </a:prstGeom>
            <a:solidFill>
              <a:schemeClr val="accent1"/>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GB" sz="1600" i="1">
                <a:solidFill>
                  <a:srgbClr val="6E6E6F"/>
                </a:solidFill>
                <a:latin typeface="Verdana" pitchFamily="34" charset="0"/>
                <a:cs typeface="Times New Roman" pitchFamily="18" charset="0"/>
              </a:endParaRPr>
            </a:p>
          </p:txBody>
        </p:sp>
      </p:grpSp>
      <p:cxnSp>
        <p:nvCxnSpPr>
          <p:cNvPr id="10252" name="Straight Arrow Connector 26"/>
          <p:cNvCxnSpPr>
            <a:cxnSpLocks noChangeShapeType="1"/>
          </p:cNvCxnSpPr>
          <p:nvPr/>
        </p:nvCxnSpPr>
        <p:spPr bwMode="auto">
          <a:xfrm>
            <a:off x="864096" y="3645024"/>
            <a:ext cx="395536" cy="0"/>
          </a:xfrm>
          <a:prstGeom prst="straightConnector1">
            <a:avLst/>
          </a:prstGeom>
          <a:noFill/>
          <a:ln w="9525" algn="ctr">
            <a:solidFill>
              <a:schemeClr val="accent1"/>
            </a:solidFill>
            <a:round/>
            <a:headEnd/>
            <a:tailEnd type="arrow" w="med" len="med"/>
          </a:ln>
        </p:spPr>
      </p:cxnSp>
      <p:sp>
        <p:nvSpPr>
          <p:cNvPr id="10254" name="TextBox 34"/>
          <p:cNvSpPr txBox="1">
            <a:spLocks noChangeArrowheads="1"/>
          </p:cNvSpPr>
          <p:nvPr/>
        </p:nvSpPr>
        <p:spPr bwMode="auto">
          <a:xfrm>
            <a:off x="1763688" y="2708920"/>
            <a:ext cx="1425390" cy="338554"/>
          </a:xfrm>
          <a:prstGeom prst="rect">
            <a:avLst/>
          </a:prstGeom>
          <a:noFill/>
          <a:ln w="9525">
            <a:noFill/>
            <a:miter lim="800000"/>
            <a:headEnd/>
            <a:tailEnd/>
          </a:ln>
        </p:spPr>
        <p:txBody>
          <a:bodyPr wrap="none">
            <a:spAutoFit/>
          </a:bodyPr>
          <a:lstStyle/>
          <a:p>
            <a:pPr fontAlgn="base">
              <a:spcBef>
                <a:spcPct val="0"/>
              </a:spcBef>
              <a:spcAft>
                <a:spcPct val="0"/>
              </a:spcAft>
            </a:pPr>
            <a:r>
              <a:rPr lang="en-GB" sz="1600" i="1" dirty="0" smtClean="0">
                <a:solidFill>
                  <a:srgbClr val="6E6E6F"/>
                </a:solidFill>
                <a:cs typeface="Times New Roman" pitchFamily="18" charset="0"/>
              </a:rPr>
              <a:t>Carcinogenesis</a:t>
            </a:r>
          </a:p>
        </p:txBody>
      </p:sp>
      <p:sp>
        <p:nvSpPr>
          <p:cNvPr id="10267" name="Text Box 23"/>
          <p:cNvSpPr txBox="1">
            <a:spLocks noChangeArrowheads="1"/>
          </p:cNvSpPr>
          <p:nvPr/>
        </p:nvSpPr>
        <p:spPr bwMode="auto">
          <a:xfrm>
            <a:off x="2915816" y="5013176"/>
            <a:ext cx="1080120"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1200" b="1" i="1" dirty="0" smtClean="0">
                <a:solidFill>
                  <a:srgbClr val="6E6E6F"/>
                </a:solidFill>
                <a:cs typeface="Times New Roman" pitchFamily="18" charset="0"/>
              </a:rPr>
              <a:t>Risk + </a:t>
            </a:r>
            <a:r>
              <a:rPr lang="en-GB" sz="1200" b="1" i="1" dirty="0" err="1" smtClean="0">
                <a:solidFill>
                  <a:srgbClr val="6E6E6F"/>
                </a:solidFill>
                <a:cs typeface="Times New Roman" pitchFamily="18" charset="0"/>
              </a:rPr>
              <a:t>Etiology</a:t>
            </a:r>
            <a:r>
              <a:rPr lang="en-GB" sz="1200" b="1" i="1" dirty="0" smtClean="0">
                <a:solidFill>
                  <a:srgbClr val="6E6E6F"/>
                </a:solidFill>
                <a:cs typeface="Times New Roman" pitchFamily="18" charset="0"/>
              </a:rPr>
              <a:t> </a:t>
            </a:r>
          </a:p>
        </p:txBody>
      </p:sp>
      <p:sp>
        <p:nvSpPr>
          <p:cNvPr id="10256" name="TextBox 51"/>
          <p:cNvSpPr txBox="1">
            <a:spLocks noChangeArrowheads="1"/>
          </p:cNvSpPr>
          <p:nvPr/>
        </p:nvSpPr>
        <p:spPr bwMode="auto">
          <a:xfrm>
            <a:off x="3923928" y="5013176"/>
            <a:ext cx="1440160" cy="615553"/>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1200" b="1" i="1" dirty="0" err="1" smtClean="0">
                <a:solidFill>
                  <a:srgbClr val="6E6E6F"/>
                </a:solidFill>
                <a:cs typeface="Times New Roman" pitchFamily="18" charset="0"/>
              </a:rPr>
              <a:t>Pharmaco-Epigenomics</a:t>
            </a:r>
            <a:endParaRPr lang="en-GB" sz="1200" b="1" i="1" dirty="0" smtClean="0">
              <a:solidFill>
                <a:srgbClr val="FF0000"/>
              </a:solidFill>
              <a:cs typeface="Times New Roman" pitchFamily="18" charset="0"/>
            </a:endParaRPr>
          </a:p>
          <a:p>
            <a:pPr algn="ctr" fontAlgn="base">
              <a:spcBef>
                <a:spcPct val="0"/>
              </a:spcBef>
              <a:spcAft>
                <a:spcPct val="0"/>
              </a:spcAft>
            </a:pPr>
            <a:endParaRPr lang="en-GB" sz="1000" i="1" dirty="0" smtClean="0">
              <a:solidFill>
                <a:srgbClr val="FF0000"/>
              </a:solidFill>
              <a:cs typeface="Times New Roman" pitchFamily="18" charset="0"/>
            </a:endParaRPr>
          </a:p>
        </p:txBody>
      </p:sp>
      <p:cxnSp>
        <p:nvCxnSpPr>
          <p:cNvPr id="10257" name="Straight Arrow Connector 29"/>
          <p:cNvCxnSpPr>
            <a:cxnSpLocks noChangeShapeType="1"/>
          </p:cNvCxnSpPr>
          <p:nvPr/>
        </p:nvCxnSpPr>
        <p:spPr bwMode="auto">
          <a:xfrm>
            <a:off x="2123728" y="3645024"/>
            <a:ext cx="936104" cy="0"/>
          </a:xfrm>
          <a:prstGeom prst="straightConnector1">
            <a:avLst/>
          </a:prstGeom>
          <a:noFill/>
          <a:ln w="9525" algn="ctr">
            <a:solidFill>
              <a:schemeClr val="accent1"/>
            </a:solidFill>
            <a:round/>
            <a:headEnd/>
            <a:tailEnd type="arrow" w="med" len="med"/>
          </a:ln>
        </p:spPr>
      </p:cxnSp>
      <p:grpSp>
        <p:nvGrpSpPr>
          <p:cNvPr id="4" name="Group 55"/>
          <p:cNvGrpSpPr>
            <a:grpSpLocks/>
          </p:cNvGrpSpPr>
          <p:nvPr/>
        </p:nvGrpSpPr>
        <p:grpSpPr bwMode="auto">
          <a:xfrm>
            <a:off x="4067944" y="3140968"/>
            <a:ext cx="1080120" cy="982741"/>
            <a:chOff x="0" y="1501775"/>
            <a:chExt cx="9144000" cy="4572000"/>
          </a:xfrm>
        </p:grpSpPr>
        <p:pic>
          <p:nvPicPr>
            <p:cNvPr id="10262" name="Picture 8" descr="heatmap_pesos.png"/>
            <p:cNvPicPr>
              <a:picLocks noChangeAspect="1"/>
            </p:cNvPicPr>
            <p:nvPr/>
          </p:nvPicPr>
          <p:blipFill>
            <a:blip r:embed="rId6" cstate="print"/>
            <a:srcRect/>
            <a:stretch>
              <a:fillRect/>
            </a:stretch>
          </p:blipFill>
          <p:spPr bwMode="auto">
            <a:xfrm>
              <a:off x="0" y="1501775"/>
              <a:ext cx="9144000" cy="4572000"/>
            </a:xfrm>
            <a:prstGeom prst="rect">
              <a:avLst/>
            </a:prstGeom>
            <a:noFill/>
            <a:ln w="9525">
              <a:noFill/>
              <a:miter lim="800000"/>
              <a:headEnd/>
              <a:tailEnd/>
            </a:ln>
          </p:spPr>
        </p:pic>
        <p:sp>
          <p:nvSpPr>
            <p:cNvPr id="10263" name="Rectangle 9"/>
            <p:cNvSpPr>
              <a:spLocks noChangeArrowheads="1"/>
            </p:cNvSpPr>
            <p:nvPr/>
          </p:nvSpPr>
          <p:spPr bwMode="auto">
            <a:xfrm>
              <a:off x="3979863" y="5692775"/>
              <a:ext cx="1800225" cy="71438"/>
            </a:xfrm>
            <a:prstGeom prst="rect">
              <a:avLst/>
            </a:prstGeom>
            <a:solidFill>
              <a:srgbClr val="FFC000"/>
            </a:solidFill>
            <a:ln w="9525" algn="ctr">
              <a:noFill/>
              <a:round/>
              <a:headEnd/>
              <a:tailEnd/>
            </a:ln>
          </p:spPr>
          <p:txBody>
            <a:bodyPr/>
            <a:lstStyle/>
            <a:p>
              <a:pPr fontAlgn="base">
                <a:spcBef>
                  <a:spcPct val="0"/>
                </a:spcBef>
                <a:spcAft>
                  <a:spcPct val="0"/>
                </a:spcAft>
              </a:pPr>
              <a:endParaRPr lang="en-GB" sz="1600" i="1" smtClean="0">
                <a:solidFill>
                  <a:srgbClr val="6E6E6F"/>
                </a:solidFill>
                <a:latin typeface="Verdana" pitchFamily="34" charset="0"/>
                <a:cs typeface="Times New Roman" pitchFamily="18" charset="0"/>
              </a:endParaRPr>
            </a:p>
          </p:txBody>
        </p:sp>
        <p:sp>
          <p:nvSpPr>
            <p:cNvPr id="10264" name="Rectangle 11"/>
            <p:cNvSpPr>
              <a:spLocks noChangeArrowheads="1"/>
            </p:cNvSpPr>
            <p:nvPr/>
          </p:nvSpPr>
          <p:spPr bwMode="auto">
            <a:xfrm>
              <a:off x="2689225" y="5692775"/>
              <a:ext cx="1079500" cy="71438"/>
            </a:xfrm>
            <a:prstGeom prst="rect">
              <a:avLst/>
            </a:prstGeom>
            <a:solidFill>
              <a:srgbClr val="FFC000"/>
            </a:solidFill>
            <a:ln w="9525" algn="ctr">
              <a:noFill/>
              <a:round/>
              <a:headEnd/>
              <a:tailEnd/>
            </a:ln>
          </p:spPr>
          <p:txBody>
            <a:bodyPr/>
            <a:lstStyle/>
            <a:p>
              <a:pPr fontAlgn="base">
                <a:spcBef>
                  <a:spcPct val="0"/>
                </a:spcBef>
                <a:spcAft>
                  <a:spcPct val="0"/>
                </a:spcAft>
              </a:pPr>
              <a:endParaRPr lang="en-GB" sz="1600" i="1" smtClean="0">
                <a:solidFill>
                  <a:srgbClr val="6E6E6F"/>
                </a:solidFill>
                <a:latin typeface="Verdana" pitchFamily="34" charset="0"/>
                <a:cs typeface="Times New Roman" pitchFamily="18" charset="0"/>
              </a:endParaRPr>
            </a:p>
          </p:txBody>
        </p:sp>
        <p:sp>
          <p:nvSpPr>
            <p:cNvPr id="10265" name="Rectangle 12"/>
            <p:cNvSpPr>
              <a:spLocks noChangeArrowheads="1"/>
            </p:cNvSpPr>
            <p:nvPr/>
          </p:nvSpPr>
          <p:spPr bwMode="auto">
            <a:xfrm>
              <a:off x="7700963" y="5683250"/>
              <a:ext cx="1008062" cy="71438"/>
            </a:xfrm>
            <a:prstGeom prst="rect">
              <a:avLst/>
            </a:prstGeom>
            <a:solidFill>
              <a:srgbClr val="00B0F0"/>
            </a:solidFill>
            <a:ln w="9525" algn="ctr">
              <a:noFill/>
              <a:round/>
              <a:headEnd/>
              <a:tailEnd/>
            </a:ln>
          </p:spPr>
          <p:txBody>
            <a:bodyPr/>
            <a:lstStyle/>
            <a:p>
              <a:pPr fontAlgn="base">
                <a:spcBef>
                  <a:spcPct val="0"/>
                </a:spcBef>
                <a:spcAft>
                  <a:spcPct val="0"/>
                </a:spcAft>
              </a:pPr>
              <a:endParaRPr lang="en-GB" sz="1600" i="1" smtClean="0">
                <a:solidFill>
                  <a:srgbClr val="6E6E6F"/>
                </a:solidFill>
                <a:latin typeface="Verdana" pitchFamily="34" charset="0"/>
                <a:cs typeface="Times New Roman" pitchFamily="18" charset="0"/>
              </a:endParaRPr>
            </a:p>
          </p:txBody>
        </p:sp>
      </p:grpSp>
      <p:cxnSp>
        <p:nvCxnSpPr>
          <p:cNvPr id="10259" name="Straight Arrow Connector 29"/>
          <p:cNvCxnSpPr>
            <a:cxnSpLocks noChangeShapeType="1"/>
          </p:cNvCxnSpPr>
          <p:nvPr/>
        </p:nvCxnSpPr>
        <p:spPr bwMode="auto">
          <a:xfrm>
            <a:off x="3563887" y="3645024"/>
            <a:ext cx="600101" cy="1716"/>
          </a:xfrm>
          <a:prstGeom prst="straightConnector1">
            <a:avLst/>
          </a:prstGeom>
          <a:noFill/>
          <a:ln w="9525" algn="ctr">
            <a:solidFill>
              <a:schemeClr val="accent1"/>
            </a:solidFill>
            <a:round/>
            <a:headEnd/>
            <a:tailEnd type="arrow" w="med" len="med"/>
          </a:ln>
        </p:spPr>
      </p:cxnSp>
      <p:sp>
        <p:nvSpPr>
          <p:cNvPr id="10261" name="Line 22"/>
          <p:cNvSpPr>
            <a:spLocks noChangeShapeType="1"/>
          </p:cNvSpPr>
          <p:nvPr/>
        </p:nvSpPr>
        <p:spPr bwMode="auto">
          <a:xfrm flipV="1">
            <a:off x="4644008" y="4077072"/>
            <a:ext cx="0" cy="72008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GB" sz="1600" i="1" smtClean="0">
              <a:solidFill>
                <a:srgbClr val="6E6E6F"/>
              </a:solidFill>
              <a:cs typeface="Times New Roman" pitchFamily="18" charset="0"/>
            </a:endParaRPr>
          </a:p>
        </p:txBody>
      </p:sp>
      <p:sp>
        <p:nvSpPr>
          <p:cNvPr id="40" name="Line 5"/>
          <p:cNvSpPr>
            <a:spLocks noChangeShapeType="1"/>
          </p:cNvSpPr>
          <p:nvPr/>
        </p:nvSpPr>
        <p:spPr bwMode="auto">
          <a:xfrm flipV="1">
            <a:off x="1547664" y="4097393"/>
            <a:ext cx="0" cy="699759"/>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GB" sz="1000" i="1" smtClean="0">
              <a:solidFill>
                <a:srgbClr val="6E6E6F"/>
              </a:solidFill>
              <a:cs typeface="Times New Roman" pitchFamily="18" charset="0"/>
            </a:endParaRPr>
          </a:p>
        </p:txBody>
      </p:sp>
      <p:sp>
        <p:nvSpPr>
          <p:cNvPr id="41" name="Line 5"/>
          <p:cNvSpPr>
            <a:spLocks noChangeShapeType="1"/>
          </p:cNvSpPr>
          <p:nvPr/>
        </p:nvSpPr>
        <p:spPr bwMode="auto">
          <a:xfrm flipV="1">
            <a:off x="2555776" y="4097393"/>
            <a:ext cx="0" cy="699759"/>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GB" sz="1000" i="1" smtClean="0">
              <a:solidFill>
                <a:srgbClr val="6E6E6F"/>
              </a:solidFill>
              <a:cs typeface="Times New Roman" pitchFamily="18" charset="0"/>
            </a:endParaRPr>
          </a:p>
        </p:txBody>
      </p:sp>
      <p:sp>
        <p:nvSpPr>
          <p:cNvPr id="51" name="TextBox 51"/>
          <p:cNvSpPr txBox="1">
            <a:spLocks noChangeArrowheads="1"/>
          </p:cNvSpPr>
          <p:nvPr/>
        </p:nvSpPr>
        <p:spPr bwMode="auto">
          <a:xfrm>
            <a:off x="6660232" y="5013176"/>
            <a:ext cx="1125999"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1200" b="1" i="1" dirty="0" smtClean="0">
                <a:solidFill>
                  <a:srgbClr val="6E6E6F"/>
                </a:solidFill>
                <a:cs typeface="Times New Roman" pitchFamily="18" charset="0"/>
              </a:rPr>
              <a:t>Drug resistance</a:t>
            </a:r>
            <a:endParaRPr lang="en-GB" sz="1000" i="1" dirty="0" smtClean="0">
              <a:solidFill>
                <a:srgbClr val="FF0000"/>
              </a:solidFill>
              <a:cs typeface="Times New Roman" pitchFamily="18" charset="0"/>
            </a:endParaRPr>
          </a:p>
        </p:txBody>
      </p:sp>
      <p:sp>
        <p:nvSpPr>
          <p:cNvPr id="52" name="Line 22"/>
          <p:cNvSpPr>
            <a:spLocks noChangeShapeType="1"/>
          </p:cNvSpPr>
          <p:nvPr/>
        </p:nvSpPr>
        <p:spPr bwMode="auto">
          <a:xfrm flipV="1">
            <a:off x="7308304" y="4055429"/>
            <a:ext cx="0" cy="741723"/>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GB" sz="1600" i="1" smtClean="0">
              <a:solidFill>
                <a:srgbClr val="6E6E6F"/>
              </a:solidFill>
              <a:cs typeface="Times New Roman" pitchFamily="18" charset="0"/>
            </a:endParaRPr>
          </a:p>
        </p:txBody>
      </p:sp>
      <p:pic>
        <p:nvPicPr>
          <p:cNvPr id="53" name="Picture 2" descr="http://upload.wikimedia.org/wikipedia/commons/thumb/9/99/Cancer_stem_cells_text_resized.svg/320px-Cancer_stem_cells_text_resized.svg.png"/>
          <p:cNvPicPr>
            <a:picLocks noChangeAspect="1" noChangeArrowheads="1"/>
          </p:cNvPicPr>
          <p:nvPr/>
        </p:nvPicPr>
        <p:blipFill>
          <a:blip r:embed="rId7" cstate="print"/>
          <a:srcRect/>
          <a:stretch>
            <a:fillRect/>
          </a:stretch>
        </p:blipFill>
        <p:spPr bwMode="auto">
          <a:xfrm>
            <a:off x="6732240" y="3212977"/>
            <a:ext cx="1080120" cy="720080"/>
          </a:xfrm>
          <a:prstGeom prst="rect">
            <a:avLst/>
          </a:prstGeom>
          <a:noFill/>
          <a:ln w="9525">
            <a:noFill/>
            <a:miter lim="800000"/>
            <a:headEnd/>
            <a:tailEnd/>
          </a:ln>
        </p:spPr>
      </p:pic>
      <p:cxnSp>
        <p:nvCxnSpPr>
          <p:cNvPr id="46" name="Straight Arrow Connector 29"/>
          <p:cNvCxnSpPr>
            <a:cxnSpLocks noChangeShapeType="1"/>
          </p:cNvCxnSpPr>
          <p:nvPr/>
        </p:nvCxnSpPr>
        <p:spPr bwMode="auto">
          <a:xfrm>
            <a:off x="5148064" y="3717032"/>
            <a:ext cx="288032" cy="0"/>
          </a:xfrm>
          <a:prstGeom prst="straightConnector1">
            <a:avLst/>
          </a:prstGeom>
          <a:noFill/>
          <a:ln w="9525" algn="ctr">
            <a:solidFill>
              <a:schemeClr val="accent1"/>
            </a:solidFill>
            <a:round/>
            <a:headEnd/>
            <a:tailEnd type="arrow" w="med" len="med"/>
          </a:ln>
        </p:spPr>
      </p:cxnSp>
      <p:pic>
        <p:nvPicPr>
          <p:cNvPr id="47" name="Picture 5" descr="OS_MI1.png"/>
          <p:cNvPicPr>
            <a:picLocks noChangeAspect="1"/>
          </p:cNvPicPr>
          <p:nvPr/>
        </p:nvPicPr>
        <p:blipFill>
          <a:blip r:embed="rId8" cstate="print"/>
          <a:srcRect/>
          <a:stretch>
            <a:fillRect/>
          </a:stretch>
        </p:blipFill>
        <p:spPr>
          <a:xfrm>
            <a:off x="5436096" y="3212976"/>
            <a:ext cx="1080121" cy="936104"/>
          </a:xfrm>
          <a:prstGeom prst="rect">
            <a:avLst/>
          </a:prstGeom>
          <a:noFill/>
          <a:ln>
            <a:noFill/>
          </a:ln>
        </p:spPr>
      </p:pic>
      <p:cxnSp>
        <p:nvCxnSpPr>
          <p:cNvPr id="43" name="Straight Arrow Connector 29"/>
          <p:cNvCxnSpPr>
            <a:cxnSpLocks noChangeShapeType="1"/>
          </p:cNvCxnSpPr>
          <p:nvPr/>
        </p:nvCxnSpPr>
        <p:spPr bwMode="auto">
          <a:xfrm>
            <a:off x="6192690" y="3645024"/>
            <a:ext cx="432048" cy="0"/>
          </a:xfrm>
          <a:prstGeom prst="straightConnector1">
            <a:avLst/>
          </a:prstGeom>
          <a:noFill/>
          <a:ln w="9525" algn="ctr">
            <a:solidFill>
              <a:schemeClr val="accent1"/>
            </a:solidFill>
            <a:round/>
            <a:headEnd/>
            <a:tailEnd type="arrow" w="med" len="med"/>
          </a:ln>
        </p:spPr>
      </p:cxnSp>
      <p:sp>
        <p:nvSpPr>
          <p:cNvPr id="49" name="TextBox 51"/>
          <p:cNvSpPr txBox="1">
            <a:spLocks noChangeArrowheads="1"/>
          </p:cNvSpPr>
          <p:nvPr/>
        </p:nvSpPr>
        <p:spPr bwMode="auto">
          <a:xfrm>
            <a:off x="5508105" y="5013176"/>
            <a:ext cx="1125999"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1200" b="1" i="1" dirty="0" smtClean="0">
                <a:solidFill>
                  <a:srgbClr val="6E6E6F"/>
                </a:solidFill>
                <a:cs typeface="Times New Roman" pitchFamily="18" charset="0"/>
              </a:rPr>
              <a:t>Prognostic and  predictive biomarkers</a:t>
            </a:r>
            <a:endParaRPr lang="en-GB" sz="1000" i="1" dirty="0" smtClean="0">
              <a:solidFill>
                <a:srgbClr val="FF0000"/>
              </a:solidFill>
              <a:cs typeface="Times New Roman" pitchFamily="18" charset="0"/>
            </a:endParaRPr>
          </a:p>
        </p:txBody>
      </p:sp>
      <p:sp>
        <p:nvSpPr>
          <p:cNvPr id="50" name="Line 22"/>
          <p:cNvSpPr>
            <a:spLocks noChangeShapeType="1"/>
          </p:cNvSpPr>
          <p:nvPr/>
        </p:nvSpPr>
        <p:spPr bwMode="auto">
          <a:xfrm flipV="1">
            <a:off x="5940153" y="4055429"/>
            <a:ext cx="0" cy="741723"/>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GB" sz="1600" i="1" smtClean="0">
              <a:solidFill>
                <a:srgbClr val="6E6E6F"/>
              </a:solidFill>
              <a:cs typeface="Times New Roman" pitchFamily="18" charset="0"/>
            </a:endParaRPr>
          </a:p>
        </p:txBody>
      </p:sp>
      <p:sp>
        <p:nvSpPr>
          <p:cNvPr id="44" name="TextBox 34"/>
          <p:cNvSpPr txBox="1">
            <a:spLocks noChangeArrowheads="1"/>
          </p:cNvSpPr>
          <p:nvPr/>
        </p:nvSpPr>
        <p:spPr bwMode="auto">
          <a:xfrm>
            <a:off x="4716016" y="2708920"/>
            <a:ext cx="1049711" cy="338554"/>
          </a:xfrm>
          <a:prstGeom prst="rect">
            <a:avLst/>
          </a:prstGeom>
          <a:noFill/>
          <a:ln w="9525">
            <a:noFill/>
            <a:miter lim="800000"/>
            <a:headEnd/>
            <a:tailEnd/>
          </a:ln>
        </p:spPr>
        <p:txBody>
          <a:bodyPr wrap="none">
            <a:spAutoFit/>
          </a:bodyPr>
          <a:lstStyle/>
          <a:p>
            <a:pPr fontAlgn="base">
              <a:spcBef>
                <a:spcPct val="0"/>
              </a:spcBef>
              <a:spcAft>
                <a:spcPct val="0"/>
              </a:spcAft>
            </a:pPr>
            <a:r>
              <a:rPr lang="en-GB" sz="1600" i="1" dirty="0" smtClean="0">
                <a:solidFill>
                  <a:srgbClr val="6E6E6F"/>
                </a:solidFill>
                <a:cs typeface="Times New Roman" pitchFamily="18" charset="0"/>
              </a:rPr>
              <a:t>Treatment</a:t>
            </a:r>
          </a:p>
        </p:txBody>
      </p:sp>
      <p:sp>
        <p:nvSpPr>
          <p:cNvPr id="45" name="TextBox 34"/>
          <p:cNvSpPr txBox="1">
            <a:spLocks noChangeArrowheads="1"/>
          </p:cNvSpPr>
          <p:nvPr/>
        </p:nvSpPr>
        <p:spPr bwMode="auto">
          <a:xfrm>
            <a:off x="7092280" y="2708920"/>
            <a:ext cx="1868204" cy="338554"/>
          </a:xfrm>
          <a:prstGeom prst="rect">
            <a:avLst/>
          </a:prstGeom>
          <a:noFill/>
          <a:ln w="9525">
            <a:noFill/>
            <a:miter lim="800000"/>
            <a:headEnd/>
            <a:tailEnd/>
          </a:ln>
        </p:spPr>
        <p:txBody>
          <a:bodyPr wrap="none">
            <a:spAutoFit/>
          </a:bodyPr>
          <a:lstStyle/>
          <a:p>
            <a:pPr fontAlgn="base">
              <a:spcBef>
                <a:spcPct val="0"/>
              </a:spcBef>
              <a:spcAft>
                <a:spcPct val="0"/>
              </a:spcAft>
            </a:pPr>
            <a:r>
              <a:rPr lang="en-GB" sz="1600" i="1" dirty="0" smtClean="0">
                <a:solidFill>
                  <a:srgbClr val="6E6E6F"/>
                </a:solidFill>
                <a:cs typeface="Times New Roman" pitchFamily="18" charset="0"/>
              </a:rPr>
              <a:t>Epigenetic therapies</a:t>
            </a:r>
          </a:p>
        </p:txBody>
      </p:sp>
      <p:sp>
        <p:nvSpPr>
          <p:cNvPr id="42" name="TextBox 51"/>
          <p:cNvSpPr txBox="1">
            <a:spLocks noChangeArrowheads="1"/>
          </p:cNvSpPr>
          <p:nvPr/>
        </p:nvSpPr>
        <p:spPr bwMode="auto">
          <a:xfrm>
            <a:off x="7812360" y="5013176"/>
            <a:ext cx="1125999"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1200" b="1" i="1" dirty="0" smtClean="0">
                <a:solidFill>
                  <a:srgbClr val="6E6E6F"/>
                </a:solidFill>
                <a:cs typeface="Times New Roman" pitchFamily="18" charset="0"/>
              </a:rPr>
              <a:t>Drug development</a:t>
            </a:r>
            <a:endParaRPr lang="en-GB" sz="1000" i="1" dirty="0" smtClean="0">
              <a:solidFill>
                <a:srgbClr val="FF0000"/>
              </a:solidFill>
              <a:cs typeface="Times New Roman" pitchFamily="18" charset="0"/>
            </a:endParaRPr>
          </a:p>
        </p:txBody>
      </p:sp>
      <p:sp>
        <p:nvSpPr>
          <p:cNvPr id="48" name="Line 22"/>
          <p:cNvSpPr>
            <a:spLocks noChangeShapeType="1"/>
          </p:cNvSpPr>
          <p:nvPr/>
        </p:nvSpPr>
        <p:spPr bwMode="auto">
          <a:xfrm flipV="1">
            <a:off x="8460432" y="4055429"/>
            <a:ext cx="0" cy="741723"/>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GB" sz="1600" i="1" smtClean="0">
              <a:solidFill>
                <a:srgbClr val="6E6E6F"/>
              </a:solidFill>
              <a:cs typeface="Times New Roman" pitchFamily="18" charset="0"/>
            </a:endParaRPr>
          </a:p>
        </p:txBody>
      </p:sp>
      <p:cxnSp>
        <p:nvCxnSpPr>
          <p:cNvPr id="100" name="Straight Arrow Connector 29"/>
          <p:cNvCxnSpPr>
            <a:cxnSpLocks noChangeShapeType="1"/>
          </p:cNvCxnSpPr>
          <p:nvPr/>
        </p:nvCxnSpPr>
        <p:spPr bwMode="auto">
          <a:xfrm>
            <a:off x="7812360" y="3645024"/>
            <a:ext cx="432048" cy="0"/>
          </a:xfrm>
          <a:prstGeom prst="straightConnector1">
            <a:avLst/>
          </a:prstGeom>
          <a:noFill/>
          <a:ln w="9525" algn="ctr">
            <a:solidFill>
              <a:schemeClr val="accent1"/>
            </a:solidFill>
            <a:round/>
            <a:headEnd/>
            <a:tailEnd type="arrow" w="med" len="med"/>
          </a:ln>
        </p:spPr>
      </p:cxnSp>
      <p:pic>
        <p:nvPicPr>
          <p:cNvPr id="101" name="Picture 14"/>
          <p:cNvPicPr>
            <a:picLocks noChangeAspect="1"/>
          </p:cNvPicPr>
          <p:nvPr/>
        </p:nvPicPr>
        <p:blipFill>
          <a:blip r:embed="rId9" cstate="print"/>
          <a:srcRect/>
          <a:stretch>
            <a:fillRect/>
          </a:stretch>
        </p:blipFill>
        <p:spPr bwMode="auto">
          <a:xfrm>
            <a:off x="7956376" y="3212976"/>
            <a:ext cx="986796" cy="792088"/>
          </a:xfrm>
          <a:prstGeom prst="rect">
            <a:avLst/>
          </a:prstGeom>
          <a:noFill/>
          <a:ln w="9525">
            <a:noFill/>
            <a:miter lim="800000"/>
            <a:headEnd/>
            <a:tailEnd/>
          </a:ln>
        </p:spPr>
      </p:pic>
    </p:spTree>
    <p:extLst>
      <p:ext uri="{BB962C8B-B14F-4D97-AF65-F5344CB8AC3E}">
        <p14:creationId xmlns:p14="http://schemas.microsoft.com/office/powerpoint/2010/main" val="2656975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51520" y="0"/>
            <a:ext cx="8712968" cy="1143000"/>
          </a:xfrm>
        </p:spPr>
        <p:txBody>
          <a:bodyPr/>
          <a:lstStyle/>
          <a:p>
            <a:r>
              <a:rPr lang="en-GB" b="1" dirty="0" smtClean="0">
                <a:solidFill>
                  <a:srgbClr val="FF0000"/>
                </a:solidFill>
              </a:rPr>
              <a:t>Key translational areas for </a:t>
            </a:r>
            <a:r>
              <a:rPr lang="en-GB" b="1" dirty="0" err="1" smtClean="0">
                <a:solidFill>
                  <a:srgbClr val="FF0000"/>
                </a:solidFill>
              </a:rPr>
              <a:t>epigenetics</a:t>
            </a:r>
            <a:endParaRPr lang="en-US" sz="2000" dirty="0">
              <a:solidFill>
                <a:schemeClr val="tx1"/>
              </a:solidFill>
            </a:endParaRPr>
          </a:p>
        </p:txBody>
      </p:sp>
      <p:sp>
        <p:nvSpPr>
          <p:cNvPr id="4" name="Content Placeholder 3"/>
          <p:cNvSpPr>
            <a:spLocks noGrp="1"/>
          </p:cNvSpPr>
          <p:nvPr>
            <p:ph idx="1"/>
          </p:nvPr>
        </p:nvSpPr>
        <p:spPr>
          <a:xfrm>
            <a:off x="899592" y="1196752"/>
            <a:ext cx="7499176" cy="5400600"/>
          </a:xfrm>
        </p:spPr>
        <p:txBody>
          <a:bodyPr/>
          <a:lstStyle/>
          <a:p>
            <a:r>
              <a:rPr lang="en-GB" dirty="0" smtClean="0"/>
              <a:t>Cancer Biomarkers</a:t>
            </a:r>
          </a:p>
          <a:p>
            <a:pPr lvl="1"/>
            <a:r>
              <a:rPr lang="en-GB" dirty="0" smtClean="0"/>
              <a:t>Cancer risk</a:t>
            </a:r>
          </a:p>
          <a:p>
            <a:pPr lvl="1"/>
            <a:r>
              <a:rPr lang="en-GB" dirty="0" smtClean="0"/>
              <a:t>Cancer diagnosis</a:t>
            </a:r>
          </a:p>
          <a:p>
            <a:pPr lvl="1"/>
            <a:r>
              <a:rPr lang="en-GB" dirty="0" smtClean="0"/>
              <a:t>Cancer prognosis</a:t>
            </a:r>
          </a:p>
          <a:p>
            <a:pPr lvl="1"/>
            <a:r>
              <a:rPr lang="en-GB" dirty="0" smtClean="0"/>
              <a:t>Personalised medicine</a:t>
            </a:r>
          </a:p>
          <a:p>
            <a:r>
              <a:rPr lang="en-GB" dirty="0" smtClean="0"/>
              <a:t>New anti-cancer drugs</a:t>
            </a:r>
          </a:p>
          <a:p>
            <a:pPr lvl="1"/>
            <a:r>
              <a:rPr lang="en-GB" dirty="0" smtClean="0"/>
              <a:t>DNA </a:t>
            </a:r>
            <a:r>
              <a:rPr lang="en-GB" dirty="0" err="1" smtClean="0"/>
              <a:t>demethylation</a:t>
            </a:r>
            <a:r>
              <a:rPr lang="en-GB" dirty="0" smtClean="0"/>
              <a:t> agents</a:t>
            </a:r>
          </a:p>
          <a:p>
            <a:pPr lvl="1"/>
            <a:r>
              <a:rPr lang="en-GB" dirty="0" err="1" smtClean="0"/>
              <a:t>Histone</a:t>
            </a:r>
            <a:r>
              <a:rPr lang="en-GB" dirty="0" smtClean="0"/>
              <a:t> </a:t>
            </a:r>
            <a:r>
              <a:rPr lang="en-GB" dirty="0" err="1" smtClean="0"/>
              <a:t>deacetylases</a:t>
            </a:r>
            <a:endParaRPr lang="en-GB" dirty="0" smtClean="0"/>
          </a:p>
          <a:p>
            <a:pPr lvl="1"/>
            <a:r>
              <a:rPr lang="en-GB" dirty="0" err="1" smtClean="0"/>
              <a:t>Histone</a:t>
            </a:r>
            <a:r>
              <a:rPr lang="en-GB" dirty="0" smtClean="0"/>
              <a:t> </a:t>
            </a:r>
            <a:r>
              <a:rPr lang="en-GB" dirty="0" err="1" smtClean="0"/>
              <a:t>methylation</a:t>
            </a:r>
            <a:r>
              <a:rPr lang="en-GB" dirty="0" smtClean="0"/>
              <a:t>/</a:t>
            </a:r>
            <a:r>
              <a:rPr lang="en-GB" dirty="0" err="1" smtClean="0"/>
              <a:t>demethylation</a:t>
            </a:r>
            <a:endParaRPr lang="en-GB" dirty="0" smtClean="0"/>
          </a:p>
          <a:p>
            <a:r>
              <a:rPr lang="en-GB" dirty="0" smtClean="0"/>
              <a:t>New biological targets</a:t>
            </a:r>
          </a:p>
          <a:p>
            <a:pPr lvl="1"/>
            <a:r>
              <a:rPr lang="en-GB" dirty="0" smtClean="0"/>
              <a:t>Tumour stem cells</a:t>
            </a:r>
            <a:endParaRPr lang="en-GB" dirty="0"/>
          </a:p>
        </p:txBody>
      </p:sp>
    </p:spTree>
    <p:extLst>
      <p:ext uri="{BB962C8B-B14F-4D97-AF65-F5344CB8AC3E}">
        <p14:creationId xmlns:p14="http://schemas.microsoft.com/office/powerpoint/2010/main" val="6991631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Standarddesign">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6026B"/>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2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rgbClr val="D6026B"/>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200" b="0" i="0" u="none" strike="noStrike" cap="none" normalizeH="0" baseline="0" smtClean="0">
            <a:ln>
              <a:noFill/>
            </a:ln>
            <a:solidFill>
              <a:srgbClr val="FFFFFF"/>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rdyear">
  <a:themeElements>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fontScheme name="3rdye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rdyea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rdye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rdyear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rdyear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rdyear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rdyear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rdyear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Default Design">
  <a:themeElements>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3rdyear">
  <a:themeElements>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fontScheme name="3rdye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7620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7620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3rdyea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rdye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rdyear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rdyear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rdyear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rdyear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rdyear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5925</TotalTime>
  <Words>1412</Words>
  <Application>Microsoft Office PowerPoint</Application>
  <PresentationFormat>On-screen Show (4:3)</PresentationFormat>
  <Paragraphs>367</Paragraphs>
  <Slides>35</Slides>
  <Notes>18</Notes>
  <HiddenSlides>0</HiddenSlides>
  <MMClips>0</MMClips>
  <ScaleCrop>false</ScaleCrop>
  <HeadingPairs>
    <vt:vector size="4" baseType="variant">
      <vt:variant>
        <vt:lpstr>Theme</vt:lpstr>
      </vt:variant>
      <vt:variant>
        <vt:i4>9</vt:i4>
      </vt:variant>
      <vt:variant>
        <vt:lpstr>Slide Titles</vt:lpstr>
      </vt:variant>
      <vt:variant>
        <vt:i4>35</vt:i4>
      </vt:variant>
    </vt:vector>
  </HeadingPairs>
  <TitlesOfParts>
    <vt:vector size="44" baseType="lpstr">
      <vt:lpstr>4_Default Design</vt:lpstr>
      <vt:lpstr>1_Standarddesign</vt:lpstr>
      <vt:lpstr>5_Default Design</vt:lpstr>
      <vt:lpstr>3rdyear</vt:lpstr>
      <vt:lpstr>6_Default Design</vt:lpstr>
      <vt:lpstr>7_Default Design</vt:lpstr>
      <vt:lpstr>1_Default Design</vt:lpstr>
      <vt:lpstr>1_3rdyear</vt:lpstr>
      <vt:lpstr>8_Default Design</vt:lpstr>
      <vt:lpstr>Cancer Epigenomics Bob Brown: b.brown@imperial.ac.uk</vt:lpstr>
      <vt:lpstr>Same genotype, different phenotype</vt:lpstr>
      <vt:lpstr>Same genotype, different phenotype</vt:lpstr>
      <vt:lpstr>Same genotype, different phenotype</vt:lpstr>
      <vt:lpstr>Same genotype, different phenotype</vt:lpstr>
      <vt:lpstr>Many important genes are epigenetically silenced in malignant cells</vt:lpstr>
      <vt:lpstr>Epigenetics: Levels of control</vt:lpstr>
      <vt:lpstr>Epigenetics can impacts at multiple points on the Patient Cancer Journey</vt:lpstr>
      <vt:lpstr>Key translational areas for epigenetics</vt:lpstr>
      <vt:lpstr>Epigenetics</vt:lpstr>
      <vt:lpstr>(cytosine-5) DNA methylation</vt:lpstr>
      <vt:lpstr>PowerPoint Presentation</vt:lpstr>
      <vt:lpstr>Current methods for high-throughput DNA methylation analysis</vt:lpstr>
      <vt:lpstr>DNA methylation</vt:lpstr>
      <vt:lpstr>DNA methylation silences genes in cancer including tumour-suppressor genes</vt:lpstr>
      <vt:lpstr>DNA methylation silences genes in cancer: role of DNMT</vt:lpstr>
      <vt:lpstr>PowerPoint Presentation</vt:lpstr>
      <vt:lpstr>Epigenetics</vt:lpstr>
      <vt:lpstr>Histones and posttranslational modifications</vt:lpstr>
      <vt:lpstr>Histone modifications affect chromatin template</vt:lpstr>
      <vt:lpstr>PowerPoint Presentation</vt:lpstr>
      <vt:lpstr>PowerPoint Presentation</vt:lpstr>
      <vt:lpstr>PowerPoint Presentation</vt:lpstr>
      <vt:lpstr>PowerPoint Presentation</vt:lpstr>
      <vt:lpstr>Histone methylation and protein binders</vt:lpstr>
      <vt:lpstr>Epigenetics</vt:lpstr>
      <vt:lpstr>RNAi and RNA directed gene silencing (S. pombe)</vt:lpstr>
      <vt:lpstr>Epigenetic modification as drug targets</vt:lpstr>
      <vt:lpstr>Epigenetic Therapies</vt:lpstr>
      <vt:lpstr>Better Epigenetic Therapies?</vt:lpstr>
      <vt:lpstr>PowerPoint Presentation</vt:lpstr>
      <vt:lpstr>Progress in the management of ovarian cancer:  evolution over 40 years</vt:lpstr>
      <vt:lpstr>Systematic CpG Islands methylation profiling in ovarian cancer and association with clinical outcome (progression-free survival)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exley01</dc:creator>
  <dc:description>Template built by www.in-support.com on 06.07.2006</dc:description>
  <cp:lastModifiedBy>Shiel, Nuala</cp:lastModifiedBy>
  <cp:revision>134</cp:revision>
  <dcterms:created xsi:type="dcterms:W3CDTF">2006-07-21T08:37:58Z</dcterms:created>
  <dcterms:modified xsi:type="dcterms:W3CDTF">2012-10-24T12:51:30Z</dcterms:modified>
</cp:coreProperties>
</file>