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59" r:id="rId4"/>
    <p:sldId id="261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70" r:id="rId13"/>
    <p:sldId id="271" r:id="rId14"/>
    <p:sldId id="278" r:id="rId15"/>
    <p:sldId id="272" r:id="rId16"/>
    <p:sldId id="275" r:id="rId17"/>
    <p:sldId id="276" r:id="rId18"/>
    <p:sldId id="277" r:id="rId19"/>
    <p:sldId id="283" r:id="rId20"/>
    <p:sldId id="294" r:id="rId21"/>
    <p:sldId id="274" r:id="rId22"/>
    <p:sldId id="292" r:id="rId23"/>
    <p:sldId id="284" r:id="rId24"/>
    <p:sldId id="285" r:id="rId25"/>
    <p:sldId id="313" r:id="rId26"/>
    <p:sldId id="287" r:id="rId27"/>
    <p:sldId id="288" r:id="rId28"/>
    <p:sldId id="289" r:id="rId29"/>
    <p:sldId id="290" r:id="rId30"/>
    <p:sldId id="291" r:id="rId31"/>
    <p:sldId id="293" r:id="rId32"/>
    <p:sldId id="295" r:id="rId33"/>
    <p:sldId id="296" r:id="rId34"/>
    <p:sldId id="297" r:id="rId35"/>
    <p:sldId id="298" r:id="rId36"/>
    <p:sldId id="302" r:id="rId37"/>
    <p:sldId id="299" r:id="rId38"/>
    <p:sldId id="301" r:id="rId39"/>
    <p:sldId id="303" r:id="rId40"/>
    <p:sldId id="304" r:id="rId41"/>
    <p:sldId id="305" r:id="rId42"/>
    <p:sldId id="307" r:id="rId43"/>
    <p:sldId id="309" r:id="rId44"/>
    <p:sldId id="300" r:id="rId45"/>
    <p:sldId id="310" r:id="rId46"/>
    <p:sldId id="311" r:id="rId47"/>
    <p:sldId id="28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EFEFEF"/>
    <a:srgbClr val="FF00FF"/>
    <a:srgbClr val="0080F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-600" y="-102"/>
      </p:cViewPr>
      <p:guideLst>
        <p:guide orient="horz" pos="818"/>
        <p:guide pos="48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D36FE-8537-1346-9EDC-C1C93C1CFF2C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A40D9-930D-C040-B3C8-5ABFD8311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ways cancer cells can arise</a:t>
            </a:r>
          </a:p>
          <a:p>
            <a:endParaRPr lang="en-US" dirty="0" smtClean="0"/>
          </a:p>
          <a:p>
            <a:r>
              <a:rPr lang="en-US" dirty="0" smtClean="0"/>
              <a:t>Four normal cells independently become transformed and the progeny of each contribute to the </a:t>
            </a:r>
            <a:r>
              <a:rPr lang="en-US" dirty="0" err="1" smtClean="0"/>
              <a:t>tumour</a:t>
            </a:r>
            <a:r>
              <a:rPr lang="en-US" dirty="0" smtClean="0"/>
              <a:t> mass</a:t>
            </a:r>
          </a:p>
          <a:p>
            <a:endParaRPr lang="en-US" dirty="0" smtClean="0"/>
          </a:p>
          <a:p>
            <a:r>
              <a:rPr lang="en-US" dirty="0" smtClean="0"/>
              <a:t>A single cell undergoes transformation and becomes the ancestor</a:t>
            </a:r>
            <a:r>
              <a:rPr lang="en-US" baseline="0" dirty="0" smtClean="0"/>
              <a:t> of all cells in the </a:t>
            </a:r>
            <a:r>
              <a:rPr lang="en-US" baseline="0" dirty="0" err="1" smtClean="0"/>
              <a:t>tumour</a:t>
            </a:r>
            <a:r>
              <a:rPr lang="en-US" baseline="0" dirty="0" smtClean="0"/>
              <a:t> (can be more than 100 billion in a large </a:t>
            </a:r>
            <a:r>
              <a:rPr lang="en-US" baseline="0" dirty="0" err="1" smtClean="0"/>
              <a:t>tumour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  </a:t>
            </a:r>
          </a:p>
          <a:p>
            <a:r>
              <a:rPr lang="en-US" baseline="0" dirty="0" smtClean="0"/>
              <a:t>Most cancers likely to be monoclonal in origin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the interaction of cancer-causing viruses</a:t>
            </a:r>
            <a:r>
              <a:rPr lang="en-US" baseline="0" dirty="0" smtClean="0"/>
              <a:t> with a normal cell in culture</a:t>
            </a:r>
          </a:p>
          <a:p>
            <a:r>
              <a:rPr lang="en-US" baseline="0" dirty="0" smtClean="0"/>
              <a:t>If </a:t>
            </a:r>
            <a:r>
              <a:rPr lang="en-US" baseline="0" dirty="0" err="1" smtClean="0"/>
              <a:t>tumours</a:t>
            </a:r>
            <a:r>
              <a:rPr lang="en-US" baseline="0" dirty="0" smtClean="0"/>
              <a:t> are masses of cells, then the question is reduced to how a virus provokes a mass of cells to grow abnormally</a:t>
            </a:r>
          </a:p>
          <a:p>
            <a:r>
              <a:rPr lang="en-US" baseline="0" dirty="0" smtClean="0"/>
              <a:t>Viruses kill the host cell – not </a:t>
            </a:r>
            <a:r>
              <a:rPr lang="en-US" baseline="0" dirty="0" err="1" smtClean="0"/>
              <a:t>tumour</a:t>
            </a:r>
            <a:r>
              <a:rPr lang="en-US" baseline="0" dirty="0" smtClean="0"/>
              <a:t> viruses…</a:t>
            </a:r>
          </a:p>
          <a:p>
            <a:r>
              <a:rPr lang="en-US" baseline="0" dirty="0" smtClean="0"/>
              <a:t>Continue to grow fast and the traits are passed to subsequent generations: how?!?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 million bugs per plate</a:t>
            </a:r>
          </a:p>
          <a:p>
            <a:r>
              <a:rPr lang="en-US" dirty="0" smtClean="0"/>
              <a:t>1/1,000,000</a:t>
            </a:r>
          </a:p>
          <a:p>
            <a:endParaRPr lang="en-US" dirty="0" smtClean="0"/>
          </a:p>
          <a:p>
            <a:r>
              <a:rPr lang="en-US" dirty="0" smtClean="0"/>
              <a:t>But bugs cant </a:t>
            </a:r>
            <a:r>
              <a:rPr lang="en-US" dirty="0" err="1" smtClean="0"/>
              <a:t>metalolise</a:t>
            </a:r>
            <a:r>
              <a:rPr lang="en-US" dirty="0" smtClean="0"/>
              <a:t> </a:t>
            </a:r>
            <a:r>
              <a:rPr lang="en-US" dirty="0" err="1" smtClean="0"/>
              <a:t>chem</a:t>
            </a:r>
            <a:r>
              <a:rPr lang="en-US" dirty="0" smtClean="0"/>
              <a:t> compounds as humans…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Epithelial</a:t>
            </a:r>
            <a:r>
              <a:rPr lang="en-US" baseline="0" dirty="0" smtClean="0"/>
              <a:t> cells that line the colon wall continuously die and are disposed of as in normal skin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Cell division occurs in the </a:t>
            </a:r>
            <a:r>
              <a:rPr lang="en-US" baseline="0" dirty="0" err="1" smtClean="0"/>
              <a:t>cripts</a:t>
            </a:r>
            <a:r>
              <a:rPr lang="en-US" baseline="0" dirty="0" smtClean="0"/>
              <a:t> to compensate for this (undifferentiated cells are continuously diving here)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move up and start absorbing nutrients and water and start secreting a mucous layer that protects the gut lining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replace the predecessors once they have differentiated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process can go wrong and </a:t>
            </a:r>
            <a:r>
              <a:rPr lang="en-US" baseline="0" dirty="0" err="1" smtClean="0"/>
              <a:t>tickned</a:t>
            </a:r>
            <a:r>
              <a:rPr lang="en-US" baseline="0" dirty="0" smtClean="0"/>
              <a:t> patches of epithelial cells (polyps/adenomas) arise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more undifferentiated the greater the </a:t>
            </a:r>
            <a:r>
              <a:rPr lang="en-US" baseline="0" dirty="0" err="1" smtClean="0"/>
              <a:t>potentiaal</a:t>
            </a:r>
            <a:r>
              <a:rPr lang="en-US" baseline="0" dirty="0" smtClean="0"/>
              <a:t> for disaster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real cancer arise from the secreting cells thus </a:t>
            </a:r>
            <a:r>
              <a:rPr lang="en-US" baseline="0" dirty="0" err="1" smtClean="0"/>
              <a:t>adenocarcinoma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All of these pictures show what we admire in biological systems: beauty,</a:t>
            </a:r>
            <a:r>
              <a:rPr lang="en-US" sz="2400" b="1" baseline="0" dirty="0" smtClean="0">
                <a:latin typeface="Arial"/>
                <a:cs typeface="Arial"/>
              </a:rPr>
              <a:t> control, form, unity of design…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divide</a:t>
            </a:r>
            <a:r>
              <a:rPr lang="en-US" baseline="0" dirty="0" smtClean="0"/>
              <a:t> without cues, they don’t die, they are selfish and do not respect their </a:t>
            </a:r>
            <a:r>
              <a:rPr lang="en-US" baseline="0" dirty="0" err="1" smtClean="0"/>
              <a:t>neighbours</a:t>
            </a:r>
            <a:r>
              <a:rPr lang="en-US" baseline="0" dirty="0" smtClean="0"/>
              <a:t>…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don’t talk…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DNA is covered</a:t>
            </a:r>
            <a:r>
              <a:rPr lang="en-US" baseline="0" dirty="0" smtClean="0"/>
              <a:t> in proteins and these assemble in chromosomes (22+2)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9B20A-E7A5-3747-B265-E03CA0B12024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phase 1-2 hours</a:t>
            </a:r>
          </a:p>
          <a:p>
            <a:r>
              <a:rPr lang="en-US" dirty="0" smtClean="0"/>
              <a:t>S phase </a:t>
            </a:r>
            <a:r>
              <a:rPr lang="en-US" dirty="0" err="1" smtClean="0"/>
              <a:t>sevral</a:t>
            </a:r>
            <a:r>
              <a:rPr lang="en-US" dirty="0" smtClean="0"/>
              <a:t> hours (3 billion pairs of</a:t>
            </a:r>
            <a:r>
              <a:rPr lang="en-US" baseline="0" dirty="0" smtClean="0"/>
              <a:t> nucleotides over 23 </a:t>
            </a:r>
            <a:r>
              <a:rPr lang="en-US" baseline="0" dirty="0" err="1" smtClean="0"/>
              <a:t>chr</a:t>
            </a:r>
            <a:r>
              <a:rPr lang="en-US" baseline="0" dirty="0" smtClean="0"/>
              <a:t>)</a:t>
            </a:r>
            <a:endParaRPr lang="en-US" dirty="0" smtClean="0"/>
          </a:p>
          <a:p>
            <a:r>
              <a:rPr lang="en-US" dirty="0" smtClean="0"/>
              <a:t>G1</a:t>
            </a:r>
            <a:r>
              <a:rPr lang="en-US" baseline="0" dirty="0" smtClean="0"/>
              <a:t> and G2 cell </a:t>
            </a:r>
            <a:r>
              <a:rPr lang="en-US" baseline="0" dirty="0" err="1" smtClean="0"/>
              <a:t>synthesises</a:t>
            </a:r>
            <a:r>
              <a:rPr lang="en-US" baseline="0" dirty="0" smtClean="0"/>
              <a:t> many of its building blocks</a:t>
            </a:r>
          </a:p>
          <a:p>
            <a:r>
              <a:rPr lang="en-US" baseline="0" dirty="0" smtClean="0"/>
              <a:t>G1 enzymes needed to duplicate the genome + other ingredients for DC</a:t>
            </a:r>
          </a:p>
          <a:p>
            <a:r>
              <a:rPr lang="en-US" baseline="0" dirty="0" smtClean="0"/>
              <a:t>G2 mitosis preparation; check that DNA </a:t>
            </a:r>
            <a:r>
              <a:rPr lang="en-US" baseline="0" dirty="0" err="1" smtClean="0"/>
              <a:t>repn</a:t>
            </a:r>
            <a:r>
              <a:rPr lang="en-US" baseline="0" dirty="0" smtClean="0"/>
              <a:t> has been successfully achieved</a:t>
            </a:r>
          </a:p>
          <a:p>
            <a:r>
              <a:rPr lang="en-US" baseline="0" dirty="0" smtClean="0"/>
              <a:t>M </a:t>
            </a:r>
            <a:r>
              <a:rPr lang="en-US" baseline="0" dirty="0" err="1" smtClean="0"/>
              <a:t>pahse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segregagtes</a:t>
            </a:r>
            <a:r>
              <a:rPr lang="en-US" baseline="0" dirty="0" smtClean="0"/>
              <a:t> newly </a:t>
            </a:r>
            <a:r>
              <a:rPr lang="en-US" baseline="0" dirty="0" err="1" smtClean="0"/>
              <a:t>synth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chromosomesinto</a:t>
            </a:r>
            <a:r>
              <a:rPr lang="en-US" baseline="0" dirty="0" smtClean="0"/>
              <a:t> appropriate portions of the enlarged cells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Minute changes can lead to dramatic changes in </a:t>
            </a:r>
            <a:r>
              <a:rPr lang="en-US" dirty="0" err="1" smtClean="0"/>
              <a:t>sequnce</a:t>
            </a:r>
            <a:r>
              <a:rPr lang="en-US" dirty="0" smtClean="0"/>
              <a:t> affecting the meaning of a gene totally</a:t>
            </a:r>
          </a:p>
          <a:p>
            <a:endParaRPr lang="en-US" dirty="0" smtClean="0"/>
          </a:p>
          <a:p>
            <a:r>
              <a:rPr lang="en-US" dirty="0" smtClean="0"/>
              <a:t>Contributes to </a:t>
            </a:r>
            <a:r>
              <a:rPr lang="en-US" dirty="0" err="1" smtClean="0"/>
              <a:t>oevolution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Nucleus size! 1/5 of cell</a:t>
            </a:r>
          </a:p>
          <a:p>
            <a:endParaRPr lang="en-US" dirty="0" smtClean="0"/>
          </a:p>
          <a:p>
            <a:r>
              <a:rPr lang="en-US" dirty="0" err="1" smtClean="0"/>
              <a:t>Tumour</a:t>
            </a:r>
            <a:r>
              <a:rPr lang="en-US" dirty="0" smtClean="0"/>
              <a:t> cells have a nucleus almost as large as the cell itself!!!  </a:t>
            </a:r>
          </a:p>
          <a:p>
            <a:endParaRPr lang="en-US" dirty="0" smtClean="0"/>
          </a:p>
          <a:p>
            <a:r>
              <a:rPr lang="en-US" dirty="0" smtClean="0"/>
              <a:t>Lots more DNA; lots more of mitosis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Epithelial</a:t>
            </a:r>
            <a:r>
              <a:rPr lang="en-US" baseline="0" dirty="0" smtClean="0"/>
              <a:t> cells that line the colon wall continuously die and are disposed of as in normal skin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Cell division occurs in the </a:t>
            </a:r>
            <a:r>
              <a:rPr lang="en-US" baseline="0" dirty="0" err="1" smtClean="0"/>
              <a:t>cripts</a:t>
            </a:r>
            <a:r>
              <a:rPr lang="en-US" baseline="0" dirty="0" smtClean="0"/>
              <a:t> to compensate for this (undifferentiated cells are continuously diving here)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move up and start absorbing nutrients and water and start secreting a mucous layer that protects the gut lining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replace the predecessors once they have differentiated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process can go wrong and </a:t>
            </a:r>
            <a:r>
              <a:rPr lang="en-US" baseline="0" dirty="0" err="1" smtClean="0"/>
              <a:t>tickned</a:t>
            </a:r>
            <a:r>
              <a:rPr lang="en-US" baseline="0" dirty="0" smtClean="0"/>
              <a:t> patches of epithelial cells (polyps/adenomas) arise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more undifferentiated the greater the </a:t>
            </a:r>
            <a:r>
              <a:rPr lang="en-US" baseline="0" dirty="0" err="1" smtClean="0"/>
              <a:t>potentiaal</a:t>
            </a:r>
            <a:r>
              <a:rPr lang="en-US" baseline="0" dirty="0" smtClean="0"/>
              <a:t> for disaster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real cancer arise from the secreting cells thus </a:t>
            </a:r>
            <a:r>
              <a:rPr lang="en-US" baseline="0" dirty="0" err="1" smtClean="0"/>
              <a:t>adenocarcinoma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40D9-930D-C040-B3C8-5ABFD83117B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-158750"/>
            <a:ext cx="1944687" cy="39004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-158750"/>
            <a:ext cx="5683250" cy="39004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303338"/>
            <a:ext cx="2568575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8838" y="1303338"/>
            <a:ext cx="2568575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8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303338"/>
            <a:ext cx="5289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89764CFE-27A4-C349-A3F5-1F46A4949EB3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BC2F15D9-0D11-3849-AC88-64300B8A3E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90525" cy="6858000"/>
          </a:xfrm>
          <a:prstGeom prst="rect">
            <a:avLst/>
          </a:prstGeom>
          <a:gradFill rotWithShape="0">
            <a:gsLst>
              <a:gs pos="0">
                <a:srgbClr val="FF8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63550" y="812800"/>
            <a:ext cx="8216900" cy="320675"/>
            <a:chOff x="292" y="512"/>
            <a:chExt cx="5176" cy="202"/>
          </a:xfrm>
        </p:grpSpPr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292" y="512"/>
              <a:ext cx="3945" cy="0"/>
            </a:xfrm>
            <a:prstGeom prst="line">
              <a:avLst/>
            </a:prstGeom>
            <a:noFill/>
            <a:ln w="28575">
              <a:solidFill>
                <a:srgbClr val="008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 rot="642955">
              <a:off x="4188" y="521"/>
              <a:ext cx="1280" cy="193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352" y="72"/>
                </a:cxn>
                <a:cxn ang="0">
                  <a:pos x="400" y="192"/>
                </a:cxn>
                <a:cxn ang="0">
                  <a:pos x="608" y="80"/>
                </a:cxn>
                <a:cxn ang="0">
                  <a:pos x="728" y="176"/>
                </a:cxn>
                <a:cxn ang="0">
                  <a:pos x="1256" y="0"/>
                </a:cxn>
              </a:cxnLst>
              <a:rect l="0" t="0" r="r" b="b"/>
              <a:pathLst>
                <a:path w="1256" h="193">
                  <a:moveTo>
                    <a:pt x="0" y="112"/>
                  </a:moveTo>
                  <a:cubicBezTo>
                    <a:pt x="142" y="85"/>
                    <a:pt x="285" y="59"/>
                    <a:pt x="352" y="72"/>
                  </a:cubicBezTo>
                  <a:cubicBezTo>
                    <a:pt x="419" y="85"/>
                    <a:pt x="357" y="191"/>
                    <a:pt x="400" y="192"/>
                  </a:cubicBezTo>
                  <a:cubicBezTo>
                    <a:pt x="443" y="193"/>
                    <a:pt x="553" y="83"/>
                    <a:pt x="608" y="80"/>
                  </a:cubicBezTo>
                  <a:cubicBezTo>
                    <a:pt x="663" y="77"/>
                    <a:pt x="620" y="189"/>
                    <a:pt x="728" y="176"/>
                  </a:cubicBezTo>
                  <a:cubicBezTo>
                    <a:pt x="836" y="163"/>
                    <a:pt x="1046" y="81"/>
                    <a:pt x="1256" y="0"/>
                  </a:cubicBezTo>
                </a:path>
              </a:pathLst>
            </a:custGeom>
            <a:noFill/>
            <a:ln w="28575" cmpd="sng">
              <a:solidFill>
                <a:srgbClr val="008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000"/>
          </a:solidFill>
          <a:latin typeface="Century 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000"/>
          </a:solidFill>
          <a:latin typeface="Century 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000"/>
          </a:solidFill>
          <a:latin typeface="Century 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000"/>
          </a:solidFill>
          <a:latin typeface="Century 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000"/>
          </a:solidFill>
          <a:latin typeface="Century Gothic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000"/>
          </a:solidFill>
          <a:latin typeface="Century Gothic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000"/>
          </a:solidFill>
          <a:latin typeface="Century Gothic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000"/>
          </a:solidFill>
          <a:latin typeface="Century Gothic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sz="2800" b="1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defRPr sz="2400" b="1">
          <a:solidFill>
            <a:srgbClr val="00008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rgbClr val="00008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rgbClr val="00008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rgbClr val="00008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rgbClr val="000080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rgbClr val="000080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rgbClr val="000080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defRPr sz="2000" b="1">
          <a:solidFill>
            <a:srgbClr val="00008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sz="6000" b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Carcinogenesis</a:t>
            </a:r>
            <a:endParaRPr lang="en-US" sz="6000" b="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9928" y="3355975"/>
            <a:ext cx="4604146" cy="584775"/>
          </a:xfrm>
        </p:spPr>
        <p:txBody>
          <a:bodyPr/>
          <a:lstStyle/>
          <a:p>
            <a:r>
              <a:rPr lang="en-US" sz="32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 Ana </a:t>
            </a:r>
            <a:r>
              <a:rPr lang="en-US" sz="32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32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Costa-Pereira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9573" y="4422775"/>
            <a:ext cx="62648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Imperial College London</a:t>
            </a:r>
          </a:p>
          <a:p>
            <a:pPr algn="ctr"/>
            <a:r>
              <a:rPr lang="en-GB" sz="20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Faculty of Medicine, Department of Surgery &amp; Cancer</a:t>
            </a:r>
          </a:p>
          <a:p>
            <a:pPr algn="ctr"/>
            <a:r>
              <a:rPr lang="en-GB" sz="20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Molecular Oncology Section</a:t>
            </a:r>
          </a:p>
          <a:p>
            <a:pPr algn="ctr"/>
            <a:r>
              <a:rPr lang="en-GB" sz="200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London, UK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3663" y="6292850"/>
            <a:ext cx="1379537" cy="517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6477000"/>
            <a:ext cx="3735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a.costa-pereira@imperial.ac.uk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are autonomous entities…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8376136" cy="5232202"/>
          </a:xfrm>
        </p:spPr>
        <p:txBody>
          <a:bodyPr/>
          <a:lstStyle/>
          <a:p>
            <a:r>
              <a:rPr lang="en-US" dirty="0" smtClean="0"/>
              <a:t>• Cells can  perform many different functions</a:t>
            </a:r>
          </a:p>
          <a:p>
            <a:r>
              <a:rPr lang="en-US" dirty="0" smtClean="0"/>
              <a:t>almost as if they were a mini-ecosystem</a:t>
            </a:r>
          </a:p>
          <a:p>
            <a:r>
              <a:rPr lang="en-US" dirty="0" smtClean="0"/>
              <a:t>		 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* this is good and bad…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FF6600"/>
                </a:solidFill>
              </a:rPr>
              <a:t>The good:</a:t>
            </a:r>
          </a:p>
          <a:p>
            <a:r>
              <a:rPr lang="en-US" sz="2000" dirty="0" smtClean="0"/>
              <a:t>• Cells that can survive in several cellular contexts can adapt and </a:t>
            </a:r>
          </a:p>
          <a:p>
            <a:r>
              <a:rPr lang="en-US" sz="2000" dirty="0" smtClean="0"/>
              <a:t>serve specific functions in the body and are free to move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6600"/>
                </a:solidFill>
              </a:rPr>
              <a:t>The bad:</a:t>
            </a:r>
          </a:p>
          <a:p>
            <a:r>
              <a:rPr lang="en-US" sz="2000" dirty="0" smtClean="0"/>
              <a:t>• Potential overgrowth which can ultimately lead to cancer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5" y="-158750"/>
            <a:ext cx="8594750" cy="1143000"/>
          </a:xfrm>
        </p:spPr>
        <p:txBody>
          <a:bodyPr/>
          <a:lstStyle/>
          <a:p>
            <a:r>
              <a:rPr lang="en-US" dirty="0" smtClean="0"/>
              <a:t>…yet they must leave in a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8199681" cy="5047535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 Cells do not exist in a vacuum: they are </a:t>
            </a:r>
          </a:p>
          <a:p>
            <a:r>
              <a:rPr lang="en-US" dirty="0" smtClean="0"/>
              <a:t>surrounded by other cells and by extracellular</a:t>
            </a:r>
          </a:p>
          <a:p>
            <a:r>
              <a:rPr lang="en-US" dirty="0" smtClean="0"/>
              <a:t>fluids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 They scan the environment for cues (divide,</a:t>
            </a:r>
          </a:p>
          <a:p>
            <a:r>
              <a:rPr lang="en-US" dirty="0" smtClean="0"/>
              <a:t>stay still, </a:t>
            </a:r>
            <a:r>
              <a:rPr lang="en-US" dirty="0" err="1" smtClean="0"/>
              <a:t>apoptose</a:t>
            </a:r>
            <a:r>
              <a:rPr lang="en-US" dirty="0" smtClean="0"/>
              <a:t>/die)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 They send messages to other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90" name="Picture 18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3813" y="619125"/>
            <a:ext cx="2770187" cy="698500"/>
          </a:xfrm>
          <a:prstGeom prst="rect">
            <a:avLst/>
          </a:prstGeom>
          <a:noFill/>
        </p:spPr>
      </p:pic>
      <p:pic>
        <p:nvPicPr>
          <p:cNvPr id="105484" name="Picture 12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1675" y="481013"/>
            <a:ext cx="2770188" cy="698500"/>
          </a:xfrm>
          <a:prstGeom prst="rect">
            <a:avLst/>
          </a:prstGeom>
          <a:noFill/>
        </p:spPr>
      </p:pic>
      <p:sp>
        <p:nvSpPr>
          <p:cNvPr id="105512" name="Rectangle 40"/>
          <p:cNvSpPr>
            <a:spLocks noChangeArrowheads="1"/>
          </p:cNvSpPr>
          <p:nvPr/>
        </p:nvSpPr>
        <p:spPr bwMode="auto">
          <a:xfrm>
            <a:off x="3292475" y="33338"/>
            <a:ext cx="5807075" cy="592137"/>
          </a:xfrm>
          <a:prstGeom prst="rect">
            <a:avLst/>
          </a:prstGeom>
          <a:noFill/>
          <a:ln w="57150">
            <a:solidFill>
              <a:srgbClr val="008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476" name="Picture 4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1588" y="3168650"/>
            <a:ext cx="2770187" cy="698500"/>
          </a:xfrm>
          <a:prstGeom prst="rect">
            <a:avLst/>
          </a:prstGeom>
          <a:noFill/>
        </p:spPr>
      </p:pic>
      <p:pic>
        <p:nvPicPr>
          <p:cNvPr id="105477" name="Picture 5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2508250"/>
            <a:ext cx="2770188" cy="698500"/>
          </a:xfrm>
          <a:prstGeom prst="rect">
            <a:avLst/>
          </a:prstGeom>
          <a:noFill/>
        </p:spPr>
      </p:pic>
      <p:pic>
        <p:nvPicPr>
          <p:cNvPr id="105478" name="Picture 6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5088" y="1417638"/>
            <a:ext cx="2770187" cy="698500"/>
          </a:xfrm>
          <a:prstGeom prst="rect">
            <a:avLst/>
          </a:prstGeom>
          <a:noFill/>
        </p:spPr>
      </p:pic>
      <p:pic>
        <p:nvPicPr>
          <p:cNvPr id="105479" name="Picture 7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50" y="1928813"/>
            <a:ext cx="2770188" cy="698500"/>
          </a:xfrm>
          <a:prstGeom prst="rect">
            <a:avLst/>
          </a:prstGeom>
          <a:noFill/>
        </p:spPr>
      </p:pic>
      <p:pic>
        <p:nvPicPr>
          <p:cNvPr id="105480" name="Picture 8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4546600"/>
            <a:ext cx="2770188" cy="698500"/>
          </a:xfrm>
          <a:prstGeom prst="rect">
            <a:avLst/>
          </a:prstGeom>
          <a:noFill/>
        </p:spPr>
      </p:pic>
      <p:pic>
        <p:nvPicPr>
          <p:cNvPr id="105481" name="Picture 9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3770313"/>
            <a:ext cx="2770188" cy="698500"/>
          </a:xfrm>
          <a:prstGeom prst="rect">
            <a:avLst/>
          </a:prstGeom>
          <a:noFill/>
        </p:spPr>
      </p:pic>
      <p:pic>
        <p:nvPicPr>
          <p:cNvPr id="105482" name="Picture 10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" y="754063"/>
            <a:ext cx="2770188" cy="698500"/>
          </a:xfrm>
          <a:prstGeom prst="rect">
            <a:avLst/>
          </a:prstGeom>
          <a:noFill/>
        </p:spPr>
      </p:pic>
      <p:pic>
        <p:nvPicPr>
          <p:cNvPr id="105483" name="Picture 11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1401763"/>
            <a:ext cx="2770187" cy="698500"/>
          </a:xfrm>
          <a:prstGeom prst="rect">
            <a:avLst/>
          </a:prstGeom>
          <a:noFill/>
        </p:spPr>
      </p:pic>
      <p:pic>
        <p:nvPicPr>
          <p:cNvPr id="105485" name="Picture 13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4725" y="5584825"/>
            <a:ext cx="2770188" cy="698500"/>
          </a:xfrm>
          <a:prstGeom prst="rect">
            <a:avLst/>
          </a:prstGeom>
          <a:noFill/>
        </p:spPr>
      </p:pic>
      <p:pic>
        <p:nvPicPr>
          <p:cNvPr id="105486" name="Picture 14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625" y="5056188"/>
            <a:ext cx="2770188" cy="698500"/>
          </a:xfrm>
          <a:prstGeom prst="rect">
            <a:avLst/>
          </a:prstGeom>
          <a:noFill/>
        </p:spPr>
      </p:pic>
      <p:pic>
        <p:nvPicPr>
          <p:cNvPr id="105487" name="Picture 15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5983288"/>
            <a:ext cx="2770187" cy="698500"/>
          </a:xfrm>
          <a:prstGeom prst="rect">
            <a:avLst/>
          </a:prstGeom>
          <a:noFill/>
        </p:spPr>
      </p:pic>
      <p:pic>
        <p:nvPicPr>
          <p:cNvPr id="105488" name="Picture 16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113"/>
            <a:ext cx="2770187" cy="698500"/>
          </a:xfrm>
          <a:prstGeom prst="rect">
            <a:avLst/>
          </a:prstGeom>
          <a:noFill/>
        </p:spPr>
      </p:pic>
      <p:pic>
        <p:nvPicPr>
          <p:cNvPr id="105489" name="Picture 17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0638" y="4014788"/>
            <a:ext cx="2770187" cy="698500"/>
          </a:xfrm>
          <a:prstGeom prst="rect">
            <a:avLst/>
          </a:prstGeom>
          <a:noFill/>
        </p:spPr>
      </p:pic>
      <p:pic>
        <p:nvPicPr>
          <p:cNvPr id="105491" name="Picture 19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2022475"/>
            <a:ext cx="2770188" cy="698500"/>
          </a:xfrm>
          <a:prstGeom prst="rect">
            <a:avLst/>
          </a:prstGeom>
          <a:noFill/>
        </p:spPr>
      </p:pic>
      <p:pic>
        <p:nvPicPr>
          <p:cNvPr id="105492" name="Picture 20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0838" y="2606675"/>
            <a:ext cx="2770187" cy="698500"/>
          </a:xfrm>
          <a:prstGeom prst="rect">
            <a:avLst/>
          </a:prstGeom>
          <a:noFill/>
        </p:spPr>
      </p:pic>
      <p:pic>
        <p:nvPicPr>
          <p:cNvPr id="105493" name="Picture 21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510" y="3113088"/>
            <a:ext cx="2770188" cy="698500"/>
          </a:xfrm>
          <a:prstGeom prst="rect">
            <a:avLst/>
          </a:prstGeom>
          <a:noFill/>
        </p:spPr>
      </p:pic>
      <p:pic>
        <p:nvPicPr>
          <p:cNvPr id="105494" name="Picture 22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213" y="3624263"/>
            <a:ext cx="2770187" cy="698500"/>
          </a:xfrm>
          <a:prstGeom prst="rect">
            <a:avLst/>
          </a:prstGeom>
          <a:noFill/>
        </p:spPr>
      </p:pic>
      <p:pic>
        <p:nvPicPr>
          <p:cNvPr id="105495" name="Picture 23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2225" y="4414838"/>
            <a:ext cx="2770188" cy="698500"/>
          </a:xfrm>
          <a:prstGeom prst="rect">
            <a:avLst/>
          </a:prstGeom>
          <a:noFill/>
        </p:spPr>
      </p:pic>
      <p:pic>
        <p:nvPicPr>
          <p:cNvPr id="105496" name="Picture 24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5105400"/>
            <a:ext cx="2770188" cy="698500"/>
          </a:xfrm>
          <a:prstGeom prst="rect">
            <a:avLst/>
          </a:prstGeom>
          <a:noFill/>
        </p:spPr>
      </p:pic>
      <p:pic>
        <p:nvPicPr>
          <p:cNvPr id="105497" name="Picture 25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2450" y="5680075"/>
            <a:ext cx="2770188" cy="698500"/>
          </a:xfrm>
          <a:prstGeom prst="rect">
            <a:avLst/>
          </a:prstGeom>
          <a:noFill/>
        </p:spPr>
      </p:pic>
      <p:pic>
        <p:nvPicPr>
          <p:cNvPr id="105498" name="Picture 26" descr="Happy Birthda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5965" y="6149330"/>
            <a:ext cx="2770188" cy="698500"/>
          </a:xfrm>
          <a:prstGeom prst="rect">
            <a:avLst/>
          </a:prstGeom>
          <a:noFill/>
        </p:spPr>
      </p:pic>
      <p:sp>
        <p:nvSpPr>
          <p:cNvPr id="105499" name="Rectangle 27"/>
          <p:cNvSpPr>
            <a:spLocks noChangeArrowheads="1"/>
          </p:cNvSpPr>
          <p:nvPr/>
        </p:nvSpPr>
        <p:spPr bwMode="auto">
          <a:xfrm>
            <a:off x="3672558" y="903613"/>
            <a:ext cx="191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Proteins </a:t>
            </a:r>
          </a:p>
          <a:p>
            <a:r>
              <a:rPr lang="en-US" sz="3600" b="1"/>
              <a:t>   do…</a:t>
            </a:r>
          </a:p>
        </p:txBody>
      </p:sp>
      <p:sp>
        <p:nvSpPr>
          <p:cNvPr id="105500" name="Rectangle 28"/>
          <p:cNvSpPr>
            <a:spLocks noChangeArrowheads="1"/>
          </p:cNvSpPr>
          <p:nvPr/>
        </p:nvSpPr>
        <p:spPr bwMode="auto">
          <a:xfrm>
            <a:off x="3168650" y="2568575"/>
            <a:ext cx="32035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   … not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“live” </a:t>
            </a:r>
            <a:r>
              <a:rPr lang="en-US" sz="3600" b="1" dirty="0"/>
              <a:t>alone!</a:t>
            </a:r>
          </a:p>
        </p:txBody>
      </p:sp>
      <p:sp>
        <p:nvSpPr>
          <p:cNvPr id="105503" name="Rectangle 31"/>
          <p:cNvSpPr>
            <a:spLocks noChangeArrowheads="1"/>
          </p:cNvSpPr>
          <p:nvPr/>
        </p:nvSpPr>
        <p:spPr bwMode="auto">
          <a:xfrm rot="-2166920">
            <a:off x="7340033" y="1911902"/>
            <a:ext cx="1764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80"/>
                </a:solidFill>
              </a:rPr>
              <a:t>Integrate</a:t>
            </a:r>
            <a:endParaRPr lang="en-US" sz="2800" b="1" dirty="0">
              <a:solidFill>
                <a:srgbClr val="000080"/>
              </a:solidFill>
            </a:endParaRPr>
          </a:p>
        </p:txBody>
      </p:sp>
      <p:sp>
        <p:nvSpPr>
          <p:cNvPr id="105504" name="Rectangle 32"/>
          <p:cNvSpPr>
            <a:spLocks noChangeArrowheads="1"/>
          </p:cNvSpPr>
          <p:nvPr/>
        </p:nvSpPr>
        <p:spPr bwMode="auto">
          <a:xfrm rot="-2166920">
            <a:off x="4469857" y="4411792"/>
            <a:ext cx="877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Talk</a:t>
            </a:r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 rot="636961">
            <a:off x="7174095" y="5193834"/>
            <a:ext cx="1204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400080"/>
                </a:solidFill>
              </a:rPr>
              <a:t>Sense</a:t>
            </a:r>
            <a:endParaRPr lang="en-US" sz="2800" b="1" dirty="0">
              <a:solidFill>
                <a:srgbClr val="400080"/>
              </a:solidFill>
            </a:endParaRPr>
          </a:p>
        </p:txBody>
      </p:sp>
      <p:sp>
        <p:nvSpPr>
          <p:cNvPr id="105506" name="Rectangle 34"/>
          <p:cNvSpPr>
            <a:spLocks noChangeArrowheads="1"/>
          </p:cNvSpPr>
          <p:nvPr/>
        </p:nvSpPr>
        <p:spPr bwMode="auto">
          <a:xfrm rot="1681514">
            <a:off x="497806" y="1550075"/>
            <a:ext cx="752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Die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105507" name="Rectangle 35"/>
          <p:cNvSpPr>
            <a:spLocks noChangeArrowheads="1"/>
          </p:cNvSpPr>
          <p:nvPr/>
        </p:nvSpPr>
        <p:spPr bwMode="auto">
          <a:xfrm rot="-2273827">
            <a:off x="292925" y="4566301"/>
            <a:ext cx="10537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80FF"/>
                </a:solidFill>
              </a:rPr>
              <a:t>Feed</a:t>
            </a:r>
            <a:endParaRPr lang="en-US" sz="2800" b="1" dirty="0">
              <a:solidFill>
                <a:srgbClr val="0080FF"/>
              </a:solidFill>
            </a:endParaRPr>
          </a:p>
        </p:txBody>
      </p:sp>
      <p:sp>
        <p:nvSpPr>
          <p:cNvPr id="105510" name="WordArt 38"/>
          <p:cNvSpPr>
            <a:spLocks noChangeArrowheads="1" noChangeShapeType="1" noTextEdit="1"/>
          </p:cNvSpPr>
          <p:nvPr/>
        </p:nvSpPr>
        <p:spPr bwMode="auto">
          <a:xfrm>
            <a:off x="3589338" y="127000"/>
            <a:ext cx="5448300" cy="41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</a:rPr>
              <a:t>The society of proteins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36750" y="6334780"/>
            <a:ext cx="1273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>Divide</a:t>
            </a:r>
            <a:endParaRPr lang="en-US" sz="28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cell is born…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7523389" cy="3108543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Each cell has the potential to give rise to</a:t>
            </a:r>
          </a:p>
          <a:p>
            <a:r>
              <a:rPr lang="en-US" dirty="0" smtClean="0"/>
              <a:t>two daughter cells – mitosis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 The cell cycle requires the replication of</a:t>
            </a:r>
          </a:p>
          <a:p>
            <a:r>
              <a:rPr lang="en-US" dirty="0" smtClean="0"/>
              <a:t>DNA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22" y="4449233"/>
            <a:ext cx="5334000" cy="200406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94360" y="6572912"/>
            <a:ext cx="6149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376092"/>
                </a:solidFill>
              </a:rPr>
              <a:t>Lodish</a:t>
            </a:r>
            <a:r>
              <a:rPr lang="en-US" sz="1200" dirty="0">
                <a:solidFill>
                  <a:srgbClr val="376092"/>
                </a:solidFill>
              </a:rPr>
              <a:t> </a:t>
            </a:r>
            <a:r>
              <a:rPr lang="en-US" sz="1200" i="1" dirty="0">
                <a:solidFill>
                  <a:srgbClr val="376092"/>
                </a:solidFill>
              </a:rPr>
              <a:t>et al.</a:t>
            </a:r>
            <a:r>
              <a:rPr lang="en-US" sz="1200" dirty="0">
                <a:solidFill>
                  <a:srgbClr val="376092"/>
                </a:solidFill>
              </a:rPr>
              <a:t> (2004). Molecular Cell Biology, 5th </a:t>
            </a:r>
            <a:r>
              <a:rPr lang="en-US" sz="1200" dirty="0" err="1">
                <a:solidFill>
                  <a:srgbClr val="376092"/>
                </a:solidFill>
              </a:rPr>
              <a:t>ed</a:t>
            </a:r>
            <a:r>
              <a:rPr lang="en-US" sz="1200" dirty="0">
                <a:solidFill>
                  <a:srgbClr val="376092"/>
                </a:solidFill>
              </a:rPr>
              <a:t>, W.H. Freeman &amp; Co., NY, USA.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a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8485766" cy="5324534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 Parental cell must grow and ensure that it</a:t>
            </a:r>
          </a:p>
          <a:p>
            <a:r>
              <a:rPr lang="en-US" dirty="0" smtClean="0"/>
              <a:t>has enough ‘goodies’ (DNA, RNA, proteins,</a:t>
            </a:r>
          </a:p>
          <a:p>
            <a:r>
              <a:rPr lang="en-US" dirty="0" smtClean="0"/>
              <a:t>organelles, membranes, salts, fluids…) to divide </a:t>
            </a:r>
          </a:p>
          <a:p>
            <a:r>
              <a:rPr lang="en-US" dirty="0" smtClean="0"/>
              <a:t>between the daughter cells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/>
              <a:t>Cell must be able to coordinate the cell cycle</a:t>
            </a:r>
          </a:p>
          <a:p>
            <a:r>
              <a:rPr lang="en-US" dirty="0" smtClean="0"/>
              <a:t>		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* several checks must be in place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	* cycles of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phosphorylation/dephosphorylation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		are very important -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cyclins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pic>
        <p:nvPicPr>
          <p:cNvPr id="5" name="Picture 4" descr="figure-01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556" y="1138109"/>
            <a:ext cx="6064779" cy="5423556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94360" y="6572912"/>
            <a:ext cx="6149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376092"/>
                </a:solidFill>
              </a:rPr>
              <a:t>Lodish</a:t>
            </a:r>
            <a:r>
              <a:rPr lang="en-US" sz="1200" dirty="0">
                <a:solidFill>
                  <a:srgbClr val="376092"/>
                </a:solidFill>
              </a:rPr>
              <a:t> </a:t>
            </a:r>
            <a:r>
              <a:rPr lang="en-US" sz="1200" i="1" dirty="0">
                <a:solidFill>
                  <a:srgbClr val="376092"/>
                </a:solidFill>
              </a:rPr>
              <a:t>et al.</a:t>
            </a:r>
            <a:r>
              <a:rPr lang="en-US" sz="1200" dirty="0">
                <a:solidFill>
                  <a:srgbClr val="376092"/>
                </a:solidFill>
              </a:rPr>
              <a:t> (2004). Molecular Cell Biology, 5th </a:t>
            </a:r>
            <a:r>
              <a:rPr lang="en-US" sz="1200" dirty="0" err="1">
                <a:solidFill>
                  <a:srgbClr val="376092"/>
                </a:solidFill>
              </a:rPr>
              <a:t>ed</a:t>
            </a:r>
            <a:r>
              <a:rPr lang="en-US" sz="1200" dirty="0">
                <a:solidFill>
                  <a:srgbClr val="376092"/>
                </a:solidFill>
              </a:rPr>
              <a:t>, W.H. Freeman &amp; Co., NY, USA.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8750"/>
            <a:ext cx="8458200" cy="1143000"/>
          </a:xfrm>
        </p:spPr>
        <p:txBody>
          <a:bodyPr/>
          <a:lstStyle/>
          <a:p>
            <a:r>
              <a:rPr lang="en-GB" smtClean="0"/>
              <a:t>Mutations Can Arise from Replication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8550638" cy="5139868"/>
          </a:xfrm>
        </p:spPr>
        <p:txBody>
          <a:bodyPr/>
          <a:lstStyle/>
          <a:p>
            <a:r>
              <a:rPr lang="en-GB" dirty="0" smtClean="0">
                <a:solidFill>
                  <a:srgbClr val="FF8000"/>
                </a:solidFill>
              </a:rPr>
              <a:t>• </a:t>
            </a:r>
            <a:r>
              <a:rPr lang="en-GB" dirty="0" smtClean="0"/>
              <a:t>Many errors can occur during the transcription</a:t>
            </a:r>
          </a:p>
          <a:p>
            <a:r>
              <a:rPr lang="en-GB" dirty="0" smtClean="0"/>
              <a:t>of 3 metres of DNA, which will accumulate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8000"/>
                </a:solidFill>
              </a:rPr>
              <a:t>• </a:t>
            </a:r>
            <a:r>
              <a:rPr lang="en-GB" dirty="0" smtClean="0"/>
              <a:t>Can lead to silent mutations or harmful (</a:t>
            </a:r>
            <a:r>
              <a:rPr lang="en-GB" dirty="0" smtClean="0">
                <a:solidFill>
                  <a:srgbClr val="FF8000"/>
                </a:solidFill>
              </a:rPr>
              <a:t>small</a:t>
            </a:r>
          </a:p>
          <a:p>
            <a:r>
              <a:rPr lang="en-GB" dirty="0" smtClean="0"/>
              <a:t>or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large</a:t>
            </a:r>
            <a:r>
              <a:rPr lang="en-GB" dirty="0" smtClean="0"/>
              <a:t>) mutations:		</a:t>
            </a:r>
          </a:p>
          <a:p>
            <a:r>
              <a:rPr lang="en-GB" dirty="0" smtClean="0"/>
              <a:t>		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* deletion		</a:t>
            </a:r>
            <a:r>
              <a:rPr lang="en-GB" sz="2000" dirty="0" smtClean="0">
                <a:solidFill>
                  <a:srgbClr val="FF8000"/>
                </a:solidFill>
              </a:rPr>
              <a:t>* base substitution </a:t>
            </a:r>
            <a:r>
              <a:rPr lang="en-GB" sz="2000" dirty="0" err="1" smtClean="0">
                <a:solidFill>
                  <a:srgbClr val="FF8000"/>
                </a:solidFill>
              </a:rPr>
              <a:t>missense</a:t>
            </a:r>
            <a:r>
              <a:rPr lang="en-GB" sz="2000" dirty="0" smtClean="0">
                <a:solidFill>
                  <a:srgbClr val="FF8000"/>
                </a:solidFill>
              </a:rPr>
              <a:t> (new </a:t>
            </a:r>
            <a:r>
              <a:rPr lang="en-GB" sz="2000" dirty="0" err="1" smtClean="0">
                <a:solidFill>
                  <a:srgbClr val="FF8000"/>
                </a:solidFill>
              </a:rPr>
              <a:t>aa</a:t>
            </a:r>
            <a:r>
              <a:rPr lang="en-GB" sz="2000" dirty="0" smtClean="0">
                <a:solidFill>
                  <a:srgbClr val="FF8000"/>
                </a:solidFill>
              </a:rPr>
              <a:t>)</a:t>
            </a: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		* insertion		</a:t>
            </a:r>
            <a:r>
              <a:rPr lang="en-GB" sz="2000" dirty="0" smtClean="0">
                <a:solidFill>
                  <a:srgbClr val="FF8000"/>
                </a:solidFill>
              </a:rPr>
              <a:t>* base substitution nonsense (STOP)</a:t>
            </a: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		* translocation		</a:t>
            </a:r>
            <a:r>
              <a:rPr lang="en-GB" sz="2000" dirty="0" smtClean="0">
                <a:solidFill>
                  <a:srgbClr val="FF8000"/>
                </a:solidFill>
              </a:rPr>
              <a:t>* </a:t>
            </a:r>
            <a:r>
              <a:rPr lang="en-GB" sz="2000" dirty="0" err="1" smtClean="0">
                <a:solidFill>
                  <a:srgbClr val="FF8000"/>
                </a:solidFill>
              </a:rPr>
              <a:t>frameshift</a:t>
            </a:r>
            <a:r>
              <a:rPr lang="en-GB" sz="2000" dirty="0" smtClean="0">
                <a:solidFill>
                  <a:srgbClr val="FF8000"/>
                </a:solidFill>
              </a:rPr>
              <a:t> (different sequence sub.)</a:t>
            </a: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		* amplification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Cell vs. Cancer Cell</a:t>
            </a:r>
            <a:endParaRPr lang="en-US" dirty="0"/>
          </a:p>
        </p:txBody>
      </p:sp>
      <p:pic>
        <p:nvPicPr>
          <p:cNvPr id="4" name="Picture 3" descr="figure 1-1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56" y="1140176"/>
            <a:ext cx="4133321" cy="4023309"/>
          </a:xfrm>
          <a:prstGeom prst="rect">
            <a:avLst/>
          </a:prstGeom>
        </p:spPr>
      </p:pic>
      <p:pic>
        <p:nvPicPr>
          <p:cNvPr id="5" name="Picture 4" descr="figure 1-11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800" y="1917347"/>
            <a:ext cx="4468200" cy="4940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935" y="6396335"/>
            <a:ext cx="36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Weinberg (2007). The Biology of Cancer, 1</a:t>
            </a:r>
            <a:r>
              <a:rPr lang="en-US" sz="12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ed.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Garland Science, New York, USA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also have a life…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125823"/>
            <a:ext cx="8370926" cy="5693866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/>
              <a:t>Different cells have different functions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Different cellular functions require a different</a:t>
            </a:r>
          </a:p>
          <a:p>
            <a:r>
              <a:rPr lang="en-US" dirty="0" smtClean="0"/>
              <a:t>set of proteins to execute it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/>
              <a:t>DNA has all the information necessary to</a:t>
            </a:r>
          </a:p>
          <a:p>
            <a:r>
              <a:rPr lang="en-US" dirty="0" smtClean="0"/>
              <a:t>make any given protein – the “cellular soldiers”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Different kinds of proteins – different families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cancer cells do?!?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658" y="1030238"/>
            <a:ext cx="8404865" cy="5047535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 They multiply uncontrollably – they focus their </a:t>
            </a:r>
          </a:p>
          <a:p>
            <a:r>
              <a:rPr lang="en-US" dirty="0" smtClean="0"/>
              <a:t>energy on their own proliferation and no longer</a:t>
            </a:r>
          </a:p>
          <a:p>
            <a:r>
              <a:rPr lang="en-US" dirty="0" smtClean="0"/>
              <a:t>focus on forming a functional tissue or organ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 </a:t>
            </a:r>
            <a:r>
              <a:rPr lang="en-US" dirty="0" smtClean="0"/>
              <a:t>They don’t differentiate as they should – often</a:t>
            </a:r>
          </a:p>
          <a:p>
            <a:r>
              <a:rPr lang="en-US" dirty="0" smtClean="0"/>
              <a:t>lose organ- or tissue-specific characteristics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 </a:t>
            </a:r>
            <a:r>
              <a:rPr lang="en-US" dirty="0" smtClean="0"/>
              <a:t>They do not die when apoptosis is triggered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303338"/>
            <a:ext cx="8114053" cy="1122400"/>
          </a:xfrm>
        </p:spPr>
        <p:txBody>
          <a:bodyPr wrap="square">
            <a:no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 Become more insightful about cancer as a disease of cell biology</a:t>
            </a: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285" y="3200400"/>
            <a:ext cx="80735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kern="0" dirty="0" smtClean="0">
                <a:solidFill>
                  <a:srgbClr val="FF6600"/>
                </a:solidFill>
              </a:rPr>
              <a:t>•</a:t>
            </a:r>
            <a:r>
              <a:rPr lang="en-US" sz="2800" b="1" kern="0" dirty="0" smtClean="0">
                <a:solidFill>
                  <a:srgbClr val="000080"/>
                </a:solidFill>
              </a:rPr>
              <a:t> To demonstrate how a normal cell can become a cancer cell</a:t>
            </a:r>
            <a:endParaRPr lang="en-US" sz="2800" b="1" kern="0" dirty="0">
              <a:solidFill>
                <a:srgbClr val="00008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3285" y="5257800"/>
            <a:ext cx="8187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Provide the basis to understand mechanisms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kern="0" dirty="0" smtClean="0">
                <a:solidFill>
                  <a:srgbClr val="000080"/>
                </a:solidFill>
              </a:rPr>
              <a:t>of carcinogenesis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-23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01" y="1112162"/>
            <a:ext cx="6238037" cy="54864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94360" y="6572912"/>
            <a:ext cx="6149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376092"/>
                </a:solidFill>
              </a:rPr>
              <a:t>Lodish</a:t>
            </a:r>
            <a:r>
              <a:rPr lang="en-US" sz="1200" dirty="0">
                <a:solidFill>
                  <a:srgbClr val="376092"/>
                </a:solidFill>
              </a:rPr>
              <a:t> </a:t>
            </a:r>
            <a:r>
              <a:rPr lang="en-US" sz="1200" i="1" dirty="0">
                <a:solidFill>
                  <a:srgbClr val="376092"/>
                </a:solidFill>
              </a:rPr>
              <a:t>et al.</a:t>
            </a:r>
            <a:r>
              <a:rPr lang="en-US" sz="1200" dirty="0">
                <a:solidFill>
                  <a:srgbClr val="376092"/>
                </a:solidFill>
              </a:rPr>
              <a:t> (2004). Molecular Cell Biology, 5th </a:t>
            </a:r>
            <a:r>
              <a:rPr lang="en-US" sz="1200" dirty="0" err="1">
                <a:solidFill>
                  <a:srgbClr val="376092"/>
                </a:solidFill>
              </a:rPr>
              <a:t>ed</a:t>
            </a:r>
            <a:r>
              <a:rPr lang="en-US" sz="1200" dirty="0">
                <a:solidFill>
                  <a:srgbClr val="376092"/>
                </a:solidFill>
              </a:rPr>
              <a:t>, W.H. Freeman &amp; Co., NY, USA.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all cells must eventually die…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863" y="1125823"/>
            <a:ext cx="8453757" cy="4678203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/>
              <a:t>Billions of cells die every day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 Highly controlled process that involves: </a:t>
            </a:r>
          </a:p>
          <a:p>
            <a:r>
              <a:rPr lang="en-US" dirty="0" smtClean="0"/>
              <a:t>							</a:t>
            </a:r>
            <a:r>
              <a:rPr lang="en-US" sz="2000" dirty="0" smtClean="0"/>
              <a:t>• </a:t>
            </a:r>
            <a:r>
              <a:rPr lang="en-US" sz="2000" dirty="0" err="1" smtClean="0"/>
              <a:t>caspases</a:t>
            </a:r>
            <a:endParaRPr lang="en-US" sz="2000" dirty="0" smtClean="0"/>
          </a:p>
          <a:p>
            <a:r>
              <a:rPr lang="en-US" sz="2000" dirty="0" smtClean="0"/>
              <a:t>							• DNA cleavage</a:t>
            </a:r>
          </a:p>
          <a:p>
            <a:r>
              <a:rPr lang="en-US" sz="2000" dirty="0" smtClean="0"/>
              <a:t>							•membrane </a:t>
            </a:r>
            <a:r>
              <a:rPr lang="en-US" sz="2000" dirty="0" err="1" smtClean="0"/>
              <a:t>blebbing</a:t>
            </a:r>
            <a:endParaRPr lang="en-US" sz="2000" dirty="0" smtClean="0"/>
          </a:p>
          <a:p>
            <a:r>
              <a:rPr lang="en-US" dirty="0" smtClean="0"/>
              <a:t>							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79" y="2707344"/>
            <a:ext cx="5990785" cy="396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11661" y="6559536"/>
            <a:ext cx="23323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www.nearingzero.net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5789" y="2648442"/>
            <a:ext cx="5912847" cy="1754327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</a:rPr>
              <a:t>What pushes cancer cells</a:t>
            </a:r>
          </a:p>
          <a:p>
            <a:pPr algn="ctr"/>
            <a:r>
              <a:rPr lang="en-US" sz="3600" b="1" dirty="0" smtClean="0">
                <a:solidFill>
                  <a:srgbClr val="FF6600"/>
                </a:solidFill>
              </a:rPr>
              <a:t> to adopt such </a:t>
            </a:r>
          </a:p>
          <a:p>
            <a:pPr algn="ctr"/>
            <a:r>
              <a:rPr lang="en-US" sz="3600" b="1" dirty="0" smtClean="0">
                <a:solidFill>
                  <a:srgbClr val="FF6600"/>
                </a:solidFill>
              </a:rPr>
              <a:t>rogue </a:t>
            </a:r>
            <a:r>
              <a:rPr lang="en-US" sz="3600" b="1" dirty="0" err="1" smtClean="0">
                <a:solidFill>
                  <a:srgbClr val="FF6600"/>
                </a:solidFill>
              </a:rPr>
              <a:t>behaviour</a:t>
            </a:r>
            <a:r>
              <a:rPr lang="en-US" sz="3600" b="1" dirty="0" smtClean="0">
                <a:solidFill>
                  <a:srgbClr val="FF6600"/>
                </a:solidFill>
              </a:rPr>
              <a:t>?!?</a:t>
            </a:r>
            <a:endParaRPr lang="en-US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throughout the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3" y="1303338"/>
            <a:ext cx="8514520" cy="5693866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FF"/>
                </a:solidFill>
              </a:rPr>
              <a:t>Hippocrates</a:t>
            </a:r>
            <a:r>
              <a:rPr lang="en-US" dirty="0" smtClean="0"/>
              <a:t> used the word cancer to </a:t>
            </a:r>
          </a:p>
          <a:p>
            <a:r>
              <a:rPr lang="en-US" dirty="0" smtClean="0"/>
              <a:t>describe metastatic breast cancer </a:t>
            </a:r>
            <a:r>
              <a:rPr lang="en-US" sz="2000" dirty="0" smtClean="0"/>
              <a:t>(400 BC)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>
                <a:solidFill>
                  <a:srgbClr val="0080FF"/>
                </a:solidFill>
              </a:rPr>
              <a:t>Robert Hooke </a:t>
            </a:r>
            <a:r>
              <a:rPr lang="en-US" dirty="0" smtClean="0"/>
              <a:t>coined our building blocks </a:t>
            </a:r>
          </a:p>
          <a:p>
            <a:r>
              <a:rPr lang="en-US" dirty="0" smtClean="0"/>
              <a:t>“cells” in 1665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>
                <a:solidFill>
                  <a:srgbClr val="0080FF"/>
                </a:solidFill>
              </a:rPr>
              <a:t>Rudolf Virchow </a:t>
            </a:r>
            <a:r>
              <a:rPr lang="en-US" dirty="0" smtClean="0"/>
              <a:t>established that “</a:t>
            </a:r>
            <a:r>
              <a:rPr lang="en-US" i="1" dirty="0" err="1" smtClean="0"/>
              <a:t>omnis</a:t>
            </a:r>
            <a:r>
              <a:rPr lang="en-US" i="1" dirty="0" smtClean="0"/>
              <a:t> </a:t>
            </a:r>
            <a:r>
              <a:rPr lang="en-US" i="1" dirty="0" err="1" smtClean="0"/>
              <a:t>cellula</a:t>
            </a:r>
            <a:endParaRPr lang="en-US" i="1" dirty="0" smtClean="0"/>
          </a:p>
          <a:p>
            <a:r>
              <a:rPr lang="en-US" i="1" dirty="0" smtClean="0"/>
              <a:t>a </a:t>
            </a:r>
            <a:r>
              <a:rPr lang="en-US" i="1" dirty="0" err="1" smtClean="0"/>
              <a:t>cellula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790373" y="3700384"/>
            <a:ext cx="1029510" cy="1297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948" y="5673459"/>
            <a:ext cx="935477" cy="1280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490" y="1317918"/>
            <a:ext cx="1016000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if all cells arise from one cell…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8226631" cy="4401204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Ultimately all cells must derive from one cell: </a:t>
            </a:r>
          </a:p>
          <a:p>
            <a:r>
              <a:rPr lang="en-US" dirty="0" smtClean="0"/>
              <a:t>the zygote… even </a:t>
            </a:r>
            <a:r>
              <a:rPr lang="en-US" dirty="0" err="1" smtClean="0"/>
              <a:t>tumour</a:t>
            </a:r>
            <a:r>
              <a:rPr lang="en-US" dirty="0" smtClean="0"/>
              <a:t> cells (RV)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/>
              <a:t>But from which cells do cancers arise from?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Colon cancer will be used to exemplify and</a:t>
            </a:r>
          </a:p>
          <a:p>
            <a:r>
              <a:rPr lang="en-US" dirty="0" smtClean="0"/>
              <a:t>explain carcinogenesis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50629" y="641763"/>
            <a:ext cx="8411729" cy="6158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entury Gothic" charset="0"/>
            </a:endParaRPr>
          </a:p>
        </p:txBody>
      </p:sp>
      <p:pic>
        <p:nvPicPr>
          <p:cNvPr id="5" name="Picture 4" descr="figure-23-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70" y="283958"/>
            <a:ext cx="3908425" cy="60960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94360" y="6572912"/>
            <a:ext cx="6149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376092"/>
                </a:solidFill>
              </a:rPr>
              <a:t>Lodish</a:t>
            </a:r>
            <a:r>
              <a:rPr lang="en-US" sz="1200" dirty="0">
                <a:solidFill>
                  <a:srgbClr val="376092"/>
                </a:solidFill>
              </a:rPr>
              <a:t> </a:t>
            </a:r>
            <a:r>
              <a:rPr lang="en-US" sz="1200" i="1" dirty="0">
                <a:solidFill>
                  <a:srgbClr val="376092"/>
                </a:solidFill>
              </a:rPr>
              <a:t>et al.</a:t>
            </a:r>
            <a:r>
              <a:rPr lang="en-US" sz="1200" dirty="0">
                <a:solidFill>
                  <a:srgbClr val="376092"/>
                </a:solidFill>
              </a:rPr>
              <a:t> (2004). Molecular Cell Biology, 5th </a:t>
            </a:r>
            <a:r>
              <a:rPr lang="en-US" sz="1200" dirty="0" err="1">
                <a:solidFill>
                  <a:srgbClr val="376092"/>
                </a:solidFill>
              </a:rPr>
              <a:t>ed</a:t>
            </a:r>
            <a:r>
              <a:rPr lang="en-US" sz="1200" dirty="0">
                <a:solidFill>
                  <a:srgbClr val="376092"/>
                </a:solidFill>
              </a:rPr>
              <a:t>, W.H. Freeman &amp; Co., NY, USA.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28135" y="1952291"/>
            <a:ext cx="3897246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Carcinomas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respect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80"/>
                </a:solidFill>
              </a:rPr>
              <a:t>boundaries and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srgbClr val="000080"/>
                </a:solidFill>
              </a:rPr>
              <a:t>qu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ickly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start invading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tissues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-158750"/>
            <a:ext cx="8458201" cy="1143000"/>
          </a:xfrm>
        </p:spPr>
        <p:txBody>
          <a:bodyPr/>
          <a:lstStyle/>
          <a:p>
            <a:r>
              <a:rPr lang="en-US" dirty="0" smtClean="0"/>
              <a:t>Where do cancer cells come from?!?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243" y="1194098"/>
            <a:ext cx="8507457" cy="5693866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 Do they arise from normal cells in an adjacent </a:t>
            </a:r>
          </a:p>
          <a:p>
            <a:r>
              <a:rPr lang="en-US" dirty="0" err="1" smtClean="0"/>
              <a:t>tissue(s</a:t>
            </a:r>
            <a:r>
              <a:rPr lang="en-US" dirty="0" smtClean="0"/>
              <a:t>)?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 Are they introduced in the body by infection?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Transplants to the rescue…</a:t>
            </a:r>
          </a:p>
          <a:p>
            <a:r>
              <a:rPr lang="en-US" dirty="0" smtClean="0">
                <a:solidFill>
                  <a:srgbClr val="FF8000"/>
                </a:solidFill>
              </a:rPr>
              <a:t>	</a:t>
            </a:r>
            <a:r>
              <a:rPr lang="en-US" dirty="0" smtClean="0">
                <a:solidFill>
                  <a:srgbClr val="376092"/>
                </a:solidFill>
              </a:rPr>
              <a:t>*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most are rejected except between twins or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closely, genetically, related people 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tumours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must thus arise from normal tissues… </a:t>
            </a:r>
            <a:r>
              <a:rPr lang="en-US" dirty="0" smtClean="0">
                <a:solidFill>
                  <a:srgbClr val="FF6600"/>
                </a:solidFill>
              </a:rPr>
              <a:t>How?!?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origins of tumour cells</a:t>
            </a:r>
            <a:endParaRPr lang="en-GB"/>
          </a:p>
        </p:txBody>
      </p:sp>
      <p:pic>
        <p:nvPicPr>
          <p:cNvPr id="4" name="Picture 3" descr="figure 2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22" y="1092368"/>
            <a:ext cx="6036110" cy="5328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4635" y="6559223"/>
            <a:ext cx="6109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Weinberg (2007). The Biology of Cancer, 1</a:t>
            </a:r>
            <a:r>
              <a:rPr lang="en-GB" sz="12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ed. Garland Science, New York, USA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</a:t>
            </a:r>
            <a:r>
              <a:rPr lang="en-US" dirty="0" err="1" smtClean="0"/>
              <a:t>tumours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8221020" cy="3754874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/>
              <a:t>Most are believed to 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monoclonal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Picture is more complex and some </a:t>
            </a:r>
            <a:r>
              <a:rPr lang="en-US" dirty="0" err="1" smtClean="0"/>
              <a:t>tumours</a:t>
            </a:r>
            <a:endParaRPr lang="en-US" dirty="0" smtClean="0"/>
          </a:p>
          <a:p>
            <a:r>
              <a:rPr lang="en-US" dirty="0" smtClean="0"/>
              <a:t>may be polyclonal, depending on how</a:t>
            </a:r>
          </a:p>
          <a:p>
            <a:r>
              <a:rPr lang="en-US" dirty="0" smtClean="0"/>
              <a:t>many cells have initially crossed the threshold</a:t>
            </a:r>
          </a:p>
          <a:p>
            <a:r>
              <a:rPr lang="en-US" dirty="0" smtClean="0"/>
              <a:t>between normality and malignancy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74" y="-158750"/>
            <a:ext cx="8640841" cy="1143000"/>
          </a:xfrm>
        </p:spPr>
        <p:txBody>
          <a:bodyPr/>
          <a:lstStyle/>
          <a:p>
            <a:r>
              <a:rPr lang="en-US" sz="2400" dirty="0" smtClean="0"/>
              <a:t>A cell clone can sustain successive multiple alterations</a:t>
            </a:r>
            <a:endParaRPr lang="en-US" sz="2400" dirty="0"/>
          </a:p>
        </p:txBody>
      </p:sp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51" y="1395475"/>
            <a:ext cx="5207000" cy="47498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40927" y="6572912"/>
            <a:ext cx="7542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376092"/>
                </a:solidFill>
              </a:rPr>
              <a:t>Varmus &amp; Weinberg (1993)</a:t>
            </a:r>
            <a:r>
              <a:rPr lang="en-US" sz="1200" dirty="0">
                <a:solidFill>
                  <a:srgbClr val="376092"/>
                </a:solidFill>
              </a:rPr>
              <a:t>.</a:t>
            </a:r>
            <a:r>
              <a:rPr lang="en-US" sz="1200" dirty="0" smtClean="0">
                <a:solidFill>
                  <a:srgbClr val="376092"/>
                </a:solidFill>
              </a:rPr>
              <a:t> Genes and the Biology of Cancer, 1</a:t>
            </a:r>
            <a:r>
              <a:rPr lang="en-US" sz="1200" baseline="30000" dirty="0" smtClean="0">
                <a:solidFill>
                  <a:srgbClr val="376092"/>
                </a:solidFill>
              </a:rPr>
              <a:t>st</a:t>
            </a:r>
            <a:r>
              <a:rPr lang="en-US" sz="1200" dirty="0" smtClean="0">
                <a:solidFill>
                  <a:srgbClr val="376092"/>
                </a:solidFill>
              </a:rPr>
              <a:t> </a:t>
            </a:r>
            <a:r>
              <a:rPr lang="en-US" sz="1200" dirty="0" err="1" smtClean="0">
                <a:solidFill>
                  <a:srgbClr val="376092"/>
                </a:solidFill>
              </a:rPr>
              <a:t>ed</a:t>
            </a:r>
            <a:r>
              <a:rPr lang="en-US" sz="1200" dirty="0">
                <a:solidFill>
                  <a:srgbClr val="376092"/>
                </a:solidFill>
              </a:rPr>
              <a:t>, W.H. Freeman &amp; Co., NY, USA.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7846344" cy="523220"/>
          </a:xfrm>
        </p:spPr>
        <p:txBody>
          <a:bodyPr/>
          <a:lstStyle/>
          <a:p>
            <a:r>
              <a:rPr lang="en-US" dirty="0" smtClean="0"/>
              <a:t>By the end of this lecture you will be able to: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9641" y="2259449"/>
            <a:ext cx="82127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lang="en-US" sz="2400" b="1" kern="0" dirty="0" smtClean="0">
                <a:solidFill>
                  <a:srgbClr val="000080"/>
                </a:solidFill>
              </a:rPr>
              <a:t> Understand how important it is for cells to </a:t>
            </a:r>
          </a:p>
          <a:p>
            <a:pPr marL="342900" lvl="0" indent="-34290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000080"/>
                </a:solidFill>
              </a:rPr>
              <a:t>‘communicate properly with each other’</a:t>
            </a:r>
            <a:endParaRPr lang="en-US" sz="2400" b="1" kern="0" dirty="0">
              <a:solidFill>
                <a:srgbClr val="00008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8896" y="5418662"/>
            <a:ext cx="76202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Understand basic principles of cancer formation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80"/>
                </a:solidFill>
              </a:rPr>
              <a:t>and progression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0573" y="3621510"/>
            <a:ext cx="7968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Give examples of different carcinogens and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80"/>
                </a:solidFill>
              </a:rPr>
              <a:t>enumerate cancers in which they are known to play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80"/>
                </a:solidFill>
              </a:rPr>
              <a:t>key roles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8750"/>
            <a:ext cx="8458200" cy="1143000"/>
          </a:xfrm>
        </p:spPr>
        <p:txBody>
          <a:bodyPr/>
          <a:lstStyle/>
          <a:p>
            <a:r>
              <a:rPr lang="en-US" dirty="0" smtClean="0"/>
              <a:t>Normal and Cancer Cells in Culture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6769" y="3263373"/>
            <a:ext cx="6303103" cy="3108543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lvl="0" indent="-34290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</a:rPr>
              <a:t>* Loss of contact inhibition</a:t>
            </a:r>
          </a:p>
          <a:p>
            <a:pPr marL="342900" lvl="0" indent="-34290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</a:rPr>
              <a:t>* Disorganization</a:t>
            </a:r>
          </a:p>
          <a:p>
            <a:pPr marL="342900" lvl="0" indent="-34290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</a:rPr>
              <a:t>* Anchorage-independent</a:t>
            </a:r>
          </a:p>
          <a:p>
            <a:pPr marL="342900" lvl="0" indent="-34290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</a:rPr>
              <a:t>* Less dependent on growth factors</a:t>
            </a:r>
          </a:p>
          <a:p>
            <a:pPr marL="342900" lvl="0" indent="-34290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</a:rPr>
              <a:t>* Immortal!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6254" y="1300672"/>
            <a:ext cx="2009775" cy="1692275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0122" y="1265238"/>
            <a:ext cx="2016125" cy="1739900"/>
          </a:xfrm>
          <a:prstGeom prst="rect">
            <a:avLst/>
          </a:prstGeom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40927" y="6572912"/>
            <a:ext cx="7542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376092"/>
                </a:solidFill>
              </a:rPr>
              <a:t>Varmus &amp; Weinberg (1993)</a:t>
            </a:r>
            <a:r>
              <a:rPr lang="en-US" sz="1200" dirty="0">
                <a:solidFill>
                  <a:srgbClr val="376092"/>
                </a:solidFill>
              </a:rPr>
              <a:t>.</a:t>
            </a:r>
            <a:r>
              <a:rPr lang="en-US" sz="1200" dirty="0" smtClean="0">
                <a:solidFill>
                  <a:srgbClr val="376092"/>
                </a:solidFill>
              </a:rPr>
              <a:t> Genes and the Biology of Cancer, 1</a:t>
            </a:r>
            <a:r>
              <a:rPr lang="en-US" sz="1200" baseline="30000" dirty="0" smtClean="0">
                <a:solidFill>
                  <a:srgbClr val="376092"/>
                </a:solidFill>
              </a:rPr>
              <a:t>st</a:t>
            </a:r>
            <a:r>
              <a:rPr lang="en-US" sz="1200" dirty="0" smtClean="0">
                <a:solidFill>
                  <a:srgbClr val="376092"/>
                </a:solidFill>
              </a:rPr>
              <a:t> </a:t>
            </a:r>
            <a:r>
              <a:rPr lang="en-US" sz="1200" dirty="0" err="1" smtClean="0">
                <a:solidFill>
                  <a:srgbClr val="376092"/>
                </a:solidFill>
              </a:rPr>
              <a:t>ed</a:t>
            </a:r>
            <a:r>
              <a:rPr lang="en-US" sz="1200" dirty="0">
                <a:solidFill>
                  <a:srgbClr val="376092"/>
                </a:solidFill>
              </a:rPr>
              <a:t>, W.H. Freeman &amp; Co., NY, USA.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to What May Cause Cancer</a:t>
            </a:r>
            <a:endParaRPr lang="en-US" dirty="0"/>
          </a:p>
        </p:txBody>
      </p:sp>
      <p:pic>
        <p:nvPicPr>
          <p:cNvPr id="5" name="Picture 4" descr="Chimney Sweep LL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353" y="3368838"/>
            <a:ext cx="1749425" cy="2743200"/>
          </a:xfrm>
          <a:prstGeom prst="rect">
            <a:avLst/>
          </a:prstGeom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TextBox 5"/>
          <p:cNvSpPr txBox="1"/>
          <p:nvPr/>
        </p:nvSpPr>
        <p:spPr>
          <a:xfrm>
            <a:off x="3627061" y="6211669"/>
            <a:ext cx="2302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76092"/>
                </a:solidFill>
              </a:rPr>
              <a:t>Chimney sweepers</a:t>
            </a:r>
          </a:p>
          <a:p>
            <a:pPr algn="ctr"/>
            <a:r>
              <a:rPr lang="en-US" b="1" dirty="0" smtClean="0">
                <a:solidFill>
                  <a:srgbClr val="376092"/>
                </a:solidFill>
              </a:rPr>
              <a:t> scrotal cancer</a:t>
            </a:r>
            <a:endParaRPr lang="en-US" b="1" dirty="0">
              <a:solidFill>
                <a:srgbClr val="376092"/>
              </a:solidFill>
            </a:endParaRPr>
          </a:p>
        </p:txBody>
      </p:sp>
      <p:pic>
        <p:nvPicPr>
          <p:cNvPr id="7" name="Picture 6" descr="moonta_blokes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145334" y="1298575"/>
            <a:ext cx="2540000" cy="1714500"/>
          </a:xfrm>
          <a:prstGeom prst="rect">
            <a:avLst/>
          </a:prstGeom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TextBox 7"/>
          <p:cNvSpPr txBox="1"/>
          <p:nvPr/>
        </p:nvSpPr>
        <p:spPr>
          <a:xfrm>
            <a:off x="6354676" y="3043397"/>
            <a:ext cx="231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76092"/>
                </a:solidFill>
              </a:rPr>
              <a:t>Pitchblende miners</a:t>
            </a:r>
          </a:p>
          <a:p>
            <a:pPr algn="ctr"/>
            <a:r>
              <a:rPr lang="en-US" b="1" dirty="0" smtClean="0">
                <a:solidFill>
                  <a:srgbClr val="376092"/>
                </a:solidFill>
              </a:rPr>
              <a:t>lung cancer</a:t>
            </a:r>
            <a:endParaRPr lang="en-US" b="1" dirty="0">
              <a:solidFill>
                <a:srgbClr val="37609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240" y="1080095"/>
            <a:ext cx="2305679" cy="1646913"/>
          </a:xfrm>
          <a:prstGeom prst="rect">
            <a:avLst/>
          </a:prstGeom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425456" y="2706292"/>
            <a:ext cx="34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76092"/>
                </a:solidFill>
              </a:rPr>
              <a:t>Smoking</a:t>
            </a:r>
          </a:p>
          <a:p>
            <a:pPr algn="ctr"/>
            <a:r>
              <a:rPr lang="en-US" b="1" dirty="0" smtClean="0">
                <a:solidFill>
                  <a:srgbClr val="376092"/>
                </a:solidFill>
              </a:rPr>
              <a:t>lung cancer/oral cancer, etc</a:t>
            </a:r>
            <a:endParaRPr lang="en-US" b="1" dirty="0">
              <a:solidFill>
                <a:srgbClr val="37609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6389700" y="4232911"/>
            <a:ext cx="2378868" cy="1461037"/>
          </a:xfrm>
          <a:prstGeom prst="rect">
            <a:avLst/>
          </a:prstGeom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TextBox 12"/>
          <p:cNvSpPr txBox="1"/>
          <p:nvPr/>
        </p:nvSpPr>
        <p:spPr>
          <a:xfrm>
            <a:off x="6206286" y="5768498"/>
            <a:ext cx="277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76092"/>
                </a:solidFill>
              </a:rPr>
              <a:t>Sun bathing/Sun beads</a:t>
            </a:r>
          </a:p>
          <a:p>
            <a:pPr algn="ctr"/>
            <a:r>
              <a:rPr lang="en-US" b="1" dirty="0" smtClean="0">
                <a:solidFill>
                  <a:srgbClr val="376092"/>
                </a:solidFill>
              </a:rPr>
              <a:t> skin cancer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047471">
            <a:off x="37475" y="3656343"/>
            <a:ext cx="30159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Infections?</a:t>
            </a:r>
          </a:p>
          <a:p>
            <a:pPr algn="ctr"/>
            <a:endParaRPr lang="en-US" sz="20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Chronic Inflammation?</a:t>
            </a:r>
            <a:endParaRPr lang="en-US" sz="2000" b="1" dirty="0">
              <a:solidFill>
                <a:srgbClr val="00009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grayscl/>
            <a:lum bright="-16000" contrast="31000"/>
          </a:blip>
          <a:stretch>
            <a:fillRect/>
          </a:stretch>
        </p:blipFill>
        <p:spPr>
          <a:xfrm>
            <a:off x="1415850" y="4800806"/>
            <a:ext cx="1155700" cy="1485900"/>
          </a:xfrm>
          <a:prstGeom prst="rect">
            <a:avLst/>
          </a:prstGeom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" name="TextBox 16"/>
          <p:cNvSpPr txBox="1"/>
          <p:nvPr/>
        </p:nvSpPr>
        <p:spPr>
          <a:xfrm>
            <a:off x="1307272" y="6254840"/>
            <a:ext cx="128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76092"/>
                </a:solidFill>
              </a:rPr>
              <a:t>X-Rays</a:t>
            </a:r>
          </a:p>
          <a:p>
            <a:pPr algn="ctr"/>
            <a:r>
              <a:rPr lang="en-US" b="1" dirty="0" smtClean="0">
                <a:solidFill>
                  <a:srgbClr val="376092"/>
                </a:solidFill>
              </a:rPr>
              <a:t>≠ cancers</a:t>
            </a:r>
            <a:endParaRPr lang="en-US" b="1" dirty="0">
              <a:solidFill>
                <a:srgbClr val="37609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67278">
            <a:off x="3902419" y="1271266"/>
            <a:ext cx="1371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an inherited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5505709" cy="3108543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• </a:t>
            </a:r>
            <a:r>
              <a:rPr lang="en-US" dirty="0" smtClean="0"/>
              <a:t>Darwin – theory of evolution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 Mendel – rules of inheritance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 Environmental factors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193" y="5188731"/>
            <a:ext cx="7817615" cy="1200328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analysing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factors such as diet, habits, life-style,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occupation, sex, age, ethnic origin and geography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scientists gained clues into the origins of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8542247" cy="5324535"/>
          </a:xfrm>
        </p:spPr>
        <p:txBody>
          <a:bodyPr/>
          <a:lstStyle/>
          <a:p>
            <a:r>
              <a:rPr lang="en-US" dirty="0" smtClean="0"/>
              <a:t>• Cancer varies tremendously around the globe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FF6600"/>
                </a:solidFill>
              </a:rPr>
              <a:t>Men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* Liver cancer: Mozambique &gt; 70x &gt; Norway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* Skin cancer: Queensland &gt; 200x &gt; Bombay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* Lung cancer: UK &gt; 35x &gt; Nigeria</a:t>
            </a:r>
          </a:p>
          <a:p>
            <a:pPr>
              <a:buFontTx/>
              <a:buChar char="•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FF8000"/>
                </a:solidFill>
              </a:rPr>
              <a:t>Women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* Uterus cancer: California &gt; 30x &gt; Japan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* Breast cancer: Connecticut &gt; 15x &gt; Uganda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* Ovarian Cancer: Denmark &gt; 6x &gt; Japan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such variation?!?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6648149" cy="2462212"/>
          </a:xfrm>
        </p:spPr>
        <p:txBody>
          <a:bodyPr/>
          <a:lstStyle/>
          <a:p>
            <a:r>
              <a:rPr lang="en-US" dirty="0" smtClean="0"/>
              <a:t>• Diet</a:t>
            </a:r>
          </a:p>
          <a:p>
            <a:r>
              <a:rPr lang="en-US" dirty="0" smtClean="0"/>
              <a:t>• Tobacco</a:t>
            </a:r>
          </a:p>
          <a:p>
            <a:r>
              <a:rPr lang="en-US" dirty="0" smtClean="0"/>
              <a:t>• Infection</a:t>
            </a:r>
          </a:p>
          <a:p>
            <a:r>
              <a:rPr lang="en-US" dirty="0" smtClean="0"/>
              <a:t>• Sexual and reproductive </a:t>
            </a:r>
            <a:r>
              <a:rPr lang="en-US" dirty="0" err="1" smtClean="0"/>
              <a:t>behaviour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can cause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8644088" cy="5047535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FF"/>
                </a:solidFill>
              </a:rPr>
              <a:t>Peyton Rous </a:t>
            </a:r>
            <a:r>
              <a:rPr lang="en-US" dirty="0" smtClean="0"/>
              <a:t>showed in 1910 that a filtrate from</a:t>
            </a:r>
          </a:p>
          <a:p>
            <a:r>
              <a:rPr lang="en-US" dirty="0" smtClean="0"/>
              <a:t>chicken sarcomas could induce new sarcomas</a:t>
            </a:r>
          </a:p>
          <a:p>
            <a:r>
              <a:rPr lang="en-US" dirty="0" smtClean="0"/>
              <a:t>in healthy chicken – </a:t>
            </a:r>
            <a:r>
              <a:rPr lang="en-US" dirty="0" smtClean="0">
                <a:solidFill>
                  <a:srgbClr val="FF8000"/>
                </a:solidFill>
              </a:rPr>
              <a:t>virus</a:t>
            </a:r>
          </a:p>
          <a:p>
            <a:endParaRPr lang="en-US" dirty="0" smtClean="0">
              <a:solidFill>
                <a:srgbClr val="FF8000"/>
              </a:solidFill>
            </a:endParaRPr>
          </a:p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>
                <a:solidFill>
                  <a:srgbClr val="000090"/>
                </a:solidFill>
              </a:rPr>
              <a:t>Efforts to identify bacteria or viruses  that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caused cancer failed and theory fell in disrepute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>
                <a:solidFill>
                  <a:srgbClr val="000090"/>
                </a:solidFill>
              </a:rPr>
              <a:t> In 1966, however, he got the Nobel Prize for it!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3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85" y="2996430"/>
            <a:ext cx="8534400" cy="28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4635" y="6559223"/>
            <a:ext cx="6109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Weinberg (2007). The Biology of Cancer, 1</a:t>
            </a:r>
            <a:r>
              <a:rPr lang="en-GB" sz="12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ed. Garland Science, New York, USA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943556"/>
            <a:ext cx="1188720" cy="1706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327708"/>
            <a:ext cx="155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Peyton Rous</a:t>
            </a:r>
            <a:endParaRPr 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and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4342229" cy="1815882"/>
          </a:xfrm>
        </p:spPr>
        <p:txBody>
          <a:bodyPr/>
          <a:lstStyle/>
          <a:p>
            <a:r>
              <a:rPr lang="en-US" dirty="0" smtClean="0"/>
              <a:t>• Rous sarcoma virus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Polyoma</a:t>
            </a:r>
            <a:endParaRPr lang="en-US" dirty="0" smtClean="0"/>
          </a:p>
          <a:p>
            <a:r>
              <a:rPr lang="en-US" dirty="0" smtClean="0"/>
              <a:t>• Simian virus 40 (SV 40)</a:t>
            </a:r>
          </a:p>
        </p:txBody>
      </p:sp>
      <p:sp>
        <p:nvSpPr>
          <p:cNvPr id="5" name="Rectangle 4"/>
          <p:cNvSpPr/>
          <p:nvPr/>
        </p:nvSpPr>
        <p:spPr>
          <a:xfrm>
            <a:off x="931332" y="3428107"/>
            <a:ext cx="7675048" cy="1231106"/>
          </a:xfrm>
          <a:prstGeom prst="rect">
            <a:avLst/>
          </a:prstGeom>
          <a:effectLst>
            <a:glow rad="228600">
              <a:schemeClr val="accent1">
                <a:alpha val="75000"/>
              </a:schemeClr>
            </a:glo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</a:rPr>
              <a:t>These showed that cancer could be traced </a:t>
            </a:r>
          </a:p>
          <a:p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</a:rPr>
              <a:t>to a single initiating cause (a virus particle)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115" y="5459779"/>
            <a:ext cx="82443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</a:rPr>
              <a:t>But how?!? How can a virus induce</a:t>
            </a:r>
          </a:p>
          <a:p>
            <a:pPr algn="ctr"/>
            <a:r>
              <a:rPr lang="en-US" sz="3200" b="1" dirty="0" smtClean="0">
                <a:solidFill>
                  <a:srgbClr val="FF6600"/>
                </a:solidFill>
              </a:rPr>
              <a:t>cancer in such a complex environment?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3-0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63" y="1298575"/>
            <a:ext cx="5096256" cy="499384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-158750"/>
            <a:ext cx="7772400" cy="1143000"/>
          </a:xfrm>
        </p:spPr>
        <p:txBody>
          <a:bodyPr/>
          <a:lstStyle/>
          <a:p>
            <a:r>
              <a:rPr lang="en-US" dirty="0" smtClean="0"/>
              <a:t>Transformation of Cells in Culture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34635" y="6559223"/>
            <a:ext cx="6109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Weinberg (2007). The Biology of Cancer, 1</a:t>
            </a:r>
            <a:r>
              <a:rPr lang="en-GB" sz="12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ed. Garland Science, New York, USA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and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071203"/>
            <a:ext cx="8521533" cy="5047535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 Repeated exposure to X-Rays correlated with</a:t>
            </a:r>
          </a:p>
          <a:p>
            <a:r>
              <a:rPr lang="en-US" dirty="0" smtClean="0"/>
              <a:t>subsequent cancer onset – e.g. Marie Curie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 </a:t>
            </a:r>
            <a:r>
              <a:rPr lang="en-US" dirty="0" smtClean="0"/>
              <a:t>Skin, </a:t>
            </a:r>
            <a:r>
              <a:rPr lang="en-US" dirty="0" err="1" smtClean="0"/>
              <a:t>leukaemias</a:t>
            </a:r>
            <a:r>
              <a:rPr lang="en-US" dirty="0" smtClean="0"/>
              <a:t> and bone cancers – not</a:t>
            </a:r>
          </a:p>
          <a:p>
            <a:r>
              <a:rPr lang="en-US" dirty="0" smtClean="0"/>
              <a:t>explained by local irritation (inflammation)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FF"/>
                </a:solidFill>
              </a:rPr>
              <a:t>Herman Muller </a:t>
            </a:r>
            <a:r>
              <a:rPr lang="en-US" dirty="0" smtClean="0"/>
              <a:t>noticed &gt; mutant off-spring in</a:t>
            </a:r>
          </a:p>
          <a:p>
            <a:r>
              <a:rPr lang="en-US" dirty="0" smtClean="0"/>
              <a:t>flies subjected to X-Rays </a:t>
            </a:r>
            <a:r>
              <a:rPr lang="en-US" dirty="0" smtClean="0">
                <a:solidFill>
                  <a:srgbClr val="FF8000"/>
                </a:solidFill>
              </a:rPr>
              <a:t>(later seen with chem.)</a:t>
            </a:r>
            <a:endParaRPr lang="en-US" dirty="0">
              <a:solidFill>
                <a:srgbClr val="FF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5700" y="6363018"/>
            <a:ext cx="758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Thus radiation can affect cells by damaging their DNA (mutations)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8385303" cy="5047535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 Complexity of living beings and of its building</a:t>
            </a:r>
          </a:p>
          <a:p>
            <a:r>
              <a:rPr lang="en-US" dirty="0" smtClean="0"/>
              <a:t>blocks – the cell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 </a:t>
            </a:r>
            <a:r>
              <a:rPr lang="en-US" dirty="0" smtClean="0"/>
              <a:t>DNA replication, the cell cycle and apoptosis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/>
              <a:t> The origins of cancer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•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Carcinogenesis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-158750"/>
            <a:ext cx="7772400" cy="1143000"/>
          </a:xfrm>
        </p:spPr>
        <p:txBody>
          <a:bodyPr/>
          <a:lstStyle/>
          <a:p>
            <a:r>
              <a:rPr lang="en-US" dirty="0" smtClean="0"/>
              <a:t>Normal Cell vs. Cancer Cell</a:t>
            </a:r>
            <a:endParaRPr lang="en-US" dirty="0"/>
          </a:p>
        </p:txBody>
      </p:sp>
      <p:pic>
        <p:nvPicPr>
          <p:cNvPr id="5" name="Picture 4" descr="figure 1-1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56" y="908041"/>
            <a:ext cx="4133321" cy="4023309"/>
          </a:xfrm>
          <a:prstGeom prst="rect">
            <a:avLst/>
          </a:prstGeom>
        </p:spPr>
      </p:pic>
      <p:pic>
        <p:nvPicPr>
          <p:cNvPr id="6" name="Picture 5" descr="figure 1-11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800" y="1917347"/>
            <a:ext cx="4468200" cy="4940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935" y="6396335"/>
            <a:ext cx="36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Weinberg (2007). The Biology of Cancer, 1</a:t>
            </a:r>
            <a:r>
              <a:rPr lang="en-US" sz="12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ed.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Garland Science, New York, USA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9175" y="5557408"/>
            <a:ext cx="248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8000"/>
                </a:solidFill>
              </a:rPr>
              <a:t>Theodor </a:t>
            </a:r>
            <a:r>
              <a:rPr lang="en-US" b="1" dirty="0" err="1" smtClean="0">
                <a:solidFill>
                  <a:srgbClr val="FF8000"/>
                </a:solidFill>
              </a:rPr>
              <a:t>Boveri</a:t>
            </a:r>
            <a:r>
              <a:rPr lang="en-US" b="1" dirty="0" smtClean="0">
                <a:solidFill>
                  <a:srgbClr val="FF8000"/>
                </a:solidFill>
              </a:rPr>
              <a:t>, 1914</a:t>
            </a:r>
            <a:endParaRPr lang="en-US" b="1" dirty="0">
              <a:solidFill>
                <a:srgbClr val="FF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803" y="4806318"/>
            <a:ext cx="1143000" cy="185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Carcinogenesis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273" y="1194098"/>
            <a:ext cx="7730301" cy="5693866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Coal tar induced skin cancer in rabbits</a:t>
            </a:r>
          </a:p>
          <a:p>
            <a:r>
              <a:rPr lang="en-US" dirty="0" smtClean="0"/>
              <a:t>when applied on their hears (1918)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/>
              <a:t>DNA known to be the genetic material by</a:t>
            </a:r>
          </a:p>
          <a:p>
            <a:r>
              <a:rPr lang="en-US" dirty="0" smtClean="0"/>
              <a:t>late 1940s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 Carcinogens likely to damage DNA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/>
              <a:t>Carcinogens often found bound to DNA…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Mutagenicity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3" y="1357958"/>
            <a:ext cx="8622698" cy="5047535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Some chemical are potent inducers of cancer,</a:t>
            </a:r>
          </a:p>
          <a:p>
            <a:r>
              <a:rPr lang="en-US" dirty="0" smtClean="0"/>
              <a:t>others are weak inducers.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FF"/>
                </a:solidFill>
              </a:rPr>
              <a:t>Bruce Ames </a:t>
            </a:r>
            <a:r>
              <a:rPr lang="en-US" dirty="0" smtClean="0"/>
              <a:t>(1975) developed a reliable, </a:t>
            </a:r>
          </a:p>
          <a:p>
            <a:r>
              <a:rPr lang="en-US" dirty="0" smtClean="0"/>
              <a:t>cheap and easy test to measure </a:t>
            </a:r>
            <a:r>
              <a:rPr lang="en-US" dirty="0" err="1" smtClean="0"/>
              <a:t>mutagenicity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The test used </a:t>
            </a:r>
            <a:r>
              <a:rPr lang="en-US" i="1" dirty="0" smtClean="0"/>
              <a:t>Salmonella </a:t>
            </a:r>
            <a:r>
              <a:rPr lang="en-US" i="1" dirty="0" err="1" smtClean="0"/>
              <a:t>typhimurium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</a:p>
          <a:p>
            <a:r>
              <a:rPr lang="en-US" dirty="0" smtClean="0"/>
              <a:t>a target gene that controlled His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13" y="1221408"/>
            <a:ext cx="8471389" cy="5601533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Chemical mutagenesis = 2-step process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Cells alter the inert pro-mutagen chemically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Resultant mutagen can now interact with DNA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≠ chemical structure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≠ information content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dirty="0" smtClean="0">
                <a:solidFill>
                  <a:srgbClr val="000090"/>
                </a:solidFill>
              </a:rPr>
              <a:t>Potent carcinogens were shown to be potent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mutagens!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64285" y="600799"/>
            <a:ext cx="8288831" cy="6431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entury Gothic" charset="0"/>
            </a:endParaRPr>
          </a:p>
        </p:txBody>
      </p:sp>
      <p:pic>
        <p:nvPicPr>
          <p:cNvPr id="4" name="Picture 3" descr="figure 2-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15" y="144115"/>
            <a:ext cx="5505450" cy="6242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4635" y="6559223"/>
            <a:ext cx="6109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Weinberg (2007). The Biology of Cancer, 1</a:t>
            </a:r>
            <a:r>
              <a:rPr lang="en-GB" sz="12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ed. Garland Science, New York, USA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4953" y="240332"/>
            <a:ext cx="2547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 smtClean="0">
                <a:solidFill>
                  <a:srgbClr val="FF8000"/>
                </a:solidFill>
                <a:ea typeface="+mj-ea"/>
                <a:cs typeface="+mj-cs"/>
              </a:rPr>
              <a:t>Ames’ Test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814" y="1029774"/>
            <a:ext cx="1892300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07" y="1298575"/>
            <a:ext cx="7904202" cy="4401204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/>
              <a:t>Cancer is a disease of cell biology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 </a:t>
            </a:r>
            <a:r>
              <a:rPr lang="en-US" dirty="0" smtClean="0"/>
              <a:t>Cancer is highly complex and it arises due</a:t>
            </a:r>
          </a:p>
          <a:p>
            <a:r>
              <a:rPr lang="en-US" dirty="0" smtClean="0"/>
              <a:t>to errors in our DNA – these can be inherited</a:t>
            </a:r>
          </a:p>
          <a:p>
            <a:r>
              <a:rPr lang="en-US" dirty="0" smtClean="0"/>
              <a:t>or induced by environmental factors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Mutagens must target </a:t>
            </a:r>
            <a:r>
              <a:rPr lang="en-US" smtClean="0"/>
              <a:t>specific molecules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063451"/>
            <a:ext cx="8217514" cy="7632857"/>
          </a:xfrm>
        </p:spPr>
        <p:txBody>
          <a:bodyPr/>
          <a:lstStyle/>
          <a:p>
            <a:r>
              <a:rPr lang="en-GB" dirty="0" smtClean="0">
                <a:solidFill>
                  <a:srgbClr val="FF8000"/>
                </a:solidFill>
              </a:rPr>
              <a:t>•</a:t>
            </a:r>
            <a:r>
              <a:rPr lang="en-GB" dirty="0" smtClean="0"/>
              <a:t> Weinberg (2007). The Biology of Cancer, 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ed. Garland Science, New York, USA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8000"/>
                </a:solidFill>
              </a:rPr>
              <a:t>•</a:t>
            </a:r>
            <a:r>
              <a:rPr lang="en-GB" dirty="0" smtClean="0"/>
              <a:t> </a:t>
            </a:r>
            <a:r>
              <a:rPr lang="en-US" dirty="0" err="1" smtClean="0"/>
              <a:t>Lodish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(2004). Molecular Cell Biology, </a:t>
            </a:r>
          </a:p>
          <a:p>
            <a:r>
              <a:rPr lang="en-US" dirty="0" smtClean="0"/>
              <a:t>5th </a:t>
            </a:r>
            <a:r>
              <a:rPr lang="en-US" dirty="0" err="1" smtClean="0"/>
              <a:t>ed</a:t>
            </a:r>
            <a:r>
              <a:rPr lang="en-US" dirty="0" smtClean="0"/>
              <a:t>, W.H. Freeman &amp; Co., NY, USA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 </a:t>
            </a:r>
            <a:r>
              <a:rPr lang="en-US" u="sng" dirty="0" smtClean="0"/>
              <a:t>Varmus &amp; Weinberg (1993). Genes and the </a:t>
            </a:r>
          </a:p>
          <a:p>
            <a:r>
              <a:rPr lang="en-US" u="sng" dirty="0" smtClean="0"/>
              <a:t>Biology of Cancer, 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</a:t>
            </a:r>
            <a:r>
              <a:rPr lang="en-US" u="sng" dirty="0" err="1" smtClean="0"/>
              <a:t>ed</a:t>
            </a:r>
            <a:r>
              <a:rPr lang="en-US" u="sng" dirty="0" smtClean="0"/>
              <a:t>, W.H. Freeman &amp; Co., </a:t>
            </a:r>
          </a:p>
          <a:p>
            <a:r>
              <a:rPr lang="en-US" u="sng" dirty="0" smtClean="0"/>
              <a:t>NY, USA</a:t>
            </a:r>
          </a:p>
          <a:p>
            <a:endParaRPr lang="en-US" dirty="0" smtClean="0">
              <a:solidFill>
                <a:srgbClr val="376092"/>
              </a:solidFill>
            </a:endParaRP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 Carcinogenesis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39515" y="5174764"/>
            <a:ext cx="7789888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Carcinomas do not respect </a:t>
            </a:r>
            <a:r>
              <a:rPr lang="en-US" sz="2800" b="1" kern="0" dirty="0" smtClean="0">
                <a:solidFill>
                  <a:srgbClr val="000080"/>
                </a:solidFill>
              </a:rPr>
              <a:t>boundaries and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srgbClr val="000080"/>
                </a:solidFill>
              </a:rPr>
              <a:t>qu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ickly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start invading other tissues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27" y="1164541"/>
            <a:ext cx="5549900" cy="38735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0927" y="6572912"/>
            <a:ext cx="7542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376092"/>
                </a:solidFill>
              </a:rPr>
              <a:t>Varmus &amp; Weinberg (1993)</a:t>
            </a:r>
            <a:r>
              <a:rPr lang="en-US" sz="1200" dirty="0">
                <a:solidFill>
                  <a:srgbClr val="376092"/>
                </a:solidFill>
              </a:rPr>
              <a:t>.</a:t>
            </a:r>
            <a:r>
              <a:rPr lang="en-US" sz="1200" dirty="0" smtClean="0">
                <a:solidFill>
                  <a:srgbClr val="376092"/>
                </a:solidFill>
              </a:rPr>
              <a:t> Genes and the Biology of Cancer, 1</a:t>
            </a:r>
            <a:r>
              <a:rPr lang="en-US" sz="1200" baseline="30000" dirty="0" smtClean="0">
                <a:solidFill>
                  <a:srgbClr val="376092"/>
                </a:solidFill>
              </a:rPr>
              <a:t>st</a:t>
            </a:r>
            <a:r>
              <a:rPr lang="en-US" sz="1200" dirty="0" smtClean="0">
                <a:solidFill>
                  <a:srgbClr val="376092"/>
                </a:solidFill>
              </a:rPr>
              <a:t> </a:t>
            </a:r>
            <a:r>
              <a:rPr lang="en-US" sz="1200" dirty="0" err="1" smtClean="0">
                <a:solidFill>
                  <a:srgbClr val="376092"/>
                </a:solidFill>
              </a:rPr>
              <a:t>ed</a:t>
            </a:r>
            <a:r>
              <a:rPr lang="en-US" sz="1200" dirty="0">
                <a:solidFill>
                  <a:srgbClr val="376092"/>
                </a:solidFill>
              </a:rPr>
              <a:t>, W.H. Freeman &amp; Co., NY, USA.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of Design &amp; Beauty…</a:t>
            </a:r>
            <a:endParaRPr lang="en-US" dirty="0"/>
          </a:p>
        </p:txBody>
      </p:sp>
      <p:pic>
        <p:nvPicPr>
          <p:cNvPr id="5" name="Content Placeholder 4" descr="j0175548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2671" r="-22671"/>
          <a:stretch>
            <a:fillRect/>
          </a:stretch>
        </p:blipFill>
        <p:spPr>
          <a:xfrm>
            <a:off x="0" y="2209800"/>
            <a:ext cx="5289550" cy="2438400"/>
          </a:xfrm>
        </p:spPr>
      </p:pic>
      <p:pic>
        <p:nvPicPr>
          <p:cNvPr id="4" name="Picture 3" descr="LS01278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081" y="4607880"/>
            <a:ext cx="3121025" cy="2263775"/>
          </a:xfrm>
          <a:prstGeom prst="rect">
            <a:avLst/>
          </a:prstGeom>
        </p:spPr>
      </p:pic>
      <p:pic>
        <p:nvPicPr>
          <p:cNvPr id="6" name="Picture 5" descr="j03167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331" y="4235523"/>
            <a:ext cx="3657600" cy="2371725"/>
          </a:xfrm>
          <a:prstGeom prst="rect">
            <a:avLst/>
          </a:prstGeom>
        </p:spPr>
      </p:pic>
      <p:pic>
        <p:nvPicPr>
          <p:cNvPr id="8" name="Picture 7" descr="j01825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181" y="1256219"/>
            <a:ext cx="2153507" cy="3221870"/>
          </a:xfrm>
          <a:prstGeom prst="rect">
            <a:avLst/>
          </a:prstGeom>
        </p:spPr>
      </p:pic>
      <p:pic>
        <p:nvPicPr>
          <p:cNvPr id="9" name="Picture 8" descr="WL00276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686" y="678485"/>
            <a:ext cx="1914525" cy="312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versus Chaos!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5040" y="5647671"/>
            <a:ext cx="89242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And,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yet, so much about normal biology has been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tx2"/>
                </a:solidFill>
              </a:rPr>
              <a:t>l</a:t>
            </a:r>
            <a:r>
              <a:rPr lang="en-US" sz="2800" b="1" kern="0" baseline="0" dirty="0" smtClean="0">
                <a:solidFill>
                  <a:schemeClr val="tx2"/>
                </a:solidFill>
              </a:rPr>
              <a:t>earnt</a:t>
            </a:r>
            <a:r>
              <a:rPr lang="en-US" sz="2800" b="1" kern="0" dirty="0" smtClean="0">
                <a:solidFill>
                  <a:schemeClr val="tx2"/>
                </a:solidFill>
              </a:rPr>
              <a:t> from studying cancer cells!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08" y="1542936"/>
            <a:ext cx="5943600" cy="3632200"/>
          </a:xfrm>
          <a:prstGeom prst="rect">
            <a:avLst/>
          </a:prstGeom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03" y="1303338"/>
            <a:ext cx="8621997" cy="523220"/>
          </a:xfrm>
        </p:spPr>
        <p:txBody>
          <a:bodyPr/>
          <a:lstStyle/>
          <a:p>
            <a:r>
              <a:rPr lang="en-GB" smtClean="0">
                <a:solidFill>
                  <a:srgbClr val="FF8000"/>
                </a:solidFill>
              </a:rPr>
              <a:t>•</a:t>
            </a:r>
            <a:r>
              <a:rPr lang="en-GB" smtClean="0"/>
              <a:t> The body = 80 trillion (80,000,000,000,000) cells!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2003" y="2152120"/>
            <a:ext cx="7638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~20 thousand (20,000) proteins!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2003" y="2989875"/>
            <a:ext cx="86228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nucleus = 3 metres </a:t>
            </a:r>
            <a:r>
              <a:rPr lang="en-GB" sz="2800" b="1" kern="0" smtClean="0">
                <a:solidFill>
                  <a:srgbClr val="000080"/>
                </a:solidFill>
              </a:rPr>
              <a:t>of tightly packed DNA!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figure-01-02b-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0427" y="4079170"/>
            <a:ext cx="3062630" cy="2438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8003" y="4402662"/>
            <a:ext cx="5123380" cy="1746159"/>
            <a:chOff x="508003" y="4402662"/>
            <a:chExt cx="5123380" cy="1746159"/>
          </a:xfrm>
          <a:effectLst>
            <a:reflection stA="0" endPos="0" dir="5400000" sy="-100000" algn="bl" rotWithShape="0"/>
          </a:effectLst>
          <a:scene3d>
            <a:camera prst="obliqueTopLeft">
              <a:rot lat="0" lon="0" rev="0"/>
            </a:camera>
            <a:lightRig rig="threePt" dir="t"/>
          </a:scene3d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21127" y="4948492"/>
              <a:ext cx="5110256" cy="120032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kern="0" smtClean="0">
                  <a:solidFill>
                    <a:srgbClr val="000080"/>
                  </a:solidFill>
                </a:rPr>
                <a:t>* </a:t>
              </a:r>
              <a:r>
                <a:rPr kumimoji="0" lang="en-GB" b="1" i="0" u="none" strike="noStrike" kern="0" cap="none" spc="0" normalizeH="0" baseline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Every</a:t>
              </a:r>
              <a:r>
                <a:rPr kumimoji="0" lang="en-GB" b="1" i="0" u="none" strike="noStrike" kern="0" cap="none" spc="0" normalizeH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day 30,000,000 die…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GB" b="1" kern="0" baseline="0" smtClean="0">
                  <a:solidFill>
                    <a:srgbClr val="000080"/>
                  </a:solidFill>
                </a:rPr>
                <a:t>* 30,000,000 are generated b</a:t>
              </a:r>
              <a:r>
                <a:rPr kumimoji="0" lang="en-GB" b="1" i="0" u="none" strike="noStrike" kern="0" cap="none" spc="0" normalizeH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y mitosis…</a:t>
              </a:r>
              <a:endParaRPr lang="en-GB" b="1" kern="0" smtClean="0">
                <a:solidFill>
                  <a:srgbClr val="000080"/>
                </a:solidFill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GB" b="1" i="0" u="none" strike="noStrike" kern="0" cap="none" spc="0" normalizeH="0" noProof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* 30,000,000 x 3 m DNA need to be copied…</a:t>
              </a:r>
              <a:endParaRPr kumimoji="0" lang="en-GB" b="1" i="0" u="none" strike="noStrike" kern="0" cap="none" spc="0" normalizeH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8003" y="4402662"/>
              <a:ext cx="1501883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sz="2400" b="1" smtClean="0">
                  <a:solidFill>
                    <a:srgbClr val="0080FF"/>
                  </a:solidFill>
                </a:rPr>
                <a:t>Problem!</a:t>
              </a:r>
              <a:endParaRPr lang="en-GB" sz="2400" b="1" dirty="0">
                <a:solidFill>
                  <a:srgbClr val="0080FF"/>
                </a:solidFill>
              </a:endParaRP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94360" y="6572912"/>
            <a:ext cx="6149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200" smtClean="0">
                <a:solidFill>
                  <a:srgbClr val="376092"/>
                </a:solidFill>
              </a:rPr>
              <a:t>Lodish </a:t>
            </a:r>
            <a:r>
              <a:rPr lang="en-GB" sz="1200" i="1" smtClean="0">
                <a:solidFill>
                  <a:srgbClr val="376092"/>
                </a:solidFill>
              </a:rPr>
              <a:t>et al.</a:t>
            </a:r>
            <a:r>
              <a:rPr lang="en-GB" sz="1200" smtClean="0">
                <a:solidFill>
                  <a:srgbClr val="376092"/>
                </a:solidFill>
              </a:rPr>
              <a:t> (2004). Molecular Cell Biology, 5th ed, W.H. Freeman &amp; Co., NY, USA.  </a:t>
            </a:r>
            <a:endParaRPr lang="en-GB" sz="1200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‘Multiplication’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743" y="1303338"/>
            <a:ext cx="7350515" cy="52322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This is where it can all go horribly wrong…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9274" y="2152120"/>
            <a:ext cx="86726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 systems, with various tissues, need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90"/>
                </a:solidFill>
              </a:rPr>
              <a:t>to follow precise genetic instructions for the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smtClean="0">
                <a:solidFill>
                  <a:srgbClr val="000090"/>
                </a:solidFill>
              </a:rPr>
              <a:t>gr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owth, maturation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maintenance of the cells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0412" y="4232897"/>
            <a:ext cx="6709289" cy="2308324"/>
          </a:xfrm>
          <a:prstGeom prst="rect">
            <a:avLst/>
          </a:prstGeom>
          <a:effectLst>
            <a:glow rad="228600">
              <a:schemeClr val="accent5">
                <a:alpha val="75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8000"/>
                </a:solidFill>
              </a:rPr>
              <a:t>Key Cellular Events: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	• Error-free DNA replication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	• Cell cycle control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	• Cell normal physiology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	• Induction of apoptosis at key moments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1303338"/>
            <a:ext cx="8083388" cy="4401204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Each cell is a building block, a single entity, </a:t>
            </a:r>
          </a:p>
          <a:p>
            <a:r>
              <a:rPr lang="en-US" dirty="0" smtClean="0"/>
              <a:t>surrounded by a lipid bi-layer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 Boundaries separate them from other cells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8000"/>
                </a:solidFill>
              </a:rPr>
              <a:t>•</a:t>
            </a:r>
            <a:r>
              <a:rPr lang="en-US" dirty="0" smtClean="0"/>
              <a:t> Eukaryotes have a membrane </a:t>
            </a:r>
          </a:p>
          <a:p>
            <a:r>
              <a:rPr lang="en-US" dirty="0" smtClean="0"/>
              <a:t>that isolates the DNA in the nucleus</a:t>
            </a:r>
            <a:endParaRPr lang="en-US" dirty="0"/>
          </a:p>
        </p:txBody>
      </p:sp>
      <p:pic>
        <p:nvPicPr>
          <p:cNvPr id="4" name="Picture 3" descr="figure 1-1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411" y="4611688"/>
            <a:ext cx="1923898" cy="187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4635" y="6559223"/>
            <a:ext cx="6109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Weinberg (2007). The Biology of Cancer, 1</a:t>
            </a:r>
            <a:r>
              <a:rPr lang="en-US" sz="12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ed. Garland Science, New York, USA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na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entury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Century Gothic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Ana2009.thmx</Template>
  <TotalTime>2263</TotalTime>
  <Words>2059</Words>
  <Application>Microsoft Office PowerPoint</Application>
  <PresentationFormat>On-screen Show (4:3)</PresentationFormat>
  <Paragraphs>411</Paragraphs>
  <Slides>47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Ana2009</vt:lpstr>
      <vt:lpstr>Carcinogenesis</vt:lpstr>
      <vt:lpstr>Aims</vt:lpstr>
      <vt:lpstr>Learning Outcomes</vt:lpstr>
      <vt:lpstr>Today’s Menu</vt:lpstr>
      <vt:lpstr>Unity of Design &amp; Beauty…</vt:lpstr>
      <vt:lpstr>… versus Chaos!</vt:lpstr>
      <vt:lpstr>Introduction</vt:lpstr>
      <vt:lpstr>Cell ‘Multiplication’</vt:lpstr>
      <vt:lpstr>The Cells</vt:lpstr>
      <vt:lpstr>Cells are autonomous entities…</vt:lpstr>
      <vt:lpstr>…yet they must leave in a community</vt:lpstr>
      <vt:lpstr>PowerPoint Presentation</vt:lpstr>
      <vt:lpstr>A cell is born…</vt:lpstr>
      <vt:lpstr>Ingredients for a cell cycle</vt:lpstr>
      <vt:lpstr>The Cell Cycle</vt:lpstr>
      <vt:lpstr>Mutations Can Arise from Replication</vt:lpstr>
      <vt:lpstr>Normal Cell vs. Cancer Cell</vt:lpstr>
      <vt:lpstr>Cells also have a life…</vt:lpstr>
      <vt:lpstr>What do cancer cells do?!?</vt:lpstr>
      <vt:lpstr>PowerPoint Presentation</vt:lpstr>
      <vt:lpstr>But all cells must eventually die…</vt:lpstr>
      <vt:lpstr>PowerPoint Presentation</vt:lpstr>
      <vt:lpstr>Cancer throughout the ages</vt:lpstr>
      <vt:lpstr>But if all cells arise from one cell…</vt:lpstr>
      <vt:lpstr>PowerPoint Presentation</vt:lpstr>
      <vt:lpstr>Where do cancer cells come from?!?</vt:lpstr>
      <vt:lpstr>The origins of tumour cells</vt:lpstr>
      <vt:lpstr>So what are tumours?</vt:lpstr>
      <vt:lpstr>A cell clone can sustain successive multiple alterations</vt:lpstr>
      <vt:lpstr>Normal and Cancer Cells in Culture</vt:lpstr>
      <vt:lpstr>Clues to What May Cause Cancer</vt:lpstr>
      <vt:lpstr>Is it an inherited disease?</vt:lpstr>
      <vt:lpstr>Cancer Incidence</vt:lpstr>
      <vt:lpstr>What causes such variation?!?</vt:lpstr>
      <vt:lpstr>Viruses can cause cancer</vt:lpstr>
      <vt:lpstr>PowerPoint Presentation</vt:lpstr>
      <vt:lpstr>Viruses and Cancer</vt:lpstr>
      <vt:lpstr>Transformation of Cells in Culture</vt:lpstr>
      <vt:lpstr>Radiation and Cancer </vt:lpstr>
      <vt:lpstr>Normal Cell vs. Cancer Cell</vt:lpstr>
      <vt:lpstr>Chemical Carcinogenesis</vt:lpstr>
      <vt:lpstr>Mutagenicity Test</vt:lpstr>
      <vt:lpstr>PowerPoint Presentation</vt:lpstr>
      <vt:lpstr>PowerPoint Presentation</vt:lpstr>
      <vt:lpstr>Conclusion</vt:lpstr>
      <vt:lpstr>Bibliography</vt:lpstr>
      <vt:lpstr>Colon Carcinogenesis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Carcinogenesis</dc:title>
  <dc:creator>Ana Costa-Pereira</dc:creator>
  <cp:lastModifiedBy>Shiel, Nuala</cp:lastModifiedBy>
  <cp:revision>154</cp:revision>
  <dcterms:created xsi:type="dcterms:W3CDTF">2010-10-10T23:52:37Z</dcterms:created>
  <dcterms:modified xsi:type="dcterms:W3CDTF">2012-10-18T09:31:09Z</dcterms:modified>
</cp:coreProperties>
</file>