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69" r:id="rId2"/>
    <p:sldId id="270" r:id="rId3"/>
    <p:sldId id="400" r:id="rId4"/>
    <p:sldId id="402" r:id="rId5"/>
    <p:sldId id="271" r:id="rId6"/>
    <p:sldId id="416" r:id="rId7"/>
    <p:sldId id="415" r:id="rId8"/>
    <p:sldId id="420" r:id="rId9"/>
    <p:sldId id="421" r:id="rId10"/>
    <p:sldId id="399" r:id="rId11"/>
    <p:sldId id="418" r:id="rId12"/>
    <p:sldId id="419" r:id="rId13"/>
    <p:sldId id="422" r:id="rId14"/>
    <p:sldId id="428" r:id="rId15"/>
    <p:sldId id="429" r:id="rId16"/>
    <p:sldId id="436" r:id="rId17"/>
    <p:sldId id="435" r:id="rId18"/>
    <p:sldId id="411" r:id="rId19"/>
    <p:sldId id="438" r:id="rId20"/>
    <p:sldId id="439" r:id="rId21"/>
    <p:sldId id="427" r:id="rId22"/>
    <p:sldId id="437" r:id="rId23"/>
    <p:sldId id="426" r:id="rId24"/>
    <p:sldId id="424" r:id="rId25"/>
    <p:sldId id="423" r:id="rId26"/>
    <p:sldId id="403" r:id="rId27"/>
    <p:sldId id="405" r:id="rId28"/>
    <p:sldId id="404" r:id="rId29"/>
    <p:sldId id="425" r:id="rId30"/>
    <p:sldId id="412" r:id="rId31"/>
    <p:sldId id="434" r:id="rId32"/>
    <p:sldId id="432" r:id="rId33"/>
    <p:sldId id="433" r:id="rId34"/>
    <p:sldId id="431" r:id="rId35"/>
    <p:sldId id="430" r:id="rId36"/>
    <p:sldId id="414" r:id="rId37"/>
    <p:sldId id="406" r:id="rId38"/>
    <p:sldId id="407" r:id="rId39"/>
    <p:sldId id="408" r:id="rId40"/>
    <p:sldId id="409" r:id="rId41"/>
    <p:sldId id="413" r:id="rId42"/>
    <p:sldId id="401" r:id="rId43"/>
  </p:sldIdLst>
  <p:sldSz cx="9144000" cy="6858000" type="screen4x3"/>
  <p:notesSz cx="6669088" cy="9926638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i="1" kern="1200">
        <a:solidFill>
          <a:srgbClr val="6E6E6F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i="1" kern="1200">
        <a:solidFill>
          <a:srgbClr val="6E6E6F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i="1" kern="1200">
        <a:solidFill>
          <a:srgbClr val="6E6E6F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i="1" kern="1200">
        <a:solidFill>
          <a:srgbClr val="6E6E6F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EFB9"/>
    <a:srgbClr val="6E6E6F"/>
    <a:srgbClr val="DC0217"/>
    <a:srgbClr val="4B4F55"/>
    <a:srgbClr val="1B0807"/>
    <a:srgbClr val="040404"/>
    <a:srgbClr val="C2C2C2"/>
    <a:srgbClr val="FFFFFF"/>
    <a:srgbClr val="E78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516" y="42"/>
      </p:cViewPr>
      <p:guideLst>
        <p:guide orient="horz" pos="4032"/>
        <p:guide pos="528"/>
        <p:guide pos="52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5" d="100"/>
          <a:sy n="75" d="100"/>
        </p:scale>
        <p:origin x="-1368" y="1416"/>
      </p:cViewPr>
      <p:guideLst>
        <p:guide orient="horz" pos="3126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fld id="{EC24CE46-1BCF-294B-B3C9-0075C3A0153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0511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fld id="{59D010C3-1FFA-5F41-AA9F-899F03BA857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95436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63F2D4F-ADE5-2645-BB36-3742AC649ACC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1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4875"/>
            <a:ext cx="53355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A147FCA3-99C5-7847-95D1-F40D62F954DB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2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41313B2B-4FBB-C44C-A9A5-C4DB0C9D91C8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5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8AF36DF-5D01-9E40-B8B1-BE1937E9E4DB}" type="slidenum">
              <a:rPr lang="en-GB" sz="1200" i="0">
                <a:solidFill>
                  <a:schemeClr val="tx1"/>
                </a:solidFill>
                <a:latin typeface="Times New Roman" charset="0"/>
                <a:cs typeface="Times New Roman" charset="0"/>
              </a:rPr>
              <a:pPr eaLnBrk="1" hangingPunct="1"/>
              <a:t>36</a:t>
            </a:fld>
            <a:endParaRPr lang="en-GB" sz="1200" i="0">
              <a:solidFill>
                <a:schemeClr val="tx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4875"/>
            <a:ext cx="53355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ont_Top_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IMP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25146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2"/>
          <p:cNvSpPr>
            <a:spLocks noChangeArrowheads="1"/>
          </p:cNvSpPr>
          <p:nvPr userDrawn="1"/>
        </p:nvSpPr>
        <p:spPr bwMode="auto">
          <a:xfrm>
            <a:off x="857250" y="3429000"/>
            <a:ext cx="7524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3900" i="0">
              <a:solidFill>
                <a:srgbClr val="C51538"/>
              </a:solidFill>
              <a:latin typeface="Impact" charset="0"/>
              <a:cs typeface="Times New Roman" charset="0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2438400"/>
            <a:ext cx="7543800" cy="533400"/>
          </a:xfrm>
        </p:spPr>
        <p:txBody>
          <a:bodyPr anchor="t"/>
          <a:lstStyle>
            <a:lvl1pPr>
              <a:defRPr sz="3900"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8200" y="5562600"/>
            <a:ext cx="7543800" cy="228600"/>
          </a:xfrm>
        </p:spPr>
        <p:txBody>
          <a:bodyPr/>
          <a:lstStyle>
            <a:lvl1pPr>
              <a:defRPr sz="1600"/>
            </a:lvl1pPr>
          </a:lstStyle>
          <a:p>
            <a:r>
              <a:rPr lang="da-DK"/>
              <a:t>Name of speaker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838200" y="6553200"/>
            <a:ext cx="7543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600" i="0">
                <a:solidFill>
                  <a:srgbClr val="6A6F77"/>
                </a:solidFill>
                <a:latin typeface="Verdana" pitchFamily="-107" charset="0"/>
                <a:ea typeface="Times New Roman" pitchFamily="-107" charset="0"/>
                <a:cs typeface="Times New Roman" pitchFamily="-107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610600" y="6648450"/>
            <a:ext cx="4191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600" i="0">
                <a:solidFill>
                  <a:schemeClr val="tx1"/>
                </a:solidFill>
                <a:cs typeface="Times New Roman" charset="0"/>
              </a:defRPr>
            </a:lvl1pPr>
          </a:lstStyle>
          <a:p>
            <a:pPr>
              <a:defRPr/>
            </a:pPr>
            <a:fld id="{A8C9733E-27A3-674C-A7C7-EFBAF1439D2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89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93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609600"/>
            <a:ext cx="1885950" cy="57912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09600"/>
            <a:ext cx="5505450" cy="57912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27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63817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43100"/>
            <a:ext cx="3695700" cy="44577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6300" y="1943100"/>
            <a:ext cx="3695700" cy="44577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99969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0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24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43100"/>
            <a:ext cx="36957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43100"/>
            <a:ext cx="36957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1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93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79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2947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25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9" descr="Second_Top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09600"/>
            <a:ext cx="75438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title style</a:t>
            </a:r>
          </a:p>
        </p:txBody>
      </p:sp>
      <p:sp>
        <p:nvSpPr>
          <p:cNvPr id="102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43100"/>
            <a:ext cx="75438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pic>
        <p:nvPicPr>
          <p:cNvPr id="1029" name="Picture 40" descr="IMP_Logo_2Colour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65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rgbClr val="4B4F55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571500" indent="-1905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4B4F55"/>
          </a:solidFill>
          <a:latin typeface="+mn-lt"/>
          <a:ea typeface="ＭＳ Ｐゴシック" pitchFamily="-107" charset="-128"/>
        </a:defRPr>
      </a:lvl2pPr>
      <a:lvl3pPr marL="952500" indent="-1905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4B4F55"/>
          </a:solidFill>
          <a:latin typeface="+mn-lt"/>
          <a:ea typeface="ＭＳ Ｐゴシック" pitchFamily="-107" charset="-128"/>
        </a:defRPr>
      </a:lvl3pPr>
      <a:lvl4pPr marL="1333500" indent="-1905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1400">
          <a:solidFill>
            <a:srgbClr val="4B4F55"/>
          </a:solidFill>
          <a:latin typeface="+mn-lt"/>
          <a:ea typeface="ＭＳ Ｐゴシック" pitchFamily="-107" charset="-128"/>
        </a:defRPr>
      </a:lvl4pPr>
      <a:lvl5pPr marL="1727200" indent="-203200" algn="l" rtl="0" eaLnBrk="0" fontAlgn="base" hangingPunct="0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  <a:ea typeface="ＭＳ Ｐゴシック" pitchFamily="-107" charset="-128"/>
        </a:defRPr>
      </a:lvl5pPr>
      <a:lvl6pPr marL="2184400" indent="-203200" algn="l" rtl="0" fontAlgn="base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  <a:ea typeface="ＭＳ Ｐゴシック" pitchFamily="-107" charset="-128"/>
        </a:defRPr>
      </a:lvl6pPr>
      <a:lvl7pPr marL="2641600" indent="-203200" algn="l" rtl="0" fontAlgn="base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  <a:ea typeface="ＭＳ Ｐゴシック" pitchFamily="-107" charset="-128"/>
        </a:defRPr>
      </a:lvl7pPr>
      <a:lvl8pPr marL="3098800" indent="-203200" algn="l" rtl="0" fontAlgn="base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  <a:ea typeface="ＭＳ Ｐゴシック" pitchFamily="-107" charset="-128"/>
        </a:defRPr>
      </a:lvl8pPr>
      <a:lvl9pPr marL="3556000" indent="-203200" algn="l" rtl="0" fontAlgn="base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916113"/>
            <a:ext cx="7920558" cy="2232025"/>
          </a:xfrm>
        </p:spPr>
        <p:txBody>
          <a:bodyPr/>
          <a:lstStyle/>
          <a:p>
            <a:pPr eaLnBrk="1" hangingPunct="1"/>
            <a:r>
              <a:rPr lang="en-US" sz="5400" dirty="0" smtClean="0">
                <a:latin typeface="+mn-lt"/>
                <a:ea typeface="ＭＳ Ｐゴシック" charset="0"/>
                <a:cs typeface="ＭＳ Ｐゴシック" charset="0"/>
              </a:rPr>
              <a:t>Pathways to apoptosis</a:t>
            </a:r>
            <a:endParaRPr lang="en-US" sz="54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4043957"/>
            <a:ext cx="3604270" cy="1943497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</a:pPr>
            <a:r>
              <a:rPr lang="en-GB" sz="2800" dirty="0" err="1">
                <a:latin typeface="Arial" charset="0"/>
                <a:ea typeface="ＭＳ Ｐゴシック" charset="0"/>
                <a:cs typeface="ＭＳ Ｐゴシック" charset="0"/>
              </a:rPr>
              <a:t>Euan</a:t>
            </a:r>
            <a:r>
              <a:rPr lang="en-GB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Arial" charset="0"/>
                <a:ea typeface="ＭＳ Ｐゴシック" charset="0"/>
                <a:cs typeface="ＭＳ Ｐゴシック" charset="0"/>
              </a:rPr>
              <a:t>Stronach</a:t>
            </a:r>
            <a:endParaRPr lang="en-GB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 typeface="Wingdings" charset="0"/>
              <a:buNone/>
            </a:pPr>
            <a:r>
              <a:rPr lang="en-GB" sz="2000" dirty="0">
                <a:latin typeface="Arial" charset="0"/>
                <a:ea typeface="ＭＳ Ｐゴシック" charset="0"/>
                <a:cs typeface="ＭＳ Ｐゴシック" charset="0"/>
              </a:rPr>
              <a:t>Molecular Therapy Lab</a:t>
            </a:r>
          </a:p>
          <a:p>
            <a:pPr marL="0" indent="0" eaLnBrk="1" hangingPunct="1">
              <a:buFont typeface="Wingdings" charset="0"/>
              <a:buNone/>
            </a:pPr>
            <a:r>
              <a:rPr lang="en-GB" sz="2000" dirty="0">
                <a:latin typeface="Arial" charset="0"/>
                <a:ea typeface="ＭＳ Ｐゴシック" charset="0"/>
                <a:cs typeface="ＭＳ Ｐゴシック" charset="0"/>
              </a:rPr>
              <a:t>Imperial College London</a:t>
            </a:r>
          </a:p>
          <a:p>
            <a:pPr marL="0" indent="0" eaLnBrk="1" hangingPunct="1">
              <a:buFont typeface="Wingdings" charset="0"/>
              <a:buNone/>
            </a:pPr>
            <a:r>
              <a:rPr lang="en-GB" sz="2000" dirty="0">
                <a:latin typeface="Arial" charset="0"/>
                <a:ea typeface="ＭＳ Ｐゴシック" charset="0"/>
                <a:cs typeface="ＭＳ Ｐゴシック" charset="0"/>
              </a:rPr>
              <a:t>e.stronach@imperial.ac.uk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3" name="Picture 1" descr="M1320959-Cancer_cell_apoptosis,_SEM-SPL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289300"/>
            <a:ext cx="494030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Apoptosis: features from the outside</a:t>
            </a:r>
          </a:p>
        </p:txBody>
      </p:sp>
      <p:pic>
        <p:nvPicPr>
          <p:cNvPr id="2" name="nrm2312-s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772816"/>
            <a:ext cx="56007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Apoptosis: key morphological features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Cell rounds up and detaches from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neighbours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/extracellular matrix</a:t>
            </a:r>
          </a:p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Plasma membrane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blebbing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/pinching off</a:t>
            </a:r>
          </a:p>
          <a:p>
            <a:pPr>
              <a:buFontTx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But what’s going on inside?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Apoptosis: features from the inside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Nuclear condensation</a:t>
            </a:r>
          </a:p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DNA fragmentation</a:t>
            </a:r>
          </a:p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Golgi and ER condense and fragment</a:t>
            </a:r>
          </a:p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Mitochondrial network fragmentation</a:t>
            </a:r>
          </a:p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Mitochondrial outer membrane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permiabilisation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Shutdown of transcription and translation</a:t>
            </a:r>
          </a:p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Protein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cleavage</a:t>
            </a:r>
          </a:p>
          <a:p>
            <a:pPr>
              <a:buFontTx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So how does all that happen??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charset="0"/>
                <a:ea typeface="ＭＳ Ｐゴシック" charset="0"/>
                <a:cs typeface="ＭＳ Ｐゴシック" charset="0"/>
              </a:rPr>
              <a:t>How does it all happen</a:t>
            </a:r>
            <a:r>
              <a:rPr lang="en-US" dirty="0" smtClean="0">
                <a:latin typeface="Impact" charset="0"/>
                <a:ea typeface="ＭＳ Ｐゴシック" charset="0"/>
                <a:cs typeface="ＭＳ Ｐゴシック" charset="0"/>
              </a:rPr>
              <a:t>? Initiation….</a:t>
            </a:r>
            <a:endParaRPr lang="en-US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7" name="Picture 94" descr="nrm2312-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527175"/>
            <a:ext cx="442595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685854" y="1539316"/>
            <a:ext cx="4719867" cy="4986028"/>
            <a:chOff x="1685854" y="1539316"/>
            <a:chExt cx="4719867" cy="4986028"/>
          </a:xfrm>
        </p:grpSpPr>
        <p:grpSp>
          <p:nvGrpSpPr>
            <p:cNvPr id="13" name="Group 12"/>
            <p:cNvGrpSpPr/>
            <p:nvPr/>
          </p:nvGrpSpPr>
          <p:grpSpPr>
            <a:xfrm>
              <a:off x="1685854" y="1539316"/>
              <a:ext cx="4719867" cy="4337955"/>
              <a:chOff x="1685854" y="1539316"/>
              <a:chExt cx="4719867" cy="433795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685854" y="1539316"/>
                <a:ext cx="4719867" cy="4337955"/>
                <a:chOff x="1665162" y="1539316"/>
                <a:chExt cx="4719867" cy="4337955"/>
              </a:xfrm>
              <a:solidFill>
                <a:schemeClr val="bg1"/>
              </a:solidFill>
            </p:grpSpPr>
            <p:sp>
              <p:nvSpPr>
                <p:cNvPr id="2" name="Rectangle 1"/>
                <p:cNvSpPr/>
                <p:nvPr/>
              </p:nvSpPr>
              <p:spPr bwMode="auto">
                <a:xfrm>
                  <a:off x="1665162" y="1539316"/>
                  <a:ext cx="2376264" cy="4337955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Verdana" pitchFamily="-107" charset="0"/>
                    <a:ea typeface="Times New Roman" pitchFamily="-107" charset="0"/>
                    <a:cs typeface="Times New Roman" pitchFamily="-107" charset="0"/>
                  </a:endParaRPr>
                </a:p>
              </p:txBody>
            </p:sp>
            <p:sp>
              <p:nvSpPr>
                <p:cNvPr id="3" name="Oval 2"/>
                <p:cNvSpPr/>
                <p:nvPr/>
              </p:nvSpPr>
              <p:spPr bwMode="auto">
                <a:xfrm>
                  <a:off x="3635896" y="2852936"/>
                  <a:ext cx="1224136" cy="2736304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Verdana" pitchFamily="-107" charset="0"/>
                    <a:ea typeface="Times New Roman" pitchFamily="-107" charset="0"/>
                    <a:cs typeface="Times New Roman" pitchFamily="-107" charset="0"/>
                  </a:endParaRPr>
                </a:p>
              </p:txBody>
            </p:sp>
            <p:sp>
              <p:nvSpPr>
                <p:cNvPr id="4" name="Rectangle 3"/>
                <p:cNvSpPr/>
                <p:nvPr/>
              </p:nvSpPr>
              <p:spPr bwMode="auto">
                <a:xfrm>
                  <a:off x="5016877" y="2742444"/>
                  <a:ext cx="1368152" cy="1584176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Verdana" pitchFamily="-107" charset="0"/>
                    <a:ea typeface="Times New Roman" pitchFamily="-107" charset="0"/>
                    <a:cs typeface="Times New Roman" pitchFamily="-107" charset="0"/>
                  </a:endParaRPr>
                </a:p>
              </p:txBody>
            </p:sp>
            <p:sp>
              <p:nvSpPr>
                <p:cNvPr id="5" name="Rectangle 4"/>
                <p:cNvSpPr/>
                <p:nvPr/>
              </p:nvSpPr>
              <p:spPr bwMode="auto">
                <a:xfrm>
                  <a:off x="5220072" y="2315356"/>
                  <a:ext cx="1080120" cy="144016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Verdana" pitchFamily="-107" charset="0"/>
                    <a:ea typeface="Times New Roman" pitchFamily="-107" charset="0"/>
                    <a:cs typeface="Times New Roman" pitchFamily="-107" charset="0"/>
                  </a:endParaRPr>
                </a:p>
              </p:txBody>
            </p:sp>
            <p:sp>
              <p:nvSpPr>
                <p:cNvPr id="6" name="Rectangle 5"/>
                <p:cNvSpPr/>
                <p:nvPr/>
              </p:nvSpPr>
              <p:spPr bwMode="auto">
                <a:xfrm>
                  <a:off x="5698470" y="2420888"/>
                  <a:ext cx="144016" cy="360040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Verdana" pitchFamily="-107" charset="0"/>
                    <a:ea typeface="Times New Roman" pitchFamily="-107" charset="0"/>
                    <a:cs typeface="Times New Roman" pitchFamily="-107" charset="0"/>
                  </a:endParaRPr>
                </a:p>
              </p:txBody>
            </p:sp>
          </p:grpSp>
          <p:sp>
            <p:nvSpPr>
              <p:cNvPr id="12" name="Rectangle 11"/>
              <p:cNvSpPr/>
              <p:nvPr/>
            </p:nvSpPr>
            <p:spPr bwMode="auto">
              <a:xfrm>
                <a:off x="3995936" y="1556792"/>
                <a:ext cx="144016" cy="72008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1" u="none" strike="noStrike" cap="none" normalizeH="0" baseline="0">
                  <a:ln>
                    <a:noFill/>
                  </a:ln>
                  <a:solidFill>
                    <a:srgbClr val="6E6E6F"/>
                  </a:solidFill>
                  <a:effectLst/>
                  <a:latin typeface="Verdana" pitchFamily="-107" charset="0"/>
                  <a:ea typeface="Times New Roman" pitchFamily="-107" charset="0"/>
                  <a:cs typeface="Times New Roman" pitchFamily="-107" charset="0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 bwMode="auto">
            <a:xfrm>
              <a:off x="1763688" y="5805264"/>
              <a:ext cx="2304256" cy="72008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1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-107" charset="0"/>
                <a:ea typeface="Times New Roman" pitchFamily="-107" charset="0"/>
                <a:cs typeface="Times New Roman" pitchFamily="-107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923928" y="6093296"/>
              <a:ext cx="720080" cy="36004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1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-107" charset="0"/>
                <a:ea typeface="Times New Roman" pitchFamily="-107" charset="0"/>
                <a:cs typeface="Times New Roman" pitchFamily="-107" charset="0"/>
              </a:endParaRPr>
            </a:p>
          </p:txBody>
        </p:sp>
      </p:grp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179512" y="1628800"/>
            <a:ext cx="3600400" cy="4457700"/>
          </a:xfrm>
        </p:spPr>
        <p:txBody>
          <a:bodyPr/>
          <a:lstStyle/>
          <a:p>
            <a:r>
              <a:rPr lang="en-US" b="1" dirty="0" err="1" smtClean="0">
                <a:latin typeface="Arial" charset="0"/>
                <a:ea typeface="ＭＳ Ｐゴシック" charset="0"/>
                <a:cs typeface="ＭＳ Ｐゴシック" charset="0"/>
              </a:rPr>
              <a:t>Caspases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 are king</a:t>
            </a:r>
          </a:p>
          <a:p>
            <a:pPr marL="0" indent="0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Present in normal cells as inactive precursors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Once activated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caspases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are potent proteases with multiple substrates (&gt;400)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8224" y="2420888"/>
            <a:ext cx="1956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Initiator </a:t>
            </a:r>
            <a:r>
              <a:rPr lang="en-US" dirty="0" err="1" smtClean="0"/>
              <a:t>caspase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88224" y="5805264"/>
            <a:ext cx="2037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Effector </a:t>
            </a:r>
            <a:r>
              <a:rPr lang="en-US" dirty="0" err="1" smtClean="0"/>
              <a:t>caspases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charset="0"/>
                <a:ea typeface="ＭＳ Ｐゴシック" charset="0"/>
                <a:cs typeface="ＭＳ Ｐゴシック" charset="0"/>
              </a:rPr>
              <a:t>How does it all happen? Initiation….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1" name="Picture 94" descr="nrm2312-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527175"/>
            <a:ext cx="442595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91680" y="1556792"/>
            <a:ext cx="2448272" cy="4320480"/>
            <a:chOff x="1691680" y="1556792"/>
            <a:chExt cx="2448272" cy="4320480"/>
          </a:xfrm>
        </p:grpSpPr>
        <p:grpSp>
          <p:nvGrpSpPr>
            <p:cNvPr id="10" name="Group 9"/>
            <p:cNvGrpSpPr/>
            <p:nvPr/>
          </p:nvGrpSpPr>
          <p:grpSpPr>
            <a:xfrm>
              <a:off x="1763688" y="1556792"/>
              <a:ext cx="2376264" cy="1152128"/>
              <a:chOff x="1763688" y="1556792"/>
              <a:chExt cx="2376264" cy="1152128"/>
            </a:xfrm>
            <a:solidFill>
              <a:srgbClr val="FFFFFF"/>
            </a:solidFill>
          </p:grpSpPr>
          <p:sp>
            <p:nvSpPr>
              <p:cNvPr id="8" name="Rectangle 7"/>
              <p:cNvSpPr/>
              <p:nvPr/>
            </p:nvSpPr>
            <p:spPr bwMode="auto">
              <a:xfrm>
                <a:off x="1763688" y="1556792"/>
                <a:ext cx="1944216" cy="1152128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-107" charset="0"/>
                  <a:ea typeface="Times New Roman" pitchFamily="-107" charset="0"/>
                  <a:cs typeface="Times New Roman" pitchFamily="-107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563888" y="1556792"/>
                <a:ext cx="576064" cy="144016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-107" charset="0"/>
                  <a:ea typeface="Times New Roman" pitchFamily="-107" charset="0"/>
                  <a:cs typeface="Times New Roman" pitchFamily="-107" charset="0"/>
                </a:endParaRPr>
              </a:p>
            </p:txBody>
          </p:sp>
        </p:grpSp>
        <p:sp>
          <p:nvSpPr>
            <p:cNvPr id="5" name="Moon 4"/>
            <p:cNvSpPr/>
            <p:nvPr/>
          </p:nvSpPr>
          <p:spPr bwMode="auto">
            <a:xfrm>
              <a:off x="1763688" y="2708920"/>
              <a:ext cx="1584176" cy="3168352"/>
            </a:xfrm>
            <a:prstGeom prst="moon">
              <a:avLst>
                <a:gd name="adj" fmla="val 61876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1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-107" charset="0"/>
                <a:ea typeface="Times New Roman" pitchFamily="-107" charset="0"/>
                <a:cs typeface="Times New Roman" pitchFamily="-107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691680" y="2492896"/>
              <a:ext cx="1512168" cy="43204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1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-107" charset="0"/>
                <a:ea typeface="Times New Roman" pitchFamily="-107" charset="0"/>
                <a:cs typeface="Times New Roman" pitchFamily="-107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763688" y="2636912"/>
              <a:ext cx="792088" cy="136815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1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-107" charset="0"/>
                <a:ea typeface="Times New Roman" pitchFamily="-107" charset="0"/>
                <a:cs typeface="Times New Roman" pitchFamily="-107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95766" y="4705399"/>
            <a:ext cx="14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 err="1" smtClean="0"/>
              <a:t>Apoptosome</a:t>
            </a:r>
            <a:endParaRPr lang="en-US" sz="1400" b="1" i="0" dirty="0"/>
          </a:p>
        </p:txBody>
      </p:sp>
      <p:sp>
        <p:nvSpPr>
          <p:cNvPr id="14" name="TextBox 13"/>
          <p:cNvSpPr txBox="1"/>
          <p:nvPr/>
        </p:nvSpPr>
        <p:spPr>
          <a:xfrm>
            <a:off x="6588224" y="4869160"/>
            <a:ext cx="1956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Initiator </a:t>
            </a:r>
            <a:r>
              <a:rPr lang="en-US" dirty="0" err="1" smtClean="0"/>
              <a:t>caspase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88224" y="5805264"/>
            <a:ext cx="2037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Effector </a:t>
            </a:r>
            <a:r>
              <a:rPr lang="en-US" dirty="0" err="1" smtClean="0"/>
              <a:t>caspases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charset="0"/>
                <a:ea typeface="ＭＳ Ｐゴシック" charset="0"/>
                <a:cs typeface="ＭＳ Ｐゴシック" charset="0"/>
              </a:rPr>
              <a:t>How does it all happen? Initiation….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5" name="Picture 94" descr="nrm2312-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527175"/>
            <a:ext cx="442595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6453336"/>
            <a:ext cx="907885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Granzyme</a:t>
            </a:r>
            <a:r>
              <a:rPr lang="en-US" dirty="0" smtClean="0"/>
              <a:t> B (protease) delivered by T cells/NK (natural killer) cells. </a:t>
            </a:r>
            <a:r>
              <a:rPr lang="en-US" dirty="0" err="1"/>
              <a:t>i</a:t>
            </a:r>
            <a:r>
              <a:rPr lang="en-US" dirty="0" err="1" smtClean="0"/>
              <a:t>e</a:t>
            </a:r>
            <a:r>
              <a:rPr lang="en-US" dirty="0" smtClean="0"/>
              <a:t> assassination.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charset="0"/>
                <a:ea typeface="ＭＳ Ｐゴシック" charset="0"/>
                <a:cs typeface="ＭＳ Ｐゴシック" charset="0"/>
              </a:rPr>
              <a:t>Apoptosis: </a:t>
            </a:r>
            <a:r>
              <a:rPr lang="en-US" dirty="0" smtClean="0">
                <a:latin typeface="Impact" charset="0"/>
                <a:ea typeface="ＭＳ Ｐゴシック" charset="0"/>
                <a:cs typeface="ＭＳ Ｐゴシック" charset="0"/>
              </a:rPr>
              <a:t>key features</a:t>
            </a:r>
            <a:endParaRPr lang="en-US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Membrane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blebbing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Detachment from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neighbours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/extracellular matrix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Nuclear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condensation</a:t>
            </a:r>
          </a:p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DNA fragmentation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Shutdown of transcription and translation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Golgi and ER condense and fragment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Mitochondrial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network fragmentation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Mitochondrial outer membrane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permiabilisation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Phagocytosis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How does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caspase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activation cause all that??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7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Cytoskeletal breakdown/membrane </a:t>
            </a:r>
            <a:r>
              <a:rPr lang="en-US" dirty="0" err="1" smtClean="0"/>
              <a:t>blebbing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28800"/>
            <a:ext cx="4824536" cy="52292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Active </a:t>
            </a:r>
            <a:r>
              <a:rPr lang="en-US" dirty="0" err="1" smtClean="0"/>
              <a:t>caspases</a:t>
            </a:r>
            <a:r>
              <a:rPr lang="en-US" dirty="0" smtClean="0"/>
              <a:t> cleave components of the cell </a:t>
            </a:r>
            <a:r>
              <a:rPr lang="en-US" dirty="0" err="1" smtClean="0"/>
              <a:t>cyctoskeleton</a:t>
            </a:r>
            <a:endParaRPr lang="en-US" dirty="0"/>
          </a:p>
          <a:p>
            <a:pPr lvl="1">
              <a:buFont typeface="Arial"/>
              <a:buChar char="•"/>
            </a:pPr>
            <a:r>
              <a:rPr lang="en-US" dirty="0" smtClean="0"/>
              <a:t>actin, myosin, </a:t>
            </a:r>
            <a:r>
              <a:rPr lang="en-US" dirty="0" err="1" smtClean="0"/>
              <a:t>spectrin</a:t>
            </a:r>
            <a:r>
              <a:rPr lang="en-US" dirty="0" smtClean="0"/>
              <a:t>, tubulin, nuclear </a:t>
            </a:r>
            <a:r>
              <a:rPr lang="en-US" dirty="0" err="1" smtClean="0"/>
              <a:t>lamins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Leads to loss of cell structure and ‘rounding up’ of cells</a:t>
            </a:r>
          </a:p>
          <a:p>
            <a:pPr>
              <a:buFont typeface="Arial"/>
              <a:buChar char="•"/>
            </a:pPr>
            <a:r>
              <a:rPr lang="en-US" dirty="0" err="1" smtClean="0"/>
              <a:t>Caspase</a:t>
            </a:r>
            <a:r>
              <a:rPr lang="en-US" dirty="0" smtClean="0"/>
              <a:t> cleavage of cell-cell and cell-matrix proteins (</a:t>
            </a:r>
            <a:r>
              <a:rPr lang="en-US" dirty="0" err="1" smtClean="0"/>
              <a:t>eg</a:t>
            </a:r>
            <a:r>
              <a:rPr lang="en-US" dirty="0" smtClean="0"/>
              <a:t> Focal adhesion kinase [FAK]) and beta-catenin) causes </a:t>
            </a:r>
            <a:r>
              <a:rPr lang="en-US" dirty="0" err="1" smtClean="0"/>
              <a:t>detatchment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Membrane </a:t>
            </a:r>
            <a:r>
              <a:rPr lang="en-US" dirty="0" err="1" smtClean="0"/>
              <a:t>blebbing</a:t>
            </a:r>
            <a:r>
              <a:rPr lang="en-US" dirty="0" smtClean="0"/>
              <a:t> involves ROCK1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Activated by C-terminal </a:t>
            </a:r>
            <a:r>
              <a:rPr lang="en-US" dirty="0" err="1" smtClean="0"/>
              <a:t>caspase</a:t>
            </a:r>
            <a:r>
              <a:rPr lang="en-US" dirty="0" smtClean="0"/>
              <a:t> dependent cleavage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Constitutively active ROCK1 kinase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Myosin phosphorylation and  actin bundle contraction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Contraction increases cytosolic pressure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Blebs form at ‘weak spots’ in plasma membrane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76056" y="2348880"/>
            <a:ext cx="3861544" cy="3240360"/>
            <a:chOff x="4860032" y="2348880"/>
            <a:chExt cx="4077568" cy="33843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0032" y="2348880"/>
              <a:ext cx="4077568" cy="337280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4860032" y="4941168"/>
              <a:ext cx="2448272" cy="792088"/>
            </a:xfrm>
            <a:prstGeom prst="rect">
              <a:avLst/>
            </a:prstGeom>
            <a:solidFill>
              <a:srgbClr val="FEEFB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1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-107" charset="0"/>
                <a:ea typeface="Times New Roman" pitchFamily="-107" charset="0"/>
                <a:cs typeface="Times New Roman" pitchFamily="-107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79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Membrane blebbing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5" name="Picture 4" descr="M1320959-Cancer_cell_apoptosis,_SEM-SP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0"/>
            <a:ext cx="5319713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 descr="M1320485-Coloured_SEM_of_induced_apoptosis_in_cancer_cell-SPL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50101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Mitochondrial membrane </a:t>
            </a:r>
            <a:r>
              <a:rPr lang="en-US" dirty="0" err="1" smtClean="0"/>
              <a:t>permiabilisation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0808"/>
            <a:ext cx="7543800" cy="44577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BAX/BAK for pores in the external leaflet of mitochondria</a:t>
            </a:r>
          </a:p>
          <a:p>
            <a:pPr>
              <a:buFont typeface="Arial"/>
              <a:buChar char="•"/>
            </a:pPr>
            <a:r>
              <a:rPr lang="en-US" dirty="0" smtClean="0"/>
              <a:t>Mitochondrial </a:t>
            </a:r>
            <a:r>
              <a:rPr lang="en-US" dirty="0" err="1" smtClean="0"/>
              <a:t>intermembrane</a:t>
            </a:r>
            <a:r>
              <a:rPr lang="en-US" dirty="0" smtClean="0"/>
              <a:t> space leaks contents to cytosol</a:t>
            </a:r>
          </a:p>
          <a:p>
            <a:pPr>
              <a:buFont typeface="Arial"/>
              <a:buChar char="•"/>
            </a:pPr>
            <a:r>
              <a:rPr lang="en-US" dirty="0" smtClean="0"/>
              <a:t>Mitochondrial networks fragment and collapse</a:t>
            </a:r>
          </a:p>
          <a:p>
            <a:pPr>
              <a:buFont typeface="Arial"/>
              <a:buChar char="•"/>
            </a:pPr>
            <a:r>
              <a:rPr lang="en-US" dirty="0" smtClean="0"/>
              <a:t>Cytochrome c release complexes with </a:t>
            </a:r>
            <a:r>
              <a:rPr lang="en-US" dirty="0" err="1" smtClean="0"/>
              <a:t>caspase</a:t>
            </a:r>
            <a:r>
              <a:rPr lang="en-US" dirty="0" smtClean="0"/>
              <a:t> 9 and APAF1 to form the </a:t>
            </a:r>
            <a:r>
              <a:rPr lang="en-US" dirty="0" err="1" smtClean="0"/>
              <a:t>apoptosome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Cascade of </a:t>
            </a:r>
            <a:r>
              <a:rPr lang="en-US" dirty="0" err="1" smtClean="0"/>
              <a:t>caspase</a:t>
            </a:r>
            <a:r>
              <a:rPr lang="en-US" dirty="0" smtClean="0"/>
              <a:t> activation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Destruction of mitochondrial electron transport chain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>
                <a:latin typeface="Impact" charset="0"/>
                <a:ea typeface="ＭＳ Ｐゴシック" charset="0"/>
                <a:cs typeface="ＭＳ Ｐゴシック" charset="0"/>
              </a:rPr>
              <a:t>Objectives</a:t>
            </a:r>
            <a:endParaRPr lang="en-US" sz="360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4825"/>
            <a:ext cx="8229600" cy="4411663"/>
          </a:xfrm>
        </p:spPr>
        <p:txBody>
          <a:bodyPr/>
          <a:lstStyle/>
          <a:p>
            <a:pPr marL="0" indent="0" eaLnBrk="1" hangingPunct="1">
              <a:buFontTx/>
              <a:buChar char="•"/>
            </a:pPr>
            <a:r>
              <a:rPr lang="en-GB" sz="3200">
                <a:latin typeface="Arial" charset="0"/>
                <a:ea typeface="ＭＳ Ｐゴシック" charset="0"/>
                <a:cs typeface="ＭＳ Ｐゴシック" charset="0"/>
              </a:rPr>
              <a:t>What is it?</a:t>
            </a:r>
            <a:endParaRPr lang="en-GB" sz="3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Char char="•"/>
            </a:pPr>
            <a:r>
              <a:rPr lang="en-GB" sz="3200">
                <a:latin typeface="Arial" charset="0"/>
                <a:ea typeface="ＭＳ Ｐゴシック" charset="0"/>
                <a:cs typeface="ＭＳ Ｐゴシック" charset="0"/>
              </a:rPr>
              <a:t>Why does it happen?</a:t>
            </a:r>
          </a:p>
          <a:p>
            <a:pPr marL="0" indent="0" eaLnBrk="1" hangingPunct="1">
              <a:buFontTx/>
              <a:buChar char="•"/>
            </a:pPr>
            <a:r>
              <a:rPr lang="en-GB" sz="3200">
                <a:latin typeface="Arial" charset="0"/>
                <a:ea typeface="ＭＳ Ｐゴシック" charset="0"/>
                <a:cs typeface="ＭＳ Ｐゴシック" charset="0"/>
              </a:rPr>
              <a:t>When does it happen?</a:t>
            </a:r>
          </a:p>
          <a:p>
            <a:pPr marL="0" indent="0" eaLnBrk="1" hangingPunct="1">
              <a:buFontTx/>
              <a:buChar char="•"/>
            </a:pPr>
            <a:r>
              <a:rPr lang="en-GB" sz="3200">
                <a:latin typeface="Arial" charset="0"/>
                <a:ea typeface="ＭＳ Ｐゴシック" charset="0"/>
                <a:cs typeface="ＭＳ Ｐゴシック" charset="0"/>
              </a:rPr>
              <a:t>How does it happen?</a:t>
            </a:r>
          </a:p>
          <a:p>
            <a:pPr marL="0" indent="0" eaLnBrk="1" hangingPunct="1">
              <a:buFontTx/>
              <a:buChar char="•"/>
            </a:pPr>
            <a:endParaRPr lang="en-US" sz="32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10-15 at 15.1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7159450" cy="685800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 bwMode="auto">
          <a:xfrm>
            <a:off x="3851920" y="2636912"/>
            <a:ext cx="864096" cy="1512168"/>
          </a:xfrm>
          <a:prstGeom prst="donut">
            <a:avLst>
              <a:gd name="adj" fmla="val 518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6" name="Donut 5"/>
          <p:cNvSpPr/>
          <p:nvPr/>
        </p:nvSpPr>
        <p:spPr bwMode="auto">
          <a:xfrm rot="5400000">
            <a:off x="3197637" y="3998853"/>
            <a:ext cx="864096" cy="1740614"/>
          </a:xfrm>
          <a:prstGeom prst="donut">
            <a:avLst>
              <a:gd name="adj" fmla="val 518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7" name="Donut 6"/>
          <p:cNvSpPr/>
          <p:nvPr/>
        </p:nvSpPr>
        <p:spPr bwMode="auto">
          <a:xfrm>
            <a:off x="3779912" y="34655"/>
            <a:ext cx="864096" cy="1512168"/>
          </a:xfrm>
          <a:prstGeom prst="donut">
            <a:avLst>
              <a:gd name="adj" fmla="val 518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8" name="Donut 7"/>
          <p:cNvSpPr/>
          <p:nvPr/>
        </p:nvSpPr>
        <p:spPr bwMode="auto">
          <a:xfrm>
            <a:off x="5940152" y="260648"/>
            <a:ext cx="864096" cy="1512168"/>
          </a:xfrm>
          <a:prstGeom prst="donut">
            <a:avLst>
              <a:gd name="adj" fmla="val 518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9" name="Donut 8"/>
          <p:cNvSpPr/>
          <p:nvPr/>
        </p:nvSpPr>
        <p:spPr bwMode="auto">
          <a:xfrm rot="5400000">
            <a:off x="5616116" y="5644129"/>
            <a:ext cx="864096" cy="1512168"/>
          </a:xfrm>
          <a:prstGeom prst="donut">
            <a:avLst>
              <a:gd name="adj" fmla="val 518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10" name="Donut 9"/>
          <p:cNvSpPr/>
          <p:nvPr/>
        </p:nvSpPr>
        <p:spPr bwMode="auto">
          <a:xfrm>
            <a:off x="1763688" y="260648"/>
            <a:ext cx="864096" cy="1512168"/>
          </a:xfrm>
          <a:prstGeom prst="donut">
            <a:avLst>
              <a:gd name="adj" fmla="val 518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-107" charset="0"/>
              <a:ea typeface="Times New Roman" pitchFamily="-107" charset="0"/>
              <a:cs typeface="Times New Roman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81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Impact" charset="0"/>
                <a:ea typeface="ＭＳ Ｐゴシック" charset="0"/>
                <a:cs typeface="ＭＳ Ｐゴシック" charset="0"/>
              </a:rPr>
              <a:t>Destruction of mitochondrial networks</a:t>
            </a:r>
            <a:endParaRPr lang="en-US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2-10-15 at 17.29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49896"/>
            <a:ext cx="7975600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9294" y="6453336"/>
            <a:ext cx="3741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Blue- nuclei, Green- mitochondria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condensation/DNA fragmentation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44824"/>
            <a:ext cx="4392488" cy="44577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Nucleus is surrounded by </a:t>
            </a:r>
            <a:r>
              <a:rPr lang="en-US" dirty="0" err="1" smtClean="0"/>
              <a:t>proteinaceous</a:t>
            </a:r>
            <a:r>
              <a:rPr lang="en-US" dirty="0" smtClean="0"/>
              <a:t> lamina</a:t>
            </a:r>
          </a:p>
          <a:p>
            <a:pPr>
              <a:buFont typeface="Arial"/>
              <a:buChar char="•"/>
            </a:pPr>
            <a:r>
              <a:rPr lang="en-US" dirty="0"/>
              <a:t>N</a:t>
            </a:r>
            <a:r>
              <a:rPr lang="en-US" dirty="0" smtClean="0"/>
              <a:t>uclear </a:t>
            </a:r>
            <a:r>
              <a:rPr lang="en-US" dirty="0" err="1" smtClean="0"/>
              <a:t>lamin</a:t>
            </a:r>
            <a:r>
              <a:rPr lang="en-US" dirty="0" smtClean="0"/>
              <a:t> proteins are cleaved by apoptosis activated </a:t>
            </a:r>
            <a:r>
              <a:rPr lang="en-US" dirty="0" err="1" smtClean="0"/>
              <a:t>caspases</a:t>
            </a:r>
            <a:r>
              <a:rPr lang="en-US" dirty="0" smtClean="0"/>
              <a:t>  </a:t>
            </a:r>
          </a:p>
          <a:p>
            <a:pPr>
              <a:buFont typeface="Arial"/>
              <a:buChar char="•"/>
            </a:pPr>
            <a:r>
              <a:rPr lang="en-US" dirty="0" smtClean="0"/>
              <a:t>ROCK1 mediated actin/myosin contraction rips nuclear envelope apart</a:t>
            </a:r>
          </a:p>
          <a:p>
            <a:pPr>
              <a:buFont typeface="Arial"/>
              <a:buChar char="•"/>
            </a:pPr>
            <a:r>
              <a:rPr lang="en-US" dirty="0" err="1" smtClean="0"/>
              <a:t>Caspase</a:t>
            </a:r>
            <a:r>
              <a:rPr lang="en-US" dirty="0" smtClean="0"/>
              <a:t> cleavage of MST1 targets nuclear </a:t>
            </a:r>
            <a:r>
              <a:rPr lang="en-US" dirty="0" err="1" smtClean="0"/>
              <a:t>transloaction</a:t>
            </a:r>
            <a:r>
              <a:rPr lang="en-US" dirty="0" smtClean="0"/>
              <a:t> and subsequent chromatin condensation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CAD (</a:t>
            </a:r>
            <a:r>
              <a:rPr lang="en-US" dirty="0" err="1" smtClean="0"/>
              <a:t>caspase</a:t>
            </a:r>
            <a:r>
              <a:rPr lang="en-US" dirty="0" smtClean="0"/>
              <a:t> activated </a:t>
            </a:r>
            <a:r>
              <a:rPr lang="en-US" dirty="0" err="1" smtClean="0"/>
              <a:t>DNase</a:t>
            </a:r>
            <a:r>
              <a:rPr lang="en-US" dirty="0" smtClean="0"/>
              <a:t>) is normally kept inactive by binding with </a:t>
            </a:r>
            <a:r>
              <a:rPr lang="en-US" dirty="0" err="1" smtClean="0"/>
              <a:t>iCAD</a:t>
            </a:r>
            <a:r>
              <a:rPr lang="en-US" dirty="0" smtClean="0"/>
              <a:t>.</a:t>
            </a:r>
          </a:p>
          <a:p>
            <a:pPr>
              <a:buFont typeface="Arial"/>
              <a:buChar char="•"/>
            </a:pPr>
            <a:r>
              <a:rPr lang="en-US" dirty="0" err="1" smtClean="0"/>
              <a:t>Caspase</a:t>
            </a:r>
            <a:r>
              <a:rPr lang="en-US" dirty="0" smtClean="0"/>
              <a:t> mediated cleavage of </a:t>
            </a:r>
            <a:r>
              <a:rPr lang="en-US" dirty="0" err="1" smtClean="0"/>
              <a:t>iCAD</a:t>
            </a:r>
            <a:r>
              <a:rPr lang="en-US" dirty="0" smtClean="0"/>
              <a:t> releases active CAD</a:t>
            </a:r>
          </a:p>
          <a:p>
            <a:pPr>
              <a:buFont typeface="Arial"/>
              <a:buChar char="•"/>
            </a:pPr>
            <a:r>
              <a:rPr lang="en-US" dirty="0" smtClean="0"/>
              <a:t>Causes inter-</a:t>
            </a:r>
            <a:r>
              <a:rPr lang="en-US" dirty="0" err="1" smtClean="0"/>
              <a:t>nucleosomal</a:t>
            </a:r>
            <a:r>
              <a:rPr lang="en-US" dirty="0" smtClean="0"/>
              <a:t> DNA cleavage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644008" y="2492896"/>
            <a:ext cx="4442924" cy="3644156"/>
            <a:chOff x="4701075" y="2564904"/>
            <a:chExt cx="4442924" cy="3644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3562" y="2564904"/>
              <a:ext cx="4440437" cy="364415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4701075" y="2564904"/>
              <a:ext cx="1512168" cy="648072"/>
            </a:xfrm>
            <a:prstGeom prst="rect">
              <a:avLst/>
            </a:prstGeom>
            <a:solidFill>
              <a:srgbClr val="FEEFB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1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-107" charset="0"/>
                <a:ea typeface="Times New Roman" pitchFamily="-107" charset="0"/>
                <a:cs typeface="Times New Roman" pitchFamily="-107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788024" y="2579845"/>
              <a:ext cx="2448272" cy="216024"/>
            </a:xfrm>
            <a:prstGeom prst="rect">
              <a:avLst/>
            </a:prstGeom>
            <a:solidFill>
              <a:srgbClr val="FEEFB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1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-107" charset="0"/>
                <a:ea typeface="Times New Roman" pitchFamily="-107" charset="0"/>
                <a:cs typeface="Times New Roman" pitchFamily="-107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701075" y="2564904"/>
              <a:ext cx="576064" cy="1800200"/>
            </a:xfrm>
            <a:prstGeom prst="rect">
              <a:avLst/>
            </a:prstGeom>
            <a:solidFill>
              <a:srgbClr val="FEEFB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1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-107" charset="0"/>
                <a:ea typeface="Times New Roman" pitchFamily="-107" charset="0"/>
                <a:cs typeface="Times New Roman" pitchFamily="-107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998720" y="6381328"/>
            <a:ext cx="37497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dirty="0">
                <a:latin typeface="Arial" charset="0"/>
              </a:rPr>
              <a:t>Fragmented DNA is less immunogenic</a:t>
            </a:r>
          </a:p>
        </p:txBody>
      </p:sp>
    </p:spTree>
    <p:extLst>
      <p:ext uri="{BB962C8B-B14F-4D97-AF65-F5344CB8AC3E}">
        <p14:creationId xmlns:p14="http://schemas.microsoft.com/office/powerpoint/2010/main" val="420210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Impact" charset="0"/>
                <a:ea typeface="ＭＳ Ｐゴシック" charset="0"/>
                <a:cs typeface="ＭＳ Ｐゴシック" charset="0"/>
              </a:rPr>
              <a:t>Shutting down the cell</a:t>
            </a:r>
            <a:endParaRPr lang="en-US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79512" y="1916832"/>
            <a:ext cx="3744416" cy="44577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Chromatin condensation silences transcription</a:t>
            </a:r>
          </a:p>
          <a:p>
            <a:pPr>
              <a:buFont typeface="Arial"/>
              <a:buChar char="•"/>
            </a:pP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Caspase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cleavage of eukaryotic initiation factors [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eIFs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] shuts down protein translation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Why? Prevents interference from new activity. Prevents viral replication.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ER and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golgi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networks are broken down by further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caspase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mediated cleavage events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Direct or via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caspase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mediated GRASP65 activation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79" name="Picture 94" descr="nrm2312-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00808"/>
            <a:ext cx="4791075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Impact" charset="0"/>
                <a:ea typeface="ＭＳ Ｐゴシック" charset="0"/>
                <a:cs typeface="ＭＳ Ｐゴシック" charset="0"/>
              </a:rPr>
              <a:t>Clearing up the mess: phagocytosis</a:t>
            </a:r>
            <a:endParaRPr lang="en-US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827584" y="1628800"/>
            <a:ext cx="7543800" cy="44577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Following cellular shutdown the cell is broken into smaller pieces: 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apoptotic bodies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“Bite sized chunks”: easier for phagocytes to manage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Plasma membrane changes signal to phagocytes to engulf apoptotic bodies. Currently poorly understood.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Flipping of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phopsphatidyl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serine (PS) from inner to outer leaflet of plasma membrane is key</a:t>
            </a:r>
          </a:p>
        </p:txBody>
      </p:sp>
      <p:pic>
        <p:nvPicPr>
          <p:cNvPr id="26627" name="Picture 94" descr="nrm2312-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28541"/>
            <a:ext cx="6129338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80312" y="4869160"/>
            <a:ext cx="1763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</a:rPr>
              <a:t>Release of </a:t>
            </a:r>
            <a:r>
              <a:rPr lang="en-US" dirty="0" err="1">
                <a:latin typeface="Arial" charset="0"/>
              </a:rPr>
              <a:t>lipophosphatidyl</a:t>
            </a:r>
            <a:r>
              <a:rPr lang="en-US" dirty="0">
                <a:latin typeface="Arial" charset="0"/>
              </a:rPr>
              <a:t> choline</a:t>
            </a:r>
          </a:p>
          <a:p>
            <a:endParaRPr lang="en-US" dirty="0"/>
          </a:p>
        </p:txBody>
      </p:sp>
      <p:sp>
        <p:nvSpPr>
          <p:cNvPr id="6" name="Donut 5"/>
          <p:cNvSpPr/>
          <p:nvPr/>
        </p:nvSpPr>
        <p:spPr bwMode="auto">
          <a:xfrm rot="5400000">
            <a:off x="7560332" y="4401108"/>
            <a:ext cx="1008112" cy="1800200"/>
          </a:xfrm>
          <a:prstGeom prst="donut">
            <a:avLst>
              <a:gd name="adj" fmla="val 518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7" name="Donut 6"/>
          <p:cNvSpPr/>
          <p:nvPr/>
        </p:nvSpPr>
        <p:spPr bwMode="auto">
          <a:xfrm rot="5400000">
            <a:off x="3959932" y="4977172"/>
            <a:ext cx="864096" cy="1512168"/>
          </a:xfrm>
          <a:prstGeom prst="donut">
            <a:avLst>
              <a:gd name="adj" fmla="val 518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-107" charset="0"/>
              <a:ea typeface="Times New Roman" pitchFamily="-107" charset="0"/>
              <a:cs typeface="Times New Roman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Aside: how do we detect apoptosis in the lab?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7543800" cy="4457700"/>
          </a:xfrm>
        </p:spPr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DNA fragmentation</a:t>
            </a:r>
          </a:p>
        </p:txBody>
      </p:sp>
      <p:pic>
        <p:nvPicPr>
          <p:cNvPr id="4" name="Picture 3" descr="chromat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" y="2058953"/>
            <a:ext cx="4306104" cy="37463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79717" y="3334951"/>
            <a:ext cx="4964283" cy="3406417"/>
            <a:chOff x="4179717" y="3453658"/>
            <a:chExt cx="4964283" cy="3406417"/>
          </a:xfrm>
        </p:grpSpPr>
        <p:pic>
          <p:nvPicPr>
            <p:cNvPr id="5" name="Picture 4" descr="DNAFragmentationAntibodies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717" y="3501009"/>
              <a:ext cx="4964283" cy="335906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4427984" y="3453658"/>
              <a:ext cx="2592288" cy="43204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1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-107" charset="0"/>
                <a:ea typeface="Times New Roman" pitchFamily="-107" charset="0"/>
                <a:cs typeface="Times New Roman" pitchFamily="-10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Aside: how do we detect apoptosis in the lab?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251520" y="1700808"/>
            <a:ext cx="7776864" cy="4457700"/>
          </a:xfrm>
        </p:spPr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PARP 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cleavage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PARP (poly ADP-ribose polymerase):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Role in DNA repair/chromatin structure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Cleaved from full length to 89/23kDa by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caspase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3 during apoptosis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2-10-15 at 07.47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3016"/>
            <a:ext cx="4032448" cy="3070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3666510"/>
            <a:ext cx="2587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 by western blot</a:t>
            </a:r>
            <a:endParaRPr lang="en-US" dirty="0"/>
          </a:p>
        </p:txBody>
      </p:sp>
      <p:pic>
        <p:nvPicPr>
          <p:cNvPr id="6" name="Picture 5" descr="Screen Shot 2012-10-15 at 07.47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33056"/>
            <a:ext cx="3536041" cy="2334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96" y="6525344"/>
            <a:ext cx="5413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DEVD: D- aspartic acid, E- glutamic acid, V-</a:t>
            </a:r>
            <a:r>
              <a:rPr lang="en-US" dirty="0" err="1" smtClean="0"/>
              <a:t>valine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Aside: how do we detect apoptosis in the lab?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611560" y="1556792"/>
            <a:ext cx="7543800" cy="4457700"/>
          </a:xfrm>
        </p:spPr>
        <p:txBody>
          <a:bodyPr/>
          <a:lstStyle/>
          <a:p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Annexin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 V </a:t>
            </a:r>
            <a:endParaRPr lang="en-US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Remember that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phosphatidylserine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(PS) flips from the inner to the outer membrane leaflet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Remember that plasma membrane remains in tact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Co-stain cells with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Annexin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V [binds PS] and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propidium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iodide (PI) [binds DNA]</a:t>
            </a:r>
          </a:p>
          <a:p>
            <a:pPr>
              <a:buFont typeface="Arial"/>
              <a:buChar char="•"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/>
              <a:buChar char="•"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/>
              <a:buChar char="•"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/>
              <a:buChar char="•"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/>
              <a:buChar char="•"/>
            </a:pP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AnnexinV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-/PI - = healthy</a:t>
            </a:r>
          </a:p>
          <a:p>
            <a:pPr>
              <a:buFont typeface="Arial"/>
              <a:buChar char="•"/>
            </a:pP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AnnevinV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+/PI - = apoptotic</a:t>
            </a:r>
          </a:p>
          <a:p>
            <a:pPr>
              <a:buFont typeface="Arial"/>
              <a:buChar char="•"/>
            </a:pP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AnnexinV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+/PI + = necrotic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annexin%20assay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r="54800"/>
          <a:stretch/>
        </p:blipFill>
        <p:spPr>
          <a:xfrm>
            <a:off x="899592" y="3521820"/>
            <a:ext cx="3060000" cy="1995412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 bwMode="auto">
          <a:xfrm rot="5400000">
            <a:off x="2195736" y="4437112"/>
            <a:ext cx="864096" cy="720080"/>
          </a:xfrm>
          <a:prstGeom prst="donut">
            <a:avLst>
              <a:gd name="adj" fmla="val 518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6" name="Donut 5"/>
          <p:cNvSpPr/>
          <p:nvPr/>
        </p:nvSpPr>
        <p:spPr bwMode="auto">
          <a:xfrm rot="5400000">
            <a:off x="2771800" y="4365104"/>
            <a:ext cx="864096" cy="720080"/>
          </a:xfrm>
          <a:prstGeom prst="donut">
            <a:avLst>
              <a:gd name="adj" fmla="val 518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8" name="Donut 7"/>
          <p:cNvSpPr/>
          <p:nvPr/>
        </p:nvSpPr>
        <p:spPr bwMode="auto">
          <a:xfrm rot="5400000">
            <a:off x="2843808" y="3717032"/>
            <a:ext cx="720080" cy="720080"/>
          </a:xfrm>
          <a:prstGeom prst="donut">
            <a:avLst>
              <a:gd name="adj" fmla="val 518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-107" charset="0"/>
              <a:ea typeface="Times New Roman" pitchFamily="-107" charset="0"/>
              <a:cs typeface="Times New Roman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Aside: how do we detect apoptosis in the lab?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7543800" cy="4457700"/>
          </a:xfrm>
        </p:spPr>
        <p:txBody>
          <a:bodyPr/>
          <a:lstStyle/>
          <a:p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Caspase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 3/7 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activation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Detection of executioner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caspase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activation itself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3568" y="2492896"/>
            <a:ext cx="5060652" cy="3984346"/>
            <a:chOff x="1907704" y="2132856"/>
            <a:chExt cx="5060652" cy="3984346"/>
          </a:xfrm>
        </p:grpSpPr>
        <p:pic>
          <p:nvPicPr>
            <p:cNvPr id="2" name="Picture 1" descr="Screen Shot 2012-10-15 at 08.01.0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2132856"/>
              <a:ext cx="3217889" cy="2602346"/>
            </a:xfrm>
            <a:prstGeom prst="rect">
              <a:avLst/>
            </a:prstGeom>
          </p:spPr>
        </p:pic>
        <p:pic>
          <p:nvPicPr>
            <p:cNvPr id="3" name="Picture 2" descr="Screen Shot 2012-10-15 at 07.59.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3573016"/>
              <a:ext cx="3764508" cy="254418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1907704" y="4149080"/>
              <a:ext cx="1440160" cy="5760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1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-107" charset="0"/>
                <a:ea typeface="Times New Roman" pitchFamily="-107" charset="0"/>
                <a:cs typeface="Times New Roman" pitchFamily="-107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>
              <a:off x="2915816" y="3356992"/>
              <a:ext cx="360040" cy="7200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1B080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" name="TextBox 8"/>
          <p:cNvSpPr txBox="1"/>
          <p:nvPr/>
        </p:nvSpPr>
        <p:spPr>
          <a:xfrm>
            <a:off x="35496" y="6525344"/>
            <a:ext cx="5413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DEVD: D- aspartic acid, E- glutamic acid, V-</a:t>
            </a:r>
            <a:r>
              <a:rPr lang="en-US" dirty="0" err="1" smtClean="0"/>
              <a:t>valine</a:t>
            </a:r>
            <a:endParaRPr lang="en-US" dirty="0"/>
          </a:p>
        </p:txBody>
      </p:sp>
      <p:pic>
        <p:nvPicPr>
          <p:cNvPr id="10" name="Picture 9" descr="Screen Shot 2012-10-15 at 10.04.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780928"/>
            <a:ext cx="2354060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charset="0"/>
                <a:ea typeface="ＭＳ Ｐゴシック" charset="0"/>
                <a:cs typeface="ＭＳ Ｐゴシック" charset="0"/>
              </a:rPr>
              <a:t>What induces </a:t>
            </a:r>
            <a:r>
              <a:rPr lang="en-US" dirty="0" smtClean="0">
                <a:latin typeface="Impact" charset="0"/>
                <a:ea typeface="ＭＳ Ｐゴシック" charset="0"/>
                <a:cs typeface="ＭＳ Ｐゴシック" charset="0"/>
              </a:rPr>
              <a:t>apoptosis</a:t>
            </a:r>
            <a:r>
              <a:rPr lang="en-US" dirty="0">
                <a:latin typeface="Impact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4" name="Picture 94" descr="nrm2312-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442595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5652120" y="2348880"/>
            <a:ext cx="100811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B0807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6660232" y="2154342"/>
            <a:ext cx="493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??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60232" y="2154342"/>
            <a:ext cx="1759578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DNA Damage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Apoptosis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755650" y="1628775"/>
            <a:ext cx="7543800" cy="13414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Apo: off/away from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Ptosis: to fall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Term coined by Wylie, Kerr and Currie, University of Aberdeen (1972)</a:t>
            </a:r>
          </a:p>
        </p:txBody>
      </p:sp>
      <p:pic>
        <p:nvPicPr>
          <p:cNvPr id="9219" name="Picture 1" descr="DSC_2566m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3738563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2"/>
          <p:cNvSpPr txBox="1">
            <a:spLocks noChangeArrowheads="1"/>
          </p:cNvSpPr>
          <p:nvPr/>
        </p:nvSpPr>
        <p:spPr bwMode="auto">
          <a:xfrm>
            <a:off x="4284663" y="3563938"/>
            <a:ext cx="46799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Growth rate of tumour far less than predicted from growth rate of tumour cells</a:t>
            </a:r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4427538" y="4500563"/>
            <a:ext cx="4465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Observed high level of cell death</a:t>
            </a: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4427538" y="5148263"/>
            <a:ext cx="4465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Balance between death and survival determines tumour growth rate</a:t>
            </a:r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4176713" y="6229350"/>
            <a:ext cx="5148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NB 60 billion new cells are made a day… same number must die to maintain homeostasis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6516688" y="4221163"/>
            <a:ext cx="0" cy="2159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6516688" y="4941888"/>
            <a:ext cx="0" cy="2159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Impact" charset="0"/>
                <a:ea typeface="ＭＳ Ｐゴシック" charset="0"/>
                <a:cs typeface="ＭＳ Ｐゴシック" charset="0"/>
              </a:rPr>
              <a:t>DNA damage response</a:t>
            </a:r>
            <a:endParaRPr lang="en-US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2-10-14 at 20.40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276872"/>
            <a:ext cx="3973580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Impact" charset="0"/>
                <a:ea typeface="ＭＳ Ｐゴシック" charset="0"/>
                <a:cs typeface="ＭＳ Ｐゴシック" charset="0"/>
              </a:rPr>
              <a:t>DNA damage response: p53, the guardian of the genome</a:t>
            </a:r>
            <a:endParaRPr lang="en-US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nrc1435-i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6792"/>
            <a:ext cx="5760640" cy="520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1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Impact" charset="0"/>
                <a:ea typeface="ＭＳ Ｐゴシック" charset="0"/>
                <a:cs typeface="ＭＳ Ｐゴシック" charset="0"/>
              </a:rPr>
              <a:t>DNA damage response: p53, the guardian of the genome</a:t>
            </a:r>
            <a:endParaRPr lang="en-US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 descr="Screen Shot 2012-10-15 at 11.49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048672" cy="52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4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755576" y="774601"/>
            <a:ext cx="7543800" cy="638175"/>
          </a:xfrm>
        </p:spPr>
        <p:txBody>
          <a:bodyPr/>
          <a:lstStyle/>
          <a:p>
            <a:r>
              <a:rPr lang="en-US" dirty="0" smtClean="0">
                <a:latin typeface="Impact" charset="0"/>
                <a:ea typeface="ＭＳ Ｐゴシック" charset="0"/>
                <a:cs typeface="ＭＳ Ｐゴシック" charset="0"/>
              </a:rPr>
              <a:t>DNA damage response: DNA-PK and non-homologous end joining</a:t>
            </a:r>
            <a:endParaRPr lang="en-US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6" r="44910"/>
          <a:stretch>
            <a:fillRect/>
          </a:stretch>
        </p:blipFill>
        <p:spPr bwMode="auto">
          <a:xfrm>
            <a:off x="971600" y="1581502"/>
            <a:ext cx="3660328" cy="523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5013176"/>
            <a:ext cx="385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How does the cell stop itself from </a:t>
            </a:r>
            <a:r>
              <a:rPr lang="en-US" b="1" dirty="0" err="1" smtClean="0"/>
              <a:t>apoptosing</a:t>
            </a:r>
            <a:r>
              <a:rPr lang="en-US" b="1" dirty="0" smtClean="0"/>
              <a:t> while repair proceeds?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0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71600" y="269776"/>
            <a:ext cx="8136904" cy="11430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AKT promotes survival via BAD phosphorylation and Bcl2 stabilisation</a:t>
            </a:r>
            <a:endParaRPr lang="en-GB" sz="2800" dirty="0"/>
          </a:p>
        </p:txBody>
      </p:sp>
      <p:sp>
        <p:nvSpPr>
          <p:cNvPr id="72" name="TextBox 71"/>
          <p:cNvSpPr txBox="1"/>
          <p:nvPr/>
        </p:nvSpPr>
        <p:spPr>
          <a:xfrm>
            <a:off x="772809" y="4819181"/>
            <a:ext cx="49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AKT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781812" y="4819181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pAKT-S473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189616" y="4207270"/>
            <a:ext cx="773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DNA-PK</a:t>
            </a: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476202" y="4299971"/>
            <a:ext cx="470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Bad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305067" y="4293096"/>
            <a:ext cx="603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pBAD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922655" y="5266361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810584" y="5517233"/>
            <a:ext cx="609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Bcl2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995936" y="3068960"/>
            <a:ext cx="1224136" cy="30777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SURVIVAL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2" name="Picture 103" descr="dna_helix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26" y="2708920"/>
            <a:ext cx="673895" cy="157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3620218" y="4812451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pAKT-S473</a:t>
            </a: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4" name="Donut 83"/>
          <p:cNvSpPr/>
          <p:nvPr/>
        </p:nvSpPr>
        <p:spPr>
          <a:xfrm>
            <a:off x="496628" y="2276872"/>
            <a:ext cx="2959477" cy="3710112"/>
          </a:xfrm>
          <a:prstGeom prst="donut">
            <a:avLst>
              <a:gd name="adj" fmla="val 1082"/>
            </a:avLst>
          </a:prstGeom>
          <a:solidFill>
            <a:srgbClr val="F79646">
              <a:lumMod val="75000"/>
            </a:srgbClr>
          </a:soli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TextBox 65"/>
          <p:cNvSpPr txBox="1">
            <a:spLocks noChangeArrowheads="1"/>
          </p:cNvSpPr>
          <p:nvPr/>
        </p:nvSpPr>
        <p:spPr bwMode="auto">
          <a:xfrm>
            <a:off x="226830" y="1641474"/>
            <a:ext cx="9664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err="1" smtClean="0">
                <a:latin typeface="+mn-lt"/>
              </a:rPr>
              <a:t>Cisplatin</a:t>
            </a:r>
            <a:endParaRPr kumimoji="0" lang="en-US" b="1" i="1" u="none" strike="noStrike" kern="0" cap="none" spc="0" normalizeH="0" baseline="0" noProof="0" dirty="0">
              <a:ln>
                <a:noFill/>
              </a:ln>
              <a:solidFill>
                <a:srgbClr val="6E6E6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9" name="Arc 88"/>
          <p:cNvSpPr/>
          <p:nvPr/>
        </p:nvSpPr>
        <p:spPr>
          <a:xfrm flipH="1">
            <a:off x="1006839" y="4537050"/>
            <a:ext cx="1065284" cy="778068"/>
          </a:xfrm>
          <a:prstGeom prst="arc">
            <a:avLst>
              <a:gd name="adj1" fmla="val 11531883"/>
              <a:gd name="adj2" fmla="val 20904230"/>
            </a:avLst>
          </a:prstGeom>
          <a:noFill/>
          <a:ln w="25400" cap="flat" cmpd="sng" algn="ctr">
            <a:solidFill>
              <a:srgbClr val="4F81BD"/>
            </a:solidFill>
            <a:prstDash val="solid"/>
            <a:headEnd type="triangle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sp>
      <p:sp>
        <p:nvSpPr>
          <p:cNvPr id="90" name="Arc 89"/>
          <p:cNvSpPr/>
          <p:nvPr/>
        </p:nvSpPr>
        <p:spPr>
          <a:xfrm flipH="1" flipV="1">
            <a:off x="3726701" y="4298507"/>
            <a:ext cx="773340" cy="539029"/>
          </a:xfrm>
          <a:prstGeom prst="arc">
            <a:avLst>
              <a:gd name="adj1" fmla="val 11531883"/>
              <a:gd name="adj2" fmla="val 20904230"/>
            </a:avLst>
          </a:prstGeom>
          <a:noFill/>
          <a:ln w="25400" cap="flat" cmpd="sng" algn="ctr">
            <a:solidFill>
              <a:srgbClr val="4F81BD"/>
            </a:solidFill>
            <a:prstDash val="solid"/>
            <a:headEnd type="triangle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sp>
      <p:cxnSp>
        <p:nvCxnSpPr>
          <p:cNvPr id="94" name="Straight Arrow Connector 93"/>
          <p:cNvCxnSpPr>
            <a:endCxn id="83" idx="1"/>
          </p:cNvCxnSpPr>
          <p:nvPr/>
        </p:nvCxnSpPr>
        <p:spPr>
          <a:xfrm>
            <a:off x="3131840" y="4941168"/>
            <a:ext cx="488378" cy="25172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8" name="Donut 107"/>
          <p:cNvSpPr/>
          <p:nvPr/>
        </p:nvSpPr>
        <p:spPr>
          <a:xfrm>
            <a:off x="240428" y="1556792"/>
            <a:ext cx="5987756" cy="5141726"/>
          </a:xfrm>
          <a:prstGeom prst="donut">
            <a:avLst>
              <a:gd name="adj" fmla="val 1082"/>
            </a:avLst>
          </a:prstGeom>
          <a:solidFill>
            <a:srgbClr val="9BBB59">
              <a:lumMod val="50000"/>
            </a:srgbClr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Lightning Bolt 84"/>
          <p:cNvSpPr/>
          <p:nvPr/>
        </p:nvSpPr>
        <p:spPr bwMode="auto">
          <a:xfrm>
            <a:off x="729600" y="1977643"/>
            <a:ext cx="460016" cy="1129298"/>
          </a:xfrm>
          <a:prstGeom prst="lightningBol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cxnSp>
        <p:nvCxnSpPr>
          <p:cNvPr id="29" name="Elbow Connector 28"/>
          <p:cNvCxnSpPr>
            <a:stCxn id="78" idx="0"/>
            <a:endCxn id="81" idx="2"/>
          </p:cNvCxnSpPr>
          <p:nvPr/>
        </p:nvCxnSpPr>
        <p:spPr bwMode="auto">
          <a:xfrm rot="5400000" flipH="1" flipV="1">
            <a:off x="4149260" y="3834352"/>
            <a:ext cx="916359" cy="1130"/>
          </a:xfrm>
          <a:prstGeom prst="bentConnector3">
            <a:avLst/>
          </a:prstGeom>
          <a:solidFill>
            <a:schemeClr val="accent1"/>
          </a:solidFill>
          <a:ln w="38100" cap="flat" cmpd="sng" algn="ctr">
            <a:solidFill>
              <a:srgbClr val="1B0807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/>
          <p:cNvCxnSpPr>
            <a:stCxn id="80" idx="3"/>
            <a:endCxn id="81" idx="3"/>
          </p:cNvCxnSpPr>
          <p:nvPr/>
        </p:nvCxnSpPr>
        <p:spPr bwMode="auto">
          <a:xfrm flipV="1">
            <a:off x="4420169" y="3222849"/>
            <a:ext cx="799903" cy="2448273"/>
          </a:xfrm>
          <a:prstGeom prst="bentConnector3">
            <a:avLst>
              <a:gd name="adj1" fmla="val 128578"/>
            </a:avLst>
          </a:prstGeom>
          <a:solidFill>
            <a:schemeClr val="accent1"/>
          </a:solidFill>
          <a:ln w="38100" cap="flat" cmpd="sng" algn="ctr">
            <a:solidFill>
              <a:srgbClr val="1B0807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Elbow Connector 41"/>
          <p:cNvCxnSpPr>
            <a:stCxn id="83" idx="2"/>
            <a:endCxn id="80" idx="0"/>
          </p:cNvCxnSpPr>
          <p:nvPr/>
        </p:nvCxnSpPr>
        <p:spPr bwMode="auto">
          <a:xfrm rot="5400000">
            <a:off x="3917441" y="5318165"/>
            <a:ext cx="397005" cy="1131"/>
          </a:xfrm>
          <a:prstGeom prst="bentConnector3">
            <a:avLst/>
          </a:prstGeom>
          <a:solidFill>
            <a:schemeClr val="accent1"/>
          </a:solidFill>
          <a:ln w="38100" cap="flat" cmpd="sng" algn="ctr">
            <a:solidFill>
              <a:srgbClr val="1B0807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&quot;No&quot; Symbol 49"/>
          <p:cNvSpPr/>
          <p:nvPr/>
        </p:nvSpPr>
        <p:spPr bwMode="auto">
          <a:xfrm>
            <a:off x="4484314" y="4293096"/>
            <a:ext cx="360040" cy="360040"/>
          </a:xfrm>
          <a:prstGeom prst="noSmoking">
            <a:avLst>
              <a:gd name="adj" fmla="val 0"/>
            </a:avLst>
          </a:prstGeom>
          <a:solidFill>
            <a:schemeClr val="accent1"/>
          </a:solidFill>
          <a:ln w="12700" cap="flat" cmpd="sng" algn="ctr">
            <a:solidFill>
              <a:srgbClr val="1B080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6084168" y="1484784"/>
            <a:ext cx="3024336" cy="1923071"/>
            <a:chOff x="6084168" y="1484784"/>
            <a:chExt cx="3024336" cy="1923071"/>
          </a:xfrm>
        </p:grpSpPr>
        <p:pic>
          <p:nvPicPr>
            <p:cNvPr id="53" name="Picture 52" descr="Screen Shot 2012-10-15 at 11.11.3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1556792"/>
              <a:ext cx="2952328" cy="1851063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 bwMode="auto">
            <a:xfrm>
              <a:off x="6084168" y="1484784"/>
              <a:ext cx="288032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1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-107" charset="0"/>
                <a:ea typeface="Times New Roman" pitchFamily="-107" charset="0"/>
                <a:cs typeface="Times New Roman" pitchFamily="-107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87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this knowledge useful?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12576" y="1556792"/>
            <a:ext cx="7543800" cy="4457700"/>
          </a:xfrm>
        </p:spPr>
        <p:txBody>
          <a:bodyPr/>
          <a:lstStyle/>
          <a:p>
            <a:r>
              <a:rPr lang="en-US" dirty="0" smtClean="0"/>
              <a:t>What happens when it goes all goes wrong?</a:t>
            </a:r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7072"/>
            <a:ext cx="8136904" cy="136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2-10-15 at 10.53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77072"/>
            <a:ext cx="2955367" cy="2408524"/>
          </a:xfrm>
          <a:prstGeom prst="rect">
            <a:avLst/>
          </a:prstGeom>
        </p:spPr>
      </p:pic>
      <p:pic>
        <p:nvPicPr>
          <p:cNvPr id="6" name="Picture 5" descr="Data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645024"/>
            <a:ext cx="4752528" cy="26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7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930" name="Group 2"/>
          <p:cNvGrpSpPr>
            <a:grpSpLocks/>
          </p:cNvGrpSpPr>
          <p:nvPr/>
        </p:nvGrpSpPr>
        <p:grpSpPr bwMode="auto">
          <a:xfrm>
            <a:off x="2492375" y="4349750"/>
            <a:ext cx="3133725" cy="2305050"/>
            <a:chOff x="612" y="1344"/>
            <a:chExt cx="2157" cy="1600"/>
          </a:xfrm>
        </p:grpSpPr>
        <p:pic>
          <p:nvPicPr>
            <p:cNvPr id="34907" name="Picture 3" descr="2A2C_LO_DSCN21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344"/>
              <a:ext cx="2132" cy="1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0932" name="Text Box 4"/>
            <p:cNvSpPr txBox="1">
              <a:spLocks noChangeArrowheads="1"/>
            </p:cNvSpPr>
            <p:nvPr/>
          </p:nvSpPr>
          <p:spPr bwMode="auto">
            <a:xfrm>
              <a:off x="2336" y="1344"/>
              <a:ext cx="433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</a:rPr>
                <a:t>2hrs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0933" name="Group 5"/>
          <p:cNvGrpSpPr>
            <a:grpSpLocks/>
          </p:cNvGrpSpPr>
          <p:nvPr/>
        </p:nvGrpSpPr>
        <p:grpSpPr bwMode="auto">
          <a:xfrm>
            <a:off x="5792788" y="4368800"/>
            <a:ext cx="3097212" cy="2305050"/>
            <a:chOff x="884" y="935"/>
            <a:chExt cx="2132" cy="1600"/>
          </a:xfrm>
        </p:grpSpPr>
        <p:pic>
          <p:nvPicPr>
            <p:cNvPr id="34905" name="Picture 6" descr="2A2CT_LO_DSCN21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935"/>
              <a:ext cx="2132" cy="1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0935" name="Text Box 7"/>
            <p:cNvSpPr txBox="1">
              <a:spLocks noChangeArrowheads="1"/>
            </p:cNvSpPr>
            <p:nvPr/>
          </p:nvSpPr>
          <p:spPr bwMode="auto">
            <a:xfrm>
              <a:off x="884" y="935"/>
              <a:ext cx="433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</a:rPr>
                <a:t>2hrs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0936" name="Group 8"/>
          <p:cNvGrpSpPr>
            <a:grpSpLocks/>
          </p:cNvGrpSpPr>
          <p:nvPr/>
        </p:nvGrpSpPr>
        <p:grpSpPr bwMode="auto">
          <a:xfrm>
            <a:off x="5792788" y="4368800"/>
            <a:ext cx="3097212" cy="2305050"/>
            <a:chOff x="884" y="1162"/>
            <a:chExt cx="2132" cy="1600"/>
          </a:xfrm>
        </p:grpSpPr>
        <p:pic>
          <p:nvPicPr>
            <p:cNvPr id="34903" name="Picture 9" descr="4A2CT_LO_DSCN21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1162"/>
              <a:ext cx="2132" cy="1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0938" name="Text Box 10"/>
            <p:cNvSpPr txBox="1">
              <a:spLocks noChangeArrowheads="1"/>
            </p:cNvSpPr>
            <p:nvPr/>
          </p:nvSpPr>
          <p:spPr bwMode="auto">
            <a:xfrm>
              <a:off x="884" y="1162"/>
              <a:ext cx="433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</a:rPr>
                <a:t>4hrs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0939" name="Group 11"/>
          <p:cNvGrpSpPr>
            <a:grpSpLocks/>
          </p:cNvGrpSpPr>
          <p:nvPr/>
        </p:nvGrpSpPr>
        <p:grpSpPr bwMode="auto">
          <a:xfrm>
            <a:off x="5792788" y="4370388"/>
            <a:ext cx="3097212" cy="2303462"/>
            <a:chOff x="3061" y="1162"/>
            <a:chExt cx="2132" cy="1599"/>
          </a:xfrm>
        </p:grpSpPr>
        <p:pic>
          <p:nvPicPr>
            <p:cNvPr id="34901" name="Picture 12" descr="8A2CT_LO_DSCN216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162"/>
              <a:ext cx="2132" cy="15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0941" name="Text Box 13"/>
            <p:cNvSpPr txBox="1">
              <a:spLocks noChangeArrowheads="1"/>
            </p:cNvSpPr>
            <p:nvPr/>
          </p:nvSpPr>
          <p:spPr bwMode="auto">
            <a:xfrm>
              <a:off x="3061" y="1162"/>
              <a:ext cx="433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</a:rPr>
                <a:t>8hrs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0942" name="Group 14"/>
          <p:cNvGrpSpPr>
            <a:grpSpLocks/>
          </p:cNvGrpSpPr>
          <p:nvPr/>
        </p:nvGrpSpPr>
        <p:grpSpPr bwMode="auto">
          <a:xfrm>
            <a:off x="5792788" y="4370388"/>
            <a:ext cx="3097212" cy="2303462"/>
            <a:chOff x="3061" y="1389"/>
            <a:chExt cx="2132" cy="1599"/>
          </a:xfrm>
        </p:grpSpPr>
        <p:pic>
          <p:nvPicPr>
            <p:cNvPr id="34899" name="Picture 15" descr="24A2CT_LO1_DSCN217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389"/>
              <a:ext cx="2132" cy="15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0944" name="Text Box 16"/>
            <p:cNvSpPr txBox="1">
              <a:spLocks noChangeArrowheads="1"/>
            </p:cNvSpPr>
            <p:nvPr/>
          </p:nvSpPr>
          <p:spPr bwMode="auto">
            <a:xfrm>
              <a:off x="3061" y="1389"/>
              <a:ext cx="520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</a:rPr>
                <a:t>24hrs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80945" name="Text Box 17"/>
          <p:cNvSpPr txBox="1">
            <a:spLocks noChangeArrowheads="1"/>
          </p:cNvSpPr>
          <p:nvPr/>
        </p:nvSpPr>
        <p:spPr bwMode="auto">
          <a:xfrm>
            <a:off x="3297089" y="3765227"/>
            <a:ext cx="9604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chemeClr val="tx1"/>
                </a:solidFill>
              </a:rPr>
              <a:t>Cisplatin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0946" name="Text Box 18"/>
          <p:cNvSpPr txBox="1">
            <a:spLocks noChangeArrowheads="1"/>
          </p:cNvSpPr>
          <p:nvPr/>
        </p:nvSpPr>
        <p:spPr bwMode="auto">
          <a:xfrm>
            <a:off x="6012160" y="3789040"/>
            <a:ext cx="27641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chemeClr val="tx1"/>
                </a:solidFill>
              </a:rPr>
              <a:t>Cisplatin</a:t>
            </a:r>
            <a:r>
              <a:rPr lang="en-GB" dirty="0">
                <a:solidFill>
                  <a:schemeClr val="tx1"/>
                </a:solidFill>
              </a:rPr>
              <a:t> + </a:t>
            </a:r>
            <a:r>
              <a:rPr lang="en-GB" dirty="0" smtClean="0">
                <a:solidFill>
                  <a:schemeClr val="tx1"/>
                </a:solidFill>
              </a:rPr>
              <a:t>AKT inhibitor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825" name="Rectangle 19"/>
          <p:cNvSpPr>
            <a:spLocks noGrp="1" noChangeArrowheads="1"/>
          </p:cNvSpPr>
          <p:nvPr>
            <p:ph type="title"/>
          </p:nvPr>
        </p:nvSpPr>
        <p:spPr>
          <a:xfrm>
            <a:off x="611188" y="574675"/>
            <a:ext cx="8272462" cy="909638"/>
          </a:xfrm>
        </p:spPr>
        <p:txBody>
          <a:bodyPr/>
          <a:lstStyle/>
          <a:p>
            <a:r>
              <a:rPr lang="en-GB" sz="3200" dirty="0">
                <a:latin typeface="Impact" charset="0"/>
                <a:ea typeface="ＭＳ Ｐゴシック" charset="0"/>
                <a:cs typeface="ＭＳ Ｐゴシック" charset="0"/>
              </a:rPr>
              <a:t>Pathways to apoptosis: AKT </a:t>
            </a:r>
            <a:r>
              <a:rPr lang="en-GB" sz="3200" dirty="0" smtClean="0">
                <a:latin typeface="Impact" charset="0"/>
                <a:ea typeface="ＭＳ Ｐゴシック" charset="0"/>
                <a:cs typeface="ＭＳ Ｐゴシック" charset="0"/>
              </a:rPr>
              <a:t>inhibition reverses </a:t>
            </a:r>
            <a:r>
              <a:rPr lang="en-GB" sz="3200" dirty="0" err="1" smtClean="0">
                <a:latin typeface="Impact" charset="0"/>
                <a:ea typeface="ＭＳ Ｐゴシック" charset="0"/>
                <a:cs typeface="ＭＳ Ｐゴシック" charset="0"/>
              </a:rPr>
              <a:t>chemoresistace</a:t>
            </a:r>
            <a:endParaRPr lang="en-US" sz="3200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80948" name="Group 20"/>
          <p:cNvGrpSpPr>
            <a:grpSpLocks/>
          </p:cNvGrpSpPr>
          <p:nvPr/>
        </p:nvGrpSpPr>
        <p:grpSpPr bwMode="auto">
          <a:xfrm>
            <a:off x="5792788" y="4371975"/>
            <a:ext cx="3097212" cy="2303463"/>
            <a:chOff x="3061" y="1616"/>
            <a:chExt cx="2132" cy="1599"/>
          </a:xfrm>
        </p:grpSpPr>
        <p:pic>
          <p:nvPicPr>
            <p:cNvPr id="34897" name="Picture 21" descr="70A2CT_LO_DSCN219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616"/>
              <a:ext cx="2132" cy="15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0950" name="Text Box 22"/>
            <p:cNvSpPr txBox="1">
              <a:spLocks noChangeArrowheads="1"/>
            </p:cNvSpPr>
            <p:nvPr/>
          </p:nvSpPr>
          <p:spPr bwMode="auto">
            <a:xfrm>
              <a:off x="3061" y="1616"/>
              <a:ext cx="569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1B0807"/>
                  </a:solidFill>
                </a:rPr>
                <a:t>72hrs</a:t>
              </a:r>
              <a:endParaRPr lang="en-US" dirty="0">
                <a:solidFill>
                  <a:srgbClr val="1B0807"/>
                </a:solidFill>
              </a:endParaRPr>
            </a:p>
          </p:txBody>
        </p:sp>
      </p:grpSp>
      <p:grpSp>
        <p:nvGrpSpPr>
          <p:cNvPr id="380951" name="Group 23"/>
          <p:cNvGrpSpPr>
            <a:grpSpLocks/>
          </p:cNvGrpSpPr>
          <p:nvPr/>
        </p:nvGrpSpPr>
        <p:grpSpPr bwMode="auto">
          <a:xfrm>
            <a:off x="2492375" y="4368800"/>
            <a:ext cx="3132138" cy="2305050"/>
            <a:chOff x="1066" y="1570"/>
            <a:chExt cx="2156" cy="1600"/>
          </a:xfrm>
        </p:grpSpPr>
        <p:pic>
          <p:nvPicPr>
            <p:cNvPr id="34895" name="Picture 24" descr="4A2C_LO_DSCN212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570"/>
              <a:ext cx="2132" cy="1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0953" name="Text Box 25"/>
            <p:cNvSpPr txBox="1">
              <a:spLocks noChangeArrowheads="1"/>
            </p:cNvSpPr>
            <p:nvPr/>
          </p:nvSpPr>
          <p:spPr bwMode="auto">
            <a:xfrm>
              <a:off x="2789" y="1570"/>
              <a:ext cx="433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</a:rPr>
                <a:t>4hrs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0954" name="Group 26"/>
          <p:cNvGrpSpPr>
            <a:grpSpLocks/>
          </p:cNvGrpSpPr>
          <p:nvPr/>
        </p:nvGrpSpPr>
        <p:grpSpPr bwMode="auto">
          <a:xfrm>
            <a:off x="2492375" y="4370388"/>
            <a:ext cx="3133725" cy="2303462"/>
            <a:chOff x="1791" y="1842"/>
            <a:chExt cx="2157" cy="1599"/>
          </a:xfrm>
        </p:grpSpPr>
        <p:pic>
          <p:nvPicPr>
            <p:cNvPr id="34893" name="Picture 27" descr="8A2C_LO_DSCN215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1842"/>
              <a:ext cx="2132" cy="15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0956" name="Text Box 28"/>
            <p:cNvSpPr txBox="1">
              <a:spLocks noChangeArrowheads="1"/>
            </p:cNvSpPr>
            <p:nvPr/>
          </p:nvSpPr>
          <p:spPr bwMode="auto">
            <a:xfrm>
              <a:off x="3515" y="1842"/>
              <a:ext cx="433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</a:rPr>
                <a:t>8hrs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0957" name="Group 29"/>
          <p:cNvGrpSpPr>
            <a:grpSpLocks/>
          </p:cNvGrpSpPr>
          <p:nvPr/>
        </p:nvGrpSpPr>
        <p:grpSpPr bwMode="auto">
          <a:xfrm>
            <a:off x="2492375" y="4370388"/>
            <a:ext cx="3192463" cy="2303462"/>
            <a:chOff x="2018" y="2296"/>
            <a:chExt cx="2198" cy="1599"/>
          </a:xfrm>
        </p:grpSpPr>
        <p:pic>
          <p:nvPicPr>
            <p:cNvPr id="34891" name="Picture 30" descr="24A2C_LO1_DSCN217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2296"/>
              <a:ext cx="2132" cy="15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0959" name="Text Box 31"/>
            <p:cNvSpPr txBox="1">
              <a:spLocks noChangeArrowheads="1"/>
            </p:cNvSpPr>
            <p:nvPr/>
          </p:nvSpPr>
          <p:spPr bwMode="auto">
            <a:xfrm>
              <a:off x="3696" y="2296"/>
              <a:ext cx="520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</a:rPr>
                <a:t>24hrs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0960" name="Group 32"/>
          <p:cNvGrpSpPr>
            <a:grpSpLocks/>
          </p:cNvGrpSpPr>
          <p:nvPr/>
        </p:nvGrpSpPr>
        <p:grpSpPr bwMode="auto">
          <a:xfrm>
            <a:off x="2492375" y="4370388"/>
            <a:ext cx="3263633" cy="2305050"/>
            <a:chOff x="2064" y="1389"/>
            <a:chExt cx="2247" cy="1600"/>
          </a:xfrm>
        </p:grpSpPr>
        <p:pic>
          <p:nvPicPr>
            <p:cNvPr id="34889" name="Picture 33" descr="70A2C_LO_DSCN219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389"/>
              <a:ext cx="2132" cy="1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0962" name="Text Box 34"/>
            <p:cNvSpPr txBox="1">
              <a:spLocks noChangeArrowheads="1"/>
            </p:cNvSpPr>
            <p:nvPr/>
          </p:nvSpPr>
          <p:spPr bwMode="auto">
            <a:xfrm>
              <a:off x="3742" y="1389"/>
              <a:ext cx="569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1B0807"/>
                  </a:solidFill>
                </a:rPr>
                <a:t>72hrs</a:t>
              </a:r>
              <a:endParaRPr lang="en-US" dirty="0">
                <a:solidFill>
                  <a:srgbClr val="1B0807"/>
                </a:solidFill>
              </a:endParaRPr>
            </a:p>
          </p:txBody>
        </p:sp>
      </p:grpSp>
      <p:sp>
        <p:nvSpPr>
          <p:cNvPr id="380997" name="Line 69"/>
          <p:cNvSpPr>
            <a:spLocks noChangeShapeType="1"/>
          </p:cNvSpPr>
          <p:nvPr/>
        </p:nvSpPr>
        <p:spPr bwMode="auto">
          <a:xfrm>
            <a:off x="550863" y="2898775"/>
            <a:ext cx="0" cy="189388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80998" name="Text Box 70"/>
          <p:cNvSpPr txBox="1">
            <a:spLocks noChangeArrowheads="1"/>
          </p:cNvSpPr>
          <p:nvPr/>
        </p:nvSpPr>
        <p:spPr bwMode="auto">
          <a:xfrm>
            <a:off x="1181100" y="2579688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/>
              <a:t>PEA1</a:t>
            </a:r>
            <a:endParaRPr lang="en-US"/>
          </a:p>
        </p:txBody>
      </p:sp>
      <p:sp>
        <p:nvSpPr>
          <p:cNvPr id="380999" name="Text Box 71"/>
          <p:cNvSpPr txBox="1">
            <a:spLocks noChangeArrowheads="1"/>
          </p:cNvSpPr>
          <p:nvPr/>
        </p:nvSpPr>
        <p:spPr bwMode="auto">
          <a:xfrm>
            <a:off x="1171575" y="5634038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/>
              <a:t>PEA2</a:t>
            </a:r>
            <a:endParaRPr lang="en-US"/>
          </a:p>
        </p:txBody>
      </p:sp>
      <p:sp>
        <p:nvSpPr>
          <p:cNvPr id="381000" name="Text Box 72"/>
          <p:cNvSpPr txBox="1">
            <a:spLocks noChangeArrowheads="1"/>
          </p:cNvSpPr>
          <p:nvPr/>
        </p:nvSpPr>
        <p:spPr bwMode="auto">
          <a:xfrm>
            <a:off x="544513" y="3509963"/>
            <a:ext cx="186055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/>
              <a:t>Platinum based </a:t>
            </a:r>
          </a:p>
          <a:p>
            <a:pPr>
              <a:defRPr/>
            </a:pPr>
            <a:r>
              <a:rPr lang="en-GB"/>
              <a:t>chemotherapy:</a:t>
            </a:r>
          </a:p>
          <a:p>
            <a:pPr>
              <a:defRPr/>
            </a:pPr>
            <a:r>
              <a:rPr lang="en-GB"/>
              <a:t>resistant relapse</a:t>
            </a:r>
            <a:endParaRPr lang="en-US"/>
          </a:p>
        </p:txBody>
      </p:sp>
      <p:grpSp>
        <p:nvGrpSpPr>
          <p:cNvPr id="34845" name="Group 73"/>
          <p:cNvGrpSpPr>
            <a:grpSpLocks/>
          </p:cNvGrpSpPr>
          <p:nvPr/>
        </p:nvGrpSpPr>
        <p:grpSpPr bwMode="auto">
          <a:xfrm>
            <a:off x="1341438" y="5151438"/>
            <a:ext cx="484187" cy="450850"/>
            <a:chOff x="2324" y="2056"/>
            <a:chExt cx="305" cy="284"/>
          </a:xfrm>
        </p:grpSpPr>
        <p:sp>
          <p:nvSpPr>
            <p:cNvPr id="381002" name="Oval 74"/>
            <p:cNvSpPr>
              <a:spLocks noChangeArrowheads="1"/>
            </p:cNvSpPr>
            <p:nvPr/>
          </p:nvSpPr>
          <p:spPr bwMode="auto">
            <a:xfrm>
              <a:off x="2407" y="2064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003" name="Oval 75"/>
            <p:cNvSpPr>
              <a:spLocks noChangeArrowheads="1"/>
            </p:cNvSpPr>
            <p:nvPr/>
          </p:nvSpPr>
          <p:spPr bwMode="auto">
            <a:xfrm>
              <a:off x="2495" y="2056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004" name="Oval 76"/>
            <p:cNvSpPr>
              <a:spLocks noChangeArrowheads="1"/>
            </p:cNvSpPr>
            <p:nvPr/>
          </p:nvSpPr>
          <p:spPr bwMode="auto">
            <a:xfrm>
              <a:off x="2398" y="2165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005" name="Oval 77"/>
            <p:cNvSpPr>
              <a:spLocks noChangeArrowheads="1"/>
            </p:cNvSpPr>
            <p:nvPr/>
          </p:nvSpPr>
          <p:spPr bwMode="auto">
            <a:xfrm>
              <a:off x="2458" y="2142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006" name="Oval 78"/>
            <p:cNvSpPr>
              <a:spLocks noChangeArrowheads="1"/>
            </p:cNvSpPr>
            <p:nvPr/>
          </p:nvSpPr>
          <p:spPr bwMode="auto">
            <a:xfrm>
              <a:off x="2410" y="2230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007" name="Oval 79"/>
            <p:cNvSpPr>
              <a:spLocks noChangeArrowheads="1"/>
            </p:cNvSpPr>
            <p:nvPr/>
          </p:nvSpPr>
          <p:spPr bwMode="auto">
            <a:xfrm>
              <a:off x="2533" y="2127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008" name="Oval 80"/>
            <p:cNvSpPr>
              <a:spLocks noChangeArrowheads="1"/>
            </p:cNvSpPr>
            <p:nvPr/>
          </p:nvSpPr>
          <p:spPr bwMode="auto">
            <a:xfrm>
              <a:off x="2324" y="2132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009" name="Oval 81"/>
            <p:cNvSpPr>
              <a:spLocks noChangeArrowheads="1"/>
            </p:cNvSpPr>
            <p:nvPr/>
          </p:nvSpPr>
          <p:spPr bwMode="auto">
            <a:xfrm>
              <a:off x="2487" y="2207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010" name="Oval 82"/>
            <p:cNvSpPr>
              <a:spLocks noChangeArrowheads="1"/>
            </p:cNvSpPr>
            <p:nvPr/>
          </p:nvSpPr>
          <p:spPr bwMode="auto">
            <a:xfrm>
              <a:off x="2355" y="2066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4846" name="Group 83"/>
          <p:cNvGrpSpPr>
            <a:grpSpLocks/>
          </p:cNvGrpSpPr>
          <p:nvPr/>
        </p:nvGrpSpPr>
        <p:grpSpPr bwMode="auto">
          <a:xfrm>
            <a:off x="1312863" y="2071688"/>
            <a:ext cx="484187" cy="450850"/>
            <a:chOff x="2324" y="2056"/>
            <a:chExt cx="305" cy="284"/>
          </a:xfrm>
        </p:grpSpPr>
        <p:sp>
          <p:nvSpPr>
            <p:cNvPr id="381012" name="Oval 84"/>
            <p:cNvSpPr>
              <a:spLocks noChangeArrowheads="1"/>
            </p:cNvSpPr>
            <p:nvPr/>
          </p:nvSpPr>
          <p:spPr bwMode="auto">
            <a:xfrm>
              <a:off x="2407" y="2064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013" name="Oval 85"/>
            <p:cNvSpPr>
              <a:spLocks noChangeArrowheads="1"/>
            </p:cNvSpPr>
            <p:nvPr/>
          </p:nvSpPr>
          <p:spPr bwMode="auto">
            <a:xfrm>
              <a:off x="2495" y="2056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014" name="Oval 86"/>
            <p:cNvSpPr>
              <a:spLocks noChangeArrowheads="1"/>
            </p:cNvSpPr>
            <p:nvPr/>
          </p:nvSpPr>
          <p:spPr bwMode="auto">
            <a:xfrm>
              <a:off x="2398" y="2165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015" name="Oval 87"/>
            <p:cNvSpPr>
              <a:spLocks noChangeArrowheads="1"/>
            </p:cNvSpPr>
            <p:nvPr/>
          </p:nvSpPr>
          <p:spPr bwMode="auto">
            <a:xfrm>
              <a:off x="2458" y="2142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016" name="Oval 88"/>
            <p:cNvSpPr>
              <a:spLocks noChangeArrowheads="1"/>
            </p:cNvSpPr>
            <p:nvPr/>
          </p:nvSpPr>
          <p:spPr bwMode="auto">
            <a:xfrm>
              <a:off x="2410" y="2230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017" name="Oval 89"/>
            <p:cNvSpPr>
              <a:spLocks noChangeArrowheads="1"/>
            </p:cNvSpPr>
            <p:nvPr/>
          </p:nvSpPr>
          <p:spPr bwMode="auto">
            <a:xfrm>
              <a:off x="2533" y="2127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018" name="Oval 90"/>
            <p:cNvSpPr>
              <a:spLocks noChangeArrowheads="1"/>
            </p:cNvSpPr>
            <p:nvPr/>
          </p:nvSpPr>
          <p:spPr bwMode="auto">
            <a:xfrm>
              <a:off x="2324" y="2132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019" name="Oval 91"/>
            <p:cNvSpPr>
              <a:spLocks noChangeArrowheads="1"/>
            </p:cNvSpPr>
            <p:nvPr/>
          </p:nvSpPr>
          <p:spPr bwMode="auto">
            <a:xfrm>
              <a:off x="2487" y="2207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020" name="Oval 92"/>
            <p:cNvSpPr>
              <a:spLocks noChangeArrowheads="1"/>
            </p:cNvSpPr>
            <p:nvPr/>
          </p:nvSpPr>
          <p:spPr bwMode="auto">
            <a:xfrm>
              <a:off x="2355" y="2066"/>
              <a:ext cx="96" cy="11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81021" name="Line 93"/>
          <p:cNvSpPr>
            <a:spLocks noChangeShapeType="1"/>
          </p:cNvSpPr>
          <p:nvPr/>
        </p:nvSpPr>
        <p:spPr bwMode="auto">
          <a:xfrm>
            <a:off x="917575" y="2344738"/>
            <a:ext cx="3270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81022" name="Line 94"/>
          <p:cNvSpPr>
            <a:spLocks noChangeShapeType="1"/>
          </p:cNvSpPr>
          <p:nvPr/>
        </p:nvSpPr>
        <p:spPr bwMode="auto">
          <a:xfrm>
            <a:off x="922338" y="5372100"/>
            <a:ext cx="3270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4849" name="Picture 95" descr="OCA_femal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854200"/>
            <a:ext cx="5873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0" name="Picture 96" descr="OCA_femal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932363"/>
            <a:ext cx="5873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Death: apoptosis is not the only option….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Necrosis</a:t>
            </a:r>
          </a:p>
          <a:p>
            <a:pPr>
              <a:buFontTx/>
              <a:buChar char="•"/>
            </a:pP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Necroptosis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Anoikis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Necrosis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Greek </a:t>
            </a:r>
            <a:r>
              <a:rPr lang="en-US" i="1" dirty="0" err="1" smtClean="0">
                <a:latin typeface="Arial" charset="0"/>
                <a:ea typeface="ＭＳ Ｐゴシック" charset="0"/>
                <a:cs typeface="ＭＳ Ｐゴシック" charset="0"/>
              </a:rPr>
              <a:t>nekros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, “corpse”</a:t>
            </a:r>
          </a:p>
          <a:p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Caused by external factors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‘Accidental’ and ‘passive’ cell death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Usually detrimental to organism, unlike apoptosis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Unregulated/uncontrollable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Associated with inflammation</a:t>
            </a:r>
          </a:p>
          <a:p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Necroptosis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179512" y="1700808"/>
            <a:ext cx="4968552" cy="44577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Shares features of apoptosis and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necrosis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‘Regulated necrosis’ or ‘programmed necrosis’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Participates in pathogenesis of ischemic injury,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neuro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-degeneration and viral infection</a:t>
            </a:r>
          </a:p>
          <a:p>
            <a:pPr>
              <a:buFont typeface="Arial"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Initiated via death receptor activation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TNF receptor 1/2, FAS, TRAILR1/2)</a:t>
            </a:r>
          </a:p>
          <a:p>
            <a:pPr lvl="1">
              <a:buFont typeface="Arial"/>
              <a:buChar char="•"/>
            </a:pP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Ie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same receptors as the extrinsic apoptosis pathway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Choice between apoptosis and necrosis modulated by protein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modificaiton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ubiquitination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 and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caspase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8 activity</a:t>
            </a:r>
          </a:p>
          <a:p>
            <a:pPr>
              <a:buFont typeface="Arial"/>
              <a:buChar char="•"/>
            </a:pP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Necrosome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forms consisting of receptor interacting proteins, RIP1/3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Active disintegration of mitochondria, lysosomes and cell membrane</a:t>
            </a:r>
          </a:p>
          <a:p>
            <a:pPr>
              <a:buFont typeface="Arial"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2-10-15 at 17.21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72816"/>
            <a:ext cx="3774954" cy="3722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8224" y="5589240"/>
            <a:ext cx="1275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death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Apoptosis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Programmed cell death/Cell suicide</a:t>
            </a:r>
          </a:p>
          <a:p>
            <a:pPr>
              <a:buFontTx/>
              <a:buChar char="•"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Cell is dismantled from within</a:t>
            </a:r>
          </a:p>
          <a:p>
            <a:pPr>
              <a:buFontTx/>
              <a:buChar char="•"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WHY???</a:t>
            </a:r>
          </a:p>
          <a:p>
            <a:pPr>
              <a:buFontTx/>
              <a:buChar char="•"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Impact" charset="0"/>
                <a:ea typeface="ＭＳ Ｐゴシック" charset="0"/>
                <a:cs typeface="ＭＳ Ｐゴシック" charset="0"/>
              </a:rPr>
              <a:t>Anoikis</a:t>
            </a:r>
            <a:r>
              <a:rPr lang="en-US" dirty="0" smtClean="0">
                <a:latin typeface="Impact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 smtClean="0">
                <a:latin typeface="Impact" charset="0"/>
                <a:ea typeface="ＭＳ Ｐゴシック" charset="0"/>
                <a:cs typeface="ＭＳ Ｐゴシック" charset="0"/>
              </a:rPr>
              <a:t>detatchment</a:t>
            </a:r>
            <a:r>
              <a:rPr lang="en-US" dirty="0" smtClean="0">
                <a:latin typeface="Impact" charset="0"/>
                <a:ea typeface="ＭＳ Ｐゴシック" charset="0"/>
                <a:cs typeface="ＭＳ Ｐゴシック" charset="0"/>
              </a:rPr>
              <a:t> induced apoptosis</a:t>
            </a:r>
            <a:endParaRPr lang="en-US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838200" y="1772816"/>
            <a:ext cx="7543800" cy="44577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Anoikis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-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greek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for homeless</a:t>
            </a:r>
          </a:p>
          <a:p>
            <a:pPr>
              <a:buFont typeface="Arial"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Apoptosis caused by loss of cell anchorage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Distinct from loss of anchorage occurring during classical apoptosis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Key feature of metastatic cancer is resistance to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anoikis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Key feature of vertebrate development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Involved in formation of structural cavities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prostate/mammary gland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Adhesion is maintained through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integrins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Not simple anchors- induce intracellular signaling via FAK /ILK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Decreases p53, decreases BAX, decreases p21</a:t>
            </a:r>
          </a:p>
          <a:p>
            <a:pPr lvl="2">
              <a:buFont typeface="Arial"/>
              <a:buChar char="•"/>
            </a:pP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Ie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anti-apoptotic, pro-growth state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Loss of attachment induces apoptotic signaling and cell death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Unsurprisingly key regulators of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anoikis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are frequently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dysregulated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in cancer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Cancer therapy targets</a:t>
            </a:r>
          </a:p>
          <a:p>
            <a:pPr>
              <a:buFont typeface="Arial"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Impact" charset="0"/>
                <a:ea typeface="ＭＳ Ｐゴシック" charset="0"/>
                <a:cs typeface="ＭＳ Ｐゴシック" charset="0"/>
              </a:rPr>
              <a:t>Summary</a:t>
            </a:r>
            <a:endParaRPr lang="en-US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755576" y="1635596"/>
            <a:ext cx="7543800" cy="44577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Programmed cell death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“better dead than broken”</a:t>
            </a:r>
          </a:p>
          <a:p>
            <a:pPr lvl="1"/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Minimises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inflammatory response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Externally: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Cell rounds up and detaches from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neighbours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Plasma membrane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blebbing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/pinching off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Internally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Protein cleavage: “death by a thousand cuts”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Nuclear condensation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DNA fragmentation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Golgi and ER condense and fragment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Mitochondrial network fragmentation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Mitochondrial outer membrane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permiabilisation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Shutdown of transcription and translation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Clearance of debris by phagocytes</a:t>
            </a:r>
          </a:p>
          <a:p>
            <a:pPr>
              <a:buFont typeface="Arial"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Other methods of cell death exist</a:t>
            </a:r>
          </a:p>
          <a:p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Does this make more sense now…?</a:t>
            </a:r>
          </a:p>
        </p:txBody>
      </p:sp>
      <p:pic>
        <p:nvPicPr>
          <p:cNvPr id="3" name="nrm2312-s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3488" y="1808163"/>
            <a:ext cx="56007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>
                <a:latin typeface="Impact" charset="0"/>
                <a:ea typeface="ＭＳ Ｐゴシック" charset="0"/>
                <a:cs typeface="ＭＳ Ｐゴシック" charset="0"/>
              </a:rPr>
              <a:t>What is apoptosis?</a:t>
            </a:r>
            <a:endParaRPr lang="en-US" sz="360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468313" y="1628775"/>
            <a:ext cx="3636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Organised cellular demolition……</a:t>
            </a:r>
          </a:p>
        </p:txBody>
      </p:sp>
      <p:pic>
        <p:nvPicPr>
          <p:cNvPr id="2" name="demoli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234888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Why apoptose?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Purpose: 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If cell state is such that removal is prudent….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	“better dead than broken”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What happens if we keep broken cells?</a:t>
            </a:r>
          </a:p>
          <a:p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……Cancer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Apoptosis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minimises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damage and disruption to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neighbouring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cells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Apoptosis: features from the outside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Cell rounds up and detaches from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neighbours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Plasma membrane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blebbing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/pinching off</a:t>
            </a:r>
          </a:p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Clearance of debris by phagocytes</a:t>
            </a:r>
          </a:p>
          <a:p>
            <a:pPr>
              <a:buFontTx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charset="0"/>
                <a:ea typeface="ＭＳ Ｐゴシック" charset="0"/>
                <a:cs typeface="ＭＳ Ｐゴシック" charset="0"/>
              </a:rPr>
              <a:t>What are the advantages over necrosis?</a:t>
            </a:r>
          </a:p>
        </p:txBody>
      </p:sp>
      <p:sp>
        <p:nvSpPr>
          <p:cNvPr id="15362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Necrosis</a:t>
            </a:r>
          </a:p>
        </p:txBody>
      </p:sp>
      <p:sp>
        <p:nvSpPr>
          <p:cNvPr id="15363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Membranes rupture</a:t>
            </a:r>
          </a:p>
          <a:p>
            <a:pPr marL="0" indent="0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Cell contents released to EC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space</a:t>
            </a:r>
          </a:p>
          <a:p>
            <a:pPr marL="0" indent="0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Damages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neighbouring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cells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Release of ‘</a:t>
            </a:r>
            <a:r>
              <a:rPr lang="en-US" altLang="ja-JP" dirty="0" err="1">
                <a:latin typeface="Arial" charset="0"/>
                <a:ea typeface="ＭＳ Ｐゴシック" charset="0"/>
                <a:cs typeface="ＭＳ Ｐゴシック" charset="0"/>
              </a:rPr>
              <a:t>alarmins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 (danger activated molecular patterns [DAMPs])</a:t>
            </a:r>
          </a:p>
          <a:p>
            <a:pPr marL="0" indent="0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Triggers inflammatory response</a:t>
            </a:r>
          </a:p>
          <a:p>
            <a:pPr marL="0" indent="0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Macrophage/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neutrophil infiltration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4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Apoptosis</a:t>
            </a:r>
          </a:p>
        </p:txBody>
      </p:sp>
      <p:sp>
        <p:nvSpPr>
          <p:cNvPr id="15365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Membranes remain intact</a:t>
            </a:r>
          </a:p>
          <a:p>
            <a:pPr marL="0" indent="0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Cell contents remain contained</a:t>
            </a:r>
          </a:p>
          <a:p>
            <a:pPr marL="0" indent="0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Non-inflammatory phagocytic clearance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Impact" charset="0"/>
                <a:ea typeface="ＭＳ Ｐゴシック" charset="0"/>
                <a:cs typeface="ＭＳ Ｐゴシック" charset="0"/>
              </a:rPr>
              <a:t>Why </a:t>
            </a:r>
            <a:r>
              <a:rPr lang="en-US" dirty="0">
                <a:latin typeface="Impact" charset="0"/>
                <a:ea typeface="ＭＳ Ｐゴシック" charset="0"/>
                <a:cs typeface="ＭＳ Ｐゴシック" charset="0"/>
              </a:rPr>
              <a:t>have necrosis at all?</a:t>
            </a:r>
          </a:p>
        </p:txBody>
      </p:sp>
      <p:sp>
        <p:nvSpPr>
          <p:cNvPr id="16386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Immune response is costly to the cell and can induce further cell death</a:t>
            </a:r>
          </a:p>
          <a:p>
            <a:pPr>
              <a:buFontTx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WHY?</a:t>
            </a:r>
          </a:p>
          <a:p>
            <a:pPr>
              <a:buFontTx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 alert immune system to danger.</a:t>
            </a:r>
          </a:p>
          <a:p>
            <a:pP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Types of event causing necrosis: pathogens, burns, cuts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etc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ie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events associated with infection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uiExpand="1" build="p"/>
    </p:bld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6C7070"/>
      </a:dk1>
      <a:lt1>
        <a:srgbClr val="FFFFFF"/>
      </a:lt1>
      <a:dk2>
        <a:srgbClr val="003D81"/>
      </a:dk2>
      <a:lt2>
        <a:srgbClr val="009067"/>
      </a:lt2>
      <a:accent1>
        <a:srgbClr val="C51638"/>
      </a:accent1>
      <a:accent2>
        <a:srgbClr val="47226C"/>
      </a:accent2>
      <a:accent3>
        <a:srgbClr val="FFFFFF"/>
      </a:accent3>
      <a:accent4>
        <a:srgbClr val="5B5F5F"/>
      </a:accent4>
      <a:accent5>
        <a:srgbClr val="DFABAE"/>
      </a:accent5>
      <a:accent6>
        <a:srgbClr val="3F1E61"/>
      </a:accent6>
      <a:hlink>
        <a:srgbClr val="003966"/>
      </a:hlink>
      <a:folHlink>
        <a:srgbClr val="E68E26"/>
      </a:folHlink>
    </a:clrScheme>
    <a:fontScheme name="Standarddesign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1" u="none" strike="noStrike" cap="none" normalizeH="0" baseline="0">
            <a:ln>
              <a:noFill/>
            </a:ln>
            <a:solidFill>
              <a:srgbClr val="6E6E6F"/>
            </a:solidFill>
            <a:effectLst/>
            <a:latin typeface="Verdana" pitchFamily="-107" charset="0"/>
            <a:ea typeface="Times New Roman" pitchFamily="-107" charset="0"/>
            <a:cs typeface="Times New Roman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1" u="none" strike="noStrike" cap="none" normalizeH="0" baseline="0">
            <a:ln>
              <a:noFill/>
            </a:ln>
            <a:solidFill>
              <a:srgbClr val="6E6E6F"/>
            </a:solidFill>
            <a:effectLst/>
            <a:latin typeface="Verdana" pitchFamily="-107" charset="0"/>
            <a:ea typeface="Times New Roman" pitchFamily="-107" charset="0"/>
            <a:cs typeface="Times New Roman" pitchFamily="-107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6C7070"/>
        </a:dk1>
        <a:lt1>
          <a:srgbClr val="FFFFFF"/>
        </a:lt1>
        <a:dk2>
          <a:srgbClr val="003D81"/>
        </a:dk2>
        <a:lt2>
          <a:srgbClr val="009067"/>
        </a:lt2>
        <a:accent1>
          <a:srgbClr val="C51638"/>
        </a:accent1>
        <a:accent2>
          <a:srgbClr val="47226C"/>
        </a:accent2>
        <a:accent3>
          <a:srgbClr val="FFFFFF"/>
        </a:accent3>
        <a:accent4>
          <a:srgbClr val="5B5F5F"/>
        </a:accent4>
        <a:accent5>
          <a:srgbClr val="DFABAE"/>
        </a:accent5>
        <a:accent6>
          <a:srgbClr val="3F1E61"/>
        </a:accent6>
        <a:hlink>
          <a:srgbClr val="003966"/>
        </a:hlink>
        <a:folHlink>
          <a:srgbClr val="E68E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4508</TotalTime>
  <Words>1356</Words>
  <Application>Microsoft Office PowerPoint</Application>
  <PresentationFormat>On-screen Show (4:3)</PresentationFormat>
  <Paragraphs>274</Paragraphs>
  <Slides>42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Standarddesign</vt:lpstr>
      <vt:lpstr>Pathways to apoptosis</vt:lpstr>
      <vt:lpstr>Objectives</vt:lpstr>
      <vt:lpstr>Apoptosis</vt:lpstr>
      <vt:lpstr>Apoptosis</vt:lpstr>
      <vt:lpstr>What is apoptosis?</vt:lpstr>
      <vt:lpstr>Why apoptose?</vt:lpstr>
      <vt:lpstr>Apoptosis: features from the outside</vt:lpstr>
      <vt:lpstr>What are the advantages over necrosis?</vt:lpstr>
      <vt:lpstr>Why have necrosis at all?</vt:lpstr>
      <vt:lpstr>Apoptosis: features from the outside</vt:lpstr>
      <vt:lpstr>Apoptosis: key morphological features</vt:lpstr>
      <vt:lpstr>Apoptosis: features from the inside</vt:lpstr>
      <vt:lpstr>How does it all happen? Initiation….</vt:lpstr>
      <vt:lpstr>How does it all happen? Initiation….</vt:lpstr>
      <vt:lpstr>How does it all happen? Initiation….</vt:lpstr>
      <vt:lpstr>Apoptosis: key features</vt:lpstr>
      <vt:lpstr>Cytoskeletal breakdown/membrane blebbing</vt:lpstr>
      <vt:lpstr>Membrane blebbing</vt:lpstr>
      <vt:lpstr>Mitochondrial membrane permiabilisation</vt:lpstr>
      <vt:lpstr>PowerPoint Presentation</vt:lpstr>
      <vt:lpstr>Destruction of mitochondrial networks</vt:lpstr>
      <vt:lpstr>Nuclear condensation/DNA fragmentation</vt:lpstr>
      <vt:lpstr>Shutting down the cell</vt:lpstr>
      <vt:lpstr>Clearing up the mess: phagocytosis</vt:lpstr>
      <vt:lpstr>Aside: how do we detect apoptosis in the lab?</vt:lpstr>
      <vt:lpstr>Aside: how do we detect apoptosis in the lab?</vt:lpstr>
      <vt:lpstr>Aside: how do we detect apoptosis in the lab?</vt:lpstr>
      <vt:lpstr>Aside: how do we detect apoptosis in the lab?</vt:lpstr>
      <vt:lpstr>What induces apoptosis?</vt:lpstr>
      <vt:lpstr>DNA damage response</vt:lpstr>
      <vt:lpstr>DNA damage response: p53, the guardian of the genome</vt:lpstr>
      <vt:lpstr>DNA damage response: p53, the guardian of the genome</vt:lpstr>
      <vt:lpstr>DNA damage response: DNA-PK and non-homologous end joining</vt:lpstr>
      <vt:lpstr>AKT promotes survival via BAD phosphorylation and Bcl2 stabilisation</vt:lpstr>
      <vt:lpstr>How is this knowledge useful?</vt:lpstr>
      <vt:lpstr>Pathways to apoptosis: AKT inhibition reverses chemoresistace</vt:lpstr>
      <vt:lpstr>Death: apoptosis is not the only option….</vt:lpstr>
      <vt:lpstr>Necrosis</vt:lpstr>
      <vt:lpstr>Necroptosis</vt:lpstr>
      <vt:lpstr>Anoikis: detatchment induced apoptosis</vt:lpstr>
      <vt:lpstr>Summary</vt:lpstr>
      <vt:lpstr>Does this make more sense now…?</vt:lpstr>
    </vt:vector>
  </TitlesOfParts>
  <Company>Publications Communications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Imperial College London</dc:title>
  <dc:creator>Shiel, Nuala</dc:creator>
  <cp:lastModifiedBy>Shiel, Nuala</cp:lastModifiedBy>
  <cp:revision>262</cp:revision>
  <cp:lastPrinted>2010-10-19T16:14:02Z</cp:lastPrinted>
  <dcterms:created xsi:type="dcterms:W3CDTF">2010-10-19T19:24:25Z</dcterms:created>
  <dcterms:modified xsi:type="dcterms:W3CDTF">2012-10-22T13:04:50Z</dcterms:modified>
</cp:coreProperties>
</file>