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46"/>
  </p:notesMasterIdLst>
  <p:sldIdLst>
    <p:sldId id="256" r:id="rId3"/>
    <p:sldId id="323" r:id="rId4"/>
    <p:sldId id="332" r:id="rId5"/>
    <p:sldId id="270" r:id="rId6"/>
    <p:sldId id="257" r:id="rId7"/>
    <p:sldId id="331" r:id="rId8"/>
    <p:sldId id="333" r:id="rId9"/>
    <p:sldId id="262" r:id="rId10"/>
    <p:sldId id="277" r:id="rId11"/>
    <p:sldId id="278" r:id="rId12"/>
    <p:sldId id="312" r:id="rId13"/>
    <p:sldId id="322" r:id="rId14"/>
    <p:sldId id="338" r:id="rId15"/>
    <p:sldId id="341" r:id="rId16"/>
    <p:sldId id="283" r:id="rId17"/>
    <p:sldId id="284" r:id="rId18"/>
    <p:sldId id="285" r:id="rId19"/>
    <p:sldId id="342" r:id="rId20"/>
    <p:sldId id="339" r:id="rId21"/>
    <p:sldId id="287" r:id="rId22"/>
    <p:sldId id="288" r:id="rId23"/>
    <p:sldId id="289" r:id="rId24"/>
    <p:sldId id="290" r:id="rId25"/>
    <p:sldId id="291" r:id="rId26"/>
    <p:sldId id="292" r:id="rId27"/>
    <p:sldId id="294" r:id="rId28"/>
    <p:sldId id="295" r:id="rId29"/>
    <p:sldId id="296" r:id="rId30"/>
    <p:sldId id="298" r:id="rId31"/>
    <p:sldId id="340" r:id="rId32"/>
    <p:sldId id="299" r:id="rId33"/>
    <p:sldId id="300" r:id="rId34"/>
    <p:sldId id="301" r:id="rId35"/>
    <p:sldId id="324" r:id="rId36"/>
    <p:sldId id="325" r:id="rId37"/>
    <p:sldId id="315" r:id="rId38"/>
    <p:sldId id="326" r:id="rId39"/>
    <p:sldId id="314" r:id="rId40"/>
    <p:sldId id="327" r:id="rId41"/>
    <p:sldId id="337" r:id="rId42"/>
    <p:sldId id="334" r:id="rId43"/>
    <p:sldId id="335" r:id="rId44"/>
    <p:sldId id="271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23" autoAdjust="0"/>
  </p:normalViewPr>
  <p:slideViewPr>
    <p:cSldViewPr>
      <p:cViewPr>
        <p:scale>
          <a:sx n="50" d="100"/>
          <a:sy n="50" d="100"/>
        </p:scale>
        <p:origin x="-118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1EE3C727-A1AA-4356-8EA2-810FA716C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54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2D3F6A5-AC0E-44A2-9071-605B4E4574C6}" type="slidenum">
              <a:rPr lang="en-US" sz="1200" i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eaLnBrk="1" hangingPunct="1"/>
              <a:t>13</a:t>
            </a:fld>
            <a:endParaRPr lang="en-US" sz="1200" i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53290758-B271-40E2-B670-BEB2A4BF16B7}" type="slidenum">
              <a:rPr lang="en-US" sz="1200" i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19</a:t>
            </a:fld>
            <a:endParaRPr lang="en-US" sz="1200" i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As mentioned in earlier sessions there tends to be a problem with reproducibility and large enough patient numbers to make any useful judgments on the relevance of PD changes. The way we’ve approached this problem is to run a reproducibility study either within a trial or before the trial and use the coefficient of repeatability to set the prospective objective response.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Provocative use of choline PET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C2DB-08C3-4E76-B3B7-DBFF13531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0AE12-7847-48F1-BD3B-E061F634E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03B3-9A26-4BA5-B9F7-AE7524CB7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428C-47B4-4528-8A56-4138CF674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ont_Top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P_Logo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57956" y="3429000"/>
            <a:ext cx="752404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solidFill>
                <a:srgbClr val="6C7070"/>
              </a:solidFill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cs typeface="Arial" charset="0"/>
              </a:defRPr>
            </a:lvl1pPr>
          </a:lstStyle>
          <a:p>
            <a:pPr eaLnBrk="1" hangingPunct="1">
              <a:defRPr/>
            </a:pPr>
            <a:endParaRPr lang="da-DK">
              <a:latin typeface="Verdana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  <a:cs typeface="Arial" charset="0"/>
              </a:defRPr>
            </a:lvl1pPr>
          </a:lstStyle>
          <a:p>
            <a:pPr eaLnBrk="1" hangingPunct="1">
              <a:defRPr/>
            </a:pPr>
            <a:fld id="{C0A76C7A-4316-45A8-B1EC-8BA80AAB98FE}" type="slidenum">
              <a:rPr lang="da-DK">
                <a:solidFill>
                  <a:srgbClr val="6C7070"/>
                </a:solidFill>
                <a:latin typeface="Verdana" pitchFamily="34" charset="0"/>
              </a:rPr>
              <a:pPr eaLnBrk="1" hangingPunct="1">
                <a:defRPr/>
              </a:pPr>
              <a:t>‹#›</a:t>
            </a:fld>
            <a:endParaRPr lang="da-DK">
              <a:solidFill>
                <a:srgbClr val="6C707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9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9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85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704167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7834" y="1943100"/>
            <a:ext cx="3704166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9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84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96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74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BCFA-A526-4B67-AF08-D93E560C2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291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825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05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756" y="609600"/>
            <a:ext cx="1885244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23089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1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ACFA2-CB33-4057-B6F3-6256F4D04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5897-29DF-4531-A302-6AD9A6B7C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037C-C4D0-4F04-8D39-19DAFE584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1726-B09E-4C1C-8AC1-20A08EA5F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A3E5-96E6-4CB0-A9A2-5C303E383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D4FE2-5F28-4DB8-994E-47AD76816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61C0-DD89-49E6-B63B-60FF1530E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BF174B23-D3E6-4828-BCF3-126614CA5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cond_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1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5125" name="Picture 5" descr="IMP_Logo_2Colou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73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effectLst/>
              </a:rPr>
              <a:t>Novel </a:t>
            </a:r>
            <a:r>
              <a:rPr lang="en-GB" dirty="0" smtClean="0">
                <a:solidFill>
                  <a:srgbClr val="FFFF00"/>
                </a:solidFill>
                <a:effectLst/>
              </a:rPr>
              <a:t>tracers </a:t>
            </a:r>
            <a:r>
              <a:rPr lang="en-GB" dirty="0" smtClean="0">
                <a:solidFill>
                  <a:srgbClr val="FFFF00"/>
                </a:solidFill>
                <a:effectLst/>
              </a:rPr>
              <a:t>in PET </a:t>
            </a:r>
            <a:r>
              <a:rPr lang="en-GB" dirty="0" smtClean="0">
                <a:solidFill>
                  <a:srgbClr val="FFFF00"/>
                </a:solidFill>
                <a:effectLst/>
              </a:rPr>
              <a:t>imaging</a:t>
            </a:r>
            <a:endParaRPr lang="en-US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827088" y="3861048"/>
            <a:ext cx="7561336" cy="100811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effectLst/>
              </a:rPr>
              <a:t>Dr L Kenny</a:t>
            </a:r>
          </a:p>
          <a:p>
            <a:pPr eaLnBrk="1" hangingPunct="1">
              <a:defRPr/>
            </a:pPr>
            <a:endParaRPr lang="en-GB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 descr="imperia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757834"/>
            <a:ext cx="2232248" cy="858274"/>
          </a:xfrm>
          <a:prstGeom prst="rect">
            <a:avLst/>
          </a:prstGeom>
        </p:spPr>
      </p:pic>
      <p:pic>
        <p:nvPicPr>
          <p:cNvPr id="5" name="Picture 9" descr="WG10-Pantone-CSC.ep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742191"/>
            <a:ext cx="1883916" cy="82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Laura\Documents\nih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5763060"/>
            <a:ext cx="2504267" cy="79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Data Interpretation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For more detailed analysis: need an input function generated from a large vessel on the images/ or from arterial sampling</a:t>
            </a:r>
          </a:p>
          <a:p>
            <a:pPr eaLnBrk="1" hangingPunct="1">
              <a:defRPr/>
            </a:pPr>
            <a:r>
              <a:rPr lang="en-GB" dirty="0" smtClean="0"/>
              <a:t>Data led models – spectral analysis, </a:t>
            </a:r>
            <a:r>
              <a:rPr lang="en-GB" dirty="0" err="1" smtClean="0"/>
              <a:t>patlak</a:t>
            </a:r>
            <a:r>
              <a:rPr lang="en-GB" dirty="0" smtClean="0"/>
              <a:t> analysis</a:t>
            </a:r>
          </a:p>
          <a:p>
            <a:pPr eaLnBrk="1" hangingPunct="1">
              <a:defRPr/>
            </a:pPr>
            <a:r>
              <a:rPr lang="en-GB" dirty="0" smtClean="0"/>
              <a:t>Fixed models – compartmental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Proliferation</a:t>
            </a:r>
            <a:endParaRPr lang="en-US" dirty="0" smtClean="0"/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Thymidine</a:t>
            </a:r>
            <a:r>
              <a:rPr lang="en-GB" dirty="0" smtClean="0"/>
              <a:t> analogues</a:t>
            </a:r>
          </a:p>
          <a:p>
            <a:pPr eaLnBrk="1" hangingPunct="1">
              <a:defRPr/>
            </a:pPr>
            <a:r>
              <a:rPr lang="en-GB" dirty="0" smtClean="0"/>
              <a:t>[11C]</a:t>
            </a:r>
            <a:r>
              <a:rPr lang="en-GB" dirty="0" err="1" smtClean="0"/>
              <a:t>thymidine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3’-deoxy-3’-[18F]</a:t>
            </a:r>
            <a:r>
              <a:rPr lang="en-GB" dirty="0" err="1" smtClean="0"/>
              <a:t>fluorothymidine</a:t>
            </a:r>
            <a:r>
              <a:rPr lang="en-GB" dirty="0" smtClean="0"/>
              <a:t> (FLT)</a:t>
            </a:r>
          </a:p>
          <a:p>
            <a:pPr eaLnBrk="1" hangingPunct="1">
              <a:defRPr/>
            </a:pPr>
            <a:r>
              <a:rPr lang="en-GB" dirty="0" smtClean="0"/>
              <a:t>2’-deoxy-2’-[18F]</a:t>
            </a:r>
            <a:r>
              <a:rPr lang="en-GB" dirty="0" err="1" smtClean="0"/>
              <a:t>fluoro</a:t>
            </a:r>
            <a:r>
              <a:rPr lang="en-GB" dirty="0" smtClean="0"/>
              <a:t>-D-</a:t>
            </a:r>
            <a:r>
              <a:rPr lang="en-GB" dirty="0" err="1" smtClean="0"/>
              <a:t>arabinofuranosyl</a:t>
            </a:r>
            <a:r>
              <a:rPr lang="en-GB" dirty="0" smtClean="0"/>
              <a:t>-thymine (FMAU)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84310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 err="1">
                <a:solidFill>
                  <a:schemeClr val="bg1"/>
                </a:solidFill>
                <a:latin typeface="Times New Roman" pitchFamily="18" charset="0"/>
              </a:rPr>
              <a:t>Pyrimidine</a:t>
            </a:r>
            <a:r>
              <a:rPr lang="en-GB" sz="3600" dirty="0">
                <a:solidFill>
                  <a:schemeClr val="bg1"/>
                </a:solidFill>
                <a:latin typeface="Times New Roman" pitchFamily="18" charset="0"/>
              </a:rPr>
              <a:t> Nucleoside Analogues Used in PET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133600" y="1143000"/>
            <a:ext cx="5480050" cy="5535613"/>
            <a:chOff x="1344" y="720"/>
            <a:chExt cx="3452" cy="3487"/>
          </a:xfrm>
        </p:grpSpPr>
        <p:sp>
          <p:nvSpPr>
            <p:cNvPr id="614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344" y="720"/>
              <a:ext cx="3452" cy="3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9" y="1061"/>
              <a:ext cx="22" cy="181"/>
              <a:chOff x="2409" y="1061"/>
              <a:chExt cx="22" cy="181"/>
            </a:xfrm>
          </p:grpSpPr>
          <p:sp>
            <p:nvSpPr>
              <p:cNvPr id="6150" name="Line 6"/>
              <p:cNvSpPr>
                <a:spLocks noChangeShapeType="1"/>
              </p:cNvSpPr>
              <p:nvPr/>
            </p:nvSpPr>
            <p:spPr bwMode="auto">
              <a:xfrm>
                <a:off x="2409" y="1061"/>
                <a:ext cx="1" cy="18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1" name="Line 7"/>
              <p:cNvSpPr>
                <a:spLocks noChangeShapeType="1"/>
              </p:cNvSpPr>
              <p:nvPr/>
            </p:nvSpPr>
            <p:spPr bwMode="auto">
              <a:xfrm>
                <a:off x="2430" y="1068"/>
                <a:ext cx="1" cy="1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2409" y="1242"/>
              <a:ext cx="104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V="1">
              <a:off x="2618" y="1242"/>
              <a:ext cx="104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V="1">
              <a:off x="2722" y="1110"/>
              <a:ext cx="1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 flipH="1" flipV="1">
              <a:off x="2569" y="971"/>
              <a:ext cx="104" cy="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 flipV="1">
              <a:off x="2409" y="971"/>
              <a:ext cx="160" cy="9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555" y="838"/>
              <a:ext cx="22" cy="133"/>
              <a:chOff x="2555" y="838"/>
              <a:chExt cx="22" cy="133"/>
            </a:xfrm>
          </p:grpSpPr>
          <p:sp>
            <p:nvSpPr>
              <p:cNvPr id="6158" name="Line 14"/>
              <p:cNvSpPr>
                <a:spLocks noChangeShapeType="1"/>
              </p:cNvSpPr>
              <p:nvPr/>
            </p:nvSpPr>
            <p:spPr bwMode="auto">
              <a:xfrm flipV="1">
                <a:off x="2555" y="838"/>
                <a:ext cx="1" cy="13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9" name="Line 15"/>
              <p:cNvSpPr>
                <a:spLocks noChangeShapeType="1"/>
              </p:cNvSpPr>
              <p:nvPr/>
            </p:nvSpPr>
            <p:spPr bwMode="auto">
              <a:xfrm flipV="1">
                <a:off x="2576" y="838"/>
                <a:ext cx="1" cy="13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 flipH="1" flipV="1">
              <a:off x="2304" y="991"/>
              <a:ext cx="105" cy="7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708" y="1228"/>
              <a:ext cx="139" cy="98"/>
              <a:chOff x="2708" y="1228"/>
              <a:chExt cx="139" cy="98"/>
            </a:xfrm>
          </p:grpSpPr>
          <p:sp>
            <p:nvSpPr>
              <p:cNvPr id="6162" name="Line 18"/>
              <p:cNvSpPr>
                <a:spLocks noChangeShapeType="1"/>
              </p:cNvSpPr>
              <p:nvPr/>
            </p:nvSpPr>
            <p:spPr bwMode="auto">
              <a:xfrm>
                <a:off x="2722" y="1228"/>
                <a:ext cx="125" cy="7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3" name="Line 19"/>
              <p:cNvSpPr>
                <a:spLocks noChangeShapeType="1"/>
              </p:cNvSpPr>
              <p:nvPr/>
            </p:nvSpPr>
            <p:spPr bwMode="auto">
              <a:xfrm>
                <a:off x="2708" y="1242"/>
                <a:ext cx="132" cy="8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2569" y="1381"/>
              <a:ext cx="1" cy="2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 flipH="1" flipV="1">
              <a:off x="2430" y="1520"/>
              <a:ext cx="139" cy="1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flipH="1">
              <a:off x="2193" y="1513"/>
              <a:ext cx="146" cy="1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2193" y="1618"/>
              <a:ext cx="63" cy="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2256" y="1834"/>
              <a:ext cx="23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 flipH="1">
              <a:off x="2492" y="1625"/>
              <a:ext cx="77" cy="20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 flipH="1" flipV="1">
              <a:off x="2117" y="1486"/>
              <a:ext cx="76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 flipH="1">
              <a:off x="2012" y="1486"/>
              <a:ext cx="1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>
              <a:off x="2256" y="1834"/>
              <a:ext cx="1" cy="1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3794" y="1089"/>
              <a:ext cx="22" cy="181"/>
              <a:chOff x="3794" y="1089"/>
              <a:chExt cx="22" cy="181"/>
            </a:xfrm>
          </p:grpSpPr>
          <p:sp>
            <p:nvSpPr>
              <p:cNvPr id="6174" name="Line 30"/>
              <p:cNvSpPr>
                <a:spLocks noChangeShapeType="1"/>
              </p:cNvSpPr>
              <p:nvPr/>
            </p:nvSpPr>
            <p:spPr bwMode="auto">
              <a:xfrm>
                <a:off x="3794" y="1089"/>
                <a:ext cx="1" cy="18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5" name="Line 31"/>
              <p:cNvSpPr>
                <a:spLocks noChangeShapeType="1"/>
              </p:cNvSpPr>
              <p:nvPr/>
            </p:nvSpPr>
            <p:spPr bwMode="auto">
              <a:xfrm>
                <a:off x="3815" y="1096"/>
                <a:ext cx="1" cy="1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77" name="Line 33"/>
            <p:cNvSpPr>
              <a:spLocks noChangeShapeType="1"/>
            </p:cNvSpPr>
            <p:nvPr/>
          </p:nvSpPr>
          <p:spPr bwMode="auto">
            <a:xfrm>
              <a:off x="3794" y="1270"/>
              <a:ext cx="104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8" name="Line 34"/>
            <p:cNvSpPr>
              <a:spLocks noChangeShapeType="1"/>
            </p:cNvSpPr>
            <p:nvPr/>
          </p:nvSpPr>
          <p:spPr bwMode="auto">
            <a:xfrm flipV="1">
              <a:off x="4003" y="1270"/>
              <a:ext cx="104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9" name="Line 35"/>
            <p:cNvSpPr>
              <a:spLocks noChangeShapeType="1"/>
            </p:cNvSpPr>
            <p:nvPr/>
          </p:nvSpPr>
          <p:spPr bwMode="auto">
            <a:xfrm flipV="1">
              <a:off x="4107" y="1138"/>
              <a:ext cx="1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0" name="Line 36"/>
            <p:cNvSpPr>
              <a:spLocks noChangeShapeType="1"/>
            </p:cNvSpPr>
            <p:nvPr/>
          </p:nvSpPr>
          <p:spPr bwMode="auto">
            <a:xfrm flipH="1" flipV="1">
              <a:off x="3954" y="998"/>
              <a:ext cx="104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1" name="Line 37"/>
            <p:cNvSpPr>
              <a:spLocks noChangeShapeType="1"/>
            </p:cNvSpPr>
            <p:nvPr/>
          </p:nvSpPr>
          <p:spPr bwMode="auto">
            <a:xfrm flipV="1">
              <a:off x="3794" y="998"/>
              <a:ext cx="160" cy="9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3940" y="866"/>
              <a:ext cx="22" cy="132"/>
              <a:chOff x="3940" y="866"/>
              <a:chExt cx="22" cy="132"/>
            </a:xfrm>
          </p:grpSpPr>
          <p:sp>
            <p:nvSpPr>
              <p:cNvPr id="6182" name="Line 38"/>
              <p:cNvSpPr>
                <a:spLocks noChangeShapeType="1"/>
              </p:cNvSpPr>
              <p:nvPr/>
            </p:nvSpPr>
            <p:spPr bwMode="auto">
              <a:xfrm flipV="1">
                <a:off x="3940" y="866"/>
                <a:ext cx="1" cy="13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83" name="Line 39"/>
              <p:cNvSpPr>
                <a:spLocks noChangeShapeType="1"/>
              </p:cNvSpPr>
              <p:nvPr/>
            </p:nvSpPr>
            <p:spPr bwMode="auto">
              <a:xfrm flipV="1">
                <a:off x="3961" y="866"/>
                <a:ext cx="1" cy="13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85" name="Line 41"/>
            <p:cNvSpPr>
              <a:spLocks noChangeShapeType="1"/>
            </p:cNvSpPr>
            <p:nvPr/>
          </p:nvSpPr>
          <p:spPr bwMode="auto">
            <a:xfrm flipH="1" flipV="1">
              <a:off x="3689" y="1019"/>
              <a:ext cx="105" cy="7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4093" y="1256"/>
              <a:ext cx="139" cy="97"/>
              <a:chOff x="4093" y="1256"/>
              <a:chExt cx="139" cy="97"/>
            </a:xfrm>
          </p:grpSpPr>
          <p:sp>
            <p:nvSpPr>
              <p:cNvPr id="6186" name="Line 42"/>
              <p:cNvSpPr>
                <a:spLocks noChangeShapeType="1"/>
              </p:cNvSpPr>
              <p:nvPr/>
            </p:nvSpPr>
            <p:spPr bwMode="auto">
              <a:xfrm>
                <a:off x="4107" y="1256"/>
                <a:ext cx="125" cy="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87" name="Line 43"/>
              <p:cNvSpPr>
                <a:spLocks noChangeShapeType="1"/>
              </p:cNvSpPr>
              <p:nvPr/>
            </p:nvSpPr>
            <p:spPr bwMode="auto">
              <a:xfrm>
                <a:off x="4093" y="1270"/>
                <a:ext cx="132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89" name="Line 45"/>
            <p:cNvSpPr>
              <a:spLocks noChangeShapeType="1"/>
            </p:cNvSpPr>
            <p:nvPr/>
          </p:nvSpPr>
          <p:spPr bwMode="auto">
            <a:xfrm>
              <a:off x="3954" y="1409"/>
              <a:ext cx="1" cy="2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0" name="Line 46"/>
            <p:cNvSpPr>
              <a:spLocks noChangeShapeType="1"/>
            </p:cNvSpPr>
            <p:nvPr/>
          </p:nvSpPr>
          <p:spPr bwMode="auto">
            <a:xfrm flipH="1" flipV="1">
              <a:off x="3815" y="1548"/>
              <a:ext cx="139" cy="1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1" name="Line 47"/>
            <p:cNvSpPr>
              <a:spLocks noChangeShapeType="1"/>
            </p:cNvSpPr>
            <p:nvPr/>
          </p:nvSpPr>
          <p:spPr bwMode="auto">
            <a:xfrm flipH="1">
              <a:off x="3578" y="1541"/>
              <a:ext cx="146" cy="1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2" name="Line 48"/>
            <p:cNvSpPr>
              <a:spLocks noChangeShapeType="1"/>
            </p:cNvSpPr>
            <p:nvPr/>
          </p:nvSpPr>
          <p:spPr bwMode="auto">
            <a:xfrm>
              <a:off x="3578" y="1646"/>
              <a:ext cx="63" cy="2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3" name="Line 49"/>
            <p:cNvSpPr>
              <a:spLocks noChangeShapeType="1"/>
            </p:cNvSpPr>
            <p:nvPr/>
          </p:nvSpPr>
          <p:spPr bwMode="auto">
            <a:xfrm>
              <a:off x="3641" y="1861"/>
              <a:ext cx="23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4" name="Line 50"/>
            <p:cNvSpPr>
              <a:spLocks noChangeShapeType="1"/>
            </p:cNvSpPr>
            <p:nvPr/>
          </p:nvSpPr>
          <p:spPr bwMode="auto">
            <a:xfrm flipH="1">
              <a:off x="3877" y="1653"/>
              <a:ext cx="77" cy="2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5" name="Line 51"/>
            <p:cNvSpPr>
              <a:spLocks noChangeShapeType="1"/>
            </p:cNvSpPr>
            <p:nvPr/>
          </p:nvSpPr>
          <p:spPr bwMode="auto">
            <a:xfrm flipH="1" flipV="1">
              <a:off x="3502" y="1513"/>
              <a:ext cx="76" cy="13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6" name="Line 52"/>
            <p:cNvSpPr>
              <a:spLocks noChangeShapeType="1"/>
            </p:cNvSpPr>
            <p:nvPr/>
          </p:nvSpPr>
          <p:spPr bwMode="auto">
            <a:xfrm flipH="1">
              <a:off x="3397" y="1513"/>
              <a:ext cx="1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7" name="Line 53"/>
            <p:cNvSpPr>
              <a:spLocks noChangeShapeType="1"/>
            </p:cNvSpPr>
            <p:nvPr/>
          </p:nvSpPr>
          <p:spPr bwMode="auto">
            <a:xfrm>
              <a:off x="3641" y="1861"/>
              <a:ext cx="1" cy="1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1929" y="2815"/>
              <a:ext cx="21" cy="181"/>
              <a:chOff x="1929" y="2815"/>
              <a:chExt cx="21" cy="181"/>
            </a:xfrm>
          </p:grpSpPr>
          <p:sp>
            <p:nvSpPr>
              <p:cNvPr id="6198" name="Line 54"/>
              <p:cNvSpPr>
                <a:spLocks noChangeShapeType="1"/>
              </p:cNvSpPr>
              <p:nvPr/>
            </p:nvSpPr>
            <p:spPr bwMode="auto">
              <a:xfrm>
                <a:off x="1929" y="2815"/>
                <a:ext cx="1" cy="18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99" name="Line 55"/>
              <p:cNvSpPr>
                <a:spLocks noChangeShapeType="1"/>
              </p:cNvSpPr>
              <p:nvPr/>
            </p:nvSpPr>
            <p:spPr bwMode="auto">
              <a:xfrm>
                <a:off x="1949" y="2822"/>
                <a:ext cx="1" cy="1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01" name="Line 57"/>
            <p:cNvSpPr>
              <a:spLocks noChangeShapeType="1"/>
            </p:cNvSpPr>
            <p:nvPr/>
          </p:nvSpPr>
          <p:spPr bwMode="auto">
            <a:xfrm>
              <a:off x="1929" y="2996"/>
              <a:ext cx="104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2" name="Line 58"/>
            <p:cNvSpPr>
              <a:spLocks noChangeShapeType="1"/>
            </p:cNvSpPr>
            <p:nvPr/>
          </p:nvSpPr>
          <p:spPr bwMode="auto">
            <a:xfrm flipV="1">
              <a:off x="2137" y="2996"/>
              <a:ext cx="105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3" name="Line 59"/>
            <p:cNvSpPr>
              <a:spLocks noChangeShapeType="1"/>
            </p:cNvSpPr>
            <p:nvPr/>
          </p:nvSpPr>
          <p:spPr bwMode="auto">
            <a:xfrm flipV="1">
              <a:off x="2242" y="2864"/>
              <a:ext cx="1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4" name="Line 60"/>
            <p:cNvSpPr>
              <a:spLocks noChangeShapeType="1"/>
            </p:cNvSpPr>
            <p:nvPr/>
          </p:nvSpPr>
          <p:spPr bwMode="auto">
            <a:xfrm flipH="1" flipV="1">
              <a:off x="2089" y="2725"/>
              <a:ext cx="104" cy="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5" name="Line 61"/>
            <p:cNvSpPr>
              <a:spLocks noChangeShapeType="1"/>
            </p:cNvSpPr>
            <p:nvPr/>
          </p:nvSpPr>
          <p:spPr bwMode="auto">
            <a:xfrm flipV="1">
              <a:off x="1929" y="2725"/>
              <a:ext cx="160" cy="9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64"/>
            <p:cNvGrpSpPr>
              <a:grpSpLocks/>
            </p:cNvGrpSpPr>
            <p:nvPr/>
          </p:nvGrpSpPr>
          <p:grpSpPr bwMode="auto">
            <a:xfrm>
              <a:off x="2075" y="2592"/>
              <a:ext cx="22" cy="133"/>
              <a:chOff x="2075" y="2592"/>
              <a:chExt cx="22" cy="133"/>
            </a:xfrm>
          </p:grpSpPr>
          <p:sp>
            <p:nvSpPr>
              <p:cNvPr id="6206" name="Line 62"/>
              <p:cNvSpPr>
                <a:spLocks noChangeShapeType="1"/>
              </p:cNvSpPr>
              <p:nvPr/>
            </p:nvSpPr>
            <p:spPr bwMode="auto">
              <a:xfrm flipV="1">
                <a:off x="2075" y="2592"/>
                <a:ext cx="1" cy="13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07" name="Line 63"/>
              <p:cNvSpPr>
                <a:spLocks noChangeShapeType="1"/>
              </p:cNvSpPr>
              <p:nvPr/>
            </p:nvSpPr>
            <p:spPr bwMode="auto">
              <a:xfrm flipV="1">
                <a:off x="2096" y="2592"/>
                <a:ext cx="1" cy="13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09" name="Line 65"/>
            <p:cNvSpPr>
              <a:spLocks noChangeShapeType="1"/>
            </p:cNvSpPr>
            <p:nvPr/>
          </p:nvSpPr>
          <p:spPr bwMode="auto">
            <a:xfrm flipH="1" flipV="1">
              <a:off x="1824" y="2745"/>
              <a:ext cx="105" cy="7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2228" y="2982"/>
              <a:ext cx="139" cy="97"/>
              <a:chOff x="2228" y="2982"/>
              <a:chExt cx="139" cy="97"/>
            </a:xfrm>
          </p:grpSpPr>
          <p:sp>
            <p:nvSpPr>
              <p:cNvPr id="6210" name="Line 66"/>
              <p:cNvSpPr>
                <a:spLocks noChangeShapeType="1"/>
              </p:cNvSpPr>
              <p:nvPr/>
            </p:nvSpPr>
            <p:spPr bwMode="auto">
              <a:xfrm>
                <a:off x="2242" y="2982"/>
                <a:ext cx="125" cy="7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11" name="Line 67"/>
              <p:cNvSpPr>
                <a:spLocks noChangeShapeType="1"/>
              </p:cNvSpPr>
              <p:nvPr/>
            </p:nvSpPr>
            <p:spPr bwMode="auto">
              <a:xfrm>
                <a:off x="2228" y="2996"/>
                <a:ext cx="132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13" name="Line 69"/>
            <p:cNvSpPr>
              <a:spLocks noChangeShapeType="1"/>
            </p:cNvSpPr>
            <p:nvPr/>
          </p:nvSpPr>
          <p:spPr bwMode="auto">
            <a:xfrm>
              <a:off x="2089" y="3135"/>
              <a:ext cx="1" cy="2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4" name="Line 70"/>
            <p:cNvSpPr>
              <a:spLocks noChangeShapeType="1"/>
            </p:cNvSpPr>
            <p:nvPr/>
          </p:nvSpPr>
          <p:spPr bwMode="auto">
            <a:xfrm flipH="1" flipV="1">
              <a:off x="1949" y="3274"/>
              <a:ext cx="140" cy="1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5" name="Line 71"/>
            <p:cNvSpPr>
              <a:spLocks noChangeShapeType="1"/>
            </p:cNvSpPr>
            <p:nvPr/>
          </p:nvSpPr>
          <p:spPr bwMode="auto">
            <a:xfrm flipH="1">
              <a:off x="1713" y="3267"/>
              <a:ext cx="146" cy="1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6" name="Line 72"/>
            <p:cNvSpPr>
              <a:spLocks noChangeShapeType="1"/>
            </p:cNvSpPr>
            <p:nvPr/>
          </p:nvSpPr>
          <p:spPr bwMode="auto">
            <a:xfrm>
              <a:off x="1713" y="3372"/>
              <a:ext cx="63" cy="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7" name="Line 73"/>
            <p:cNvSpPr>
              <a:spLocks noChangeShapeType="1"/>
            </p:cNvSpPr>
            <p:nvPr/>
          </p:nvSpPr>
          <p:spPr bwMode="auto">
            <a:xfrm>
              <a:off x="1776" y="3588"/>
              <a:ext cx="23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8" name="Line 74"/>
            <p:cNvSpPr>
              <a:spLocks noChangeShapeType="1"/>
            </p:cNvSpPr>
            <p:nvPr/>
          </p:nvSpPr>
          <p:spPr bwMode="auto">
            <a:xfrm flipH="1">
              <a:off x="2012" y="3379"/>
              <a:ext cx="77" cy="20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9" name="Line 75"/>
            <p:cNvSpPr>
              <a:spLocks noChangeShapeType="1"/>
            </p:cNvSpPr>
            <p:nvPr/>
          </p:nvSpPr>
          <p:spPr bwMode="auto">
            <a:xfrm flipH="1" flipV="1">
              <a:off x="1636" y="3240"/>
              <a:ext cx="77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0" name="Line 76"/>
            <p:cNvSpPr>
              <a:spLocks noChangeShapeType="1"/>
            </p:cNvSpPr>
            <p:nvPr/>
          </p:nvSpPr>
          <p:spPr bwMode="auto">
            <a:xfrm flipH="1">
              <a:off x="1532" y="3240"/>
              <a:ext cx="10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1" name="Line 77"/>
            <p:cNvSpPr>
              <a:spLocks noChangeShapeType="1"/>
            </p:cNvSpPr>
            <p:nvPr/>
          </p:nvSpPr>
          <p:spPr bwMode="auto">
            <a:xfrm>
              <a:off x="1776" y="3588"/>
              <a:ext cx="1" cy="1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2" name="Line 78"/>
            <p:cNvSpPr>
              <a:spLocks noChangeShapeType="1"/>
            </p:cNvSpPr>
            <p:nvPr/>
          </p:nvSpPr>
          <p:spPr bwMode="auto">
            <a:xfrm>
              <a:off x="2012" y="3588"/>
              <a:ext cx="1" cy="15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" name="Group 81"/>
            <p:cNvGrpSpPr>
              <a:grpSpLocks/>
            </p:cNvGrpSpPr>
            <p:nvPr/>
          </p:nvGrpSpPr>
          <p:grpSpPr bwMode="auto">
            <a:xfrm>
              <a:off x="3084" y="2878"/>
              <a:ext cx="22" cy="181"/>
              <a:chOff x="3084" y="2878"/>
              <a:chExt cx="22" cy="181"/>
            </a:xfrm>
          </p:grpSpPr>
          <p:sp>
            <p:nvSpPr>
              <p:cNvPr id="6223" name="Line 79"/>
              <p:cNvSpPr>
                <a:spLocks noChangeShapeType="1"/>
              </p:cNvSpPr>
              <p:nvPr/>
            </p:nvSpPr>
            <p:spPr bwMode="auto">
              <a:xfrm>
                <a:off x="3084" y="2878"/>
                <a:ext cx="1" cy="18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24" name="Line 80"/>
              <p:cNvSpPr>
                <a:spLocks noChangeShapeType="1"/>
              </p:cNvSpPr>
              <p:nvPr/>
            </p:nvSpPr>
            <p:spPr bwMode="auto">
              <a:xfrm>
                <a:off x="3105" y="2892"/>
                <a:ext cx="1" cy="15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26" name="Line 82"/>
            <p:cNvSpPr>
              <a:spLocks noChangeShapeType="1"/>
            </p:cNvSpPr>
            <p:nvPr/>
          </p:nvSpPr>
          <p:spPr bwMode="auto">
            <a:xfrm>
              <a:off x="3084" y="3059"/>
              <a:ext cx="111" cy="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7" name="Line 83"/>
            <p:cNvSpPr>
              <a:spLocks noChangeShapeType="1"/>
            </p:cNvSpPr>
            <p:nvPr/>
          </p:nvSpPr>
          <p:spPr bwMode="auto">
            <a:xfrm flipV="1">
              <a:off x="3286" y="3059"/>
              <a:ext cx="111" cy="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8" name="Line 84"/>
            <p:cNvSpPr>
              <a:spLocks noChangeShapeType="1"/>
            </p:cNvSpPr>
            <p:nvPr/>
          </p:nvSpPr>
          <p:spPr bwMode="auto">
            <a:xfrm flipV="1">
              <a:off x="3397" y="2926"/>
              <a:ext cx="1" cy="13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9" name="Line 85"/>
            <p:cNvSpPr>
              <a:spLocks noChangeShapeType="1"/>
            </p:cNvSpPr>
            <p:nvPr/>
          </p:nvSpPr>
          <p:spPr bwMode="auto">
            <a:xfrm flipH="1" flipV="1">
              <a:off x="3244" y="2787"/>
              <a:ext cx="97" cy="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0" name="Line 86"/>
            <p:cNvSpPr>
              <a:spLocks noChangeShapeType="1"/>
            </p:cNvSpPr>
            <p:nvPr/>
          </p:nvSpPr>
          <p:spPr bwMode="auto">
            <a:xfrm flipV="1">
              <a:off x="3084" y="2787"/>
              <a:ext cx="160" cy="9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" name="Group 89"/>
            <p:cNvGrpSpPr>
              <a:grpSpLocks/>
            </p:cNvGrpSpPr>
            <p:nvPr/>
          </p:nvGrpSpPr>
          <p:grpSpPr bwMode="auto">
            <a:xfrm>
              <a:off x="3230" y="2662"/>
              <a:ext cx="22" cy="132"/>
              <a:chOff x="3230" y="2662"/>
              <a:chExt cx="22" cy="132"/>
            </a:xfrm>
          </p:grpSpPr>
          <p:sp>
            <p:nvSpPr>
              <p:cNvPr id="6231" name="Line 87"/>
              <p:cNvSpPr>
                <a:spLocks noChangeShapeType="1"/>
              </p:cNvSpPr>
              <p:nvPr/>
            </p:nvSpPr>
            <p:spPr bwMode="auto">
              <a:xfrm flipV="1">
                <a:off x="3230" y="2662"/>
                <a:ext cx="1" cy="13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32" name="Line 88"/>
              <p:cNvSpPr>
                <a:spLocks noChangeShapeType="1"/>
              </p:cNvSpPr>
              <p:nvPr/>
            </p:nvSpPr>
            <p:spPr bwMode="auto">
              <a:xfrm flipV="1">
                <a:off x="3251" y="2662"/>
                <a:ext cx="1" cy="13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34" name="Line 90"/>
            <p:cNvSpPr>
              <a:spLocks noChangeShapeType="1"/>
            </p:cNvSpPr>
            <p:nvPr/>
          </p:nvSpPr>
          <p:spPr bwMode="auto">
            <a:xfrm flipH="1" flipV="1">
              <a:off x="2959" y="2801"/>
              <a:ext cx="125" cy="7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93"/>
            <p:cNvGrpSpPr>
              <a:grpSpLocks/>
            </p:cNvGrpSpPr>
            <p:nvPr/>
          </p:nvGrpSpPr>
          <p:grpSpPr bwMode="auto">
            <a:xfrm>
              <a:off x="3383" y="3045"/>
              <a:ext cx="146" cy="104"/>
              <a:chOff x="3383" y="3045"/>
              <a:chExt cx="146" cy="104"/>
            </a:xfrm>
          </p:grpSpPr>
          <p:sp>
            <p:nvSpPr>
              <p:cNvPr id="6235" name="Line 91"/>
              <p:cNvSpPr>
                <a:spLocks noChangeShapeType="1"/>
              </p:cNvSpPr>
              <p:nvPr/>
            </p:nvSpPr>
            <p:spPr bwMode="auto">
              <a:xfrm>
                <a:off x="3397" y="3045"/>
                <a:ext cx="132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36" name="Line 92"/>
              <p:cNvSpPr>
                <a:spLocks noChangeShapeType="1"/>
              </p:cNvSpPr>
              <p:nvPr/>
            </p:nvSpPr>
            <p:spPr bwMode="auto">
              <a:xfrm>
                <a:off x="3383" y="3066"/>
                <a:ext cx="132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38" name="Line 94"/>
            <p:cNvSpPr>
              <a:spLocks noChangeShapeType="1"/>
            </p:cNvSpPr>
            <p:nvPr/>
          </p:nvSpPr>
          <p:spPr bwMode="auto">
            <a:xfrm>
              <a:off x="3244" y="3205"/>
              <a:ext cx="1" cy="2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9" name="Line 95"/>
            <p:cNvSpPr>
              <a:spLocks noChangeShapeType="1"/>
            </p:cNvSpPr>
            <p:nvPr/>
          </p:nvSpPr>
          <p:spPr bwMode="auto">
            <a:xfrm flipH="1" flipV="1">
              <a:off x="3105" y="3337"/>
              <a:ext cx="139" cy="10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0" name="Line 96"/>
            <p:cNvSpPr>
              <a:spLocks noChangeShapeType="1"/>
            </p:cNvSpPr>
            <p:nvPr/>
          </p:nvSpPr>
          <p:spPr bwMode="auto">
            <a:xfrm flipH="1">
              <a:off x="2868" y="3337"/>
              <a:ext cx="139" cy="9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1" name="Line 97"/>
            <p:cNvSpPr>
              <a:spLocks noChangeShapeType="1"/>
            </p:cNvSpPr>
            <p:nvPr/>
          </p:nvSpPr>
          <p:spPr bwMode="auto">
            <a:xfrm>
              <a:off x="2868" y="3434"/>
              <a:ext cx="63" cy="2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2" name="Line 98"/>
            <p:cNvSpPr>
              <a:spLocks noChangeShapeType="1"/>
            </p:cNvSpPr>
            <p:nvPr/>
          </p:nvSpPr>
          <p:spPr bwMode="auto">
            <a:xfrm>
              <a:off x="2931" y="3657"/>
              <a:ext cx="23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3" name="Line 99"/>
            <p:cNvSpPr>
              <a:spLocks noChangeShapeType="1"/>
            </p:cNvSpPr>
            <p:nvPr/>
          </p:nvSpPr>
          <p:spPr bwMode="auto">
            <a:xfrm flipH="1">
              <a:off x="3167" y="3441"/>
              <a:ext cx="77" cy="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4" name="Line 100"/>
            <p:cNvSpPr>
              <a:spLocks noChangeShapeType="1"/>
            </p:cNvSpPr>
            <p:nvPr/>
          </p:nvSpPr>
          <p:spPr bwMode="auto">
            <a:xfrm flipH="1" flipV="1">
              <a:off x="2792" y="3302"/>
              <a:ext cx="76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5" name="Line 101"/>
            <p:cNvSpPr>
              <a:spLocks noChangeShapeType="1"/>
            </p:cNvSpPr>
            <p:nvPr/>
          </p:nvSpPr>
          <p:spPr bwMode="auto">
            <a:xfrm flipH="1">
              <a:off x="2687" y="3302"/>
              <a:ext cx="1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6" name="Line 102"/>
            <p:cNvSpPr>
              <a:spLocks noChangeShapeType="1"/>
            </p:cNvSpPr>
            <p:nvPr/>
          </p:nvSpPr>
          <p:spPr bwMode="auto">
            <a:xfrm>
              <a:off x="2931" y="3657"/>
              <a:ext cx="1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" name="Group 105"/>
            <p:cNvGrpSpPr>
              <a:grpSpLocks/>
            </p:cNvGrpSpPr>
            <p:nvPr/>
          </p:nvGrpSpPr>
          <p:grpSpPr bwMode="auto">
            <a:xfrm>
              <a:off x="4239" y="2892"/>
              <a:ext cx="22" cy="181"/>
              <a:chOff x="4239" y="2892"/>
              <a:chExt cx="22" cy="181"/>
            </a:xfrm>
          </p:grpSpPr>
          <p:sp>
            <p:nvSpPr>
              <p:cNvPr id="6247" name="Line 103"/>
              <p:cNvSpPr>
                <a:spLocks noChangeShapeType="1"/>
              </p:cNvSpPr>
              <p:nvPr/>
            </p:nvSpPr>
            <p:spPr bwMode="auto">
              <a:xfrm>
                <a:off x="4239" y="2892"/>
                <a:ext cx="1" cy="18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48" name="Line 104"/>
              <p:cNvSpPr>
                <a:spLocks noChangeShapeType="1"/>
              </p:cNvSpPr>
              <p:nvPr/>
            </p:nvSpPr>
            <p:spPr bwMode="auto">
              <a:xfrm>
                <a:off x="4260" y="2905"/>
                <a:ext cx="1" cy="15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50" name="Line 106"/>
            <p:cNvSpPr>
              <a:spLocks noChangeShapeType="1"/>
            </p:cNvSpPr>
            <p:nvPr/>
          </p:nvSpPr>
          <p:spPr bwMode="auto">
            <a:xfrm>
              <a:off x="4239" y="3073"/>
              <a:ext cx="112" cy="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1" name="Line 107"/>
            <p:cNvSpPr>
              <a:spLocks noChangeShapeType="1"/>
            </p:cNvSpPr>
            <p:nvPr/>
          </p:nvSpPr>
          <p:spPr bwMode="auto">
            <a:xfrm flipV="1">
              <a:off x="4441" y="3073"/>
              <a:ext cx="111" cy="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2" name="Line 108"/>
            <p:cNvSpPr>
              <a:spLocks noChangeShapeType="1"/>
            </p:cNvSpPr>
            <p:nvPr/>
          </p:nvSpPr>
          <p:spPr bwMode="auto">
            <a:xfrm flipV="1">
              <a:off x="4552" y="2940"/>
              <a:ext cx="1" cy="13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3" name="Line 109"/>
            <p:cNvSpPr>
              <a:spLocks noChangeShapeType="1"/>
            </p:cNvSpPr>
            <p:nvPr/>
          </p:nvSpPr>
          <p:spPr bwMode="auto">
            <a:xfrm flipH="1" flipV="1">
              <a:off x="4399" y="2801"/>
              <a:ext cx="98" cy="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4" name="Line 110"/>
            <p:cNvSpPr>
              <a:spLocks noChangeShapeType="1"/>
            </p:cNvSpPr>
            <p:nvPr/>
          </p:nvSpPr>
          <p:spPr bwMode="auto">
            <a:xfrm flipV="1">
              <a:off x="4239" y="2801"/>
              <a:ext cx="160" cy="9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13"/>
            <p:cNvGrpSpPr>
              <a:grpSpLocks/>
            </p:cNvGrpSpPr>
            <p:nvPr/>
          </p:nvGrpSpPr>
          <p:grpSpPr bwMode="auto">
            <a:xfrm>
              <a:off x="4385" y="2676"/>
              <a:ext cx="22" cy="132"/>
              <a:chOff x="4385" y="2676"/>
              <a:chExt cx="22" cy="132"/>
            </a:xfrm>
          </p:grpSpPr>
          <p:sp>
            <p:nvSpPr>
              <p:cNvPr id="6255" name="Line 111"/>
              <p:cNvSpPr>
                <a:spLocks noChangeShapeType="1"/>
              </p:cNvSpPr>
              <p:nvPr/>
            </p:nvSpPr>
            <p:spPr bwMode="auto">
              <a:xfrm flipV="1">
                <a:off x="4385" y="2676"/>
                <a:ext cx="1" cy="13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56" name="Line 112"/>
              <p:cNvSpPr>
                <a:spLocks noChangeShapeType="1"/>
              </p:cNvSpPr>
              <p:nvPr/>
            </p:nvSpPr>
            <p:spPr bwMode="auto">
              <a:xfrm flipV="1">
                <a:off x="4406" y="2676"/>
                <a:ext cx="1" cy="13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58" name="Line 114"/>
            <p:cNvSpPr>
              <a:spLocks noChangeShapeType="1"/>
            </p:cNvSpPr>
            <p:nvPr/>
          </p:nvSpPr>
          <p:spPr bwMode="auto">
            <a:xfrm flipH="1" flipV="1">
              <a:off x="4121" y="2815"/>
              <a:ext cx="118" cy="7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7" name="Group 117"/>
            <p:cNvGrpSpPr>
              <a:grpSpLocks/>
            </p:cNvGrpSpPr>
            <p:nvPr/>
          </p:nvGrpSpPr>
          <p:grpSpPr bwMode="auto">
            <a:xfrm>
              <a:off x="4538" y="3059"/>
              <a:ext cx="147" cy="104"/>
              <a:chOff x="4538" y="3059"/>
              <a:chExt cx="147" cy="104"/>
            </a:xfrm>
          </p:grpSpPr>
          <p:sp>
            <p:nvSpPr>
              <p:cNvPr id="6259" name="Line 115"/>
              <p:cNvSpPr>
                <a:spLocks noChangeShapeType="1"/>
              </p:cNvSpPr>
              <p:nvPr/>
            </p:nvSpPr>
            <p:spPr bwMode="auto">
              <a:xfrm>
                <a:off x="4552" y="3059"/>
                <a:ext cx="133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60" name="Line 116"/>
              <p:cNvSpPr>
                <a:spLocks noChangeShapeType="1"/>
              </p:cNvSpPr>
              <p:nvPr/>
            </p:nvSpPr>
            <p:spPr bwMode="auto">
              <a:xfrm>
                <a:off x="4538" y="3079"/>
                <a:ext cx="133" cy="8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4399" y="3219"/>
              <a:ext cx="1" cy="2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3" name="Line 119"/>
            <p:cNvSpPr>
              <a:spLocks noChangeShapeType="1"/>
            </p:cNvSpPr>
            <p:nvPr/>
          </p:nvSpPr>
          <p:spPr bwMode="auto">
            <a:xfrm flipH="1" flipV="1">
              <a:off x="4260" y="3351"/>
              <a:ext cx="139" cy="10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4" name="Line 120"/>
            <p:cNvSpPr>
              <a:spLocks noChangeShapeType="1"/>
            </p:cNvSpPr>
            <p:nvPr/>
          </p:nvSpPr>
          <p:spPr bwMode="auto">
            <a:xfrm flipH="1">
              <a:off x="4023" y="3351"/>
              <a:ext cx="140" cy="9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5" name="Line 121"/>
            <p:cNvSpPr>
              <a:spLocks noChangeShapeType="1"/>
            </p:cNvSpPr>
            <p:nvPr/>
          </p:nvSpPr>
          <p:spPr bwMode="auto">
            <a:xfrm>
              <a:off x="4023" y="3448"/>
              <a:ext cx="63" cy="2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6" name="Line 122"/>
            <p:cNvSpPr>
              <a:spLocks noChangeShapeType="1"/>
            </p:cNvSpPr>
            <p:nvPr/>
          </p:nvSpPr>
          <p:spPr bwMode="auto">
            <a:xfrm>
              <a:off x="4086" y="3671"/>
              <a:ext cx="2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7" name="Line 123"/>
            <p:cNvSpPr>
              <a:spLocks noChangeShapeType="1"/>
            </p:cNvSpPr>
            <p:nvPr/>
          </p:nvSpPr>
          <p:spPr bwMode="auto">
            <a:xfrm flipH="1">
              <a:off x="4323" y="3455"/>
              <a:ext cx="76" cy="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8" name="Line 124"/>
            <p:cNvSpPr>
              <a:spLocks noChangeShapeType="1"/>
            </p:cNvSpPr>
            <p:nvPr/>
          </p:nvSpPr>
          <p:spPr bwMode="auto">
            <a:xfrm flipH="1" flipV="1">
              <a:off x="3947" y="3316"/>
              <a:ext cx="76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9" name="Line 125"/>
            <p:cNvSpPr>
              <a:spLocks noChangeShapeType="1"/>
            </p:cNvSpPr>
            <p:nvPr/>
          </p:nvSpPr>
          <p:spPr bwMode="auto">
            <a:xfrm flipH="1">
              <a:off x="3843" y="3316"/>
              <a:ext cx="10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0" name="Line 126"/>
            <p:cNvSpPr>
              <a:spLocks noChangeShapeType="1"/>
            </p:cNvSpPr>
            <p:nvPr/>
          </p:nvSpPr>
          <p:spPr bwMode="auto">
            <a:xfrm>
              <a:off x="4086" y="3671"/>
              <a:ext cx="1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1" name="Rectangle 127"/>
            <p:cNvSpPr>
              <a:spLocks noChangeArrowheads="1"/>
            </p:cNvSpPr>
            <p:nvPr/>
          </p:nvSpPr>
          <p:spPr bwMode="auto">
            <a:xfrm>
              <a:off x="2534" y="1277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6272" name="Rectangle 128"/>
            <p:cNvSpPr>
              <a:spLocks noChangeArrowheads="1"/>
            </p:cNvSpPr>
            <p:nvPr/>
          </p:nvSpPr>
          <p:spPr bwMode="auto">
            <a:xfrm>
              <a:off x="2687" y="1006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NH</a:t>
              </a:r>
              <a:endParaRPr lang="en-US"/>
            </a:p>
          </p:txBody>
        </p:sp>
        <p:sp>
          <p:nvSpPr>
            <p:cNvPr id="6273" name="Rectangle 129"/>
            <p:cNvSpPr>
              <a:spLocks noChangeArrowheads="1"/>
            </p:cNvSpPr>
            <p:nvPr/>
          </p:nvSpPr>
          <p:spPr bwMode="auto">
            <a:xfrm>
              <a:off x="2527" y="734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74" name="Rectangle 130"/>
            <p:cNvSpPr>
              <a:spLocks noChangeArrowheads="1"/>
            </p:cNvSpPr>
            <p:nvPr/>
          </p:nvSpPr>
          <p:spPr bwMode="auto">
            <a:xfrm>
              <a:off x="2158" y="915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Me</a:t>
              </a:r>
              <a:endParaRPr lang="en-US"/>
            </a:p>
          </p:txBody>
        </p:sp>
        <p:sp>
          <p:nvSpPr>
            <p:cNvPr id="6275" name="Rectangle 131"/>
            <p:cNvSpPr>
              <a:spLocks noChangeArrowheads="1"/>
            </p:cNvSpPr>
            <p:nvPr/>
          </p:nvSpPr>
          <p:spPr bwMode="auto">
            <a:xfrm>
              <a:off x="2847" y="1291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76" name="Rectangle 132"/>
            <p:cNvSpPr>
              <a:spLocks noChangeArrowheads="1"/>
            </p:cNvSpPr>
            <p:nvPr/>
          </p:nvSpPr>
          <p:spPr bwMode="auto">
            <a:xfrm>
              <a:off x="2339" y="1430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77" name="Rectangle 133"/>
            <p:cNvSpPr>
              <a:spLocks noChangeArrowheads="1"/>
            </p:cNvSpPr>
            <p:nvPr/>
          </p:nvSpPr>
          <p:spPr bwMode="auto">
            <a:xfrm>
              <a:off x="1852" y="1430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HO</a:t>
              </a:r>
              <a:endParaRPr lang="en-US"/>
            </a:p>
          </p:txBody>
        </p:sp>
        <p:sp>
          <p:nvSpPr>
            <p:cNvPr id="6278" name="Rectangle 134"/>
            <p:cNvSpPr>
              <a:spLocks noChangeArrowheads="1"/>
            </p:cNvSpPr>
            <p:nvPr/>
          </p:nvSpPr>
          <p:spPr bwMode="auto">
            <a:xfrm>
              <a:off x="2214" y="1973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OH</a:t>
              </a:r>
              <a:endParaRPr lang="en-US"/>
            </a:p>
          </p:txBody>
        </p:sp>
        <p:sp>
          <p:nvSpPr>
            <p:cNvPr id="6279" name="Rectangle 135"/>
            <p:cNvSpPr>
              <a:spLocks noChangeArrowheads="1"/>
            </p:cNvSpPr>
            <p:nvPr/>
          </p:nvSpPr>
          <p:spPr bwMode="auto">
            <a:xfrm>
              <a:off x="3919" y="1305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6280" name="Rectangle 136"/>
            <p:cNvSpPr>
              <a:spLocks noChangeArrowheads="1"/>
            </p:cNvSpPr>
            <p:nvPr/>
          </p:nvSpPr>
          <p:spPr bwMode="auto">
            <a:xfrm>
              <a:off x="4072" y="1034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NH</a:t>
              </a:r>
              <a:endParaRPr lang="en-US"/>
            </a:p>
          </p:txBody>
        </p:sp>
        <p:sp>
          <p:nvSpPr>
            <p:cNvPr id="6281" name="Rectangle 137"/>
            <p:cNvSpPr>
              <a:spLocks noChangeArrowheads="1"/>
            </p:cNvSpPr>
            <p:nvPr/>
          </p:nvSpPr>
          <p:spPr bwMode="auto">
            <a:xfrm>
              <a:off x="3912" y="762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3543" y="943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Me</a:t>
              </a:r>
              <a:endParaRPr lang="en-US"/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4232" y="1319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3724" y="1458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3237" y="1458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HO</a:t>
              </a:r>
              <a:endParaRPr lang="en-US"/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3613" y="2001"/>
              <a:ext cx="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grpSp>
          <p:nvGrpSpPr>
            <p:cNvPr id="18" name="Group 146"/>
            <p:cNvGrpSpPr>
              <a:grpSpLocks/>
            </p:cNvGrpSpPr>
            <p:nvPr/>
          </p:nvGrpSpPr>
          <p:grpSpPr bwMode="auto">
            <a:xfrm>
              <a:off x="2047" y="2181"/>
              <a:ext cx="672" cy="137"/>
              <a:chOff x="2047" y="2181"/>
              <a:chExt cx="672" cy="137"/>
            </a:xfrm>
          </p:grpSpPr>
          <p:sp>
            <p:nvSpPr>
              <p:cNvPr id="6287" name="Rectangle 143"/>
              <p:cNvSpPr>
                <a:spLocks noChangeArrowheads="1"/>
              </p:cNvSpPr>
              <p:nvPr/>
            </p:nvSpPr>
            <p:spPr bwMode="auto">
              <a:xfrm>
                <a:off x="2047" y="2203"/>
                <a:ext cx="80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2[</a:t>
                </a:r>
                <a:endParaRPr lang="en-US"/>
              </a:p>
            </p:txBody>
          </p:sp>
          <p:sp>
            <p:nvSpPr>
              <p:cNvPr id="6288" name="Rectangle 144"/>
              <p:cNvSpPr>
                <a:spLocks noChangeArrowheads="1"/>
              </p:cNvSpPr>
              <p:nvPr/>
            </p:nvSpPr>
            <p:spPr bwMode="auto">
              <a:xfrm>
                <a:off x="2130" y="2181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11</a:t>
                </a:r>
                <a:endParaRPr lang="en-US"/>
              </a:p>
            </p:txBody>
          </p:sp>
          <p:sp>
            <p:nvSpPr>
              <p:cNvPr id="6289" name="Rectangle 145"/>
              <p:cNvSpPr>
                <a:spLocks noChangeArrowheads="1"/>
              </p:cNvSpPr>
              <p:nvPr/>
            </p:nvSpPr>
            <p:spPr bwMode="auto">
              <a:xfrm>
                <a:off x="2200" y="2203"/>
                <a:ext cx="51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C]Thymidine</a:t>
                </a:r>
                <a:endParaRPr lang="en-US"/>
              </a:p>
            </p:txBody>
          </p:sp>
        </p:grp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2054" y="3031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2207" y="2760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NH</a:t>
              </a:r>
              <a:endParaRPr lang="en-US"/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2047" y="2488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1678" y="2669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Me</a:t>
              </a:r>
              <a:endParaRPr lang="en-US"/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2367" y="3045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1859" y="3184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1372" y="3184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HO</a:t>
              </a:r>
              <a:endParaRPr lang="en-US"/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1734" y="3727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OH</a:t>
              </a:r>
              <a:endParaRPr lang="en-US"/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2005" y="3727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/>
            </a:p>
          </p:txBody>
        </p:sp>
        <p:grpSp>
          <p:nvGrpSpPr>
            <p:cNvPr id="19" name="Group 159"/>
            <p:cNvGrpSpPr>
              <a:grpSpLocks/>
            </p:cNvGrpSpPr>
            <p:nvPr/>
          </p:nvGrpSpPr>
          <p:grpSpPr bwMode="auto">
            <a:xfrm>
              <a:off x="3474" y="2195"/>
              <a:ext cx="360" cy="137"/>
              <a:chOff x="3474" y="2195"/>
              <a:chExt cx="360" cy="137"/>
            </a:xfrm>
          </p:grpSpPr>
          <p:sp>
            <p:nvSpPr>
              <p:cNvPr id="6300" name="Rectangle 156"/>
              <p:cNvSpPr>
                <a:spLocks noChangeArrowheads="1"/>
              </p:cNvSpPr>
              <p:nvPr/>
            </p:nvSpPr>
            <p:spPr bwMode="auto">
              <a:xfrm>
                <a:off x="3474" y="2217"/>
                <a:ext cx="3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[</a:t>
                </a:r>
                <a:endParaRPr lang="en-US"/>
              </a:p>
            </p:txBody>
          </p:sp>
          <p:sp>
            <p:nvSpPr>
              <p:cNvPr id="6301" name="Rectangle 157"/>
              <p:cNvSpPr>
                <a:spLocks noChangeArrowheads="1"/>
              </p:cNvSpPr>
              <p:nvPr/>
            </p:nvSpPr>
            <p:spPr bwMode="auto">
              <a:xfrm>
                <a:off x="3508" y="2195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18</a:t>
                </a:r>
                <a:endParaRPr lang="en-US"/>
              </a:p>
            </p:txBody>
          </p:sp>
          <p:sp>
            <p:nvSpPr>
              <p:cNvPr id="6302" name="Rectangle 158"/>
              <p:cNvSpPr>
                <a:spLocks noChangeArrowheads="1"/>
              </p:cNvSpPr>
              <p:nvPr/>
            </p:nvSpPr>
            <p:spPr bwMode="auto">
              <a:xfrm>
                <a:off x="3578" y="2217"/>
                <a:ext cx="25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F]FLT</a:t>
                </a:r>
                <a:endParaRPr lang="en-US"/>
              </a:p>
            </p:txBody>
          </p:sp>
        </p:grpSp>
        <p:grpSp>
          <p:nvGrpSpPr>
            <p:cNvPr id="20" name="Group 164"/>
            <p:cNvGrpSpPr>
              <a:grpSpLocks/>
            </p:cNvGrpSpPr>
            <p:nvPr/>
          </p:nvGrpSpPr>
          <p:grpSpPr bwMode="auto">
            <a:xfrm>
              <a:off x="1734" y="4047"/>
              <a:ext cx="478" cy="136"/>
              <a:chOff x="1734" y="4047"/>
              <a:chExt cx="478" cy="136"/>
            </a:xfrm>
          </p:grpSpPr>
          <p:sp>
            <p:nvSpPr>
              <p:cNvPr id="6304" name="Rectangle 160"/>
              <p:cNvSpPr>
                <a:spLocks noChangeArrowheads="1"/>
              </p:cNvSpPr>
              <p:nvPr/>
            </p:nvSpPr>
            <p:spPr bwMode="auto">
              <a:xfrm>
                <a:off x="1734" y="4068"/>
                <a:ext cx="3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[</a:t>
                </a:r>
                <a:endParaRPr lang="en-US"/>
              </a:p>
            </p:txBody>
          </p:sp>
          <p:sp>
            <p:nvSpPr>
              <p:cNvPr id="6305" name="Rectangle 161"/>
              <p:cNvSpPr>
                <a:spLocks noChangeArrowheads="1"/>
              </p:cNvSpPr>
              <p:nvPr/>
            </p:nvSpPr>
            <p:spPr bwMode="auto">
              <a:xfrm>
                <a:off x="1769" y="4047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11</a:t>
                </a:r>
                <a:endParaRPr lang="en-US"/>
              </a:p>
            </p:txBody>
          </p:sp>
          <p:sp>
            <p:nvSpPr>
              <p:cNvPr id="6306" name="Rectangle 162"/>
              <p:cNvSpPr>
                <a:spLocks noChangeArrowheads="1"/>
              </p:cNvSpPr>
              <p:nvPr/>
            </p:nvSpPr>
            <p:spPr bwMode="auto">
              <a:xfrm>
                <a:off x="1838" y="4068"/>
                <a:ext cx="9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C]</a:t>
                </a:r>
                <a:endParaRPr lang="en-US"/>
              </a:p>
            </p:txBody>
          </p:sp>
          <p:sp>
            <p:nvSpPr>
              <p:cNvPr id="6307" name="Rectangle 163"/>
              <p:cNvSpPr>
                <a:spLocks noChangeArrowheads="1"/>
              </p:cNvSpPr>
              <p:nvPr/>
            </p:nvSpPr>
            <p:spPr bwMode="auto">
              <a:xfrm>
                <a:off x="1936" y="4068"/>
                <a:ext cx="27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FMAU</a:t>
                </a:r>
                <a:endParaRPr lang="en-US"/>
              </a:p>
            </p:txBody>
          </p:sp>
        </p:grp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3209" y="3094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3362" y="2822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NH</a:t>
              </a:r>
              <a:endParaRPr lang="en-US"/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3202" y="2551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2854" y="27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Br</a:t>
              </a:r>
              <a:endParaRPr lang="en-US"/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3522" y="3108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3014" y="3247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2527" y="3247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HO</a:t>
              </a:r>
              <a:endParaRPr lang="en-US"/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2889" y="3790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OH</a:t>
              </a:r>
              <a:endParaRPr lang="en-US"/>
            </a:p>
          </p:txBody>
        </p:sp>
        <p:grpSp>
          <p:nvGrpSpPr>
            <p:cNvPr id="21" name="Group 177"/>
            <p:cNvGrpSpPr>
              <a:grpSpLocks/>
            </p:cNvGrpSpPr>
            <p:nvPr/>
          </p:nvGrpSpPr>
          <p:grpSpPr bwMode="auto">
            <a:xfrm>
              <a:off x="2924" y="4012"/>
              <a:ext cx="443" cy="136"/>
              <a:chOff x="2924" y="4012"/>
              <a:chExt cx="443" cy="136"/>
            </a:xfrm>
          </p:grpSpPr>
          <p:sp>
            <p:nvSpPr>
              <p:cNvPr id="6317" name="Rectangle 173"/>
              <p:cNvSpPr>
                <a:spLocks noChangeArrowheads="1"/>
              </p:cNvSpPr>
              <p:nvPr/>
            </p:nvSpPr>
            <p:spPr bwMode="auto">
              <a:xfrm>
                <a:off x="2924" y="4033"/>
                <a:ext cx="3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[</a:t>
                </a:r>
                <a:endParaRPr lang="en-US"/>
              </a:p>
            </p:txBody>
          </p:sp>
          <p:sp>
            <p:nvSpPr>
              <p:cNvPr id="6318" name="Rectangle 174"/>
              <p:cNvSpPr>
                <a:spLocks noChangeArrowheads="1"/>
              </p:cNvSpPr>
              <p:nvPr/>
            </p:nvSpPr>
            <p:spPr bwMode="auto">
              <a:xfrm>
                <a:off x="2959" y="4012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76</a:t>
                </a:r>
                <a:endParaRPr lang="en-US"/>
              </a:p>
            </p:txBody>
          </p:sp>
          <p:sp>
            <p:nvSpPr>
              <p:cNvPr id="6319" name="Rectangle 175"/>
              <p:cNvSpPr>
                <a:spLocks noChangeArrowheads="1"/>
              </p:cNvSpPr>
              <p:nvPr/>
            </p:nvSpPr>
            <p:spPr bwMode="auto">
              <a:xfrm>
                <a:off x="3028" y="4033"/>
                <a:ext cx="12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Br]</a:t>
                </a:r>
                <a:endParaRPr lang="en-US"/>
              </a:p>
            </p:txBody>
          </p:sp>
          <p:sp>
            <p:nvSpPr>
              <p:cNvPr id="6320" name="Rectangle 176"/>
              <p:cNvSpPr>
                <a:spLocks noChangeArrowheads="1"/>
              </p:cNvSpPr>
              <p:nvPr/>
            </p:nvSpPr>
            <p:spPr bwMode="auto">
              <a:xfrm>
                <a:off x="3154" y="4033"/>
                <a:ext cx="21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BrdU</a:t>
                </a:r>
                <a:endParaRPr lang="en-US"/>
              </a:p>
            </p:txBody>
          </p:sp>
        </p:grp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4365" y="3108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4518" y="2836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NH</a:t>
              </a:r>
              <a:endParaRPr lang="en-US"/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4358" y="2565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4086" y="2746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I</a:t>
              </a:r>
              <a:endParaRPr lang="en-US"/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4678" y="3122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4170" y="3261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3682" y="3261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HO</a:t>
              </a:r>
              <a:endParaRPr lang="en-US"/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4044" y="3804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OH</a:t>
              </a:r>
              <a:endParaRPr lang="en-US"/>
            </a:p>
          </p:txBody>
        </p:sp>
        <p:grpSp>
          <p:nvGrpSpPr>
            <p:cNvPr id="22" name="Group 190"/>
            <p:cNvGrpSpPr>
              <a:grpSpLocks/>
            </p:cNvGrpSpPr>
            <p:nvPr/>
          </p:nvGrpSpPr>
          <p:grpSpPr bwMode="auto">
            <a:xfrm>
              <a:off x="4065" y="4026"/>
              <a:ext cx="415" cy="136"/>
              <a:chOff x="4065" y="4026"/>
              <a:chExt cx="415" cy="136"/>
            </a:xfrm>
          </p:grpSpPr>
          <p:sp>
            <p:nvSpPr>
              <p:cNvPr id="6330" name="Rectangle 186"/>
              <p:cNvSpPr>
                <a:spLocks noChangeArrowheads="1"/>
              </p:cNvSpPr>
              <p:nvPr/>
            </p:nvSpPr>
            <p:spPr bwMode="auto">
              <a:xfrm>
                <a:off x="4065" y="4047"/>
                <a:ext cx="3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[</a:t>
                </a:r>
                <a:endParaRPr lang="en-US"/>
              </a:p>
            </p:txBody>
          </p:sp>
          <p:sp>
            <p:nvSpPr>
              <p:cNvPr id="6331" name="Rectangle 187"/>
              <p:cNvSpPr>
                <a:spLocks noChangeArrowheads="1"/>
              </p:cNvSpPr>
              <p:nvPr/>
            </p:nvSpPr>
            <p:spPr bwMode="auto">
              <a:xfrm>
                <a:off x="4100" y="4026"/>
                <a:ext cx="10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124</a:t>
                </a:r>
                <a:endParaRPr lang="en-US"/>
              </a:p>
            </p:txBody>
          </p:sp>
          <p:sp>
            <p:nvSpPr>
              <p:cNvPr id="6332" name="Rectangle 188"/>
              <p:cNvSpPr>
                <a:spLocks noChangeArrowheads="1"/>
              </p:cNvSpPr>
              <p:nvPr/>
            </p:nvSpPr>
            <p:spPr bwMode="auto">
              <a:xfrm>
                <a:off x="4204" y="4047"/>
                <a:ext cx="64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I]</a:t>
                </a:r>
                <a:endParaRPr lang="en-US"/>
              </a:p>
            </p:txBody>
          </p:sp>
          <p:sp>
            <p:nvSpPr>
              <p:cNvPr id="6333" name="Rectangle 189"/>
              <p:cNvSpPr>
                <a:spLocks noChangeArrowheads="1"/>
              </p:cNvSpPr>
              <p:nvPr/>
            </p:nvSpPr>
            <p:spPr bwMode="auto">
              <a:xfrm>
                <a:off x="4267" y="4047"/>
                <a:ext cx="21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IUdR</a:t>
                </a:r>
                <a:endParaRPr lang="en-US"/>
              </a:p>
            </p:txBody>
          </p:sp>
        </p:grp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3522" y="1951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i="1">
                  <a:solidFill>
                    <a:srgbClr val="000000"/>
                  </a:solidFill>
                  <a:latin typeface="Times New Roman" pitchFamily="18" charset="0"/>
                </a:rPr>
                <a:t>18</a:t>
              </a:r>
              <a:endParaRPr lang="en-US"/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2736" y="1144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i="1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  <a:endParaRPr lang="en-US"/>
            </a:p>
          </p:txBody>
        </p:sp>
        <p:sp>
          <p:nvSpPr>
            <p:cNvPr id="6337" name="Rectangle 193"/>
            <p:cNvSpPr>
              <a:spLocks noChangeArrowheads="1"/>
            </p:cNvSpPr>
            <p:nvPr/>
          </p:nvSpPr>
          <p:spPr bwMode="auto">
            <a:xfrm>
              <a:off x="1602" y="2599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i="1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  <a:endParaRPr lang="en-US"/>
            </a:p>
          </p:txBody>
        </p:sp>
        <p:sp>
          <p:nvSpPr>
            <p:cNvPr id="6338" name="Rectangle 194"/>
            <p:cNvSpPr>
              <a:spLocks noChangeArrowheads="1"/>
            </p:cNvSpPr>
            <p:nvPr/>
          </p:nvSpPr>
          <p:spPr bwMode="auto">
            <a:xfrm>
              <a:off x="2771" y="2682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i="1">
                  <a:solidFill>
                    <a:srgbClr val="000000"/>
                  </a:solidFill>
                  <a:latin typeface="Times New Roman" pitchFamily="18" charset="0"/>
                </a:rPr>
                <a:t>76</a:t>
              </a:r>
              <a:endParaRPr lang="en-US"/>
            </a:p>
          </p:txBody>
        </p:sp>
        <p:sp>
          <p:nvSpPr>
            <p:cNvPr id="6339" name="Rectangle 195"/>
            <p:cNvSpPr>
              <a:spLocks noChangeArrowheads="1"/>
            </p:cNvSpPr>
            <p:nvPr/>
          </p:nvSpPr>
          <p:spPr bwMode="auto">
            <a:xfrm>
              <a:off x="3940" y="2682"/>
              <a:ext cx="13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i="1">
                  <a:solidFill>
                    <a:srgbClr val="000000"/>
                  </a:solidFill>
                  <a:latin typeface="Times New Roman" pitchFamily="18" charset="0"/>
                </a:rPr>
                <a:t>124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2116" y="1696871"/>
            <a:ext cx="8568952" cy="46805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54298" y="260648"/>
            <a:ext cx="8510588" cy="1325563"/>
          </a:xfrm>
        </p:spPr>
        <p:txBody>
          <a:bodyPr/>
          <a:lstStyle/>
          <a:p>
            <a:pPr eaLnBrk="1" hangingPunct="1"/>
            <a:r>
              <a:rPr lang="en-GB" smtClean="0"/>
              <a:t>[</a:t>
            </a:r>
            <a:r>
              <a:rPr lang="en-GB" baseline="30000" smtClean="0"/>
              <a:t>18</a:t>
            </a:r>
            <a:r>
              <a:rPr lang="en-GB" smtClean="0"/>
              <a:t>F]fluorothymidine – a substrate for TK1 and ENT1</a:t>
            </a:r>
            <a:endParaRPr lang="en-US" smtClean="0"/>
          </a:p>
        </p:txBody>
      </p:sp>
      <p:grpSp>
        <p:nvGrpSpPr>
          <p:cNvPr id="24579" name="Group 86"/>
          <p:cNvGrpSpPr>
            <a:grpSpLocks/>
          </p:cNvGrpSpPr>
          <p:nvPr/>
        </p:nvGrpSpPr>
        <p:grpSpPr bwMode="auto">
          <a:xfrm>
            <a:off x="730956" y="2205038"/>
            <a:ext cx="2537190" cy="3144837"/>
            <a:chOff x="564" y="1437"/>
            <a:chExt cx="1797" cy="1981"/>
          </a:xfrm>
        </p:grpSpPr>
        <p:sp>
          <p:nvSpPr>
            <p:cNvPr id="24614" name="Line 12"/>
            <p:cNvSpPr>
              <a:spLocks noChangeShapeType="1"/>
            </p:cNvSpPr>
            <p:nvPr/>
          </p:nvSpPr>
          <p:spPr bwMode="auto">
            <a:xfrm flipV="1">
              <a:off x="1718" y="1601"/>
              <a:ext cx="2" cy="179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5" name="Line 13"/>
            <p:cNvSpPr>
              <a:spLocks noChangeShapeType="1"/>
            </p:cNvSpPr>
            <p:nvPr/>
          </p:nvSpPr>
          <p:spPr bwMode="auto">
            <a:xfrm flipV="1">
              <a:off x="1801" y="1601"/>
              <a:ext cx="2" cy="179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6" name="Rectangle 14"/>
            <p:cNvSpPr>
              <a:spLocks noChangeArrowheads="1"/>
            </p:cNvSpPr>
            <p:nvPr/>
          </p:nvSpPr>
          <p:spPr bwMode="auto">
            <a:xfrm>
              <a:off x="1688" y="1437"/>
              <a:ext cx="13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altLang="en-GB" sz="19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GB" altLang="en-GB" sz="2400" i="0">
                <a:solidFill>
                  <a:srgbClr val="0400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7" name="Rectangle 15"/>
            <p:cNvSpPr>
              <a:spLocks noChangeArrowheads="1"/>
            </p:cNvSpPr>
            <p:nvPr/>
          </p:nvSpPr>
          <p:spPr bwMode="auto">
            <a:xfrm>
              <a:off x="1976" y="1867"/>
              <a:ext cx="25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altLang="en-GB" sz="19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NH</a:t>
              </a:r>
              <a:endParaRPr lang="en-GB" altLang="en-GB" sz="2400" i="0">
                <a:solidFill>
                  <a:srgbClr val="0400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8" name="Rectangle 16"/>
            <p:cNvSpPr>
              <a:spLocks noChangeArrowheads="1"/>
            </p:cNvSpPr>
            <p:nvPr/>
          </p:nvSpPr>
          <p:spPr bwMode="auto">
            <a:xfrm>
              <a:off x="1688" y="2299"/>
              <a:ext cx="12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altLang="en-GB" sz="19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GB" altLang="en-GB" sz="2400" i="0">
                <a:solidFill>
                  <a:srgbClr val="0400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9" name="Line 17"/>
            <p:cNvSpPr>
              <a:spLocks noChangeShapeType="1"/>
            </p:cNvSpPr>
            <p:nvPr/>
          </p:nvSpPr>
          <p:spPr bwMode="auto">
            <a:xfrm flipH="1" flipV="1">
              <a:off x="1261" y="1816"/>
              <a:ext cx="208" cy="108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0" name="Rectangle 18"/>
            <p:cNvSpPr>
              <a:spLocks noChangeArrowheads="1"/>
            </p:cNvSpPr>
            <p:nvPr/>
          </p:nvSpPr>
          <p:spPr bwMode="auto">
            <a:xfrm>
              <a:off x="939" y="1689"/>
              <a:ext cx="24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altLang="en-GB" sz="19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Me</a:t>
              </a:r>
              <a:endParaRPr lang="en-GB" altLang="en-GB" sz="2400" i="0">
                <a:solidFill>
                  <a:srgbClr val="0400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1" name="Rectangle 19"/>
            <p:cNvSpPr>
              <a:spLocks noChangeArrowheads="1"/>
            </p:cNvSpPr>
            <p:nvPr/>
          </p:nvSpPr>
          <p:spPr bwMode="auto">
            <a:xfrm>
              <a:off x="2227" y="2264"/>
              <a:ext cx="13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altLang="en-GB" sz="19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GB" altLang="en-GB" sz="2400" i="0">
                <a:solidFill>
                  <a:srgbClr val="0400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2" name="Line 20"/>
            <p:cNvSpPr>
              <a:spLocks noChangeShapeType="1"/>
            </p:cNvSpPr>
            <p:nvPr/>
          </p:nvSpPr>
          <p:spPr bwMode="auto">
            <a:xfrm>
              <a:off x="2051" y="2174"/>
              <a:ext cx="166" cy="72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3" name="Line 21"/>
            <p:cNvSpPr>
              <a:spLocks noChangeShapeType="1"/>
            </p:cNvSpPr>
            <p:nvPr/>
          </p:nvSpPr>
          <p:spPr bwMode="auto">
            <a:xfrm>
              <a:off x="2008" y="2246"/>
              <a:ext cx="166" cy="72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4" name="Line 22"/>
            <p:cNvSpPr>
              <a:spLocks noChangeShapeType="1"/>
            </p:cNvSpPr>
            <p:nvPr/>
          </p:nvSpPr>
          <p:spPr bwMode="auto">
            <a:xfrm>
              <a:off x="1552" y="1959"/>
              <a:ext cx="2" cy="252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5" name="Line 23"/>
            <p:cNvSpPr>
              <a:spLocks noChangeShapeType="1"/>
            </p:cNvSpPr>
            <p:nvPr/>
          </p:nvSpPr>
          <p:spPr bwMode="auto">
            <a:xfrm>
              <a:off x="1759" y="2462"/>
              <a:ext cx="125" cy="287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6" name="Rectangle 24"/>
            <p:cNvSpPr>
              <a:spLocks noChangeArrowheads="1"/>
            </p:cNvSpPr>
            <p:nvPr/>
          </p:nvSpPr>
          <p:spPr bwMode="auto">
            <a:xfrm>
              <a:off x="1520" y="2515"/>
              <a:ext cx="13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altLang="en-GB" sz="19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GB" altLang="en-GB" sz="2400" i="0">
                <a:solidFill>
                  <a:srgbClr val="0400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7" name="Line 25"/>
            <p:cNvSpPr>
              <a:spLocks noChangeShapeType="1"/>
            </p:cNvSpPr>
            <p:nvPr/>
          </p:nvSpPr>
          <p:spPr bwMode="auto">
            <a:xfrm>
              <a:off x="1676" y="2605"/>
              <a:ext cx="208" cy="144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8" name="Line 26"/>
            <p:cNvSpPr>
              <a:spLocks noChangeShapeType="1"/>
            </p:cNvSpPr>
            <p:nvPr/>
          </p:nvSpPr>
          <p:spPr bwMode="auto">
            <a:xfrm flipH="1">
              <a:off x="1303" y="2642"/>
              <a:ext cx="207" cy="107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9" name="Line 27"/>
            <p:cNvSpPr>
              <a:spLocks noChangeShapeType="1"/>
            </p:cNvSpPr>
            <p:nvPr/>
          </p:nvSpPr>
          <p:spPr bwMode="auto">
            <a:xfrm>
              <a:off x="1303" y="2749"/>
              <a:ext cx="124" cy="252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30" name="Line 28"/>
            <p:cNvSpPr>
              <a:spLocks noChangeShapeType="1"/>
            </p:cNvSpPr>
            <p:nvPr/>
          </p:nvSpPr>
          <p:spPr bwMode="auto">
            <a:xfrm>
              <a:off x="1427" y="3001"/>
              <a:ext cx="332" cy="2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31" name="Line 29"/>
            <p:cNvSpPr>
              <a:spLocks noChangeShapeType="1"/>
            </p:cNvSpPr>
            <p:nvPr/>
          </p:nvSpPr>
          <p:spPr bwMode="auto">
            <a:xfrm flipV="1">
              <a:off x="1759" y="2749"/>
              <a:ext cx="125" cy="252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32" name="Line 30"/>
            <p:cNvSpPr>
              <a:spLocks noChangeShapeType="1"/>
            </p:cNvSpPr>
            <p:nvPr/>
          </p:nvSpPr>
          <p:spPr bwMode="auto">
            <a:xfrm flipH="1" flipV="1">
              <a:off x="1220" y="2498"/>
              <a:ext cx="83" cy="251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33" name="Line 31"/>
            <p:cNvSpPr>
              <a:spLocks noChangeShapeType="1"/>
            </p:cNvSpPr>
            <p:nvPr/>
          </p:nvSpPr>
          <p:spPr bwMode="auto">
            <a:xfrm flipH="1" flipV="1">
              <a:off x="928" y="2462"/>
              <a:ext cx="292" cy="36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34" name="Rectangle 32"/>
            <p:cNvSpPr>
              <a:spLocks noChangeArrowheads="1"/>
            </p:cNvSpPr>
            <p:nvPr/>
          </p:nvSpPr>
          <p:spPr bwMode="auto">
            <a:xfrm>
              <a:off x="564" y="2371"/>
              <a:ext cx="25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altLang="en-GB" sz="19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HO</a:t>
              </a:r>
              <a:endParaRPr lang="en-GB" altLang="en-GB" sz="2400" i="0">
                <a:solidFill>
                  <a:srgbClr val="0400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5" name="Line 33"/>
            <p:cNvSpPr>
              <a:spLocks noChangeShapeType="1"/>
            </p:cNvSpPr>
            <p:nvPr/>
          </p:nvSpPr>
          <p:spPr bwMode="auto">
            <a:xfrm>
              <a:off x="1427" y="3001"/>
              <a:ext cx="1" cy="179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36" name="Rectangle 34"/>
            <p:cNvSpPr>
              <a:spLocks noChangeArrowheads="1"/>
            </p:cNvSpPr>
            <p:nvPr/>
          </p:nvSpPr>
          <p:spPr bwMode="auto">
            <a:xfrm>
              <a:off x="1354" y="3234"/>
              <a:ext cx="23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altLang="en-GB" sz="1900" i="0" baseline="3000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18</a:t>
              </a:r>
              <a:r>
                <a:rPr lang="en-GB" altLang="en-GB" sz="19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GB" altLang="en-GB" sz="2400" i="0">
                <a:solidFill>
                  <a:srgbClr val="0400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7" name="Line 35"/>
            <p:cNvSpPr>
              <a:spLocks noChangeShapeType="1"/>
            </p:cNvSpPr>
            <p:nvPr/>
          </p:nvSpPr>
          <p:spPr bwMode="auto">
            <a:xfrm>
              <a:off x="1759" y="1780"/>
              <a:ext cx="209" cy="108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38" name="Line 36"/>
            <p:cNvSpPr>
              <a:spLocks noChangeShapeType="1"/>
            </p:cNvSpPr>
            <p:nvPr/>
          </p:nvSpPr>
          <p:spPr bwMode="auto">
            <a:xfrm flipH="1">
              <a:off x="1469" y="1780"/>
              <a:ext cx="290" cy="144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39" name="Line 37"/>
            <p:cNvSpPr>
              <a:spLocks noChangeShapeType="1"/>
            </p:cNvSpPr>
            <p:nvPr/>
          </p:nvSpPr>
          <p:spPr bwMode="auto">
            <a:xfrm>
              <a:off x="2051" y="2031"/>
              <a:ext cx="1" cy="180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40" name="Line 38"/>
            <p:cNvSpPr>
              <a:spLocks noChangeShapeType="1"/>
            </p:cNvSpPr>
            <p:nvPr/>
          </p:nvSpPr>
          <p:spPr bwMode="auto">
            <a:xfrm>
              <a:off x="1469" y="2211"/>
              <a:ext cx="207" cy="107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41" name="Line 39"/>
            <p:cNvSpPr>
              <a:spLocks noChangeShapeType="1"/>
            </p:cNvSpPr>
            <p:nvPr/>
          </p:nvSpPr>
          <p:spPr bwMode="auto">
            <a:xfrm flipH="1">
              <a:off x="1842" y="2211"/>
              <a:ext cx="209" cy="107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42" name="Line 40"/>
            <p:cNvSpPr>
              <a:spLocks noChangeShapeType="1"/>
            </p:cNvSpPr>
            <p:nvPr/>
          </p:nvSpPr>
          <p:spPr bwMode="auto">
            <a:xfrm>
              <a:off x="1469" y="1924"/>
              <a:ext cx="2" cy="287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580" name="Group 87"/>
          <p:cNvGrpSpPr>
            <a:grpSpLocks/>
          </p:cNvGrpSpPr>
          <p:nvPr/>
        </p:nvGrpSpPr>
        <p:grpSpPr bwMode="auto">
          <a:xfrm>
            <a:off x="5379156" y="2205038"/>
            <a:ext cx="2928056" cy="3144837"/>
            <a:chOff x="4039" y="1437"/>
            <a:chExt cx="2075" cy="1981"/>
          </a:xfrm>
        </p:grpSpPr>
        <p:sp>
          <p:nvSpPr>
            <p:cNvPr id="24585" name="Line 49"/>
            <p:cNvSpPr>
              <a:spLocks noChangeShapeType="1"/>
            </p:cNvSpPr>
            <p:nvPr/>
          </p:nvSpPr>
          <p:spPr bwMode="auto">
            <a:xfrm flipV="1">
              <a:off x="5471" y="1601"/>
              <a:ext cx="1" cy="179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6" name="Line 50"/>
            <p:cNvSpPr>
              <a:spLocks noChangeShapeType="1"/>
            </p:cNvSpPr>
            <p:nvPr/>
          </p:nvSpPr>
          <p:spPr bwMode="auto">
            <a:xfrm flipV="1">
              <a:off x="5554" y="1601"/>
              <a:ext cx="1" cy="179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7" name="Rectangle 51"/>
            <p:cNvSpPr>
              <a:spLocks noChangeArrowheads="1"/>
            </p:cNvSpPr>
            <p:nvPr/>
          </p:nvSpPr>
          <p:spPr bwMode="auto">
            <a:xfrm>
              <a:off x="5442" y="1437"/>
              <a:ext cx="13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altLang="en-GB" sz="19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GB" altLang="en-GB" sz="2400" i="0">
                <a:solidFill>
                  <a:srgbClr val="0400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8" name="Rectangle 52"/>
            <p:cNvSpPr>
              <a:spLocks noChangeArrowheads="1"/>
            </p:cNvSpPr>
            <p:nvPr/>
          </p:nvSpPr>
          <p:spPr bwMode="auto">
            <a:xfrm>
              <a:off x="5728" y="1867"/>
              <a:ext cx="25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altLang="en-GB" sz="19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NH</a:t>
              </a:r>
              <a:endParaRPr lang="en-GB" altLang="en-GB" sz="2400" i="0">
                <a:solidFill>
                  <a:srgbClr val="0400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9" name="Rectangle 53"/>
            <p:cNvSpPr>
              <a:spLocks noChangeArrowheads="1"/>
            </p:cNvSpPr>
            <p:nvPr/>
          </p:nvSpPr>
          <p:spPr bwMode="auto">
            <a:xfrm>
              <a:off x="5443" y="2299"/>
              <a:ext cx="12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altLang="en-GB" sz="19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GB" altLang="en-GB" sz="2400" i="0">
                <a:solidFill>
                  <a:srgbClr val="0400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0" name="Line 54"/>
            <p:cNvSpPr>
              <a:spLocks noChangeShapeType="1"/>
            </p:cNvSpPr>
            <p:nvPr/>
          </p:nvSpPr>
          <p:spPr bwMode="auto">
            <a:xfrm flipH="1" flipV="1">
              <a:off x="5014" y="1816"/>
              <a:ext cx="208" cy="108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1" name="Rectangle 55"/>
            <p:cNvSpPr>
              <a:spLocks noChangeArrowheads="1"/>
            </p:cNvSpPr>
            <p:nvPr/>
          </p:nvSpPr>
          <p:spPr bwMode="auto">
            <a:xfrm>
              <a:off x="4692" y="1689"/>
              <a:ext cx="24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altLang="en-GB" sz="19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Me</a:t>
              </a:r>
              <a:endParaRPr lang="en-GB" altLang="en-GB" sz="2400" i="0">
                <a:solidFill>
                  <a:srgbClr val="0400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2" name="Rectangle 56"/>
            <p:cNvSpPr>
              <a:spLocks noChangeArrowheads="1"/>
            </p:cNvSpPr>
            <p:nvPr/>
          </p:nvSpPr>
          <p:spPr bwMode="auto">
            <a:xfrm>
              <a:off x="5980" y="2264"/>
              <a:ext cx="13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altLang="en-GB" sz="19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GB" altLang="en-GB" sz="2400" i="0">
                <a:solidFill>
                  <a:srgbClr val="0400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3" name="Line 57"/>
            <p:cNvSpPr>
              <a:spLocks noChangeShapeType="1"/>
            </p:cNvSpPr>
            <p:nvPr/>
          </p:nvSpPr>
          <p:spPr bwMode="auto">
            <a:xfrm>
              <a:off x="5803" y="2174"/>
              <a:ext cx="165" cy="72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4" name="Line 58"/>
            <p:cNvSpPr>
              <a:spLocks noChangeShapeType="1"/>
            </p:cNvSpPr>
            <p:nvPr/>
          </p:nvSpPr>
          <p:spPr bwMode="auto">
            <a:xfrm>
              <a:off x="5760" y="2246"/>
              <a:ext cx="166" cy="72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5" name="Line 59"/>
            <p:cNvSpPr>
              <a:spLocks noChangeShapeType="1"/>
            </p:cNvSpPr>
            <p:nvPr/>
          </p:nvSpPr>
          <p:spPr bwMode="auto">
            <a:xfrm>
              <a:off x="5305" y="1959"/>
              <a:ext cx="1" cy="252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6" name="Line 60"/>
            <p:cNvSpPr>
              <a:spLocks noChangeShapeType="1"/>
            </p:cNvSpPr>
            <p:nvPr/>
          </p:nvSpPr>
          <p:spPr bwMode="auto">
            <a:xfrm>
              <a:off x="5511" y="2462"/>
              <a:ext cx="126" cy="287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7" name="Rectangle 61"/>
            <p:cNvSpPr>
              <a:spLocks noChangeArrowheads="1"/>
            </p:cNvSpPr>
            <p:nvPr/>
          </p:nvSpPr>
          <p:spPr bwMode="auto">
            <a:xfrm>
              <a:off x="5274" y="2515"/>
              <a:ext cx="13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altLang="en-GB" sz="19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GB" altLang="en-GB" sz="2400" i="0">
                <a:solidFill>
                  <a:srgbClr val="0400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8" name="Line 62"/>
            <p:cNvSpPr>
              <a:spLocks noChangeShapeType="1"/>
            </p:cNvSpPr>
            <p:nvPr/>
          </p:nvSpPr>
          <p:spPr bwMode="auto">
            <a:xfrm>
              <a:off x="5428" y="2605"/>
              <a:ext cx="209" cy="144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9" name="Line 63"/>
            <p:cNvSpPr>
              <a:spLocks noChangeShapeType="1"/>
            </p:cNvSpPr>
            <p:nvPr/>
          </p:nvSpPr>
          <p:spPr bwMode="auto">
            <a:xfrm flipH="1">
              <a:off x="5056" y="2642"/>
              <a:ext cx="207" cy="107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0" name="Line 64"/>
            <p:cNvSpPr>
              <a:spLocks noChangeShapeType="1"/>
            </p:cNvSpPr>
            <p:nvPr/>
          </p:nvSpPr>
          <p:spPr bwMode="auto">
            <a:xfrm>
              <a:off x="5056" y="2749"/>
              <a:ext cx="124" cy="252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1" name="Line 65"/>
            <p:cNvSpPr>
              <a:spLocks noChangeShapeType="1"/>
            </p:cNvSpPr>
            <p:nvPr/>
          </p:nvSpPr>
          <p:spPr bwMode="auto">
            <a:xfrm>
              <a:off x="5180" y="3001"/>
              <a:ext cx="331" cy="2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2" name="Line 66"/>
            <p:cNvSpPr>
              <a:spLocks noChangeShapeType="1"/>
            </p:cNvSpPr>
            <p:nvPr/>
          </p:nvSpPr>
          <p:spPr bwMode="auto">
            <a:xfrm flipV="1">
              <a:off x="5511" y="2749"/>
              <a:ext cx="126" cy="252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3" name="Line 67"/>
            <p:cNvSpPr>
              <a:spLocks noChangeShapeType="1"/>
            </p:cNvSpPr>
            <p:nvPr/>
          </p:nvSpPr>
          <p:spPr bwMode="auto">
            <a:xfrm flipH="1" flipV="1">
              <a:off x="4973" y="2498"/>
              <a:ext cx="83" cy="251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4" name="Line 68"/>
            <p:cNvSpPr>
              <a:spLocks noChangeShapeType="1"/>
            </p:cNvSpPr>
            <p:nvPr/>
          </p:nvSpPr>
          <p:spPr bwMode="auto">
            <a:xfrm flipH="1" flipV="1">
              <a:off x="4682" y="2462"/>
              <a:ext cx="291" cy="36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5" name="Line 70"/>
            <p:cNvSpPr>
              <a:spLocks noChangeShapeType="1"/>
            </p:cNvSpPr>
            <p:nvPr/>
          </p:nvSpPr>
          <p:spPr bwMode="auto">
            <a:xfrm>
              <a:off x="5180" y="3001"/>
              <a:ext cx="1" cy="179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6" name="Rectangle 71"/>
            <p:cNvSpPr>
              <a:spLocks noChangeArrowheads="1"/>
            </p:cNvSpPr>
            <p:nvPr/>
          </p:nvSpPr>
          <p:spPr bwMode="auto">
            <a:xfrm>
              <a:off x="5107" y="3234"/>
              <a:ext cx="23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altLang="en-GB" sz="1900" i="0" baseline="3000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18</a:t>
              </a:r>
              <a:r>
                <a:rPr lang="en-GB" altLang="en-GB" sz="19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GB" altLang="en-GB" sz="2400" i="0">
                <a:solidFill>
                  <a:srgbClr val="0400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7" name="Line 72"/>
            <p:cNvSpPr>
              <a:spLocks noChangeShapeType="1"/>
            </p:cNvSpPr>
            <p:nvPr/>
          </p:nvSpPr>
          <p:spPr bwMode="auto">
            <a:xfrm>
              <a:off x="5511" y="1780"/>
              <a:ext cx="209" cy="108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8" name="Line 73"/>
            <p:cNvSpPr>
              <a:spLocks noChangeShapeType="1"/>
            </p:cNvSpPr>
            <p:nvPr/>
          </p:nvSpPr>
          <p:spPr bwMode="auto">
            <a:xfrm flipH="1">
              <a:off x="5222" y="1780"/>
              <a:ext cx="289" cy="144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9" name="Line 74"/>
            <p:cNvSpPr>
              <a:spLocks noChangeShapeType="1"/>
            </p:cNvSpPr>
            <p:nvPr/>
          </p:nvSpPr>
          <p:spPr bwMode="auto">
            <a:xfrm>
              <a:off x="5803" y="2031"/>
              <a:ext cx="1" cy="180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0" name="Line 75"/>
            <p:cNvSpPr>
              <a:spLocks noChangeShapeType="1"/>
            </p:cNvSpPr>
            <p:nvPr/>
          </p:nvSpPr>
          <p:spPr bwMode="auto">
            <a:xfrm>
              <a:off x="5222" y="2211"/>
              <a:ext cx="206" cy="107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1" name="Line 76"/>
            <p:cNvSpPr>
              <a:spLocks noChangeShapeType="1"/>
            </p:cNvSpPr>
            <p:nvPr/>
          </p:nvSpPr>
          <p:spPr bwMode="auto">
            <a:xfrm flipH="1">
              <a:off x="5594" y="2211"/>
              <a:ext cx="209" cy="107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2" name="Line 77"/>
            <p:cNvSpPr>
              <a:spLocks noChangeShapeType="1"/>
            </p:cNvSpPr>
            <p:nvPr/>
          </p:nvSpPr>
          <p:spPr bwMode="auto">
            <a:xfrm>
              <a:off x="5222" y="1924"/>
              <a:ext cx="1" cy="287"/>
            </a:xfrm>
            <a:prstGeom prst="line">
              <a:avLst/>
            </a:prstGeom>
            <a:noFill/>
            <a:ln w="28575">
              <a:solidFill>
                <a:srgbClr val="040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3" name="Text Box 78"/>
            <p:cNvSpPr txBox="1">
              <a:spLocks noChangeArrowheads="1"/>
            </p:cNvSpPr>
            <p:nvPr/>
          </p:nvSpPr>
          <p:spPr bwMode="auto">
            <a:xfrm>
              <a:off x="4039" y="2348"/>
              <a:ext cx="7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defTabSz="7620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defTabSz="7620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defTabSz="7620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defTabSz="7620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r>
                <a:rPr lang="en-GB" altLang="en-GB" sz="1800" i="0" baseline="3000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2-  </a:t>
              </a:r>
              <a:r>
                <a:rPr lang="en-GB" altLang="en-GB" sz="18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en-GB" altLang="en-GB" sz="1800" i="0" baseline="-2500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GB" altLang="en-GB" sz="1800" i="0">
                  <a:solidFill>
                    <a:srgbClr val="040001"/>
                  </a:solidFill>
                  <a:latin typeface="Arial" pitchFamily="34" charset="0"/>
                  <a:cs typeface="Arial" pitchFamily="34" charset="0"/>
                </a:rPr>
                <a:t>PO</a:t>
              </a:r>
            </a:p>
          </p:txBody>
        </p:sp>
      </p:grpSp>
      <p:sp>
        <p:nvSpPr>
          <p:cNvPr id="24581" name="Line 79"/>
          <p:cNvSpPr>
            <a:spLocks noChangeShapeType="1"/>
          </p:cNvSpPr>
          <p:nvPr/>
        </p:nvSpPr>
        <p:spPr bwMode="auto">
          <a:xfrm>
            <a:off x="3730978" y="4262438"/>
            <a:ext cx="1447800" cy="0"/>
          </a:xfrm>
          <a:prstGeom prst="line">
            <a:avLst/>
          </a:prstGeom>
          <a:noFill/>
          <a:ln w="28575">
            <a:solidFill>
              <a:srgbClr val="0400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2" name="Text Box 80"/>
          <p:cNvSpPr txBox="1">
            <a:spLocks noChangeArrowheads="1"/>
          </p:cNvSpPr>
          <p:nvPr/>
        </p:nvSpPr>
        <p:spPr bwMode="auto">
          <a:xfrm>
            <a:off x="3807178" y="3627438"/>
            <a:ext cx="13388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defTabSz="7620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defTabSz="7620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defTabSz="7620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defTabSz="7620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GB" altLang="en-GB" sz="1800" b="1">
                <a:solidFill>
                  <a:srgbClr val="040001"/>
                </a:solidFill>
                <a:latin typeface="Arial" pitchFamily="34" charset="0"/>
                <a:cs typeface="Arial" pitchFamily="34" charset="0"/>
              </a:rPr>
              <a:t>Thymidine</a:t>
            </a:r>
          </a:p>
          <a:p>
            <a:r>
              <a:rPr lang="en-GB" altLang="en-GB" sz="1800" b="1">
                <a:solidFill>
                  <a:srgbClr val="040001"/>
                </a:solidFill>
                <a:latin typeface="Arial" pitchFamily="34" charset="0"/>
                <a:cs typeface="Arial" pitchFamily="34" charset="0"/>
              </a:rPr>
              <a:t>    kinase</a:t>
            </a:r>
          </a:p>
        </p:txBody>
      </p:sp>
      <p:sp>
        <p:nvSpPr>
          <p:cNvPr id="24583" name="Line 81"/>
          <p:cNvSpPr>
            <a:spLocks noChangeShapeType="1"/>
          </p:cNvSpPr>
          <p:nvPr/>
        </p:nvSpPr>
        <p:spPr bwMode="auto">
          <a:xfrm flipH="1">
            <a:off x="3786011" y="4505325"/>
            <a:ext cx="1343378" cy="0"/>
          </a:xfrm>
          <a:prstGeom prst="line">
            <a:avLst/>
          </a:prstGeom>
          <a:noFill/>
          <a:ln w="28575">
            <a:solidFill>
              <a:srgbClr val="04000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4" name="Text Box 82"/>
          <p:cNvSpPr txBox="1">
            <a:spLocks noChangeArrowheads="1"/>
          </p:cNvSpPr>
          <p:nvPr/>
        </p:nvSpPr>
        <p:spPr bwMode="auto">
          <a:xfrm>
            <a:off x="3465689" y="4570413"/>
            <a:ext cx="2287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800" b="1">
                <a:solidFill>
                  <a:srgbClr val="040001"/>
                </a:solidFill>
                <a:latin typeface="Arial" pitchFamily="34" charset="0"/>
                <a:cs typeface="Arial" pitchFamily="34" charset="0"/>
              </a:rPr>
              <a:t>Deoxynucleotidase</a:t>
            </a:r>
          </a:p>
        </p:txBody>
      </p:sp>
    </p:spTree>
    <p:extLst>
      <p:ext uri="{BB962C8B-B14F-4D97-AF65-F5344CB8AC3E}">
        <p14:creationId xmlns:p14="http://schemas.microsoft.com/office/powerpoint/2010/main" val="27648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 bwMode="auto">
          <a:xfrm>
            <a:off x="755576" y="1556793"/>
            <a:ext cx="7200800" cy="396044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19" y="260648"/>
            <a:ext cx="8510588" cy="1325563"/>
          </a:xfrm>
        </p:spPr>
        <p:txBody>
          <a:bodyPr/>
          <a:lstStyle/>
          <a:p>
            <a:r>
              <a:rPr lang="en-GB" dirty="0" smtClean="0"/>
              <a:t>Compartmental Analysis</a:t>
            </a:r>
            <a:endParaRPr lang="en-GB" dirty="0"/>
          </a:p>
        </p:txBody>
      </p:sp>
      <p:sp>
        <p:nvSpPr>
          <p:cNvPr id="3" name="Rectangle 1029"/>
          <p:cNvSpPr>
            <a:spLocks noChangeArrowheads="1"/>
          </p:cNvSpPr>
          <p:nvPr/>
        </p:nvSpPr>
        <p:spPr bwMode="auto">
          <a:xfrm>
            <a:off x="1225550" y="2111678"/>
            <a:ext cx="7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[</a:t>
            </a:r>
            <a:endParaRPr lang="en-GB" sz="1800">
              <a:latin typeface="Arial" charset="0"/>
            </a:endParaRPr>
          </a:p>
        </p:txBody>
      </p:sp>
      <p:sp>
        <p:nvSpPr>
          <p:cNvPr id="4" name="Rectangle 1030"/>
          <p:cNvSpPr>
            <a:spLocks noChangeArrowheads="1"/>
          </p:cNvSpPr>
          <p:nvPr/>
        </p:nvSpPr>
        <p:spPr bwMode="auto">
          <a:xfrm>
            <a:off x="1303338" y="2106916"/>
            <a:ext cx="1651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18</a:t>
            </a:r>
            <a:endParaRPr lang="en-GB" sz="1800">
              <a:latin typeface="Arial" charset="0"/>
            </a:endParaRPr>
          </a:p>
        </p:txBody>
      </p:sp>
      <p:sp>
        <p:nvSpPr>
          <p:cNvPr id="5" name="Rectangle 1031"/>
          <p:cNvSpPr>
            <a:spLocks noChangeArrowheads="1"/>
          </p:cNvSpPr>
          <p:nvPr/>
        </p:nvSpPr>
        <p:spPr bwMode="auto">
          <a:xfrm>
            <a:off x="1462088" y="2111678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F]FLT</a:t>
            </a:r>
            <a:endParaRPr lang="en-GB" sz="1800">
              <a:latin typeface="Arial" charset="0"/>
            </a:endParaRPr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962025" y="1895778"/>
            <a:ext cx="1363663" cy="6572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1033"/>
          <p:cNvSpPr>
            <a:spLocks noChangeArrowheads="1"/>
          </p:cNvSpPr>
          <p:nvPr/>
        </p:nvSpPr>
        <p:spPr bwMode="auto">
          <a:xfrm>
            <a:off x="3197225" y="2111678"/>
            <a:ext cx="7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[</a:t>
            </a:r>
            <a:endParaRPr lang="en-GB" sz="1800">
              <a:latin typeface="Arial" charset="0"/>
            </a:endParaRPr>
          </a:p>
        </p:txBody>
      </p:sp>
      <p:sp>
        <p:nvSpPr>
          <p:cNvPr id="8" name="Rectangle 1034"/>
          <p:cNvSpPr>
            <a:spLocks noChangeArrowheads="1"/>
          </p:cNvSpPr>
          <p:nvPr/>
        </p:nvSpPr>
        <p:spPr bwMode="auto">
          <a:xfrm>
            <a:off x="3275013" y="2106916"/>
            <a:ext cx="1651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18</a:t>
            </a:r>
            <a:endParaRPr lang="en-GB" sz="1800">
              <a:latin typeface="Arial" charset="0"/>
            </a:endParaRPr>
          </a:p>
        </p:txBody>
      </p:sp>
      <p:sp>
        <p:nvSpPr>
          <p:cNvPr id="9" name="Rectangle 1035"/>
          <p:cNvSpPr>
            <a:spLocks noChangeArrowheads="1"/>
          </p:cNvSpPr>
          <p:nvPr/>
        </p:nvSpPr>
        <p:spPr bwMode="auto">
          <a:xfrm>
            <a:off x="3435350" y="2111678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F]FLT</a:t>
            </a:r>
            <a:endParaRPr lang="en-GB" sz="1800">
              <a:latin typeface="Arial" charset="0"/>
            </a:endParaRPr>
          </a:p>
        </p:txBody>
      </p:sp>
      <p:sp>
        <p:nvSpPr>
          <p:cNvPr id="10" name="Rectangle 1036"/>
          <p:cNvSpPr>
            <a:spLocks noChangeArrowheads="1"/>
          </p:cNvSpPr>
          <p:nvPr/>
        </p:nvSpPr>
        <p:spPr bwMode="auto">
          <a:xfrm>
            <a:off x="5018088" y="2111678"/>
            <a:ext cx="7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[</a:t>
            </a:r>
            <a:endParaRPr lang="en-GB" sz="1800">
              <a:latin typeface="Arial" charset="0"/>
            </a:endParaRPr>
          </a:p>
        </p:txBody>
      </p:sp>
      <p:sp>
        <p:nvSpPr>
          <p:cNvPr id="11" name="Rectangle 1037"/>
          <p:cNvSpPr>
            <a:spLocks noChangeArrowheads="1"/>
          </p:cNvSpPr>
          <p:nvPr/>
        </p:nvSpPr>
        <p:spPr bwMode="auto">
          <a:xfrm>
            <a:off x="5095875" y="2106916"/>
            <a:ext cx="1651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18</a:t>
            </a:r>
            <a:endParaRPr lang="en-GB" sz="1800">
              <a:latin typeface="Arial" charset="0"/>
            </a:endParaRPr>
          </a:p>
        </p:txBody>
      </p:sp>
      <p:sp>
        <p:nvSpPr>
          <p:cNvPr id="12" name="Rectangle 1038"/>
          <p:cNvSpPr>
            <a:spLocks noChangeArrowheads="1"/>
          </p:cNvSpPr>
          <p:nvPr/>
        </p:nvSpPr>
        <p:spPr bwMode="auto">
          <a:xfrm>
            <a:off x="5256213" y="2111678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F]FLT</a:t>
            </a:r>
            <a:endParaRPr lang="en-GB" sz="1800">
              <a:latin typeface="Arial" charset="0"/>
            </a:endParaRPr>
          </a:p>
        </p:txBody>
      </p:sp>
      <p:sp>
        <p:nvSpPr>
          <p:cNvPr id="13" name="Rectangle 1039"/>
          <p:cNvSpPr>
            <a:spLocks noChangeArrowheads="1"/>
          </p:cNvSpPr>
          <p:nvPr/>
        </p:nvSpPr>
        <p:spPr bwMode="auto">
          <a:xfrm>
            <a:off x="5875338" y="2111678"/>
            <a:ext cx="7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-</a:t>
            </a:r>
            <a:endParaRPr lang="en-GB" sz="1800">
              <a:latin typeface="Arial" charset="0"/>
            </a:endParaRPr>
          </a:p>
        </p:txBody>
      </p:sp>
      <p:sp>
        <p:nvSpPr>
          <p:cNvPr id="14" name="Rectangle 1040"/>
          <p:cNvSpPr>
            <a:spLocks noChangeArrowheads="1"/>
          </p:cNvSpPr>
          <p:nvPr/>
        </p:nvSpPr>
        <p:spPr bwMode="auto">
          <a:xfrm>
            <a:off x="5953125" y="2111678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P</a:t>
            </a:r>
            <a:endParaRPr lang="en-GB" sz="1800">
              <a:latin typeface="Arial" charset="0"/>
            </a:endParaRPr>
          </a:p>
        </p:txBody>
      </p:sp>
      <p:sp>
        <p:nvSpPr>
          <p:cNvPr id="15" name="Rectangle 1041"/>
          <p:cNvSpPr>
            <a:spLocks noChangeArrowheads="1"/>
          </p:cNvSpPr>
          <p:nvPr/>
        </p:nvSpPr>
        <p:spPr bwMode="auto">
          <a:xfrm>
            <a:off x="2933700" y="1895778"/>
            <a:ext cx="1365250" cy="6572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Rectangle 1042"/>
          <p:cNvSpPr>
            <a:spLocks noChangeArrowheads="1"/>
          </p:cNvSpPr>
          <p:nvPr/>
        </p:nvSpPr>
        <p:spPr bwMode="auto">
          <a:xfrm>
            <a:off x="4754563" y="1895778"/>
            <a:ext cx="1568450" cy="6572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Freeform 1044"/>
          <p:cNvSpPr>
            <a:spLocks noEditPoints="1"/>
          </p:cNvSpPr>
          <p:nvPr/>
        </p:nvSpPr>
        <p:spPr bwMode="auto">
          <a:xfrm>
            <a:off x="2225675" y="2010078"/>
            <a:ext cx="860425" cy="76200"/>
          </a:xfrm>
          <a:custGeom>
            <a:avLst/>
            <a:gdLst>
              <a:gd name="T0" fmla="*/ 0 w 1083"/>
              <a:gd name="T1" fmla="*/ 32 h 95"/>
              <a:gd name="T2" fmla="*/ 1002 w 1083"/>
              <a:gd name="T3" fmla="*/ 32 h 95"/>
              <a:gd name="T4" fmla="*/ 1002 w 1083"/>
              <a:gd name="T5" fmla="*/ 63 h 95"/>
              <a:gd name="T6" fmla="*/ 0 w 1083"/>
              <a:gd name="T7" fmla="*/ 63 h 95"/>
              <a:gd name="T8" fmla="*/ 0 w 1083"/>
              <a:gd name="T9" fmla="*/ 32 h 95"/>
              <a:gd name="T10" fmla="*/ 986 w 1083"/>
              <a:gd name="T11" fmla="*/ 0 h 95"/>
              <a:gd name="T12" fmla="*/ 1083 w 1083"/>
              <a:gd name="T13" fmla="*/ 48 h 95"/>
              <a:gd name="T14" fmla="*/ 986 w 1083"/>
              <a:gd name="T15" fmla="*/ 95 h 95"/>
              <a:gd name="T16" fmla="*/ 986 w 1083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3" h="95">
                <a:moveTo>
                  <a:pt x="0" y="32"/>
                </a:moveTo>
                <a:lnTo>
                  <a:pt x="1002" y="32"/>
                </a:lnTo>
                <a:lnTo>
                  <a:pt x="1002" y="63"/>
                </a:lnTo>
                <a:lnTo>
                  <a:pt x="0" y="63"/>
                </a:lnTo>
                <a:lnTo>
                  <a:pt x="0" y="32"/>
                </a:lnTo>
                <a:close/>
                <a:moveTo>
                  <a:pt x="986" y="0"/>
                </a:moveTo>
                <a:lnTo>
                  <a:pt x="1083" y="48"/>
                </a:lnTo>
                <a:lnTo>
                  <a:pt x="986" y="95"/>
                </a:lnTo>
                <a:lnTo>
                  <a:pt x="9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Rectangle 1045"/>
          <p:cNvSpPr>
            <a:spLocks noChangeArrowheads="1"/>
          </p:cNvSpPr>
          <p:nvPr/>
        </p:nvSpPr>
        <p:spPr bwMode="auto">
          <a:xfrm>
            <a:off x="2225675" y="2035478"/>
            <a:ext cx="795338" cy="2381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1046"/>
          <p:cNvSpPr>
            <a:spLocks/>
          </p:cNvSpPr>
          <p:nvPr/>
        </p:nvSpPr>
        <p:spPr bwMode="auto">
          <a:xfrm>
            <a:off x="3008313" y="2010078"/>
            <a:ext cx="77787" cy="76200"/>
          </a:xfrm>
          <a:custGeom>
            <a:avLst/>
            <a:gdLst>
              <a:gd name="T0" fmla="*/ 0 w 97"/>
              <a:gd name="T1" fmla="*/ 0 h 95"/>
              <a:gd name="T2" fmla="*/ 97 w 97"/>
              <a:gd name="T3" fmla="*/ 48 h 95"/>
              <a:gd name="T4" fmla="*/ 0 w 97"/>
              <a:gd name="T5" fmla="*/ 95 h 95"/>
              <a:gd name="T6" fmla="*/ 0 w 97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95">
                <a:moveTo>
                  <a:pt x="0" y="0"/>
                </a:moveTo>
                <a:lnTo>
                  <a:pt x="97" y="48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Freeform 1047"/>
          <p:cNvSpPr>
            <a:spLocks noEditPoints="1"/>
          </p:cNvSpPr>
          <p:nvPr/>
        </p:nvSpPr>
        <p:spPr bwMode="auto">
          <a:xfrm>
            <a:off x="2174875" y="2360916"/>
            <a:ext cx="860425" cy="77787"/>
          </a:xfrm>
          <a:custGeom>
            <a:avLst/>
            <a:gdLst>
              <a:gd name="T0" fmla="*/ 1084 w 1084"/>
              <a:gd name="T1" fmla="*/ 66 h 97"/>
              <a:gd name="T2" fmla="*/ 79 w 1084"/>
              <a:gd name="T3" fmla="*/ 66 h 97"/>
              <a:gd name="T4" fmla="*/ 79 w 1084"/>
              <a:gd name="T5" fmla="*/ 32 h 97"/>
              <a:gd name="T6" fmla="*/ 1084 w 1084"/>
              <a:gd name="T7" fmla="*/ 32 h 97"/>
              <a:gd name="T8" fmla="*/ 1084 w 1084"/>
              <a:gd name="T9" fmla="*/ 66 h 97"/>
              <a:gd name="T10" fmla="*/ 96 w 1084"/>
              <a:gd name="T11" fmla="*/ 97 h 97"/>
              <a:gd name="T12" fmla="*/ 0 w 1084"/>
              <a:gd name="T13" fmla="*/ 49 h 97"/>
              <a:gd name="T14" fmla="*/ 96 w 1084"/>
              <a:gd name="T15" fmla="*/ 0 h 97"/>
              <a:gd name="T16" fmla="*/ 96 w 1084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4" h="97">
                <a:moveTo>
                  <a:pt x="1084" y="66"/>
                </a:moveTo>
                <a:lnTo>
                  <a:pt x="79" y="66"/>
                </a:lnTo>
                <a:lnTo>
                  <a:pt x="79" y="32"/>
                </a:lnTo>
                <a:lnTo>
                  <a:pt x="1084" y="32"/>
                </a:lnTo>
                <a:lnTo>
                  <a:pt x="1084" y="66"/>
                </a:lnTo>
                <a:close/>
                <a:moveTo>
                  <a:pt x="96" y="97"/>
                </a:moveTo>
                <a:lnTo>
                  <a:pt x="0" y="49"/>
                </a:lnTo>
                <a:lnTo>
                  <a:pt x="96" y="0"/>
                </a:lnTo>
                <a:lnTo>
                  <a:pt x="96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Rectangle 1048"/>
          <p:cNvSpPr>
            <a:spLocks noChangeArrowheads="1"/>
          </p:cNvSpPr>
          <p:nvPr/>
        </p:nvSpPr>
        <p:spPr bwMode="auto">
          <a:xfrm>
            <a:off x="2238375" y="2387903"/>
            <a:ext cx="796925" cy="254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Freeform 1049"/>
          <p:cNvSpPr>
            <a:spLocks/>
          </p:cNvSpPr>
          <p:nvPr/>
        </p:nvSpPr>
        <p:spPr bwMode="auto">
          <a:xfrm>
            <a:off x="2174875" y="2360916"/>
            <a:ext cx="76200" cy="77787"/>
          </a:xfrm>
          <a:custGeom>
            <a:avLst/>
            <a:gdLst>
              <a:gd name="T0" fmla="*/ 96 w 96"/>
              <a:gd name="T1" fmla="*/ 97 h 97"/>
              <a:gd name="T2" fmla="*/ 0 w 96"/>
              <a:gd name="T3" fmla="*/ 49 h 97"/>
              <a:gd name="T4" fmla="*/ 96 w 96"/>
              <a:gd name="T5" fmla="*/ 0 h 97"/>
              <a:gd name="T6" fmla="*/ 96 w 96"/>
              <a:gd name="T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7">
                <a:moveTo>
                  <a:pt x="96" y="97"/>
                </a:moveTo>
                <a:lnTo>
                  <a:pt x="0" y="49"/>
                </a:lnTo>
                <a:lnTo>
                  <a:pt x="96" y="0"/>
                </a:lnTo>
                <a:lnTo>
                  <a:pt x="96" y="97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1050"/>
          <p:cNvSpPr>
            <a:spLocks noEditPoints="1"/>
          </p:cNvSpPr>
          <p:nvPr/>
        </p:nvSpPr>
        <p:spPr bwMode="auto">
          <a:xfrm>
            <a:off x="4198938" y="2059291"/>
            <a:ext cx="758825" cy="76200"/>
          </a:xfrm>
          <a:custGeom>
            <a:avLst/>
            <a:gdLst>
              <a:gd name="T0" fmla="*/ 0 w 956"/>
              <a:gd name="T1" fmla="*/ 31 h 94"/>
              <a:gd name="T2" fmla="*/ 875 w 956"/>
              <a:gd name="T3" fmla="*/ 31 h 94"/>
              <a:gd name="T4" fmla="*/ 875 w 956"/>
              <a:gd name="T5" fmla="*/ 63 h 94"/>
              <a:gd name="T6" fmla="*/ 0 w 956"/>
              <a:gd name="T7" fmla="*/ 63 h 94"/>
              <a:gd name="T8" fmla="*/ 0 w 956"/>
              <a:gd name="T9" fmla="*/ 31 h 94"/>
              <a:gd name="T10" fmla="*/ 860 w 956"/>
              <a:gd name="T11" fmla="*/ 0 h 94"/>
              <a:gd name="T12" fmla="*/ 956 w 956"/>
              <a:gd name="T13" fmla="*/ 48 h 94"/>
              <a:gd name="T14" fmla="*/ 860 w 956"/>
              <a:gd name="T15" fmla="*/ 94 h 94"/>
              <a:gd name="T16" fmla="*/ 860 w 956"/>
              <a:gd name="T1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6" h="94">
                <a:moveTo>
                  <a:pt x="0" y="31"/>
                </a:moveTo>
                <a:lnTo>
                  <a:pt x="875" y="31"/>
                </a:lnTo>
                <a:lnTo>
                  <a:pt x="875" y="63"/>
                </a:lnTo>
                <a:lnTo>
                  <a:pt x="0" y="63"/>
                </a:lnTo>
                <a:lnTo>
                  <a:pt x="0" y="31"/>
                </a:lnTo>
                <a:close/>
                <a:moveTo>
                  <a:pt x="860" y="0"/>
                </a:moveTo>
                <a:lnTo>
                  <a:pt x="956" y="48"/>
                </a:lnTo>
                <a:lnTo>
                  <a:pt x="860" y="94"/>
                </a:lnTo>
                <a:lnTo>
                  <a:pt x="8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Rectangle 1051"/>
          <p:cNvSpPr>
            <a:spLocks noChangeArrowheads="1"/>
          </p:cNvSpPr>
          <p:nvPr/>
        </p:nvSpPr>
        <p:spPr bwMode="auto">
          <a:xfrm>
            <a:off x="4198938" y="2084691"/>
            <a:ext cx="695325" cy="254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1052"/>
          <p:cNvSpPr>
            <a:spLocks/>
          </p:cNvSpPr>
          <p:nvPr/>
        </p:nvSpPr>
        <p:spPr bwMode="auto">
          <a:xfrm>
            <a:off x="4881563" y="2059291"/>
            <a:ext cx="76200" cy="76200"/>
          </a:xfrm>
          <a:custGeom>
            <a:avLst/>
            <a:gdLst>
              <a:gd name="T0" fmla="*/ 0 w 96"/>
              <a:gd name="T1" fmla="*/ 0 h 94"/>
              <a:gd name="T2" fmla="*/ 96 w 96"/>
              <a:gd name="T3" fmla="*/ 48 h 94"/>
              <a:gd name="T4" fmla="*/ 0 w 96"/>
              <a:gd name="T5" fmla="*/ 94 h 94"/>
              <a:gd name="T6" fmla="*/ 0 w 96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4">
                <a:moveTo>
                  <a:pt x="0" y="0"/>
                </a:moveTo>
                <a:lnTo>
                  <a:pt x="96" y="48"/>
                </a:lnTo>
                <a:lnTo>
                  <a:pt x="0" y="94"/>
                </a:lnTo>
                <a:lnTo>
                  <a:pt x="0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1053"/>
          <p:cNvSpPr>
            <a:spLocks noEditPoints="1"/>
          </p:cNvSpPr>
          <p:nvPr/>
        </p:nvSpPr>
        <p:spPr bwMode="auto">
          <a:xfrm>
            <a:off x="4148138" y="2413303"/>
            <a:ext cx="757237" cy="74613"/>
          </a:xfrm>
          <a:custGeom>
            <a:avLst/>
            <a:gdLst>
              <a:gd name="T0" fmla="*/ 956 w 956"/>
              <a:gd name="T1" fmla="*/ 64 h 96"/>
              <a:gd name="T2" fmla="*/ 828 w 956"/>
              <a:gd name="T3" fmla="*/ 64 h 96"/>
              <a:gd name="T4" fmla="*/ 828 w 956"/>
              <a:gd name="T5" fmla="*/ 33 h 96"/>
              <a:gd name="T6" fmla="*/ 956 w 956"/>
              <a:gd name="T7" fmla="*/ 33 h 96"/>
              <a:gd name="T8" fmla="*/ 956 w 956"/>
              <a:gd name="T9" fmla="*/ 64 h 96"/>
              <a:gd name="T10" fmla="*/ 732 w 956"/>
              <a:gd name="T11" fmla="*/ 64 h 96"/>
              <a:gd name="T12" fmla="*/ 605 w 956"/>
              <a:gd name="T13" fmla="*/ 64 h 96"/>
              <a:gd name="T14" fmla="*/ 605 w 956"/>
              <a:gd name="T15" fmla="*/ 33 h 96"/>
              <a:gd name="T16" fmla="*/ 732 w 956"/>
              <a:gd name="T17" fmla="*/ 33 h 96"/>
              <a:gd name="T18" fmla="*/ 732 w 956"/>
              <a:gd name="T19" fmla="*/ 64 h 96"/>
              <a:gd name="T20" fmla="*/ 510 w 956"/>
              <a:gd name="T21" fmla="*/ 64 h 96"/>
              <a:gd name="T22" fmla="*/ 382 w 956"/>
              <a:gd name="T23" fmla="*/ 64 h 96"/>
              <a:gd name="T24" fmla="*/ 382 w 956"/>
              <a:gd name="T25" fmla="*/ 33 h 96"/>
              <a:gd name="T26" fmla="*/ 510 w 956"/>
              <a:gd name="T27" fmla="*/ 33 h 96"/>
              <a:gd name="T28" fmla="*/ 510 w 956"/>
              <a:gd name="T29" fmla="*/ 64 h 96"/>
              <a:gd name="T30" fmla="*/ 286 w 956"/>
              <a:gd name="T31" fmla="*/ 64 h 96"/>
              <a:gd name="T32" fmla="*/ 159 w 956"/>
              <a:gd name="T33" fmla="*/ 64 h 96"/>
              <a:gd name="T34" fmla="*/ 159 w 956"/>
              <a:gd name="T35" fmla="*/ 33 h 96"/>
              <a:gd name="T36" fmla="*/ 286 w 956"/>
              <a:gd name="T37" fmla="*/ 33 h 96"/>
              <a:gd name="T38" fmla="*/ 286 w 956"/>
              <a:gd name="T39" fmla="*/ 64 h 96"/>
              <a:gd name="T40" fmla="*/ 96 w 956"/>
              <a:gd name="T41" fmla="*/ 96 h 96"/>
              <a:gd name="T42" fmla="*/ 0 w 956"/>
              <a:gd name="T43" fmla="*/ 50 h 96"/>
              <a:gd name="T44" fmla="*/ 96 w 956"/>
              <a:gd name="T45" fmla="*/ 0 h 96"/>
              <a:gd name="T46" fmla="*/ 96 w 956"/>
              <a:gd name="T4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56" h="96">
                <a:moveTo>
                  <a:pt x="956" y="64"/>
                </a:moveTo>
                <a:lnTo>
                  <a:pt x="828" y="64"/>
                </a:lnTo>
                <a:lnTo>
                  <a:pt x="828" y="33"/>
                </a:lnTo>
                <a:lnTo>
                  <a:pt x="956" y="33"/>
                </a:lnTo>
                <a:lnTo>
                  <a:pt x="956" y="64"/>
                </a:lnTo>
                <a:close/>
                <a:moveTo>
                  <a:pt x="732" y="64"/>
                </a:moveTo>
                <a:lnTo>
                  <a:pt x="605" y="64"/>
                </a:lnTo>
                <a:lnTo>
                  <a:pt x="605" y="33"/>
                </a:lnTo>
                <a:lnTo>
                  <a:pt x="732" y="33"/>
                </a:lnTo>
                <a:lnTo>
                  <a:pt x="732" y="64"/>
                </a:lnTo>
                <a:close/>
                <a:moveTo>
                  <a:pt x="510" y="64"/>
                </a:moveTo>
                <a:lnTo>
                  <a:pt x="382" y="64"/>
                </a:lnTo>
                <a:lnTo>
                  <a:pt x="382" y="33"/>
                </a:lnTo>
                <a:lnTo>
                  <a:pt x="510" y="33"/>
                </a:lnTo>
                <a:lnTo>
                  <a:pt x="510" y="64"/>
                </a:lnTo>
                <a:close/>
                <a:moveTo>
                  <a:pt x="286" y="64"/>
                </a:moveTo>
                <a:lnTo>
                  <a:pt x="159" y="64"/>
                </a:lnTo>
                <a:lnTo>
                  <a:pt x="159" y="33"/>
                </a:lnTo>
                <a:lnTo>
                  <a:pt x="286" y="33"/>
                </a:lnTo>
                <a:lnTo>
                  <a:pt x="286" y="64"/>
                </a:lnTo>
                <a:close/>
                <a:moveTo>
                  <a:pt x="96" y="96"/>
                </a:moveTo>
                <a:lnTo>
                  <a:pt x="0" y="50"/>
                </a:lnTo>
                <a:lnTo>
                  <a:pt x="96" y="0"/>
                </a:lnTo>
                <a:lnTo>
                  <a:pt x="96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Rectangle 1054"/>
          <p:cNvSpPr>
            <a:spLocks noChangeArrowheads="1"/>
          </p:cNvSpPr>
          <p:nvPr/>
        </p:nvSpPr>
        <p:spPr bwMode="auto">
          <a:xfrm>
            <a:off x="4803775" y="2438703"/>
            <a:ext cx="101600" cy="2381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Rectangle 1055"/>
          <p:cNvSpPr>
            <a:spLocks noChangeArrowheads="1"/>
          </p:cNvSpPr>
          <p:nvPr/>
        </p:nvSpPr>
        <p:spPr bwMode="auto">
          <a:xfrm>
            <a:off x="4627563" y="2438703"/>
            <a:ext cx="101600" cy="2381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Rectangle 1056"/>
          <p:cNvSpPr>
            <a:spLocks noChangeArrowheads="1"/>
          </p:cNvSpPr>
          <p:nvPr/>
        </p:nvSpPr>
        <p:spPr bwMode="auto">
          <a:xfrm>
            <a:off x="4449763" y="2438703"/>
            <a:ext cx="101600" cy="2381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Rectangle 1057"/>
          <p:cNvSpPr>
            <a:spLocks noChangeArrowheads="1"/>
          </p:cNvSpPr>
          <p:nvPr/>
        </p:nvSpPr>
        <p:spPr bwMode="auto">
          <a:xfrm>
            <a:off x="4273550" y="2438703"/>
            <a:ext cx="101600" cy="2381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1058"/>
          <p:cNvSpPr>
            <a:spLocks/>
          </p:cNvSpPr>
          <p:nvPr/>
        </p:nvSpPr>
        <p:spPr bwMode="auto">
          <a:xfrm>
            <a:off x="4148138" y="2413303"/>
            <a:ext cx="76200" cy="74613"/>
          </a:xfrm>
          <a:custGeom>
            <a:avLst/>
            <a:gdLst>
              <a:gd name="T0" fmla="*/ 96 w 96"/>
              <a:gd name="T1" fmla="*/ 96 h 96"/>
              <a:gd name="T2" fmla="*/ 0 w 96"/>
              <a:gd name="T3" fmla="*/ 50 h 96"/>
              <a:gd name="T4" fmla="*/ 96 w 96"/>
              <a:gd name="T5" fmla="*/ 0 h 96"/>
              <a:gd name="T6" fmla="*/ 96 w 96"/>
              <a:gd name="T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96" y="96"/>
                </a:moveTo>
                <a:lnTo>
                  <a:pt x="0" y="50"/>
                </a:lnTo>
                <a:lnTo>
                  <a:pt x="96" y="0"/>
                </a:lnTo>
                <a:lnTo>
                  <a:pt x="96" y="9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Rectangle 1059"/>
          <p:cNvSpPr>
            <a:spLocks noChangeArrowheads="1"/>
          </p:cNvSpPr>
          <p:nvPr/>
        </p:nvSpPr>
        <p:spPr bwMode="auto">
          <a:xfrm>
            <a:off x="1338263" y="2654603"/>
            <a:ext cx="549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vascular</a:t>
            </a:r>
            <a:endParaRPr lang="en-GB" sz="1800">
              <a:latin typeface="Arial" charset="0"/>
            </a:endParaRPr>
          </a:p>
        </p:txBody>
      </p:sp>
      <p:sp>
        <p:nvSpPr>
          <p:cNvPr id="33" name="Rectangle 1060"/>
          <p:cNvSpPr>
            <a:spLocks noChangeArrowheads="1"/>
          </p:cNvSpPr>
          <p:nvPr/>
        </p:nvSpPr>
        <p:spPr bwMode="auto">
          <a:xfrm>
            <a:off x="1176338" y="2857803"/>
            <a:ext cx="8715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compartment</a:t>
            </a:r>
            <a:endParaRPr lang="en-GB" sz="1800">
              <a:latin typeface="Arial" charset="0"/>
            </a:endParaRPr>
          </a:p>
        </p:txBody>
      </p:sp>
      <p:sp>
        <p:nvSpPr>
          <p:cNvPr id="34" name="Rectangle 1061"/>
          <p:cNvSpPr>
            <a:spLocks noChangeArrowheads="1"/>
          </p:cNvSpPr>
          <p:nvPr/>
        </p:nvSpPr>
        <p:spPr bwMode="auto">
          <a:xfrm>
            <a:off x="3511550" y="2654603"/>
            <a:ext cx="257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free</a:t>
            </a:r>
            <a:endParaRPr lang="en-GB" sz="1800">
              <a:latin typeface="Arial" charset="0"/>
            </a:endParaRPr>
          </a:p>
        </p:txBody>
      </p:sp>
      <p:sp>
        <p:nvSpPr>
          <p:cNvPr id="35" name="Rectangle 1062"/>
          <p:cNvSpPr>
            <a:spLocks noChangeArrowheads="1"/>
          </p:cNvSpPr>
          <p:nvPr/>
        </p:nvSpPr>
        <p:spPr bwMode="auto">
          <a:xfrm>
            <a:off x="3455988" y="2857803"/>
            <a:ext cx="3651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space</a:t>
            </a:r>
            <a:endParaRPr lang="en-GB" sz="1800">
              <a:latin typeface="Arial" charset="0"/>
            </a:endParaRPr>
          </a:p>
        </p:txBody>
      </p:sp>
      <p:sp>
        <p:nvSpPr>
          <p:cNvPr id="36" name="Rectangle 1063"/>
          <p:cNvSpPr>
            <a:spLocks noChangeArrowheads="1"/>
          </p:cNvSpPr>
          <p:nvPr/>
        </p:nvSpPr>
        <p:spPr bwMode="auto">
          <a:xfrm>
            <a:off x="5230813" y="2654603"/>
            <a:ext cx="6508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metabolic</a:t>
            </a:r>
            <a:endParaRPr lang="en-GB" sz="1800">
              <a:latin typeface="Arial" charset="0"/>
            </a:endParaRPr>
          </a:p>
        </p:txBody>
      </p:sp>
      <p:sp>
        <p:nvSpPr>
          <p:cNvPr id="37" name="Rectangle 1064"/>
          <p:cNvSpPr>
            <a:spLocks noChangeArrowheads="1"/>
          </p:cNvSpPr>
          <p:nvPr/>
        </p:nvSpPr>
        <p:spPr bwMode="auto">
          <a:xfrm>
            <a:off x="5118100" y="2857803"/>
            <a:ext cx="871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compartment</a:t>
            </a:r>
            <a:endParaRPr lang="en-GB" sz="1800">
              <a:latin typeface="Arial" charset="0"/>
            </a:endParaRPr>
          </a:p>
        </p:txBody>
      </p:sp>
      <p:sp>
        <p:nvSpPr>
          <p:cNvPr id="38" name="Rectangle 1065"/>
          <p:cNvSpPr>
            <a:spLocks noChangeArrowheads="1"/>
          </p:cNvSpPr>
          <p:nvPr/>
        </p:nvSpPr>
        <p:spPr bwMode="auto">
          <a:xfrm>
            <a:off x="2544763" y="1848153"/>
            <a:ext cx="1095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 i="1">
                <a:solidFill>
                  <a:srgbClr val="000000"/>
                </a:solidFill>
              </a:rPr>
              <a:t>K</a:t>
            </a:r>
            <a:endParaRPr lang="en-GB" sz="1800">
              <a:latin typeface="Arial" charset="0"/>
            </a:endParaRPr>
          </a:p>
        </p:txBody>
      </p:sp>
      <p:sp>
        <p:nvSpPr>
          <p:cNvPr id="39" name="Rectangle 1066"/>
          <p:cNvSpPr>
            <a:spLocks noChangeArrowheads="1"/>
          </p:cNvSpPr>
          <p:nvPr/>
        </p:nvSpPr>
        <p:spPr bwMode="auto">
          <a:xfrm>
            <a:off x="2657475" y="1937053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900" i="1">
                <a:solidFill>
                  <a:srgbClr val="000000"/>
                </a:solidFill>
              </a:rPr>
              <a:t>1</a:t>
            </a:r>
            <a:endParaRPr lang="en-GB" sz="1800">
              <a:latin typeface="Arial" charset="0"/>
            </a:endParaRPr>
          </a:p>
        </p:txBody>
      </p:sp>
      <p:sp>
        <p:nvSpPr>
          <p:cNvPr id="40" name="Rectangle 1067"/>
          <p:cNvSpPr>
            <a:spLocks noChangeArrowheads="1"/>
          </p:cNvSpPr>
          <p:nvPr/>
        </p:nvSpPr>
        <p:spPr bwMode="auto">
          <a:xfrm>
            <a:off x="4484688" y="1848153"/>
            <a:ext cx="730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 i="1">
                <a:solidFill>
                  <a:srgbClr val="000000"/>
                </a:solidFill>
              </a:rPr>
              <a:t>k</a:t>
            </a:r>
            <a:endParaRPr lang="en-GB" sz="1800">
              <a:latin typeface="Arial" charset="0"/>
            </a:endParaRPr>
          </a:p>
        </p:txBody>
      </p:sp>
      <p:sp>
        <p:nvSpPr>
          <p:cNvPr id="41" name="Rectangle 1068"/>
          <p:cNvSpPr>
            <a:spLocks noChangeArrowheads="1"/>
          </p:cNvSpPr>
          <p:nvPr/>
        </p:nvSpPr>
        <p:spPr bwMode="auto">
          <a:xfrm>
            <a:off x="4559300" y="1937053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900" i="1">
                <a:solidFill>
                  <a:srgbClr val="000000"/>
                </a:solidFill>
              </a:rPr>
              <a:t>3</a:t>
            </a:r>
            <a:endParaRPr lang="en-GB" sz="1800">
              <a:latin typeface="Arial" charset="0"/>
            </a:endParaRPr>
          </a:p>
        </p:txBody>
      </p:sp>
      <p:sp>
        <p:nvSpPr>
          <p:cNvPr id="42" name="Rectangle 1069"/>
          <p:cNvSpPr>
            <a:spLocks noChangeArrowheads="1"/>
          </p:cNvSpPr>
          <p:nvPr/>
        </p:nvSpPr>
        <p:spPr bwMode="auto">
          <a:xfrm>
            <a:off x="4484688" y="2505378"/>
            <a:ext cx="730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 i="1">
                <a:solidFill>
                  <a:srgbClr val="000000"/>
                </a:solidFill>
              </a:rPr>
              <a:t>k</a:t>
            </a:r>
            <a:endParaRPr lang="en-GB" sz="1800">
              <a:latin typeface="Arial" charset="0"/>
            </a:endParaRPr>
          </a:p>
        </p:txBody>
      </p:sp>
      <p:sp>
        <p:nvSpPr>
          <p:cNvPr id="43" name="Rectangle 1070"/>
          <p:cNvSpPr>
            <a:spLocks noChangeArrowheads="1"/>
          </p:cNvSpPr>
          <p:nvPr/>
        </p:nvSpPr>
        <p:spPr bwMode="auto">
          <a:xfrm>
            <a:off x="4559300" y="2594278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900" i="1">
                <a:solidFill>
                  <a:srgbClr val="000000"/>
                </a:solidFill>
              </a:rPr>
              <a:t>4</a:t>
            </a:r>
            <a:endParaRPr lang="en-GB" sz="1800">
              <a:latin typeface="Arial" charset="0"/>
            </a:endParaRPr>
          </a:p>
        </p:txBody>
      </p:sp>
      <p:sp>
        <p:nvSpPr>
          <p:cNvPr id="44" name="Rectangle 1071"/>
          <p:cNvSpPr>
            <a:spLocks noChangeArrowheads="1"/>
          </p:cNvSpPr>
          <p:nvPr/>
        </p:nvSpPr>
        <p:spPr bwMode="auto">
          <a:xfrm>
            <a:off x="2562225" y="2454578"/>
            <a:ext cx="730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 i="1">
                <a:solidFill>
                  <a:srgbClr val="000000"/>
                </a:solidFill>
              </a:rPr>
              <a:t>k</a:t>
            </a:r>
            <a:endParaRPr lang="en-GB" sz="1800">
              <a:latin typeface="Arial" charset="0"/>
            </a:endParaRPr>
          </a:p>
        </p:txBody>
      </p:sp>
      <p:sp>
        <p:nvSpPr>
          <p:cNvPr id="45" name="Rectangle 1072"/>
          <p:cNvSpPr>
            <a:spLocks noChangeArrowheads="1"/>
          </p:cNvSpPr>
          <p:nvPr/>
        </p:nvSpPr>
        <p:spPr bwMode="auto">
          <a:xfrm>
            <a:off x="2638425" y="2543478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900" i="1">
                <a:solidFill>
                  <a:srgbClr val="000000"/>
                </a:solidFill>
              </a:rPr>
              <a:t>2</a:t>
            </a:r>
            <a:endParaRPr lang="en-GB" sz="1800">
              <a:latin typeface="Arial" charset="0"/>
            </a:endParaRPr>
          </a:p>
        </p:txBody>
      </p:sp>
      <p:sp>
        <p:nvSpPr>
          <p:cNvPr id="46" name="Rectangle 1073"/>
          <p:cNvSpPr>
            <a:spLocks noChangeArrowheads="1"/>
          </p:cNvSpPr>
          <p:nvPr/>
        </p:nvSpPr>
        <p:spPr bwMode="auto">
          <a:xfrm>
            <a:off x="995363" y="3672191"/>
            <a:ext cx="7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[</a:t>
            </a:r>
            <a:endParaRPr lang="en-GB" sz="1800">
              <a:latin typeface="Arial" charset="0"/>
            </a:endParaRPr>
          </a:p>
        </p:txBody>
      </p:sp>
      <p:sp>
        <p:nvSpPr>
          <p:cNvPr id="47" name="Rectangle 1074"/>
          <p:cNvSpPr>
            <a:spLocks noChangeArrowheads="1"/>
          </p:cNvSpPr>
          <p:nvPr/>
        </p:nvSpPr>
        <p:spPr bwMode="auto">
          <a:xfrm>
            <a:off x="1074738" y="3667428"/>
            <a:ext cx="1651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18</a:t>
            </a:r>
            <a:endParaRPr lang="en-GB" sz="1800">
              <a:latin typeface="Arial" charset="0"/>
            </a:endParaRPr>
          </a:p>
        </p:txBody>
      </p:sp>
      <p:sp>
        <p:nvSpPr>
          <p:cNvPr id="48" name="Rectangle 1075"/>
          <p:cNvSpPr>
            <a:spLocks noChangeArrowheads="1"/>
          </p:cNvSpPr>
          <p:nvPr/>
        </p:nvSpPr>
        <p:spPr bwMode="auto">
          <a:xfrm>
            <a:off x="1236663" y="3673778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F]FLT</a:t>
            </a:r>
            <a:endParaRPr lang="en-GB" sz="1800">
              <a:latin typeface="Arial" charset="0"/>
            </a:endParaRPr>
          </a:p>
        </p:txBody>
      </p:sp>
      <p:sp>
        <p:nvSpPr>
          <p:cNvPr id="49" name="Rectangle 1076"/>
          <p:cNvSpPr>
            <a:spLocks noChangeArrowheads="1"/>
          </p:cNvSpPr>
          <p:nvPr/>
        </p:nvSpPr>
        <p:spPr bwMode="auto">
          <a:xfrm>
            <a:off x="1855788" y="3796016"/>
            <a:ext cx="2111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glu</a:t>
            </a:r>
            <a:endParaRPr lang="en-GB" sz="1800">
              <a:latin typeface="Arial" charset="0"/>
            </a:endParaRPr>
          </a:p>
        </p:txBody>
      </p:sp>
      <p:sp>
        <p:nvSpPr>
          <p:cNvPr id="50" name="Rectangle 1077"/>
          <p:cNvSpPr>
            <a:spLocks noChangeArrowheads="1"/>
          </p:cNvSpPr>
          <p:nvPr/>
        </p:nvSpPr>
        <p:spPr bwMode="auto">
          <a:xfrm>
            <a:off x="963613" y="3456291"/>
            <a:ext cx="1365250" cy="6572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Rectangle 1078"/>
          <p:cNvSpPr>
            <a:spLocks noChangeArrowheads="1"/>
          </p:cNvSpPr>
          <p:nvPr/>
        </p:nvSpPr>
        <p:spPr bwMode="auto">
          <a:xfrm>
            <a:off x="3073400" y="3672191"/>
            <a:ext cx="7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[</a:t>
            </a:r>
            <a:endParaRPr lang="en-GB" sz="1800">
              <a:latin typeface="Arial" charset="0"/>
            </a:endParaRPr>
          </a:p>
        </p:txBody>
      </p:sp>
      <p:sp>
        <p:nvSpPr>
          <p:cNvPr id="52" name="Rectangle 1079"/>
          <p:cNvSpPr>
            <a:spLocks noChangeArrowheads="1"/>
          </p:cNvSpPr>
          <p:nvPr/>
        </p:nvSpPr>
        <p:spPr bwMode="auto">
          <a:xfrm>
            <a:off x="3149600" y="3667428"/>
            <a:ext cx="1651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18</a:t>
            </a:r>
            <a:endParaRPr lang="en-GB" sz="1800">
              <a:latin typeface="Arial" charset="0"/>
            </a:endParaRPr>
          </a:p>
        </p:txBody>
      </p:sp>
      <p:sp>
        <p:nvSpPr>
          <p:cNvPr id="53" name="Rectangle 1080"/>
          <p:cNvSpPr>
            <a:spLocks noChangeArrowheads="1"/>
          </p:cNvSpPr>
          <p:nvPr/>
        </p:nvSpPr>
        <p:spPr bwMode="auto">
          <a:xfrm>
            <a:off x="3309938" y="3670603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F]FLT</a:t>
            </a:r>
            <a:endParaRPr lang="en-GB" sz="1800">
              <a:latin typeface="Arial" charset="0"/>
            </a:endParaRPr>
          </a:p>
        </p:txBody>
      </p:sp>
      <p:sp>
        <p:nvSpPr>
          <p:cNvPr id="54" name="Rectangle 1081"/>
          <p:cNvSpPr>
            <a:spLocks noChangeArrowheads="1"/>
          </p:cNvSpPr>
          <p:nvPr/>
        </p:nvSpPr>
        <p:spPr bwMode="auto">
          <a:xfrm>
            <a:off x="3929063" y="3792841"/>
            <a:ext cx="2111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glu</a:t>
            </a:r>
            <a:endParaRPr lang="en-GB" sz="1800">
              <a:latin typeface="Arial" charset="0"/>
            </a:endParaRPr>
          </a:p>
        </p:txBody>
      </p:sp>
      <p:sp>
        <p:nvSpPr>
          <p:cNvPr id="55" name="Rectangle 1082"/>
          <p:cNvSpPr>
            <a:spLocks noChangeArrowheads="1"/>
          </p:cNvSpPr>
          <p:nvPr/>
        </p:nvSpPr>
        <p:spPr bwMode="auto">
          <a:xfrm>
            <a:off x="2935288" y="3456291"/>
            <a:ext cx="1365250" cy="6572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Rectangle 1083"/>
          <p:cNvSpPr>
            <a:spLocks noChangeArrowheads="1"/>
          </p:cNvSpPr>
          <p:nvPr/>
        </p:nvSpPr>
        <p:spPr bwMode="auto">
          <a:xfrm>
            <a:off x="2530475" y="3103866"/>
            <a:ext cx="201613" cy="15128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Freeform 1084"/>
          <p:cNvSpPr>
            <a:spLocks noEditPoints="1"/>
          </p:cNvSpPr>
          <p:nvPr/>
        </p:nvSpPr>
        <p:spPr bwMode="auto">
          <a:xfrm>
            <a:off x="2227263" y="3570591"/>
            <a:ext cx="858837" cy="74612"/>
          </a:xfrm>
          <a:custGeom>
            <a:avLst/>
            <a:gdLst>
              <a:gd name="T0" fmla="*/ 0 w 1084"/>
              <a:gd name="T1" fmla="*/ 32 h 94"/>
              <a:gd name="T2" fmla="*/ 1002 w 1084"/>
              <a:gd name="T3" fmla="*/ 32 h 94"/>
              <a:gd name="T4" fmla="*/ 1002 w 1084"/>
              <a:gd name="T5" fmla="*/ 63 h 94"/>
              <a:gd name="T6" fmla="*/ 0 w 1084"/>
              <a:gd name="T7" fmla="*/ 63 h 94"/>
              <a:gd name="T8" fmla="*/ 0 w 1084"/>
              <a:gd name="T9" fmla="*/ 32 h 94"/>
              <a:gd name="T10" fmla="*/ 987 w 1084"/>
              <a:gd name="T11" fmla="*/ 0 h 94"/>
              <a:gd name="T12" fmla="*/ 1084 w 1084"/>
              <a:gd name="T13" fmla="*/ 47 h 94"/>
              <a:gd name="T14" fmla="*/ 987 w 1084"/>
              <a:gd name="T15" fmla="*/ 94 h 94"/>
              <a:gd name="T16" fmla="*/ 987 w 1084"/>
              <a:gd name="T1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4" h="94">
                <a:moveTo>
                  <a:pt x="0" y="32"/>
                </a:moveTo>
                <a:lnTo>
                  <a:pt x="1002" y="32"/>
                </a:lnTo>
                <a:lnTo>
                  <a:pt x="1002" y="63"/>
                </a:lnTo>
                <a:lnTo>
                  <a:pt x="0" y="63"/>
                </a:lnTo>
                <a:lnTo>
                  <a:pt x="0" y="32"/>
                </a:lnTo>
                <a:close/>
                <a:moveTo>
                  <a:pt x="987" y="0"/>
                </a:moveTo>
                <a:lnTo>
                  <a:pt x="1084" y="47"/>
                </a:lnTo>
                <a:lnTo>
                  <a:pt x="987" y="94"/>
                </a:lnTo>
                <a:lnTo>
                  <a:pt x="98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Rectangle 1085"/>
          <p:cNvSpPr>
            <a:spLocks noChangeArrowheads="1"/>
          </p:cNvSpPr>
          <p:nvPr/>
        </p:nvSpPr>
        <p:spPr bwMode="auto">
          <a:xfrm>
            <a:off x="2227263" y="3595991"/>
            <a:ext cx="795337" cy="2381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Freeform 1086"/>
          <p:cNvSpPr>
            <a:spLocks/>
          </p:cNvSpPr>
          <p:nvPr/>
        </p:nvSpPr>
        <p:spPr bwMode="auto">
          <a:xfrm>
            <a:off x="3009900" y="3570591"/>
            <a:ext cx="76200" cy="74612"/>
          </a:xfrm>
          <a:custGeom>
            <a:avLst/>
            <a:gdLst>
              <a:gd name="T0" fmla="*/ 0 w 97"/>
              <a:gd name="T1" fmla="*/ 0 h 94"/>
              <a:gd name="T2" fmla="*/ 97 w 97"/>
              <a:gd name="T3" fmla="*/ 47 h 94"/>
              <a:gd name="T4" fmla="*/ 0 w 97"/>
              <a:gd name="T5" fmla="*/ 94 h 94"/>
              <a:gd name="T6" fmla="*/ 0 w 97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94">
                <a:moveTo>
                  <a:pt x="0" y="0"/>
                </a:moveTo>
                <a:lnTo>
                  <a:pt x="97" y="47"/>
                </a:lnTo>
                <a:lnTo>
                  <a:pt x="0" y="94"/>
                </a:lnTo>
                <a:lnTo>
                  <a:pt x="0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Freeform 1087"/>
          <p:cNvSpPr>
            <a:spLocks noEditPoints="1"/>
          </p:cNvSpPr>
          <p:nvPr/>
        </p:nvSpPr>
        <p:spPr bwMode="auto">
          <a:xfrm>
            <a:off x="2176463" y="3921428"/>
            <a:ext cx="860425" cy="77788"/>
          </a:xfrm>
          <a:custGeom>
            <a:avLst/>
            <a:gdLst>
              <a:gd name="T0" fmla="*/ 1083 w 1083"/>
              <a:gd name="T1" fmla="*/ 64 h 97"/>
              <a:gd name="T2" fmla="*/ 79 w 1083"/>
              <a:gd name="T3" fmla="*/ 64 h 97"/>
              <a:gd name="T4" fmla="*/ 79 w 1083"/>
              <a:gd name="T5" fmla="*/ 32 h 97"/>
              <a:gd name="T6" fmla="*/ 1083 w 1083"/>
              <a:gd name="T7" fmla="*/ 32 h 97"/>
              <a:gd name="T8" fmla="*/ 1083 w 1083"/>
              <a:gd name="T9" fmla="*/ 64 h 97"/>
              <a:gd name="T10" fmla="*/ 96 w 1083"/>
              <a:gd name="T11" fmla="*/ 97 h 97"/>
              <a:gd name="T12" fmla="*/ 0 w 1083"/>
              <a:gd name="T13" fmla="*/ 49 h 97"/>
              <a:gd name="T14" fmla="*/ 96 w 1083"/>
              <a:gd name="T15" fmla="*/ 0 h 97"/>
              <a:gd name="T16" fmla="*/ 96 w 1083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3" h="97">
                <a:moveTo>
                  <a:pt x="1083" y="64"/>
                </a:moveTo>
                <a:lnTo>
                  <a:pt x="79" y="64"/>
                </a:lnTo>
                <a:lnTo>
                  <a:pt x="79" y="32"/>
                </a:lnTo>
                <a:lnTo>
                  <a:pt x="1083" y="32"/>
                </a:lnTo>
                <a:lnTo>
                  <a:pt x="1083" y="64"/>
                </a:lnTo>
                <a:close/>
                <a:moveTo>
                  <a:pt x="96" y="97"/>
                </a:moveTo>
                <a:lnTo>
                  <a:pt x="0" y="49"/>
                </a:lnTo>
                <a:lnTo>
                  <a:pt x="96" y="0"/>
                </a:lnTo>
                <a:lnTo>
                  <a:pt x="96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Rectangle 1088"/>
          <p:cNvSpPr>
            <a:spLocks noChangeArrowheads="1"/>
          </p:cNvSpPr>
          <p:nvPr/>
        </p:nvSpPr>
        <p:spPr bwMode="auto">
          <a:xfrm>
            <a:off x="2238375" y="3946828"/>
            <a:ext cx="798513" cy="269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Freeform 1089"/>
          <p:cNvSpPr>
            <a:spLocks/>
          </p:cNvSpPr>
          <p:nvPr/>
        </p:nvSpPr>
        <p:spPr bwMode="auto">
          <a:xfrm>
            <a:off x="2176463" y="3921428"/>
            <a:ext cx="76200" cy="77788"/>
          </a:xfrm>
          <a:custGeom>
            <a:avLst/>
            <a:gdLst>
              <a:gd name="T0" fmla="*/ 96 w 96"/>
              <a:gd name="T1" fmla="*/ 97 h 97"/>
              <a:gd name="T2" fmla="*/ 0 w 96"/>
              <a:gd name="T3" fmla="*/ 49 h 97"/>
              <a:gd name="T4" fmla="*/ 96 w 96"/>
              <a:gd name="T5" fmla="*/ 0 h 97"/>
              <a:gd name="T6" fmla="*/ 96 w 96"/>
              <a:gd name="T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7">
                <a:moveTo>
                  <a:pt x="96" y="97"/>
                </a:moveTo>
                <a:lnTo>
                  <a:pt x="0" y="49"/>
                </a:lnTo>
                <a:lnTo>
                  <a:pt x="96" y="0"/>
                </a:lnTo>
                <a:lnTo>
                  <a:pt x="96" y="97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Rectangle 1090"/>
          <p:cNvSpPr>
            <a:spLocks noChangeArrowheads="1"/>
          </p:cNvSpPr>
          <p:nvPr/>
        </p:nvSpPr>
        <p:spPr bwMode="auto">
          <a:xfrm>
            <a:off x="1339850" y="4215116"/>
            <a:ext cx="549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vascular</a:t>
            </a:r>
            <a:endParaRPr lang="en-GB" sz="1800">
              <a:latin typeface="Arial" charset="0"/>
            </a:endParaRPr>
          </a:p>
        </p:txBody>
      </p:sp>
      <p:sp>
        <p:nvSpPr>
          <p:cNvPr id="64" name="Rectangle 1091"/>
          <p:cNvSpPr>
            <a:spLocks noChangeArrowheads="1"/>
          </p:cNvSpPr>
          <p:nvPr/>
        </p:nvSpPr>
        <p:spPr bwMode="auto">
          <a:xfrm>
            <a:off x="1176338" y="4418316"/>
            <a:ext cx="8715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compartment</a:t>
            </a:r>
            <a:endParaRPr lang="en-GB" sz="1800">
              <a:latin typeface="Arial" charset="0"/>
            </a:endParaRPr>
          </a:p>
        </p:txBody>
      </p:sp>
      <p:sp>
        <p:nvSpPr>
          <p:cNvPr id="65" name="Rectangle 1092"/>
          <p:cNvSpPr>
            <a:spLocks noChangeArrowheads="1"/>
          </p:cNvSpPr>
          <p:nvPr/>
        </p:nvSpPr>
        <p:spPr bwMode="auto">
          <a:xfrm>
            <a:off x="3511550" y="4215116"/>
            <a:ext cx="257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free</a:t>
            </a:r>
            <a:endParaRPr lang="en-GB" sz="1800">
              <a:latin typeface="Arial" charset="0"/>
            </a:endParaRPr>
          </a:p>
        </p:txBody>
      </p:sp>
      <p:sp>
        <p:nvSpPr>
          <p:cNvPr id="66" name="Rectangle 1093"/>
          <p:cNvSpPr>
            <a:spLocks noChangeArrowheads="1"/>
          </p:cNvSpPr>
          <p:nvPr/>
        </p:nvSpPr>
        <p:spPr bwMode="auto">
          <a:xfrm>
            <a:off x="3457575" y="4418316"/>
            <a:ext cx="365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space</a:t>
            </a:r>
            <a:endParaRPr lang="en-GB" sz="1800">
              <a:latin typeface="Arial" charset="0"/>
            </a:endParaRPr>
          </a:p>
        </p:txBody>
      </p:sp>
      <p:sp>
        <p:nvSpPr>
          <p:cNvPr id="67" name="Rectangle 1094"/>
          <p:cNvSpPr>
            <a:spLocks noChangeArrowheads="1"/>
          </p:cNvSpPr>
          <p:nvPr/>
        </p:nvSpPr>
        <p:spPr bwMode="auto">
          <a:xfrm>
            <a:off x="2546350" y="3408666"/>
            <a:ext cx="1095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 i="1">
                <a:solidFill>
                  <a:srgbClr val="000000"/>
                </a:solidFill>
              </a:rPr>
              <a:t>K</a:t>
            </a:r>
            <a:endParaRPr lang="en-GB" sz="1800">
              <a:latin typeface="Arial" charset="0"/>
            </a:endParaRPr>
          </a:p>
        </p:txBody>
      </p:sp>
      <p:sp>
        <p:nvSpPr>
          <p:cNvPr id="68" name="Rectangle 1095"/>
          <p:cNvSpPr>
            <a:spLocks noChangeArrowheads="1"/>
          </p:cNvSpPr>
          <p:nvPr/>
        </p:nvSpPr>
        <p:spPr bwMode="auto">
          <a:xfrm>
            <a:off x="2659063" y="3497566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900" i="1">
                <a:solidFill>
                  <a:srgbClr val="000000"/>
                </a:solidFill>
              </a:rPr>
              <a:t>1</a:t>
            </a:r>
            <a:endParaRPr lang="en-GB" sz="1800">
              <a:latin typeface="Arial" charset="0"/>
            </a:endParaRPr>
          </a:p>
        </p:txBody>
      </p:sp>
      <p:sp>
        <p:nvSpPr>
          <p:cNvPr id="69" name="Rectangle 1096"/>
          <p:cNvSpPr>
            <a:spLocks noChangeArrowheads="1"/>
          </p:cNvSpPr>
          <p:nvPr/>
        </p:nvSpPr>
        <p:spPr bwMode="auto">
          <a:xfrm>
            <a:off x="2563813" y="4015091"/>
            <a:ext cx="730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 i="1">
                <a:solidFill>
                  <a:srgbClr val="000000"/>
                </a:solidFill>
              </a:rPr>
              <a:t>k</a:t>
            </a:r>
            <a:endParaRPr lang="en-GB" sz="1800">
              <a:latin typeface="Arial" charset="0"/>
            </a:endParaRPr>
          </a:p>
        </p:txBody>
      </p:sp>
      <p:sp>
        <p:nvSpPr>
          <p:cNvPr id="70" name="Rectangle 1097"/>
          <p:cNvSpPr>
            <a:spLocks noChangeArrowheads="1"/>
          </p:cNvSpPr>
          <p:nvPr/>
        </p:nvSpPr>
        <p:spPr bwMode="auto">
          <a:xfrm>
            <a:off x="2638425" y="4103991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900" i="1">
                <a:solidFill>
                  <a:srgbClr val="000000"/>
                </a:solidFill>
              </a:rPr>
              <a:t>2</a:t>
            </a:r>
            <a:endParaRPr lang="en-GB" sz="1800">
              <a:latin typeface="Arial" charset="0"/>
            </a:endParaRPr>
          </a:p>
        </p:txBody>
      </p:sp>
      <p:sp>
        <p:nvSpPr>
          <p:cNvPr id="71" name="Rectangle 1099"/>
          <p:cNvSpPr>
            <a:spLocks noChangeArrowheads="1"/>
          </p:cNvSpPr>
          <p:nvPr/>
        </p:nvSpPr>
        <p:spPr bwMode="auto">
          <a:xfrm>
            <a:off x="2690813" y="3408666"/>
            <a:ext cx="365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Arial" charset="0"/>
              </a:rPr>
              <a:t>‘</a:t>
            </a:r>
            <a:endParaRPr lang="en-GB" sz="1800">
              <a:latin typeface="Arial" charset="0"/>
            </a:endParaRPr>
          </a:p>
        </p:txBody>
      </p:sp>
      <p:sp>
        <p:nvSpPr>
          <p:cNvPr id="72" name="Rectangle 1100"/>
          <p:cNvSpPr>
            <a:spLocks noChangeArrowheads="1"/>
          </p:cNvSpPr>
          <p:nvPr/>
        </p:nvSpPr>
        <p:spPr bwMode="auto">
          <a:xfrm>
            <a:off x="2681288" y="4007153"/>
            <a:ext cx="365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Arial" charset="0"/>
              </a:rPr>
              <a:t>‘</a:t>
            </a:r>
            <a:endParaRPr lang="en-GB" sz="1800">
              <a:latin typeface="Arial" charset="0"/>
            </a:endParaRPr>
          </a:p>
        </p:txBody>
      </p:sp>
      <p:sp>
        <p:nvSpPr>
          <p:cNvPr id="73" name="Rectangle 1102"/>
          <p:cNvSpPr>
            <a:spLocks noChangeArrowheads="1"/>
          </p:cNvSpPr>
          <p:nvPr/>
        </p:nvSpPr>
        <p:spPr bwMode="auto">
          <a:xfrm>
            <a:off x="1225550" y="2111678"/>
            <a:ext cx="7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[</a:t>
            </a:r>
            <a:endParaRPr lang="en-GB" sz="1800">
              <a:latin typeface="Arial" charset="0"/>
            </a:endParaRPr>
          </a:p>
        </p:txBody>
      </p:sp>
      <p:sp>
        <p:nvSpPr>
          <p:cNvPr id="74" name="Rectangle 1103"/>
          <p:cNvSpPr>
            <a:spLocks noChangeArrowheads="1"/>
          </p:cNvSpPr>
          <p:nvPr/>
        </p:nvSpPr>
        <p:spPr bwMode="auto">
          <a:xfrm>
            <a:off x="1303338" y="2106916"/>
            <a:ext cx="1651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18</a:t>
            </a:r>
            <a:endParaRPr lang="en-GB" sz="1800">
              <a:latin typeface="Arial" charset="0"/>
            </a:endParaRPr>
          </a:p>
        </p:txBody>
      </p:sp>
      <p:sp>
        <p:nvSpPr>
          <p:cNvPr id="75" name="Rectangle 1104"/>
          <p:cNvSpPr>
            <a:spLocks noChangeArrowheads="1"/>
          </p:cNvSpPr>
          <p:nvPr/>
        </p:nvSpPr>
        <p:spPr bwMode="auto">
          <a:xfrm>
            <a:off x="1462088" y="2111678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F]FLT</a:t>
            </a:r>
            <a:endParaRPr lang="en-GB" sz="1800">
              <a:latin typeface="Arial" charset="0"/>
            </a:endParaRPr>
          </a:p>
        </p:txBody>
      </p:sp>
      <p:sp>
        <p:nvSpPr>
          <p:cNvPr id="76" name="Rectangle 1105"/>
          <p:cNvSpPr>
            <a:spLocks noChangeArrowheads="1"/>
          </p:cNvSpPr>
          <p:nvPr/>
        </p:nvSpPr>
        <p:spPr bwMode="auto">
          <a:xfrm>
            <a:off x="962025" y="1895778"/>
            <a:ext cx="1363663" cy="6572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Rectangle 1106"/>
          <p:cNvSpPr>
            <a:spLocks noChangeArrowheads="1"/>
          </p:cNvSpPr>
          <p:nvPr/>
        </p:nvSpPr>
        <p:spPr bwMode="auto">
          <a:xfrm>
            <a:off x="3197225" y="2111678"/>
            <a:ext cx="7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[</a:t>
            </a:r>
            <a:endParaRPr lang="en-GB" sz="1800">
              <a:latin typeface="Arial" charset="0"/>
            </a:endParaRPr>
          </a:p>
        </p:txBody>
      </p:sp>
      <p:sp>
        <p:nvSpPr>
          <p:cNvPr id="78" name="Rectangle 1107"/>
          <p:cNvSpPr>
            <a:spLocks noChangeArrowheads="1"/>
          </p:cNvSpPr>
          <p:nvPr/>
        </p:nvSpPr>
        <p:spPr bwMode="auto">
          <a:xfrm>
            <a:off x="3275013" y="2106916"/>
            <a:ext cx="1651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18</a:t>
            </a:r>
            <a:endParaRPr lang="en-GB" sz="1800">
              <a:latin typeface="Arial" charset="0"/>
            </a:endParaRPr>
          </a:p>
        </p:txBody>
      </p:sp>
      <p:sp>
        <p:nvSpPr>
          <p:cNvPr id="79" name="Rectangle 1108"/>
          <p:cNvSpPr>
            <a:spLocks noChangeArrowheads="1"/>
          </p:cNvSpPr>
          <p:nvPr/>
        </p:nvSpPr>
        <p:spPr bwMode="auto">
          <a:xfrm>
            <a:off x="3435350" y="2111678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F]FLT</a:t>
            </a:r>
            <a:endParaRPr lang="en-GB" sz="1800">
              <a:latin typeface="Arial" charset="0"/>
            </a:endParaRPr>
          </a:p>
        </p:txBody>
      </p:sp>
      <p:sp>
        <p:nvSpPr>
          <p:cNvPr id="80" name="Rectangle 1109"/>
          <p:cNvSpPr>
            <a:spLocks noChangeArrowheads="1"/>
          </p:cNvSpPr>
          <p:nvPr/>
        </p:nvSpPr>
        <p:spPr bwMode="auto">
          <a:xfrm>
            <a:off x="5018088" y="2111678"/>
            <a:ext cx="7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[</a:t>
            </a:r>
            <a:endParaRPr lang="en-GB" sz="1800">
              <a:latin typeface="Arial" charset="0"/>
            </a:endParaRPr>
          </a:p>
        </p:txBody>
      </p:sp>
      <p:sp>
        <p:nvSpPr>
          <p:cNvPr id="81" name="Rectangle 1110"/>
          <p:cNvSpPr>
            <a:spLocks noChangeArrowheads="1"/>
          </p:cNvSpPr>
          <p:nvPr/>
        </p:nvSpPr>
        <p:spPr bwMode="auto">
          <a:xfrm>
            <a:off x="5095875" y="2106916"/>
            <a:ext cx="1651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18</a:t>
            </a:r>
            <a:endParaRPr lang="en-GB" sz="1800">
              <a:latin typeface="Arial" charset="0"/>
            </a:endParaRPr>
          </a:p>
        </p:txBody>
      </p:sp>
      <p:sp>
        <p:nvSpPr>
          <p:cNvPr id="82" name="Rectangle 1111"/>
          <p:cNvSpPr>
            <a:spLocks noChangeArrowheads="1"/>
          </p:cNvSpPr>
          <p:nvPr/>
        </p:nvSpPr>
        <p:spPr bwMode="auto">
          <a:xfrm>
            <a:off x="5256213" y="2111678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F]FLT</a:t>
            </a:r>
            <a:endParaRPr lang="en-GB" sz="1800">
              <a:latin typeface="Arial" charset="0"/>
            </a:endParaRPr>
          </a:p>
        </p:txBody>
      </p:sp>
      <p:sp>
        <p:nvSpPr>
          <p:cNvPr id="83" name="Rectangle 1112"/>
          <p:cNvSpPr>
            <a:spLocks noChangeArrowheads="1"/>
          </p:cNvSpPr>
          <p:nvPr/>
        </p:nvSpPr>
        <p:spPr bwMode="auto">
          <a:xfrm>
            <a:off x="5875338" y="2111678"/>
            <a:ext cx="7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-</a:t>
            </a:r>
            <a:endParaRPr lang="en-GB" sz="1800">
              <a:latin typeface="Arial" charset="0"/>
            </a:endParaRPr>
          </a:p>
        </p:txBody>
      </p:sp>
      <p:sp>
        <p:nvSpPr>
          <p:cNvPr id="84" name="Rectangle 1113"/>
          <p:cNvSpPr>
            <a:spLocks noChangeArrowheads="1"/>
          </p:cNvSpPr>
          <p:nvPr/>
        </p:nvSpPr>
        <p:spPr bwMode="auto">
          <a:xfrm>
            <a:off x="5953125" y="2111678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P</a:t>
            </a:r>
            <a:endParaRPr lang="en-GB" sz="1800">
              <a:latin typeface="Arial" charset="0"/>
            </a:endParaRPr>
          </a:p>
        </p:txBody>
      </p:sp>
      <p:sp>
        <p:nvSpPr>
          <p:cNvPr id="85" name="Rectangle 1114"/>
          <p:cNvSpPr>
            <a:spLocks noChangeArrowheads="1"/>
          </p:cNvSpPr>
          <p:nvPr/>
        </p:nvSpPr>
        <p:spPr bwMode="auto">
          <a:xfrm>
            <a:off x="2933700" y="1895778"/>
            <a:ext cx="1365250" cy="6572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" name="Rectangle 1115"/>
          <p:cNvSpPr>
            <a:spLocks noChangeArrowheads="1"/>
          </p:cNvSpPr>
          <p:nvPr/>
        </p:nvSpPr>
        <p:spPr bwMode="auto">
          <a:xfrm>
            <a:off x="4754563" y="1895778"/>
            <a:ext cx="1568450" cy="6572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" name="Freeform 1117"/>
          <p:cNvSpPr>
            <a:spLocks noEditPoints="1"/>
          </p:cNvSpPr>
          <p:nvPr/>
        </p:nvSpPr>
        <p:spPr bwMode="auto">
          <a:xfrm>
            <a:off x="2225675" y="2010078"/>
            <a:ext cx="860425" cy="76200"/>
          </a:xfrm>
          <a:custGeom>
            <a:avLst/>
            <a:gdLst>
              <a:gd name="T0" fmla="*/ 0 w 1083"/>
              <a:gd name="T1" fmla="*/ 32 h 95"/>
              <a:gd name="T2" fmla="*/ 1002 w 1083"/>
              <a:gd name="T3" fmla="*/ 32 h 95"/>
              <a:gd name="T4" fmla="*/ 1002 w 1083"/>
              <a:gd name="T5" fmla="*/ 63 h 95"/>
              <a:gd name="T6" fmla="*/ 0 w 1083"/>
              <a:gd name="T7" fmla="*/ 63 h 95"/>
              <a:gd name="T8" fmla="*/ 0 w 1083"/>
              <a:gd name="T9" fmla="*/ 32 h 95"/>
              <a:gd name="T10" fmla="*/ 986 w 1083"/>
              <a:gd name="T11" fmla="*/ 0 h 95"/>
              <a:gd name="T12" fmla="*/ 1083 w 1083"/>
              <a:gd name="T13" fmla="*/ 48 h 95"/>
              <a:gd name="T14" fmla="*/ 986 w 1083"/>
              <a:gd name="T15" fmla="*/ 95 h 95"/>
              <a:gd name="T16" fmla="*/ 986 w 1083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3" h="95">
                <a:moveTo>
                  <a:pt x="0" y="32"/>
                </a:moveTo>
                <a:lnTo>
                  <a:pt x="1002" y="32"/>
                </a:lnTo>
                <a:lnTo>
                  <a:pt x="1002" y="63"/>
                </a:lnTo>
                <a:lnTo>
                  <a:pt x="0" y="63"/>
                </a:lnTo>
                <a:lnTo>
                  <a:pt x="0" y="32"/>
                </a:lnTo>
                <a:close/>
                <a:moveTo>
                  <a:pt x="986" y="0"/>
                </a:moveTo>
                <a:lnTo>
                  <a:pt x="1083" y="48"/>
                </a:lnTo>
                <a:lnTo>
                  <a:pt x="986" y="95"/>
                </a:lnTo>
                <a:lnTo>
                  <a:pt x="9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" name="Rectangle 1118"/>
          <p:cNvSpPr>
            <a:spLocks noChangeArrowheads="1"/>
          </p:cNvSpPr>
          <p:nvPr/>
        </p:nvSpPr>
        <p:spPr bwMode="auto">
          <a:xfrm>
            <a:off x="2225675" y="2035478"/>
            <a:ext cx="795338" cy="2381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Freeform 1119"/>
          <p:cNvSpPr>
            <a:spLocks/>
          </p:cNvSpPr>
          <p:nvPr/>
        </p:nvSpPr>
        <p:spPr bwMode="auto">
          <a:xfrm>
            <a:off x="3008313" y="2010078"/>
            <a:ext cx="77787" cy="76200"/>
          </a:xfrm>
          <a:custGeom>
            <a:avLst/>
            <a:gdLst>
              <a:gd name="T0" fmla="*/ 0 w 97"/>
              <a:gd name="T1" fmla="*/ 0 h 95"/>
              <a:gd name="T2" fmla="*/ 97 w 97"/>
              <a:gd name="T3" fmla="*/ 48 h 95"/>
              <a:gd name="T4" fmla="*/ 0 w 97"/>
              <a:gd name="T5" fmla="*/ 95 h 95"/>
              <a:gd name="T6" fmla="*/ 0 w 97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95">
                <a:moveTo>
                  <a:pt x="0" y="0"/>
                </a:moveTo>
                <a:lnTo>
                  <a:pt x="97" y="48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0" name="Freeform 1120"/>
          <p:cNvSpPr>
            <a:spLocks noEditPoints="1"/>
          </p:cNvSpPr>
          <p:nvPr/>
        </p:nvSpPr>
        <p:spPr bwMode="auto">
          <a:xfrm>
            <a:off x="2174875" y="2360916"/>
            <a:ext cx="860425" cy="77787"/>
          </a:xfrm>
          <a:custGeom>
            <a:avLst/>
            <a:gdLst>
              <a:gd name="T0" fmla="*/ 1084 w 1084"/>
              <a:gd name="T1" fmla="*/ 66 h 97"/>
              <a:gd name="T2" fmla="*/ 79 w 1084"/>
              <a:gd name="T3" fmla="*/ 66 h 97"/>
              <a:gd name="T4" fmla="*/ 79 w 1084"/>
              <a:gd name="T5" fmla="*/ 32 h 97"/>
              <a:gd name="T6" fmla="*/ 1084 w 1084"/>
              <a:gd name="T7" fmla="*/ 32 h 97"/>
              <a:gd name="T8" fmla="*/ 1084 w 1084"/>
              <a:gd name="T9" fmla="*/ 66 h 97"/>
              <a:gd name="T10" fmla="*/ 96 w 1084"/>
              <a:gd name="T11" fmla="*/ 97 h 97"/>
              <a:gd name="T12" fmla="*/ 0 w 1084"/>
              <a:gd name="T13" fmla="*/ 49 h 97"/>
              <a:gd name="T14" fmla="*/ 96 w 1084"/>
              <a:gd name="T15" fmla="*/ 0 h 97"/>
              <a:gd name="T16" fmla="*/ 96 w 1084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4" h="97">
                <a:moveTo>
                  <a:pt x="1084" y="66"/>
                </a:moveTo>
                <a:lnTo>
                  <a:pt x="79" y="66"/>
                </a:lnTo>
                <a:lnTo>
                  <a:pt x="79" y="32"/>
                </a:lnTo>
                <a:lnTo>
                  <a:pt x="1084" y="32"/>
                </a:lnTo>
                <a:lnTo>
                  <a:pt x="1084" y="66"/>
                </a:lnTo>
                <a:close/>
                <a:moveTo>
                  <a:pt x="96" y="97"/>
                </a:moveTo>
                <a:lnTo>
                  <a:pt x="0" y="49"/>
                </a:lnTo>
                <a:lnTo>
                  <a:pt x="96" y="0"/>
                </a:lnTo>
                <a:lnTo>
                  <a:pt x="96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1" name="Rectangle 1121"/>
          <p:cNvSpPr>
            <a:spLocks noChangeArrowheads="1"/>
          </p:cNvSpPr>
          <p:nvPr/>
        </p:nvSpPr>
        <p:spPr bwMode="auto">
          <a:xfrm>
            <a:off x="2238375" y="2387903"/>
            <a:ext cx="796925" cy="254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Freeform 1122"/>
          <p:cNvSpPr>
            <a:spLocks/>
          </p:cNvSpPr>
          <p:nvPr/>
        </p:nvSpPr>
        <p:spPr bwMode="auto">
          <a:xfrm>
            <a:off x="2174875" y="2360916"/>
            <a:ext cx="76200" cy="77787"/>
          </a:xfrm>
          <a:custGeom>
            <a:avLst/>
            <a:gdLst>
              <a:gd name="T0" fmla="*/ 96 w 96"/>
              <a:gd name="T1" fmla="*/ 97 h 97"/>
              <a:gd name="T2" fmla="*/ 0 w 96"/>
              <a:gd name="T3" fmla="*/ 49 h 97"/>
              <a:gd name="T4" fmla="*/ 96 w 96"/>
              <a:gd name="T5" fmla="*/ 0 h 97"/>
              <a:gd name="T6" fmla="*/ 96 w 96"/>
              <a:gd name="T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7">
                <a:moveTo>
                  <a:pt x="96" y="97"/>
                </a:moveTo>
                <a:lnTo>
                  <a:pt x="0" y="49"/>
                </a:lnTo>
                <a:lnTo>
                  <a:pt x="96" y="0"/>
                </a:lnTo>
                <a:lnTo>
                  <a:pt x="96" y="97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Freeform 1123"/>
          <p:cNvSpPr>
            <a:spLocks noEditPoints="1"/>
          </p:cNvSpPr>
          <p:nvPr/>
        </p:nvSpPr>
        <p:spPr bwMode="auto">
          <a:xfrm>
            <a:off x="4198938" y="2059291"/>
            <a:ext cx="758825" cy="76200"/>
          </a:xfrm>
          <a:custGeom>
            <a:avLst/>
            <a:gdLst>
              <a:gd name="T0" fmla="*/ 0 w 956"/>
              <a:gd name="T1" fmla="*/ 31 h 94"/>
              <a:gd name="T2" fmla="*/ 875 w 956"/>
              <a:gd name="T3" fmla="*/ 31 h 94"/>
              <a:gd name="T4" fmla="*/ 875 w 956"/>
              <a:gd name="T5" fmla="*/ 63 h 94"/>
              <a:gd name="T6" fmla="*/ 0 w 956"/>
              <a:gd name="T7" fmla="*/ 63 h 94"/>
              <a:gd name="T8" fmla="*/ 0 w 956"/>
              <a:gd name="T9" fmla="*/ 31 h 94"/>
              <a:gd name="T10" fmla="*/ 860 w 956"/>
              <a:gd name="T11" fmla="*/ 0 h 94"/>
              <a:gd name="T12" fmla="*/ 956 w 956"/>
              <a:gd name="T13" fmla="*/ 48 h 94"/>
              <a:gd name="T14" fmla="*/ 860 w 956"/>
              <a:gd name="T15" fmla="*/ 94 h 94"/>
              <a:gd name="T16" fmla="*/ 860 w 956"/>
              <a:gd name="T1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6" h="94">
                <a:moveTo>
                  <a:pt x="0" y="31"/>
                </a:moveTo>
                <a:lnTo>
                  <a:pt x="875" y="31"/>
                </a:lnTo>
                <a:lnTo>
                  <a:pt x="875" y="63"/>
                </a:lnTo>
                <a:lnTo>
                  <a:pt x="0" y="63"/>
                </a:lnTo>
                <a:lnTo>
                  <a:pt x="0" y="31"/>
                </a:lnTo>
                <a:close/>
                <a:moveTo>
                  <a:pt x="860" y="0"/>
                </a:moveTo>
                <a:lnTo>
                  <a:pt x="956" y="48"/>
                </a:lnTo>
                <a:lnTo>
                  <a:pt x="860" y="94"/>
                </a:lnTo>
                <a:lnTo>
                  <a:pt x="8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" name="Rectangle 1124"/>
          <p:cNvSpPr>
            <a:spLocks noChangeArrowheads="1"/>
          </p:cNvSpPr>
          <p:nvPr/>
        </p:nvSpPr>
        <p:spPr bwMode="auto">
          <a:xfrm>
            <a:off x="4198938" y="2084691"/>
            <a:ext cx="695325" cy="254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" name="Freeform 1125"/>
          <p:cNvSpPr>
            <a:spLocks/>
          </p:cNvSpPr>
          <p:nvPr/>
        </p:nvSpPr>
        <p:spPr bwMode="auto">
          <a:xfrm>
            <a:off x="4881563" y="2059291"/>
            <a:ext cx="76200" cy="76200"/>
          </a:xfrm>
          <a:custGeom>
            <a:avLst/>
            <a:gdLst>
              <a:gd name="T0" fmla="*/ 0 w 96"/>
              <a:gd name="T1" fmla="*/ 0 h 94"/>
              <a:gd name="T2" fmla="*/ 96 w 96"/>
              <a:gd name="T3" fmla="*/ 48 h 94"/>
              <a:gd name="T4" fmla="*/ 0 w 96"/>
              <a:gd name="T5" fmla="*/ 94 h 94"/>
              <a:gd name="T6" fmla="*/ 0 w 96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4">
                <a:moveTo>
                  <a:pt x="0" y="0"/>
                </a:moveTo>
                <a:lnTo>
                  <a:pt x="96" y="48"/>
                </a:lnTo>
                <a:lnTo>
                  <a:pt x="0" y="94"/>
                </a:lnTo>
                <a:lnTo>
                  <a:pt x="0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" name="Freeform 1126"/>
          <p:cNvSpPr>
            <a:spLocks noEditPoints="1"/>
          </p:cNvSpPr>
          <p:nvPr/>
        </p:nvSpPr>
        <p:spPr bwMode="auto">
          <a:xfrm>
            <a:off x="4148138" y="2413303"/>
            <a:ext cx="757237" cy="74613"/>
          </a:xfrm>
          <a:custGeom>
            <a:avLst/>
            <a:gdLst>
              <a:gd name="T0" fmla="*/ 956 w 956"/>
              <a:gd name="T1" fmla="*/ 64 h 96"/>
              <a:gd name="T2" fmla="*/ 828 w 956"/>
              <a:gd name="T3" fmla="*/ 64 h 96"/>
              <a:gd name="T4" fmla="*/ 828 w 956"/>
              <a:gd name="T5" fmla="*/ 33 h 96"/>
              <a:gd name="T6" fmla="*/ 956 w 956"/>
              <a:gd name="T7" fmla="*/ 33 h 96"/>
              <a:gd name="T8" fmla="*/ 956 w 956"/>
              <a:gd name="T9" fmla="*/ 64 h 96"/>
              <a:gd name="T10" fmla="*/ 732 w 956"/>
              <a:gd name="T11" fmla="*/ 64 h 96"/>
              <a:gd name="T12" fmla="*/ 605 w 956"/>
              <a:gd name="T13" fmla="*/ 64 h 96"/>
              <a:gd name="T14" fmla="*/ 605 w 956"/>
              <a:gd name="T15" fmla="*/ 33 h 96"/>
              <a:gd name="T16" fmla="*/ 732 w 956"/>
              <a:gd name="T17" fmla="*/ 33 h 96"/>
              <a:gd name="T18" fmla="*/ 732 w 956"/>
              <a:gd name="T19" fmla="*/ 64 h 96"/>
              <a:gd name="T20" fmla="*/ 510 w 956"/>
              <a:gd name="T21" fmla="*/ 64 h 96"/>
              <a:gd name="T22" fmla="*/ 382 w 956"/>
              <a:gd name="T23" fmla="*/ 64 h 96"/>
              <a:gd name="T24" fmla="*/ 382 w 956"/>
              <a:gd name="T25" fmla="*/ 33 h 96"/>
              <a:gd name="T26" fmla="*/ 510 w 956"/>
              <a:gd name="T27" fmla="*/ 33 h 96"/>
              <a:gd name="T28" fmla="*/ 510 w 956"/>
              <a:gd name="T29" fmla="*/ 64 h 96"/>
              <a:gd name="T30" fmla="*/ 286 w 956"/>
              <a:gd name="T31" fmla="*/ 64 h 96"/>
              <a:gd name="T32" fmla="*/ 159 w 956"/>
              <a:gd name="T33" fmla="*/ 64 h 96"/>
              <a:gd name="T34" fmla="*/ 159 w 956"/>
              <a:gd name="T35" fmla="*/ 33 h 96"/>
              <a:gd name="T36" fmla="*/ 286 w 956"/>
              <a:gd name="T37" fmla="*/ 33 h 96"/>
              <a:gd name="T38" fmla="*/ 286 w 956"/>
              <a:gd name="T39" fmla="*/ 64 h 96"/>
              <a:gd name="T40" fmla="*/ 96 w 956"/>
              <a:gd name="T41" fmla="*/ 96 h 96"/>
              <a:gd name="T42" fmla="*/ 0 w 956"/>
              <a:gd name="T43" fmla="*/ 50 h 96"/>
              <a:gd name="T44" fmla="*/ 96 w 956"/>
              <a:gd name="T45" fmla="*/ 0 h 96"/>
              <a:gd name="T46" fmla="*/ 96 w 956"/>
              <a:gd name="T4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56" h="96">
                <a:moveTo>
                  <a:pt x="956" y="64"/>
                </a:moveTo>
                <a:lnTo>
                  <a:pt x="828" y="64"/>
                </a:lnTo>
                <a:lnTo>
                  <a:pt x="828" y="33"/>
                </a:lnTo>
                <a:lnTo>
                  <a:pt x="956" y="33"/>
                </a:lnTo>
                <a:lnTo>
                  <a:pt x="956" y="64"/>
                </a:lnTo>
                <a:close/>
                <a:moveTo>
                  <a:pt x="732" y="64"/>
                </a:moveTo>
                <a:lnTo>
                  <a:pt x="605" y="64"/>
                </a:lnTo>
                <a:lnTo>
                  <a:pt x="605" y="33"/>
                </a:lnTo>
                <a:lnTo>
                  <a:pt x="732" y="33"/>
                </a:lnTo>
                <a:lnTo>
                  <a:pt x="732" y="64"/>
                </a:lnTo>
                <a:close/>
                <a:moveTo>
                  <a:pt x="510" y="64"/>
                </a:moveTo>
                <a:lnTo>
                  <a:pt x="382" y="64"/>
                </a:lnTo>
                <a:lnTo>
                  <a:pt x="382" y="33"/>
                </a:lnTo>
                <a:lnTo>
                  <a:pt x="510" y="33"/>
                </a:lnTo>
                <a:lnTo>
                  <a:pt x="510" y="64"/>
                </a:lnTo>
                <a:close/>
                <a:moveTo>
                  <a:pt x="286" y="64"/>
                </a:moveTo>
                <a:lnTo>
                  <a:pt x="159" y="64"/>
                </a:lnTo>
                <a:lnTo>
                  <a:pt x="159" y="33"/>
                </a:lnTo>
                <a:lnTo>
                  <a:pt x="286" y="33"/>
                </a:lnTo>
                <a:lnTo>
                  <a:pt x="286" y="64"/>
                </a:lnTo>
                <a:close/>
                <a:moveTo>
                  <a:pt x="96" y="96"/>
                </a:moveTo>
                <a:lnTo>
                  <a:pt x="0" y="50"/>
                </a:lnTo>
                <a:lnTo>
                  <a:pt x="96" y="0"/>
                </a:lnTo>
                <a:lnTo>
                  <a:pt x="96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Rectangle 1127"/>
          <p:cNvSpPr>
            <a:spLocks noChangeArrowheads="1"/>
          </p:cNvSpPr>
          <p:nvPr/>
        </p:nvSpPr>
        <p:spPr bwMode="auto">
          <a:xfrm>
            <a:off x="4803775" y="2438703"/>
            <a:ext cx="101600" cy="2381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8" name="Rectangle 1128"/>
          <p:cNvSpPr>
            <a:spLocks noChangeArrowheads="1"/>
          </p:cNvSpPr>
          <p:nvPr/>
        </p:nvSpPr>
        <p:spPr bwMode="auto">
          <a:xfrm>
            <a:off x="4627563" y="2438703"/>
            <a:ext cx="101600" cy="2381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Rectangle 1129"/>
          <p:cNvSpPr>
            <a:spLocks noChangeArrowheads="1"/>
          </p:cNvSpPr>
          <p:nvPr/>
        </p:nvSpPr>
        <p:spPr bwMode="auto">
          <a:xfrm>
            <a:off x="4449763" y="2438703"/>
            <a:ext cx="101600" cy="2381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" name="Rectangle 1130"/>
          <p:cNvSpPr>
            <a:spLocks noChangeArrowheads="1"/>
          </p:cNvSpPr>
          <p:nvPr/>
        </p:nvSpPr>
        <p:spPr bwMode="auto">
          <a:xfrm>
            <a:off x="4273550" y="2438703"/>
            <a:ext cx="101600" cy="2381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" name="Freeform 1131"/>
          <p:cNvSpPr>
            <a:spLocks/>
          </p:cNvSpPr>
          <p:nvPr/>
        </p:nvSpPr>
        <p:spPr bwMode="auto">
          <a:xfrm>
            <a:off x="4148138" y="2413303"/>
            <a:ext cx="76200" cy="74613"/>
          </a:xfrm>
          <a:custGeom>
            <a:avLst/>
            <a:gdLst>
              <a:gd name="T0" fmla="*/ 96 w 96"/>
              <a:gd name="T1" fmla="*/ 96 h 96"/>
              <a:gd name="T2" fmla="*/ 0 w 96"/>
              <a:gd name="T3" fmla="*/ 50 h 96"/>
              <a:gd name="T4" fmla="*/ 96 w 96"/>
              <a:gd name="T5" fmla="*/ 0 h 96"/>
              <a:gd name="T6" fmla="*/ 96 w 96"/>
              <a:gd name="T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96" y="96"/>
                </a:moveTo>
                <a:lnTo>
                  <a:pt x="0" y="50"/>
                </a:lnTo>
                <a:lnTo>
                  <a:pt x="96" y="0"/>
                </a:lnTo>
                <a:lnTo>
                  <a:pt x="96" y="9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Rectangle 1132"/>
          <p:cNvSpPr>
            <a:spLocks noChangeArrowheads="1"/>
          </p:cNvSpPr>
          <p:nvPr/>
        </p:nvSpPr>
        <p:spPr bwMode="auto">
          <a:xfrm>
            <a:off x="1338263" y="2654603"/>
            <a:ext cx="549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vascular</a:t>
            </a:r>
            <a:endParaRPr lang="en-GB" sz="1800">
              <a:latin typeface="Arial" charset="0"/>
            </a:endParaRPr>
          </a:p>
        </p:txBody>
      </p:sp>
      <p:sp>
        <p:nvSpPr>
          <p:cNvPr id="103" name="Rectangle 1133"/>
          <p:cNvSpPr>
            <a:spLocks noChangeArrowheads="1"/>
          </p:cNvSpPr>
          <p:nvPr/>
        </p:nvSpPr>
        <p:spPr bwMode="auto">
          <a:xfrm>
            <a:off x="1176338" y="2857803"/>
            <a:ext cx="8715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compartment</a:t>
            </a:r>
            <a:endParaRPr lang="en-GB" sz="1800">
              <a:latin typeface="Arial" charset="0"/>
            </a:endParaRPr>
          </a:p>
        </p:txBody>
      </p:sp>
      <p:sp>
        <p:nvSpPr>
          <p:cNvPr id="104" name="Rectangle 1134"/>
          <p:cNvSpPr>
            <a:spLocks noChangeArrowheads="1"/>
          </p:cNvSpPr>
          <p:nvPr/>
        </p:nvSpPr>
        <p:spPr bwMode="auto">
          <a:xfrm>
            <a:off x="3511550" y="2654603"/>
            <a:ext cx="257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free</a:t>
            </a:r>
            <a:endParaRPr lang="en-GB" sz="1800">
              <a:latin typeface="Arial" charset="0"/>
            </a:endParaRPr>
          </a:p>
        </p:txBody>
      </p:sp>
      <p:sp>
        <p:nvSpPr>
          <p:cNvPr id="105" name="Rectangle 1135"/>
          <p:cNvSpPr>
            <a:spLocks noChangeArrowheads="1"/>
          </p:cNvSpPr>
          <p:nvPr/>
        </p:nvSpPr>
        <p:spPr bwMode="auto">
          <a:xfrm>
            <a:off x="3455988" y="2857803"/>
            <a:ext cx="3651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space</a:t>
            </a:r>
            <a:endParaRPr lang="en-GB" sz="1800">
              <a:latin typeface="Arial" charset="0"/>
            </a:endParaRPr>
          </a:p>
        </p:txBody>
      </p:sp>
      <p:sp>
        <p:nvSpPr>
          <p:cNvPr id="106" name="Rectangle 1136"/>
          <p:cNvSpPr>
            <a:spLocks noChangeArrowheads="1"/>
          </p:cNvSpPr>
          <p:nvPr/>
        </p:nvSpPr>
        <p:spPr bwMode="auto">
          <a:xfrm>
            <a:off x="5230813" y="2654603"/>
            <a:ext cx="6508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metabolic</a:t>
            </a:r>
            <a:endParaRPr lang="en-GB" sz="1800">
              <a:latin typeface="Arial" charset="0"/>
            </a:endParaRPr>
          </a:p>
        </p:txBody>
      </p:sp>
      <p:sp>
        <p:nvSpPr>
          <p:cNvPr id="107" name="Rectangle 1137"/>
          <p:cNvSpPr>
            <a:spLocks noChangeArrowheads="1"/>
          </p:cNvSpPr>
          <p:nvPr/>
        </p:nvSpPr>
        <p:spPr bwMode="auto">
          <a:xfrm>
            <a:off x="5118100" y="2857803"/>
            <a:ext cx="871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compartment</a:t>
            </a:r>
            <a:endParaRPr lang="en-GB" sz="1800">
              <a:latin typeface="Arial" charset="0"/>
            </a:endParaRPr>
          </a:p>
        </p:txBody>
      </p:sp>
      <p:sp>
        <p:nvSpPr>
          <p:cNvPr id="108" name="Rectangle 1138"/>
          <p:cNvSpPr>
            <a:spLocks noChangeArrowheads="1"/>
          </p:cNvSpPr>
          <p:nvPr/>
        </p:nvSpPr>
        <p:spPr bwMode="auto">
          <a:xfrm>
            <a:off x="2544763" y="1848153"/>
            <a:ext cx="1095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 i="1">
                <a:solidFill>
                  <a:srgbClr val="000000"/>
                </a:solidFill>
              </a:rPr>
              <a:t>K</a:t>
            </a:r>
            <a:endParaRPr lang="en-GB" sz="1800">
              <a:latin typeface="Arial" charset="0"/>
            </a:endParaRPr>
          </a:p>
        </p:txBody>
      </p:sp>
      <p:sp>
        <p:nvSpPr>
          <p:cNvPr id="109" name="Rectangle 1139"/>
          <p:cNvSpPr>
            <a:spLocks noChangeArrowheads="1"/>
          </p:cNvSpPr>
          <p:nvPr/>
        </p:nvSpPr>
        <p:spPr bwMode="auto">
          <a:xfrm>
            <a:off x="2657475" y="1937053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900" i="1">
                <a:solidFill>
                  <a:srgbClr val="000000"/>
                </a:solidFill>
              </a:rPr>
              <a:t>1</a:t>
            </a:r>
            <a:endParaRPr lang="en-GB" sz="1800">
              <a:latin typeface="Arial" charset="0"/>
            </a:endParaRPr>
          </a:p>
        </p:txBody>
      </p:sp>
      <p:sp>
        <p:nvSpPr>
          <p:cNvPr id="110" name="Rectangle 1140"/>
          <p:cNvSpPr>
            <a:spLocks noChangeArrowheads="1"/>
          </p:cNvSpPr>
          <p:nvPr/>
        </p:nvSpPr>
        <p:spPr bwMode="auto">
          <a:xfrm>
            <a:off x="4484688" y="1848153"/>
            <a:ext cx="730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 i="1">
                <a:solidFill>
                  <a:srgbClr val="000000"/>
                </a:solidFill>
              </a:rPr>
              <a:t>k</a:t>
            </a:r>
            <a:endParaRPr lang="en-GB" sz="1800">
              <a:latin typeface="Arial" charset="0"/>
            </a:endParaRPr>
          </a:p>
        </p:txBody>
      </p:sp>
      <p:sp>
        <p:nvSpPr>
          <p:cNvPr id="111" name="Rectangle 1141"/>
          <p:cNvSpPr>
            <a:spLocks noChangeArrowheads="1"/>
          </p:cNvSpPr>
          <p:nvPr/>
        </p:nvSpPr>
        <p:spPr bwMode="auto">
          <a:xfrm>
            <a:off x="4559300" y="1937053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900" i="1">
                <a:solidFill>
                  <a:srgbClr val="000000"/>
                </a:solidFill>
              </a:rPr>
              <a:t>3</a:t>
            </a:r>
            <a:endParaRPr lang="en-GB" sz="1800">
              <a:latin typeface="Arial" charset="0"/>
            </a:endParaRPr>
          </a:p>
        </p:txBody>
      </p:sp>
      <p:sp>
        <p:nvSpPr>
          <p:cNvPr id="112" name="Rectangle 1142"/>
          <p:cNvSpPr>
            <a:spLocks noChangeArrowheads="1"/>
          </p:cNvSpPr>
          <p:nvPr/>
        </p:nvSpPr>
        <p:spPr bwMode="auto">
          <a:xfrm>
            <a:off x="4484688" y="2505378"/>
            <a:ext cx="730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 i="1">
                <a:solidFill>
                  <a:srgbClr val="000000"/>
                </a:solidFill>
              </a:rPr>
              <a:t>k</a:t>
            </a:r>
            <a:endParaRPr lang="en-GB" sz="1800">
              <a:latin typeface="Arial" charset="0"/>
            </a:endParaRPr>
          </a:p>
        </p:txBody>
      </p:sp>
      <p:sp>
        <p:nvSpPr>
          <p:cNvPr id="113" name="Rectangle 1143"/>
          <p:cNvSpPr>
            <a:spLocks noChangeArrowheads="1"/>
          </p:cNvSpPr>
          <p:nvPr/>
        </p:nvSpPr>
        <p:spPr bwMode="auto">
          <a:xfrm>
            <a:off x="4559300" y="2594278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900" i="1">
                <a:solidFill>
                  <a:srgbClr val="000000"/>
                </a:solidFill>
              </a:rPr>
              <a:t>4</a:t>
            </a:r>
            <a:endParaRPr lang="en-GB" sz="1800">
              <a:latin typeface="Arial" charset="0"/>
            </a:endParaRPr>
          </a:p>
        </p:txBody>
      </p:sp>
      <p:sp>
        <p:nvSpPr>
          <p:cNvPr id="114" name="Rectangle 1144"/>
          <p:cNvSpPr>
            <a:spLocks noChangeArrowheads="1"/>
          </p:cNvSpPr>
          <p:nvPr/>
        </p:nvSpPr>
        <p:spPr bwMode="auto">
          <a:xfrm>
            <a:off x="2562225" y="2454578"/>
            <a:ext cx="730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 i="1">
                <a:solidFill>
                  <a:srgbClr val="000000"/>
                </a:solidFill>
              </a:rPr>
              <a:t>k</a:t>
            </a:r>
            <a:endParaRPr lang="en-GB" sz="1800">
              <a:latin typeface="Arial" charset="0"/>
            </a:endParaRPr>
          </a:p>
        </p:txBody>
      </p:sp>
      <p:sp>
        <p:nvSpPr>
          <p:cNvPr id="115" name="Rectangle 1145"/>
          <p:cNvSpPr>
            <a:spLocks noChangeArrowheads="1"/>
          </p:cNvSpPr>
          <p:nvPr/>
        </p:nvSpPr>
        <p:spPr bwMode="auto">
          <a:xfrm>
            <a:off x="2638425" y="2543478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900" i="1">
                <a:solidFill>
                  <a:srgbClr val="000000"/>
                </a:solidFill>
              </a:rPr>
              <a:t>2</a:t>
            </a:r>
            <a:endParaRPr lang="en-GB" sz="1800">
              <a:latin typeface="Arial" charset="0"/>
            </a:endParaRPr>
          </a:p>
        </p:txBody>
      </p:sp>
      <p:sp>
        <p:nvSpPr>
          <p:cNvPr id="116" name="Rectangle 1146"/>
          <p:cNvSpPr>
            <a:spLocks noChangeArrowheads="1"/>
          </p:cNvSpPr>
          <p:nvPr/>
        </p:nvSpPr>
        <p:spPr bwMode="auto">
          <a:xfrm>
            <a:off x="995363" y="3672191"/>
            <a:ext cx="7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[</a:t>
            </a:r>
            <a:endParaRPr lang="en-GB" sz="1800">
              <a:latin typeface="Arial" charset="0"/>
            </a:endParaRPr>
          </a:p>
        </p:txBody>
      </p:sp>
      <p:sp>
        <p:nvSpPr>
          <p:cNvPr id="117" name="Rectangle 1147"/>
          <p:cNvSpPr>
            <a:spLocks noChangeArrowheads="1"/>
          </p:cNvSpPr>
          <p:nvPr/>
        </p:nvSpPr>
        <p:spPr bwMode="auto">
          <a:xfrm>
            <a:off x="1074738" y="3667428"/>
            <a:ext cx="1651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18</a:t>
            </a:r>
            <a:endParaRPr lang="en-GB" sz="1800">
              <a:latin typeface="Arial" charset="0"/>
            </a:endParaRPr>
          </a:p>
        </p:txBody>
      </p:sp>
      <p:sp>
        <p:nvSpPr>
          <p:cNvPr id="118" name="Rectangle 1148"/>
          <p:cNvSpPr>
            <a:spLocks noChangeArrowheads="1"/>
          </p:cNvSpPr>
          <p:nvPr/>
        </p:nvSpPr>
        <p:spPr bwMode="auto">
          <a:xfrm>
            <a:off x="1236663" y="3673778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F]FLT</a:t>
            </a:r>
            <a:endParaRPr lang="en-GB" sz="1800">
              <a:latin typeface="Arial" charset="0"/>
            </a:endParaRPr>
          </a:p>
        </p:txBody>
      </p:sp>
      <p:sp>
        <p:nvSpPr>
          <p:cNvPr id="119" name="Rectangle 1149"/>
          <p:cNvSpPr>
            <a:spLocks noChangeArrowheads="1"/>
          </p:cNvSpPr>
          <p:nvPr/>
        </p:nvSpPr>
        <p:spPr bwMode="auto">
          <a:xfrm>
            <a:off x="1855788" y="3796016"/>
            <a:ext cx="2111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glu</a:t>
            </a:r>
            <a:endParaRPr lang="en-GB" sz="1800">
              <a:latin typeface="Arial" charset="0"/>
            </a:endParaRPr>
          </a:p>
        </p:txBody>
      </p:sp>
      <p:sp>
        <p:nvSpPr>
          <p:cNvPr id="120" name="Rectangle 1150"/>
          <p:cNvSpPr>
            <a:spLocks noChangeArrowheads="1"/>
          </p:cNvSpPr>
          <p:nvPr/>
        </p:nvSpPr>
        <p:spPr bwMode="auto">
          <a:xfrm>
            <a:off x="963613" y="3456291"/>
            <a:ext cx="1365250" cy="6572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" name="Rectangle 1151"/>
          <p:cNvSpPr>
            <a:spLocks noChangeArrowheads="1"/>
          </p:cNvSpPr>
          <p:nvPr/>
        </p:nvSpPr>
        <p:spPr bwMode="auto">
          <a:xfrm>
            <a:off x="3073400" y="3672191"/>
            <a:ext cx="7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[</a:t>
            </a:r>
            <a:endParaRPr lang="en-GB" sz="1800">
              <a:latin typeface="Arial" charset="0"/>
            </a:endParaRPr>
          </a:p>
        </p:txBody>
      </p:sp>
      <p:sp>
        <p:nvSpPr>
          <p:cNvPr id="122" name="Rectangle 1152"/>
          <p:cNvSpPr>
            <a:spLocks noChangeArrowheads="1"/>
          </p:cNvSpPr>
          <p:nvPr/>
        </p:nvSpPr>
        <p:spPr bwMode="auto">
          <a:xfrm>
            <a:off x="3149600" y="3667428"/>
            <a:ext cx="1651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18</a:t>
            </a:r>
            <a:endParaRPr lang="en-GB" sz="1800">
              <a:latin typeface="Arial" charset="0"/>
            </a:endParaRPr>
          </a:p>
        </p:txBody>
      </p:sp>
      <p:sp>
        <p:nvSpPr>
          <p:cNvPr id="123" name="Rectangle 1153"/>
          <p:cNvSpPr>
            <a:spLocks noChangeArrowheads="1"/>
          </p:cNvSpPr>
          <p:nvPr/>
        </p:nvSpPr>
        <p:spPr bwMode="auto">
          <a:xfrm>
            <a:off x="3309938" y="3670603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F]FLT</a:t>
            </a:r>
            <a:endParaRPr lang="en-GB" sz="1800">
              <a:latin typeface="Arial" charset="0"/>
            </a:endParaRPr>
          </a:p>
        </p:txBody>
      </p:sp>
      <p:sp>
        <p:nvSpPr>
          <p:cNvPr id="124" name="Rectangle 1154"/>
          <p:cNvSpPr>
            <a:spLocks noChangeArrowheads="1"/>
          </p:cNvSpPr>
          <p:nvPr/>
        </p:nvSpPr>
        <p:spPr bwMode="auto">
          <a:xfrm>
            <a:off x="3929063" y="3792841"/>
            <a:ext cx="2111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glu</a:t>
            </a:r>
            <a:endParaRPr lang="en-GB" sz="1800">
              <a:latin typeface="Arial" charset="0"/>
            </a:endParaRPr>
          </a:p>
        </p:txBody>
      </p:sp>
      <p:sp>
        <p:nvSpPr>
          <p:cNvPr id="125" name="Rectangle 1155"/>
          <p:cNvSpPr>
            <a:spLocks noChangeArrowheads="1"/>
          </p:cNvSpPr>
          <p:nvPr/>
        </p:nvSpPr>
        <p:spPr bwMode="auto">
          <a:xfrm>
            <a:off x="2935288" y="3456291"/>
            <a:ext cx="1365250" cy="6572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6" name="Rectangle 1156"/>
          <p:cNvSpPr>
            <a:spLocks noChangeArrowheads="1"/>
          </p:cNvSpPr>
          <p:nvPr/>
        </p:nvSpPr>
        <p:spPr bwMode="auto">
          <a:xfrm>
            <a:off x="2530475" y="3103866"/>
            <a:ext cx="201613" cy="15128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7" name="Freeform 1157"/>
          <p:cNvSpPr>
            <a:spLocks noEditPoints="1"/>
          </p:cNvSpPr>
          <p:nvPr/>
        </p:nvSpPr>
        <p:spPr bwMode="auto">
          <a:xfrm>
            <a:off x="2227263" y="3570591"/>
            <a:ext cx="858837" cy="74612"/>
          </a:xfrm>
          <a:custGeom>
            <a:avLst/>
            <a:gdLst>
              <a:gd name="T0" fmla="*/ 0 w 1084"/>
              <a:gd name="T1" fmla="*/ 32 h 94"/>
              <a:gd name="T2" fmla="*/ 1002 w 1084"/>
              <a:gd name="T3" fmla="*/ 32 h 94"/>
              <a:gd name="T4" fmla="*/ 1002 w 1084"/>
              <a:gd name="T5" fmla="*/ 63 h 94"/>
              <a:gd name="T6" fmla="*/ 0 w 1084"/>
              <a:gd name="T7" fmla="*/ 63 h 94"/>
              <a:gd name="T8" fmla="*/ 0 w 1084"/>
              <a:gd name="T9" fmla="*/ 32 h 94"/>
              <a:gd name="T10" fmla="*/ 987 w 1084"/>
              <a:gd name="T11" fmla="*/ 0 h 94"/>
              <a:gd name="T12" fmla="*/ 1084 w 1084"/>
              <a:gd name="T13" fmla="*/ 47 h 94"/>
              <a:gd name="T14" fmla="*/ 987 w 1084"/>
              <a:gd name="T15" fmla="*/ 94 h 94"/>
              <a:gd name="T16" fmla="*/ 987 w 1084"/>
              <a:gd name="T1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4" h="94">
                <a:moveTo>
                  <a:pt x="0" y="32"/>
                </a:moveTo>
                <a:lnTo>
                  <a:pt x="1002" y="32"/>
                </a:lnTo>
                <a:lnTo>
                  <a:pt x="1002" y="63"/>
                </a:lnTo>
                <a:lnTo>
                  <a:pt x="0" y="63"/>
                </a:lnTo>
                <a:lnTo>
                  <a:pt x="0" y="32"/>
                </a:lnTo>
                <a:close/>
                <a:moveTo>
                  <a:pt x="987" y="0"/>
                </a:moveTo>
                <a:lnTo>
                  <a:pt x="1084" y="47"/>
                </a:lnTo>
                <a:lnTo>
                  <a:pt x="987" y="94"/>
                </a:lnTo>
                <a:lnTo>
                  <a:pt x="98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8" name="Rectangle 1158"/>
          <p:cNvSpPr>
            <a:spLocks noChangeArrowheads="1"/>
          </p:cNvSpPr>
          <p:nvPr/>
        </p:nvSpPr>
        <p:spPr bwMode="auto">
          <a:xfrm>
            <a:off x="2227263" y="3595991"/>
            <a:ext cx="795337" cy="2381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" name="Freeform 1159"/>
          <p:cNvSpPr>
            <a:spLocks/>
          </p:cNvSpPr>
          <p:nvPr/>
        </p:nvSpPr>
        <p:spPr bwMode="auto">
          <a:xfrm>
            <a:off x="3009900" y="3570591"/>
            <a:ext cx="76200" cy="74612"/>
          </a:xfrm>
          <a:custGeom>
            <a:avLst/>
            <a:gdLst>
              <a:gd name="T0" fmla="*/ 0 w 97"/>
              <a:gd name="T1" fmla="*/ 0 h 94"/>
              <a:gd name="T2" fmla="*/ 97 w 97"/>
              <a:gd name="T3" fmla="*/ 47 h 94"/>
              <a:gd name="T4" fmla="*/ 0 w 97"/>
              <a:gd name="T5" fmla="*/ 94 h 94"/>
              <a:gd name="T6" fmla="*/ 0 w 97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94">
                <a:moveTo>
                  <a:pt x="0" y="0"/>
                </a:moveTo>
                <a:lnTo>
                  <a:pt x="97" y="47"/>
                </a:lnTo>
                <a:lnTo>
                  <a:pt x="0" y="94"/>
                </a:lnTo>
                <a:lnTo>
                  <a:pt x="0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0" name="Freeform 1160"/>
          <p:cNvSpPr>
            <a:spLocks noEditPoints="1"/>
          </p:cNvSpPr>
          <p:nvPr/>
        </p:nvSpPr>
        <p:spPr bwMode="auto">
          <a:xfrm>
            <a:off x="2176463" y="3921428"/>
            <a:ext cx="860425" cy="77788"/>
          </a:xfrm>
          <a:custGeom>
            <a:avLst/>
            <a:gdLst>
              <a:gd name="T0" fmla="*/ 1083 w 1083"/>
              <a:gd name="T1" fmla="*/ 64 h 97"/>
              <a:gd name="T2" fmla="*/ 79 w 1083"/>
              <a:gd name="T3" fmla="*/ 64 h 97"/>
              <a:gd name="T4" fmla="*/ 79 w 1083"/>
              <a:gd name="T5" fmla="*/ 32 h 97"/>
              <a:gd name="T6" fmla="*/ 1083 w 1083"/>
              <a:gd name="T7" fmla="*/ 32 h 97"/>
              <a:gd name="T8" fmla="*/ 1083 w 1083"/>
              <a:gd name="T9" fmla="*/ 64 h 97"/>
              <a:gd name="T10" fmla="*/ 96 w 1083"/>
              <a:gd name="T11" fmla="*/ 97 h 97"/>
              <a:gd name="T12" fmla="*/ 0 w 1083"/>
              <a:gd name="T13" fmla="*/ 49 h 97"/>
              <a:gd name="T14" fmla="*/ 96 w 1083"/>
              <a:gd name="T15" fmla="*/ 0 h 97"/>
              <a:gd name="T16" fmla="*/ 96 w 1083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3" h="97">
                <a:moveTo>
                  <a:pt x="1083" y="64"/>
                </a:moveTo>
                <a:lnTo>
                  <a:pt x="79" y="64"/>
                </a:lnTo>
                <a:lnTo>
                  <a:pt x="79" y="32"/>
                </a:lnTo>
                <a:lnTo>
                  <a:pt x="1083" y="32"/>
                </a:lnTo>
                <a:lnTo>
                  <a:pt x="1083" y="64"/>
                </a:lnTo>
                <a:close/>
                <a:moveTo>
                  <a:pt x="96" y="97"/>
                </a:moveTo>
                <a:lnTo>
                  <a:pt x="0" y="49"/>
                </a:lnTo>
                <a:lnTo>
                  <a:pt x="96" y="0"/>
                </a:lnTo>
                <a:lnTo>
                  <a:pt x="96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1" name="Rectangle 1161"/>
          <p:cNvSpPr>
            <a:spLocks noChangeArrowheads="1"/>
          </p:cNvSpPr>
          <p:nvPr/>
        </p:nvSpPr>
        <p:spPr bwMode="auto">
          <a:xfrm>
            <a:off x="2238375" y="3946828"/>
            <a:ext cx="798513" cy="269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2" name="Freeform 1162"/>
          <p:cNvSpPr>
            <a:spLocks/>
          </p:cNvSpPr>
          <p:nvPr/>
        </p:nvSpPr>
        <p:spPr bwMode="auto">
          <a:xfrm>
            <a:off x="2176463" y="3921428"/>
            <a:ext cx="76200" cy="77788"/>
          </a:xfrm>
          <a:custGeom>
            <a:avLst/>
            <a:gdLst>
              <a:gd name="T0" fmla="*/ 96 w 96"/>
              <a:gd name="T1" fmla="*/ 97 h 97"/>
              <a:gd name="T2" fmla="*/ 0 w 96"/>
              <a:gd name="T3" fmla="*/ 49 h 97"/>
              <a:gd name="T4" fmla="*/ 96 w 96"/>
              <a:gd name="T5" fmla="*/ 0 h 97"/>
              <a:gd name="T6" fmla="*/ 96 w 96"/>
              <a:gd name="T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7">
                <a:moveTo>
                  <a:pt x="96" y="97"/>
                </a:moveTo>
                <a:lnTo>
                  <a:pt x="0" y="49"/>
                </a:lnTo>
                <a:lnTo>
                  <a:pt x="96" y="0"/>
                </a:lnTo>
                <a:lnTo>
                  <a:pt x="96" y="97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" name="Rectangle 1163"/>
          <p:cNvSpPr>
            <a:spLocks noChangeArrowheads="1"/>
          </p:cNvSpPr>
          <p:nvPr/>
        </p:nvSpPr>
        <p:spPr bwMode="auto">
          <a:xfrm>
            <a:off x="1339850" y="4215116"/>
            <a:ext cx="549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vascular</a:t>
            </a:r>
            <a:endParaRPr lang="en-GB" sz="1800">
              <a:latin typeface="Arial" charset="0"/>
            </a:endParaRPr>
          </a:p>
        </p:txBody>
      </p:sp>
      <p:sp>
        <p:nvSpPr>
          <p:cNvPr id="134" name="Rectangle 1164"/>
          <p:cNvSpPr>
            <a:spLocks noChangeArrowheads="1"/>
          </p:cNvSpPr>
          <p:nvPr/>
        </p:nvSpPr>
        <p:spPr bwMode="auto">
          <a:xfrm>
            <a:off x="1176338" y="4418316"/>
            <a:ext cx="8715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compartment</a:t>
            </a:r>
            <a:endParaRPr lang="en-GB" sz="1800">
              <a:latin typeface="Arial" charset="0"/>
            </a:endParaRPr>
          </a:p>
        </p:txBody>
      </p:sp>
      <p:sp>
        <p:nvSpPr>
          <p:cNvPr id="135" name="Rectangle 1165"/>
          <p:cNvSpPr>
            <a:spLocks noChangeArrowheads="1"/>
          </p:cNvSpPr>
          <p:nvPr/>
        </p:nvSpPr>
        <p:spPr bwMode="auto">
          <a:xfrm>
            <a:off x="3511550" y="4215116"/>
            <a:ext cx="257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free</a:t>
            </a:r>
            <a:endParaRPr lang="en-GB" sz="1800">
              <a:latin typeface="Arial" charset="0"/>
            </a:endParaRPr>
          </a:p>
        </p:txBody>
      </p:sp>
      <p:sp>
        <p:nvSpPr>
          <p:cNvPr id="136" name="Rectangle 1166"/>
          <p:cNvSpPr>
            <a:spLocks noChangeArrowheads="1"/>
          </p:cNvSpPr>
          <p:nvPr/>
        </p:nvSpPr>
        <p:spPr bwMode="auto">
          <a:xfrm>
            <a:off x="3457575" y="4418316"/>
            <a:ext cx="365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</a:rPr>
              <a:t>space</a:t>
            </a:r>
            <a:endParaRPr lang="en-GB" sz="1800">
              <a:latin typeface="Arial" charset="0"/>
            </a:endParaRPr>
          </a:p>
        </p:txBody>
      </p:sp>
      <p:sp>
        <p:nvSpPr>
          <p:cNvPr id="137" name="Rectangle 1167"/>
          <p:cNvSpPr>
            <a:spLocks noChangeArrowheads="1"/>
          </p:cNvSpPr>
          <p:nvPr/>
        </p:nvSpPr>
        <p:spPr bwMode="auto">
          <a:xfrm>
            <a:off x="2546350" y="3408666"/>
            <a:ext cx="1095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 i="1">
                <a:solidFill>
                  <a:srgbClr val="000000"/>
                </a:solidFill>
              </a:rPr>
              <a:t>K</a:t>
            </a:r>
            <a:endParaRPr lang="en-GB" sz="1800">
              <a:latin typeface="Arial" charset="0"/>
            </a:endParaRPr>
          </a:p>
        </p:txBody>
      </p:sp>
      <p:sp>
        <p:nvSpPr>
          <p:cNvPr id="138" name="Rectangle 1168"/>
          <p:cNvSpPr>
            <a:spLocks noChangeArrowheads="1"/>
          </p:cNvSpPr>
          <p:nvPr/>
        </p:nvSpPr>
        <p:spPr bwMode="auto">
          <a:xfrm>
            <a:off x="2659063" y="3497566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900" i="1">
                <a:solidFill>
                  <a:srgbClr val="000000"/>
                </a:solidFill>
              </a:rPr>
              <a:t>1</a:t>
            </a:r>
            <a:endParaRPr lang="en-GB" sz="1800">
              <a:latin typeface="Arial" charset="0"/>
            </a:endParaRPr>
          </a:p>
        </p:txBody>
      </p:sp>
      <p:sp>
        <p:nvSpPr>
          <p:cNvPr id="139" name="Rectangle 1169"/>
          <p:cNvSpPr>
            <a:spLocks noChangeArrowheads="1"/>
          </p:cNvSpPr>
          <p:nvPr/>
        </p:nvSpPr>
        <p:spPr bwMode="auto">
          <a:xfrm>
            <a:off x="2563813" y="4015091"/>
            <a:ext cx="730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 i="1">
                <a:solidFill>
                  <a:srgbClr val="000000"/>
                </a:solidFill>
              </a:rPr>
              <a:t>k</a:t>
            </a:r>
            <a:endParaRPr lang="en-GB" sz="1800">
              <a:latin typeface="Arial" charset="0"/>
            </a:endParaRPr>
          </a:p>
        </p:txBody>
      </p:sp>
      <p:sp>
        <p:nvSpPr>
          <p:cNvPr id="140" name="Rectangle 1170"/>
          <p:cNvSpPr>
            <a:spLocks noChangeArrowheads="1"/>
          </p:cNvSpPr>
          <p:nvPr/>
        </p:nvSpPr>
        <p:spPr bwMode="auto">
          <a:xfrm>
            <a:off x="2638425" y="4103991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900" i="1">
                <a:solidFill>
                  <a:srgbClr val="000000"/>
                </a:solidFill>
              </a:rPr>
              <a:t>2</a:t>
            </a:r>
            <a:endParaRPr lang="en-GB" sz="1800">
              <a:latin typeface="Arial" charset="0"/>
            </a:endParaRPr>
          </a:p>
        </p:txBody>
      </p:sp>
      <p:sp>
        <p:nvSpPr>
          <p:cNvPr id="141" name="Rectangle 1172"/>
          <p:cNvSpPr>
            <a:spLocks noChangeArrowheads="1"/>
          </p:cNvSpPr>
          <p:nvPr/>
        </p:nvSpPr>
        <p:spPr bwMode="auto">
          <a:xfrm>
            <a:off x="2690813" y="3408666"/>
            <a:ext cx="365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Arial" charset="0"/>
              </a:rPr>
              <a:t>‘</a:t>
            </a:r>
            <a:endParaRPr lang="en-GB" sz="1800">
              <a:latin typeface="Arial" charset="0"/>
            </a:endParaRPr>
          </a:p>
        </p:txBody>
      </p:sp>
      <p:sp>
        <p:nvSpPr>
          <p:cNvPr id="142" name="Rectangle 1173"/>
          <p:cNvSpPr>
            <a:spLocks noChangeArrowheads="1"/>
          </p:cNvSpPr>
          <p:nvPr/>
        </p:nvSpPr>
        <p:spPr bwMode="auto">
          <a:xfrm>
            <a:off x="2681288" y="4007153"/>
            <a:ext cx="365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Arial" charset="0"/>
              </a:rPr>
              <a:t>‘</a:t>
            </a:r>
            <a:endParaRPr lang="en-GB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89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[18F]FLT-PET</a:t>
            </a:r>
            <a:r>
              <a:rPr lang="en-GB" baseline="-25000" dirty="0" smtClean="0">
                <a:solidFill>
                  <a:srgbClr val="FFFF00"/>
                </a:solidFill>
              </a:rPr>
              <a:t>      </a:t>
            </a:r>
            <a:r>
              <a:rPr lang="en-GB" sz="2400" baseline="-25000" dirty="0" smtClean="0">
                <a:solidFill>
                  <a:srgbClr val="FFFF00"/>
                </a:solidFill>
              </a:rPr>
              <a:t>(Kenny  et al, Cancer Research 2005)</a:t>
            </a:r>
            <a:endParaRPr lang="en-US" sz="2400" baseline="-25000" dirty="0" smtClean="0">
              <a:solidFill>
                <a:srgbClr val="FFFF00"/>
              </a:solidFill>
            </a:endParaRP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Proposed marker of  proliferation, related to thymidine kinase 1 (TK1) activity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Scanned 15 patients with stage II-IV breast cancer for 95 min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29 tumor regions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Arterial sampling for PK and metabolite analysis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Kinetic analysis to quantify retention (FRT and Ki), delivery, and uptake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[18F]FLT correlated with Ki67 (r=0.92 for Ki and FRT, 0.79 for SUV)</a:t>
            </a:r>
          </a:p>
          <a:p>
            <a:pPr eaLnBrk="1" hangingPunct="1">
              <a:defRPr/>
            </a:pPr>
            <a:endParaRPr lang="en-US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9538"/>
            <a:ext cx="6840538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00"/>
                </a:solidFill>
              </a:rPr>
              <a:t>[18F]FLT and proliferation in breast cancer - Results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Metabolised into a single metabolite by glucuronidation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71.5 </a:t>
            </a:r>
            <a:r>
              <a:rPr lang="en-GB" sz="2800" smtClean="0">
                <a:solidFill>
                  <a:srgbClr val="FFFF00"/>
                </a:solidFill>
                <a:cs typeface="Arial" pitchFamily="34" charset="0"/>
              </a:rPr>
              <a:t>± 1.5% as parent compound at 90mins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>
                <a:solidFill>
                  <a:srgbClr val="FFFF00"/>
                </a:solidFill>
                <a:cs typeface="Arial" pitchFamily="34" charset="0"/>
              </a:rPr>
              <a:t>Uptake, retention, delivery higher in tumor than normal tissue (p&lt;0.0001 for all parameters)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>
                <a:solidFill>
                  <a:srgbClr val="FFFF00"/>
                </a:solidFill>
                <a:cs typeface="Arial" pitchFamily="34" charset="0"/>
              </a:rPr>
              <a:t>Kinetic analysis showed irreversible trapping in tumor but not normal tissue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>
                <a:solidFill>
                  <a:srgbClr val="FFFF00"/>
                </a:solidFill>
                <a:cs typeface="Arial" pitchFamily="34" charset="0"/>
              </a:rPr>
              <a:t>Wide intratumor and interpatient variation in uptake of [18F]FLT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>
                <a:solidFill>
                  <a:srgbClr val="FFFF00"/>
                </a:solidFill>
                <a:cs typeface="Arial" pitchFamily="34" charset="0"/>
              </a:rPr>
              <a:t>Correlates with Ki-67:r=0.92 (p&lt;0.0001) for Ki, FRT, 0.79 for SUV, ns = 0.28 for K1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800" smtClean="0">
              <a:solidFill>
                <a:srgbClr val="FFFF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446839" cy="896144"/>
          </a:xfrm>
        </p:spPr>
        <p:txBody>
          <a:bodyPr/>
          <a:lstStyle/>
          <a:p>
            <a:r>
              <a:rPr lang="en-GB" sz="3200" dirty="0" smtClean="0"/>
              <a:t>FLT Metabolism and Modelling</a:t>
            </a:r>
            <a:endParaRPr lang="en-GB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276791"/>
              </p:ext>
            </p:extLst>
          </p:nvPr>
        </p:nvGraphicFramePr>
        <p:xfrm>
          <a:off x="323528" y="1052735"/>
          <a:ext cx="3816424" cy="2544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hart" r:id="rId4" imgW="5382000" imgH="3035520" progId="Excel.Chart.8">
                  <p:embed/>
                </p:oleObj>
              </mc:Choice>
              <mc:Fallback>
                <p:oleObj name="Chart" r:id="rId4" imgW="5382000" imgH="3035520" progId="Excel.Chart.8">
                  <p:embed/>
                  <p:pic>
                    <p:nvPicPr>
                      <p:cNvPr id="0" name="Object 1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052735"/>
                        <a:ext cx="3816424" cy="2544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738686"/>
              </p:ext>
            </p:extLst>
          </p:nvPr>
        </p:nvGraphicFramePr>
        <p:xfrm>
          <a:off x="4427984" y="1195236"/>
          <a:ext cx="4212000" cy="234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Prism Project" r:id="rId6" imgW="5669280" imgH="2679192" progId="Prism.Document">
                  <p:embed/>
                </p:oleObj>
              </mc:Choice>
              <mc:Fallback>
                <p:oleObj name="Prism Project" r:id="rId6" imgW="5669280" imgH="2679192" progId="Prism.Document">
                  <p:embed/>
                  <p:pic>
                    <p:nvPicPr>
                      <p:cNvPr id="0" name="Object 1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195236"/>
                        <a:ext cx="4212000" cy="234131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582378"/>
              </p:ext>
            </p:extLst>
          </p:nvPr>
        </p:nvGraphicFramePr>
        <p:xfrm>
          <a:off x="1403648" y="3717032"/>
          <a:ext cx="3573463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rism Project" r:id="rId8" imgW="5102352" imgH="3525012" progId="Prism.Document">
                  <p:embed/>
                </p:oleObj>
              </mc:Choice>
              <mc:Fallback>
                <p:oleObj name="Prism Project" r:id="rId8" imgW="5102352" imgH="3525012" progId="Prism.Document">
                  <p:embed/>
                  <p:pic>
                    <p:nvPicPr>
                      <p:cNvPr id="0" name="Object 1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717032"/>
                        <a:ext cx="3573463" cy="24669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4048" y="45811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Spectral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35010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Patlak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858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700" i="1" smtClean="0"/>
              <a:t>Defining objective criteria for response assessment</a:t>
            </a:r>
            <a:r>
              <a:rPr lang="en-GB" smtClean="0"/>
              <a:t/>
            </a:r>
            <a:br>
              <a:rPr lang="en-GB" smtClean="0"/>
            </a:br>
            <a:r>
              <a:rPr lang="en-GB" sz="2200" smtClean="0"/>
              <a:t>Test-retest reproducibility of FLT</a:t>
            </a:r>
            <a:endParaRPr lang="en-US" sz="2200" smtClean="0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28889" y="1557341"/>
            <a:ext cx="6914444" cy="4543425"/>
          </a:xfrm>
          <a:prstGeom prst="rect">
            <a:avLst/>
          </a:prstGeom>
          <a:solidFill>
            <a:schemeClr val="bg1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400" i="1" smtClean="0">
              <a:solidFill>
                <a:srgbClr val="6E6E6F"/>
              </a:solidFill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3079" name="Group 9"/>
          <p:cNvGrpSpPr>
            <a:grpSpLocks/>
          </p:cNvGrpSpPr>
          <p:nvPr/>
        </p:nvGrpSpPr>
        <p:grpSpPr bwMode="auto">
          <a:xfrm>
            <a:off x="1560690" y="1530350"/>
            <a:ext cx="6132689" cy="4476750"/>
            <a:chOff x="0" y="535"/>
            <a:chExt cx="4507" cy="3082"/>
          </a:xfrm>
        </p:grpSpPr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2341" y="535"/>
              <a:ext cx="27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200" b="1" i="0" smtClean="0">
                <a:solidFill>
                  <a:srgbClr val="6C707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1207" y="2758"/>
              <a:ext cx="27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200" b="1" i="0" smtClean="0">
                <a:solidFill>
                  <a:srgbClr val="6C707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74" name="Object 12"/>
            <p:cNvGraphicFramePr>
              <a:graphicFrameLocks noChangeAspect="1"/>
            </p:cNvGraphicFramePr>
            <p:nvPr/>
          </p:nvGraphicFramePr>
          <p:xfrm>
            <a:off x="0" y="671"/>
            <a:ext cx="2439" cy="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Prism Project" r:id="rId4" imgW="3872160" imgH="2637720" progId="Prism4.Document">
                    <p:embed/>
                  </p:oleObj>
                </mc:Choice>
                <mc:Fallback>
                  <p:oleObj name="Prism Project" r:id="rId4" imgW="3872160" imgH="2637720" progId="Prism4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71"/>
                          <a:ext cx="2439" cy="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13"/>
            <p:cNvGraphicFramePr>
              <a:graphicFrameLocks noChangeAspect="1"/>
            </p:cNvGraphicFramePr>
            <p:nvPr/>
          </p:nvGraphicFramePr>
          <p:xfrm>
            <a:off x="2160" y="671"/>
            <a:ext cx="2347" cy="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Prism Project" r:id="rId6" imgW="3726000" imgH="2619720" progId="Prism4.Document">
                    <p:embed/>
                  </p:oleObj>
                </mc:Choice>
                <mc:Fallback>
                  <p:oleObj name="Prism Project" r:id="rId6" imgW="3726000" imgH="2619720" progId="Prism4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671"/>
                          <a:ext cx="2347" cy="1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4"/>
            <p:cNvGraphicFramePr>
              <a:graphicFrameLocks noChangeAspect="1"/>
            </p:cNvGraphicFramePr>
            <p:nvPr/>
          </p:nvGraphicFramePr>
          <p:xfrm>
            <a:off x="938" y="2258"/>
            <a:ext cx="2445" cy="1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Prism Project" r:id="rId8" imgW="3881520" imgH="2157840" progId="Prism4.Document">
                    <p:embed/>
                  </p:oleObj>
                </mc:Choice>
                <mc:Fallback>
                  <p:oleObj name="Prism Project" r:id="rId8" imgW="3881520" imgH="2157840" progId="Prism4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" y="2258"/>
                          <a:ext cx="2445" cy="1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0" name="Text Box 16"/>
          <p:cNvSpPr txBox="1">
            <a:spLocks noChangeArrowheads="1"/>
          </p:cNvSpPr>
          <p:nvPr/>
        </p:nvSpPr>
        <p:spPr bwMode="auto">
          <a:xfrm>
            <a:off x="4445002" y="6372225"/>
            <a:ext cx="5198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800" b="1" i="0" smtClean="0">
                <a:solidFill>
                  <a:srgbClr val="040001"/>
                </a:solidFill>
                <a:latin typeface="Arial" pitchFamily="34" charset="0"/>
                <a:cs typeface="Arial" pitchFamily="34" charset="0"/>
              </a:rPr>
              <a:t>Kenny et al. Eur J Nucl Med Mol Imaging 2007</a:t>
            </a:r>
          </a:p>
        </p:txBody>
      </p:sp>
      <p:sp>
        <p:nvSpPr>
          <p:cNvPr id="3081" name="Text Box 15"/>
          <p:cNvSpPr txBox="1">
            <a:spLocks noChangeArrowheads="1"/>
          </p:cNvSpPr>
          <p:nvPr/>
        </p:nvSpPr>
        <p:spPr bwMode="auto">
          <a:xfrm>
            <a:off x="4349045" y="5497515"/>
            <a:ext cx="4179349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80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Ki:	SD=15%    ICC=0.99    r=0.97</a:t>
            </a:r>
          </a:p>
          <a:p>
            <a:pPr eaLnBrk="1" hangingPunct="1"/>
            <a:r>
              <a:rPr lang="en-GB" sz="180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SUV:	SD=10%    ICC=0.97    r=0.99</a:t>
            </a:r>
            <a:endParaRPr lang="en-US" sz="1800" i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Why do we need imaging biomarkers?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742529"/>
            <a:ext cx="8540750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Novel agents may not cause decrease in tumour volume as per RECIST criteria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Survival benefit can occur without objective response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Clinical trials – </a:t>
            </a:r>
            <a:r>
              <a:rPr lang="en-GB" i="1" dirty="0" smtClean="0"/>
              <a:t>optimal biological dose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i="1" dirty="0" smtClean="0"/>
              <a:t>	may not relate to MTD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Early prediction of pharmacological resistance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170113" y="1435100"/>
            <a:ext cx="96837" cy="1492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36867" name="Picture 3" descr="t00078_sl47_non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9713" y="884238"/>
            <a:ext cx="3435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spect="1" noChangeArrowheads="1"/>
          </p:cNvSpPr>
          <p:nvPr/>
        </p:nvSpPr>
        <p:spPr bwMode="auto">
          <a:xfrm>
            <a:off x="406400" y="895350"/>
            <a:ext cx="887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100%</a:t>
            </a:r>
          </a:p>
        </p:txBody>
      </p:sp>
      <p:pic>
        <p:nvPicPr>
          <p:cNvPr id="36869" name="Picture 5" descr="t00073_sl47Non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338" y="884238"/>
            <a:ext cx="3371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671638" y="3813175"/>
            <a:ext cx="29432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100" b="1"/>
              <a:t>C. Patient 8 Baseline</a:t>
            </a:r>
            <a:endParaRPr lang="en-US" sz="1100" b="1"/>
          </a:p>
          <a:p>
            <a:pPr eaLnBrk="1" hangingPunct="1">
              <a:spcBef>
                <a:spcPct val="50000"/>
              </a:spcBef>
            </a:pPr>
            <a:endParaRPr lang="en-US" sz="1100" b="1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470525" y="3743325"/>
            <a:ext cx="27527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100" b="1"/>
              <a:t>D. Patient 8 Day 8 Post FEC</a:t>
            </a:r>
            <a:endParaRPr lang="en-US" sz="1100" b="1"/>
          </a:p>
          <a:p>
            <a:pPr eaLnBrk="1" hangingPunct="1">
              <a:spcBef>
                <a:spcPct val="50000"/>
              </a:spcBef>
            </a:pPr>
            <a:endParaRPr lang="en-US" sz="1100" b="1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671638" y="692150"/>
            <a:ext cx="2754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100" b="1"/>
              <a:t>A. Patient 1 Baseline</a:t>
            </a:r>
            <a:endParaRPr lang="en-US" sz="1100" b="1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375275" y="692150"/>
            <a:ext cx="3227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100" b="1"/>
              <a:t>B. Patient 1 Day 8 Post FEC</a:t>
            </a:r>
            <a:endParaRPr lang="en-US" sz="1100" b="1"/>
          </a:p>
        </p:txBody>
      </p:sp>
      <p:sp>
        <p:nvSpPr>
          <p:cNvPr id="36874" name="Rectangle 10"/>
          <p:cNvSpPr>
            <a:spLocks noChangeAspect="1" noChangeArrowheads="1"/>
          </p:cNvSpPr>
          <p:nvPr/>
        </p:nvSpPr>
        <p:spPr bwMode="auto">
          <a:xfrm>
            <a:off x="7272338" y="2906713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76713" eaLnBrk="1" hangingPunct="1"/>
            <a:r>
              <a:rPr lang="en-GB" b="1">
                <a:solidFill>
                  <a:srgbClr val="FFFF00"/>
                </a:solidFill>
              </a:rPr>
              <a:t>vertebra</a:t>
            </a:r>
          </a:p>
        </p:txBody>
      </p:sp>
      <p:grpSp>
        <p:nvGrpSpPr>
          <p:cNvPr id="36875" name="Group 11"/>
          <p:cNvGrpSpPr>
            <a:grpSpLocks/>
          </p:cNvGrpSpPr>
          <p:nvPr/>
        </p:nvGrpSpPr>
        <p:grpSpPr bwMode="auto">
          <a:xfrm>
            <a:off x="1616075" y="4221163"/>
            <a:ext cx="3149600" cy="2492375"/>
            <a:chOff x="391" y="2666"/>
            <a:chExt cx="1452" cy="1398"/>
          </a:xfrm>
        </p:grpSpPr>
        <p:pic>
          <p:nvPicPr>
            <p:cNvPr id="36887" name="Picture 12" descr="t00235_sl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1" y="2666"/>
              <a:ext cx="1452" cy="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8" name="Rectangle 13"/>
            <p:cNvSpPr>
              <a:spLocks noChangeAspect="1" noChangeArrowheads="1"/>
            </p:cNvSpPr>
            <p:nvPr/>
          </p:nvSpPr>
          <p:spPr bwMode="auto">
            <a:xfrm>
              <a:off x="845" y="2702"/>
              <a:ext cx="44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76713" eaLnBrk="1" hangingPunct="1"/>
              <a:r>
                <a:rPr lang="en-GB" b="1">
                  <a:solidFill>
                    <a:srgbClr val="FFFF00"/>
                  </a:solidFill>
                </a:rPr>
                <a:t>tumour</a:t>
              </a:r>
              <a:endParaRPr lang="en-GB" b="1"/>
            </a:p>
          </p:txBody>
        </p:sp>
        <p:sp>
          <p:nvSpPr>
            <p:cNvPr id="36889" name="Line 14"/>
            <p:cNvSpPr>
              <a:spLocks noChangeShapeType="1"/>
            </p:cNvSpPr>
            <p:nvPr/>
          </p:nvSpPr>
          <p:spPr bwMode="auto">
            <a:xfrm flipV="1">
              <a:off x="1344" y="2848"/>
              <a:ext cx="135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6876" name="Group 15"/>
          <p:cNvGrpSpPr>
            <a:grpSpLocks/>
          </p:cNvGrpSpPr>
          <p:nvPr/>
        </p:nvGrpSpPr>
        <p:grpSpPr bwMode="auto">
          <a:xfrm>
            <a:off x="5413375" y="4221163"/>
            <a:ext cx="3190875" cy="2505075"/>
            <a:chOff x="2459" y="2675"/>
            <a:chExt cx="1470" cy="1405"/>
          </a:xfrm>
        </p:grpSpPr>
        <p:pic>
          <p:nvPicPr>
            <p:cNvPr id="36884" name="Picture 16" descr="t00247_sl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59" y="2675"/>
              <a:ext cx="1470" cy="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5" name="Rectangle 17"/>
            <p:cNvSpPr>
              <a:spLocks noChangeAspect="1" noChangeArrowheads="1"/>
            </p:cNvSpPr>
            <p:nvPr/>
          </p:nvSpPr>
          <p:spPr bwMode="auto">
            <a:xfrm>
              <a:off x="2750" y="2746"/>
              <a:ext cx="44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76713" eaLnBrk="1" hangingPunct="1"/>
              <a:r>
                <a:rPr lang="en-GB" b="1">
                  <a:solidFill>
                    <a:srgbClr val="FFFF00"/>
                  </a:solidFill>
                </a:rPr>
                <a:t>tumour</a:t>
              </a:r>
            </a:p>
          </p:txBody>
        </p:sp>
        <p:sp>
          <p:nvSpPr>
            <p:cNvPr id="36886" name="Line 18"/>
            <p:cNvSpPr>
              <a:spLocks noChangeShapeType="1"/>
            </p:cNvSpPr>
            <p:nvPr/>
          </p:nvSpPr>
          <p:spPr bwMode="auto">
            <a:xfrm flipV="1">
              <a:off x="3249" y="2893"/>
              <a:ext cx="135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6877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190625"/>
            <a:ext cx="5095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Line 20"/>
          <p:cNvSpPr>
            <a:spLocks noChangeAspect="1" noChangeShapeType="1"/>
          </p:cNvSpPr>
          <p:nvPr/>
        </p:nvSpPr>
        <p:spPr bwMode="auto">
          <a:xfrm>
            <a:off x="468313" y="1250950"/>
            <a:ext cx="4762" cy="2033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79" name="Text Box 21"/>
          <p:cNvSpPr txBox="1">
            <a:spLocks noChangeAspect="1" noChangeArrowheads="1"/>
          </p:cNvSpPr>
          <p:nvPr/>
        </p:nvSpPr>
        <p:spPr bwMode="auto">
          <a:xfrm>
            <a:off x="439738" y="3203575"/>
            <a:ext cx="790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0%</a:t>
            </a:r>
          </a:p>
        </p:txBody>
      </p:sp>
      <p:sp>
        <p:nvSpPr>
          <p:cNvPr id="36880" name="Text Box 22"/>
          <p:cNvSpPr txBox="1">
            <a:spLocks noChangeArrowheads="1"/>
          </p:cNvSpPr>
          <p:nvPr/>
        </p:nvSpPr>
        <p:spPr bwMode="auto">
          <a:xfrm>
            <a:off x="0" y="692150"/>
            <a:ext cx="18081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 b="1"/>
              <a:t>[</a:t>
            </a:r>
            <a:r>
              <a:rPr lang="en-US" sz="1000" b="1" baseline="30000"/>
              <a:t>18</a:t>
            </a:r>
            <a:r>
              <a:rPr lang="en-US" sz="1000" b="1"/>
              <a:t>F]FLT uptake</a:t>
            </a:r>
          </a:p>
        </p:txBody>
      </p:sp>
      <p:sp>
        <p:nvSpPr>
          <p:cNvPr id="36881" name="Rectangle 23"/>
          <p:cNvSpPr>
            <a:spLocks noChangeAspect="1" noChangeArrowheads="1"/>
          </p:cNvSpPr>
          <p:nvPr/>
        </p:nvSpPr>
        <p:spPr bwMode="auto">
          <a:xfrm>
            <a:off x="1671638" y="13462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76713" eaLnBrk="1" hangingPunct="1"/>
            <a:r>
              <a:rPr lang="en-GB" b="1">
                <a:solidFill>
                  <a:srgbClr val="FFFF00"/>
                </a:solidFill>
              </a:rPr>
              <a:t>tumour</a:t>
            </a:r>
          </a:p>
        </p:txBody>
      </p:sp>
      <p:sp>
        <p:nvSpPr>
          <p:cNvPr id="36882" name="Line 24"/>
          <p:cNvSpPr>
            <a:spLocks noChangeShapeType="1"/>
          </p:cNvSpPr>
          <p:nvPr/>
        </p:nvSpPr>
        <p:spPr bwMode="auto">
          <a:xfrm>
            <a:off x="7178675" y="2795588"/>
            <a:ext cx="284163" cy="203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323850" y="287338"/>
            <a:ext cx="882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b="1"/>
              <a:t>Comparison of [18]FLT-PET response and non-response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[18F]FLT-PET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Able to detect significant changes in 11/17 lesions by Ki and 12/17 by SUV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All patients who had a clinical response had an FLT-PET response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Heterogeneity of response between different lesions in the same patient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Now being assessed in other tumors – e.g. NSCLC and gefitinib – d7 FLT predicts for clinical response: positive and negative values of 0.92 (Sohn et al, Clin Canc Res Nov 2008)</a:t>
            </a:r>
            <a:endParaRPr lang="en-US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FLT-</a:t>
            </a:r>
            <a:r>
              <a:rPr lang="en-GB" dirty="0" err="1" smtClean="0">
                <a:solidFill>
                  <a:srgbClr val="FFFF00"/>
                </a:solidFill>
              </a:rPr>
              <a:t>Pharmacodynamic</a:t>
            </a:r>
            <a:r>
              <a:rPr lang="en-GB" dirty="0" smtClean="0">
                <a:solidFill>
                  <a:srgbClr val="FFFF00"/>
                </a:solidFill>
              </a:rPr>
              <a:t> studies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The enzyme thymidylate synthase is an important therapeutic target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Proposed mechanism of the active metabolite FdUMP of capecitabine is inhibition of TS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Hypothesized that early inhibition of TS would increase extracellular thymidine and hence [18F]FLT uptake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Could be used to determine early resistance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539750" y="754063"/>
            <a:ext cx="7786688" cy="5705475"/>
            <a:chOff x="340" y="475"/>
            <a:chExt cx="4905" cy="3594"/>
          </a:xfrm>
        </p:grpSpPr>
        <p:sp>
          <p:nvSpPr>
            <p:cNvPr id="39939" name="Text Box 3"/>
            <p:cNvSpPr txBox="1">
              <a:spLocks noChangeArrowheads="1"/>
            </p:cNvSpPr>
            <p:nvPr/>
          </p:nvSpPr>
          <p:spPr bwMode="auto">
            <a:xfrm>
              <a:off x="392" y="2976"/>
              <a:ext cx="4853" cy="751"/>
            </a:xfrm>
            <a:prstGeom prst="rect">
              <a:avLst/>
            </a:prstGeom>
            <a:gradFill rotWithShape="1">
              <a:gsLst>
                <a:gs pos="0">
                  <a:srgbClr val="FF9966"/>
                </a:gs>
                <a:gs pos="100000">
                  <a:srgbClr val="FFCC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	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/>
                <a:t>	dUMP	             TMP	         TTP	   </a:t>
              </a:r>
              <a:r>
                <a:rPr lang="en-GB" b="1"/>
                <a:t>DNA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b="1"/>
                <a:t>			De novo pathway</a:t>
              </a:r>
              <a:endParaRPr lang="en-US" b="1"/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385" y="2069"/>
              <a:ext cx="4854" cy="907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>
              <a:off x="340" y="1434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2" name="Oval 6"/>
            <p:cNvSpPr>
              <a:spLocks noChangeArrowheads="1"/>
            </p:cNvSpPr>
            <p:nvPr/>
          </p:nvSpPr>
          <p:spPr bwMode="auto">
            <a:xfrm>
              <a:off x="2000" y="1026"/>
              <a:ext cx="454" cy="908"/>
            </a:xfrm>
            <a:prstGeom prst="ellipse">
              <a:avLst/>
            </a:prstGeom>
            <a:gradFill rotWithShape="1">
              <a:gsLst>
                <a:gs pos="0">
                  <a:srgbClr val="66FF99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CC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2000" y="1389"/>
              <a:ext cx="5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b="1"/>
                <a:t>ENT1</a:t>
              </a:r>
              <a:endParaRPr lang="en-US" b="1"/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1306" y="508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thymidine</a:t>
              </a:r>
              <a:endParaRPr lang="en-US"/>
            </a:p>
          </p:txBody>
        </p:sp>
        <p:sp>
          <p:nvSpPr>
            <p:cNvPr id="39945" name="Text Box 9"/>
            <p:cNvSpPr txBox="1">
              <a:spLocks noChangeArrowheads="1"/>
            </p:cNvSpPr>
            <p:nvPr/>
          </p:nvSpPr>
          <p:spPr bwMode="auto">
            <a:xfrm>
              <a:off x="2179" y="475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FLT</a:t>
              </a:r>
              <a:endParaRPr lang="en-US"/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1876" y="735"/>
              <a:ext cx="18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 flipH="1">
              <a:off x="2270" y="709"/>
              <a:ext cx="202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975" y="2523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thymidine</a:t>
              </a:r>
              <a:endParaRPr lang="en-US"/>
            </a:p>
          </p:txBody>
        </p:sp>
        <p:sp>
          <p:nvSpPr>
            <p:cNvPr id="39949" name="Text Box 13"/>
            <p:cNvSpPr txBox="1">
              <a:spLocks noChangeArrowheads="1"/>
            </p:cNvSpPr>
            <p:nvPr/>
          </p:nvSpPr>
          <p:spPr bwMode="auto">
            <a:xfrm>
              <a:off x="2154" y="2478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TMP</a:t>
              </a:r>
              <a:endParaRPr lang="en-US"/>
            </a:p>
          </p:txBody>
        </p:sp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3152" y="2524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TTP</a:t>
              </a:r>
              <a:endParaRPr lang="en-US"/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3969" y="238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b="1"/>
                <a:t>DNA</a:t>
              </a:r>
              <a:endParaRPr lang="en-US" b="1"/>
            </a:p>
          </p:txBody>
        </p:sp>
        <p:sp>
          <p:nvSpPr>
            <p:cNvPr id="39952" name="Text Box 16"/>
            <p:cNvSpPr txBox="1">
              <a:spLocks noChangeArrowheads="1"/>
            </p:cNvSpPr>
            <p:nvPr/>
          </p:nvSpPr>
          <p:spPr bwMode="auto">
            <a:xfrm>
              <a:off x="1119" y="2158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[</a:t>
              </a:r>
              <a:r>
                <a:rPr lang="en-GB" baseline="30000"/>
                <a:t>18</a:t>
              </a:r>
              <a:r>
                <a:rPr lang="en-GB"/>
                <a:t>F]FLT</a:t>
              </a:r>
              <a:endParaRPr lang="en-US"/>
            </a:p>
          </p:txBody>
        </p:sp>
        <p:sp>
          <p:nvSpPr>
            <p:cNvPr id="39953" name="Line 17"/>
            <p:cNvSpPr>
              <a:spLocks noChangeShapeType="1"/>
            </p:cNvSpPr>
            <p:nvPr/>
          </p:nvSpPr>
          <p:spPr bwMode="auto">
            <a:xfrm flipV="1">
              <a:off x="1559" y="3365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 flipV="1">
              <a:off x="1746" y="2614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5" name="Line 19"/>
            <p:cNvSpPr>
              <a:spLocks noChangeShapeType="1"/>
            </p:cNvSpPr>
            <p:nvPr/>
          </p:nvSpPr>
          <p:spPr bwMode="auto">
            <a:xfrm flipV="1">
              <a:off x="2488" y="335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6" name="Line 20"/>
            <p:cNvSpPr>
              <a:spLocks noChangeShapeType="1"/>
            </p:cNvSpPr>
            <p:nvPr/>
          </p:nvSpPr>
          <p:spPr bwMode="auto">
            <a:xfrm flipV="1">
              <a:off x="3470" y="33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auto">
            <a:xfrm flipV="1">
              <a:off x="2623" y="262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 flipV="1">
              <a:off x="3515" y="2614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>
              <a:off x="2063" y="2795"/>
              <a:ext cx="1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b="1"/>
                <a:t>Salvage pathway</a:t>
              </a:r>
              <a:endParaRPr lang="en-US" b="1"/>
            </a:p>
          </p:txBody>
        </p:sp>
        <p:sp>
          <p:nvSpPr>
            <p:cNvPr id="39960" name="Oval 24"/>
            <p:cNvSpPr>
              <a:spLocks noChangeArrowheads="1"/>
            </p:cNvSpPr>
            <p:nvPr/>
          </p:nvSpPr>
          <p:spPr bwMode="auto">
            <a:xfrm>
              <a:off x="1791" y="2251"/>
              <a:ext cx="363" cy="2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>
              <a:off x="1791" y="2277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b="1"/>
                <a:t>TK1</a:t>
              </a:r>
              <a:endParaRPr lang="en-US" b="1"/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 flipV="1">
              <a:off x="3456" y="2334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3" name="Line 27"/>
            <p:cNvSpPr>
              <a:spLocks noChangeShapeType="1"/>
            </p:cNvSpPr>
            <p:nvPr/>
          </p:nvSpPr>
          <p:spPr bwMode="auto">
            <a:xfrm flipV="1">
              <a:off x="1760" y="220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4" name="Text Box 28"/>
            <p:cNvSpPr txBox="1">
              <a:spLocks noChangeArrowheads="1"/>
            </p:cNvSpPr>
            <p:nvPr/>
          </p:nvSpPr>
          <p:spPr bwMode="auto">
            <a:xfrm>
              <a:off x="2173" y="2159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TMP</a:t>
              </a:r>
              <a:endParaRPr lang="en-US"/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auto">
            <a:xfrm flipV="1">
              <a:off x="2590" y="2327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9966" name="Group 30"/>
            <p:cNvGrpSpPr>
              <a:grpSpLocks/>
            </p:cNvGrpSpPr>
            <p:nvPr/>
          </p:nvGrpSpPr>
          <p:grpSpPr bwMode="auto">
            <a:xfrm>
              <a:off x="1584" y="3074"/>
              <a:ext cx="389" cy="273"/>
              <a:chOff x="1493" y="3074"/>
              <a:chExt cx="389" cy="273"/>
            </a:xfrm>
          </p:grpSpPr>
          <p:sp>
            <p:nvSpPr>
              <p:cNvPr id="39971" name="Oval 31"/>
              <p:cNvSpPr>
                <a:spLocks noChangeArrowheads="1"/>
              </p:cNvSpPr>
              <p:nvPr/>
            </p:nvSpPr>
            <p:spPr bwMode="auto">
              <a:xfrm>
                <a:off x="1493" y="3074"/>
                <a:ext cx="363" cy="273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72" name="Text Box 32"/>
              <p:cNvSpPr txBox="1">
                <a:spLocks noChangeArrowheads="1"/>
              </p:cNvSpPr>
              <p:nvPr/>
            </p:nvSpPr>
            <p:spPr bwMode="auto">
              <a:xfrm>
                <a:off x="1519" y="3113"/>
                <a:ext cx="36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TS</a:t>
                </a:r>
                <a:endParaRPr lang="en-US" b="1"/>
              </a:p>
            </p:txBody>
          </p:sp>
        </p:grpSp>
        <p:sp>
          <p:nvSpPr>
            <p:cNvPr id="39967" name="Text Box 33"/>
            <p:cNvSpPr txBox="1">
              <a:spLocks noChangeArrowheads="1"/>
            </p:cNvSpPr>
            <p:nvPr/>
          </p:nvSpPr>
          <p:spPr bwMode="auto">
            <a:xfrm>
              <a:off x="4241" y="1201"/>
              <a:ext cx="86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Cell membrane</a:t>
              </a:r>
              <a:endParaRPr lang="en-US"/>
            </a:p>
          </p:txBody>
        </p:sp>
        <p:sp>
          <p:nvSpPr>
            <p:cNvPr id="39968" name="Text Box 34"/>
            <p:cNvSpPr txBox="1">
              <a:spLocks noChangeArrowheads="1"/>
            </p:cNvSpPr>
            <p:nvPr/>
          </p:nvSpPr>
          <p:spPr bwMode="auto">
            <a:xfrm>
              <a:off x="852" y="3838"/>
              <a:ext cx="1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b="1"/>
                <a:t>Capecitabine and 5-FU</a:t>
              </a:r>
              <a:endParaRPr lang="en-US" b="1"/>
            </a:p>
          </p:txBody>
        </p:sp>
        <p:sp>
          <p:nvSpPr>
            <p:cNvPr id="39969" name="Line 35"/>
            <p:cNvSpPr>
              <a:spLocks noChangeShapeType="1"/>
            </p:cNvSpPr>
            <p:nvPr/>
          </p:nvSpPr>
          <p:spPr bwMode="auto">
            <a:xfrm>
              <a:off x="1772" y="3462"/>
              <a:ext cx="0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0" name="Line 36"/>
            <p:cNvSpPr>
              <a:spLocks noChangeShapeType="1"/>
            </p:cNvSpPr>
            <p:nvPr/>
          </p:nvSpPr>
          <p:spPr bwMode="auto">
            <a:xfrm>
              <a:off x="1701" y="3449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609600"/>
            <a:ext cx="820896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[18F]FLT as a PD marker </a:t>
            </a:r>
            <a:r>
              <a:rPr lang="en-GB" sz="1800" smtClean="0">
                <a:solidFill>
                  <a:srgbClr val="FFFF00"/>
                </a:solidFill>
              </a:rPr>
              <a:t>(Kenny et al Clinical Cancer Res Nov 1, 2009.)</a:t>
            </a:r>
            <a:endParaRPr lang="en-US" sz="1800" smtClean="0">
              <a:solidFill>
                <a:srgbClr val="FFFF00"/>
              </a:solidFill>
            </a:endParaRP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9891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solidFill>
                  <a:srgbClr val="FFFF00"/>
                </a:solidFill>
              </a:rPr>
              <a:t>[18F]FLT and H2[15O] (for blood flow) scans at baseline, then repeat scans at the maximum bioavailability </a:t>
            </a:r>
            <a:r>
              <a:rPr lang="en-GB" sz="2800" dirty="0" err="1" smtClean="0">
                <a:solidFill>
                  <a:srgbClr val="FFFF00"/>
                </a:solidFill>
              </a:rPr>
              <a:t>timepoint</a:t>
            </a:r>
            <a:r>
              <a:rPr lang="en-GB" sz="2800" dirty="0" smtClean="0">
                <a:solidFill>
                  <a:srgbClr val="FFFF00"/>
                </a:solidFill>
              </a:rPr>
              <a:t> for </a:t>
            </a:r>
            <a:r>
              <a:rPr lang="en-GB" sz="2800" dirty="0" err="1" smtClean="0">
                <a:solidFill>
                  <a:srgbClr val="FFFF00"/>
                </a:solidFill>
              </a:rPr>
              <a:t>capecitabine</a:t>
            </a:r>
            <a:endParaRPr lang="en-GB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solidFill>
                  <a:srgbClr val="FFFF00"/>
                </a:solidFill>
              </a:rPr>
              <a:t>Significant increases in [18F]FLT uptake which were independent of blood flow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solidFill>
                  <a:srgbClr val="FFFF00"/>
                </a:solidFill>
              </a:rPr>
              <a:t>Non-responders failed to show a significant change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solidFill>
                  <a:srgbClr val="FFFF00"/>
                </a:solidFill>
              </a:rPr>
              <a:t>No significant change in normal tissue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508104" y="4149080"/>
            <a:ext cx="3024336" cy="246233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Capecitabine</a:t>
            </a: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12776"/>
            <a:ext cx="8280400" cy="2565400"/>
          </a:xfrm>
          <a:noFill/>
        </p:spPr>
      </p:pic>
      <p:pic>
        <p:nvPicPr>
          <p:cNvPr id="4" name="Picture 2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r="3928"/>
          <a:stretch>
            <a:fillRect/>
          </a:stretch>
        </p:blipFill>
        <p:spPr bwMode="auto">
          <a:xfrm>
            <a:off x="539552" y="3971925"/>
            <a:ext cx="4065588" cy="28860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5687208" y="4365104"/>
            <a:ext cx="203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000" i="0">
                <a:solidFill>
                  <a:srgbClr val="FF6699"/>
                </a:solidFill>
              </a:rPr>
              <a:t>  Blood flow	</a:t>
            </a:r>
            <a:endParaRPr lang="en-GB" sz="2000" i="0">
              <a:solidFill>
                <a:srgbClr val="FF6699"/>
              </a:solidFill>
              <a:sym typeface="Symbol" pitchFamily="18" charset="2"/>
            </a:endParaRPr>
          </a:p>
          <a:p>
            <a:pPr eaLnBrk="1" hangingPunct="1">
              <a:buFontTx/>
              <a:buChar char="•"/>
            </a:pPr>
            <a:r>
              <a:rPr lang="en-GB" sz="2000" i="0">
                <a:solidFill>
                  <a:srgbClr val="FF6699"/>
                </a:solidFill>
                <a:sym typeface="Symbol" pitchFamily="18" charset="2"/>
              </a:rPr>
              <a:t>  Vd (H2O)	</a:t>
            </a:r>
          </a:p>
          <a:p>
            <a:pPr eaLnBrk="1" hangingPunct="1">
              <a:buFontTx/>
              <a:buChar char="•"/>
            </a:pPr>
            <a:r>
              <a:rPr lang="en-GB" sz="2000" i="0">
                <a:solidFill>
                  <a:srgbClr val="FF6699"/>
                </a:solidFill>
                <a:sym typeface="Symbol" pitchFamily="18" charset="2"/>
              </a:rPr>
              <a:t>  K1 FLT	</a:t>
            </a:r>
          </a:p>
          <a:p>
            <a:pPr eaLnBrk="1" hangingPunct="1">
              <a:buFontTx/>
              <a:buChar char="•"/>
            </a:pPr>
            <a:r>
              <a:rPr lang="en-GB" sz="2000" i="0">
                <a:solidFill>
                  <a:srgbClr val="FF6699"/>
                </a:solidFill>
                <a:sym typeface="Symbol" pitchFamily="18" charset="2"/>
              </a:rPr>
              <a:t>  PS product	</a:t>
            </a:r>
          </a:p>
          <a:p>
            <a:pPr eaLnBrk="1" hangingPunct="1">
              <a:buFontTx/>
              <a:buChar char="•"/>
            </a:pPr>
            <a:r>
              <a:rPr lang="en-GB" sz="2000" i="0">
                <a:solidFill>
                  <a:srgbClr val="FF6699"/>
                </a:solidFill>
                <a:sym typeface="Symbol" pitchFamily="18" charset="2"/>
              </a:rPr>
              <a:t>  SUV		</a:t>
            </a:r>
          </a:p>
          <a:p>
            <a:pPr eaLnBrk="1" hangingPunct="1">
              <a:buFontTx/>
              <a:buChar char="•"/>
            </a:pPr>
            <a:r>
              <a:rPr lang="en-GB" sz="2000" i="0">
                <a:solidFill>
                  <a:srgbClr val="FF6699"/>
                </a:solidFill>
                <a:sym typeface="Symbol" pitchFamily="18" charset="2"/>
              </a:rPr>
              <a:t>  IRF		</a:t>
            </a:r>
          </a:p>
          <a:p>
            <a:pPr eaLnBrk="1" hangingPunct="1">
              <a:buFontTx/>
              <a:buChar char="•"/>
            </a:pPr>
            <a:r>
              <a:rPr lang="en-GB" sz="2000" i="0">
                <a:solidFill>
                  <a:srgbClr val="FF6699"/>
                </a:solidFill>
                <a:sym typeface="Symbol" pitchFamily="18" charset="2"/>
              </a:rPr>
              <a:t>  Ki		</a:t>
            </a:r>
            <a:endParaRPr lang="el-GR" sz="2000" i="0">
              <a:solidFill>
                <a:srgbClr val="FF6699"/>
              </a:solidFill>
              <a:sym typeface="Symbol" pitchFamily="18" charset="2"/>
            </a:endParaRPr>
          </a:p>
        </p:txBody>
      </p:sp>
      <p:sp>
        <p:nvSpPr>
          <p:cNvPr id="6" name="Left-Right Arrow 19"/>
          <p:cNvSpPr>
            <a:spLocks noChangeArrowheads="1"/>
          </p:cNvSpPr>
          <p:nvPr/>
        </p:nvSpPr>
        <p:spPr bwMode="auto">
          <a:xfrm>
            <a:off x="7701746" y="4457179"/>
            <a:ext cx="571500" cy="28575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FF6699"/>
              </a:solidFill>
            </a:endParaRPr>
          </a:p>
        </p:txBody>
      </p:sp>
      <p:sp>
        <p:nvSpPr>
          <p:cNvPr id="7" name="Left-Right Arrow 20"/>
          <p:cNvSpPr>
            <a:spLocks noChangeArrowheads="1"/>
          </p:cNvSpPr>
          <p:nvPr/>
        </p:nvSpPr>
        <p:spPr bwMode="auto">
          <a:xfrm>
            <a:off x="7701746" y="4742929"/>
            <a:ext cx="571500" cy="28575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FF6699"/>
              </a:solidFill>
            </a:endParaRPr>
          </a:p>
        </p:txBody>
      </p:sp>
      <p:sp>
        <p:nvSpPr>
          <p:cNvPr id="8" name="Left-Right Arrow 21"/>
          <p:cNvSpPr>
            <a:spLocks noChangeArrowheads="1"/>
          </p:cNvSpPr>
          <p:nvPr/>
        </p:nvSpPr>
        <p:spPr bwMode="auto">
          <a:xfrm>
            <a:off x="7701746" y="5028679"/>
            <a:ext cx="571500" cy="28575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FF6699"/>
              </a:solidFill>
            </a:endParaRPr>
          </a:p>
        </p:txBody>
      </p:sp>
      <p:sp>
        <p:nvSpPr>
          <p:cNvPr id="9" name="Left-Right Arrow 22"/>
          <p:cNvSpPr>
            <a:spLocks noChangeArrowheads="1"/>
          </p:cNvSpPr>
          <p:nvPr/>
        </p:nvSpPr>
        <p:spPr bwMode="auto">
          <a:xfrm>
            <a:off x="7701746" y="5328716"/>
            <a:ext cx="571500" cy="28575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FF6699"/>
              </a:solidFill>
            </a:endParaRPr>
          </a:p>
        </p:txBody>
      </p:sp>
      <p:sp>
        <p:nvSpPr>
          <p:cNvPr id="10" name="Up Arrow 23"/>
          <p:cNvSpPr>
            <a:spLocks noChangeArrowheads="1"/>
          </p:cNvSpPr>
          <p:nvPr/>
        </p:nvSpPr>
        <p:spPr bwMode="auto">
          <a:xfrm>
            <a:off x="7844621" y="5628754"/>
            <a:ext cx="285750" cy="21431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FF6699"/>
              </a:solidFill>
            </a:endParaRPr>
          </a:p>
        </p:txBody>
      </p:sp>
      <p:sp>
        <p:nvSpPr>
          <p:cNvPr id="11" name="Up Arrow 24"/>
          <p:cNvSpPr>
            <a:spLocks noChangeArrowheads="1"/>
          </p:cNvSpPr>
          <p:nvPr/>
        </p:nvSpPr>
        <p:spPr bwMode="auto">
          <a:xfrm>
            <a:off x="7844621" y="5957366"/>
            <a:ext cx="285750" cy="21431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FF6699"/>
              </a:solidFill>
            </a:endParaRPr>
          </a:p>
        </p:txBody>
      </p:sp>
      <p:sp>
        <p:nvSpPr>
          <p:cNvPr id="12" name="Up Arrow 25"/>
          <p:cNvSpPr>
            <a:spLocks noChangeArrowheads="1"/>
          </p:cNvSpPr>
          <p:nvPr/>
        </p:nvSpPr>
        <p:spPr bwMode="auto">
          <a:xfrm>
            <a:off x="7844621" y="6285979"/>
            <a:ext cx="285750" cy="21431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FF6699"/>
              </a:solidFill>
            </a:endParaRPr>
          </a:p>
        </p:txBody>
      </p:sp>
      <p:sp>
        <p:nvSpPr>
          <p:cNvPr id="13" name="Up Arrow 26"/>
          <p:cNvSpPr>
            <a:spLocks noChangeArrowheads="1"/>
          </p:cNvSpPr>
          <p:nvPr/>
        </p:nvSpPr>
        <p:spPr bwMode="auto">
          <a:xfrm>
            <a:off x="7997021" y="5957366"/>
            <a:ext cx="285750" cy="21431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FF6699"/>
              </a:solidFill>
            </a:endParaRPr>
          </a:p>
        </p:txBody>
      </p:sp>
      <p:sp>
        <p:nvSpPr>
          <p:cNvPr id="14" name="Up Arrow 27"/>
          <p:cNvSpPr>
            <a:spLocks noChangeArrowheads="1"/>
          </p:cNvSpPr>
          <p:nvPr/>
        </p:nvSpPr>
        <p:spPr bwMode="auto">
          <a:xfrm>
            <a:off x="7997021" y="6285979"/>
            <a:ext cx="285750" cy="21431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FF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Results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>
                <a:solidFill>
                  <a:srgbClr val="FFFF00"/>
                </a:solidFill>
              </a:rPr>
              <a:t>Possible to see significant changes in FLT uptake (p=0.004 IRF60, p=0.002 Ki and SUV)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>
                <a:solidFill>
                  <a:srgbClr val="FFFF00"/>
                </a:solidFill>
              </a:rPr>
              <a:t>No significant change in patients with PD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>
                <a:solidFill>
                  <a:srgbClr val="FFFF00"/>
                </a:solidFill>
              </a:rPr>
              <a:t>Heterogeneity of FLT-PET response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>
                <a:solidFill>
                  <a:srgbClr val="FFFF00"/>
                </a:solidFill>
              </a:rPr>
              <a:t>Independent of blood flow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>
                <a:solidFill>
                  <a:srgbClr val="FFFF00"/>
                </a:solidFill>
              </a:rPr>
              <a:t>No significant change in normal tissue supporting tumor-specific action of capecitabine</a:t>
            </a:r>
            <a:endParaRPr 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00"/>
                </a:solidFill>
              </a:rPr>
              <a:t>Angiogenesis: Background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Angiogenesis is essential for tumour growth</a:t>
            </a:r>
          </a:p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Advances in our understanding of the molecular biology </a:t>
            </a:r>
          </a:p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Treatment options</a:t>
            </a:r>
          </a:p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Crucial need for quantification </a:t>
            </a:r>
            <a:r>
              <a:rPr lang="en-GB" i="1" smtClean="0">
                <a:solidFill>
                  <a:srgbClr val="FFFF00"/>
                </a:solidFill>
              </a:rPr>
              <a:t>in vivo</a:t>
            </a:r>
            <a:endParaRPr lang="en-US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11413" y="5715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smtClean="0">
                <a:solidFill>
                  <a:srgbClr val="FFFF00"/>
                </a:solidFill>
              </a:rPr>
              <a:t>Folkman, 1971</a:t>
            </a:r>
            <a:endParaRPr lang="en-US" sz="2400" smtClean="0">
              <a:solidFill>
                <a:srgbClr val="FFFF00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404938" y="1330102"/>
            <a:ext cx="6838950" cy="4475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dirty="0" err="1" smtClean="0">
                <a:solidFill>
                  <a:srgbClr val="FFFF00"/>
                </a:solidFill>
              </a:rPr>
              <a:t>Integrins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Heterodimeric transmembrane proteins</a:t>
            </a:r>
          </a:p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Extracellular ligand receptors</a:t>
            </a:r>
          </a:p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Crucial for stability of microenvironment, cell movement and  differentiation</a:t>
            </a:r>
          </a:p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18</a:t>
            </a:r>
            <a:r>
              <a:rPr lang="el-GR" smtClean="0">
                <a:solidFill>
                  <a:srgbClr val="FFFF00"/>
                </a:solidFill>
                <a:cs typeface="Times New Roman" pitchFamily="18" charset="0"/>
              </a:rPr>
              <a:t>α</a:t>
            </a:r>
            <a:r>
              <a:rPr lang="en-GB" smtClean="0">
                <a:solidFill>
                  <a:srgbClr val="FFFF00"/>
                </a:solidFill>
                <a:cs typeface="Times New Roman" pitchFamily="18" charset="0"/>
              </a:rPr>
              <a:t> and 8</a:t>
            </a:r>
            <a:r>
              <a:rPr lang="el-GR" smtClean="0">
                <a:solidFill>
                  <a:srgbClr val="FFFF00"/>
                </a:solidFill>
                <a:cs typeface="Times New Roman" pitchFamily="18" charset="0"/>
              </a:rPr>
              <a:t>β</a:t>
            </a:r>
            <a:r>
              <a:rPr lang="en-GB" smtClean="0">
                <a:solidFill>
                  <a:srgbClr val="FFFF00"/>
                </a:solidFill>
                <a:cs typeface="Times New Roman" pitchFamily="18" charset="0"/>
              </a:rPr>
              <a:t> genes</a:t>
            </a:r>
          </a:p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  <a:cs typeface="Times New Roman" pitchFamily="18" charset="0"/>
              </a:rPr>
              <a:t>24 </a:t>
            </a:r>
            <a:r>
              <a:rPr lang="el-GR" smtClean="0">
                <a:solidFill>
                  <a:srgbClr val="FFFF00"/>
                </a:solidFill>
                <a:cs typeface="Times New Roman" pitchFamily="18" charset="0"/>
              </a:rPr>
              <a:t>αβ</a:t>
            </a:r>
            <a:r>
              <a:rPr lang="en-GB" smtClean="0">
                <a:solidFill>
                  <a:srgbClr val="FFFF00"/>
                </a:solidFill>
                <a:cs typeface="Times New Roman" pitchFamily="18" charset="0"/>
              </a:rPr>
              <a:t> combinations at protein level</a:t>
            </a:r>
            <a:endParaRPr lang="el-GR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32440" cy="598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65253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Wester</a:t>
            </a:r>
            <a:r>
              <a:rPr lang="en-GB" dirty="0" smtClean="0"/>
              <a:t>, </a:t>
            </a:r>
            <a:r>
              <a:rPr lang="en-GB" dirty="0" err="1" smtClean="0"/>
              <a:t>Clin</a:t>
            </a:r>
            <a:r>
              <a:rPr lang="en-GB" dirty="0" smtClean="0"/>
              <a:t> Can Res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64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200" dirty="0" smtClean="0"/>
              <a:t>New angiogenesis imaging agents: integrin </a:t>
            </a:r>
            <a:r>
              <a:rPr lang="en-GB" sz="2200" dirty="0" smtClean="0">
                <a:latin typeface="Symbol" pitchFamily="18" charset="2"/>
              </a:rPr>
              <a:t>a</a:t>
            </a:r>
            <a:r>
              <a:rPr lang="en-GB" sz="2200" baseline="-25000" dirty="0" smtClean="0"/>
              <a:t>v</a:t>
            </a:r>
            <a:r>
              <a:rPr lang="en-GB" sz="2200" dirty="0" smtClean="0">
                <a:latin typeface="Symbol" pitchFamily="18" charset="2"/>
              </a:rPr>
              <a:t>b</a:t>
            </a:r>
            <a:r>
              <a:rPr lang="en-GB" sz="2200" baseline="-25000" dirty="0" smtClean="0"/>
              <a:t>3</a:t>
            </a:r>
            <a:r>
              <a:rPr lang="en-GB" sz="2200" dirty="0" smtClean="0"/>
              <a:t> receptor probes</a:t>
            </a:r>
            <a:endParaRPr lang="en-US" sz="2200" dirty="0" smtClean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4763912" y="2671763"/>
            <a:ext cx="406258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000" i="0" dirty="0">
                <a:solidFill>
                  <a:srgbClr val="FFFF00"/>
                </a:solidFill>
                <a:latin typeface="Arial" pitchFamily="34" charset="0"/>
              </a:rPr>
              <a:t>A receptor for ECM proteins with exposed arginine-glycine-aspartic acid (RGD), e.g. </a:t>
            </a:r>
            <a:r>
              <a:rPr lang="en-GB" sz="2000" i="0" dirty="0" err="1">
                <a:solidFill>
                  <a:srgbClr val="FFFF00"/>
                </a:solidFill>
                <a:latin typeface="Arial" pitchFamily="34" charset="0"/>
              </a:rPr>
              <a:t>fibronectin</a:t>
            </a:r>
            <a:endParaRPr lang="en-GB" sz="2000" i="0" dirty="0">
              <a:solidFill>
                <a:srgbClr val="FFFF00"/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000" i="0" dirty="0">
                <a:solidFill>
                  <a:srgbClr val="FFFF00"/>
                </a:solidFill>
                <a:latin typeface="Arial" pitchFamily="34" charset="0"/>
              </a:rPr>
              <a:t>Over-expressed on activated but not quiescent endothelial cells (during angiogenesis)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000" i="0" dirty="0">
                <a:solidFill>
                  <a:srgbClr val="FFFF00"/>
                </a:solidFill>
                <a:latin typeface="Arial" pitchFamily="34" charset="0"/>
              </a:rPr>
              <a:t>Present on some </a:t>
            </a:r>
            <a:r>
              <a:rPr lang="en-GB" sz="2000" i="0" dirty="0" err="1">
                <a:solidFill>
                  <a:srgbClr val="FFFF00"/>
                </a:solidFill>
                <a:latin typeface="Arial" pitchFamily="34" charset="0"/>
              </a:rPr>
              <a:t>tumor</a:t>
            </a:r>
            <a:r>
              <a:rPr lang="en-GB" sz="2000" i="0" dirty="0">
                <a:solidFill>
                  <a:srgbClr val="FFFF00"/>
                </a:solidFill>
                <a:latin typeface="Arial" pitchFamily="34" charset="0"/>
              </a:rPr>
              <a:t> cells</a:t>
            </a:r>
          </a:p>
        </p:txBody>
      </p:sp>
      <p:grpSp>
        <p:nvGrpSpPr>
          <p:cNvPr id="4101" name="Group 6"/>
          <p:cNvGrpSpPr>
            <a:grpSpLocks/>
          </p:cNvGrpSpPr>
          <p:nvPr/>
        </p:nvGrpSpPr>
        <p:grpSpPr bwMode="auto">
          <a:xfrm>
            <a:off x="251178" y="2133601"/>
            <a:ext cx="4337756" cy="3789363"/>
            <a:chOff x="2289" y="771"/>
            <a:chExt cx="3290" cy="2743"/>
          </a:xfrm>
        </p:grpSpPr>
        <p:graphicFrame>
          <p:nvGraphicFramePr>
            <p:cNvPr id="4098" name="Object 7"/>
            <p:cNvGraphicFramePr>
              <a:graphicFrameLocks noChangeAspect="1"/>
            </p:cNvGraphicFramePr>
            <p:nvPr/>
          </p:nvGraphicFramePr>
          <p:xfrm>
            <a:off x="2413" y="845"/>
            <a:ext cx="3099" cy="2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Photo Editor Photo" r:id="rId4" imgW="8849960" imgH="7621064" progId="">
                    <p:embed/>
                  </p:oleObj>
                </mc:Choice>
                <mc:Fallback>
                  <p:oleObj name="Photo Editor Photo" r:id="rId4" imgW="8849960" imgH="762106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3" y="845"/>
                          <a:ext cx="3099" cy="2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2" name="AutoShape 8"/>
            <p:cNvSpPr>
              <a:spLocks noChangeArrowheads="1"/>
            </p:cNvSpPr>
            <p:nvPr/>
          </p:nvSpPr>
          <p:spPr bwMode="auto">
            <a:xfrm rot="4236528">
              <a:off x="3993" y="1850"/>
              <a:ext cx="171" cy="109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03" name="AutoShape 9"/>
            <p:cNvSpPr>
              <a:spLocks noChangeArrowheads="1"/>
            </p:cNvSpPr>
            <p:nvPr/>
          </p:nvSpPr>
          <p:spPr bwMode="auto">
            <a:xfrm rot="1600958">
              <a:off x="3718" y="1347"/>
              <a:ext cx="171" cy="109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04" name="AutoShape 10"/>
            <p:cNvSpPr>
              <a:spLocks noChangeArrowheads="1"/>
            </p:cNvSpPr>
            <p:nvPr/>
          </p:nvSpPr>
          <p:spPr bwMode="auto">
            <a:xfrm rot="3528772">
              <a:off x="3695" y="1710"/>
              <a:ext cx="171" cy="109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05" name="AutoShape 11"/>
            <p:cNvSpPr>
              <a:spLocks noChangeArrowheads="1"/>
            </p:cNvSpPr>
            <p:nvPr/>
          </p:nvSpPr>
          <p:spPr bwMode="auto">
            <a:xfrm rot="2005488" flipH="1" flipV="1">
              <a:off x="4221" y="1520"/>
              <a:ext cx="192" cy="120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06" name="AutoShape 12"/>
            <p:cNvSpPr>
              <a:spLocks noChangeArrowheads="1"/>
            </p:cNvSpPr>
            <p:nvPr/>
          </p:nvSpPr>
          <p:spPr bwMode="auto">
            <a:xfrm rot="-9312533">
              <a:off x="3901" y="1204"/>
              <a:ext cx="171" cy="109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07" name="AutoShape 13"/>
            <p:cNvSpPr>
              <a:spLocks noChangeArrowheads="1"/>
            </p:cNvSpPr>
            <p:nvPr/>
          </p:nvSpPr>
          <p:spPr bwMode="auto">
            <a:xfrm>
              <a:off x="4317" y="2173"/>
              <a:ext cx="171" cy="109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08" name="Text Box 14"/>
            <p:cNvSpPr txBox="1">
              <a:spLocks noChangeArrowheads="1"/>
            </p:cNvSpPr>
            <p:nvPr/>
          </p:nvSpPr>
          <p:spPr bwMode="auto">
            <a:xfrm>
              <a:off x="4361" y="2472"/>
              <a:ext cx="121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r>
                <a:rPr lang="nb-NO" sz="1800" b="1" i="0">
                  <a:solidFill>
                    <a:schemeClr val="bg2"/>
                  </a:solidFill>
                  <a:latin typeface="GE Inspira Pitch"/>
                </a:rPr>
                <a:t>Stromal cells</a:t>
              </a:r>
              <a:endParaRPr lang="en-GB" sz="1800" b="1" i="0">
                <a:solidFill>
                  <a:schemeClr val="bg2"/>
                </a:solidFill>
                <a:latin typeface="GE Inspira Pitch"/>
              </a:endParaRPr>
            </a:p>
          </p:txBody>
        </p:sp>
        <p:sp>
          <p:nvSpPr>
            <p:cNvPr id="4109" name="AutoShape 15"/>
            <p:cNvSpPr>
              <a:spLocks noChangeArrowheads="1"/>
            </p:cNvSpPr>
            <p:nvPr/>
          </p:nvSpPr>
          <p:spPr bwMode="auto">
            <a:xfrm>
              <a:off x="2289" y="942"/>
              <a:ext cx="171" cy="109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10" name="Text Box 16"/>
            <p:cNvSpPr txBox="1">
              <a:spLocks noChangeArrowheads="1"/>
            </p:cNvSpPr>
            <p:nvPr/>
          </p:nvSpPr>
          <p:spPr bwMode="auto">
            <a:xfrm>
              <a:off x="2381" y="771"/>
              <a:ext cx="100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r>
                <a:rPr lang="nb-NO" sz="2400" i="0">
                  <a:solidFill>
                    <a:schemeClr val="tx1"/>
                  </a:solidFill>
                  <a:latin typeface="GE Inspira Pitch"/>
                </a:rPr>
                <a:t> </a:t>
              </a:r>
              <a:r>
                <a:rPr lang="nb-NO" sz="2400" i="0">
                  <a:solidFill>
                    <a:schemeClr val="bg2"/>
                  </a:solidFill>
                  <a:latin typeface="Symbol" pitchFamily="18" charset="2"/>
                </a:rPr>
                <a:t>a</a:t>
              </a:r>
              <a:r>
                <a:rPr lang="nb-NO" sz="2400" i="0">
                  <a:solidFill>
                    <a:schemeClr val="bg2"/>
                  </a:solidFill>
                  <a:latin typeface="GE Inspira Pitch"/>
                </a:rPr>
                <a:t>v</a:t>
              </a:r>
              <a:r>
                <a:rPr lang="nb-NO" sz="2400" i="0">
                  <a:solidFill>
                    <a:schemeClr val="bg2"/>
                  </a:solidFill>
                  <a:latin typeface="Symbol" pitchFamily="18" charset="2"/>
                </a:rPr>
                <a:t>b</a:t>
              </a:r>
              <a:r>
                <a:rPr lang="nb-NO" sz="2400" i="0">
                  <a:solidFill>
                    <a:schemeClr val="bg2"/>
                  </a:solidFill>
                  <a:latin typeface="GE Inspira Pitch"/>
                </a:rPr>
                <a:t>3/5</a:t>
              </a:r>
              <a:r>
                <a:rPr lang="nb-NO" sz="3200" i="0">
                  <a:solidFill>
                    <a:schemeClr val="bg2"/>
                  </a:solidFill>
                  <a:latin typeface="GE Inspira Pitch"/>
                </a:rPr>
                <a:t> </a:t>
              </a:r>
              <a:endParaRPr lang="en-GB" sz="3200" i="0">
                <a:solidFill>
                  <a:schemeClr val="bg2"/>
                </a:solidFill>
                <a:latin typeface="GE Inspira Pitch"/>
              </a:endParaRPr>
            </a:p>
          </p:txBody>
        </p:sp>
        <p:sp>
          <p:nvSpPr>
            <p:cNvPr id="4111" name="Text Box 17"/>
            <p:cNvSpPr txBox="1">
              <a:spLocks noChangeArrowheads="1"/>
            </p:cNvSpPr>
            <p:nvPr/>
          </p:nvSpPr>
          <p:spPr bwMode="auto">
            <a:xfrm>
              <a:off x="2336" y="2341"/>
              <a:ext cx="136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r>
                <a:rPr lang="nb-NO" sz="1800" b="1" i="0">
                  <a:solidFill>
                    <a:schemeClr val="bg1"/>
                  </a:solidFill>
                  <a:latin typeface="GE Inspira Pitch"/>
                </a:rPr>
                <a:t>New blood vessels</a:t>
              </a:r>
              <a:endParaRPr lang="en-GB" sz="1800" b="1" i="0">
                <a:solidFill>
                  <a:schemeClr val="bg1"/>
                </a:solidFill>
                <a:latin typeface="GE Inspira Pitch"/>
              </a:endParaRPr>
            </a:p>
          </p:txBody>
        </p:sp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4243" y="957"/>
              <a:ext cx="67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r>
                <a:rPr lang="nb-NO" sz="1800" b="1" i="0">
                  <a:solidFill>
                    <a:srgbClr val="F6FEAC"/>
                  </a:solidFill>
                  <a:latin typeface="GE Inspira Pitch"/>
                </a:rPr>
                <a:t>Tumor</a:t>
              </a:r>
              <a:endParaRPr lang="en-GB" sz="1800" b="1" i="0">
                <a:solidFill>
                  <a:srgbClr val="F6FEAC"/>
                </a:solidFill>
                <a:latin typeface="GE Inspira Pitch"/>
              </a:endParaRPr>
            </a:p>
          </p:txBody>
        </p:sp>
        <p:sp>
          <p:nvSpPr>
            <p:cNvPr id="4113" name="AutoShape 19"/>
            <p:cNvSpPr>
              <a:spLocks noChangeArrowheads="1"/>
            </p:cNvSpPr>
            <p:nvPr/>
          </p:nvSpPr>
          <p:spPr bwMode="auto">
            <a:xfrm rot="9049943" flipH="1" flipV="1">
              <a:off x="3024" y="1577"/>
              <a:ext cx="192" cy="120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14" name="AutoShape 20"/>
            <p:cNvSpPr>
              <a:spLocks noChangeArrowheads="1"/>
            </p:cNvSpPr>
            <p:nvPr/>
          </p:nvSpPr>
          <p:spPr bwMode="auto">
            <a:xfrm rot="2005488" flipH="1" flipV="1">
              <a:off x="3981" y="2256"/>
              <a:ext cx="192" cy="120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15" name="AutoShape 21"/>
            <p:cNvSpPr>
              <a:spLocks noChangeArrowheads="1"/>
            </p:cNvSpPr>
            <p:nvPr/>
          </p:nvSpPr>
          <p:spPr bwMode="auto">
            <a:xfrm rot="-3685151" flipH="1" flipV="1">
              <a:off x="4231" y="2618"/>
              <a:ext cx="192" cy="120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16" name="AutoShape 22"/>
            <p:cNvSpPr>
              <a:spLocks noChangeArrowheads="1"/>
            </p:cNvSpPr>
            <p:nvPr/>
          </p:nvSpPr>
          <p:spPr bwMode="auto">
            <a:xfrm rot="2005488" flipH="1" flipV="1">
              <a:off x="4759" y="1821"/>
              <a:ext cx="192" cy="120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17" name="AutoShape 23"/>
            <p:cNvSpPr>
              <a:spLocks noChangeArrowheads="1"/>
            </p:cNvSpPr>
            <p:nvPr/>
          </p:nvSpPr>
          <p:spPr bwMode="auto">
            <a:xfrm rot="7804753" flipH="1" flipV="1">
              <a:off x="3637" y="2232"/>
              <a:ext cx="192" cy="120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40116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900113" y="2141538"/>
            <a:ext cx="3313112" cy="1647825"/>
            <a:chOff x="567" y="436"/>
            <a:chExt cx="2087" cy="1038"/>
          </a:xfrm>
        </p:grpSpPr>
        <p:pic>
          <p:nvPicPr>
            <p:cNvPr id="47113" name="Picture 3" descr="t00966sag118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436"/>
              <a:ext cx="2087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4" name="Text Box 4"/>
            <p:cNvSpPr txBox="1">
              <a:spLocks noChangeArrowheads="1"/>
            </p:cNvSpPr>
            <p:nvPr/>
          </p:nvSpPr>
          <p:spPr bwMode="auto">
            <a:xfrm>
              <a:off x="1519" y="436"/>
              <a:ext cx="11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GE Inspira Pitch" pitchFamily="34" charset="0"/>
                </a:rPr>
                <a:t>Primary tumor</a:t>
              </a:r>
            </a:p>
          </p:txBody>
        </p:sp>
      </p:grp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3" cstate="print"/>
          <a:srcRect r="50304" b="21439"/>
          <a:stretch>
            <a:fillRect/>
          </a:stretch>
        </p:blipFill>
        <p:spPr bwMode="auto">
          <a:xfrm>
            <a:off x="558800" y="3786188"/>
            <a:ext cx="3835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 rot="10800000" flipV="1">
            <a:off x="723900" y="5859463"/>
            <a:ext cx="5360988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Sagittal view of left breast grade 2 invasive ductal  carcinoma imaged with [18F]AH-111585 PET</a:t>
            </a:r>
          </a:p>
        </p:txBody>
      </p:sp>
      <p:sp>
        <p:nvSpPr>
          <p:cNvPr id="47109" name="Line 7"/>
          <p:cNvSpPr>
            <a:spLocks noChangeShapeType="1"/>
          </p:cNvSpPr>
          <p:nvPr/>
        </p:nvSpPr>
        <p:spPr bwMode="auto">
          <a:xfrm flipH="1">
            <a:off x="3059113" y="2420938"/>
            <a:ext cx="508000" cy="368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471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214" t="3320" r="1978" b="4648"/>
          <a:stretch>
            <a:fillRect/>
          </a:stretch>
        </p:blipFill>
        <p:spPr>
          <a:xfrm>
            <a:off x="4665663" y="1700213"/>
            <a:ext cx="4141787" cy="3187700"/>
          </a:xfrm>
          <a:noFill/>
        </p:spPr>
      </p:pic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4787900" y="2414588"/>
            <a:ext cx="206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GE Inspira Pitch" pitchFamily="34" charset="0"/>
              </a:rPr>
              <a:t>Bone metastases</a:t>
            </a:r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576263"/>
          </a:xfrm>
          <a:solidFill>
            <a:schemeClr val="bg1"/>
          </a:solidFill>
        </p:spPr>
        <p:txBody>
          <a:bodyPr lIns="0" tIns="0" rIns="0" bIns="0" anchor="t"/>
          <a:lstStyle/>
          <a:p>
            <a:pPr algn="l" eaLnBrk="1" hangingPunct="1">
              <a:defRPr/>
            </a:pPr>
            <a:r>
              <a:rPr lang="en-US" sz="3600" b="1" smtClean="0">
                <a:solidFill>
                  <a:schemeClr val="tx1"/>
                </a:solidFill>
              </a:rPr>
              <a:t>Breast tumour with bone metastases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351837" cy="1143000"/>
          </a:xfrm>
          <a:solidFill>
            <a:schemeClr val="bg1"/>
          </a:solidFill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Pleural and lymph node metastases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140200" y="3946525"/>
            <a:ext cx="431800" cy="2087563"/>
          </a:xfrm>
          <a:prstGeom prst="rect">
            <a:avLst/>
          </a:prstGeom>
          <a:solidFill>
            <a:srgbClr val="00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1258888" y="1412875"/>
            <a:ext cx="6300787" cy="4632325"/>
            <a:chOff x="793" y="890"/>
            <a:chExt cx="3969" cy="2918"/>
          </a:xfrm>
        </p:grpSpPr>
        <p:pic>
          <p:nvPicPr>
            <p:cNvPr id="48133" name="Picture 5" descr="rtumpost_sl50_it_t01036"/>
            <p:cNvPicPr>
              <a:picLocks noChangeAspect="1" noChangeArrowheads="1"/>
            </p:cNvPicPr>
            <p:nvPr/>
          </p:nvPicPr>
          <p:blipFill>
            <a:blip r:embed="rId2" cstate="print"/>
            <a:srcRect t="13686" b="7370"/>
            <a:stretch>
              <a:fillRect/>
            </a:stretch>
          </p:blipFill>
          <p:spPr bwMode="auto">
            <a:xfrm>
              <a:off x="793" y="2478"/>
              <a:ext cx="1814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4" name="Picture 6" descr="postlungi01036"/>
            <p:cNvPicPr>
              <a:picLocks noChangeAspect="1" noChangeArrowheads="1"/>
            </p:cNvPicPr>
            <p:nvPr/>
          </p:nvPicPr>
          <p:blipFill>
            <a:blip r:embed="rId3" cstate="print"/>
            <a:srcRect t="18454" r="2953" b="16240"/>
            <a:stretch>
              <a:fillRect/>
            </a:stretch>
          </p:blipFill>
          <p:spPr bwMode="auto">
            <a:xfrm>
              <a:off x="2880" y="2470"/>
              <a:ext cx="1882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2109" y="3460"/>
              <a:ext cx="9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600" b="1">
                  <a:solidFill>
                    <a:srgbClr val="FFFF00"/>
                  </a:solidFill>
                </a:rPr>
                <a:t>Right pleural </a:t>
              </a:r>
            </a:p>
            <a:p>
              <a:pPr algn="ctr"/>
              <a:r>
                <a:rPr lang="en-GB" sz="1600" b="1">
                  <a:solidFill>
                    <a:srgbClr val="FFFF00"/>
                  </a:solidFill>
                </a:rPr>
                <a:t>metastasis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 flipH="1" flipV="1">
              <a:off x="1565" y="3475"/>
              <a:ext cx="635" cy="22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 flipV="1">
              <a:off x="3016" y="3430"/>
              <a:ext cx="454" cy="27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8138" name="Group 10"/>
            <p:cNvGrpSpPr>
              <a:grpSpLocks/>
            </p:cNvGrpSpPr>
            <p:nvPr/>
          </p:nvGrpSpPr>
          <p:grpSpPr bwMode="auto">
            <a:xfrm>
              <a:off x="793" y="890"/>
              <a:ext cx="3947" cy="1368"/>
              <a:chOff x="793" y="890"/>
              <a:chExt cx="3947" cy="1368"/>
            </a:xfrm>
          </p:grpSpPr>
          <p:grpSp>
            <p:nvGrpSpPr>
              <p:cNvPr id="48139" name="Group 11"/>
              <p:cNvGrpSpPr>
                <a:grpSpLocks/>
              </p:cNvGrpSpPr>
              <p:nvPr/>
            </p:nvGrpSpPr>
            <p:grpSpPr bwMode="auto">
              <a:xfrm>
                <a:off x="793" y="890"/>
                <a:ext cx="3947" cy="1368"/>
                <a:chOff x="793" y="890"/>
                <a:chExt cx="3947" cy="1368"/>
              </a:xfrm>
            </p:grpSpPr>
            <p:pic>
              <p:nvPicPr>
                <p:cNvPr id="48146" name="Picture 12" descr="necrosis_sl12_it_t0103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7150" t="5293" b="5293"/>
                <a:stretch>
                  <a:fillRect/>
                </a:stretch>
              </p:blipFill>
              <p:spPr bwMode="auto">
                <a:xfrm>
                  <a:off x="793" y="890"/>
                  <a:ext cx="1769" cy="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147" name="Picture 13" descr="infant01036_3_18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5167" t="14764" r="8121" b="16240"/>
                <a:stretch>
                  <a:fillRect/>
                </a:stretch>
              </p:blipFill>
              <p:spPr bwMode="auto">
                <a:xfrm>
                  <a:off x="2925" y="890"/>
                  <a:ext cx="1815" cy="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148" name="Rectangle 14"/>
                <p:cNvSpPr>
                  <a:spLocks noChangeArrowheads="1"/>
                </p:cNvSpPr>
                <p:nvPr/>
              </p:nvSpPr>
              <p:spPr bwMode="auto">
                <a:xfrm>
                  <a:off x="2562" y="890"/>
                  <a:ext cx="363" cy="136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8140" name="Text Box 15"/>
              <p:cNvSpPr txBox="1">
                <a:spLocks noChangeArrowheads="1"/>
              </p:cNvSpPr>
              <p:nvPr/>
            </p:nvSpPr>
            <p:spPr bwMode="auto">
              <a:xfrm>
                <a:off x="2200" y="935"/>
                <a:ext cx="104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sz="1600" b="1">
                    <a:solidFill>
                      <a:srgbClr val="FFFF00"/>
                    </a:solidFill>
                  </a:rPr>
                  <a:t>Necrotic lymph node</a:t>
                </a:r>
                <a:endParaRPr lang="en-US" sz="1600" b="1">
                  <a:latin typeface="Times New Roman" pitchFamily="18" charset="0"/>
                </a:endParaRPr>
              </a:p>
            </p:txBody>
          </p:sp>
          <p:sp>
            <p:nvSpPr>
              <p:cNvPr id="48141" name="Line 16"/>
              <p:cNvSpPr>
                <a:spLocks noChangeShapeType="1"/>
              </p:cNvSpPr>
              <p:nvPr/>
            </p:nvSpPr>
            <p:spPr bwMode="auto">
              <a:xfrm flipH="1">
                <a:off x="1519" y="1162"/>
                <a:ext cx="953" cy="36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42" name="Line 17"/>
              <p:cNvSpPr>
                <a:spLocks noChangeShapeType="1"/>
              </p:cNvSpPr>
              <p:nvPr/>
            </p:nvSpPr>
            <p:spPr bwMode="auto">
              <a:xfrm>
                <a:off x="2880" y="1162"/>
                <a:ext cx="680" cy="27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43" name="Text Box 18"/>
              <p:cNvSpPr txBox="1">
                <a:spLocks noChangeArrowheads="1"/>
              </p:cNvSpPr>
              <p:nvPr/>
            </p:nvSpPr>
            <p:spPr bwMode="auto">
              <a:xfrm>
                <a:off x="2154" y="1888"/>
                <a:ext cx="1089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b="1">
                    <a:solidFill>
                      <a:srgbClr val="FFFF00"/>
                    </a:solidFill>
                  </a:rPr>
                  <a:t>Posterior necrotic mass</a:t>
                </a:r>
                <a:endParaRPr lang="en-US" sz="16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48144" name="Line 19"/>
              <p:cNvSpPr>
                <a:spLocks noChangeShapeType="1"/>
              </p:cNvSpPr>
              <p:nvPr/>
            </p:nvSpPr>
            <p:spPr bwMode="auto">
              <a:xfrm flipV="1">
                <a:off x="3107" y="2024"/>
                <a:ext cx="454" cy="18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45" name="Line 20"/>
              <p:cNvSpPr>
                <a:spLocks noChangeShapeType="1"/>
              </p:cNvSpPr>
              <p:nvPr/>
            </p:nvSpPr>
            <p:spPr bwMode="auto">
              <a:xfrm flipH="1" flipV="1">
                <a:off x="1610" y="1979"/>
                <a:ext cx="590" cy="18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25" y="185738"/>
            <a:ext cx="2822575" cy="588962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FF00"/>
                </a:solidFill>
              </a:rPr>
              <a:t>Results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289925" cy="4176713"/>
          </a:xfrm>
        </p:spPr>
        <p:txBody>
          <a:bodyPr lIns="0" tIns="0" rIns="0" bIns="0"/>
          <a:lstStyle/>
          <a:p>
            <a:pPr marL="457200" indent="-354013" defTabSz="900113" eaLnBrk="1" hangingPunct="1">
              <a:buFont typeface="Wingdings" pitchFamily="2" charset="2"/>
              <a:buNone/>
              <a:tabLst>
                <a:tab pos="977900" algn="l"/>
              </a:tabLst>
              <a:defRPr/>
            </a:pPr>
            <a:r>
              <a:rPr lang="en-US" sz="2800" b="1" smtClean="0">
                <a:solidFill>
                  <a:srgbClr val="FFFF00"/>
                </a:solidFill>
              </a:rPr>
              <a:t>Efficacy: </a:t>
            </a:r>
          </a:p>
          <a:p>
            <a:pPr marL="914400" lvl="1" indent="-228600" defTabSz="900113" eaLnBrk="1" hangingPunct="1">
              <a:buClr>
                <a:schemeClr val="accent2"/>
              </a:buClr>
              <a:buFontTx/>
              <a:buChar char="•"/>
              <a:tabLst>
                <a:tab pos="977900" algn="l"/>
              </a:tabLst>
              <a:defRPr/>
            </a:pPr>
            <a:r>
              <a:rPr lang="en-US" sz="2400" smtClean="0">
                <a:solidFill>
                  <a:srgbClr val="FFFF00"/>
                </a:solidFill>
              </a:rPr>
              <a:t>Good visualization of tumors in breast, pleura, lymph node, lung</a:t>
            </a:r>
          </a:p>
          <a:p>
            <a:pPr marL="914400" lvl="1" indent="-228600" defTabSz="900113" eaLnBrk="1" hangingPunct="1">
              <a:buClr>
                <a:schemeClr val="accent2"/>
              </a:buClr>
              <a:buFontTx/>
              <a:buChar char="•"/>
              <a:tabLst>
                <a:tab pos="977900" algn="l"/>
              </a:tabLst>
              <a:defRPr/>
            </a:pPr>
            <a:r>
              <a:rPr lang="en-US" sz="2400" smtClean="0">
                <a:solidFill>
                  <a:srgbClr val="FFFF00"/>
                </a:solidFill>
              </a:rPr>
              <a:t>Hepatic metastases demonstrate low level of tracer uptake compared with surrounding normal liver</a:t>
            </a:r>
          </a:p>
          <a:p>
            <a:pPr marL="457200" indent="-354013" defTabSz="900113" eaLnBrk="1" hangingPunct="1">
              <a:buFont typeface="Wingdings" pitchFamily="2" charset="2"/>
              <a:buNone/>
              <a:tabLst>
                <a:tab pos="977900" algn="l"/>
              </a:tabLst>
              <a:defRPr/>
            </a:pPr>
            <a:r>
              <a:rPr lang="en-US" sz="2800" b="1" smtClean="0">
                <a:solidFill>
                  <a:srgbClr val="FFFF00"/>
                </a:solidFill>
              </a:rPr>
              <a:t>Safety: </a:t>
            </a:r>
          </a:p>
          <a:p>
            <a:pPr marL="914400" lvl="1" indent="-228600" defTabSz="900113" eaLnBrk="1" hangingPunct="1">
              <a:buClr>
                <a:schemeClr val="accent2"/>
              </a:buClr>
              <a:buFontTx/>
              <a:buChar char="•"/>
              <a:tabLst>
                <a:tab pos="977900" algn="l"/>
              </a:tabLst>
              <a:defRPr/>
            </a:pPr>
            <a:r>
              <a:rPr lang="en-US" sz="2400" smtClean="0">
                <a:solidFill>
                  <a:srgbClr val="FFFF00"/>
                </a:solidFill>
              </a:rPr>
              <a:t>No any adverse event and serious adverse event was found in this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 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Quantified using [15O]Water</a:t>
            </a:r>
          </a:p>
          <a:p>
            <a:r>
              <a:rPr lang="en-GB" dirty="0" smtClean="0"/>
              <a:t>Very short half-life</a:t>
            </a:r>
          </a:p>
          <a:p>
            <a:r>
              <a:rPr lang="en-GB" dirty="0" smtClean="0"/>
              <a:t>Independent prognostic feature in LABC (</a:t>
            </a:r>
            <a:r>
              <a:rPr lang="en-GB" dirty="0" err="1" smtClean="0"/>
              <a:t>Dunnwald</a:t>
            </a:r>
            <a:r>
              <a:rPr lang="en-GB" dirty="0" smtClean="0"/>
              <a:t> JCO 2008)</a:t>
            </a:r>
          </a:p>
          <a:p>
            <a:r>
              <a:rPr lang="en-GB" dirty="0" smtClean="0"/>
              <a:t>Varies with subtype in LABC (</a:t>
            </a:r>
            <a:r>
              <a:rPr lang="en-GB" dirty="0" err="1" smtClean="0"/>
              <a:t>Specht</a:t>
            </a:r>
            <a:r>
              <a:rPr lang="en-GB" dirty="0" smtClean="0"/>
              <a:t> CCR, 2010)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PET Water Images in Breast cancer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682" name="Picture 2" descr="E:\eric\transvwater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479186" cy="3506872"/>
          </a:xfrm>
          <a:prstGeom prst="rect">
            <a:avLst/>
          </a:prstGeom>
          <a:noFill/>
        </p:spPr>
      </p:pic>
      <p:pic>
        <p:nvPicPr>
          <p:cNvPr id="71683" name="Picture 3" descr="E:\eric\watercoronal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140968"/>
            <a:ext cx="4194523" cy="20360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60212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transverse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53732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coronal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Apoptosis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76400"/>
            <a:ext cx="8892479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Annexin</a:t>
            </a:r>
            <a:r>
              <a:rPr lang="en-GB" dirty="0" smtClean="0"/>
              <a:t> V –  detects asymmetric </a:t>
            </a:r>
            <a:r>
              <a:rPr lang="en-GB" dirty="0" err="1" smtClean="0"/>
              <a:t>phosphatidylserine</a:t>
            </a:r>
            <a:r>
              <a:rPr lang="en-GB" dirty="0" smtClean="0"/>
              <a:t> </a:t>
            </a:r>
            <a:r>
              <a:rPr lang="en-GB" dirty="0" err="1" smtClean="0"/>
              <a:t>distribution,nonspecific</a:t>
            </a:r>
            <a:r>
              <a:rPr lang="en-GB" dirty="0" smtClean="0"/>
              <a:t>, poorly distributed</a:t>
            </a:r>
          </a:p>
          <a:p>
            <a:pPr eaLnBrk="1" hangingPunct="1">
              <a:defRPr/>
            </a:pPr>
            <a:r>
              <a:rPr lang="en-GB" dirty="0" err="1" smtClean="0"/>
              <a:t>Isatin</a:t>
            </a:r>
            <a:r>
              <a:rPr lang="en-GB" dirty="0" smtClean="0"/>
              <a:t> analogues</a:t>
            </a:r>
          </a:p>
          <a:p>
            <a:pPr eaLnBrk="1" hangingPunct="1">
              <a:defRPr/>
            </a:pPr>
            <a:r>
              <a:rPr lang="en-GB" dirty="0" err="1" smtClean="0"/>
              <a:t>Caspase</a:t>
            </a:r>
            <a:r>
              <a:rPr lang="en-GB" dirty="0" smtClean="0"/>
              <a:t> 3/7 selective labelled with [18F]</a:t>
            </a:r>
          </a:p>
          <a:p>
            <a:pPr eaLnBrk="1" hangingPunct="1">
              <a:defRPr/>
            </a:pPr>
            <a:r>
              <a:rPr lang="en-GB" dirty="0" smtClean="0"/>
              <a:t>Preclinical validation in RIF-1 sarcoma and lung cancer </a:t>
            </a:r>
          </a:p>
          <a:p>
            <a:pPr eaLnBrk="1" hangingPunct="1">
              <a:defRPr/>
            </a:pPr>
            <a:r>
              <a:rPr lang="en-GB" dirty="0" smtClean="0"/>
              <a:t>Increases 2 fold in lymphoma </a:t>
            </a:r>
            <a:r>
              <a:rPr lang="en-GB" dirty="0" err="1" smtClean="0"/>
              <a:t>xenografts</a:t>
            </a:r>
            <a:r>
              <a:rPr lang="en-GB" dirty="0" smtClean="0"/>
              <a:t> 24 hrs post-treatment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309320"/>
            <a:ext cx="7488832" cy="3030215"/>
          </a:xfrm>
        </p:spPr>
        <p:txBody>
          <a:bodyPr/>
          <a:lstStyle/>
          <a:p>
            <a:r>
              <a:rPr lang="en-GB" dirty="0" smtClean="0"/>
              <a:t>ICMT-11 binding      </a:t>
            </a:r>
            <a:r>
              <a:rPr lang="en-GB" dirty="0" err="1" smtClean="0"/>
              <a:t>caspase</a:t>
            </a:r>
            <a:r>
              <a:rPr lang="en-GB" dirty="0" smtClean="0"/>
              <a:t> 3 activity    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43053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8224" y="321297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Nguyen PNAS , Sept 2009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Carcinoids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Standard imaging with SPECT</a:t>
            </a:r>
          </a:p>
          <a:p>
            <a:pPr eaLnBrk="1" hangingPunct="1">
              <a:defRPr/>
            </a:pPr>
            <a:r>
              <a:rPr lang="en-GB" dirty="0" smtClean="0"/>
              <a:t>New </a:t>
            </a:r>
            <a:r>
              <a:rPr lang="en-GB" dirty="0" err="1" smtClean="0"/>
              <a:t>somatostatin</a:t>
            </a:r>
            <a:r>
              <a:rPr lang="en-GB" dirty="0" smtClean="0"/>
              <a:t> receptor analogues</a:t>
            </a:r>
          </a:p>
          <a:p>
            <a:pPr eaLnBrk="1" hangingPunct="1">
              <a:defRPr/>
            </a:pPr>
            <a:r>
              <a:rPr lang="en-GB" dirty="0" smtClean="0"/>
              <a:t>[68]GA-DOTA-NOC – peptide binds to </a:t>
            </a:r>
            <a:r>
              <a:rPr lang="en-GB" dirty="0" err="1" smtClean="0"/>
              <a:t>somatostatin</a:t>
            </a:r>
            <a:r>
              <a:rPr lang="en-GB" dirty="0" smtClean="0"/>
              <a:t> receptors 2,3,5</a:t>
            </a:r>
          </a:p>
          <a:p>
            <a:pPr eaLnBrk="1" hangingPunct="1">
              <a:defRPr/>
            </a:pPr>
            <a:r>
              <a:rPr lang="en-GB" dirty="0" smtClean="0"/>
              <a:t>Increased specificity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086725" cy="53657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/>
              <a:t>PET and Therapeutics</a:t>
            </a:r>
            <a:endParaRPr lang="en-US" sz="400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65175"/>
            <a:ext cx="712470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Examples of Molecular Imaging Probes in Development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7325" y="1758950"/>
            <a:ext cx="6227763" cy="4256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000500" y="1609725"/>
            <a:ext cx="4459932" cy="481965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556"/>
            <a:ext cx="8510588" cy="1325563"/>
          </a:xfrm>
        </p:spPr>
        <p:txBody>
          <a:bodyPr/>
          <a:lstStyle/>
          <a:p>
            <a:r>
              <a:rPr lang="en-GB" smtClean="0"/>
              <a:t>Using of generic radiotracers for PD imaging: [</a:t>
            </a:r>
            <a:r>
              <a:rPr lang="en-GB" baseline="30000" smtClean="0"/>
              <a:t>11</a:t>
            </a:r>
            <a:r>
              <a:rPr lang="en-GB" smtClean="0"/>
              <a:t>C]choline</a:t>
            </a:r>
            <a:endParaRPr lang="en-US" smtClean="0"/>
          </a:p>
        </p:txBody>
      </p:sp>
      <p:pic>
        <p:nvPicPr>
          <p:cNvPr id="20483" name="Picture 14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34" y="1609725"/>
            <a:ext cx="414443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41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890963"/>
            <a:ext cx="426720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5909733" y="6429376"/>
            <a:ext cx="184731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b="1" i="0" dirty="0">
              <a:solidFill>
                <a:schemeClr val="bg2"/>
              </a:solidFill>
            </a:endParaRPr>
          </a:p>
        </p:txBody>
      </p:sp>
      <p:grpSp>
        <p:nvGrpSpPr>
          <p:cNvPr id="20486" name="Group 5"/>
          <p:cNvGrpSpPr>
            <a:grpSpLocks/>
          </p:cNvGrpSpPr>
          <p:nvPr/>
        </p:nvGrpSpPr>
        <p:grpSpPr bwMode="auto">
          <a:xfrm>
            <a:off x="444500" y="2071689"/>
            <a:ext cx="3302000" cy="3736975"/>
            <a:chOff x="4429120" y="3000372"/>
            <a:chExt cx="3357568" cy="3451228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858142" y="3000372"/>
              <a:ext cx="753376" cy="369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dirty="0">
                  <a:solidFill>
                    <a:srgbClr val="FFFF00"/>
                  </a:solidFill>
                </a:rPr>
                <a:t>Her2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674673" y="3000372"/>
              <a:ext cx="913115" cy="369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dirty="0">
                  <a:solidFill>
                    <a:srgbClr val="FFFF00"/>
                  </a:solidFill>
                </a:rPr>
                <a:t>EGFR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6452270" y="3501782"/>
              <a:ext cx="602640" cy="667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376126" y="3446070"/>
              <a:ext cx="559595" cy="7227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500959" y="4143939"/>
              <a:ext cx="1552067" cy="369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dirty="0" err="1">
                  <a:solidFill>
                    <a:srgbClr val="FFFF00"/>
                  </a:solidFill>
                </a:rPr>
                <a:t>MAPKinase</a:t>
              </a:r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6237041" y="4560315"/>
              <a:ext cx="11479" cy="1224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" name="AutoShape 11"/>
            <p:cNvSpPr>
              <a:spLocks/>
            </p:cNvSpPr>
            <p:nvPr/>
          </p:nvSpPr>
          <p:spPr bwMode="auto">
            <a:xfrm rot="5400000">
              <a:off x="5995746" y="1822265"/>
              <a:ext cx="224316" cy="3357568"/>
            </a:xfrm>
            <a:prstGeom prst="leftBracket">
              <a:avLst>
                <a:gd name="adj" fmla="val 16195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5676011" y="5227396"/>
              <a:ext cx="1248327" cy="12242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397649" y="5784519"/>
              <a:ext cx="1706915" cy="369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 dirty="0">
                  <a:solidFill>
                    <a:srgbClr val="FFFF00"/>
                  </a:solidFill>
                </a:rPr>
                <a:t>proliferation</a:t>
              </a:r>
            </a:p>
          </p:txBody>
        </p:sp>
        <p:sp>
          <p:nvSpPr>
            <p:cNvPr id="20496" name="Text Box 9"/>
            <p:cNvSpPr txBox="1">
              <a:spLocks noChangeArrowheads="1"/>
            </p:cNvSpPr>
            <p:nvPr/>
          </p:nvSpPr>
          <p:spPr bwMode="auto">
            <a:xfrm>
              <a:off x="5500690" y="4671964"/>
              <a:ext cx="1635196" cy="36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GB" sz="2000" dirty="0" err="1">
                  <a:solidFill>
                    <a:srgbClr val="FF0000"/>
                  </a:solidFill>
                </a:rPr>
                <a:t>CHOKinase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627688" y="6475543"/>
            <a:ext cx="228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GB" sz="1100" b="1" dirty="0">
                <a:solidFill>
                  <a:srgbClr val="4D4D4D"/>
                </a:solidFill>
              </a:rPr>
              <a:t>Kenny et al </a:t>
            </a:r>
            <a:r>
              <a:rPr lang="en-GB" sz="1100" b="1" dirty="0" err="1">
                <a:solidFill>
                  <a:srgbClr val="4D4D4D"/>
                </a:solidFill>
              </a:rPr>
              <a:t>Clin</a:t>
            </a:r>
            <a:r>
              <a:rPr lang="en-GB" sz="1100" b="1" dirty="0">
                <a:solidFill>
                  <a:srgbClr val="4D4D4D"/>
                </a:solidFill>
              </a:rPr>
              <a:t> </a:t>
            </a:r>
            <a:r>
              <a:rPr lang="en-GB" sz="1100" b="1" dirty="0" err="1">
                <a:solidFill>
                  <a:srgbClr val="4D4D4D"/>
                </a:solidFill>
              </a:rPr>
              <a:t>Canc</a:t>
            </a:r>
            <a:r>
              <a:rPr lang="en-GB" sz="1100" b="1" dirty="0">
                <a:solidFill>
                  <a:srgbClr val="4D4D4D"/>
                </a:solidFill>
              </a:rPr>
              <a:t> Res 2010</a:t>
            </a:r>
          </a:p>
        </p:txBody>
      </p:sp>
    </p:spTree>
    <p:extLst>
      <p:ext uri="{BB962C8B-B14F-4D97-AF65-F5344CB8AC3E}">
        <p14:creationId xmlns:p14="http://schemas.microsoft.com/office/powerpoint/2010/main" val="572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PET </a:t>
            </a:r>
            <a:r>
              <a:rPr lang="en-GB" dirty="0" err="1" smtClean="0"/>
              <a:t>microdose</a:t>
            </a:r>
            <a:r>
              <a:rPr lang="en-GB" dirty="0" smtClean="0"/>
              <a:t>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10-15 years to take a drug to market</a:t>
            </a:r>
          </a:p>
          <a:p>
            <a:r>
              <a:rPr lang="en-GB" dirty="0" smtClean="0"/>
              <a:t>$1bn dollars</a:t>
            </a:r>
          </a:p>
          <a:p>
            <a:r>
              <a:rPr lang="en-GB" dirty="0" smtClean="0"/>
              <a:t>Clinical trials are becoming even more expensive</a:t>
            </a:r>
          </a:p>
          <a:p>
            <a:r>
              <a:rPr lang="en-GB" dirty="0" smtClean="0"/>
              <a:t>Many compounds fail phase 1 due to safety or poor pharmacokinetics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100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PET </a:t>
            </a:r>
            <a:r>
              <a:rPr lang="en-GB" dirty="0" err="1" smtClean="0"/>
              <a:t>microdose</a:t>
            </a:r>
            <a:r>
              <a:rPr lang="en-GB" dirty="0" smtClean="0"/>
              <a:t>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Administer </a:t>
            </a:r>
            <a:r>
              <a:rPr lang="en-GB" dirty="0" err="1" smtClean="0"/>
              <a:t>subpharmacological</a:t>
            </a:r>
            <a:r>
              <a:rPr lang="en-GB" dirty="0" smtClean="0"/>
              <a:t> dose of compound = </a:t>
            </a:r>
            <a:r>
              <a:rPr lang="en-GB" dirty="0" err="1" smtClean="0"/>
              <a:t>nanmolar</a:t>
            </a:r>
            <a:r>
              <a:rPr lang="en-GB" dirty="0" smtClean="0"/>
              <a:t> concentrations</a:t>
            </a:r>
          </a:p>
          <a:p>
            <a:r>
              <a:rPr lang="en-GB" dirty="0" smtClean="0"/>
              <a:t>Study pharmacokinetics using dynamic imaging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388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836613"/>
            <a:ext cx="61214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Stages to new probe development</a:t>
            </a:r>
          </a:p>
          <a:p>
            <a:pPr eaLnBrk="1" hangingPunct="1">
              <a:defRPr/>
            </a:pPr>
            <a:r>
              <a:rPr lang="en-GB" dirty="0" smtClean="0"/>
              <a:t>Proliferation </a:t>
            </a:r>
          </a:p>
          <a:p>
            <a:pPr eaLnBrk="1" hangingPunct="1">
              <a:defRPr/>
            </a:pPr>
            <a:r>
              <a:rPr lang="en-GB" dirty="0" smtClean="0"/>
              <a:t>Angiogenesis</a:t>
            </a:r>
          </a:p>
          <a:p>
            <a:pPr eaLnBrk="1" hangingPunct="1">
              <a:defRPr/>
            </a:pPr>
            <a:r>
              <a:rPr lang="en-GB" dirty="0" smtClean="0"/>
              <a:t>Apoptosis</a:t>
            </a:r>
          </a:p>
          <a:p>
            <a:pPr eaLnBrk="1" hangingPunct="1">
              <a:defRPr/>
            </a:pPr>
            <a:r>
              <a:rPr lang="en-GB" dirty="0" err="1" smtClean="0"/>
              <a:t>Microdosing</a:t>
            </a:r>
            <a:r>
              <a:rPr lang="en-GB" dirty="0" smtClean="0"/>
              <a:t>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Novel Probe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Is the new probe specific to the target of interest?</a:t>
            </a:r>
          </a:p>
          <a:p>
            <a:r>
              <a:rPr lang="en-GB" sz="2800" dirty="0" smtClean="0"/>
              <a:t>Can it be radiolabelled?</a:t>
            </a:r>
          </a:p>
          <a:p>
            <a:r>
              <a:rPr lang="en-GB" sz="2800" dirty="0" smtClean="0"/>
              <a:t>Suitable molecule for lead compound? (e.g. enzyme, receptor ligand, peptide, or antibody) with relevant affinity and suitability?</a:t>
            </a:r>
          </a:p>
          <a:p>
            <a:r>
              <a:rPr lang="en-GB" sz="2800" dirty="0" smtClean="0"/>
              <a:t>Can it be produced with high purity and stability?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3243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Novel Probe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2286000" lvl="5" indent="0">
              <a:buNone/>
            </a:pPr>
            <a:r>
              <a:rPr lang="en-GB" dirty="0" smtClean="0">
                <a:solidFill>
                  <a:schemeClr val="bg2"/>
                </a:solidFill>
                <a:effectLst/>
              </a:rPr>
              <a:t>Lead Compound Identified</a:t>
            </a:r>
          </a:p>
          <a:p>
            <a:pPr marL="2286000" lvl="5" indent="0" algn="ctr">
              <a:buNone/>
            </a:pPr>
            <a:endParaRPr lang="en-GB" dirty="0">
              <a:solidFill>
                <a:schemeClr val="bg2"/>
              </a:solidFill>
              <a:effectLst/>
            </a:endParaRPr>
          </a:p>
          <a:p>
            <a:pPr marL="2286000" lvl="5" indent="0" algn="ctr">
              <a:buNone/>
            </a:pPr>
            <a:endParaRPr lang="en-GB" dirty="0" smtClean="0">
              <a:solidFill>
                <a:schemeClr val="bg2"/>
              </a:solidFill>
              <a:effectLst/>
            </a:endParaRPr>
          </a:p>
          <a:p>
            <a:pPr marL="2286000" lvl="5" indent="0">
              <a:buNone/>
            </a:pPr>
            <a:r>
              <a:rPr lang="en-GB" dirty="0">
                <a:solidFill>
                  <a:schemeClr val="bg2"/>
                </a:solidFill>
                <a:effectLst/>
              </a:rPr>
              <a:t> </a:t>
            </a:r>
            <a:r>
              <a:rPr lang="en-GB" dirty="0" smtClean="0">
                <a:solidFill>
                  <a:schemeClr val="bg2"/>
                </a:solidFill>
                <a:effectLst/>
              </a:rPr>
              <a:t>          Radiolabelled</a:t>
            </a:r>
          </a:p>
          <a:p>
            <a:pPr marL="2286000" lvl="5" indent="0">
              <a:buNone/>
            </a:pPr>
            <a:endParaRPr lang="en-GB" dirty="0">
              <a:solidFill>
                <a:schemeClr val="bg2"/>
              </a:solidFill>
              <a:effectLst/>
            </a:endParaRPr>
          </a:p>
          <a:p>
            <a:pPr marL="2286000" lvl="5" indent="0">
              <a:buNone/>
            </a:pPr>
            <a:r>
              <a:rPr lang="en-GB" dirty="0" smtClean="0">
                <a:solidFill>
                  <a:schemeClr val="bg2"/>
                </a:solidFill>
                <a:effectLst/>
              </a:rPr>
              <a:t>   </a:t>
            </a:r>
            <a:r>
              <a:rPr lang="en-GB" dirty="0" err="1" smtClean="0">
                <a:solidFill>
                  <a:schemeClr val="bg2"/>
                </a:solidFill>
                <a:effectLst/>
              </a:rPr>
              <a:t>Xenograft</a:t>
            </a:r>
            <a:r>
              <a:rPr lang="en-GB" dirty="0" smtClean="0">
                <a:solidFill>
                  <a:schemeClr val="bg2"/>
                </a:solidFill>
                <a:effectLst/>
              </a:rPr>
              <a:t> model - </a:t>
            </a:r>
            <a:r>
              <a:rPr lang="en-GB" dirty="0" err="1" smtClean="0">
                <a:solidFill>
                  <a:schemeClr val="bg2"/>
                </a:solidFill>
                <a:effectLst/>
              </a:rPr>
              <a:t>microPET</a:t>
            </a:r>
            <a:endParaRPr lang="en-GB" dirty="0" smtClean="0">
              <a:solidFill>
                <a:schemeClr val="bg2"/>
              </a:solidFill>
              <a:effectLst/>
            </a:endParaRPr>
          </a:p>
          <a:p>
            <a:pPr marL="2286000" lvl="5" indent="0">
              <a:buNone/>
            </a:pPr>
            <a:endParaRPr lang="en-GB" dirty="0">
              <a:solidFill>
                <a:schemeClr val="bg2"/>
              </a:solidFill>
              <a:effectLst/>
            </a:endParaRPr>
          </a:p>
          <a:p>
            <a:pPr marL="2286000" lvl="5" indent="0">
              <a:buNone/>
            </a:pPr>
            <a:r>
              <a:rPr lang="en-GB" dirty="0" smtClean="0">
                <a:solidFill>
                  <a:schemeClr val="bg2"/>
                </a:solidFill>
                <a:effectLst/>
              </a:rPr>
              <a:t>Toxicology and Mutagenic studies in Rats</a:t>
            </a:r>
          </a:p>
          <a:p>
            <a:pPr marL="2286000" lvl="5" indent="0">
              <a:buNone/>
            </a:pPr>
            <a:endParaRPr lang="en-GB" dirty="0">
              <a:solidFill>
                <a:schemeClr val="bg2"/>
              </a:solidFill>
              <a:effectLst/>
            </a:endParaRPr>
          </a:p>
          <a:p>
            <a:pPr marL="2286000" lvl="5" indent="0">
              <a:buNone/>
            </a:pPr>
            <a:r>
              <a:rPr lang="en-GB" dirty="0" smtClean="0">
                <a:solidFill>
                  <a:schemeClr val="bg2"/>
                </a:solidFill>
                <a:effectLst/>
              </a:rPr>
              <a:t>Human Radiation </a:t>
            </a:r>
            <a:r>
              <a:rPr lang="en-GB" dirty="0" err="1" smtClean="0">
                <a:solidFill>
                  <a:schemeClr val="bg2"/>
                </a:solidFill>
                <a:effectLst/>
              </a:rPr>
              <a:t>Dosimetry</a:t>
            </a:r>
            <a:r>
              <a:rPr lang="en-GB" dirty="0">
                <a:solidFill>
                  <a:schemeClr val="bg2"/>
                </a:solidFill>
                <a:effectLst/>
              </a:rPr>
              <a:t> </a:t>
            </a:r>
            <a:r>
              <a:rPr lang="en-GB" dirty="0" smtClean="0">
                <a:solidFill>
                  <a:schemeClr val="bg2"/>
                </a:solidFill>
                <a:effectLst/>
              </a:rPr>
              <a:t>+ </a:t>
            </a:r>
            <a:r>
              <a:rPr lang="en-GB" dirty="0" err="1" smtClean="0">
                <a:solidFill>
                  <a:schemeClr val="bg2"/>
                </a:solidFill>
                <a:effectLst/>
              </a:rPr>
              <a:t>Biodistribution</a:t>
            </a:r>
            <a:endParaRPr lang="en-GB" dirty="0" smtClean="0">
              <a:solidFill>
                <a:schemeClr val="bg2"/>
              </a:solidFill>
              <a:effectLst/>
            </a:endParaRPr>
          </a:p>
          <a:p>
            <a:pPr marL="2286000" lvl="5" indent="0">
              <a:buNone/>
            </a:pPr>
            <a:endParaRPr lang="en-GB" dirty="0">
              <a:solidFill>
                <a:schemeClr val="bg2"/>
              </a:solidFill>
              <a:effectLst/>
            </a:endParaRPr>
          </a:p>
          <a:p>
            <a:pPr marL="2286000" lvl="5" indent="0">
              <a:buNone/>
            </a:pPr>
            <a:r>
              <a:rPr lang="en-GB" dirty="0" smtClean="0">
                <a:solidFill>
                  <a:schemeClr val="bg2"/>
                </a:solidFill>
                <a:effectLst/>
              </a:rPr>
              <a:t>Human Disease Model – Correlation with tissue</a:t>
            </a:r>
            <a:endParaRPr lang="en-GB" dirty="0">
              <a:solidFill>
                <a:schemeClr val="bg2"/>
              </a:solidFill>
              <a:effectLst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4139952" y="2132856"/>
            <a:ext cx="288032" cy="61206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4174066" y="3102373"/>
            <a:ext cx="253918" cy="39604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199507" y="3933056"/>
            <a:ext cx="253918" cy="39604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174066" y="4653136"/>
            <a:ext cx="253918" cy="39604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4199507" y="5253128"/>
            <a:ext cx="253918" cy="39604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805264"/>
            <a:ext cx="180020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Dynamic PET with full quantitation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Radioisotopes for PET research</a:t>
            </a:r>
            <a:endParaRPr lang="en-US" dirty="0" smtClean="0"/>
          </a:p>
        </p:txBody>
      </p:sp>
      <p:graphicFrame>
        <p:nvGraphicFramePr>
          <p:cNvPr id="1434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101468"/>
              </p:ext>
            </p:extLst>
          </p:nvPr>
        </p:nvGraphicFramePr>
        <p:xfrm>
          <a:off x="1763688" y="2060848"/>
          <a:ext cx="3990975" cy="3600451"/>
        </p:xfrm>
        <a:graphic>
          <a:graphicData uri="http://schemas.openxmlformats.org/drawingml/2006/table">
            <a:tbl>
              <a:tblPr/>
              <a:tblGrid>
                <a:gridCol w="2263775"/>
                <a:gridCol w="1727200"/>
              </a:tblGrid>
              <a:tr h="1079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Positron Emitter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Half-life (t</a:t>
                      </a:r>
                      <a:r>
                        <a:rPr kumimoji="0" lang="en-GB" sz="16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½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of product) in min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20.4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109.8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2.03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Data Interpretation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/>
              <a:t>Visual</a:t>
            </a:r>
          </a:p>
          <a:p>
            <a:pPr eaLnBrk="1" hangingPunct="1">
              <a:defRPr/>
            </a:pPr>
            <a:r>
              <a:rPr lang="en-GB" sz="2800" smtClean="0"/>
              <a:t>Quantitative to calculate the SUV – uptake at a particular timepoint corrected for dose injected and body weight or surface area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/>
              <a:t>SUV(bw)= tissue concentration(MBq/g)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/>
              <a:t>			injected dose (MBq)/body weight (g)</a:t>
            </a:r>
          </a:p>
          <a:p>
            <a:pPr eaLnBrk="1" hangingPunct="1">
              <a:defRPr/>
            </a:pPr>
            <a:r>
              <a:rPr lang="en-GB" sz="2800" smtClean="0"/>
              <a:t>Above methods assume that dephosphorylation is negligible</a:t>
            </a:r>
          </a:p>
          <a:p>
            <a:pPr eaLnBrk="1" hangingPunct="1">
              <a:defRPr/>
            </a:pPr>
            <a:endParaRPr lang="en-US" sz="2800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1979613" y="4076700"/>
            <a:ext cx="4535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</TotalTime>
  <Words>1374</Words>
  <Application>Microsoft Office PowerPoint</Application>
  <PresentationFormat>On-screen Show (4:3)</PresentationFormat>
  <Paragraphs>386</Paragraphs>
  <Slides>43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Clouds</vt:lpstr>
      <vt:lpstr>Standarddesign</vt:lpstr>
      <vt:lpstr>Chart</vt:lpstr>
      <vt:lpstr>Prism Project</vt:lpstr>
      <vt:lpstr>Photo Editor Photo</vt:lpstr>
      <vt:lpstr>Novel tracers in PET imaging</vt:lpstr>
      <vt:lpstr>Why do we need imaging biomarkers?</vt:lpstr>
      <vt:lpstr>PowerPoint Presentation</vt:lpstr>
      <vt:lpstr>Examples of Molecular Imaging Probes in Development</vt:lpstr>
      <vt:lpstr>PowerPoint Presentation</vt:lpstr>
      <vt:lpstr>Novel Probe Development</vt:lpstr>
      <vt:lpstr>Novel Probe Development</vt:lpstr>
      <vt:lpstr>Radioisotopes for PET research</vt:lpstr>
      <vt:lpstr>Data Interpretation</vt:lpstr>
      <vt:lpstr>Data Interpretation</vt:lpstr>
      <vt:lpstr>Proliferation</vt:lpstr>
      <vt:lpstr>PowerPoint Presentation</vt:lpstr>
      <vt:lpstr>[18F]fluorothymidine – a substrate for TK1 and ENT1</vt:lpstr>
      <vt:lpstr>Compartmental Analysis</vt:lpstr>
      <vt:lpstr>[18F]FLT-PET      (Kenny  et al, Cancer Research 2005)</vt:lpstr>
      <vt:lpstr>PowerPoint Presentation</vt:lpstr>
      <vt:lpstr>[18F]FLT and proliferation in breast cancer - Results</vt:lpstr>
      <vt:lpstr>FLT Metabolism and Modelling</vt:lpstr>
      <vt:lpstr>Defining objective criteria for response assessment Test-retest reproducibility of FLT</vt:lpstr>
      <vt:lpstr>PowerPoint Presentation</vt:lpstr>
      <vt:lpstr>[18F]FLT-PET</vt:lpstr>
      <vt:lpstr>FLT-Pharmacodynamic studies</vt:lpstr>
      <vt:lpstr>PowerPoint Presentation</vt:lpstr>
      <vt:lpstr>[18F]FLT as a PD marker (Kenny et al Clinical Cancer Res Nov 1, 2009.)</vt:lpstr>
      <vt:lpstr>Capecitabine</vt:lpstr>
      <vt:lpstr>Results</vt:lpstr>
      <vt:lpstr>Angiogenesis: Background</vt:lpstr>
      <vt:lpstr>Folkman, 1971</vt:lpstr>
      <vt:lpstr>Integrins</vt:lpstr>
      <vt:lpstr>New angiogenesis imaging agents: integrin avb3 receptor probes</vt:lpstr>
      <vt:lpstr>Breast tumour with bone metastases</vt:lpstr>
      <vt:lpstr>Pleural and lymph node metastases</vt:lpstr>
      <vt:lpstr>Results</vt:lpstr>
      <vt:lpstr>Blood flow</vt:lpstr>
      <vt:lpstr>PET Water Images in Breast cancer</vt:lpstr>
      <vt:lpstr>Apoptosis</vt:lpstr>
      <vt:lpstr>PowerPoint Presentation</vt:lpstr>
      <vt:lpstr>Carcinoids</vt:lpstr>
      <vt:lpstr>PET and Therapeutics</vt:lpstr>
      <vt:lpstr>Using of generic radiotracers for PD imaging: [11C]choline</vt:lpstr>
      <vt:lpstr>PET microdose studies</vt:lpstr>
      <vt:lpstr>PET microdose studies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 Imaging of Cancer and Therapeutics</dc:title>
  <dc:creator>Laura</dc:creator>
  <cp:lastModifiedBy>Shiel, Nuala</cp:lastModifiedBy>
  <cp:revision>41</cp:revision>
  <dcterms:created xsi:type="dcterms:W3CDTF">2009-11-11T11:30:10Z</dcterms:created>
  <dcterms:modified xsi:type="dcterms:W3CDTF">2012-11-15T10:11:23Z</dcterms:modified>
</cp:coreProperties>
</file>