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3" r:id="rId5"/>
    <p:sldId id="264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31" autoAdjust="0"/>
    <p:restoredTop sz="94660"/>
  </p:normalViewPr>
  <p:slideViewPr>
    <p:cSldViewPr>
      <p:cViewPr>
        <p:scale>
          <a:sx n="50" d="100"/>
          <a:sy n="50" d="100"/>
        </p:scale>
        <p:origin x="-1806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7CCC11F-BE43-4B4B-8BB7-B6EE5F425303}" type="datetimeFigureOut">
              <a:rPr lang="en-GB" smtClean="0"/>
              <a:pPr/>
              <a:t>28/09/2012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470357B-7260-44EF-BB6B-67C40F696C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C11F-BE43-4B4B-8BB7-B6EE5F425303}" type="datetimeFigureOut">
              <a:rPr lang="en-GB" smtClean="0"/>
              <a:pPr/>
              <a:t>28/09/2012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357B-7260-44EF-BB6B-67C40F696C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C11F-BE43-4B4B-8BB7-B6EE5F425303}" type="datetimeFigureOut">
              <a:rPr lang="en-GB" smtClean="0"/>
              <a:pPr/>
              <a:t>28/09/2012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357B-7260-44EF-BB6B-67C40F696C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CCC11F-BE43-4B4B-8BB7-B6EE5F425303}" type="datetimeFigureOut">
              <a:rPr lang="en-GB" smtClean="0"/>
              <a:pPr/>
              <a:t>28/09/2012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470357B-7260-44EF-BB6B-67C40F696CD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7CCC11F-BE43-4B4B-8BB7-B6EE5F425303}" type="datetimeFigureOut">
              <a:rPr lang="en-GB" smtClean="0"/>
              <a:pPr/>
              <a:t>28/09/2012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470357B-7260-44EF-BB6B-67C40F696C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C11F-BE43-4B4B-8BB7-B6EE5F425303}" type="datetimeFigureOut">
              <a:rPr lang="en-GB" smtClean="0"/>
              <a:pPr/>
              <a:t>28/09/2012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357B-7260-44EF-BB6B-67C40F696CD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C11F-BE43-4B4B-8BB7-B6EE5F425303}" type="datetimeFigureOut">
              <a:rPr lang="en-GB" smtClean="0"/>
              <a:pPr/>
              <a:t>28/09/2012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357B-7260-44EF-BB6B-67C40F696CD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CCC11F-BE43-4B4B-8BB7-B6EE5F425303}" type="datetimeFigureOut">
              <a:rPr lang="en-GB" smtClean="0"/>
              <a:pPr/>
              <a:t>28/09/2012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470357B-7260-44EF-BB6B-67C40F696CD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C11F-BE43-4B4B-8BB7-B6EE5F425303}" type="datetimeFigureOut">
              <a:rPr lang="en-GB" smtClean="0"/>
              <a:pPr/>
              <a:t>28/09/2012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357B-7260-44EF-BB6B-67C40F696C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CCC11F-BE43-4B4B-8BB7-B6EE5F425303}" type="datetimeFigureOut">
              <a:rPr lang="en-GB" smtClean="0"/>
              <a:pPr/>
              <a:t>28/09/2012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470357B-7260-44EF-BB6B-67C40F696CD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CCC11F-BE43-4B4B-8BB7-B6EE5F425303}" type="datetimeFigureOut">
              <a:rPr lang="en-GB" smtClean="0"/>
              <a:pPr/>
              <a:t>28/09/2012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470357B-7260-44EF-BB6B-67C40F696CD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7CCC11F-BE43-4B4B-8BB7-B6EE5F425303}" type="datetimeFigureOut">
              <a:rPr lang="en-GB" smtClean="0"/>
              <a:pPr/>
              <a:t>28/09/2012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470357B-7260-44EF-BB6B-67C40F696CD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1" y="260648"/>
            <a:ext cx="62646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Arial" pitchFamily="34" charset="0"/>
                <a:cs typeface="Arial" pitchFamily="34" charset="0"/>
              </a:rPr>
              <a:t>What does being critical in academic appraisal mean?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20805331">
            <a:off x="817599" y="2179402"/>
            <a:ext cx="30243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Being sceptical</a:t>
            </a:r>
          </a:p>
          <a:p>
            <a:r>
              <a:rPr lang="en-GB" sz="1400" i="1" dirty="0" smtClean="0"/>
              <a:t>Toward knowledge and the process of building knowledge</a:t>
            </a:r>
            <a:endParaRPr lang="en-GB" sz="1400" i="1" dirty="0"/>
          </a:p>
        </p:txBody>
      </p:sp>
      <p:sp>
        <p:nvSpPr>
          <p:cNvPr id="6" name="TextBox 5"/>
          <p:cNvSpPr txBox="1"/>
          <p:nvPr/>
        </p:nvSpPr>
        <p:spPr>
          <a:xfrm rot="509121">
            <a:off x="705433" y="4526976"/>
            <a:ext cx="2228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Questioning</a:t>
            </a:r>
          </a:p>
        </p:txBody>
      </p:sp>
      <p:sp>
        <p:nvSpPr>
          <p:cNvPr id="7" name="TextBox 6"/>
          <p:cNvSpPr txBox="1"/>
          <p:nvPr/>
        </p:nvSpPr>
        <p:spPr>
          <a:xfrm rot="1510577">
            <a:off x="5043648" y="4667814"/>
            <a:ext cx="3218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Respecting others</a:t>
            </a:r>
          </a:p>
        </p:txBody>
      </p:sp>
      <p:sp>
        <p:nvSpPr>
          <p:cNvPr id="8" name="TextBox 7"/>
          <p:cNvSpPr txBox="1"/>
          <p:nvPr/>
        </p:nvSpPr>
        <p:spPr>
          <a:xfrm rot="20188060">
            <a:off x="2713593" y="3339630"/>
            <a:ext cx="3616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Being open-minded</a:t>
            </a:r>
          </a:p>
        </p:txBody>
      </p:sp>
      <p:sp>
        <p:nvSpPr>
          <p:cNvPr id="9" name="TextBox 8"/>
          <p:cNvSpPr txBox="1"/>
          <p:nvPr/>
        </p:nvSpPr>
        <p:spPr>
          <a:xfrm rot="1761661">
            <a:off x="5044110" y="2499972"/>
            <a:ext cx="3380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Being constructive</a:t>
            </a:r>
          </a:p>
        </p:txBody>
      </p:sp>
      <p:sp>
        <p:nvSpPr>
          <p:cNvPr id="10" name="TextBox 9"/>
          <p:cNvSpPr txBox="1"/>
          <p:nvPr/>
        </p:nvSpPr>
        <p:spPr>
          <a:xfrm rot="20805331">
            <a:off x="1904771" y="5346934"/>
            <a:ext cx="30243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Scrutinising</a:t>
            </a:r>
          </a:p>
          <a:p>
            <a:r>
              <a:rPr lang="en-GB" sz="1400" i="1" dirty="0" smtClean="0"/>
              <a:t>Are arguments logically consistent with sufficient evidence</a:t>
            </a:r>
            <a:endParaRPr lang="en-GB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1" y="260648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When might you need to use critical appraisal?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 rot="1757863">
            <a:off x="459086" y="2195234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Peer Review</a:t>
            </a:r>
            <a:endParaRPr lang="en-GB" sz="1400" i="1" dirty="0"/>
          </a:p>
        </p:txBody>
      </p:sp>
      <p:sp>
        <p:nvSpPr>
          <p:cNvPr id="6" name="TextBox 5"/>
          <p:cNvSpPr txBox="1"/>
          <p:nvPr/>
        </p:nvSpPr>
        <p:spPr>
          <a:xfrm rot="509121">
            <a:off x="705433" y="4743000"/>
            <a:ext cx="2228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Writing</a:t>
            </a:r>
          </a:p>
        </p:txBody>
      </p:sp>
      <p:sp>
        <p:nvSpPr>
          <p:cNvPr id="8" name="TextBox 7"/>
          <p:cNvSpPr txBox="1"/>
          <p:nvPr/>
        </p:nvSpPr>
        <p:spPr>
          <a:xfrm rot="20188060">
            <a:off x="1245318" y="2826534"/>
            <a:ext cx="429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Reviewing the literature</a:t>
            </a:r>
          </a:p>
        </p:txBody>
      </p:sp>
      <p:sp>
        <p:nvSpPr>
          <p:cNvPr id="9" name="TextBox 8"/>
          <p:cNvSpPr txBox="1"/>
          <p:nvPr/>
        </p:nvSpPr>
        <p:spPr>
          <a:xfrm rot="1761661">
            <a:off x="5881338" y="2399676"/>
            <a:ext cx="2677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Study Design</a:t>
            </a:r>
          </a:p>
        </p:txBody>
      </p:sp>
      <p:sp>
        <p:nvSpPr>
          <p:cNvPr id="10" name="TextBox 9"/>
          <p:cNvSpPr txBox="1"/>
          <p:nvPr/>
        </p:nvSpPr>
        <p:spPr>
          <a:xfrm rot="20805331">
            <a:off x="1337367" y="5773273"/>
            <a:ext cx="3545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Letter to the editor</a:t>
            </a:r>
            <a:endParaRPr lang="en-GB" sz="2400" i="1" dirty="0"/>
          </a:p>
        </p:txBody>
      </p:sp>
      <p:sp>
        <p:nvSpPr>
          <p:cNvPr id="11" name="TextBox 10"/>
          <p:cNvSpPr txBox="1"/>
          <p:nvPr/>
        </p:nvSpPr>
        <p:spPr>
          <a:xfrm rot="1757137">
            <a:off x="4818357" y="5418895"/>
            <a:ext cx="3545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BSc examinations!</a:t>
            </a:r>
            <a:endParaRPr lang="en-GB" sz="2400" i="1" dirty="0"/>
          </a:p>
        </p:txBody>
      </p:sp>
      <p:sp>
        <p:nvSpPr>
          <p:cNvPr id="12" name="TextBox 11"/>
          <p:cNvSpPr txBox="1"/>
          <p:nvPr/>
        </p:nvSpPr>
        <p:spPr>
          <a:xfrm rot="20590642">
            <a:off x="3194779" y="3644202"/>
            <a:ext cx="3545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Government reports</a:t>
            </a:r>
            <a:endParaRPr lang="en-GB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404664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Would you question/criticise a leading academic?</a:t>
            </a:r>
            <a:endParaRPr lang="en-GB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39552" y="220486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smtClean="0">
                <a:solidFill>
                  <a:srgbClr val="FF0000"/>
                </a:solidFill>
              </a:rPr>
              <a:t>As long as you can give convincing reasons for your views</a:t>
            </a:r>
            <a:endParaRPr lang="en-GB" sz="2800" i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3717032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smtClean="0">
                <a:solidFill>
                  <a:srgbClr val="FF0000"/>
                </a:solidFill>
              </a:rPr>
              <a:t>Adopt a critical stance towards others and be self critical</a:t>
            </a:r>
            <a:endParaRPr lang="en-GB" sz="2800" i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7544" y="5301208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smtClean="0">
                <a:solidFill>
                  <a:srgbClr val="FF0000"/>
                </a:solidFill>
              </a:rPr>
              <a:t>Learn to justify your own opinions and cope with challenges on them </a:t>
            </a:r>
            <a:endParaRPr lang="en-GB" sz="2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16632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What should you consider as a critical reader of the literature?</a:t>
            </a:r>
            <a:endParaRPr lang="en-GB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1340768"/>
            <a:ext cx="8424936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 smtClean="0">
                <a:solidFill>
                  <a:srgbClr val="FF0000"/>
                </a:solidFill>
              </a:rPr>
              <a:t>Significance:</a:t>
            </a:r>
          </a:p>
          <a:p>
            <a:pPr lvl="1">
              <a:spcAft>
                <a:spcPts val="600"/>
              </a:spcAft>
              <a:buFont typeface="Courier New" pitchFamily="49" charset="0"/>
              <a:buChar char="o"/>
            </a:pPr>
            <a:r>
              <a:rPr lang="en-GB" sz="2000" i="1" dirty="0" smtClean="0">
                <a:solidFill>
                  <a:srgbClr val="FF0000"/>
                </a:solidFill>
              </a:rPr>
              <a:t>What are the aims/hypotheses?</a:t>
            </a:r>
          </a:p>
          <a:p>
            <a:pPr lvl="1">
              <a:spcAft>
                <a:spcPts val="600"/>
              </a:spcAft>
              <a:buFont typeface="Courier New" pitchFamily="49" charset="0"/>
              <a:buChar char="o"/>
            </a:pPr>
            <a:r>
              <a:rPr lang="en-GB" sz="2000" i="1" dirty="0" smtClean="0">
                <a:solidFill>
                  <a:srgbClr val="FF0000"/>
                </a:solidFill>
              </a:rPr>
              <a:t>Have they achieved these?</a:t>
            </a:r>
          </a:p>
          <a:p>
            <a:pPr lvl="1">
              <a:spcAft>
                <a:spcPts val="600"/>
              </a:spcAft>
              <a:buFont typeface="Courier New" pitchFamily="49" charset="0"/>
              <a:buChar char="o"/>
            </a:pPr>
            <a:r>
              <a:rPr lang="en-GB" sz="2000" i="1" dirty="0" smtClean="0">
                <a:solidFill>
                  <a:srgbClr val="FF0000"/>
                </a:solidFill>
              </a:rPr>
              <a:t>How does it build on knowledge or the current body of evidence?</a:t>
            </a:r>
          </a:p>
          <a:p>
            <a:pPr lvl="1">
              <a:spcAft>
                <a:spcPts val="600"/>
              </a:spcAft>
              <a:buFont typeface="Courier New" pitchFamily="49" charset="0"/>
              <a:buChar char="o"/>
            </a:pPr>
            <a:r>
              <a:rPr lang="en-GB" sz="2000" i="1" dirty="0" smtClean="0">
                <a:solidFill>
                  <a:srgbClr val="FF0000"/>
                </a:solidFill>
              </a:rPr>
              <a:t>How does it relate to other work in the field?</a:t>
            </a:r>
          </a:p>
          <a:p>
            <a:pPr lvl="1"/>
            <a:endParaRPr lang="en-GB" sz="2000" i="1" dirty="0">
              <a:solidFill>
                <a:srgbClr val="FF0000"/>
              </a:solidFill>
            </a:endParaRPr>
          </a:p>
          <a:p>
            <a:r>
              <a:rPr lang="en-GB" sz="2800" b="1" i="1" dirty="0" smtClean="0">
                <a:solidFill>
                  <a:srgbClr val="FF0000"/>
                </a:solidFill>
              </a:rPr>
              <a:t>How well was the study done?</a:t>
            </a:r>
          </a:p>
          <a:p>
            <a:pPr lvl="1">
              <a:spcAft>
                <a:spcPts val="600"/>
              </a:spcAft>
              <a:buFont typeface="Courier New" pitchFamily="49" charset="0"/>
              <a:buChar char="o"/>
            </a:pPr>
            <a:r>
              <a:rPr lang="en-GB" sz="2000" i="1" dirty="0" smtClean="0">
                <a:solidFill>
                  <a:srgbClr val="FF0000"/>
                </a:solidFill>
              </a:rPr>
              <a:t>What methods were used?</a:t>
            </a:r>
          </a:p>
          <a:p>
            <a:pPr lvl="1">
              <a:spcAft>
                <a:spcPts val="600"/>
              </a:spcAft>
              <a:buFont typeface="Courier New" pitchFamily="49" charset="0"/>
              <a:buChar char="o"/>
            </a:pPr>
            <a:r>
              <a:rPr lang="en-GB" sz="2000" i="1" dirty="0" smtClean="0">
                <a:solidFill>
                  <a:srgbClr val="FF0000"/>
                </a:solidFill>
              </a:rPr>
              <a:t>Were they appropriate to the aims?</a:t>
            </a:r>
          </a:p>
          <a:p>
            <a:pPr lvl="1">
              <a:spcAft>
                <a:spcPts val="600"/>
              </a:spcAft>
              <a:buFont typeface="Courier New" pitchFamily="49" charset="0"/>
              <a:buChar char="o"/>
            </a:pPr>
            <a:r>
              <a:rPr lang="en-GB" sz="2000" i="1" dirty="0" smtClean="0">
                <a:solidFill>
                  <a:srgbClr val="FF0000"/>
                </a:solidFill>
              </a:rPr>
              <a:t>How objective was the approach?</a:t>
            </a:r>
          </a:p>
          <a:p>
            <a:pPr lvl="1">
              <a:spcAft>
                <a:spcPts val="600"/>
              </a:spcAft>
              <a:buFont typeface="Courier New" pitchFamily="49" charset="0"/>
              <a:buChar char="o"/>
            </a:pPr>
            <a:r>
              <a:rPr lang="en-GB" sz="2000" i="1" dirty="0" smtClean="0">
                <a:solidFill>
                  <a:srgbClr val="FF0000"/>
                </a:solidFill>
              </a:rPr>
              <a:t>Was this the best study design?</a:t>
            </a:r>
          </a:p>
          <a:p>
            <a:pPr lvl="1">
              <a:spcAft>
                <a:spcPts val="600"/>
              </a:spcAft>
              <a:buFont typeface="Courier New" pitchFamily="49" charset="0"/>
              <a:buChar char="o"/>
            </a:pPr>
            <a:r>
              <a:rPr lang="en-GB" sz="2000" i="1" dirty="0" smtClean="0">
                <a:solidFill>
                  <a:srgbClr val="FF0000"/>
                </a:solidFill>
              </a:rPr>
              <a:t>Were there any biases?</a:t>
            </a:r>
          </a:p>
          <a:p>
            <a:pPr lvl="1">
              <a:spcAft>
                <a:spcPts val="600"/>
              </a:spcAft>
              <a:buFont typeface="Courier New" pitchFamily="49" charset="0"/>
              <a:buChar char="o"/>
            </a:pPr>
            <a:r>
              <a:rPr lang="en-GB" sz="2000" i="1" dirty="0" smtClean="0">
                <a:solidFill>
                  <a:srgbClr val="FF0000"/>
                </a:solidFill>
              </a:rPr>
              <a:t>Are the results valid and interpreted appropriately? </a:t>
            </a:r>
          </a:p>
          <a:p>
            <a:pPr lvl="1">
              <a:spcAft>
                <a:spcPts val="600"/>
              </a:spcAft>
              <a:buFont typeface="Courier New" pitchFamily="49" charset="0"/>
              <a:buChar char="o"/>
            </a:pPr>
            <a:r>
              <a:rPr lang="en-GB" sz="2000" i="1" dirty="0" smtClean="0">
                <a:solidFill>
                  <a:srgbClr val="FF0000"/>
                </a:solidFill>
              </a:rPr>
              <a:t>Could this have been done better?</a:t>
            </a:r>
          </a:p>
          <a:p>
            <a:pPr lvl="1">
              <a:buFont typeface="Courier New" pitchFamily="49" charset="0"/>
              <a:buChar char="o"/>
            </a:pPr>
            <a:endParaRPr lang="en-GB" sz="2000" i="1" dirty="0" smtClean="0">
              <a:solidFill>
                <a:srgbClr val="FF0000"/>
              </a:solidFill>
            </a:endParaRPr>
          </a:p>
          <a:p>
            <a:endParaRPr lang="en-GB" sz="2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404664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What should you consider as a critical reader of the literature?</a:t>
            </a:r>
            <a:endParaRPr lang="en-GB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2179796"/>
            <a:ext cx="8424936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 smtClean="0">
                <a:solidFill>
                  <a:srgbClr val="FF0000"/>
                </a:solidFill>
              </a:rPr>
              <a:t>Quality of Research:</a:t>
            </a:r>
          </a:p>
          <a:p>
            <a:endParaRPr lang="en-GB" sz="2800" b="1" i="1" dirty="0" smtClean="0">
              <a:solidFill>
                <a:srgbClr val="FF0000"/>
              </a:solidFill>
            </a:endParaRPr>
          </a:p>
          <a:p>
            <a:pPr lvl="1">
              <a:spcAft>
                <a:spcPts val="600"/>
              </a:spcAft>
              <a:buFont typeface="Courier New" pitchFamily="49" charset="0"/>
              <a:buChar char="o"/>
            </a:pPr>
            <a:r>
              <a:rPr lang="en-GB" sz="2000" i="1" dirty="0" smtClean="0">
                <a:solidFill>
                  <a:srgbClr val="FF0000"/>
                </a:solidFill>
              </a:rPr>
              <a:t>Clear identified and justified problem/ statement/ hypothesis?</a:t>
            </a:r>
          </a:p>
          <a:p>
            <a:pPr lvl="1">
              <a:spcAft>
                <a:spcPts val="600"/>
              </a:spcAft>
              <a:buFont typeface="Courier New" pitchFamily="49" charset="0"/>
              <a:buChar char="o"/>
            </a:pPr>
            <a:r>
              <a:rPr lang="en-GB" sz="2000" i="1" dirty="0" smtClean="0">
                <a:solidFill>
                  <a:srgbClr val="FF0000"/>
                </a:solidFill>
              </a:rPr>
              <a:t>Is the argument consistent?</a:t>
            </a:r>
          </a:p>
          <a:p>
            <a:pPr lvl="1">
              <a:spcAft>
                <a:spcPts val="600"/>
              </a:spcAft>
              <a:buFont typeface="Courier New" pitchFamily="49" charset="0"/>
              <a:buChar char="o"/>
            </a:pPr>
            <a:r>
              <a:rPr lang="en-GB" sz="2000" i="1" dirty="0" smtClean="0">
                <a:solidFill>
                  <a:srgbClr val="FF0000"/>
                </a:solidFill>
              </a:rPr>
              <a:t>Will the methods answer this argument or just part of it or none of it?</a:t>
            </a:r>
          </a:p>
          <a:p>
            <a:pPr lvl="1">
              <a:spcAft>
                <a:spcPts val="600"/>
              </a:spcAft>
              <a:buFont typeface="Courier New" pitchFamily="49" charset="0"/>
              <a:buChar char="o"/>
            </a:pPr>
            <a:r>
              <a:rPr lang="en-GB" sz="2000" i="1" dirty="0" smtClean="0">
                <a:solidFill>
                  <a:srgbClr val="FF0000"/>
                </a:solidFill>
              </a:rPr>
              <a:t>How robust an argument is it? And what do the results of the study presented add to this argument?</a:t>
            </a:r>
          </a:p>
          <a:p>
            <a:pPr lvl="1">
              <a:spcAft>
                <a:spcPts val="600"/>
              </a:spcAft>
              <a:buFont typeface="Courier New" pitchFamily="49" charset="0"/>
              <a:buChar char="o"/>
            </a:pPr>
            <a:r>
              <a:rPr lang="en-GB" sz="2000" i="1" dirty="0" smtClean="0">
                <a:solidFill>
                  <a:srgbClr val="FF0000"/>
                </a:solidFill>
              </a:rPr>
              <a:t>Can any conclusions be drawn or has the work simply raise more questions and given no answers?</a:t>
            </a:r>
          </a:p>
          <a:p>
            <a:pPr lvl="1">
              <a:spcAft>
                <a:spcPts val="600"/>
              </a:spcAft>
              <a:buFont typeface="Courier New" pitchFamily="49" charset="0"/>
              <a:buChar char="o"/>
            </a:pPr>
            <a:r>
              <a:rPr lang="en-GB" sz="2000" i="1" dirty="0" smtClean="0">
                <a:solidFill>
                  <a:srgbClr val="FF0000"/>
                </a:solidFill>
              </a:rPr>
              <a:t>Is the evidence and data there to support these conclusions?</a:t>
            </a:r>
          </a:p>
          <a:p>
            <a:pPr lvl="1"/>
            <a:endParaRPr lang="en-GB" sz="2000" i="1" dirty="0">
              <a:solidFill>
                <a:srgbClr val="FF0000"/>
              </a:solidFill>
            </a:endParaRPr>
          </a:p>
          <a:p>
            <a:pPr lvl="1">
              <a:buFont typeface="Courier New" pitchFamily="49" charset="0"/>
              <a:buChar char="o"/>
            </a:pPr>
            <a:endParaRPr lang="en-GB" sz="2000" i="1" dirty="0" smtClean="0">
              <a:solidFill>
                <a:srgbClr val="FF0000"/>
              </a:solidFill>
            </a:endParaRPr>
          </a:p>
          <a:p>
            <a:endParaRPr lang="en-GB" sz="2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73041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GB" i="1" dirty="0"/>
              <a:t>Introduction – </a:t>
            </a:r>
            <a:r>
              <a:rPr lang="en-GB" i="1" dirty="0" smtClean="0"/>
              <a:t>(¼ </a:t>
            </a:r>
            <a:r>
              <a:rPr lang="en-GB" i="1" dirty="0"/>
              <a:t>of the overall </a:t>
            </a:r>
            <a:r>
              <a:rPr lang="en-GB" i="1" dirty="0" smtClean="0"/>
              <a:t>review)</a:t>
            </a:r>
            <a:endParaRPr lang="en-GB" dirty="0"/>
          </a:p>
          <a:p>
            <a:r>
              <a:rPr lang="en-GB" dirty="0"/>
              <a:t>	</a:t>
            </a:r>
            <a:r>
              <a:rPr lang="en-GB" dirty="0" smtClean="0"/>
              <a:t>Outline </a:t>
            </a:r>
            <a:r>
              <a:rPr lang="en-GB" dirty="0"/>
              <a:t>what the article or paper was about</a:t>
            </a:r>
          </a:p>
          <a:p>
            <a:r>
              <a:rPr lang="en-GB" dirty="0"/>
              <a:t>	What were its aims and objectives?</a:t>
            </a:r>
          </a:p>
          <a:p>
            <a:r>
              <a:rPr lang="en-GB" dirty="0"/>
              <a:t>	What were the main findings and/or arguments?</a:t>
            </a:r>
          </a:p>
          <a:p>
            <a:r>
              <a:rPr lang="en-GB" dirty="0"/>
              <a:t>	What was your evaluation of this? – this should be your concluding statement</a:t>
            </a:r>
          </a:p>
          <a:p>
            <a:endParaRPr lang="en-GB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smtClean="0"/>
              <a:t>How do I write a critical analysis?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GB" i="1" dirty="0"/>
              <a:t>Summary&amp; critique – </a:t>
            </a:r>
            <a:r>
              <a:rPr lang="en-GB" i="1" dirty="0" smtClean="0"/>
              <a:t>(main </a:t>
            </a:r>
            <a:r>
              <a:rPr lang="en-GB" i="1" dirty="0"/>
              <a:t>substance of your review </a:t>
            </a:r>
            <a:r>
              <a:rPr lang="en-GB" i="1" dirty="0" err="1"/>
              <a:t>approx</a:t>
            </a:r>
            <a:r>
              <a:rPr lang="en-GB" i="1" dirty="0"/>
              <a:t> </a:t>
            </a:r>
            <a:r>
              <a:rPr lang="en-GB" i="1" dirty="0" smtClean="0"/>
              <a:t>½ content) </a:t>
            </a:r>
            <a:endParaRPr lang="en-GB" dirty="0"/>
          </a:p>
          <a:p>
            <a:r>
              <a:rPr lang="en-GB" dirty="0" smtClean="0"/>
              <a:t>Balanced </a:t>
            </a:r>
            <a:r>
              <a:rPr lang="en-GB" dirty="0"/>
              <a:t>discussion and evaluation of the strengths and weakness – give examples</a:t>
            </a:r>
          </a:p>
          <a:p>
            <a:r>
              <a:rPr lang="en-GB" dirty="0"/>
              <a:t>Discuss notable features and findings </a:t>
            </a:r>
            <a:endParaRPr lang="en-GB" dirty="0" smtClean="0"/>
          </a:p>
          <a:p>
            <a:r>
              <a:rPr lang="en-GB" dirty="0" smtClean="0"/>
              <a:t>Note why </a:t>
            </a:r>
            <a:r>
              <a:rPr lang="en-GB" dirty="0"/>
              <a:t>they are important and address the aim of the work and how they add to the body of literature</a:t>
            </a:r>
          </a:p>
          <a:p>
            <a:endParaRPr lang="en-GB" dirty="0"/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smtClean="0"/>
              <a:t>How do I write a critical analysis?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874435"/>
          </a:xfrm>
        </p:spPr>
        <p:txBody>
          <a:bodyPr/>
          <a:lstStyle/>
          <a:p>
            <a:pPr marL="109728" indent="0">
              <a:buNone/>
            </a:pPr>
            <a:r>
              <a:rPr lang="en-GB" i="1" dirty="0"/>
              <a:t>Conclusion – </a:t>
            </a:r>
            <a:r>
              <a:rPr lang="en-GB" i="1" dirty="0" smtClean="0"/>
              <a:t>(remaining </a:t>
            </a:r>
            <a:r>
              <a:rPr lang="en-GB" i="1" dirty="0"/>
              <a:t>¼ of your </a:t>
            </a:r>
            <a:r>
              <a:rPr lang="en-GB" i="1" dirty="0" smtClean="0"/>
              <a:t>review)</a:t>
            </a:r>
            <a:endParaRPr lang="en-GB" dirty="0"/>
          </a:p>
          <a:p>
            <a:r>
              <a:rPr lang="en-GB" dirty="0"/>
              <a:t>Re-state you opinion of the text and what recommendation you’d make about this whether its further work, the experiment or study should be repeated by doing a bit differently or if this was then done it would answer this </a:t>
            </a:r>
            <a:r>
              <a:rPr lang="en-GB" dirty="0" err="1"/>
              <a:t>etc</a:t>
            </a:r>
            <a:r>
              <a:rPr lang="en-GB" dirty="0"/>
              <a:t> etc.</a:t>
            </a:r>
          </a:p>
          <a:p>
            <a:r>
              <a:rPr lang="en-GB" dirty="0"/>
              <a:t> </a:t>
            </a:r>
            <a:r>
              <a:rPr lang="en-GB" dirty="0" smtClean="0"/>
              <a:t>This is your opinion and judgment, there is no right or wrong answer but its how well you back your judgement up!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smtClean="0"/>
              <a:t>How do I write a critical analysis?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98</TotalTime>
  <Words>433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do I write a critical analysis?</vt:lpstr>
      <vt:lpstr>How do I write a critical analysis?</vt:lpstr>
      <vt:lpstr>How do I write a critical analysis?</vt:lpstr>
    </vt:vector>
  </TitlesOfParts>
  <Company>Imperial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Lynsey Duffell</dc:creator>
  <cp:lastModifiedBy>Shiel, Nuala</cp:lastModifiedBy>
  <cp:revision>21</cp:revision>
  <dcterms:created xsi:type="dcterms:W3CDTF">2012-09-27T10:54:48Z</dcterms:created>
  <dcterms:modified xsi:type="dcterms:W3CDTF">2012-09-28T15:59:29Z</dcterms:modified>
</cp:coreProperties>
</file>