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1" r:id="rId2"/>
    <p:sldId id="362" r:id="rId3"/>
    <p:sldId id="434" r:id="rId4"/>
    <p:sldId id="392" r:id="rId5"/>
    <p:sldId id="428" r:id="rId6"/>
    <p:sldId id="430" r:id="rId7"/>
    <p:sldId id="440" r:id="rId8"/>
    <p:sldId id="445" r:id="rId9"/>
    <p:sldId id="446" r:id="rId10"/>
    <p:sldId id="447" r:id="rId11"/>
    <p:sldId id="448" r:id="rId12"/>
    <p:sldId id="441" r:id="rId13"/>
    <p:sldId id="427" r:id="rId14"/>
    <p:sldId id="439" r:id="rId15"/>
    <p:sldId id="449" r:id="rId16"/>
    <p:sldId id="370" r:id="rId17"/>
    <p:sldId id="431" r:id="rId18"/>
    <p:sldId id="444" r:id="rId19"/>
    <p:sldId id="443" r:id="rId20"/>
    <p:sldId id="436" r:id="rId21"/>
    <p:sldId id="433" r:id="rId22"/>
    <p:sldId id="437" r:id="rId23"/>
    <p:sldId id="438" r:id="rId24"/>
    <p:sldId id="450" r:id="rId25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3FBF17-5A40-415E-B797-4C89AD0280F5}" type="datetime1">
              <a:rPr lang="en-US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7CD5F5-38B1-42A8-B935-B150FCE4B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1B6A2-768D-44D7-8DC6-BEAB83D5B5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F2AF2-528F-45FE-9A80-9CE98CBF6E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4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2C374-8D7A-4A9F-83D2-B1F664833F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9D90E-F69A-4DD1-93A0-5A6CE300C0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C3429-AC72-4F33-8B50-C85A40286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3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3F708-D20D-40D1-9194-CC3587F3A5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3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E40FB-7410-419A-9F61-9453F4CE62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7FF1F-59DE-4ABC-AB56-AE7749603C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3A4E8-DA8B-4167-855C-ADB3CE8CD9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2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95AAD-7EDD-46A5-9939-57235574B9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C462B-1923-4FBB-BD9D-44FA0F418F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EAEF-99E4-4352-B1FA-E1544BF7C6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585175-9F7F-4850-8AC8-71A1B07212C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71550" y="1412875"/>
            <a:ext cx="772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GB" sz="3600" dirty="0">
                <a:solidFill>
                  <a:srgbClr val="0000CC"/>
                </a:solidFill>
                <a:latin typeface="Arial" charset="0"/>
                <a:cs typeface="Arial" charset="0"/>
              </a:rPr>
              <a:t>Non-</a:t>
            </a:r>
            <a:r>
              <a:rPr lang="en-GB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IgE</a:t>
            </a:r>
            <a:r>
              <a:rPr lang="en-GB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GB" sz="36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mediated allergic reactions</a:t>
            </a:r>
            <a:endParaRPr lang="en-GB" sz="3600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16013" y="2492375"/>
            <a:ext cx="1173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GB" sz="1400">
                <a:solidFill>
                  <a:srgbClr val="0000CC"/>
                </a:solidFill>
                <a:latin typeface="Arial" charset="0"/>
                <a:cs typeface="Arial" charset="0"/>
              </a:rPr>
              <a:t>21 Jan 2013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/>
        </p:nvSpPr>
        <p:spPr bwMode="auto">
          <a:xfrm>
            <a:off x="1143000" y="3657600"/>
            <a:ext cx="7078663" cy="16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800" dirty="0">
                <a:latin typeface="Arial" charset="0"/>
                <a:cs typeface="Arial" charset="0"/>
              </a:rPr>
              <a:t>Stephen Till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endParaRPr lang="en-GB" dirty="0"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1700" dirty="0">
                <a:latin typeface="Arial" charset="0"/>
                <a:cs typeface="Arial" charset="0"/>
              </a:rPr>
              <a:t>Clinical Senior Lecturer/Consultant Physician in Allergy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endParaRPr lang="en-GB" sz="1700" dirty="0"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1700" dirty="0">
                <a:latin typeface="Arial" charset="0"/>
                <a:cs typeface="Arial" charset="0"/>
              </a:rPr>
              <a:t>King’s College London/Guy’s &amp; St Thomas’ NHS Foundation Trust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295400" y="1828800"/>
            <a:ext cx="6172200" cy="3657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 rot="21125786">
            <a:off x="2229940" y="2871816"/>
            <a:ext cx="2474317" cy="1464601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28600"/>
            <a:bevelB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 rot="1572431">
            <a:off x="6081411" y="1777332"/>
            <a:ext cx="272028" cy="6874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6477000" y="1752600"/>
            <a:ext cx="1404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c-kit (RTK)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586" name="Rectangle 5"/>
          <p:cNvSpPr>
            <a:spLocks noChangeArrowheads="1"/>
          </p:cNvSpPr>
          <p:nvPr/>
        </p:nvSpPr>
        <p:spPr bwMode="auto">
          <a:xfrm>
            <a:off x="7315200" y="7620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charset="0"/>
              </a:rPr>
              <a:t>SCF (stem cell factor)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4587" name="Oval 6"/>
          <p:cNvSpPr>
            <a:spLocks noChangeArrowheads="1"/>
          </p:cNvSpPr>
          <p:nvPr/>
        </p:nvSpPr>
        <p:spPr bwMode="auto">
          <a:xfrm>
            <a:off x="6553200" y="304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Oval 7"/>
          <p:cNvSpPr>
            <a:spLocks noChangeArrowheads="1"/>
          </p:cNvSpPr>
          <p:nvPr/>
        </p:nvSpPr>
        <p:spPr bwMode="auto">
          <a:xfrm>
            <a:off x="6858000" y="533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Oval 9"/>
          <p:cNvSpPr>
            <a:spLocks noChangeArrowheads="1"/>
          </p:cNvSpPr>
          <p:nvPr/>
        </p:nvSpPr>
        <p:spPr bwMode="auto">
          <a:xfrm>
            <a:off x="6324600" y="1676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7010400" y="914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7162800" y="1219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6629400" y="1219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781800" y="1371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Oval 20"/>
          <p:cNvSpPr>
            <a:spLocks noChangeArrowheads="1"/>
          </p:cNvSpPr>
          <p:nvPr/>
        </p:nvSpPr>
        <p:spPr bwMode="auto">
          <a:xfrm>
            <a:off x="2971800" y="45720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4724400" y="43434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6858000" y="3657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Oval 24"/>
          <p:cNvSpPr>
            <a:spLocks noChangeArrowheads="1"/>
          </p:cNvSpPr>
          <p:nvPr/>
        </p:nvSpPr>
        <p:spPr bwMode="auto">
          <a:xfrm>
            <a:off x="2514600" y="22860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Oval 25"/>
          <p:cNvSpPr>
            <a:spLocks noChangeArrowheads="1"/>
          </p:cNvSpPr>
          <p:nvPr/>
        </p:nvSpPr>
        <p:spPr bwMode="auto">
          <a:xfrm>
            <a:off x="2971800" y="23622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Oval 26"/>
          <p:cNvSpPr>
            <a:spLocks noChangeArrowheads="1"/>
          </p:cNvSpPr>
          <p:nvPr/>
        </p:nvSpPr>
        <p:spPr bwMode="auto">
          <a:xfrm>
            <a:off x="4191000" y="23622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Oval 27"/>
          <p:cNvSpPr>
            <a:spLocks noChangeArrowheads="1"/>
          </p:cNvSpPr>
          <p:nvPr/>
        </p:nvSpPr>
        <p:spPr bwMode="auto">
          <a:xfrm>
            <a:off x="1981200" y="2895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Oval 28"/>
          <p:cNvSpPr>
            <a:spLocks noChangeArrowheads="1"/>
          </p:cNvSpPr>
          <p:nvPr/>
        </p:nvSpPr>
        <p:spPr bwMode="auto">
          <a:xfrm>
            <a:off x="5791200" y="43434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Oval 29"/>
          <p:cNvSpPr>
            <a:spLocks noChangeArrowheads="1"/>
          </p:cNvSpPr>
          <p:nvPr/>
        </p:nvSpPr>
        <p:spPr bwMode="auto">
          <a:xfrm>
            <a:off x="4038600" y="48768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Oval 30"/>
          <p:cNvSpPr>
            <a:spLocks noChangeArrowheads="1"/>
          </p:cNvSpPr>
          <p:nvPr/>
        </p:nvSpPr>
        <p:spPr bwMode="auto">
          <a:xfrm>
            <a:off x="1600200" y="4038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605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5334000" y="2438400"/>
            <a:ext cx="304800" cy="762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4606" name="Straight Arrow Connector 34"/>
          <p:cNvCxnSpPr>
            <a:cxnSpLocks noChangeShapeType="1"/>
          </p:cNvCxnSpPr>
          <p:nvPr/>
        </p:nvCxnSpPr>
        <p:spPr bwMode="auto">
          <a:xfrm rot="10800000" flipV="1">
            <a:off x="4572000" y="2438400"/>
            <a:ext cx="1295400" cy="5334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5981700" y="2781300"/>
            <a:ext cx="1066800" cy="6858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8" name="Rectangle 40"/>
          <p:cNvSpPr>
            <a:spLocks noChangeArrowheads="1"/>
          </p:cNvSpPr>
          <p:nvPr/>
        </p:nvSpPr>
        <p:spPr bwMode="auto">
          <a:xfrm>
            <a:off x="4953000" y="266700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mast cell proliferation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4609" name="Rectangle 41"/>
          <p:cNvSpPr>
            <a:spLocks noChangeArrowheads="1"/>
          </p:cNvSpPr>
          <p:nvPr/>
        </p:nvSpPr>
        <p:spPr bwMode="auto">
          <a:xfrm>
            <a:off x="5638800" y="3352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Enhances degranulation</a:t>
            </a:r>
            <a:endParaRPr lang="en-US" sz="1200" b="1">
              <a:solidFill>
                <a:srgbClr val="000000"/>
              </a:solidFill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1143000" y="4668838"/>
            <a:ext cx="2159000" cy="1903412"/>
            <a:chOff x="1143000" y="4669521"/>
            <a:chExt cx="2159281" cy="1902789"/>
          </a:xfrm>
        </p:grpSpPr>
        <p:sp>
          <p:nvSpPr>
            <p:cNvPr id="34" name="Rectangle 33"/>
            <p:cNvSpPr/>
            <p:nvPr/>
          </p:nvSpPr>
          <p:spPr bwMode="auto">
            <a:xfrm rot="12639006">
              <a:off x="1832625" y="4669521"/>
              <a:ext cx="272028" cy="6874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 rot="12639006">
              <a:off x="2137424" y="4821920"/>
              <a:ext cx="272028" cy="6874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pic>
          <p:nvPicPr>
            <p:cNvPr id="24630" name="Picture 36" descr="a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61497">
              <a:off x="1380860" y="5295041"/>
              <a:ext cx="707479" cy="87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1" name="Rectangle 38"/>
            <p:cNvSpPr>
              <a:spLocks noChangeArrowheads="1"/>
            </p:cNvSpPr>
            <p:nvPr/>
          </p:nvSpPr>
          <p:spPr bwMode="auto">
            <a:xfrm>
              <a:off x="2362200" y="5334000"/>
              <a:ext cx="9400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Fc</a:t>
              </a:r>
              <a:r>
                <a:rPr lang="en-US">
                  <a:solidFill>
                    <a:schemeClr val="tx2"/>
                  </a:solidFill>
                  <a:latin typeface="Symbol" charset="2"/>
                </a:rPr>
                <a:t>e</a:t>
              </a:r>
              <a:r>
                <a:rPr lang="en-US">
                  <a:solidFill>
                    <a:schemeClr val="tx2"/>
                  </a:solidFill>
                  <a:latin typeface="Arial" charset="0"/>
                </a:rPr>
                <a:t>R1</a:t>
              </a:r>
              <a:endParaRPr lang="en-US"/>
            </a:p>
          </p:txBody>
        </p:sp>
        <p:sp>
          <p:nvSpPr>
            <p:cNvPr id="24632" name="Rectangle 39"/>
            <p:cNvSpPr>
              <a:spLocks noChangeArrowheads="1"/>
            </p:cNvSpPr>
            <p:nvPr/>
          </p:nvSpPr>
          <p:spPr bwMode="auto">
            <a:xfrm>
              <a:off x="1143000" y="6172200"/>
              <a:ext cx="19798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Auto-antibodies</a:t>
              </a:r>
              <a:endParaRPr lang="en-US"/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381000"/>
            <a:ext cx="2516188" cy="2222500"/>
            <a:chOff x="152400" y="381000"/>
            <a:chExt cx="2516972" cy="2222503"/>
          </a:xfrm>
        </p:grpSpPr>
        <p:sp>
          <p:nvSpPr>
            <p:cNvPr id="32" name="Rectangle 31"/>
            <p:cNvSpPr/>
            <p:nvPr/>
          </p:nvSpPr>
          <p:spPr bwMode="auto">
            <a:xfrm rot="18779969">
              <a:off x="1808329" y="2123770"/>
              <a:ext cx="272028" cy="68743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620" name="Rectangle 42"/>
            <p:cNvSpPr>
              <a:spLocks noChangeArrowheads="1"/>
            </p:cNvSpPr>
            <p:nvPr/>
          </p:nvSpPr>
          <p:spPr bwMode="auto">
            <a:xfrm>
              <a:off x="228600" y="1981200"/>
              <a:ext cx="137160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latin typeface="Arial" charset="0"/>
                </a:rPr>
                <a:t>Toll like receptor 4</a:t>
              </a:r>
              <a:endParaRPr lang="en-US" sz="1600"/>
            </a:p>
          </p:txBody>
        </p:sp>
        <p:sp>
          <p:nvSpPr>
            <p:cNvPr id="24621" name="Rectangle 43"/>
            <p:cNvSpPr>
              <a:spLocks noChangeArrowheads="1"/>
            </p:cNvSpPr>
            <p:nvPr/>
          </p:nvSpPr>
          <p:spPr bwMode="auto">
            <a:xfrm>
              <a:off x="152400" y="1295400"/>
              <a:ext cx="25169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8000"/>
                  </a:solidFill>
                  <a:latin typeface="Arial" charset="0"/>
                </a:rPr>
                <a:t>Microbial components e.g. LPS</a:t>
              </a:r>
              <a:endParaRPr lang="en-US" sz="1200" b="1">
                <a:solidFill>
                  <a:srgbClr val="008000"/>
                </a:solidFill>
              </a:endParaRPr>
            </a:p>
          </p:txBody>
        </p:sp>
        <p:pic>
          <p:nvPicPr>
            <p:cNvPr id="24622" name="Picture 44" descr="bacteria_53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6" t="63100" r="38776"/>
            <a:stretch>
              <a:fillRect/>
            </a:stretch>
          </p:blipFill>
          <p:spPr bwMode="auto">
            <a:xfrm>
              <a:off x="381000" y="381000"/>
              <a:ext cx="1676400" cy="82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3" name="Freeform 45"/>
            <p:cNvSpPr>
              <a:spLocks noChangeArrowheads="1"/>
            </p:cNvSpPr>
            <p:nvPr/>
          </p:nvSpPr>
          <p:spPr bwMode="auto">
            <a:xfrm>
              <a:off x="1507066" y="1651000"/>
              <a:ext cx="245533" cy="465667"/>
            </a:xfrm>
            <a:custGeom>
              <a:avLst/>
              <a:gdLst>
                <a:gd name="T0" fmla="*/ 0 w 186266"/>
                <a:gd name="T1" fmla="*/ 0 h 465667"/>
                <a:gd name="T2" fmla="*/ 755122 w 186266"/>
                <a:gd name="T3" fmla="*/ 152400 h 465667"/>
                <a:gd name="T4" fmla="*/ 977219 w 186266"/>
                <a:gd name="T5" fmla="*/ 465667 h 465667"/>
                <a:gd name="T6" fmla="*/ 0 60000 65536"/>
                <a:gd name="T7" fmla="*/ 0 60000 65536"/>
                <a:gd name="T8" fmla="*/ 0 60000 65536"/>
                <a:gd name="T9" fmla="*/ 0 w 186266"/>
                <a:gd name="T10" fmla="*/ 0 h 465667"/>
                <a:gd name="T11" fmla="*/ 186266 w 186266"/>
                <a:gd name="T12" fmla="*/ 465667 h 4656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266" h="465667">
                  <a:moveTo>
                    <a:pt x="0" y="0"/>
                  </a:moveTo>
                  <a:cubicBezTo>
                    <a:pt x="56444" y="37394"/>
                    <a:pt x="112889" y="74789"/>
                    <a:pt x="143933" y="152400"/>
                  </a:cubicBezTo>
                  <a:cubicBezTo>
                    <a:pt x="174977" y="230011"/>
                    <a:pt x="180621" y="347839"/>
                    <a:pt x="186266" y="465667"/>
                  </a:cubicBezTo>
                </a:path>
              </a:pathLst>
            </a:custGeom>
            <a:noFill/>
            <a:ln w="3492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172200" y="4800600"/>
            <a:ext cx="3200400" cy="2057400"/>
            <a:chOff x="6172200" y="4800600"/>
            <a:chExt cx="3200400" cy="2057400"/>
          </a:xfrm>
        </p:grpSpPr>
        <p:sp>
          <p:nvSpPr>
            <p:cNvPr id="24614" name="Rectangle 46"/>
            <p:cNvSpPr>
              <a:spLocks noChangeArrowheads="1"/>
            </p:cNvSpPr>
            <p:nvPr/>
          </p:nvSpPr>
          <p:spPr bwMode="auto">
            <a:xfrm>
              <a:off x="6781800" y="5410200"/>
              <a:ext cx="2438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Intrinsic mast cell releasing activity</a:t>
              </a:r>
              <a:endParaRPr lang="en-US" sz="1400" b="1"/>
            </a:p>
          </p:txBody>
        </p:sp>
        <p:sp>
          <p:nvSpPr>
            <p:cNvPr id="24615" name="Rectangle 47"/>
            <p:cNvSpPr>
              <a:spLocks noChangeArrowheads="1"/>
            </p:cNvSpPr>
            <p:nvPr/>
          </p:nvSpPr>
          <p:spPr bwMode="auto">
            <a:xfrm>
              <a:off x="7086600" y="5903893"/>
              <a:ext cx="2286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Font typeface="Arial" charset="0"/>
                <a:buChar char="•"/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 Opioids</a:t>
              </a:r>
            </a:p>
            <a:p>
              <a:pPr algn="l">
                <a:buFont typeface="Arial" charset="0"/>
                <a:buChar char="•"/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 Muscle relaxants</a:t>
              </a:r>
            </a:p>
            <a:p>
              <a:pPr algn="l">
                <a:buFont typeface="Arial" charset="0"/>
                <a:buChar char="•"/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 Radiocontrast media</a:t>
              </a:r>
            </a:p>
            <a:p>
              <a:pPr algn="l">
                <a:buFont typeface="Arial" charset="0"/>
                <a:buChar char="•"/>
              </a:pPr>
              <a:endParaRPr lang="en-US" sz="1400"/>
            </a:p>
          </p:txBody>
        </p:sp>
        <p:cxnSp>
          <p:nvCxnSpPr>
            <p:cNvPr id="24616" name="Straight Arrow Connector 48"/>
            <p:cNvCxnSpPr>
              <a:cxnSpLocks noChangeShapeType="1"/>
            </p:cNvCxnSpPr>
            <p:nvPr/>
          </p:nvCxnSpPr>
          <p:spPr bwMode="auto">
            <a:xfrm rot="10800000">
              <a:off x="6172200" y="4800600"/>
              <a:ext cx="914400" cy="60960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613" name="TextBox 45"/>
          <p:cNvSpPr txBox="1">
            <a:spLocks noChangeArrowheads="1"/>
          </p:cNvSpPr>
          <p:nvPr/>
        </p:nvSpPr>
        <p:spPr bwMode="auto">
          <a:xfrm>
            <a:off x="2743200" y="3810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2D2DB9"/>
                </a:solidFill>
                <a:latin typeface="Arial" charset="0"/>
                <a:cs typeface="Arial" charset="0"/>
              </a:rPr>
              <a:t>Allergen-Independent Mast Cell Activation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295400" y="1828800"/>
            <a:ext cx="6172200" cy="3657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 rot="21125786">
            <a:off x="2229940" y="2871816"/>
            <a:ext cx="2474317" cy="1464601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28600"/>
            <a:bevelB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 rot="1572431">
            <a:off x="6081411" y="1777332"/>
            <a:ext cx="272028" cy="68743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6477000" y="1752600"/>
            <a:ext cx="215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c-kit (RTK)</a:t>
            </a:r>
          </a:p>
          <a:p>
            <a:pPr algn="l"/>
            <a:r>
              <a:rPr lang="en-US" sz="1600">
                <a:solidFill>
                  <a:srgbClr val="FF0000"/>
                </a:solidFill>
                <a:latin typeface="Arial" charset="0"/>
              </a:rPr>
              <a:t>D816V point mutation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5610" name="Rectangle 5"/>
          <p:cNvSpPr>
            <a:spLocks noChangeArrowheads="1"/>
          </p:cNvSpPr>
          <p:nvPr/>
        </p:nvSpPr>
        <p:spPr bwMode="auto">
          <a:xfrm>
            <a:off x="7315200" y="7620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charset="0"/>
              </a:rPr>
              <a:t>SCF (stem cell factor)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5611" name="Oval 6"/>
          <p:cNvSpPr>
            <a:spLocks noChangeArrowheads="1"/>
          </p:cNvSpPr>
          <p:nvPr/>
        </p:nvSpPr>
        <p:spPr bwMode="auto">
          <a:xfrm>
            <a:off x="6553200" y="304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Oval 7"/>
          <p:cNvSpPr>
            <a:spLocks noChangeArrowheads="1"/>
          </p:cNvSpPr>
          <p:nvPr/>
        </p:nvSpPr>
        <p:spPr bwMode="auto">
          <a:xfrm>
            <a:off x="6858000" y="533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Oval 9"/>
          <p:cNvSpPr>
            <a:spLocks noChangeArrowheads="1"/>
          </p:cNvSpPr>
          <p:nvPr/>
        </p:nvSpPr>
        <p:spPr bwMode="auto">
          <a:xfrm>
            <a:off x="6324600" y="1676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7010400" y="914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7162800" y="1219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6629400" y="1219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6781800" y="1371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Oval 20"/>
          <p:cNvSpPr>
            <a:spLocks noChangeArrowheads="1"/>
          </p:cNvSpPr>
          <p:nvPr/>
        </p:nvSpPr>
        <p:spPr bwMode="auto">
          <a:xfrm>
            <a:off x="2971800" y="45720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Oval 21"/>
          <p:cNvSpPr>
            <a:spLocks noChangeArrowheads="1"/>
          </p:cNvSpPr>
          <p:nvPr/>
        </p:nvSpPr>
        <p:spPr bwMode="auto">
          <a:xfrm>
            <a:off x="4724400" y="43434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Oval 22"/>
          <p:cNvSpPr>
            <a:spLocks noChangeArrowheads="1"/>
          </p:cNvSpPr>
          <p:nvPr/>
        </p:nvSpPr>
        <p:spPr bwMode="auto">
          <a:xfrm>
            <a:off x="6858000" y="3657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Oval 2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Oval 24"/>
          <p:cNvSpPr>
            <a:spLocks noChangeArrowheads="1"/>
          </p:cNvSpPr>
          <p:nvPr/>
        </p:nvSpPr>
        <p:spPr bwMode="auto">
          <a:xfrm>
            <a:off x="2514600" y="22860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Oval 25"/>
          <p:cNvSpPr>
            <a:spLocks noChangeArrowheads="1"/>
          </p:cNvSpPr>
          <p:nvPr/>
        </p:nvSpPr>
        <p:spPr bwMode="auto">
          <a:xfrm>
            <a:off x="2971800" y="23622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Oval 26"/>
          <p:cNvSpPr>
            <a:spLocks noChangeArrowheads="1"/>
          </p:cNvSpPr>
          <p:nvPr/>
        </p:nvSpPr>
        <p:spPr bwMode="auto">
          <a:xfrm>
            <a:off x="4191000" y="23622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Oval 27"/>
          <p:cNvSpPr>
            <a:spLocks noChangeArrowheads="1"/>
          </p:cNvSpPr>
          <p:nvPr/>
        </p:nvSpPr>
        <p:spPr bwMode="auto">
          <a:xfrm>
            <a:off x="1981200" y="2895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Oval 28"/>
          <p:cNvSpPr>
            <a:spLocks noChangeArrowheads="1"/>
          </p:cNvSpPr>
          <p:nvPr/>
        </p:nvSpPr>
        <p:spPr bwMode="auto">
          <a:xfrm>
            <a:off x="5791200" y="43434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Oval 29"/>
          <p:cNvSpPr>
            <a:spLocks noChangeArrowheads="1"/>
          </p:cNvSpPr>
          <p:nvPr/>
        </p:nvSpPr>
        <p:spPr bwMode="auto">
          <a:xfrm>
            <a:off x="4038600" y="48768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Oval 30"/>
          <p:cNvSpPr>
            <a:spLocks noChangeArrowheads="1"/>
          </p:cNvSpPr>
          <p:nvPr/>
        </p:nvSpPr>
        <p:spPr bwMode="auto">
          <a:xfrm>
            <a:off x="1600200" y="4038600"/>
            <a:ext cx="304800" cy="304800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29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5334000" y="2438400"/>
            <a:ext cx="304800" cy="762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5630" name="Straight Arrow Connector 34"/>
          <p:cNvCxnSpPr>
            <a:cxnSpLocks noChangeShapeType="1"/>
          </p:cNvCxnSpPr>
          <p:nvPr/>
        </p:nvCxnSpPr>
        <p:spPr bwMode="auto">
          <a:xfrm rot="10800000" flipV="1">
            <a:off x="4572000" y="2438400"/>
            <a:ext cx="1295400" cy="533400"/>
          </a:xfrm>
          <a:prstGeom prst="straightConnector1">
            <a:avLst/>
          </a:prstGeom>
          <a:noFill/>
          <a:ln w="412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5981700" y="2781300"/>
            <a:ext cx="1066800" cy="685800"/>
          </a:xfrm>
          <a:prstGeom prst="straightConnector1">
            <a:avLst/>
          </a:prstGeom>
          <a:noFill/>
          <a:ln w="412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Rectangle 40"/>
          <p:cNvSpPr>
            <a:spLocks noChangeArrowheads="1"/>
          </p:cNvSpPr>
          <p:nvPr/>
        </p:nvSpPr>
        <p:spPr bwMode="auto">
          <a:xfrm>
            <a:off x="4876800" y="2667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mast cell proliferation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5633" name="Rectangle 41"/>
          <p:cNvSpPr>
            <a:spLocks noChangeArrowheads="1"/>
          </p:cNvSpPr>
          <p:nvPr/>
        </p:nvSpPr>
        <p:spPr bwMode="auto">
          <a:xfrm>
            <a:off x="5486400" y="3429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Enhances degranulation</a:t>
            </a:r>
          </a:p>
        </p:txBody>
      </p:sp>
      <p:sp>
        <p:nvSpPr>
          <p:cNvPr id="32" name="Rectangle 31"/>
          <p:cNvSpPr/>
          <p:nvPr/>
        </p:nvSpPr>
        <p:spPr bwMode="auto">
          <a:xfrm rot="18779969">
            <a:off x="1808329" y="2123770"/>
            <a:ext cx="272028" cy="6874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 rot="12639006">
            <a:off x="1832625" y="4669521"/>
            <a:ext cx="272028" cy="687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 rot="12639006">
            <a:off x="2137424" y="4821920"/>
            <a:ext cx="272028" cy="6874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43" name="Picture 36" descr="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61497">
            <a:off x="1381125" y="5294313"/>
            <a:ext cx="70643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4" name="Rectangle 38"/>
          <p:cNvSpPr>
            <a:spLocks noChangeArrowheads="1"/>
          </p:cNvSpPr>
          <p:nvPr/>
        </p:nvSpPr>
        <p:spPr bwMode="auto">
          <a:xfrm>
            <a:off x="2362200" y="5334000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Fc</a:t>
            </a:r>
            <a:r>
              <a:rPr lang="en-US">
                <a:solidFill>
                  <a:schemeClr val="tx2"/>
                </a:solidFill>
                <a:latin typeface="Symbol" charset="2"/>
              </a:rPr>
              <a:t>e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R1</a:t>
            </a:r>
            <a:endParaRPr lang="en-US"/>
          </a:p>
        </p:txBody>
      </p:sp>
      <p:sp>
        <p:nvSpPr>
          <p:cNvPr id="25645" name="Rectangle 39"/>
          <p:cNvSpPr>
            <a:spLocks noChangeArrowheads="1"/>
          </p:cNvSpPr>
          <p:nvPr/>
        </p:nvSpPr>
        <p:spPr bwMode="auto">
          <a:xfrm>
            <a:off x="1143000" y="61722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Auto-antibodies</a:t>
            </a:r>
            <a:endParaRPr lang="en-US"/>
          </a:p>
        </p:txBody>
      </p:sp>
      <p:sp>
        <p:nvSpPr>
          <p:cNvPr id="25646" name="Rectangle 42"/>
          <p:cNvSpPr>
            <a:spLocks noChangeArrowheads="1"/>
          </p:cNvSpPr>
          <p:nvPr/>
        </p:nvSpPr>
        <p:spPr bwMode="auto">
          <a:xfrm>
            <a:off x="228600" y="19812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Arial" charset="0"/>
              </a:rPr>
              <a:t>Toll like receptor 4</a:t>
            </a:r>
            <a:endParaRPr lang="en-US" sz="1600"/>
          </a:p>
        </p:txBody>
      </p:sp>
      <p:sp>
        <p:nvSpPr>
          <p:cNvPr id="25647" name="Rectangle 43"/>
          <p:cNvSpPr>
            <a:spLocks noChangeArrowheads="1"/>
          </p:cNvSpPr>
          <p:nvPr/>
        </p:nvSpPr>
        <p:spPr bwMode="auto">
          <a:xfrm>
            <a:off x="152400" y="1295400"/>
            <a:ext cx="2516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8000"/>
                </a:solidFill>
                <a:latin typeface="Arial" charset="0"/>
              </a:rPr>
              <a:t>Microbial components e.g. LPS</a:t>
            </a:r>
            <a:endParaRPr lang="en-US" sz="1200" b="1">
              <a:solidFill>
                <a:srgbClr val="008000"/>
              </a:solidFill>
            </a:endParaRPr>
          </a:p>
        </p:txBody>
      </p:sp>
      <p:pic>
        <p:nvPicPr>
          <p:cNvPr id="25648" name="Picture 44" descr="bacteria_5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63100" r="38776"/>
          <a:stretch>
            <a:fillRect/>
          </a:stretch>
        </p:blipFill>
        <p:spPr bwMode="auto">
          <a:xfrm>
            <a:off x="381000" y="381000"/>
            <a:ext cx="1676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9" name="Freeform 45"/>
          <p:cNvSpPr>
            <a:spLocks noChangeArrowheads="1"/>
          </p:cNvSpPr>
          <p:nvPr/>
        </p:nvSpPr>
        <p:spPr bwMode="auto">
          <a:xfrm>
            <a:off x="1506538" y="1651000"/>
            <a:ext cx="246062" cy="465138"/>
          </a:xfrm>
          <a:custGeom>
            <a:avLst/>
            <a:gdLst>
              <a:gd name="T0" fmla="*/ 0 w 186266"/>
              <a:gd name="T1" fmla="*/ 0 h 465667"/>
              <a:gd name="T2" fmla="*/ 763292 w 186266"/>
              <a:gd name="T3" fmla="*/ 151536 h 465667"/>
              <a:gd name="T4" fmla="*/ 987790 w 186266"/>
              <a:gd name="T5" fmla="*/ 463028 h 465667"/>
              <a:gd name="T6" fmla="*/ 0 60000 65536"/>
              <a:gd name="T7" fmla="*/ 0 60000 65536"/>
              <a:gd name="T8" fmla="*/ 0 60000 65536"/>
              <a:gd name="T9" fmla="*/ 0 w 186266"/>
              <a:gd name="T10" fmla="*/ 0 h 465667"/>
              <a:gd name="T11" fmla="*/ 186266 w 186266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66" h="465667">
                <a:moveTo>
                  <a:pt x="0" y="0"/>
                </a:moveTo>
                <a:cubicBezTo>
                  <a:pt x="56444" y="37394"/>
                  <a:pt x="112889" y="74789"/>
                  <a:pt x="143933" y="152400"/>
                </a:cubicBezTo>
                <a:cubicBezTo>
                  <a:pt x="174977" y="230011"/>
                  <a:pt x="180621" y="347839"/>
                  <a:pt x="186266" y="465667"/>
                </a:cubicBezTo>
              </a:path>
            </a:pathLst>
          </a:custGeom>
          <a:noFill/>
          <a:ln w="349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Rectangle 46"/>
          <p:cNvSpPr>
            <a:spLocks noChangeArrowheads="1"/>
          </p:cNvSpPr>
          <p:nvPr/>
        </p:nvSpPr>
        <p:spPr bwMode="auto">
          <a:xfrm>
            <a:off x="6781800" y="54102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Arial" charset="0"/>
              </a:rPr>
              <a:t>Intrinsic mast cell releasing activity</a:t>
            </a:r>
            <a:endParaRPr lang="en-US" sz="1400" b="1"/>
          </a:p>
        </p:txBody>
      </p:sp>
      <p:sp>
        <p:nvSpPr>
          <p:cNvPr id="25651" name="Rectangle 47"/>
          <p:cNvSpPr>
            <a:spLocks noChangeArrowheads="1"/>
          </p:cNvSpPr>
          <p:nvPr/>
        </p:nvSpPr>
        <p:spPr bwMode="auto">
          <a:xfrm>
            <a:off x="7086600" y="5903913"/>
            <a:ext cx="228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 Opioids</a:t>
            </a:r>
          </a:p>
          <a:p>
            <a:pPr algn="l"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 Muscle relaxants</a:t>
            </a:r>
          </a:p>
          <a:p>
            <a:pPr algn="l"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 Radiocontrast media</a:t>
            </a:r>
          </a:p>
          <a:p>
            <a:pPr algn="l">
              <a:buFont typeface="Arial" charset="0"/>
              <a:buChar char="•"/>
            </a:pPr>
            <a:endParaRPr lang="en-US" sz="1400"/>
          </a:p>
        </p:txBody>
      </p:sp>
      <p:cxnSp>
        <p:nvCxnSpPr>
          <p:cNvPr id="25652" name="Straight Arrow Connector 48"/>
          <p:cNvCxnSpPr>
            <a:cxnSpLocks noChangeShapeType="1"/>
          </p:cNvCxnSpPr>
          <p:nvPr/>
        </p:nvCxnSpPr>
        <p:spPr bwMode="auto">
          <a:xfrm rot="10800000">
            <a:off x="6172200" y="4800600"/>
            <a:ext cx="914400" cy="6096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53" name="TextBox 42"/>
          <p:cNvSpPr txBox="1">
            <a:spLocks noChangeArrowheads="1"/>
          </p:cNvSpPr>
          <p:nvPr/>
        </p:nvSpPr>
        <p:spPr bwMode="auto">
          <a:xfrm>
            <a:off x="2743200" y="3810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2D2DB9"/>
                </a:solidFill>
                <a:latin typeface="Arial" charset="0"/>
                <a:cs typeface="Arial" charset="0"/>
              </a:rPr>
              <a:t>Allergen-Independent Mast Cell Activation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477000" y="1752600"/>
            <a:ext cx="215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c-kit (RTK)</a:t>
            </a:r>
          </a:p>
          <a:p>
            <a:pPr algn="l"/>
            <a:r>
              <a:rPr lang="en-US" sz="1600">
                <a:solidFill>
                  <a:srgbClr val="FF0000"/>
                </a:solidFill>
                <a:latin typeface="Arial" charset="0"/>
              </a:rPr>
              <a:t>D816V point mutation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1295400"/>
            <a:ext cx="2516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8000"/>
                </a:solidFill>
                <a:latin typeface="Arial" charset="0"/>
              </a:rPr>
              <a:t>Microbial components e.g. LPS</a:t>
            </a:r>
            <a:endParaRPr lang="en-US" sz="1200" b="1">
              <a:solidFill>
                <a:srgbClr val="008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43000" y="61722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Auto-antibodies</a:t>
            </a:r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086600" y="5903913"/>
            <a:ext cx="228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 Opioids</a:t>
            </a:r>
          </a:p>
          <a:p>
            <a:pPr algn="l"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 Muscle relaxants</a:t>
            </a:r>
          </a:p>
          <a:p>
            <a:pPr algn="l"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Arial" charset="0"/>
              </a:rPr>
              <a:t> Radiocontrast media</a:t>
            </a:r>
          </a:p>
          <a:p>
            <a:pPr algn="l">
              <a:buFont typeface="Arial" charset="0"/>
              <a:buChar char="•"/>
            </a:pPr>
            <a:endParaRPr lang="en-US" sz="1400"/>
          </a:p>
        </p:txBody>
      </p:sp>
      <p:cxnSp>
        <p:nvCxnSpPr>
          <p:cNvPr id="26630" name="Straight Arrow Connector 7"/>
          <p:cNvCxnSpPr>
            <a:cxnSpLocks noChangeShapeType="1"/>
          </p:cNvCxnSpPr>
          <p:nvPr/>
        </p:nvCxnSpPr>
        <p:spPr bwMode="auto">
          <a:xfrm rot="16200000" flipH="1">
            <a:off x="1333500" y="1790700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209800" y="5410200"/>
            <a:ext cx="762000" cy="609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Arrow Connector 11"/>
          <p:cNvCxnSpPr>
            <a:cxnSpLocks noChangeShapeType="1"/>
          </p:cNvCxnSpPr>
          <p:nvPr/>
        </p:nvCxnSpPr>
        <p:spPr bwMode="auto">
          <a:xfrm rot="5400000">
            <a:off x="5981700" y="2324100"/>
            <a:ext cx="533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Arrow Connector 14"/>
          <p:cNvCxnSpPr>
            <a:cxnSpLocks noChangeShapeType="1"/>
          </p:cNvCxnSpPr>
          <p:nvPr/>
        </p:nvCxnSpPr>
        <p:spPr bwMode="auto">
          <a:xfrm rot="10800000">
            <a:off x="6324600" y="5334000"/>
            <a:ext cx="762000" cy="609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1066800" y="48768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Chronic urticaria/angioedema</a:t>
            </a: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609600" y="2438400"/>
            <a:ext cx="401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Acute urticaria</a:t>
            </a:r>
          </a:p>
          <a:p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(classically during URTI, Strep throat)</a:t>
            </a:r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5257800" y="28194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Systemic Mastocytosis</a:t>
            </a:r>
          </a:p>
          <a:p>
            <a:pPr algn="l"/>
            <a:r>
              <a:rPr lang="en-US" sz="1400">
                <a:solidFill>
                  <a:schemeClr val="accent2"/>
                </a:solidFill>
                <a:latin typeface="Arial" charset="0"/>
                <a:cs typeface="Arial" charset="0"/>
              </a:rPr>
              <a:t>Possibly also Idiopathic anaphylaxis</a:t>
            </a:r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5334000" y="4800600"/>
            <a:ext cx="207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“allergic reactions”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Urticar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3" b="12433"/>
          <a:stretch>
            <a:fillRect/>
          </a:stretch>
        </p:blipFill>
        <p:spPr bwMode="auto">
          <a:xfrm>
            <a:off x="1187450" y="692150"/>
            <a:ext cx="10795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276600" y="3287713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ANGIOEDEMA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92500" y="3217863"/>
            <a:ext cx="1971675" cy="4984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 flipV="1">
            <a:off x="5435600" y="2205038"/>
            <a:ext cx="576263" cy="1008062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5435600" y="3716338"/>
            <a:ext cx="576263" cy="865187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 flipH="1">
            <a:off x="2916238" y="3716338"/>
            <a:ext cx="576262" cy="936625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 flipH="1" flipV="1">
            <a:off x="2916238" y="2205038"/>
            <a:ext cx="576262" cy="1008062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5292725" y="1700213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1">
                <a:latin typeface="Arial" charset="0"/>
              </a:rPr>
              <a:t>C1 esterase inhibitor deficiency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 flipV="1">
            <a:off x="6588125" y="1412875"/>
            <a:ext cx="433388" cy="288925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7019925" y="1196975"/>
            <a:ext cx="165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Arial" charset="0"/>
              </a:rPr>
              <a:t>Hereditary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7050088" y="2290763"/>
            <a:ext cx="2093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Arial" charset="0"/>
              </a:rPr>
              <a:t>Acquired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Auto-Abs to C1-Est inh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Consumption (lymphoma)</a:t>
            </a:r>
            <a:r>
              <a:rPr lang="en-GB" sz="1200" b="1">
                <a:latin typeface="Arial" charset="0"/>
              </a:rPr>
              <a:t> 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6588125" y="2205038"/>
            <a:ext cx="431800" cy="21590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1116013" y="1512888"/>
            <a:ext cx="1655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Arial" charset="0"/>
              </a:rPr>
              <a:t>IgE-mediated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1116013" y="1800225"/>
            <a:ext cx="2376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Foods (nuts, fruits, seafood)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Bee/wasp stings</a:t>
            </a:r>
            <a:r>
              <a:rPr lang="en-GB" sz="1200" b="1">
                <a:latin typeface="Arial" charset="0"/>
              </a:rPr>
              <a:t> 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1258888" y="4679950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Arial" charset="0"/>
              </a:rPr>
              <a:t>Drugs (&gt;90 of A&amp;E cases)</a:t>
            </a:r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1258888" y="4967288"/>
            <a:ext cx="2376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ACE inhibitors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NSAID</a:t>
            </a:r>
            <a:r>
              <a:rPr lang="en-GB" sz="1200" b="1">
                <a:latin typeface="Arial" charset="0"/>
              </a:rPr>
              <a:t> 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6096000" y="5181600"/>
            <a:ext cx="165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Arial" charset="0"/>
              </a:rPr>
              <a:t>Idiopathic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6019800" y="5486400"/>
            <a:ext cx="23764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? stress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? trauma</a:t>
            </a:r>
            <a:r>
              <a:rPr lang="en-GB" sz="1200" b="1">
                <a:latin typeface="Arial" charset="0"/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1200">
                <a:latin typeface="Arial" charset="0"/>
              </a:rPr>
              <a:t> ? Helicobacter pylori infection</a:t>
            </a:r>
          </a:p>
        </p:txBody>
      </p:sp>
      <p:pic>
        <p:nvPicPr>
          <p:cNvPr id="27668" name="Picture 20" descr="Urticar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3" b="12433"/>
          <a:stretch>
            <a:fillRect/>
          </a:stretch>
        </p:blipFill>
        <p:spPr bwMode="auto">
          <a:xfrm>
            <a:off x="6084888" y="3789363"/>
            <a:ext cx="10795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Urticar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3" b="12433"/>
          <a:stretch>
            <a:fillRect/>
          </a:stretch>
        </p:blipFill>
        <p:spPr bwMode="auto">
          <a:xfrm>
            <a:off x="1331913" y="3789363"/>
            <a:ext cx="10795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1187450" y="3716338"/>
            <a:ext cx="15843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1042988" y="3717925"/>
            <a:ext cx="14414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672" name="Picture 24" descr="Urticar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3" b="12433"/>
          <a:stretch>
            <a:fillRect/>
          </a:stretch>
        </p:blipFill>
        <p:spPr bwMode="auto">
          <a:xfrm>
            <a:off x="5653088" y="549275"/>
            <a:ext cx="10795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5508625" y="476250"/>
            <a:ext cx="15843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5364163" y="477838"/>
            <a:ext cx="14414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5" name="Rectangle 26"/>
          <p:cNvSpPr>
            <a:spLocks noChangeArrowheads="1"/>
          </p:cNvSpPr>
          <p:nvPr/>
        </p:nvSpPr>
        <p:spPr bwMode="auto">
          <a:xfrm>
            <a:off x="1143000" y="3200400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 urticaria</a:t>
            </a:r>
            <a:endParaRPr lang="en-US"/>
          </a:p>
        </p:txBody>
      </p:sp>
      <p:sp>
        <p:nvSpPr>
          <p:cNvPr id="27676" name="Rectangle 27"/>
          <p:cNvSpPr>
            <a:spLocks noChangeArrowheads="1"/>
          </p:cNvSpPr>
          <p:nvPr/>
        </p:nvSpPr>
        <p:spPr bwMode="auto">
          <a:xfrm>
            <a:off x="5410200" y="0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 urticaria</a:t>
            </a:r>
            <a:endParaRPr lang="en-US"/>
          </a:p>
        </p:txBody>
      </p:sp>
      <p:sp>
        <p:nvSpPr>
          <p:cNvPr id="27677" name="Text Box 17"/>
          <p:cNvSpPr txBox="1">
            <a:spLocks noChangeArrowheads="1"/>
          </p:cNvSpPr>
          <p:nvPr/>
        </p:nvSpPr>
        <p:spPr bwMode="auto">
          <a:xfrm>
            <a:off x="6096000" y="4724400"/>
            <a:ext cx="165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Arial" charset="0"/>
              </a:rPr>
              <a:t>Autoimmune </a:t>
            </a:r>
          </a:p>
        </p:txBody>
      </p:sp>
      <p:sp>
        <p:nvSpPr>
          <p:cNvPr id="27678" name="Rectangle 29"/>
          <p:cNvSpPr>
            <a:spLocks noChangeArrowheads="1"/>
          </p:cNvSpPr>
          <p:nvPr/>
        </p:nvSpPr>
        <p:spPr bwMode="auto">
          <a:xfrm>
            <a:off x="6400800" y="4953000"/>
            <a:ext cx="35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or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555875" y="260350"/>
            <a:ext cx="3671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Hereditary Angioedema</a:t>
            </a:r>
          </a:p>
        </p:txBody>
      </p:sp>
      <p:pic>
        <p:nvPicPr>
          <p:cNvPr id="28675" name="Picture 3" descr="pedigre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1"/>
          <a:stretch>
            <a:fillRect/>
          </a:stretch>
        </p:blipFill>
        <p:spPr bwMode="auto">
          <a:xfrm>
            <a:off x="1066800" y="1524000"/>
            <a:ext cx="63881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1143000" y="228600"/>
            <a:ext cx="7543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</a:rPr>
              <a:t>Hereditary Angioedema</a:t>
            </a:r>
          </a:p>
          <a:p>
            <a:r>
              <a:rPr lang="en-US" sz="2400">
                <a:solidFill>
                  <a:schemeClr val="accent2"/>
                </a:solidFill>
                <a:latin typeface="Arial" charset="0"/>
              </a:rPr>
              <a:t>(congenital C1-esterase inhibitor deficiency)</a:t>
            </a:r>
          </a:p>
        </p:txBody>
      </p:sp>
      <p:pic>
        <p:nvPicPr>
          <p:cNvPr id="29699" name="Picture 3" descr="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40909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752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933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C24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551612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042988" y="476250"/>
            <a:ext cx="676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charset="0"/>
              </a:rPr>
              <a:t>Kinin system: blood proteins that plays a role in inflammation, blood pressure control, coagulation and pain</a:t>
            </a:r>
          </a:p>
        </p:txBody>
      </p:sp>
      <p:sp>
        <p:nvSpPr>
          <p:cNvPr id="144394" name="Freeform 10"/>
          <p:cNvSpPr>
            <a:spLocks/>
          </p:cNvSpPr>
          <p:nvPr/>
        </p:nvSpPr>
        <p:spPr bwMode="auto">
          <a:xfrm>
            <a:off x="4751388" y="1533525"/>
            <a:ext cx="3217862" cy="4606925"/>
          </a:xfrm>
          <a:custGeom>
            <a:avLst/>
            <a:gdLst>
              <a:gd name="T0" fmla="*/ 2147483647 w 2027"/>
              <a:gd name="T1" fmla="*/ 2147483647 h 2902"/>
              <a:gd name="T2" fmla="*/ 2147483647 w 2027"/>
              <a:gd name="T3" fmla="*/ 2147483647 h 2902"/>
              <a:gd name="T4" fmla="*/ 2147483647 w 2027"/>
              <a:gd name="T5" fmla="*/ 2147483647 h 2902"/>
              <a:gd name="T6" fmla="*/ 2147483647 w 2027"/>
              <a:gd name="T7" fmla="*/ 2147483647 h 2902"/>
              <a:gd name="T8" fmla="*/ 2147483647 w 2027"/>
              <a:gd name="T9" fmla="*/ 2147483647 h 2902"/>
              <a:gd name="T10" fmla="*/ 2147483647 w 2027"/>
              <a:gd name="T11" fmla="*/ 2147483647 h 2902"/>
              <a:gd name="T12" fmla="*/ 2147483647 w 2027"/>
              <a:gd name="T13" fmla="*/ 2147483647 h 2902"/>
              <a:gd name="T14" fmla="*/ 2147483647 w 2027"/>
              <a:gd name="T15" fmla="*/ 2147483647 h 2902"/>
              <a:gd name="T16" fmla="*/ 2147483647 w 2027"/>
              <a:gd name="T17" fmla="*/ 2147483647 h 2902"/>
              <a:gd name="T18" fmla="*/ 2147483647 w 2027"/>
              <a:gd name="T19" fmla="*/ 2147483647 h 2902"/>
              <a:gd name="T20" fmla="*/ 2147483647 w 2027"/>
              <a:gd name="T21" fmla="*/ 2147483647 h 2902"/>
              <a:gd name="T22" fmla="*/ 2147483647 w 2027"/>
              <a:gd name="T23" fmla="*/ 2147483647 h 2902"/>
              <a:gd name="T24" fmla="*/ 2147483647 w 2027"/>
              <a:gd name="T25" fmla="*/ 2147483647 h 2902"/>
              <a:gd name="T26" fmla="*/ 2147483647 w 2027"/>
              <a:gd name="T27" fmla="*/ 2147483647 h 2902"/>
              <a:gd name="T28" fmla="*/ 2147483647 w 2027"/>
              <a:gd name="T29" fmla="*/ 2147483647 h 2902"/>
              <a:gd name="T30" fmla="*/ 2147483647 w 2027"/>
              <a:gd name="T31" fmla="*/ 2147483647 h 2902"/>
              <a:gd name="T32" fmla="*/ 2147483647 w 2027"/>
              <a:gd name="T33" fmla="*/ 2147483647 h 2902"/>
              <a:gd name="T34" fmla="*/ 2147483647 w 2027"/>
              <a:gd name="T35" fmla="*/ 2147483647 h 2902"/>
              <a:gd name="T36" fmla="*/ 2147483647 w 2027"/>
              <a:gd name="T37" fmla="*/ 2147483647 h 2902"/>
              <a:gd name="T38" fmla="*/ 2147483647 w 2027"/>
              <a:gd name="T39" fmla="*/ 2147483647 h 2902"/>
              <a:gd name="T40" fmla="*/ 2147483647 w 2027"/>
              <a:gd name="T41" fmla="*/ 2147483647 h 2902"/>
              <a:gd name="T42" fmla="*/ 2147483647 w 2027"/>
              <a:gd name="T43" fmla="*/ 2147483647 h 2902"/>
              <a:gd name="T44" fmla="*/ 2147483647 w 2027"/>
              <a:gd name="T45" fmla="*/ 2147483647 h 2902"/>
              <a:gd name="T46" fmla="*/ 2147483647 w 2027"/>
              <a:gd name="T47" fmla="*/ 2147483647 h 2902"/>
              <a:gd name="T48" fmla="*/ 2147483647 w 2027"/>
              <a:gd name="T49" fmla="*/ 2147483647 h 2902"/>
              <a:gd name="T50" fmla="*/ 2147483647 w 2027"/>
              <a:gd name="T51" fmla="*/ 2147483647 h 2902"/>
              <a:gd name="T52" fmla="*/ 2147483647 w 2027"/>
              <a:gd name="T53" fmla="*/ 2147483647 h 2902"/>
              <a:gd name="T54" fmla="*/ 2147483647 w 2027"/>
              <a:gd name="T55" fmla="*/ 2147483647 h 29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27"/>
              <a:gd name="T85" fmla="*/ 0 h 2902"/>
              <a:gd name="T86" fmla="*/ 2027 w 2027"/>
              <a:gd name="T87" fmla="*/ 2902 h 29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27" h="2902">
                <a:moveTo>
                  <a:pt x="613" y="60"/>
                </a:moveTo>
                <a:cubicBezTo>
                  <a:pt x="560" y="105"/>
                  <a:pt x="424" y="166"/>
                  <a:pt x="341" y="287"/>
                </a:cubicBezTo>
                <a:cubicBezTo>
                  <a:pt x="258" y="408"/>
                  <a:pt x="159" y="658"/>
                  <a:pt x="114" y="786"/>
                </a:cubicBezTo>
                <a:cubicBezTo>
                  <a:pt x="69" y="914"/>
                  <a:pt x="83" y="960"/>
                  <a:pt x="68" y="1058"/>
                </a:cubicBezTo>
                <a:cubicBezTo>
                  <a:pt x="53" y="1156"/>
                  <a:pt x="0" y="1247"/>
                  <a:pt x="23" y="1375"/>
                </a:cubicBezTo>
                <a:cubicBezTo>
                  <a:pt x="46" y="1503"/>
                  <a:pt x="152" y="1700"/>
                  <a:pt x="205" y="1829"/>
                </a:cubicBezTo>
                <a:cubicBezTo>
                  <a:pt x="258" y="1958"/>
                  <a:pt x="303" y="2071"/>
                  <a:pt x="341" y="2147"/>
                </a:cubicBezTo>
                <a:cubicBezTo>
                  <a:pt x="379" y="2223"/>
                  <a:pt x="393" y="2215"/>
                  <a:pt x="431" y="2283"/>
                </a:cubicBezTo>
                <a:cubicBezTo>
                  <a:pt x="469" y="2351"/>
                  <a:pt x="507" y="2464"/>
                  <a:pt x="567" y="2555"/>
                </a:cubicBezTo>
                <a:cubicBezTo>
                  <a:pt x="627" y="2646"/>
                  <a:pt x="665" y="2774"/>
                  <a:pt x="794" y="2827"/>
                </a:cubicBezTo>
                <a:cubicBezTo>
                  <a:pt x="923" y="2880"/>
                  <a:pt x="1165" y="2865"/>
                  <a:pt x="1339" y="2872"/>
                </a:cubicBezTo>
                <a:cubicBezTo>
                  <a:pt x="1513" y="2879"/>
                  <a:pt x="1731" y="2902"/>
                  <a:pt x="1837" y="2872"/>
                </a:cubicBezTo>
                <a:cubicBezTo>
                  <a:pt x="1943" y="2842"/>
                  <a:pt x="1944" y="2759"/>
                  <a:pt x="1974" y="2691"/>
                </a:cubicBezTo>
                <a:cubicBezTo>
                  <a:pt x="2004" y="2623"/>
                  <a:pt x="2012" y="2562"/>
                  <a:pt x="2019" y="2464"/>
                </a:cubicBezTo>
                <a:cubicBezTo>
                  <a:pt x="2026" y="2366"/>
                  <a:pt x="2019" y="2207"/>
                  <a:pt x="2019" y="2101"/>
                </a:cubicBezTo>
                <a:cubicBezTo>
                  <a:pt x="2019" y="1995"/>
                  <a:pt x="2019" y="1912"/>
                  <a:pt x="2019" y="1829"/>
                </a:cubicBezTo>
                <a:cubicBezTo>
                  <a:pt x="2019" y="1746"/>
                  <a:pt x="2027" y="1678"/>
                  <a:pt x="2019" y="1602"/>
                </a:cubicBezTo>
                <a:cubicBezTo>
                  <a:pt x="2011" y="1526"/>
                  <a:pt x="1989" y="1481"/>
                  <a:pt x="1974" y="1375"/>
                </a:cubicBezTo>
                <a:cubicBezTo>
                  <a:pt x="1959" y="1269"/>
                  <a:pt x="1951" y="1080"/>
                  <a:pt x="1928" y="967"/>
                </a:cubicBezTo>
                <a:cubicBezTo>
                  <a:pt x="1905" y="854"/>
                  <a:pt x="1867" y="763"/>
                  <a:pt x="1837" y="695"/>
                </a:cubicBezTo>
                <a:cubicBezTo>
                  <a:pt x="1807" y="627"/>
                  <a:pt x="1792" y="619"/>
                  <a:pt x="1747" y="559"/>
                </a:cubicBezTo>
                <a:cubicBezTo>
                  <a:pt x="1702" y="499"/>
                  <a:pt x="1625" y="400"/>
                  <a:pt x="1565" y="332"/>
                </a:cubicBezTo>
                <a:cubicBezTo>
                  <a:pt x="1505" y="264"/>
                  <a:pt x="1437" y="189"/>
                  <a:pt x="1384" y="151"/>
                </a:cubicBezTo>
                <a:cubicBezTo>
                  <a:pt x="1331" y="113"/>
                  <a:pt x="1309" y="128"/>
                  <a:pt x="1248" y="105"/>
                </a:cubicBezTo>
                <a:cubicBezTo>
                  <a:pt x="1187" y="82"/>
                  <a:pt x="1096" y="30"/>
                  <a:pt x="1021" y="15"/>
                </a:cubicBezTo>
                <a:cubicBezTo>
                  <a:pt x="946" y="0"/>
                  <a:pt x="854" y="15"/>
                  <a:pt x="794" y="15"/>
                </a:cubicBezTo>
                <a:cubicBezTo>
                  <a:pt x="734" y="15"/>
                  <a:pt x="688" y="8"/>
                  <a:pt x="658" y="15"/>
                </a:cubicBezTo>
                <a:cubicBezTo>
                  <a:pt x="628" y="22"/>
                  <a:pt x="666" y="15"/>
                  <a:pt x="613" y="60"/>
                </a:cubicBezTo>
                <a:close/>
              </a:path>
            </a:pathLst>
          </a:custGeom>
          <a:noFill/>
          <a:ln w="222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H="1">
            <a:off x="7019925" y="1989138"/>
            <a:ext cx="720725" cy="2889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7740650" y="1628775"/>
            <a:ext cx="1042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  <a:latin typeface="Arial" charset="0"/>
              </a:rPr>
              <a:t>C1-esterase</a:t>
            </a:r>
          </a:p>
          <a:p>
            <a:r>
              <a:rPr lang="en-GB" sz="1200" b="1">
                <a:solidFill>
                  <a:srgbClr val="FF0000"/>
                </a:solidFill>
                <a:latin typeface="Arial" charset="0"/>
              </a:rPr>
              <a:t>Inhibitor</a:t>
            </a:r>
          </a:p>
          <a:p>
            <a:r>
              <a:rPr lang="en-GB" sz="1200" b="1">
                <a:solidFill>
                  <a:srgbClr val="FF0000"/>
                </a:solidFill>
                <a:latin typeface="Arial" charset="0"/>
              </a:rPr>
              <a:t>inhibits</a:t>
            </a:r>
          </a:p>
          <a:p>
            <a:r>
              <a:rPr lang="en-GB" sz="1200" b="1">
                <a:solidFill>
                  <a:srgbClr val="FF0000"/>
                </a:solidFill>
                <a:latin typeface="Arial" charset="0"/>
              </a:rPr>
              <a:t>Kallikrein</a:t>
            </a: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 flipH="1" flipV="1">
            <a:off x="5292725" y="3286125"/>
            <a:ext cx="2951163" cy="86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7899400" y="4149725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  <a:latin typeface="Arial" charset="0"/>
              </a:rPr>
              <a:t>ACE inhibitors</a:t>
            </a:r>
          </a:p>
          <a:p>
            <a:r>
              <a:rPr lang="en-GB" sz="1200" b="1">
                <a:solidFill>
                  <a:srgbClr val="FF0000"/>
                </a:solidFill>
                <a:latin typeface="Arial" charset="0"/>
              </a:rPr>
              <a:t>e.g. ramipril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 animBg="1"/>
      <p:bldP spid="144395" grpId="0" animBg="1"/>
      <p:bldP spid="144396" grpId="0"/>
      <p:bldP spid="144397" grpId="0" animBg="1"/>
      <p:bldP spid="1443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img0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8940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148263" y="2492375"/>
            <a:ext cx="295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5000"/>
              </a:spcBef>
            </a:pPr>
            <a:r>
              <a:rPr lang="en-GB" sz="2400">
                <a:solidFill>
                  <a:schemeClr val="accent2"/>
                </a:solidFill>
                <a:latin typeface="Arial" charset="0"/>
              </a:rPr>
              <a:t>Lingual angioedema in a patient taking enalapril for 2 years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5219700" y="4868863"/>
            <a:ext cx="29527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45000"/>
              </a:spcBef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Alternative drug?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1839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Urticaria</a:t>
            </a:r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5562600" y="304800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Angioedema</a:t>
            </a:r>
          </a:p>
        </p:txBody>
      </p:sp>
      <p:sp>
        <p:nvSpPr>
          <p:cNvPr id="32772" name="Left-Right Arrow 3"/>
          <p:cNvSpPr>
            <a:spLocks noChangeArrowheads="1"/>
          </p:cNvSpPr>
          <p:nvPr/>
        </p:nvSpPr>
        <p:spPr bwMode="auto">
          <a:xfrm>
            <a:off x="2971800" y="838200"/>
            <a:ext cx="2362200" cy="304800"/>
          </a:xfrm>
          <a:prstGeom prst="leftRightArrow">
            <a:avLst>
              <a:gd name="adj1" fmla="val 50000"/>
              <a:gd name="adj2" fmla="val 5001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4" descr="urticaria_06urticarialvasculitis07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67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Dermatographic_urtica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2819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756148-756149-756261-19100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05000"/>
            <a:ext cx="34480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88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2"/>
          <p:cNvSpPr txBox="1">
            <a:spLocks noChangeArrowheads="1"/>
          </p:cNvSpPr>
          <p:nvPr/>
        </p:nvSpPr>
        <p:spPr bwMode="auto">
          <a:xfrm>
            <a:off x="914400" y="5943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Superficial</a:t>
            </a:r>
          </a:p>
        </p:txBody>
      </p:sp>
      <p:sp>
        <p:nvSpPr>
          <p:cNvPr id="32779" name="Left-Right Arrow 11"/>
          <p:cNvSpPr>
            <a:spLocks noChangeArrowheads="1"/>
          </p:cNvSpPr>
          <p:nvPr/>
        </p:nvSpPr>
        <p:spPr bwMode="auto">
          <a:xfrm>
            <a:off x="3124200" y="6400800"/>
            <a:ext cx="2362200" cy="304800"/>
          </a:xfrm>
          <a:prstGeom prst="leftRightArrow">
            <a:avLst>
              <a:gd name="adj1" fmla="val 50000"/>
              <a:gd name="adj2" fmla="val 5001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Rectangle 2"/>
          <p:cNvSpPr txBox="1">
            <a:spLocks noChangeArrowheads="1"/>
          </p:cNvSpPr>
          <p:nvPr/>
        </p:nvSpPr>
        <p:spPr bwMode="auto">
          <a:xfrm>
            <a:off x="5638800" y="5943600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Deep</a:t>
            </a:r>
          </a:p>
        </p:txBody>
      </p:sp>
      <p:sp>
        <p:nvSpPr>
          <p:cNvPr id="32781" name="Rectangle 2"/>
          <p:cNvSpPr txBox="1">
            <a:spLocks noChangeArrowheads="1"/>
          </p:cNvSpPr>
          <p:nvPr/>
        </p:nvSpPr>
        <p:spPr bwMode="auto">
          <a:xfrm rot="-1656832">
            <a:off x="-158750" y="1855788"/>
            <a:ext cx="3219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‘Ordinary’ urticaria</a:t>
            </a:r>
          </a:p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(? Allergic, autoimmune, infection, idiopathic)</a:t>
            </a:r>
          </a:p>
        </p:txBody>
      </p:sp>
      <p:sp>
        <p:nvSpPr>
          <p:cNvPr id="32782" name="Rectangle 2"/>
          <p:cNvSpPr txBox="1">
            <a:spLocks noChangeArrowheads="1"/>
          </p:cNvSpPr>
          <p:nvPr/>
        </p:nvSpPr>
        <p:spPr bwMode="auto">
          <a:xfrm rot="-778955">
            <a:off x="349250" y="5305425"/>
            <a:ext cx="3221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Dermographism</a:t>
            </a:r>
          </a:p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 (physical urticaria)</a:t>
            </a:r>
          </a:p>
        </p:txBody>
      </p:sp>
      <p:sp>
        <p:nvSpPr>
          <p:cNvPr id="32783" name="Rectangle 2"/>
          <p:cNvSpPr txBox="1">
            <a:spLocks noChangeArrowheads="1"/>
          </p:cNvSpPr>
          <p:nvPr/>
        </p:nvSpPr>
        <p:spPr bwMode="auto">
          <a:xfrm>
            <a:off x="2678113" y="1435100"/>
            <a:ext cx="3219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Possibly idiopathic urticaria and angioedema but consider ACE-I</a:t>
            </a:r>
          </a:p>
        </p:txBody>
      </p:sp>
      <p:sp>
        <p:nvSpPr>
          <p:cNvPr id="32784" name="Rectangle 2"/>
          <p:cNvSpPr txBox="1">
            <a:spLocks noChangeArrowheads="1"/>
          </p:cNvSpPr>
          <p:nvPr/>
        </p:nvSpPr>
        <p:spPr bwMode="auto">
          <a:xfrm>
            <a:off x="6553200" y="13716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Likely ACE-I</a:t>
            </a:r>
          </a:p>
        </p:txBody>
      </p:sp>
      <p:sp>
        <p:nvSpPr>
          <p:cNvPr id="32785" name="Rectangle 2"/>
          <p:cNvSpPr txBox="1">
            <a:spLocks noChangeArrowheads="1"/>
          </p:cNvSpPr>
          <p:nvPr/>
        </p:nvSpPr>
        <p:spPr bwMode="auto">
          <a:xfrm>
            <a:off x="5562600" y="57150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FF0000"/>
                </a:solidFill>
                <a:latin typeface="Arial" charset="0"/>
              </a:rPr>
              <a:t>Hereditary angioedema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5273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752600"/>
            <a:ext cx="22415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81000" y="1524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5000"/>
              </a:spcBef>
            </a:pPr>
            <a:r>
              <a:rPr lang="en-GB" sz="2400" b="1">
                <a:solidFill>
                  <a:srgbClr val="2D2DB9"/>
                </a:solidFill>
                <a:latin typeface="Arial" charset="0"/>
                <a:cs typeface="Arial" charset="0"/>
              </a:rPr>
              <a:t>Toxic effect: schromboid reaction  </a:t>
            </a:r>
            <a:endParaRPr lang="en-GB" sz="2400" b="1">
              <a:solidFill>
                <a:srgbClr val="2D2DB9"/>
              </a:solidFill>
              <a:latin typeface="Arial" charset="0"/>
            </a:endParaRPr>
          </a:p>
        </p:txBody>
      </p:sp>
      <p:pic>
        <p:nvPicPr>
          <p:cNvPr id="33797" name="Picture 5" descr="756148-818338-1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86200" y="1143000"/>
            <a:ext cx="5257800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 Poorly preserved oily fish (e.g. tuna)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1800" dirty="0">
              <a:solidFill>
                <a:schemeClr val="tx2"/>
              </a:solidFill>
              <a:latin typeface="Arial" charset="0"/>
              <a:ea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 B</a:t>
            </a:r>
            <a:r>
              <a:rPr lang="en-US" sz="1800" dirty="0">
                <a:latin typeface="ArialMT"/>
                <a:ea typeface="+mn-ea"/>
              </a:rPr>
              <a:t>acterial </a:t>
            </a:r>
            <a:r>
              <a:rPr lang="en-US" sz="1800" dirty="0" err="1">
                <a:latin typeface="ArialMT"/>
                <a:ea typeface="+mn-ea"/>
              </a:rPr>
              <a:t>decarboxylation</a:t>
            </a:r>
            <a:r>
              <a:rPr lang="en-US" sz="1800" dirty="0">
                <a:latin typeface="ArialMT"/>
                <a:ea typeface="+mn-ea"/>
              </a:rPr>
              <a:t> of </a:t>
            </a:r>
            <a:r>
              <a:rPr lang="en-US" sz="1800" dirty="0" err="1">
                <a:latin typeface="ArialMT"/>
                <a:ea typeface="+mn-ea"/>
              </a:rPr>
              <a:t>histidine</a:t>
            </a:r>
            <a:r>
              <a:rPr lang="en-US" sz="1800" dirty="0">
                <a:latin typeface="ArialMT"/>
                <a:ea typeface="+mn-ea"/>
              </a:rPr>
              <a:t> </a:t>
            </a:r>
            <a:endParaRPr lang="en-US" sz="1800" dirty="0">
              <a:solidFill>
                <a:schemeClr val="tx2"/>
              </a:solidFill>
              <a:latin typeface="Arial" charset="0"/>
              <a:ea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 Histamine content may be increased &gt; 100-fold</a:t>
            </a:r>
          </a:p>
          <a:p>
            <a:pPr lvl="6" defTabSz="457200"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(fish tastes funny)</a:t>
            </a:r>
          </a:p>
          <a:p>
            <a:pPr lvl="6" defTabSz="457200">
              <a:lnSpc>
                <a:spcPct val="150000"/>
              </a:lnSpc>
              <a:defRPr/>
            </a:pPr>
            <a:endParaRPr lang="en-US" sz="1800" dirty="0">
              <a:solidFill>
                <a:schemeClr val="tx2"/>
              </a:solidFill>
              <a:latin typeface="Arial" charset="0"/>
              <a:ea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 Tachycardia, </a:t>
            </a:r>
            <a:r>
              <a:rPr lang="en-US" sz="1800" dirty="0" err="1">
                <a:solidFill>
                  <a:schemeClr val="tx2"/>
                </a:solidFill>
                <a:latin typeface="Arial" charset="0"/>
                <a:ea typeface="+mn-ea"/>
              </a:rPr>
              <a:t>erythematous</a:t>
            </a:r>
            <a:r>
              <a:rPr lang="en-US" sz="1800" dirty="0">
                <a:solidFill>
                  <a:schemeClr val="tx2"/>
                </a:solidFill>
                <a:latin typeface="Arial" charset="0"/>
                <a:ea typeface="+mn-ea"/>
              </a:rPr>
              <a:t> flush w/o </a:t>
            </a:r>
            <a:r>
              <a:rPr lang="en-US" sz="1800" dirty="0" err="1">
                <a:solidFill>
                  <a:schemeClr val="tx2"/>
                </a:solidFill>
                <a:latin typeface="Arial" charset="0"/>
                <a:ea typeface="+mn-ea"/>
              </a:rPr>
              <a:t>urtication</a:t>
            </a:r>
            <a:endParaRPr lang="en-US" sz="1800" dirty="0">
              <a:solidFill>
                <a:schemeClr val="tx2"/>
              </a:solidFill>
              <a:latin typeface="Arial" charset="0"/>
              <a:ea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18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01000" cy="41148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recognise that some patients complaining of ‘allergies’ have disease that is not IgE-mediated</a:t>
            </a:r>
            <a:r>
              <a:rPr lang="en-GB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be able to describe some of the clinical features that differentiate IgE and non-IgE mediated 'allergies'</a:t>
            </a:r>
            <a:r>
              <a:rPr lang="en-GB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be able to recall the features of some non-IgE reactions occurring commonly in clinical practice</a:t>
            </a:r>
            <a:r>
              <a:rPr lang="en-GB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be able to describe in simple terms some examples of mechanisms of non-IgE mediated ‘allergic' reactions </a:t>
            </a:r>
            <a:endParaRPr lang="en-US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71550" y="333375"/>
            <a:ext cx="475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Sensitivity to Sulphites (1)</a:t>
            </a:r>
          </a:p>
        </p:txBody>
      </p:sp>
      <p:pic>
        <p:nvPicPr>
          <p:cNvPr id="34819" name="Picture 3" descr="thumb-bacchanalia121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076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dried%20apric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6573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lett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55650" y="1773238"/>
            <a:ext cx="7056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Anti-oxidant used as preservative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Sensitivity affects 1:100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5% of asthmatics react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Uncommon in non-atopic non-asthmatics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GB">
              <a:latin typeface="Arial" charset="0"/>
            </a:endParaRP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GB">
              <a:latin typeface="Arial" charset="0"/>
            </a:endParaRP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GB">
              <a:latin typeface="Arial" charset="0"/>
            </a:endParaRP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550" y="333375"/>
            <a:ext cx="475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Sensitivity to Sulphites (2)</a:t>
            </a:r>
          </a:p>
        </p:txBody>
      </p:sp>
      <p:pic>
        <p:nvPicPr>
          <p:cNvPr id="35843" name="Picture 4" descr="thumb-bacchanalia121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076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dried%20apric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6573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lett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1042988" y="1792288"/>
            <a:ext cx="53276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GB">
              <a:latin typeface="Arial" charset="0"/>
            </a:endParaRP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Bronchospasm - “wine sensitive asthma”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Flushing/feeling of temperature change 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Vomiting 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Difficulty swallowing 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Dizziness 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Contact dermatitis </a:t>
            </a:r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971550" y="1196975"/>
            <a:ext cx="475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b="1">
                <a:solidFill>
                  <a:schemeClr val="accent2"/>
                </a:solidFill>
                <a:latin typeface="Arial" charset="0"/>
              </a:rPr>
              <a:t>Clinical feaures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00113" y="404813"/>
            <a:ext cx="475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</a:rPr>
              <a:t>Sensitivity to Sulphites (3)</a:t>
            </a:r>
          </a:p>
        </p:txBody>
      </p:sp>
      <p:pic>
        <p:nvPicPr>
          <p:cNvPr id="36867" name="Picture 3" descr="thumb-bacchanalia121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076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dried%20apric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6573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lett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84213" y="1700213"/>
            <a:ext cx="53276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GB">
              <a:latin typeface="Arial" charset="0"/>
            </a:endParaRP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? Non-IgE dependent mast cell degranulation 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r>
              <a:rPr lang="en-GB">
                <a:latin typeface="Arial" charset="0"/>
              </a:rPr>
              <a:t>? Sulphur dioxide produced in stomach &gt; inhaled &gt; bronchospasm</a:t>
            </a:r>
          </a:p>
          <a:p>
            <a:pPr marL="342900" indent="-342900" algn="l">
              <a:spcBef>
                <a:spcPct val="55000"/>
              </a:spcBef>
              <a:buFontTx/>
              <a:buChar char="•"/>
            </a:pPr>
            <a:endParaRPr lang="en-GB">
              <a:latin typeface="Arial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900113" y="1196975"/>
            <a:ext cx="475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b="1">
                <a:solidFill>
                  <a:schemeClr val="accent2"/>
                </a:solidFill>
                <a:latin typeface="Arial" charset="0"/>
              </a:rPr>
              <a:t>Mechanism?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Learning Objectives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01000" cy="41148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recognise that some patients complaining of ‘allergies’ have disease that is not IgE-mediated</a:t>
            </a:r>
            <a:r>
              <a:rPr lang="en-GB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be able to describe some of the clinical features that differentiate IgE and non-IgE mediated 'allergies'</a:t>
            </a:r>
            <a:r>
              <a:rPr lang="en-GB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be able to recall the features of some non-IgE reactions occurring commonly in clinical practice</a:t>
            </a:r>
            <a:r>
              <a:rPr lang="en-GB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To be able to describe in simple terms some examples of mechanisms of non-IgE mediated ‘allergic' reactions </a:t>
            </a:r>
            <a:endParaRPr lang="en-US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accent2"/>
                </a:solidFill>
                <a:latin typeface="Arial" charset="0"/>
              </a:rPr>
              <a:t>IgE Mediated Allergy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001000" cy="1655762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Time from exposure to symptoms is usually rapid (minutes)</a:t>
            </a:r>
            <a:endParaRPr lang="en-GB" sz="16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GB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Small amounts of allergen &gt; large reactions</a:t>
            </a:r>
            <a:r>
              <a:rPr lang="en-GB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35000"/>
              </a:lnSpc>
            </a:pPr>
            <a:r>
              <a:rPr lang="en-GB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Recurs with re-exposure</a:t>
            </a:r>
          </a:p>
          <a:p>
            <a:pPr eaLnBrk="1" hangingPunct="1">
              <a:lnSpc>
                <a:spcPct val="135000"/>
              </a:lnSpc>
            </a:pPr>
            <a:r>
              <a:rPr lang="en-GB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IgE can demonstrated by SPT or RAST</a:t>
            </a:r>
            <a:endParaRPr lang="en-GB" sz="1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457200" y="3429000"/>
            <a:ext cx="3311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1800">
                <a:solidFill>
                  <a:schemeClr val="accent2"/>
                </a:solidFill>
                <a:latin typeface="Arial" charset="0"/>
              </a:rPr>
              <a:t>IgE Mediated Food Allergy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684213" y="4148138"/>
            <a:ext cx="3384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Skin (urticaria, angioedema, eczema)</a:t>
            </a:r>
            <a:endParaRPr lang="en-GB" sz="1200">
              <a:solidFill>
                <a:srgbClr val="000000"/>
              </a:solidFill>
              <a:latin typeface="Arial" charset="0"/>
            </a:endParaRPr>
          </a:p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GI (vomiting, cramps, diarrhoea)</a:t>
            </a:r>
            <a:r>
              <a:rPr lang="en-GB" sz="12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Resp (wheeze, stridor, nasal Sx)</a:t>
            </a:r>
          </a:p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CVS (hypotension, collapse)</a:t>
            </a:r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10150" y="3352800"/>
            <a:ext cx="4133850" cy="3505200"/>
            <a:chOff x="5405438" y="3352800"/>
            <a:chExt cx="4133849" cy="3505200"/>
          </a:xfrm>
        </p:grpSpPr>
        <p:grpSp>
          <p:nvGrpSpPr>
            <p:cNvPr id="17417" name="Group 13"/>
            <p:cNvGrpSpPr>
              <a:grpSpLocks/>
            </p:cNvGrpSpPr>
            <p:nvPr/>
          </p:nvGrpSpPr>
          <p:grpSpPr bwMode="auto">
            <a:xfrm>
              <a:off x="5410200" y="3352800"/>
              <a:ext cx="4033837" cy="1381126"/>
              <a:chOff x="4500563" y="3571875"/>
              <a:chExt cx="4033837" cy="1381126"/>
            </a:xfrm>
          </p:grpSpPr>
          <p:sp>
            <p:nvSpPr>
              <p:cNvPr id="17423" name="Rectangle 6"/>
              <p:cNvSpPr>
                <a:spLocks noChangeArrowheads="1"/>
              </p:cNvSpPr>
              <p:nvPr/>
            </p:nvSpPr>
            <p:spPr bwMode="auto">
              <a:xfrm>
                <a:off x="4500563" y="3571875"/>
                <a:ext cx="3311525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l"/>
                <a:r>
                  <a:rPr lang="en-US" sz="1800">
                    <a:solidFill>
                      <a:schemeClr val="accent2"/>
                    </a:solidFill>
                    <a:latin typeface="Arial" charset="0"/>
                  </a:rPr>
                  <a:t>Non-IgE </a:t>
                </a:r>
                <a:r>
                  <a:rPr lang="en-US" sz="1800" u="sng">
                    <a:solidFill>
                      <a:schemeClr val="accent2"/>
                    </a:solidFill>
                    <a:latin typeface="Arial" charset="0"/>
                  </a:rPr>
                  <a:t>but</a:t>
                </a:r>
                <a:r>
                  <a:rPr lang="en-US" sz="1800">
                    <a:solidFill>
                      <a:schemeClr val="accent2"/>
                    </a:solidFill>
                    <a:latin typeface="Arial" charset="0"/>
                  </a:rPr>
                  <a:t> Immunological hypersensitivity</a:t>
                </a:r>
              </a:p>
            </p:txBody>
          </p:sp>
          <p:sp>
            <p:nvSpPr>
              <p:cNvPr id="17424" name="Rectangle 7"/>
              <p:cNvSpPr>
                <a:spLocks noChangeArrowheads="1"/>
              </p:cNvSpPr>
              <p:nvPr/>
            </p:nvSpPr>
            <p:spPr bwMode="auto">
              <a:xfrm>
                <a:off x="4502150" y="4364039"/>
                <a:ext cx="4032250" cy="588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algn="l">
                  <a:spcBef>
                    <a:spcPct val="5000"/>
                  </a:spcBef>
                  <a:buFontTx/>
                  <a:buChar char="•"/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Food induced enteropathy (coeliac disease)</a:t>
                </a:r>
                <a:endParaRPr lang="en-GB" sz="1200">
                  <a:solidFill>
                    <a:srgbClr val="000000"/>
                  </a:solidFill>
                  <a:latin typeface="Arial" charset="0"/>
                </a:endParaRPr>
              </a:p>
              <a:p>
                <a:pPr marL="342900" indent="-342900" algn="l">
                  <a:spcBef>
                    <a:spcPct val="5000"/>
                  </a:spcBef>
                  <a:buFontTx/>
                  <a:buChar char="•"/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Allergic eosinophilic gastroenteritis</a:t>
                </a:r>
              </a:p>
              <a:p>
                <a:pPr marL="342900" indent="-342900" algn="l">
                  <a:spcBef>
                    <a:spcPct val="5000"/>
                  </a:spcBef>
                  <a:buFontTx/>
                  <a:buChar char="•"/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Contact dermatitis</a:t>
                </a:r>
                <a:endParaRPr lang="en-GB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5410200" y="5464175"/>
              <a:ext cx="412908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Non Immunological Food Intolerance</a:t>
              </a:r>
            </a:p>
          </p:txBody>
        </p:sp>
        <p:sp>
          <p:nvSpPr>
            <p:cNvPr id="17419" name="Rectangle 9"/>
            <p:cNvSpPr>
              <a:spLocks noChangeArrowheads="1"/>
            </p:cNvSpPr>
            <p:nvPr/>
          </p:nvSpPr>
          <p:spPr bwMode="auto">
            <a:xfrm>
              <a:off x="5405438" y="6102350"/>
              <a:ext cx="3738562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5000"/>
                </a:spcBef>
                <a:buFontTx/>
                <a:buChar char="•"/>
              </a:pPr>
              <a:r>
                <a:rPr lang="en-GB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Pharmacological (caffeine, nitrites)</a:t>
              </a:r>
              <a:endParaRPr lang="en-GB" sz="1200">
                <a:solidFill>
                  <a:srgbClr val="000000"/>
                </a:solidFill>
                <a:latin typeface="Arial" charset="0"/>
              </a:endParaRPr>
            </a:p>
            <a:p>
              <a:pPr marL="342900" indent="-342900" algn="l">
                <a:spcBef>
                  <a:spcPct val="5000"/>
                </a:spcBef>
                <a:buFontTx/>
                <a:buChar char="•"/>
              </a:pPr>
              <a:r>
                <a:rPr lang="en-GB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Metabolic (lactase deficiency &gt; milk intolerance)</a:t>
              </a:r>
            </a:p>
          </p:txBody>
        </p:sp>
        <p:grpSp>
          <p:nvGrpSpPr>
            <p:cNvPr id="17420" name="Group 14"/>
            <p:cNvGrpSpPr>
              <a:grpSpLocks/>
            </p:cNvGrpSpPr>
            <p:nvPr/>
          </p:nvGrpSpPr>
          <p:grpSpPr bwMode="auto">
            <a:xfrm>
              <a:off x="5410200" y="4572000"/>
              <a:ext cx="2879725" cy="1006475"/>
              <a:chOff x="4572000" y="5013325"/>
              <a:chExt cx="2879725" cy="1006475"/>
            </a:xfrm>
          </p:grpSpPr>
          <p:sp>
            <p:nvSpPr>
              <p:cNvPr id="17421" name="Rectangle 10"/>
              <p:cNvSpPr>
                <a:spLocks noChangeArrowheads="1"/>
              </p:cNvSpPr>
              <p:nvPr/>
            </p:nvSpPr>
            <p:spPr bwMode="auto">
              <a:xfrm>
                <a:off x="4572000" y="5013325"/>
                <a:ext cx="2879725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l"/>
                <a:r>
                  <a:rPr lang="en-US" sz="1800">
                    <a:solidFill>
                      <a:schemeClr val="accent2"/>
                    </a:solidFill>
                    <a:latin typeface="Arial" charset="0"/>
                  </a:rPr>
                  <a:t>Idiosyncratic</a:t>
                </a:r>
              </a:p>
            </p:txBody>
          </p:sp>
          <p:sp>
            <p:nvSpPr>
              <p:cNvPr id="17422" name="Rectangle 11"/>
              <p:cNvSpPr>
                <a:spLocks noChangeArrowheads="1"/>
              </p:cNvSpPr>
              <p:nvPr/>
            </p:nvSpPr>
            <p:spPr bwMode="auto">
              <a:xfrm>
                <a:off x="4572000" y="5638800"/>
                <a:ext cx="25908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algn="l">
                  <a:spcBef>
                    <a:spcPct val="5000"/>
                  </a:spcBef>
                </a:pPr>
                <a:r>
                  <a:rPr lang="en-GB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e.g. Irritable bowel syndrome, Chronic fatigue syndrome</a:t>
                </a:r>
              </a:p>
            </p:txBody>
          </p:sp>
        </p:grp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7200" y="5029200"/>
            <a:ext cx="396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1800">
                <a:solidFill>
                  <a:schemeClr val="accent2"/>
                </a:solidFill>
                <a:latin typeface="Arial" charset="0"/>
              </a:rPr>
              <a:t>May look like IgE Mediated Food Allergy but isn’t (examples)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30250" y="5857875"/>
            <a:ext cx="3917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Chronic urticaria/angioedema (may be autoimmune, cholinergic, genetic, idiopathic etc)</a:t>
            </a:r>
          </a:p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Idiopathic anaphylaxis</a:t>
            </a:r>
            <a:endParaRPr lang="en-GB" sz="1200">
              <a:solidFill>
                <a:srgbClr val="000000"/>
              </a:solidFill>
              <a:latin typeface="Arial" charset="0"/>
            </a:endParaRPr>
          </a:p>
          <a:p>
            <a:pPr marL="342900" indent="-342900" algn="l">
              <a:spcBef>
                <a:spcPct val="500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t>Toxic effect: e.g. sulphites, drugs, schromboid reaction  </a:t>
            </a:r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/>
      <p:bldP spid="211973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RN </a:t>
            </a:r>
            <a:r>
              <a:rPr lang="en-US" sz="3200" smtClean="0">
                <a:solidFill>
                  <a:schemeClr val="accent2"/>
                </a:solidFill>
                <a:latin typeface="Arial" charset="0"/>
              </a:rPr>
              <a:t>–</a:t>
            </a:r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smtClean="0">
                <a:solidFill>
                  <a:schemeClr val="accent2"/>
                </a:solidFill>
                <a:latin typeface="Arial" charset="0"/>
              </a:rPr>
              <a:t>Allergy Clinic referral from GP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12875"/>
            <a:ext cx="8001000" cy="41148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sz="2400" smtClean="0">
                <a:latin typeface="Arial" charset="0"/>
                <a:cs typeface="Arial" charset="0"/>
              </a:rPr>
              <a:t>50 yrs  ♀		Professional musician</a:t>
            </a:r>
          </a:p>
          <a:p>
            <a:pPr eaLnBrk="1" hangingPunct="1">
              <a:lnSpc>
                <a:spcPct val="135000"/>
              </a:lnSpc>
            </a:pPr>
            <a:endParaRPr lang="en-GB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35000"/>
              </a:lnSpc>
            </a:pPr>
            <a:endParaRPr lang="en-GB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GB" sz="2400" smtClean="0">
                <a:latin typeface="Arial" charset="0"/>
                <a:cs typeface="Arial" charset="0"/>
              </a:rPr>
              <a:t>Episodic facial swelling</a:t>
            </a:r>
            <a:r>
              <a:rPr lang="en-GB" sz="2400" smtClean="0">
                <a:latin typeface="Arial" charset="0"/>
              </a:rPr>
              <a:t> for 3 months</a:t>
            </a:r>
          </a:p>
          <a:p>
            <a:pPr eaLnBrk="1" hangingPunct="1">
              <a:lnSpc>
                <a:spcPct val="135000"/>
              </a:lnSpc>
            </a:pPr>
            <a:endParaRPr lang="en-GB" sz="2400" smtClean="0">
              <a:latin typeface="Arial" charset="0"/>
            </a:endParaRPr>
          </a:p>
          <a:p>
            <a:pPr eaLnBrk="1" hangingPunct="1">
              <a:lnSpc>
                <a:spcPct val="135000"/>
              </a:lnSpc>
            </a:pPr>
            <a:endParaRPr lang="en-US" sz="2400" smtClean="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32138" y="4049713"/>
            <a:ext cx="4465637" cy="2808287"/>
            <a:chOff x="1927" y="2341"/>
            <a:chExt cx="2813" cy="1769"/>
          </a:xfrm>
        </p:grpSpPr>
        <p:pic>
          <p:nvPicPr>
            <p:cNvPr id="18438" name="Picture 5" descr="r7_angioede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341"/>
              <a:ext cx="2400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1927" y="3884"/>
              <a:ext cx="2813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755650" y="22050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Arial" charset="0"/>
              </a:rPr>
              <a:t>PC</a:t>
            </a:r>
            <a:endParaRPr lang="en-US" sz="32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HPC cont/d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68413"/>
            <a:ext cx="6308725" cy="273685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sz="1800" smtClean="0">
                <a:latin typeface="Arial" charset="0"/>
                <a:cs typeface="Arial" charset="0"/>
              </a:rPr>
              <a:t>Starts early morning while still in bed</a:t>
            </a:r>
          </a:p>
          <a:p>
            <a:pPr eaLnBrk="1" hangingPunct="1">
              <a:lnSpc>
                <a:spcPct val="135000"/>
              </a:lnSpc>
            </a:pPr>
            <a:r>
              <a:rPr lang="en-GB" sz="1800" smtClean="0">
                <a:latin typeface="Arial" charset="0"/>
                <a:cs typeface="Arial" charset="0"/>
              </a:rPr>
              <a:t>Associated with itch and erythema</a:t>
            </a:r>
          </a:p>
          <a:p>
            <a:pPr eaLnBrk="1" hangingPunct="1">
              <a:lnSpc>
                <a:spcPct val="135000"/>
              </a:lnSpc>
            </a:pPr>
            <a:r>
              <a:rPr lang="en-GB" sz="1800" smtClean="0">
                <a:latin typeface="Arial" charset="0"/>
                <a:cs typeface="Arial" charset="0"/>
              </a:rPr>
              <a:t>Lasts between 2 and 3 days</a:t>
            </a:r>
          </a:p>
          <a:p>
            <a:pPr eaLnBrk="1" hangingPunct="1">
              <a:lnSpc>
                <a:spcPct val="135000"/>
              </a:lnSpc>
            </a:pPr>
            <a:r>
              <a:rPr lang="en-GB" sz="1800" smtClean="0">
                <a:latin typeface="Arial" charset="0"/>
                <a:cs typeface="Arial" charset="0"/>
              </a:rPr>
              <a:t>Only ever R side of face</a:t>
            </a:r>
          </a:p>
          <a:p>
            <a:pPr eaLnBrk="1" hangingPunct="1">
              <a:lnSpc>
                <a:spcPct val="135000"/>
              </a:lnSpc>
            </a:pPr>
            <a:r>
              <a:rPr lang="en-GB" sz="1800" smtClean="0">
                <a:latin typeface="Arial" charset="0"/>
                <a:cs typeface="Arial" charset="0"/>
              </a:rPr>
              <a:t>Onset coincided with anniversary of mother’s death</a:t>
            </a:r>
            <a:endParaRPr lang="en-GB" sz="1800" smtClean="0">
              <a:latin typeface="Arial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GB" sz="1800" smtClean="0">
                <a:latin typeface="Arial" charset="0"/>
              </a:rPr>
              <a:t>Dyspepsia for 4-6 weeks</a:t>
            </a:r>
          </a:p>
          <a:p>
            <a:pPr eaLnBrk="1" hangingPunct="1">
              <a:lnSpc>
                <a:spcPct val="135000"/>
              </a:lnSpc>
            </a:pPr>
            <a:endParaRPr lang="en-US" sz="1800" smtClean="0">
              <a:latin typeface="Arial" charset="0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20038" y="6354763"/>
            <a:ext cx="1223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35000"/>
              </a:lnSpc>
              <a:spcBef>
                <a:spcPct val="20000"/>
              </a:spcBef>
            </a:pPr>
            <a:r>
              <a:rPr lang="en-GB" sz="1800" b="1">
                <a:latin typeface="Arial" charset="0"/>
                <a:cs typeface="Arial" charset="0"/>
              </a:rPr>
              <a:t>Other Q?</a:t>
            </a:r>
            <a:endParaRPr lang="en-GB" sz="1800" b="1">
              <a:latin typeface="Arial" charset="0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endParaRPr lang="en-GB" sz="1800" b="1">
              <a:latin typeface="Arial" charset="0"/>
            </a:endParaRP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611188" y="39338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Arial" charset="0"/>
              </a:rPr>
              <a:t>PMH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042988" y="4868863"/>
            <a:ext cx="56181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latin typeface="Arial" charset="0"/>
                <a:cs typeface="Arial" charset="0"/>
              </a:rPr>
              <a:t>Gastritis 2004</a:t>
            </a: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latin typeface="Arial" charset="0"/>
                <a:cs typeface="Arial" charset="0"/>
              </a:rPr>
              <a:t>Globus hystericus 1998</a:t>
            </a: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latin typeface="Arial" charset="0"/>
                <a:cs typeface="Arial" charset="0"/>
              </a:rPr>
              <a:t>Hayfever</a:t>
            </a: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latin typeface="Arial" charset="0"/>
                <a:cs typeface="Arial" charset="0"/>
              </a:rPr>
              <a:t>Childhood asthma</a:t>
            </a:r>
          </a:p>
          <a:p>
            <a:pPr marL="342900" indent="-342900" algn="l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Angioedema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056438" cy="2736850"/>
          </a:xfrm>
          <a:noFill/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Lifetime incidence: 10-15% of population</a:t>
            </a:r>
          </a:p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Painless, well defined areas of oedema</a:t>
            </a:r>
          </a:p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Due to vascular permeability</a:t>
            </a:r>
          </a:p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Usually face, lips, mouth       (but also any part of body)</a:t>
            </a:r>
          </a:p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In severe cases:     LARYNX &gt; Obstruction  &gt;</a:t>
            </a:r>
          </a:p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Can involve bowel &gt; abdominal pain </a:t>
            </a:r>
          </a:p>
          <a:p>
            <a:pPr eaLnBrk="1" hangingPunct="1">
              <a:spcBef>
                <a:spcPct val="55000"/>
              </a:spcBef>
            </a:pPr>
            <a:r>
              <a:rPr lang="en-GB" sz="1800" smtClean="0">
                <a:latin typeface="Arial" charset="0"/>
              </a:rPr>
              <a:t>Natural history variable</a:t>
            </a:r>
          </a:p>
          <a:p>
            <a:pPr eaLnBrk="1" hangingPunct="1">
              <a:spcBef>
                <a:spcPct val="55000"/>
              </a:spcBef>
            </a:pPr>
            <a:endParaRPr lang="en-GB" sz="1800" smtClean="0">
              <a:latin typeface="Arial" charset="0"/>
            </a:endParaRPr>
          </a:p>
          <a:p>
            <a:pPr eaLnBrk="1" hangingPunct="1">
              <a:spcBef>
                <a:spcPct val="55000"/>
              </a:spcBef>
            </a:pPr>
            <a:endParaRPr lang="en-US" sz="1800" smtClean="0">
              <a:latin typeface="Arial" charset="0"/>
            </a:endParaRPr>
          </a:p>
        </p:txBody>
      </p:sp>
      <p:pic>
        <p:nvPicPr>
          <p:cNvPr id="20484" name="Picture 8" descr="skull-and-crossbo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7076" r="7051" b="7233"/>
          <a:stretch>
            <a:fillRect/>
          </a:stretch>
        </p:blipFill>
        <p:spPr bwMode="auto">
          <a:xfrm>
            <a:off x="6205538" y="3246438"/>
            <a:ext cx="504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2" name="Picture 10" descr="Urticar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3" b="12433"/>
          <a:stretch>
            <a:fillRect/>
          </a:stretch>
        </p:blipFill>
        <p:spPr bwMode="auto">
          <a:xfrm>
            <a:off x="4716463" y="4652963"/>
            <a:ext cx="24495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7524750" y="5300663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latin typeface="Arial" charset="0"/>
              </a:rPr>
              <a:t>urticaria</a:t>
            </a: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1835150" y="4868863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5000"/>
              </a:spcBef>
            </a:pPr>
            <a:r>
              <a:rPr lang="en-GB" sz="1600">
                <a:latin typeface="Arial" charset="0"/>
              </a:rPr>
              <a:t>Can be associated with: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3" grpId="0"/>
      <p:bldP spid="2078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1839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Urticaria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5562600" y="304800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accent2"/>
                </a:solidFill>
                <a:latin typeface="Arial" charset="0"/>
              </a:rPr>
              <a:t>Angioedema</a:t>
            </a:r>
          </a:p>
        </p:txBody>
      </p:sp>
      <p:sp>
        <p:nvSpPr>
          <p:cNvPr id="21508" name="Left-Right Arrow 3"/>
          <p:cNvSpPr>
            <a:spLocks noChangeArrowheads="1"/>
          </p:cNvSpPr>
          <p:nvPr/>
        </p:nvSpPr>
        <p:spPr bwMode="auto">
          <a:xfrm>
            <a:off x="2971800" y="838200"/>
            <a:ext cx="2362200" cy="304800"/>
          </a:xfrm>
          <a:prstGeom prst="leftRightArrow">
            <a:avLst>
              <a:gd name="adj1" fmla="val 50000"/>
              <a:gd name="adj2" fmla="val 5001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9" name="Picture 4" descr="urticaria_06urticarialvasculitis07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67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Dermatographic_urtica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2819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756148-756149-756261-19100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05000"/>
            <a:ext cx="34480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88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14400" y="5943600"/>
            <a:ext cx="7239000" cy="1143000"/>
            <a:chOff x="914400" y="5943600"/>
            <a:chExt cx="7239000" cy="1143000"/>
          </a:xfrm>
        </p:grpSpPr>
        <p:sp>
          <p:nvSpPr>
            <p:cNvPr id="21515" name="Rectangle 2"/>
            <p:cNvSpPr txBox="1">
              <a:spLocks noChangeArrowheads="1"/>
            </p:cNvSpPr>
            <p:nvPr/>
          </p:nvSpPr>
          <p:spPr bwMode="auto">
            <a:xfrm>
              <a:off x="914400" y="5943600"/>
              <a:ext cx="2514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Superficial</a:t>
              </a:r>
            </a:p>
          </p:txBody>
        </p:sp>
        <p:sp>
          <p:nvSpPr>
            <p:cNvPr id="21516" name="Left-Right Arrow 11"/>
            <p:cNvSpPr>
              <a:spLocks noChangeArrowheads="1"/>
            </p:cNvSpPr>
            <p:nvPr/>
          </p:nvSpPr>
          <p:spPr bwMode="auto">
            <a:xfrm>
              <a:off x="3124200" y="6400800"/>
              <a:ext cx="2362200" cy="304800"/>
            </a:xfrm>
            <a:prstGeom prst="leftRightArrow">
              <a:avLst>
                <a:gd name="adj1" fmla="val 50000"/>
                <a:gd name="adj2" fmla="val 50016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2"/>
            <p:cNvSpPr txBox="1">
              <a:spLocks noChangeArrowheads="1"/>
            </p:cNvSpPr>
            <p:nvPr/>
          </p:nvSpPr>
          <p:spPr bwMode="auto">
            <a:xfrm>
              <a:off x="5638800" y="5943600"/>
              <a:ext cx="2514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Deep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sjthl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560">
            <a:off x="5189538" y="2392363"/>
            <a:ext cx="12239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Documents and Settings\sjthl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61988"/>
            <a:ext cx="406876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Documents and Settings\sjthl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89163"/>
            <a:ext cx="688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Documents and Settings\sjthl\Desktop\Pictur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938">
            <a:off x="5502275" y="3294063"/>
            <a:ext cx="31940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C:\Documents and Settings\sjthl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956" flipH="1">
            <a:off x="6307138" y="2347913"/>
            <a:ext cx="1270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800850" y="3756025"/>
            <a:ext cx="1838325" cy="1508125"/>
            <a:chOff x="8416636" y="4381625"/>
            <a:chExt cx="2275205" cy="1759502"/>
          </a:xfrm>
        </p:grpSpPr>
        <p:sp>
          <p:nvSpPr>
            <p:cNvPr id="12" name="Oval 11"/>
            <p:cNvSpPr/>
            <p:nvPr/>
          </p:nvSpPr>
          <p:spPr bwMode="auto">
            <a:xfrm>
              <a:off x="9195959" y="4582394"/>
              <a:ext cx="737754" cy="4779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2565" name="TextBox 12"/>
            <p:cNvSpPr txBox="1">
              <a:spLocks noChangeArrowheads="1"/>
            </p:cNvSpPr>
            <p:nvPr/>
          </p:nvSpPr>
          <p:spPr bwMode="auto">
            <a:xfrm>
              <a:off x="9275212" y="4657730"/>
              <a:ext cx="841664" cy="3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latin typeface="Arial" charset="0"/>
                </a:rPr>
                <a:t>PLC</a:t>
              </a:r>
              <a:r>
                <a:rPr lang="en-GB" sz="1200">
                  <a:latin typeface="Symbol" charset="2"/>
                </a:rPr>
                <a:t>g</a:t>
              </a:r>
            </a:p>
          </p:txBody>
        </p:sp>
        <p:pic>
          <p:nvPicPr>
            <p:cNvPr id="22566" name="Picture 8" descr="C:\Documents and Settings\sjthl\Desktop\DA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66382">
              <a:off x="8869716" y="5606079"/>
              <a:ext cx="372552" cy="15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9" descr="C:\Documents and Settings\sjthl\Desktop\IP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126" y="5470380"/>
              <a:ext cx="4508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7" descr="C:\Documents and Settings\sjthl\Desktop\DAGPIP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28738">
              <a:off x="9752931" y="4449311"/>
              <a:ext cx="415866" cy="28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1"/>
            <p:cNvSpPr/>
            <p:nvPr/>
          </p:nvSpPr>
          <p:spPr bwMode="auto">
            <a:xfrm>
              <a:off x="8416636" y="4572393"/>
              <a:ext cx="673917" cy="366717"/>
            </a:xfrm>
            <a:custGeom>
              <a:avLst/>
              <a:gdLst>
                <a:gd name="connsiteX0" fmla="*/ 0 w 675409"/>
                <a:gd name="connsiteY0" fmla="*/ 0 h 367145"/>
                <a:gd name="connsiteX1" fmla="*/ 280555 w 675409"/>
                <a:gd name="connsiteY1" fmla="*/ 311727 h 367145"/>
                <a:gd name="connsiteX2" fmla="*/ 675409 w 675409"/>
                <a:gd name="connsiteY2" fmla="*/ 332509 h 3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409" h="367145">
                  <a:moveTo>
                    <a:pt x="0" y="0"/>
                  </a:moveTo>
                  <a:cubicBezTo>
                    <a:pt x="83993" y="128154"/>
                    <a:pt x="167987" y="256309"/>
                    <a:pt x="280555" y="311727"/>
                  </a:cubicBezTo>
                  <a:cubicBezTo>
                    <a:pt x="393123" y="367145"/>
                    <a:pt x="675409" y="332509"/>
                    <a:pt x="675409" y="332509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arrow" w="med" len="lg"/>
            </a:ln>
            <a:effectLst/>
          </p:spPr>
          <p:txBody>
            <a:bodyPr wrap="none"/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2570" name="Picture 9" descr="C:\Documents and Settings\sjthl\Desktop\IP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02189">
              <a:off x="9759810" y="5466914"/>
              <a:ext cx="4508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9102342" y="5185440"/>
              <a:ext cx="385095" cy="322267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6200000" flipH="1">
              <a:off x="9749768" y="5176063"/>
              <a:ext cx="324118" cy="294716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573" name="TextBox 27"/>
            <p:cNvSpPr txBox="1">
              <a:spLocks noChangeArrowheads="1"/>
            </p:cNvSpPr>
            <p:nvPr/>
          </p:nvSpPr>
          <p:spPr bwMode="auto">
            <a:xfrm>
              <a:off x="8762595" y="5818047"/>
              <a:ext cx="841664" cy="3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DAG</a:t>
              </a:r>
              <a:endParaRPr lang="en-GB" sz="1200">
                <a:solidFill>
                  <a:schemeClr val="bg1"/>
                </a:solidFill>
                <a:latin typeface="Symbol" charset="2"/>
              </a:endParaRPr>
            </a:p>
          </p:txBody>
        </p:sp>
        <p:sp>
          <p:nvSpPr>
            <p:cNvPr id="22574" name="TextBox 28"/>
            <p:cNvSpPr txBox="1">
              <a:spLocks noChangeArrowheads="1"/>
            </p:cNvSpPr>
            <p:nvPr/>
          </p:nvSpPr>
          <p:spPr bwMode="auto">
            <a:xfrm>
              <a:off x="9850177" y="5814584"/>
              <a:ext cx="841664" cy="3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InsP</a:t>
              </a:r>
              <a:r>
                <a:rPr lang="en-GB" sz="1200" baseline="-4000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n-GB" sz="1200" baseline="-40000">
                <a:solidFill>
                  <a:schemeClr val="bg1"/>
                </a:solidFill>
                <a:latin typeface="Symbol" charset="2"/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6958013" y="5248275"/>
            <a:ext cx="1738312" cy="1211263"/>
            <a:chOff x="8610188" y="6122194"/>
            <a:chExt cx="2150925" cy="1413915"/>
          </a:xfrm>
        </p:grpSpPr>
        <p:sp>
          <p:nvSpPr>
            <p:cNvPr id="48" name="Oval 47"/>
            <p:cNvSpPr/>
            <p:nvPr/>
          </p:nvSpPr>
          <p:spPr bwMode="auto">
            <a:xfrm>
              <a:off x="8824502" y="6429392"/>
              <a:ext cx="558948" cy="361521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2555" name="TextBox 29"/>
            <p:cNvSpPr txBox="1">
              <a:spLocks noChangeArrowheads="1"/>
            </p:cNvSpPr>
            <p:nvPr/>
          </p:nvSpPr>
          <p:spPr bwMode="auto">
            <a:xfrm>
              <a:off x="8610188" y="6429393"/>
              <a:ext cx="1007917" cy="3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latin typeface="Arial" charset="0"/>
                </a:rPr>
                <a:t>PKC</a:t>
              </a:r>
              <a:endParaRPr lang="en-GB" sz="1200">
                <a:latin typeface="Symbol" charset="2"/>
              </a:endParaRPr>
            </a:p>
          </p:txBody>
        </p:sp>
        <p:sp>
          <p:nvSpPr>
            <p:cNvPr id="22556" name="TextBox 30"/>
            <p:cNvSpPr txBox="1">
              <a:spLocks noChangeArrowheads="1"/>
            </p:cNvSpPr>
            <p:nvPr/>
          </p:nvSpPr>
          <p:spPr bwMode="auto">
            <a:xfrm>
              <a:off x="9919449" y="6444969"/>
              <a:ext cx="841664" cy="3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Ca</a:t>
              </a:r>
              <a:r>
                <a:rPr lang="en-GB" sz="1200" baseline="40000">
                  <a:solidFill>
                    <a:schemeClr val="bg1"/>
                  </a:solidFill>
                  <a:latin typeface="Arial" charset="0"/>
                </a:rPr>
                <a:t>2+</a:t>
              </a:r>
              <a:endParaRPr lang="en-GB" sz="1200" baseline="40000">
                <a:solidFill>
                  <a:schemeClr val="bg1"/>
                </a:solidFill>
                <a:latin typeface="Symbol" charset="2"/>
              </a:endParaRPr>
            </a:p>
          </p:txBody>
        </p:sp>
        <p:sp>
          <p:nvSpPr>
            <p:cNvPr id="22557" name="TextBox 31"/>
            <p:cNvSpPr txBox="1">
              <a:spLocks noChangeArrowheads="1"/>
            </p:cNvSpPr>
            <p:nvPr/>
          </p:nvSpPr>
          <p:spPr bwMode="auto">
            <a:xfrm>
              <a:off x="8842667" y="7248529"/>
              <a:ext cx="1891145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000">
                  <a:solidFill>
                    <a:srgbClr val="FF0000"/>
                  </a:solidFill>
                  <a:latin typeface="Arial" charset="0"/>
                </a:rPr>
                <a:t>DEGRANULATION</a:t>
              </a:r>
              <a:endParaRPr lang="en-GB" sz="1000">
                <a:solidFill>
                  <a:srgbClr val="FF0000"/>
                </a:solidFill>
                <a:latin typeface="Symbol" charset="2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895330" y="6257415"/>
              <a:ext cx="272406" cy="1964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10000257" y="6291753"/>
              <a:ext cx="272406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16200000" flipH="1">
              <a:off x="9076308" y="6940206"/>
              <a:ext cx="346529" cy="233753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5400000">
              <a:off x="9792745" y="6919692"/>
              <a:ext cx="361355" cy="271076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341813" y="3910013"/>
            <a:ext cx="2725737" cy="2573337"/>
            <a:chOff x="5372098" y="4561608"/>
            <a:chExt cx="3373585" cy="3001833"/>
          </a:xfrm>
        </p:grpSpPr>
        <p:cxnSp>
          <p:nvCxnSpPr>
            <p:cNvPr id="22540" name="Straight Arrow Connector 42"/>
            <p:cNvCxnSpPr>
              <a:cxnSpLocks noChangeShapeType="1"/>
            </p:cNvCxnSpPr>
            <p:nvPr/>
          </p:nvCxnSpPr>
          <p:spPr bwMode="auto">
            <a:xfrm rot="10800000" flipV="1">
              <a:off x="6722918" y="4561608"/>
              <a:ext cx="665018" cy="353291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48"/>
            <p:cNvSpPr/>
            <p:nvPr/>
          </p:nvSpPr>
          <p:spPr bwMode="auto">
            <a:xfrm>
              <a:off x="6067446" y="4908855"/>
              <a:ext cx="558948" cy="361521"/>
            </a:xfrm>
            <a:prstGeom prst="ellipse">
              <a:avLst/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2544" name="Rectangle 49"/>
            <p:cNvSpPr>
              <a:spLocks noChangeArrowheads="1"/>
            </p:cNvSpPr>
            <p:nvPr/>
          </p:nvSpPr>
          <p:spPr bwMode="auto">
            <a:xfrm>
              <a:off x="6086478" y="4929194"/>
              <a:ext cx="599117" cy="28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>
                  <a:latin typeface="Arial" charset="0"/>
                </a:rPr>
                <a:t>PLA</a:t>
              </a:r>
              <a:r>
                <a:rPr lang="en-GB" sz="1000" baseline="-40000">
                  <a:latin typeface="Arial" charset="0"/>
                </a:rPr>
                <a:t>2</a:t>
              </a:r>
              <a:endParaRPr lang="en-GB" sz="1000" baseline="-40000"/>
            </a:p>
          </p:txBody>
        </p:sp>
        <p:sp>
          <p:nvSpPr>
            <p:cNvPr id="22545" name="TextBox 50"/>
            <p:cNvSpPr txBox="1">
              <a:spLocks noChangeArrowheads="1"/>
            </p:cNvSpPr>
            <p:nvPr/>
          </p:nvSpPr>
          <p:spPr bwMode="auto">
            <a:xfrm>
              <a:off x="6854888" y="6361358"/>
              <a:ext cx="1890795" cy="39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800">
                  <a:solidFill>
                    <a:srgbClr val="FF0000"/>
                  </a:solidFill>
                  <a:latin typeface="Arial" charset="0"/>
                </a:rPr>
                <a:t>CYTOKINE GENE EXPRESSION</a:t>
              </a:r>
              <a:endParaRPr lang="en-GB" sz="800">
                <a:solidFill>
                  <a:srgbClr val="FF0000"/>
                </a:solidFill>
                <a:latin typeface="Symbol" charset="2"/>
              </a:endParaRPr>
            </a:p>
          </p:txBody>
        </p:sp>
        <p:sp>
          <p:nvSpPr>
            <p:cNvPr id="22546" name="TextBox 51"/>
            <p:cNvSpPr txBox="1">
              <a:spLocks noChangeArrowheads="1"/>
            </p:cNvSpPr>
            <p:nvPr/>
          </p:nvSpPr>
          <p:spPr bwMode="auto">
            <a:xfrm>
              <a:off x="5556536" y="6357954"/>
              <a:ext cx="1571628" cy="53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ARACHIDONIC ACID</a:t>
              </a:r>
            </a:p>
          </p:txBody>
        </p:sp>
        <p:cxnSp>
          <p:nvCxnSpPr>
            <p:cNvPr id="22547" name="Straight Arrow Connector 52"/>
            <p:cNvCxnSpPr>
              <a:cxnSpLocks noChangeShapeType="1"/>
            </p:cNvCxnSpPr>
            <p:nvPr/>
          </p:nvCxnSpPr>
          <p:spPr bwMode="auto">
            <a:xfrm rot="16200000" flipH="1">
              <a:off x="7051963" y="5472545"/>
              <a:ext cx="1562104" cy="3465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Straight Arrow Connector 55"/>
            <p:cNvCxnSpPr>
              <a:cxnSpLocks noChangeShapeType="1"/>
            </p:cNvCxnSpPr>
            <p:nvPr/>
          </p:nvCxnSpPr>
          <p:spPr bwMode="auto">
            <a:xfrm rot="10800000">
              <a:off x="8372494" y="6572268"/>
              <a:ext cx="346358" cy="13854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5891588" y="5881745"/>
              <a:ext cx="862958" cy="7859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550" name="TextBox 61"/>
            <p:cNvSpPr txBox="1">
              <a:spLocks noChangeArrowheads="1"/>
            </p:cNvSpPr>
            <p:nvPr/>
          </p:nvSpPr>
          <p:spPr bwMode="auto">
            <a:xfrm>
              <a:off x="5372098" y="7276259"/>
              <a:ext cx="1891145" cy="28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000">
                  <a:solidFill>
                    <a:srgbClr val="FF0000"/>
                  </a:solidFill>
                  <a:latin typeface="Arial" charset="0"/>
                </a:rPr>
                <a:t>LTC</a:t>
              </a:r>
              <a:r>
                <a:rPr lang="en-GB" sz="1000" baseline="-50000">
                  <a:solidFill>
                    <a:srgbClr val="FF0000"/>
                  </a:solidFill>
                  <a:latin typeface="Arial" charset="0"/>
                </a:rPr>
                <a:t>4</a:t>
              </a:r>
              <a:r>
                <a:rPr lang="en-GB" sz="1000">
                  <a:solidFill>
                    <a:srgbClr val="FF0000"/>
                  </a:solidFill>
                  <a:latin typeface="Arial" charset="0"/>
                </a:rPr>
                <a:t>, PGD</a:t>
              </a:r>
              <a:r>
                <a:rPr lang="en-GB" sz="1000" baseline="-50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 rot="5400000">
              <a:off x="6122751" y="7036593"/>
              <a:ext cx="357405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4838700" y="363538"/>
            <a:ext cx="3533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71" tIns="42224" rIns="86671" bIns="42224" anchor="ctr"/>
          <a:lstStyle/>
          <a:p>
            <a:pPr defTabSz="855663" eaLnBrk="0" hangingPunct="0"/>
            <a:r>
              <a:rPr lang="fr-FR" sz="2300">
                <a:solidFill>
                  <a:schemeClr val="bg1"/>
                </a:solidFill>
                <a:latin typeface="Arial" charset="0"/>
              </a:rPr>
              <a:t>Activation of Mast Cells by Allergen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152400" y="296863"/>
            <a:ext cx="4570413" cy="4664075"/>
          </a:xfrm>
          <a:prstGeom prst="rect">
            <a:avLst/>
          </a:prstGeom>
          <a:solidFill>
            <a:schemeClr val="accent6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5749" tIns="37874" rIns="75749" bIns="37874"/>
          <a:lstStyle/>
          <a:p>
            <a:pPr eaLnBrk="0" hangingPunct="0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sjthl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560">
            <a:off x="5189538" y="2392363"/>
            <a:ext cx="12239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Documents and Settings\sjthl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068763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C:\Documents and Settings\sjthl\Desktop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938">
            <a:off x="5502275" y="3294063"/>
            <a:ext cx="31940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C:\Documents and Settings\sjthl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956" flipH="1">
            <a:off x="6307138" y="2347913"/>
            <a:ext cx="1270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64"/>
          <p:cNvGrpSpPr>
            <a:grpSpLocks/>
          </p:cNvGrpSpPr>
          <p:nvPr/>
        </p:nvGrpSpPr>
        <p:grpSpPr bwMode="auto">
          <a:xfrm>
            <a:off x="6800850" y="3756025"/>
            <a:ext cx="1838325" cy="1508125"/>
            <a:chOff x="8416636" y="4381625"/>
            <a:chExt cx="2275205" cy="1759502"/>
          </a:xfrm>
        </p:grpSpPr>
        <p:sp>
          <p:nvSpPr>
            <p:cNvPr id="12" name="Oval 11"/>
            <p:cNvSpPr/>
            <p:nvPr/>
          </p:nvSpPr>
          <p:spPr bwMode="auto">
            <a:xfrm>
              <a:off x="9195959" y="4582394"/>
              <a:ext cx="737754" cy="4779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3593" name="TextBox 12"/>
            <p:cNvSpPr txBox="1">
              <a:spLocks noChangeArrowheads="1"/>
            </p:cNvSpPr>
            <p:nvPr/>
          </p:nvSpPr>
          <p:spPr bwMode="auto">
            <a:xfrm>
              <a:off x="9275212" y="4657730"/>
              <a:ext cx="841664" cy="3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latin typeface="Arial" charset="0"/>
                </a:rPr>
                <a:t>PLC</a:t>
              </a:r>
              <a:r>
                <a:rPr lang="en-GB" sz="1200">
                  <a:latin typeface="Symbol" charset="2"/>
                </a:rPr>
                <a:t>g</a:t>
              </a:r>
            </a:p>
          </p:txBody>
        </p:sp>
        <p:pic>
          <p:nvPicPr>
            <p:cNvPr id="23594" name="Picture 8" descr="C:\Documents and Settings\sjthl\Desktop\DA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66382">
              <a:off x="8869716" y="5606079"/>
              <a:ext cx="372552" cy="15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5" name="Picture 9" descr="C:\Documents and Settings\sjthl\Desktop\IP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8126" y="5470380"/>
              <a:ext cx="4508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6" name="Picture 7" descr="C:\Documents and Settings\sjthl\Desktop\DAGPIP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28738">
              <a:off x="9752931" y="4449311"/>
              <a:ext cx="415866" cy="28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1"/>
            <p:cNvSpPr/>
            <p:nvPr/>
          </p:nvSpPr>
          <p:spPr bwMode="auto">
            <a:xfrm>
              <a:off x="8416636" y="4572393"/>
              <a:ext cx="673917" cy="366717"/>
            </a:xfrm>
            <a:custGeom>
              <a:avLst/>
              <a:gdLst>
                <a:gd name="connsiteX0" fmla="*/ 0 w 675409"/>
                <a:gd name="connsiteY0" fmla="*/ 0 h 367145"/>
                <a:gd name="connsiteX1" fmla="*/ 280555 w 675409"/>
                <a:gd name="connsiteY1" fmla="*/ 311727 h 367145"/>
                <a:gd name="connsiteX2" fmla="*/ 675409 w 675409"/>
                <a:gd name="connsiteY2" fmla="*/ 332509 h 3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5409" h="367145">
                  <a:moveTo>
                    <a:pt x="0" y="0"/>
                  </a:moveTo>
                  <a:cubicBezTo>
                    <a:pt x="83993" y="128154"/>
                    <a:pt x="167987" y="256309"/>
                    <a:pt x="280555" y="311727"/>
                  </a:cubicBezTo>
                  <a:cubicBezTo>
                    <a:pt x="393123" y="367145"/>
                    <a:pt x="675409" y="332509"/>
                    <a:pt x="675409" y="332509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arrow" w="med" len="lg"/>
            </a:ln>
            <a:effectLst/>
          </p:spPr>
          <p:txBody>
            <a:bodyPr wrap="none"/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3598" name="Picture 9" descr="C:\Documents and Settings\sjthl\Desktop\IP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02189">
              <a:off x="9759810" y="5466914"/>
              <a:ext cx="45085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9102342" y="5185440"/>
              <a:ext cx="385095" cy="322267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6200000" flipH="1">
              <a:off x="9749768" y="5176063"/>
              <a:ext cx="324118" cy="294716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601" name="TextBox 27"/>
            <p:cNvSpPr txBox="1">
              <a:spLocks noChangeArrowheads="1"/>
            </p:cNvSpPr>
            <p:nvPr/>
          </p:nvSpPr>
          <p:spPr bwMode="auto">
            <a:xfrm>
              <a:off x="8762595" y="5818047"/>
              <a:ext cx="841664" cy="3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DAG</a:t>
              </a:r>
              <a:endParaRPr lang="en-GB" sz="1200">
                <a:solidFill>
                  <a:schemeClr val="bg1"/>
                </a:solidFill>
                <a:latin typeface="Symbol" charset="2"/>
              </a:endParaRPr>
            </a:p>
          </p:txBody>
        </p:sp>
        <p:sp>
          <p:nvSpPr>
            <p:cNvPr id="23602" name="TextBox 28"/>
            <p:cNvSpPr txBox="1">
              <a:spLocks noChangeArrowheads="1"/>
            </p:cNvSpPr>
            <p:nvPr/>
          </p:nvSpPr>
          <p:spPr bwMode="auto">
            <a:xfrm>
              <a:off x="9850177" y="5814584"/>
              <a:ext cx="841664" cy="3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InsP</a:t>
              </a:r>
              <a:r>
                <a:rPr lang="en-GB" sz="1200" baseline="-4000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n-GB" sz="1200" baseline="-40000">
                <a:solidFill>
                  <a:schemeClr val="bg1"/>
                </a:solidFill>
                <a:latin typeface="Symbol" charset="2"/>
              </a:endParaRPr>
            </a:p>
          </p:txBody>
        </p:sp>
      </p:grpSp>
      <p:grpSp>
        <p:nvGrpSpPr>
          <p:cNvPr id="23559" name="Group 65"/>
          <p:cNvGrpSpPr>
            <a:grpSpLocks/>
          </p:cNvGrpSpPr>
          <p:nvPr/>
        </p:nvGrpSpPr>
        <p:grpSpPr bwMode="auto">
          <a:xfrm>
            <a:off x="6958013" y="5248275"/>
            <a:ext cx="1738312" cy="1211263"/>
            <a:chOff x="8610188" y="6122194"/>
            <a:chExt cx="2150925" cy="1413915"/>
          </a:xfrm>
        </p:grpSpPr>
        <p:sp>
          <p:nvSpPr>
            <p:cNvPr id="48" name="Oval 47"/>
            <p:cNvSpPr/>
            <p:nvPr/>
          </p:nvSpPr>
          <p:spPr bwMode="auto">
            <a:xfrm>
              <a:off x="8824502" y="6429392"/>
              <a:ext cx="558948" cy="361521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3583" name="TextBox 29"/>
            <p:cNvSpPr txBox="1">
              <a:spLocks noChangeArrowheads="1"/>
            </p:cNvSpPr>
            <p:nvPr/>
          </p:nvSpPr>
          <p:spPr bwMode="auto">
            <a:xfrm>
              <a:off x="8610188" y="6429393"/>
              <a:ext cx="1007917" cy="3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latin typeface="Arial" charset="0"/>
                </a:rPr>
                <a:t>PKC</a:t>
              </a:r>
              <a:endParaRPr lang="en-GB" sz="1200">
                <a:latin typeface="Symbol" charset="2"/>
              </a:endParaRPr>
            </a:p>
          </p:txBody>
        </p:sp>
        <p:sp>
          <p:nvSpPr>
            <p:cNvPr id="23584" name="TextBox 30"/>
            <p:cNvSpPr txBox="1">
              <a:spLocks noChangeArrowheads="1"/>
            </p:cNvSpPr>
            <p:nvPr/>
          </p:nvSpPr>
          <p:spPr bwMode="auto">
            <a:xfrm>
              <a:off x="9919449" y="6444969"/>
              <a:ext cx="841664" cy="3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Ca</a:t>
              </a:r>
              <a:r>
                <a:rPr lang="en-GB" sz="1200" baseline="40000">
                  <a:solidFill>
                    <a:schemeClr val="bg1"/>
                  </a:solidFill>
                  <a:latin typeface="Arial" charset="0"/>
                </a:rPr>
                <a:t>2+</a:t>
              </a:r>
              <a:endParaRPr lang="en-GB" sz="1200" baseline="40000">
                <a:solidFill>
                  <a:schemeClr val="bg1"/>
                </a:solidFill>
                <a:latin typeface="Symbol" charset="2"/>
              </a:endParaRPr>
            </a:p>
          </p:txBody>
        </p:sp>
        <p:sp>
          <p:nvSpPr>
            <p:cNvPr id="23585" name="TextBox 31"/>
            <p:cNvSpPr txBox="1">
              <a:spLocks noChangeArrowheads="1"/>
            </p:cNvSpPr>
            <p:nvPr/>
          </p:nvSpPr>
          <p:spPr bwMode="auto">
            <a:xfrm>
              <a:off x="8842667" y="7248529"/>
              <a:ext cx="1891145" cy="28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000">
                  <a:solidFill>
                    <a:srgbClr val="FF0000"/>
                  </a:solidFill>
                  <a:latin typeface="Arial" charset="0"/>
                </a:rPr>
                <a:t>DEGRANULATION</a:t>
              </a:r>
              <a:endParaRPr lang="en-GB" sz="1000">
                <a:solidFill>
                  <a:srgbClr val="FF0000"/>
                </a:solidFill>
                <a:latin typeface="Symbol" charset="2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895330" y="6257415"/>
              <a:ext cx="272406" cy="1964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10000257" y="6291753"/>
              <a:ext cx="272406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16200000" flipH="1">
              <a:off x="9076308" y="6940206"/>
              <a:ext cx="346529" cy="233753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5400000">
              <a:off x="9792745" y="6919692"/>
              <a:ext cx="361355" cy="271076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560" name="Group 66"/>
          <p:cNvGrpSpPr>
            <a:grpSpLocks/>
          </p:cNvGrpSpPr>
          <p:nvPr/>
        </p:nvGrpSpPr>
        <p:grpSpPr bwMode="auto">
          <a:xfrm>
            <a:off x="4341813" y="3910013"/>
            <a:ext cx="2725737" cy="2573337"/>
            <a:chOff x="5372098" y="4561608"/>
            <a:chExt cx="3373585" cy="3001833"/>
          </a:xfrm>
        </p:grpSpPr>
        <p:cxnSp>
          <p:nvCxnSpPr>
            <p:cNvPr id="23568" name="Straight Arrow Connector 42"/>
            <p:cNvCxnSpPr>
              <a:cxnSpLocks noChangeShapeType="1"/>
            </p:cNvCxnSpPr>
            <p:nvPr/>
          </p:nvCxnSpPr>
          <p:spPr bwMode="auto">
            <a:xfrm rot="10800000" flipV="1">
              <a:off x="6722918" y="4561608"/>
              <a:ext cx="665018" cy="353291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48"/>
            <p:cNvSpPr/>
            <p:nvPr/>
          </p:nvSpPr>
          <p:spPr bwMode="auto">
            <a:xfrm>
              <a:off x="6067446" y="4908855"/>
              <a:ext cx="558948" cy="361521"/>
            </a:xfrm>
            <a:prstGeom prst="ellipse">
              <a:avLst/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3572" name="Rectangle 49"/>
            <p:cNvSpPr>
              <a:spLocks noChangeArrowheads="1"/>
            </p:cNvSpPr>
            <p:nvPr/>
          </p:nvSpPr>
          <p:spPr bwMode="auto">
            <a:xfrm>
              <a:off x="6086478" y="4929194"/>
              <a:ext cx="599117" cy="28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>
                  <a:latin typeface="Arial" charset="0"/>
                </a:rPr>
                <a:t>PLA</a:t>
              </a:r>
              <a:r>
                <a:rPr lang="en-GB" sz="1000" baseline="-40000">
                  <a:latin typeface="Arial" charset="0"/>
                </a:rPr>
                <a:t>2</a:t>
              </a:r>
              <a:endParaRPr lang="en-GB" sz="1000" baseline="-40000"/>
            </a:p>
          </p:txBody>
        </p:sp>
        <p:sp>
          <p:nvSpPr>
            <p:cNvPr id="23573" name="TextBox 50"/>
            <p:cNvSpPr txBox="1">
              <a:spLocks noChangeArrowheads="1"/>
            </p:cNvSpPr>
            <p:nvPr/>
          </p:nvSpPr>
          <p:spPr bwMode="auto">
            <a:xfrm>
              <a:off x="6854888" y="6361358"/>
              <a:ext cx="1890795" cy="39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800">
                  <a:solidFill>
                    <a:srgbClr val="FF0000"/>
                  </a:solidFill>
                  <a:latin typeface="Arial" charset="0"/>
                </a:rPr>
                <a:t>CYTOKINE GENE EXPRESSION</a:t>
              </a:r>
              <a:endParaRPr lang="en-GB" sz="800">
                <a:solidFill>
                  <a:srgbClr val="FF0000"/>
                </a:solidFill>
                <a:latin typeface="Symbol" charset="2"/>
              </a:endParaRPr>
            </a:p>
          </p:txBody>
        </p:sp>
        <p:sp>
          <p:nvSpPr>
            <p:cNvPr id="23574" name="TextBox 51"/>
            <p:cNvSpPr txBox="1">
              <a:spLocks noChangeArrowheads="1"/>
            </p:cNvSpPr>
            <p:nvPr/>
          </p:nvSpPr>
          <p:spPr bwMode="auto">
            <a:xfrm>
              <a:off x="5556536" y="6357954"/>
              <a:ext cx="1571628" cy="53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200">
                  <a:solidFill>
                    <a:schemeClr val="bg1"/>
                  </a:solidFill>
                  <a:latin typeface="Arial" charset="0"/>
                </a:rPr>
                <a:t>ARACHIDONIC ACID</a:t>
              </a:r>
            </a:p>
          </p:txBody>
        </p:sp>
        <p:cxnSp>
          <p:nvCxnSpPr>
            <p:cNvPr id="23575" name="Straight Arrow Connector 52"/>
            <p:cNvCxnSpPr>
              <a:cxnSpLocks noChangeShapeType="1"/>
            </p:cNvCxnSpPr>
            <p:nvPr/>
          </p:nvCxnSpPr>
          <p:spPr bwMode="auto">
            <a:xfrm rot="16200000" flipH="1">
              <a:off x="7051963" y="5472545"/>
              <a:ext cx="1562104" cy="3465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Straight Arrow Connector 55"/>
            <p:cNvCxnSpPr>
              <a:cxnSpLocks noChangeShapeType="1"/>
            </p:cNvCxnSpPr>
            <p:nvPr/>
          </p:nvCxnSpPr>
          <p:spPr bwMode="auto">
            <a:xfrm rot="10800000">
              <a:off x="8372494" y="6572268"/>
              <a:ext cx="346358" cy="13854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5891588" y="5881745"/>
              <a:ext cx="862958" cy="7859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578" name="TextBox 61"/>
            <p:cNvSpPr txBox="1">
              <a:spLocks noChangeArrowheads="1"/>
            </p:cNvSpPr>
            <p:nvPr/>
          </p:nvSpPr>
          <p:spPr bwMode="auto">
            <a:xfrm>
              <a:off x="5372098" y="7276259"/>
              <a:ext cx="1891145" cy="28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 sz="1000">
                  <a:solidFill>
                    <a:srgbClr val="FF0000"/>
                  </a:solidFill>
                  <a:latin typeface="Arial" charset="0"/>
                </a:rPr>
                <a:t>LTC</a:t>
              </a:r>
              <a:r>
                <a:rPr lang="en-GB" sz="1000" baseline="-50000">
                  <a:solidFill>
                    <a:srgbClr val="FF0000"/>
                  </a:solidFill>
                  <a:latin typeface="Arial" charset="0"/>
                </a:rPr>
                <a:t>4</a:t>
              </a:r>
              <a:r>
                <a:rPr lang="en-GB" sz="1000">
                  <a:solidFill>
                    <a:srgbClr val="FF0000"/>
                  </a:solidFill>
                  <a:latin typeface="Arial" charset="0"/>
                </a:rPr>
                <a:t>, PGD</a:t>
              </a:r>
              <a:r>
                <a:rPr lang="en-GB" sz="1000" baseline="-50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 rot="5400000">
              <a:off x="6122751" y="7036593"/>
              <a:ext cx="357405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561" name="Rectangle 2"/>
          <p:cNvSpPr>
            <a:spLocks noChangeArrowheads="1"/>
          </p:cNvSpPr>
          <p:nvPr/>
        </p:nvSpPr>
        <p:spPr bwMode="auto">
          <a:xfrm>
            <a:off x="5029200" y="228600"/>
            <a:ext cx="3760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71" tIns="42224" rIns="86671" bIns="42224" anchor="ctr"/>
          <a:lstStyle/>
          <a:p>
            <a:pPr defTabSz="855663" eaLnBrk="0" hangingPunct="0"/>
            <a:r>
              <a:rPr lang="fr-FR" sz="2300">
                <a:solidFill>
                  <a:schemeClr val="bg1"/>
                </a:solidFill>
                <a:latin typeface="Arial" charset="0"/>
              </a:rPr>
              <a:t>Activation of Mast Cells by anti-Fc</a:t>
            </a:r>
            <a:r>
              <a:rPr lang="fr-FR" sz="2300">
                <a:solidFill>
                  <a:schemeClr val="bg1"/>
                </a:solidFill>
                <a:latin typeface="Symbol" charset="2"/>
              </a:rPr>
              <a:t>e</a:t>
            </a:r>
            <a:r>
              <a:rPr lang="fr-FR" sz="2300">
                <a:solidFill>
                  <a:schemeClr val="bg1"/>
                </a:solidFill>
                <a:latin typeface="Arial" charset="0"/>
              </a:rPr>
              <a:t>R1 auto-antibody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676400" y="609600"/>
            <a:ext cx="2057400" cy="1143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63" name="Picture 69" descr="a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928">
            <a:off x="2141538" y="1252538"/>
            <a:ext cx="6461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a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776">
            <a:off x="5811838" y="1524000"/>
            <a:ext cx="13477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a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74021">
            <a:off x="2572401" y="934507"/>
            <a:ext cx="646505" cy="801048"/>
          </a:xfrm>
          <a:prstGeom prst="rect">
            <a:avLst/>
          </a:prstGeom>
          <a:scene3d>
            <a:camera prst="orthographicFront">
              <a:rot lat="540000" lon="18660000" rev="780000"/>
            </a:camera>
            <a:lightRig rig="threePt" dir="t"/>
          </a:scene3d>
        </p:spPr>
      </p:pic>
      <p:pic>
        <p:nvPicPr>
          <p:cNvPr id="74" name="Picture 73" descr="a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74021">
            <a:off x="1429402" y="858308"/>
            <a:ext cx="646505" cy="801048"/>
          </a:xfrm>
          <a:prstGeom prst="rect">
            <a:avLst/>
          </a:prstGeom>
          <a:scene3d>
            <a:camera prst="orthographicFront">
              <a:rot lat="21594000" lon="17580000" rev="15900000"/>
            </a:camera>
            <a:lightRig rig="threePt" dir="t"/>
          </a:scene3d>
        </p:spPr>
      </p:pic>
      <p:sp>
        <p:nvSpPr>
          <p:cNvPr id="23567" name="Rectangle 2"/>
          <p:cNvSpPr>
            <a:spLocks noChangeArrowheads="1"/>
          </p:cNvSpPr>
          <p:nvPr/>
        </p:nvSpPr>
        <p:spPr bwMode="auto">
          <a:xfrm>
            <a:off x="304800" y="5486400"/>
            <a:ext cx="3760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71" tIns="42224" rIns="86671" bIns="42224" anchor="ctr"/>
          <a:lstStyle/>
          <a:p>
            <a:pPr defTabSz="855663" eaLnBrk="0" hangingPunct="0"/>
            <a:r>
              <a:rPr lang="fr-FR" sz="2300">
                <a:solidFill>
                  <a:schemeClr val="bg1"/>
                </a:solidFill>
                <a:latin typeface="Arial" charset="0"/>
              </a:rPr>
              <a:t>« Autoimmune urticaria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872</Words>
  <Application>Microsoft Office PowerPoint</Application>
  <PresentationFormat>On-screen Show 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ＭＳ Ｐゴシック</vt:lpstr>
      <vt:lpstr>Arial</vt:lpstr>
      <vt:lpstr>Symbol</vt:lpstr>
      <vt:lpstr>Default Design</vt:lpstr>
      <vt:lpstr>PowerPoint Presentation</vt:lpstr>
      <vt:lpstr>Learning Objectives</vt:lpstr>
      <vt:lpstr>IgE Mediated Allergy</vt:lpstr>
      <vt:lpstr>RN – Allergy Clinic referral from GP</vt:lpstr>
      <vt:lpstr>HPC cont/d</vt:lpstr>
      <vt:lpstr>Angioedema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S Durham</dc:creator>
  <cp:lastModifiedBy>Shiel, Nuala</cp:lastModifiedBy>
  <cp:revision>89</cp:revision>
  <cp:lastPrinted>2011-01-19T21:19:27Z</cp:lastPrinted>
  <dcterms:created xsi:type="dcterms:W3CDTF">2011-01-19T20:39:06Z</dcterms:created>
  <dcterms:modified xsi:type="dcterms:W3CDTF">2013-01-21T12:29:49Z</dcterms:modified>
</cp:coreProperties>
</file>