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51"/>
  </p:notesMasterIdLst>
  <p:handoutMasterIdLst>
    <p:handoutMasterId r:id="rId52"/>
  </p:handoutMasterIdLst>
  <p:sldIdLst>
    <p:sldId id="295" r:id="rId3"/>
    <p:sldId id="296" r:id="rId4"/>
    <p:sldId id="297" r:id="rId5"/>
    <p:sldId id="298" r:id="rId6"/>
    <p:sldId id="336" r:id="rId7"/>
    <p:sldId id="371" r:id="rId8"/>
    <p:sldId id="372" r:id="rId9"/>
    <p:sldId id="344" r:id="rId10"/>
    <p:sldId id="359" r:id="rId11"/>
    <p:sldId id="289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12" r:id="rId20"/>
    <p:sldId id="358" r:id="rId21"/>
    <p:sldId id="313" r:id="rId22"/>
    <p:sldId id="314" r:id="rId23"/>
    <p:sldId id="315" r:id="rId24"/>
    <p:sldId id="376" r:id="rId25"/>
    <p:sldId id="309" r:id="rId26"/>
    <p:sldId id="310" r:id="rId27"/>
    <p:sldId id="311" r:id="rId28"/>
    <p:sldId id="316" r:id="rId29"/>
    <p:sldId id="317" r:id="rId30"/>
    <p:sldId id="318" r:id="rId31"/>
    <p:sldId id="319" r:id="rId32"/>
    <p:sldId id="320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77" r:id="rId43"/>
    <p:sldId id="332" r:id="rId44"/>
    <p:sldId id="331" r:id="rId45"/>
    <p:sldId id="333" r:id="rId46"/>
    <p:sldId id="375" r:id="rId47"/>
    <p:sldId id="369" r:id="rId48"/>
    <p:sldId id="370" r:id="rId49"/>
    <p:sldId id="269" r:id="rId50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75477" autoAdjust="0"/>
  </p:normalViewPr>
  <p:slideViewPr>
    <p:cSldViewPr>
      <p:cViewPr>
        <p:scale>
          <a:sx n="50" d="100"/>
          <a:sy n="5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7F3F217-3D49-4486-8FED-5D19D561AF48}" type="datetimeFigureOut">
              <a:rPr lang="en-GB"/>
              <a:pPr/>
              <a:t>10/01/2013</a:t>
            </a:fld>
            <a:endParaRPr lang="en-GB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1BDF787-1CE1-439A-9BCA-C43F5DBE76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254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4BD94D6-E3D2-4BD6-806C-5F7D9D2864B1}" type="datetimeFigureOut">
              <a:rPr lang="en-GB"/>
              <a:pPr>
                <a:defRPr/>
              </a:pPr>
              <a:t>10/01/2013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E52F31F-6E6C-4BE0-9A91-F44094B45F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55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76A7AE-0724-45E8-9831-457551AD31F2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0C80BC-95C7-4BAA-B707-2415EAC29DF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72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88A8DE-B6B4-4EC4-BF63-758068C4DFD9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73ABFE-1875-4CE3-915C-00763FF9E8B2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F3163A-EA7C-4D36-8F29-DBB407C3F633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03696D-5E0E-4304-B232-D01E1E94D157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DA3187-7A2E-40CB-80E0-AE94485F4BF1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99C861-52E7-4C28-8FD0-5581CFE9EDA0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(Penders </a:t>
            </a:r>
            <a:r>
              <a:rPr lang="en-GB" i="1" smtClean="0"/>
              <a:t>et al </a:t>
            </a:r>
            <a:r>
              <a:rPr lang="en-GB" smtClean="0"/>
              <a:t>Eur Respir J, 2011. Vael, C</a:t>
            </a:r>
            <a:r>
              <a:rPr lang="en-GB" i="1" smtClean="0"/>
              <a:t>., et al</a:t>
            </a:r>
            <a:r>
              <a:rPr lang="en-GB" smtClean="0"/>
              <a:t>., BMC Pulm Med, 2008; Renz-Polster, H., </a:t>
            </a:r>
            <a:r>
              <a:rPr lang="en-GB" i="1" smtClean="0"/>
              <a:t>et al. </a:t>
            </a:r>
            <a:r>
              <a:rPr lang="en-GB" smtClean="0"/>
              <a:t>Clin Exp Allergy, 2005. Penders, J., </a:t>
            </a:r>
            <a:r>
              <a:rPr lang="en-GB" i="1" smtClean="0"/>
              <a:t>et al., </a:t>
            </a:r>
            <a:r>
              <a:rPr lang="en-GB" smtClean="0"/>
              <a:t>J Allergy Clin Immunol, 2010.)</a:t>
            </a:r>
          </a:p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4B292D-D83A-49F5-9C4D-3ECE555D2E60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3800FA-33F7-482B-8191-A9816250052C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CE3A79-FD9C-4011-8C8E-C0B8F9C746A1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>
                <a:latin typeface="Arial" charset="0"/>
                <a:cs typeface="Arial" charset="0"/>
              </a:rPr>
              <a:t>Why high at 1-2 months?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AF2226-CD95-471B-892E-A98F49771071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3233D5-EF4D-4A43-9448-9EE7C4DA99DE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dirty="0" smtClean="0"/>
              <a:t>Antigen is rapidly cleared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dirty="0" smtClean="0"/>
              <a:t> Important </a:t>
            </a:r>
            <a:r>
              <a:rPr lang="en-US" dirty="0" err="1" smtClean="0"/>
              <a:t>epitopes</a:t>
            </a:r>
            <a:r>
              <a:rPr lang="en-US" dirty="0" smtClean="0"/>
              <a:t> are masked and cannot be taken up by appropriate antigen R bearing B cells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(3) Ag up take via </a:t>
            </a:r>
            <a:r>
              <a:rPr lang="en-US" dirty="0" err="1" smtClean="0"/>
              <a:t>Fc</a:t>
            </a:r>
            <a:r>
              <a:rPr lang="en-US" dirty="0" smtClean="0"/>
              <a:t> receptors can still allow for presentation to T cells, which may at least mean some memory T cells are induced, even if the B cell memory isn’t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B6D217-863B-4940-9BA4-F0BF7A36F130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F16D04-2765-454A-89D3-8BC2A7A2E605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7788D3-5DA6-49E7-BC1D-B4F3CB274DEE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The lung undergoes much of its maturation post partum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7600A5-3F65-446E-A362-65FF9D7EA3DD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C60CB7-9439-420F-9316-9A871C1D213C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D14AA5-7BFC-448A-8BF4-A960032B7D16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136F46-1E8E-4D96-AD36-014A85591724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A3CAD9-B1A5-41DD-A446-03C3579D761D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Some ‘defects’ are B cell intrinsic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0907D-D7FE-41ED-8FAD-1D850CBF5C17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9A383C-8888-4D53-960C-279E94BA6C2F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BDE1FA-DF3C-4A1D-96A5-95BAB0CE6AD3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FD0A06-ABDD-4233-BEE4-02310336C2CD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1A0910-20F9-4FF6-B453-FFA4C92C35FF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AA852F-5AAB-47BC-A782-CE9052A1375A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42CFE6-9287-4F61-A651-15B32D054123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9FAF75-C5E8-4E45-9FBA-EE9B85A1A197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6C97FB-5B9D-4906-AEDD-4D09BCF70D82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Figure 3 | </a:t>
            </a:r>
            <a:r>
              <a:rPr lang="en-GB" b="1" dirty="0" smtClean="0"/>
              <a:t>Mechanisms for distinct function of human neonatal </a:t>
            </a:r>
            <a:r>
              <a:rPr lang="en-GB" b="1" dirty="0" err="1" smtClean="0"/>
              <a:t>monocytes</a:t>
            </a:r>
            <a:r>
              <a:rPr lang="en-GB" b="1" dirty="0" smtClean="0"/>
              <a:t> and antigen-presenting cells.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a | High concentrations of adenosine, an endogenous immunomodulatory </a:t>
            </a:r>
            <a:r>
              <a:rPr lang="en-GB" b="1" dirty="0" err="1" smtClean="0"/>
              <a:t>purine</a:t>
            </a:r>
            <a:r>
              <a:rPr lang="en-GB" b="1" dirty="0" smtClean="0"/>
              <a:t> metabolite, in neonatal blood plasma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act through adenosine A3 receptors on neonatal mononuclear cells to induce high (~20-fold greater than adult levels)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intracellular concentrations of cyclic AMP (</a:t>
            </a:r>
            <a:r>
              <a:rPr lang="en-GB" dirty="0" err="1" smtClean="0"/>
              <a:t>cAMP</a:t>
            </a:r>
            <a:r>
              <a:rPr lang="en-GB" dirty="0" smtClean="0"/>
              <a:t>). </a:t>
            </a:r>
            <a:r>
              <a:rPr lang="en-GB" dirty="0" err="1" smtClean="0"/>
              <a:t>cAMP</a:t>
            </a:r>
            <a:r>
              <a:rPr lang="en-GB" dirty="0" smtClean="0"/>
              <a:t> is a secondary messenger that, through both protein </a:t>
            </a:r>
            <a:r>
              <a:rPr lang="en-GB" dirty="0" err="1" smtClean="0"/>
              <a:t>kinase</a:t>
            </a:r>
            <a:r>
              <a:rPr lang="en-GB" dirty="0" smtClean="0"/>
              <a:t> 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(PKA)-dependent and PKA–independent pathways, can inhibit Toll-like receptor 2 (TLR2)-mediated tumour-necrosis factor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(TNF) production while preserving production of interleukin-6 (IL-6). </a:t>
            </a:r>
            <a:r>
              <a:rPr lang="en-GB" b="1" dirty="0" smtClean="0"/>
              <a:t>b | Neonatal </a:t>
            </a:r>
            <a:r>
              <a:rPr lang="en-GB" b="1" dirty="0" err="1" smtClean="0"/>
              <a:t>monocytes</a:t>
            </a:r>
            <a:r>
              <a:rPr lang="en-GB" b="1" dirty="0" smtClean="0"/>
              <a:t> have diminished expression of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myeloid differentiation primary-response gene 88 (MyD88), a key adaptor molecule for TLR-mediated signalling. </a:t>
            </a:r>
            <a:r>
              <a:rPr lang="en-GB" b="1" dirty="0" smtClean="0"/>
              <a:t>c | Failure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of </a:t>
            </a:r>
            <a:r>
              <a:rPr lang="en-GB" dirty="0" err="1" smtClean="0"/>
              <a:t>nucleosome</a:t>
            </a:r>
            <a:r>
              <a:rPr lang="en-GB" dirty="0" smtClean="0"/>
              <a:t> remodelling of the Il12p35 gene promoter contributes to diminished TLR-mediated IL-12 p35 production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by neonatal dendritic cells (DCs), an example of distinct regulation of neonatal cytokine production at the chromatin level.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/>
              <a:t>d | </a:t>
            </a:r>
            <a:r>
              <a:rPr lang="en-GB" b="1" dirty="0" err="1" smtClean="0"/>
              <a:t>Lipopolysaccharide</a:t>
            </a:r>
            <a:r>
              <a:rPr lang="en-GB" b="1" dirty="0" smtClean="0"/>
              <a:t> (LPS)-induced association of interferon (IFN)-regulatory factor 3 (IRF3) with </a:t>
            </a:r>
            <a:r>
              <a:rPr lang="en-GB" b="1" dirty="0" err="1" smtClean="0"/>
              <a:t>cAMP-responsiveelement</a:t>
            </a:r>
            <a:r>
              <a:rPr lang="en-GB" b="1" dirty="0" smtClean="0"/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binding protein (CREB)-binding protein (CBP) and IRF3 binding of DNA are reduced in human neonatal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monocyte-derived DCs, resulting in impaired expression of </a:t>
            </a:r>
            <a:r>
              <a:rPr lang="en-GB" dirty="0" err="1" smtClean="0"/>
              <a:t>IFNβ</a:t>
            </a:r>
            <a:r>
              <a:rPr lang="en-GB" dirty="0" smtClean="0"/>
              <a:t>. AP1, activator protein 1; NF-</a:t>
            </a:r>
            <a:r>
              <a:rPr lang="en-GB" dirty="0" err="1" smtClean="0"/>
              <a:t>κB</a:t>
            </a:r>
            <a:r>
              <a:rPr lang="en-GB" dirty="0" smtClean="0"/>
              <a:t>, nuclear factor-</a:t>
            </a:r>
            <a:r>
              <a:rPr lang="en-GB" dirty="0" err="1" smtClean="0"/>
              <a:t>κB</a:t>
            </a:r>
            <a:r>
              <a:rPr lang="en-GB" dirty="0" smtClean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TBK1, TANK-binding </a:t>
            </a:r>
            <a:r>
              <a:rPr lang="en-GB" dirty="0" err="1" smtClean="0"/>
              <a:t>kinase</a:t>
            </a:r>
            <a:r>
              <a:rPr lang="en-GB" dirty="0" smtClean="0"/>
              <a:t> 1; TRAF, TNFR-associated factor; TRIF, TIR-domain-containing adaptor protein inducing IFN</a:t>
            </a:r>
            <a:r>
              <a:rPr lang="el-GR" dirty="0" smtClean="0"/>
              <a:t>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92F9B-A349-43F2-A237-13400A19237F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1E4CDD-1D37-4D77-A7C1-B67D4F6D1016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CF8E6C-8238-4480-8376-48545AD2128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A97F61-E3F9-49B6-8126-3A227DBD38D3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9943CF-9230-4822-8915-133E4505315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4A9DF4-9F9A-4B5A-AEBB-F00C5B7D4EC4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So neonates must balance this with the need to protect against infections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CDBBEE-4023-4D2D-A3CC-779C249A678C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3A807C-837A-41CC-81E9-9E194E0953A3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7F2E39-DD20-43A8-8F8D-E56B94F88F5E}" type="slidenum">
              <a:rPr lang="en-GB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>
              <a:latin typeface="Times New Roman" pitchFamily="18" charset="0"/>
              <a:cs typeface="Arial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64F029-FBF2-4BB0-ABFE-E9162A2D9B6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CB07DE-FC31-45D6-BFBC-43093864D72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5054DA-7549-4329-B942-223E0F7420F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1625B2-4867-4E1B-BFCD-89CCD48E9D6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F5B792-AABD-483C-AA6A-85ABBED90868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140AAA-58BC-40F9-9332-86750961909D}" type="slidenum">
              <a:rPr lang="en-GB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latin typeface="Arial" charset="0"/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4075" y="746125"/>
            <a:ext cx="4962525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6463"/>
            <a:ext cx="4891088" cy="44656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1B34B-7DF9-4253-B696-5EA3CC413306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56425-202D-46AD-B807-BB6769B4933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One of the first precautions re-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8D9C89-8404-4228-9FF4-CCB06CBC5C4C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4805C-5D03-45DF-BA08-448EB7F9D56D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6703-FEB2-445F-B27C-278E1DE79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9DCC-E7CE-430E-84B2-45EDB206D7FD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B7A3B-92E1-4217-AB27-E27EB524D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6F7F-B84B-44EB-BEE6-6FD0E37B17EB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AC30-B230-4023-A9BA-E84FEA99D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F364-7807-41D8-AE36-7863BB105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t georges TES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gray">
          <a:xfrm>
            <a:off x="358775" y="431800"/>
            <a:ext cx="241141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754C2A6-9354-4498-95B2-7988DDCEB8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CB4459-232E-417F-8209-A713D7392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5A01E2C-854F-4730-B1CE-5292B13D5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8A90B6-E8F9-4A54-A505-8916AA2C7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EE6F6A-CC44-40D4-9864-0BE940889F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1444FC-043B-49CF-8EF8-23403DA435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0BA645-1895-4753-9704-FAEEA0D24C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B0FAB-4119-48EA-9B0D-BE2DC3791CB2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3D7E1-22CA-4376-B263-FFBE4D811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B92EDF-A76D-488C-9378-F4E3F6E3B6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4E722A-F7E1-48E1-875B-A7332B4D1A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0F63D8-D95C-4784-8DC2-DDA73F4376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91198C-6197-4EA5-97E9-BD63F1055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A57FDE-8C0D-4239-849D-C6946F0BD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6C3D2DC-1252-4916-AE0B-F5438F88ED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64E9B3-12CF-4EA2-8EBE-AFD86A9B5F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3898FB-AFA1-4E1C-BE7C-65CAF25F6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5B7905-DCDD-4CAC-B48A-1263AC0E0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05275-E3E8-45BB-B425-965EA2A2EE4D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803A-D473-42FD-9879-E941E15A2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27F05-ABF3-4995-8DF9-B97CA06F3377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1950-1009-4B0E-9282-290BA3B39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99D8-E36B-4574-AAC5-9D8D679CB948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C546-775D-4C0A-AA2B-BA7AE9FA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4B0CD-E0DC-41FF-B35C-1934F0708AFB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7D210-1228-4115-AC4E-162C8561F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CA4B9-9A8D-46CA-831E-12925E7F032B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A862A-1603-4B8C-BB51-A7C0E4516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42B0-D3D1-44DC-98E2-8895264CB525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1BAF-DA5D-49E5-ACED-A6F3DD597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A4B6-286A-43D5-8221-F91424333B5F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EF21-8C10-4ADE-A778-43CDB2050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A130BC-6B0F-45EA-A028-9BDE2E1EFA10}" type="datetimeFigureOut">
              <a:rPr lang="en-US"/>
              <a:pPr>
                <a:defRPr/>
              </a:pPr>
              <a:t>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86AA9-FB4E-4134-B9FE-771514303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9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46412D-8E95-45DB-8250-F867AEA61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/>
          <p:cNvSpPr txBox="1">
            <a:spLocks noChangeArrowheads="1"/>
          </p:cNvSpPr>
          <p:nvPr/>
        </p:nvSpPr>
        <p:spPr bwMode="auto">
          <a:xfrm>
            <a:off x="1042988" y="1700213"/>
            <a:ext cx="6810375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dirty="0" smtClean="0">
                <a:solidFill>
                  <a:srgbClr val="0000FF"/>
                </a:solidFill>
              </a:rPr>
              <a:t>Neonatal immunology</a:t>
            </a:r>
          </a:p>
          <a:p>
            <a:pPr algn="ctr">
              <a:spcBef>
                <a:spcPct val="50000"/>
              </a:spcBef>
            </a:pPr>
            <a:endParaRPr lang="en-GB" sz="3600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sz="3200" dirty="0"/>
              <a:t>Fiona </a:t>
            </a:r>
            <a:r>
              <a:rPr lang="en-GB" sz="3200" dirty="0" err="1"/>
              <a:t>Culley</a:t>
            </a:r>
            <a:endParaRPr lang="en-GB" sz="3200" dirty="0"/>
          </a:p>
          <a:p>
            <a:pPr algn="ctr">
              <a:spcBef>
                <a:spcPct val="50000"/>
              </a:spcBef>
            </a:pPr>
            <a:r>
              <a:rPr lang="en-GB" sz="2800" dirty="0"/>
              <a:t>f.culley@imperial.ac.uk</a:t>
            </a:r>
          </a:p>
          <a:p>
            <a:pPr algn="ctr">
              <a:spcBef>
                <a:spcPct val="50000"/>
              </a:spcBef>
            </a:pPr>
            <a:endParaRPr lang="en-GB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smtClean="0">
                <a:solidFill>
                  <a:srgbClr val="CC3300"/>
                </a:solidFill>
              </a:rPr>
              <a:t>Wheezing and asthma</a:t>
            </a:r>
            <a:br>
              <a:rPr lang="en-GB" b="1" smtClean="0">
                <a:solidFill>
                  <a:srgbClr val="CC3300"/>
                </a:solidFill>
              </a:rPr>
            </a:br>
            <a:r>
              <a:rPr lang="en-GB" b="1" smtClean="0">
                <a:solidFill>
                  <a:srgbClr val="CC3300"/>
                </a:solidFill>
              </a:rPr>
              <a:t>after RSV hospitalisation</a:t>
            </a:r>
          </a:p>
        </p:txBody>
      </p:sp>
      <p:graphicFrame>
        <p:nvGraphicFramePr>
          <p:cNvPr id="3125" name="Object 5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33413" y="1447800"/>
          <a:ext cx="77708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hart" r:id="rId4" imgW="8420220" imgH="4114800" progId="MSGraph.Chart.8">
                  <p:embed followColorScheme="full"/>
                </p:oleObj>
              </mc:Choice>
              <mc:Fallback>
                <p:oleObj name="Chart" r:id="rId4" imgW="8420220" imgH="4114800" progId="MSGraph.Chart.8">
                  <p:embed followColorScheme="full"/>
                  <p:pic>
                    <p:nvPicPr>
                      <p:cNvPr id="0" name="Picture 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447800"/>
                        <a:ext cx="7770812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7" name="Text Box 4"/>
          <p:cNvSpPr txBox="1">
            <a:spLocks noChangeArrowheads="1"/>
          </p:cNvSpPr>
          <p:nvPr/>
        </p:nvSpPr>
        <p:spPr bwMode="auto">
          <a:xfrm>
            <a:off x="2179638" y="5495925"/>
            <a:ext cx="172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Bronchiolitis</a:t>
            </a:r>
          </a:p>
        </p:txBody>
      </p:sp>
      <p:sp>
        <p:nvSpPr>
          <p:cNvPr id="3128" name="Text Box 5"/>
          <p:cNvSpPr txBox="1">
            <a:spLocks noChangeArrowheads="1"/>
          </p:cNvSpPr>
          <p:nvPr/>
        </p:nvSpPr>
        <p:spPr bwMode="auto">
          <a:xfrm>
            <a:off x="5133975" y="5495925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No bronchiolitis</a:t>
            </a:r>
          </a:p>
        </p:txBody>
      </p:sp>
      <p:sp>
        <p:nvSpPr>
          <p:cNvPr id="3129" name="Line 6"/>
          <p:cNvSpPr>
            <a:spLocks noChangeShapeType="1"/>
          </p:cNvSpPr>
          <p:nvPr/>
        </p:nvSpPr>
        <p:spPr bwMode="auto">
          <a:xfrm>
            <a:off x="4502150" y="16764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Text Box 7"/>
          <p:cNvSpPr txBox="1">
            <a:spLocks noChangeArrowheads="1"/>
          </p:cNvSpPr>
          <p:nvPr/>
        </p:nvSpPr>
        <p:spPr bwMode="auto">
          <a:xfrm rot="-5400000">
            <a:off x="-30957" y="3196432"/>
            <a:ext cx="1522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% of group</a:t>
            </a:r>
          </a:p>
        </p:txBody>
      </p:sp>
      <p:sp>
        <p:nvSpPr>
          <p:cNvPr id="3131" name="Text Box 8"/>
          <p:cNvSpPr txBox="1">
            <a:spLocks noChangeArrowheads="1"/>
          </p:cNvSpPr>
          <p:nvPr/>
        </p:nvSpPr>
        <p:spPr bwMode="auto">
          <a:xfrm>
            <a:off x="1376363" y="6180138"/>
            <a:ext cx="6781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sz="1600">
                <a:latin typeface="Calibri" pitchFamily="34" charset="0"/>
              </a:rPr>
              <a:t>Sigurs N et al. </a:t>
            </a:r>
            <a:r>
              <a:rPr lang="en-US" sz="1600" i="1">
                <a:latin typeface="Calibri" pitchFamily="34" charset="0"/>
              </a:rPr>
              <a:t>Pediatr</a:t>
            </a:r>
            <a:r>
              <a:rPr lang="en-US" sz="1600">
                <a:latin typeface="Calibri" pitchFamily="34" charset="0"/>
              </a:rPr>
              <a:t> 1995; 95:500-05., Sigurs N, et al. </a:t>
            </a:r>
            <a:r>
              <a:rPr lang="en-US" sz="1600" i="1">
                <a:latin typeface="Calibri" pitchFamily="34" charset="0"/>
              </a:rPr>
              <a:t>Am J Respir Crit Care Med </a:t>
            </a:r>
            <a:r>
              <a:rPr lang="en-US" sz="1600">
                <a:latin typeface="Calibri" pitchFamily="34" charset="0"/>
              </a:rPr>
              <a:t>2000;161:1501-07. Sigurs N, et al. </a:t>
            </a:r>
            <a:r>
              <a:rPr lang="en-US" sz="1600" i="1">
                <a:latin typeface="Calibri" pitchFamily="34" charset="0"/>
              </a:rPr>
              <a:t>Am J Respir Crit Care Med</a:t>
            </a:r>
            <a:r>
              <a:rPr lang="en-US" sz="1600">
                <a:latin typeface="Calibri" pitchFamily="34" charset="0"/>
              </a:rPr>
              <a:t> 2005;171:137-41.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828800"/>
            <a:ext cx="57435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458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>
                <a:latin typeface="Times New Roman" pitchFamily="18" charset="0"/>
              </a:rPr>
              <a:t>Asthma was rare in 1900, but now it has grown into an epidemic: more than 150 million are affected around the world. Every year it kills 180,000 worldwide.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38200" y="2286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FF"/>
                </a:solidFill>
              </a:rPr>
              <a:t>2. The modern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 lIns="90488" tIns="44450" rIns="90488" bIns="44450"/>
          <a:lstStyle/>
          <a:p>
            <a:r>
              <a:rPr lang="en-GB" sz="3200" smtClean="0">
                <a:solidFill>
                  <a:srgbClr val="0000FF"/>
                </a:solidFill>
                <a:latin typeface="Arial" charset="0"/>
              </a:rPr>
              <a:t>Epidemiology: The hygiene hypothesis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458200" cy="4114800"/>
          </a:xfrm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en-GB" sz="2800" smtClean="0">
                <a:latin typeface="Arial" charset="0"/>
              </a:rPr>
              <a:t>Children from large families or raised on farms are at </a:t>
            </a:r>
            <a:r>
              <a:rPr lang="en-GB" sz="2800" u="sng" smtClean="0">
                <a:latin typeface="Arial" charset="0"/>
              </a:rPr>
              <a:t>reduced</a:t>
            </a:r>
            <a:r>
              <a:rPr lang="en-GB" sz="2800" smtClean="0">
                <a:latin typeface="Arial" charset="0"/>
              </a:rPr>
              <a:t> risk of developing:</a:t>
            </a:r>
          </a:p>
          <a:p>
            <a:pPr>
              <a:buFontTx/>
              <a:buNone/>
            </a:pPr>
            <a:endParaRPr lang="en-GB" sz="2800" smtClean="0">
              <a:latin typeface="Arial" charset="0"/>
            </a:endParaRPr>
          </a:p>
          <a:p>
            <a:pPr lvl="1"/>
            <a:r>
              <a:rPr lang="en-GB" sz="2400" smtClean="0">
                <a:latin typeface="Arial" charset="0"/>
              </a:rPr>
              <a:t>Hay fever</a:t>
            </a:r>
          </a:p>
          <a:p>
            <a:pPr lvl="1"/>
            <a:r>
              <a:rPr lang="en-GB" sz="2400" smtClean="0">
                <a:latin typeface="Arial" charset="0"/>
              </a:rPr>
              <a:t>Eczema</a:t>
            </a:r>
          </a:p>
          <a:p>
            <a:pPr lvl="1"/>
            <a:r>
              <a:rPr lang="en-GB" sz="2400" smtClean="0">
                <a:latin typeface="Arial" charset="0"/>
              </a:rPr>
              <a:t>Allergen sensitisation</a:t>
            </a:r>
          </a:p>
          <a:p>
            <a:pPr lvl="1">
              <a:buFontTx/>
              <a:buNone/>
            </a:pPr>
            <a:endParaRPr lang="en-GB" sz="2400" smtClean="0">
              <a:latin typeface="Arial" charset="0"/>
            </a:endParaRPr>
          </a:p>
          <a:p>
            <a:pPr lvl="1">
              <a:buFontTx/>
              <a:buNone/>
            </a:pPr>
            <a:r>
              <a:rPr lang="en-GB" sz="2400" smtClean="0">
                <a:latin typeface="Arial" charset="0"/>
              </a:rPr>
              <a:t>Immunological mechanisms?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1071563"/>
            <a:ext cx="5603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TextBox 2"/>
          <p:cNvSpPr txBox="1">
            <a:spLocks noChangeArrowheads="1"/>
          </p:cNvSpPr>
          <p:nvPr/>
        </p:nvSpPr>
        <p:spPr bwMode="auto">
          <a:xfrm>
            <a:off x="1571625" y="357188"/>
            <a:ext cx="588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FF"/>
                </a:solidFill>
              </a:rPr>
              <a:t>3. Tolerogenic Effects of Breast Milk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395288" y="5300663"/>
            <a:ext cx="8353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Breast feeding is believed to protect against allergy and wheeze. Mouse studies have demonstrated that regulatory T cells are induced after ingestion of allergen and TGF</a:t>
            </a:r>
            <a:r>
              <a:rPr lang="en-GB">
                <a:latin typeface="Symbol" pitchFamily="18" charset="2"/>
              </a:rPr>
              <a:t>b</a:t>
            </a:r>
            <a:r>
              <a:rPr lang="en-GB"/>
              <a:t>  in breast milk, rendering offspring tolerant to the allergen.</a:t>
            </a:r>
          </a:p>
        </p:txBody>
      </p:sp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07950" y="6361113"/>
            <a:ext cx="8891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Times New Roman" pitchFamily="18" charset="0"/>
              </a:rPr>
              <a:t>Friedman and Zeiger, J Allergy Clin Immunol 2005;115:1238-48;Verhasselt et al Nature Medicine (2008) 14 (2): 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611188" y="487363"/>
            <a:ext cx="77152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>
                <a:solidFill>
                  <a:srgbClr val="0000FF"/>
                </a:solidFill>
              </a:rPr>
              <a:t>4. Microflora</a:t>
            </a:r>
          </a:p>
          <a:p>
            <a:endParaRPr lang="en-GB" sz="3600">
              <a:solidFill>
                <a:srgbClr val="0000FF"/>
              </a:solidFill>
            </a:endParaRPr>
          </a:p>
          <a:p>
            <a:r>
              <a:rPr lang="en-GB" sz="2400"/>
              <a:t>Differences in microflora are associated with different diseases </a:t>
            </a:r>
            <a:r>
              <a:rPr lang="en-GB" sz="2400" i="1"/>
              <a:t>eg</a:t>
            </a:r>
            <a:r>
              <a:rPr lang="en-GB" sz="2400"/>
              <a:t> allergy and inflammatory bowel disease (most studies are on gut flora). </a:t>
            </a:r>
          </a:p>
          <a:p>
            <a:endParaRPr lang="en-GB" sz="2400"/>
          </a:p>
          <a:p>
            <a:r>
              <a:rPr lang="en-GB" sz="2400"/>
              <a:t>There is growing evidence that microflora can influence development of disease.</a:t>
            </a:r>
          </a:p>
          <a:p>
            <a:endParaRPr lang="en-GB" sz="2400"/>
          </a:p>
          <a:p>
            <a:r>
              <a:rPr lang="en-GB" sz="2400"/>
              <a:t>Microbiota can be sufficient to transfer disease </a:t>
            </a:r>
            <a:r>
              <a:rPr lang="en-GB" sz="2400" i="1"/>
              <a:t>eg</a:t>
            </a:r>
          </a:p>
          <a:p>
            <a:r>
              <a:rPr lang="en-GB" sz="2400"/>
              <a:t>Tbet-/- RAG2-/- (TRUC) mice transfer colitis to co-housed wild type mice.</a:t>
            </a: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Box 1"/>
          <p:cNvSpPr txBox="1">
            <a:spLocks noChangeArrowheads="1"/>
          </p:cNvSpPr>
          <p:nvPr/>
        </p:nvSpPr>
        <p:spPr bwMode="auto">
          <a:xfrm>
            <a:off x="323850" y="549275"/>
            <a:ext cx="8208963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000FF"/>
                </a:solidFill>
              </a:rPr>
              <a:t>Active interaction between host microbiota and immune response</a:t>
            </a:r>
          </a:p>
          <a:p>
            <a:endParaRPr lang="en-GB" sz="1600"/>
          </a:p>
          <a:p>
            <a:r>
              <a:rPr lang="en-GB" sz="2000" i="1">
                <a:solidFill>
                  <a:srgbClr val="0070C0"/>
                </a:solidFill>
              </a:rPr>
              <a:t>The host innate immune response influences the bacteria...</a:t>
            </a:r>
          </a:p>
          <a:p>
            <a:endParaRPr lang="en-GB" sz="1600"/>
          </a:p>
          <a:p>
            <a:r>
              <a:rPr lang="en-GB" sz="1600" i="1"/>
              <a:t>eg Myd88 − / − mice or Nod1 − / − mice </a:t>
            </a:r>
            <a:r>
              <a:rPr lang="en-GB" sz="1600"/>
              <a:t>exhibit dramatic changes of the composition of gut microbiota.</a:t>
            </a:r>
          </a:p>
          <a:p>
            <a:endParaRPr lang="en-GB" sz="1600"/>
          </a:p>
          <a:p>
            <a:endParaRPr lang="en-GB" sz="1600"/>
          </a:p>
          <a:p>
            <a:endParaRPr lang="en-GB" sz="1600"/>
          </a:p>
          <a:p>
            <a:r>
              <a:rPr lang="en-GB" sz="2000" i="1">
                <a:solidFill>
                  <a:srgbClr val="0070C0"/>
                </a:solidFill>
              </a:rPr>
              <a:t>The bacteria influence the host...</a:t>
            </a:r>
          </a:p>
          <a:p>
            <a:endParaRPr lang="en-GB" sz="1600" i="1">
              <a:solidFill>
                <a:srgbClr val="0070C0"/>
              </a:solidFill>
            </a:endParaRPr>
          </a:p>
          <a:p>
            <a:r>
              <a:rPr lang="en-GB" sz="1600"/>
              <a:t>eg Some can promote Tregs.</a:t>
            </a:r>
          </a:p>
          <a:p>
            <a:endParaRPr lang="en-GB" sz="1600">
              <a:solidFill>
                <a:srgbClr val="0070C0"/>
              </a:solidFill>
            </a:endParaRPr>
          </a:p>
          <a:p>
            <a:r>
              <a:rPr lang="en-GB" sz="1600"/>
              <a:t>A symbiosis factor (PSA, polysaccharide A) of </a:t>
            </a:r>
            <a:r>
              <a:rPr lang="en-GB" sz="1600" i="1"/>
              <a:t>B. fragilis </a:t>
            </a:r>
            <a:r>
              <a:rPr lang="en-GB" sz="1600"/>
              <a:t>signals through TLR2 directly on Foxp3+ regulatory T cells to promote immunologic tolerance. </a:t>
            </a:r>
            <a:r>
              <a:rPr lang="en-GB" sz="1600" i="1"/>
              <a:t>B. fragilis </a:t>
            </a:r>
            <a:r>
              <a:rPr lang="en-GB" sz="1600"/>
              <a:t>lacking PSA is unable to restrain T helper 17 cell responses and is defective in niche-specific mucosal colonization.</a:t>
            </a:r>
          </a:p>
          <a:p>
            <a:endParaRPr lang="en-GB" sz="1600"/>
          </a:p>
          <a:p>
            <a:r>
              <a:rPr lang="en-GB" sz="1600" b="1"/>
              <a:t>PSA is a “symbiont-associated molecular patterns (SAMPs)” </a:t>
            </a:r>
          </a:p>
          <a:p>
            <a:r>
              <a:rPr lang="en-GB" sz="1600"/>
              <a:t>Round </a:t>
            </a:r>
            <a:r>
              <a:rPr lang="en-GB" sz="1600" i="1"/>
              <a:t>et al </a:t>
            </a:r>
            <a:r>
              <a:rPr lang="en-GB" sz="1600"/>
              <a:t>Science May 2011</a:t>
            </a:r>
          </a:p>
          <a:p>
            <a:endParaRPr lang="en-GB" sz="1600"/>
          </a:p>
          <a:p>
            <a:endParaRPr lang="en-GB"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58788" y="87313"/>
            <a:ext cx="8229600" cy="655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00FF"/>
                </a:solidFill>
              </a:rPr>
              <a:t>Acquisition of the microbiota</a:t>
            </a:r>
          </a:p>
          <a:p>
            <a:endParaRPr lang="en-GB"/>
          </a:p>
          <a:p>
            <a:r>
              <a:rPr lang="en-GB"/>
              <a:t>Microbiome is acquired from the mother during birth and from random environmental encounters. Stabilises at about 1 year old. 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sz="1600"/>
          </a:p>
          <a:p>
            <a:r>
              <a:rPr lang="en-GB" sz="1600"/>
              <a:t>This may be influenced by delivery route, breast feeding, diet, antibiotics and cleanliness of the environment (controversial).</a:t>
            </a:r>
          </a:p>
          <a:p>
            <a:endParaRPr lang="en-GB" sz="1600"/>
          </a:p>
          <a:p>
            <a:r>
              <a:rPr lang="en-GB" sz="1600"/>
              <a:t>According to Hill and Artis, bacteria in the gut undergo two main phases of colonisation – during breast feeding and upon weaning. In mice the immune response to colonisation of the gut peaks within a week of birth and stabilises over the first year of life.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/>
          <a:srcRect l="8333" t="24889" r="22221" b="28000"/>
          <a:stretch>
            <a:fillRect/>
          </a:stretch>
        </p:blipFill>
        <p:spPr bwMode="auto">
          <a:xfrm>
            <a:off x="893763" y="1628775"/>
            <a:ext cx="71278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27088" y="1628775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6227763" y="4437063"/>
            <a:ext cx="22653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Times New Roman" pitchFamily="18" charset="0"/>
              </a:rPr>
              <a:t>Sekirov et al Physiol Rev 2010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Box 1"/>
          <p:cNvSpPr txBox="1">
            <a:spLocks noChangeArrowheads="1"/>
          </p:cNvSpPr>
          <p:nvPr/>
        </p:nvSpPr>
        <p:spPr bwMode="auto">
          <a:xfrm>
            <a:off x="457200" y="609600"/>
            <a:ext cx="8153400" cy="575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0000FF"/>
                </a:solidFill>
              </a:rPr>
              <a:t>Microbiome of the Lung</a:t>
            </a:r>
          </a:p>
          <a:p>
            <a:endParaRPr lang="en-GB" sz="1600"/>
          </a:p>
          <a:p>
            <a:r>
              <a:rPr lang="en-GB" sz="1600"/>
              <a:t>Bronchial tree is not sterile but contains a mean of 2,000 bacterial genomes per cm</a:t>
            </a:r>
            <a:r>
              <a:rPr lang="en-GB" sz="1600" baseline="30000"/>
              <a:t>2</a:t>
            </a:r>
            <a:r>
              <a:rPr lang="en-GB" sz="1600"/>
              <a:t> surface</a:t>
            </a:r>
          </a:p>
          <a:p>
            <a:endParaRPr lang="en-GB" sz="1600"/>
          </a:p>
          <a:p>
            <a:r>
              <a:rPr lang="en-GB" sz="1600"/>
              <a:t>A rich microbial environment in infancy protects against asthma.</a:t>
            </a:r>
          </a:p>
          <a:p>
            <a:endParaRPr lang="en-GB" sz="1600"/>
          </a:p>
          <a:p>
            <a:r>
              <a:rPr lang="en-GB" sz="1600"/>
              <a:t>Caesarian section, early life antibiotic use are associated with asthma.</a:t>
            </a:r>
          </a:p>
          <a:p>
            <a:endParaRPr lang="en-GB" sz="1600"/>
          </a:p>
          <a:p>
            <a:r>
              <a:rPr lang="en-GB" sz="1600"/>
              <a:t>The microbiome is altered in COPD and asthma (Hilty, Mowat, Cookson 2010).</a:t>
            </a:r>
          </a:p>
          <a:p>
            <a:endParaRPr lang="en-GB" sz="1600"/>
          </a:p>
          <a:p>
            <a:endParaRPr lang="en-GB" sz="1600"/>
          </a:p>
          <a:p>
            <a:r>
              <a:rPr lang="en-GB" sz="1600"/>
              <a:t>Neonates colonized in the hypopharyngeal region with </a:t>
            </a:r>
            <a:r>
              <a:rPr lang="en-GB" sz="1600" i="1"/>
              <a:t>S. pneumoniae, H. influenzae, </a:t>
            </a:r>
            <a:r>
              <a:rPr lang="en-GB" sz="1600"/>
              <a:t>or </a:t>
            </a:r>
            <a:r>
              <a:rPr lang="en-GB" sz="1600" i="1"/>
              <a:t>M. catarrhalis</a:t>
            </a:r>
            <a:r>
              <a:rPr lang="en-GB" sz="1600"/>
              <a:t>, or with a combination of these organisms, are at increased risk for recurrent wheeze and asthma early in life. </a:t>
            </a:r>
            <a:r>
              <a:rPr lang="en-GB" sz="1200"/>
              <a:t>(Bisgaard </a:t>
            </a:r>
            <a:r>
              <a:rPr lang="en-GB" sz="1200" i="1"/>
              <a:t>et al </a:t>
            </a:r>
            <a:r>
              <a:rPr lang="en-GB" sz="1200"/>
              <a:t>NEJM, 2007). </a:t>
            </a:r>
          </a:p>
          <a:p>
            <a:endParaRPr lang="en-GB" sz="1200"/>
          </a:p>
          <a:p>
            <a:r>
              <a:rPr lang="en-GB" sz="1600"/>
              <a:t>Differences in the composition of the gut flora between infants who will and infants who will not develop allergy are demonstrable before the development of any clinical manifestations of atopy. </a:t>
            </a:r>
            <a:r>
              <a:rPr lang="en-GB" sz="1400"/>
              <a:t>(Björkstén B </a:t>
            </a:r>
            <a:r>
              <a:rPr lang="en-GB" sz="1400" i="1"/>
              <a:t>et al </a:t>
            </a:r>
            <a:r>
              <a:rPr lang="en-GB" sz="1400"/>
              <a:t>, JACI, 2001)</a:t>
            </a:r>
          </a:p>
          <a:p>
            <a:endParaRPr lang="en-GB" sz="1600"/>
          </a:p>
          <a:p>
            <a:endParaRPr lang="en-GB" sz="1600"/>
          </a:p>
          <a:p>
            <a:r>
              <a:rPr lang="en-GB" sz="1600" b="1">
                <a:solidFill>
                  <a:srgbClr val="0070C0"/>
                </a:solidFill>
              </a:rPr>
              <a:t>Taken together this suggests that bacterial colonisation of the airways may influence respiratory health.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"/>
          <p:cNvSpPr txBox="1">
            <a:spLocks noChangeArrowheads="1"/>
          </p:cNvSpPr>
          <p:nvPr/>
        </p:nvSpPr>
        <p:spPr bwMode="auto">
          <a:xfrm>
            <a:off x="1066800" y="609600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>
                <a:solidFill>
                  <a:srgbClr val="0000FF"/>
                </a:solidFill>
              </a:rPr>
              <a:t>5. Neonatal Vaccination</a:t>
            </a:r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1258888" y="1700213"/>
            <a:ext cx="66294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/>
              <a:t>Many commonly used vaccines are ineffective if administered during infancy - they do not protect and generate </a:t>
            </a:r>
            <a:r>
              <a:rPr lang="en-GB" sz="2400" b="1"/>
              <a:t>weak</a:t>
            </a:r>
            <a:r>
              <a:rPr lang="en-GB" sz="2400"/>
              <a:t>, </a:t>
            </a:r>
            <a:r>
              <a:rPr lang="en-GB" sz="2400" b="1"/>
              <a:t>short-lived</a:t>
            </a:r>
            <a:r>
              <a:rPr lang="en-GB" sz="2400"/>
              <a:t> or </a:t>
            </a:r>
            <a:r>
              <a:rPr lang="en-GB" sz="2400" b="1"/>
              <a:t>inappropriate</a:t>
            </a:r>
            <a:r>
              <a:rPr lang="en-GB" sz="2400"/>
              <a:t> immune responses.</a:t>
            </a:r>
          </a:p>
          <a:p>
            <a:pPr algn="ctr">
              <a:spcBef>
                <a:spcPct val="50000"/>
              </a:spcBef>
            </a:pPr>
            <a:endParaRPr lang="en-GB" sz="2400"/>
          </a:p>
          <a:p>
            <a:pPr algn="ctr">
              <a:spcBef>
                <a:spcPct val="50000"/>
              </a:spcBef>
            </a:pPr>
            <a:r>
              <a:rPr lang="en-GB" sz="2400"/>
              <a:t>Currently only three vaccines given at birth: </a:t>
            </a:r>
          </a:p>
          <a:p>
            <a:pPr algn="ctr">
              <a:spcBef>
                <a:spcPct val="50000"/>
              </a:spcBef>
            </a:pPr>
            <a:r>
              <a:rPr lang="en-GB" sz="2400"/>
              <a:t>oral polio vaccine, hepatitis B virus vaccine </a:t>
            </a:r>
          </a:p>
          <a:p>
            <a:pPr algn="ctr">
              <a:spcBef>
                <a:spcPct val="50000"/>
              </a:spcBef>
            </a:pPr>
            <a:r>
              <a:rPr lang="en-GB" sz="2400"/>
              <a:t>and bacille Calmette-Guerin (BCG)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endParaRPr lang="en-GB" sz="240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6"/>
          <p:cNvSpPr>
            <a:spLocks noChangeArrowheads="1"/>
          </p:cNvSpPr>
          <p:nvPr/>
        </p:nvSpPr>
        <p:spPr bwMode="auto">
          <a:xfrm>
            <a:off x="0" y="6248400"/>
            <a:ext cx="974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0658" name="Rectangle 11"/>
          <p:cNvSpPr>
            <a:spLocks noChangeArrowheads="1"/>
          </p:cNvSpPr>
          <p:nvPr/>
        </p:nvSpPr>
        <p:spPr bwMode="auto">
          <a:xfrm>
            <a:off x="7000875" y="5756275"/>
            <a:ext cx="9588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949325" y="1079500"/>
            <a:ext cx="6959600" cy="5473700"/>
            <a:chOff x="598" y="680"/>
            <a:chExt cx="4384" cy="3448"/>
          </a:xfrm>
        </p:grpSpPr>
        <p:sp>
          <p:nvSpPr>
            <p:cNvPr id="70661" name="Rectangle 2"/>
            <p:cNvSpPr>
              <a:spLocks noChangeArrowheads="1"/>
            </p:cNvSpPr>
            <p:nvPr/>
          </p:nvSpPr>
          <p:spPr bwMode="auto">
            <a:xfrm>
              <a:off x="1067" y="680"/>
              <a:ext cx="3370" cy="268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2" name="Rectangle 3"/>
            <p:cNvSpPr>
              <a:spLocks noChangeArrowheads="1"/>
            </p:cNvSpPr>
            <p:nvPr/>
          </p:nvSpPr>
          <p:spPr bwMode="auto">
            <a:xfrm>
              <a:off x="2418" y="3552"/>
              <a:ext cx="9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000000"/>
                  </a:solidFill>
                  <a:latin typeface="Times New Roman" pitchFamily="18" charset="0"/>
                </a:rPr>
                <a:t>Age (months)</a:t>
              </a:r>
              <a:endParaRPr lang="en-GB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663" name="Rectangle 4"/>
            <p:cNvSpPr>
              <a:spLocks noChangeArrowheads="1"/>
            </p:cNvSpPr>
            <p:nvPr/>
          </p:nvSpPr>
          <p:spPr bwMode="auto">
            <a:xfrm rot="-5400000">
              <a:off x="-159" y="1950"/>
              <a:ext cx="16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000000"/>
                  </a:solidFill>
                  <a:latin typeface="Times New Roman" pitchFamily="18" charset="0"/>
                </a:rPr>
                <a:t>Reciprocal antibody titre</a:t>
              </a:r>
              <a:endParaRPr lang="en-GB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664" name="Rectangle 5"/>
            <p:cNvSpPr>
              <a:spLocks noChangeArrowheads="1"/>
            </p:cNvSpPr>
            <p:nvPr/>
          </p:nvSpPr>
          <p:spPr bwMode="auto">
            <a:xfrm>
              <a:off x="810" y="3692"/>
              <a:ext cx="689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5" name="Rectangle 7"/>
            <p:cNvSpPr>
              <a:spLocks noChangeArrowheads="1"/>
            </p:cNvSpPr>
            <p:nvPr/>
          </p:nvSpPr>
          <p:spPr bwMode="auto">
            <a:xfrm>
              <a:off x="810" y="3692"/>
              <a:ext cx="64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6" name="Rectangle 8"/>
            <p:cNvSpPr>
              <a:spLocks noChangeArrowheads="1"/>
            </p:cNvSpPr>
            <p:nvPr/>
          </p:nvSpPr>
          <p:spPr bwMode="auto">
            <a:xfrm>
              <a:off x="874" y="3652"/>
              <a:ext cx="57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7" name="Rectangle 9"/>
            <p:cNvSpPr>
              <a:spLocks noChangeArrowheads="1"/>
            </p:cNvSpPr>
            <p:nvPr/>
          </p:nvSpPr>
          <p:spPr bwMode="auto">
            <a:xfrm>
              <a:off x="4453" y="3586"/>
              <a:ext cx="5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8" name="Rectangle 10"/>
            <p:cNvSpPr>
              <a:spLocks noChangeArrowheads="1"/>
            </p:cNvSpPr>
            <p:nvPr/>
          </p:nvSpPr>
          <p:spPr bwMode="auto">
            <a:xfrm>
              <a:off x="4326" y="3678"/>
              <a:ext cx="656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69" name="Rectangle 12"/>
            <p:cNvSpPr>
              <a:spLocks noChangeArrowheads="1"/>
            </p:cNvSpPr>
            <p:nvPr/>
          </p:nvSpPr>
          <p:spPr bwMode="auto">
            <a:xfrm>
              <a:off x="1467" y="3388"/>
              <a:ext cx="169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0" name="Rectangle 13"/>
            <p:cNvSpPr>
              <a:spLocks noChangeArrowheads="1"/>
            </p:cNvSpPr>
            <p:nvPr/>
          </p:nvSpPr>
          <p:spPr bwMode="auto">
            <a:xfrm>
              <a:off x="1509" y="3375"/>
              <a:ext cx="201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1" name="Rectangle 14"/>
            <p:cNvSpPr>
              <a:spLocks noChangeArrowheads="1"/>
            </p:cNvSpPr>
            <p:nvPr/>
          </p:nvSpPr>
          <p:spPr bwMode="auto">
            <a:xfrm>
              <a:off x="2261" y="3401"/>
              <a:ext cx="244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2" name="Rectangle 15"/>
            <p:cNvSpPr>
              <a:spLocks noChangeArrowheads="1"/>
            </p:cNvSpPr>
            <p:nvPr/>
          </p:nvSpPr>
          <p:spPr bwMode="auto">
            <a:xfrm>
              <a:off x="2949" y="3401"/>
              <a:ext cx="32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3" name="Rectangle 16"/>
            <p:cNvSpPr>
              <a:spLocks noChangeArrowheads="1"/>
            </p:cNvSpPr>
            <p:nvPr/>
          </p:nvSpPr>
          <p:spPr bwMode="auto">
            <a:xfrm>
              <a:off x="2949" y="3414"/>
              <a:ext cx="339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4" name="Rectangle 17"/>
            <p:cNvSpPr>
              <a:spLocks noChangeArrowheads="1"/>
            </p:cNvSpPr>
            <p:nvPr/>
          </p:nvSpPr>
          <p:spPr bwMode="auto">
            <a:xfrm>
              <a:off x="2981" y="3401"/>
              <a:ext cx="381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5" name="Rectangle 18"/>
            <p:cNvSpPr>
              <a:spLocks noChangeArrowheads="1"/>
            </p:cNvSpPr>
            <p:nvPr/>
          </p:nvSpPr>
          <p:spPr bwMode="auto">
            <a:xfrm>
              <a:off x="3754" y="3388"/>
              <a:ext cx="45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6" name="Text Box 19"/>
            <p:cNvSpPr txBox="1">
              <a:spLocks noChangeArrowheads="1"/>
            </p:cNvSpPr>
            <p:nvPr/>
          </p:nvSpPr>
          <p:spPr bwMode="auto">
            <a:xfrm>
              <a:off x="1632" y="3936"/>
              <a:ext cx="29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400">
                  <a:solidFill>
                    <a:srgbClr val="000000"/>
                  </a:solidFill>
                  <a:latin typeface="Times New Roman" pitchFamily="18" charset="0"/>
                </a:rPr>
                <a:t>Data from Richardson et al </a:t>
              </a:r>
              <a:r>
                <a:rPr lang="en-GB" sz="1400" i="1">
                  <a:solidFill>
                    <a:srgbClr val="000000"/>
                  </a:solidFill>
                  <a:latin typeface="Times New Roman" pitchFamily="18" charset="0"/>
                </a:rPr>
                <a:t>Infect Immunol </a:t>
              </a:r>
              <a:r>
                <a:rPr lang="en-GB" sz="1400">
                  <a:solidFill>
                    <a:srgbClr val="000000"/>
                  </a:solidFill>
                  <a:latin typeface="Times New Roman" pitchFamily="18" charset="0"/>
                </a:rPr>
                <a:t> 1978; </a:t>
              </a:r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r>
                <a:rPr lang="en-GB" sz="1400">
                  <a:solidFill>
                    <a:srgbClr val="000000"/>
                  </a:solidFill>
                  <a:latin typeface="Times New Roman" pitchFamily="18" charset="0"/>
                </a:rPr>
                <a:t>:660</a:t>
              </a:r>
            </a:p>
          </p:txBody>
        </p:sp>
        <p:grpSp>
          <p:nvGrpSpPr>
            <p:cNvPr id="70677" name="Group 21"/>
            <p:cNvGrpSpPr>
              <a:grpSpLocks/>
            </p:cNvGrpSpPr>
            <p:nvPr/>
          </p:nvGrpSpPr>
          <p:grpSpPr bwMode="auto">
            <a:xfrm>
              <a:off x="1387" y="2160"/>
              <a:ext cx="128" cy="144"/>
              <a:chOff x="816" y="3792"/>
              <a:chExt cx="144" cy="144"/>
            </a:xfrm>
          </p:grpSpPr>
          <p:sp>
            <p:nvSpPr>
              <p:cNvPr id="70793" name="Oval 22"/>
              <p:cNvSpPr>
                <a:spLocks noChangeArrowheads="1"/>
              </p:cNvSpPr>
              <p:nvPr/>
            </p:nvSpPr>
            <p:spPr bwMode="auto">
              <a:xfrm>
                <a:off x="816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94" name="Oval 23"/>
              <p:cNvSpPr>
                <a:spLocks noChangeArrowheads="1"/>
              </p:cNvSpPr>
              <p:nvPr/>
            </p:nvSpPr>
            <p:spPr bwMode="auto">
              <a:xfrm>
                <a:off x="864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95" name="Oval 24"/>
              <p:cNvSpPr>
                <a:spLocks noChangeArrowheads="1"/>
              </p:cNvSpPr>
              <p:nvPr/>
            </p:nvSpPr>
            <p:spPr bwMode="auto">
              <a:xfrm>
                <a:off x="912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96" name="Oval 25"/>
              <p:cNvSpPr>
                <a:spLocks noChangeArrowheads="1"/>
              </p:cNvSpPr>
              <p:nvPr/>
            </p:nvSpPr>
            <p:spPr bwMode="auto">
              <a:xfrm>
                <a:off x="912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97" name="Oval 26"/>
              <p:cNvSpPr>
                <a:spLocks noChangeArrowheads="1"/>
              </p:cNvSpPr>
              <p:nvPr/>
            </p:nvSpPr>
            <p:spPr bwMode="auto">
              <a:xfrm>
                <a:off x="864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98" name="Oval 27"/>
              <p:cNvSpPr>
                <a:spLocks noChangeArrowheads="1"/>
              </p:cNvSpPr>
              <p:nvPr/>
            </p:nvSpPr>
            <p:spPr bwMode="auto">
              <a:xfrm>
                <a:off x="816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99" name="Oval 28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800" name="Oval 29"/>
              <p:cNvSpPr>
                <a:spLocks noChangeArrowheads="1"/>
              </p:cNvSpPr>
              <p:nvPr/>
            </p:nvSpPr>
            <p:spPr bwMode="auto">
              <a:xfrm>
                <a:off x="86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801" name="Oval 30"/>
              <p:cNvSpPr>
                <a:spLocks noChangeArrowheads="1"/>
              </p:cNvSpPr>
              <p:nvPr/>
            </p:nvSpPr>
            <p:spPr bwMode="auto">
              <a:xfrm>
                <a:off x="816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0678" name="Oval 31"/>
            <p:cNvSpPr>
              <a:spLocks noChangeArrowheads="1"/>
            </p:cNvSpPr>
            <p:nvPr/>
          </p:nvSpPr>
          <p:spPr bwMode="auto">
            <a:xfrm>
              <a:off x="1152" y="1152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79" name="Oval 32"/>
            <p:cNvSpPr>
              <a:spLocks noChangeArrowheads="1"/>
            </p:cNvSpPr>
            <p:nvPr/>
          </p:nvSpPr>
          <p:spPr bwMode="auto">
            <a:xfrm>
              <a:off x="1195" y="1152"/>
              <a:ext cx="4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80" name="Oval 33"/>
            <p:cNvSpPr>
              <a:spLocks noChangeArrowheads="1"/>
            </p:cNvSpPr>
            <p:nvPr/>
          </p:nvSpPr>
          <p:spPr bwMode="auto">
            <a:xfrm>
              <a:off x="1195" y="2256"/>
              <a:ext cx="4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81" name="Oval 34"/>
            <p:cNvSpPr>
              <a:spLocks noChangeArrowheads="1"/>
            </p:cNvSpPr>
            <p:nvPr/>
          </p:nvSpPr>
          <p:spPr bwMode="auto">
            <a:xfrm>
              <a:off x="1920" y="1728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0682" name="Group 35"/>
            <p:cNvGrpSpPr>
              <a:grpSpLocks/>
            </p:cNvGrpSpPr>
            <p:nvPr/>
          </p:nvGrpSpPr>
          <p:grpSpPr bwMode="auto">
            <a:xfrm>
              <a:off x="1152" y="1632"/>
              <a:ext cx="128" cy="144"/>
              <a:chOff x="1296" y="1584"/>
              <a:chExt cx="144" cy="144"/>
            </a:xfrm>
          </p:grpSpPr>
          <p:sp>
            <p:nvSpPr>
              <p:cNvPr id="70785" name="Oval 36"/>
              <p:cNvSpPr>
                <a:spLocks noChangeArrowheads="1"/>
              </p:cNvSpPr>
              <p:nvPr/>
            </p:nvSpPr>
            <p:spPr bwMode="auto">
              <a:xfrm>
                <a:off x="1296" y="1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70786" name="Group 37"/>
              <p:cNvGrpSpPr>
                <a:grpSpLocks/>
              </p:cNvGrpSpPr>
              <p:nvPr/>
            </p:nvGrpSpPr>
            <p:grpSpPr bwMode="auto">
              <a:xfrm>
                <a:off x="1296" y="1632"/>
                <a:ext cx="144" cy="96"/>
                <a:chOff x="1680" y="3696"/>
                <a:chExt cx="144" cy="96"/>
              </a:xfrm>
            </p:grpSpPr>
            <p:sp>
              <p:nvSpPr>
                <p:cNvPr id="70787" name="Oval 38"/>
                <p:cNvSpPr>
                  <a:spLocks noChangeArrowheads="1"/>
                </p:cNvSpPr>
                <p:nvPr/>
              </p:nvSpPr>
              <p:spPr bwMode="auto">
                <a:xfrm>
                  <a:off x="1680" y="36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88" name="Oval 39"/>
                <p:cNvSpPr>
                  <a:spLocks noChangeArrowheads="1"/>
                </p:cNvSpPr>
                <p:nvPr/>
              </p:nvSpPr>
              <p:spPr bwMode="auto">
                <a:xfrm>
                  <a:off x="1728" y="36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89" name="Oval 40"/>
                <p:cNvSpPr>
                  <a:spLocks noChangeArrowheads="1"/>
                </p:cNvSpPr>
                <p:nvPr/>
              </p:nvSpPr>
              <p:spPr bwMode="auto">
                <a:xfrm>
                  <a:off x="1776" y="36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90" name="Oval 41"/>
                <p:cNvSpPr>
                  <a:spLocks noChangeArrowheads="1"/>
                </p:cNvSpPr>
                <p:nvPr/>
              </p:nvSpPr>
              <p:spPr bwMode="auto">
                <a:xfrm>
                  <a:off x="1776" y="374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91" name="Oval 42"/>
                <p:cNvSpPr>
                  <a:spLocks noChangeArrowheads="1"/>
                </p:cNvSpPr>
                <p:nvPr/>
              </p:nvSpPr>
              <p:spPr bwMode="auto">
                <a:xfrm>
                  <a:off x="1728" y="374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92" name="Oval 43"/>
                <p:cNvSpPr>
                  <a:spLocks noChangeArrowheads="1"/>
                </p:cNvSpPr>
                <p:nvPr/>
              </p:nvSpPr>
              <p:spPr bwMode="auto">
                <a:xfrm>
                  <a:off x="1680" y="374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70683" name="Group 44"/>
            <p:cNvGrpSpPr>
              <a:grpSpLocks/>
            </p:cNvGrpSpPr>
            <p:nvPr/>
          </p:nvGrpSpPr>
          <p:grpSpPr bwMode="auto">
            <a:xfrm>
              <a:off x="1621" y="2160"/>
              <a:ext cx="128" cy="144"/>
              <a:chOff x="816" y="3792"/>
              <a:chExt cx="144" cy="144"/>
            </a:xfrm>
          </p:grpSpPr>
          <p:sp>
            <p:nvSpPr>
              <p:cNvPr id="70776" name="Oval 45"/>
              <p:cNvSpPr>
                <a:spLocks noChangeArrowheads="1"/>
              </p:cNvSpPr>
              <p:nvPr/>
            </p:nvSpPr>
            <p:spPr bwMode="auto">
              <a:xfrm>
                <a:off x="816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7" name="Oval 46"/>
              <p:cNvSpPr>
                <a:spLocks noChangeArrowheads="1"/>
              </p:cNvSpPr>
              <p:nvPr/>
            </p:nvSpPr>
            <p:spPr bwMode="auto">
              <a:xfrm>
                <a:off x="864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8" name="Oval 47"/>
              <p:cNvSpPr>
                <a:spLocks noChangeArrowheads="1"/>
              </p:cNvSpPr>
              <p:nvPr/>
            </p:nvSpPr>
            <p:spPr bwMode="auto">
              <a:xfrm>
                <a:off x="912" y="379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9" name="Oval 48"/>
              <p:cNvSpPr>
                <a:spLocks noChangeArrowheads="1"/>
              </p:cNvSpPr>
              <p:nvPr/>
            </p:nvSpPr>
            <p:spPr bwMode="auto">
              <a:xfrm>
                <a:off x="912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80" name="Oval 49"/>
              <p:cNvSpPr>
                <a:spLocks noChangeArrowheads="1"/>
              </p:cNvSpPr>
              <p:nvPr/>
            </p:nvSpPr>
            <p:spPr bwMode="auto">
              <a:xfrm>
                <a:off x="864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81" name="Oval 50"/>
              <p:cNvSpPr>
                <a:spLocks noChangeArrowheads="1"/>
              </p:cNvSpPr>
              <p:nvPr/>
            </p:nvSpPr>
            <p:spPr bwMode="auto">
              <a:xfrm>
                <a:off x="816" y="38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82" name="Oval 51"/>
              <p:cNvSpPr>
                <a:spLocks noChangeArrowheads="1"/>
              </p:cNvSpPr>
              <p:nvPr/>
            </p:nvSpPr>
            <p:spPr bwMode="auto">
              <a:xfrm>
                <a:off x="912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83" name="Oval 52"/>
              <p:cNvSpPr>
                <a:spLocks noChangeArrowheads="1"/>
              </p:cNvSpPr>
              <p:nvPr/>
            </p:nvSpPr>
            <p:spPr bwMode="auto">
              <a:xfrm>
                <a:off x="86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84" name="Oval 53"/>
              <p:cNvSpPr>
                <a:spLocks noChangeArrowheads="1"/>
              </p:cNvSpPr>
              <p:nvPr/>
            </p:nvSpPr>
            <p:spPr bwMode="auto">
              <a:xfrm>
                <a:off x="816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84" name="Group 54"/>
            <p:cNvGrpSpPr>
              <a:grpSpLocks/>
            </p:cNvGrpSpPr>
            <p:nvPr/>
          </p:nvGrpSpPr>
          <p:grpSpPr bwMode="auto">
            <a:xfrm>
              <a:off x="1877" y="2208"/>
              <a:ext cx="128" cy="96"/>
              <a:chOff x="1680" y="3696"/>
              <a:chExt cx="144" cy="96"/>
            </a:xfrm>
          </p:grpSpPr>
          <p:sp>
            <p:nvSpPr>
              <p:cNvPr id="70770" name="Oval 55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1" name="Oval 56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2" name="Oval 57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3" name="Oval 58"/>
              <p:cNvSpPr>
                <a:spLocks noChangeArrowheads="1"/>
              </p:cNvSpPr>
              <p:nvPr/>
            </p:nvSpPr>
            <p:spPr bwMode="auto">
              <a:xfrm>
                <a:off x="1776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4" name="Oval 59"/>
              <p:cNvSpPr>
                <a:spLocks noChangeArrowheads="1"/>
              </p:cNvSpPr>
              <p:nvPr/>
            </p:nvSpPr>
            <p:spPr bwMode="auto">
              <a:xfrm>
                <a:off x="1728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75" name="Oval 60"/>
              <p:cNvSpPr>
                <a:spLocks noChangeArrowheads="1"/>
              </p:cNvSpPr>
              <p:nvPr/>
            </p:nvSpPr>
            <p:spPr bwMode="auto">
              <a:xfrm>
                <a:off x="1680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85" name="Group 61"/>
            <p:cNvGrpSpPr>
              <a:grpSpLocks/>
            </p:cNvGrpSpPr>
            <p:nvPr/>
          </p:nvGrpSpPr>
          <p:grpSpPr bwMode="auto">
            <a:xfrm>
              <a:off x="3115" y="2784"/>
              <a:ext cx="128" cy="48"/>
              <a:chOff x="1680" y="3696"/>
              <a:chExt cx="144" cy="48"/>
            </a:xfrm>
          </p:grpSpPr>
          <p:sp>
            <p:nvSpPr>
              <p:cNvPr id="70767" name="Oval 62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8" name="Oval 63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9" name="Oval 64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86" name="Group 65"/>
            <p:cNvGrpSpPr>
              <a:grpSpLocks/>
            </p:cNvGrpSpPr>
            <p:nvPr/>
          </p:nvGrpSpPr>
          <p:grpSpPr bwMode="auto">
            <a:xfrm>
              <a:off x="4139" y="1728"/>
              <a:ext cx="170" cy="48"/>
              <a:chOff x="1680" y="3696"/>
              <a:chExt cx="192" cy="48"/>
            </a:xfrm>
          </p:grpSpPr>
          <p:sp>
            <p:nvSpPr>
              <p:cNvPr id="70763" name="Oval 6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4" name="Oval 6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5" name="Oval 68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6" name="Oval 69"/>
              <p:cNvSpPr>
                <a:spLocks noChangeArrowheads="1"/>
              </p:cNvSpPr>
              <p:nvPr/>
            </p:nvSpPr>
            <p:spPr bwMode="auto">
              <a:xfrm>
                <a:off x="1824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0687" name="Oval 70"/>
            <p:cNvSpPr>
              <a:spLocks noChangeArrowheads="1"/>
            </p:cNvSpPr>
            <p:nvPr/>
          </p:nvSpPr>
          <p:spPr bwMode="auto">
            <a:xfrm>
              <a:off x="1920" y="2784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88" name="Oval 71"/>
            <p:cNvSpPr>
              <a:spLocks noChangeArrowheads="1"/>
            </p:cNvSpPr>
            <p:nvPr/>
          </p:nvSpPr>
          <p:spPr bwMode="auto">
            <a:xfrm>
              <a:off x="2176" y="1152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89" name="Oval 72"/>
            <p:cNvSpPr>
              <a:spLocks noChangeArrowheads="1"/>
            </p:cNvSpPr>
            <p:nvPr/>
          </p:nvSpPr>
          <p:spPr bwMode="auto">
            <a:xfrm>
              <a:off x="2432" y="2784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90" name="Oval 73"/>
            <p:cNvSpPr>
              <a:spLocks noChangeArrowheads="1"/>
            </p:cNvSpPr>
            <p:nvPr/>
          </p:nvSpPr>
          <p:spPr bwMode="auto">
            <a:xfrm>
              <a:off x="2688" y="2784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691" name="Oval 74"/>
            <p:cNvSpPr>
              <a:spLocks noChangeArrowheads="1"/>
            </p:cNvSpPr>
            <p:nvPr/>
          </p:nvSpPr>
          <p:spPr bwMode="auto">
            <a:xfrm>
              <a:off x="2901" y="2784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0692" name="Group 75"/>
            <p:cNvGrpSpPr>
              <a:grpSpLocks/>
            </p:cNvGrpSpPr>
            <p:nvPr/>
          </p:nvGrpSpPr>
          <p:grpSpPr bwMode="auto">
            <a:xfrm>
              <a:off x="4139" y="2784"/>
              <a:ext cx="170" cy="48"/>
              <a:chOff x="1680" y="3696"/>
              <a:chExt cx="192" cy="48"/>
            </a:xfrm>
          </p:grpSpPr>
          <p:sp>
            <p:nvSpPr>
              <p:cNvPr id="70759" name="Oval 76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0" name="Oval 77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1" name="Oval 78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62" name="Oval 79"/>
              <p:cNvSpPr>
                <a:spLocks noChangeArrowheads="1"/>
              </p:cNvSpPr>
              <p:nvPr/>
            </p:nvSpPr>
            <p:spPr bwMode="auto">
              <a:xfrm>
                <a:off x="1824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93" name="Group 80"/>
            <p:cNvGrpSpPr>
              <a:grpSpLocks/>
            </p:cNvGrpSpPr>
            <p:nvPr/>
          </p:nvGrpSpPr>
          <p:grpSpPr bwMode="auto">
            <a:xfrm>
              <a:off x="4160" y="2256"/>
              <a:ext cx="128" cy="48"/>
              <a:chOff x="1680" y="3696"/>
              <a:chExt cx="144" cy="48"/>
            </a:xfrm>
          </p:grpSpPr>
          <p:sp>
            <p:nvSpPr>
              <p:cNvPr id="70756" name="Oval 81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57" name="Oval 82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58" name="Oval 83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94" name="Group 84"/>
            <p:cNvGrpSpPr>
              <a:grpSpLocks/>
            </p:cNvGrpSpPr>
            <p:nvPr/>
          </p:nvGrpSpPr>
          <p:grpSpPr bwMode="auto">
            <a:xfrm>
              <a:off x="2389" y="1728"/>
              <a:ext cx="86" cy="48"/>
              <a:chOff x="816" y="3744"/>
              <a:chExt cx="96" cy="48"/>
            </a:xfrm>
          </p:grpSpPr>
          <p:sp>
            <p:nvSpPr>
              <p:cNvPr id="70754" name="Oval 85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55" name="Oval 86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95" name="Group 87"/>
            <p:cNvGrpSpPr>
              <a:grpSpLocks/>
            </p:cNvGrpSpPr>
            <p:nvPr/>
          </p:nvGrpSpPr>
          <p:grpSpPr bwMode="auto">
            <a:xfrm>
              <a:off x="1621" y="1680"/>
              <a:ext cx="128" cy="48"/>
              <a:chOff x="1680" y="3696"/>
              <a:chExt cx="144" cy="48"/>
            </a:xfrm>
          </p:grpSpPr>
          <p:sp>
            <p:nvSpPr>
              <p:cNvPr id="70751" name="Oval 88"/>
              <p:cNvSpPr>
                <a:spLocks noChangeArrowheads="1"/>
              </p:cNvSpPr>
              <p:nvPr/>
            </p:nvSpPr>
            <p:spPr bwMode="auto">
              <a:xfrm>
                <a:off x="1680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52" name="Oval 89"/>
              <p:cNvSpPr>
                <a:spLocks noChangeArrowheads="1"/>
              </p:cNvSpPr>
              <p:nvPr/>
            </p:nvSpPr>
            <p:spPr bwMode="auto">
              <a:xfrm>
                <a:off x="1728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53" name="Oval 90"/>
              <p:cNvSpPr>
                <a:spLocks noChangeArrowheads="1"/>
              </p:cNvSpPr>
              <p:nvPr/>
            </p:nvSpPr>
            <p:spPr bwMode="auto">
              <a:xfrm>
                <a:off x="1776" y="3696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96" name="Group 91"/>
            <p:cNvGrpSpPr>
              <a:grpSpLocks/>
            </p:cNvGrpSpPr>
            <p:nvPr/>
          </p:nvGrpSpPr>
          <p:grpSpPr bwMode="auto">
            <a:xfrm>
              <a:off x="4181" y="1152"/>
              <a:ext cx="86" cy="48"/>
              <a:chOff x="816" y="3744"/>
              <a:chExt cx="96" cy="48"/>
            </a:xfrm>
          </p:grpSpPr>
          <p:sp>
            <p:nvSpPr>
              <p:cNvPr id="70749" name="Oval 92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50" name="Oval 93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97" name="Group 94"/>
            <p:cNvGrpSpPr>
              <a:grpSpLocks/>
            </p:cNvGrpSpPr>
            <p:nvPr/>
          </p:nvGrpSpPr>
          <p:grpSpPr bwMode="auto">
            <a:xfrm>
              <a:off x="2389" y="2256"/>
              <a:ext cx="86" cy="48"/>
              <a:chOff x="816" y="3744"/>
              <a:chExt cx="96" cy="48"/>
            </a:xfrm>
          </p:grpSpPr>
          <p:sp>
            <p:nvSpPr>
              <p:cNvPr id="70747" name="Oval 95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48" name="Oval 96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70698" name="Group 97"/>
            <p:cNvGrpSpPr>
              <a:grpSpLocks/>
            </p:cNvGrpSpPr>
            <p:nvPr/>
          </p:nvGrpSpPr>
          <p:grpSpPr bwMode="auto">
            <a:xfrm>
              <a:off x="2176" y="2784"/>
              <a:ext cx="85" cy="48"/>
              <a:chOff x="816" y="3744"/>
              <a:chExt cx="96" cy="48"/>
            </a:xfrm>
          </p:grpSpPr>
          <p:sp>
            <p:nvSpPr>
              <p:cNvPr id="70745" name="Oval 98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46" name="Oval 99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0699" name="Oval 100"/>
            <p:cNvSpPr>
              <a:spLocks noChangeArrowheads="1"/>
            </p:cNvSpPr>
            <p:nvPr/>
          </p:nvSpPr>
          <p:spPr bwMode="auto">
            <a:xfrm>
              <a:off x="2645" y="2256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700" name="Oval 101"/>
            <p:cNvSpPr>
              <a:spLocks noChangeArrowheads="1"/>
            </p:cNvSpPr>
            <p:nvPr/>
          </p:nvSpPr>
          <p:spPr bwMode="auto">
            <a:xfrm>
              <a:off x="3584" y="2256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701" name="Oval 102"/>
            <p:cNvSpPr>
              <a:spLocks noChangeArrowheads="1"/>
            </p:cNvSpPr>
            <p:nvPr/>
          </p:nvSpPr>
          <p:spPr bwMode="auto">
            <a:xfrm>
              <a:off x="3840" y="1728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702" name="Oval 103"/>
            <p:cNvSpPr>
              <a:spLocks noChangeArrowheads="1"/>
            </p:cNvSpPr>
            <p:nvPr/>
          </p:nvSpPr>
          <p:spPr bwMode="auto">
            <a:xfrm>
              <a:off x="2176" y="2208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70703" name="Oval 104"/>
            <p:cNvSpPr>
              <a:spLocks noChangeArrowheads="1"/>
            </p:cNvSpPr>
            <p:nvPr/>
          </p:nvSpPr>
          <p:spPr bwMode="auto">
            <a:xfrm>
              <a:off x="3840" y="2784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0704" name="Group 105"/>
            <p:cNvGrpSpPr>
              <a:grpSpLocks/>
            </p:cNvGrpSpPr>
            <p:nvPr/>
          </p:nvGrpSpPr>
          <p:grpSpPr bwMode="auto">
            <a:xfrm>
              <a:off x="2176" y="2256"/>
              <a:ext cx="85" cy="48"/>
              <a:chOff x="816" y="3744"/>
              <a:chExt cx="96" cy="48"/>
            </a:xfrm>
          </p:grpSpPr>
          <p:sp>
            <p:nvSpPr>
              <p:cNvPr id="70743" name="Oval 106"/>
              <p:cNvSpPr>
                <a:spLocks noChangeArrowheads="1"/>
              </p:cNvSpPr>
              <p:nvPr/>
            </p:nvSpPr>
            <p:spPr bwMode="auto">
              <a:xfrm>
                <a:off x="816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70744" name="Oval 107"/>
              <p:cNvSpPr>
                <a:spLocks noChangeArrowheads="1"/>
              </p:cNvSpPr>
              <p:nvPr/>
            </p:nvSpPr>
            <p:spPr bwMode="auto">
              <a:xfrm>
                <a:off x="864" y="374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0705" name="Oval 108"/>
            <p:cNvSpPr>
              <a:spLocks noChangeArrowheads="1"/>
            </p:cNvSpPr>
            <p:nvPr/>
          </p:nvSpPr>
          <p:spPr bwMode="auto">
            <a:xfrm>
              <a:off x="1621" y="1728"/>
              <a:ext cx="43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70706" name="Group 109"/>
            <p:cNvGrpSpPr>
              <a:grpSpLocks/>
            </p:cNvGrpSpPr>
            <p:nvPr/>
          </p:nvGrpSpPr>
          <p:grpSpPr bwMode="auto">
            <a:xfrm>
              <a:off x="1365" y="1536"/>
              <a:ext cx="171" cy="240"/>
              <a:chOff x="1872" y="1200"/>
              <a:chExt cx="192" cy="240"/>
            </a:xfrm>
          </p:grpSpPr>
          <p:sp>
            <p:nvSpPr>
              <p:cNvPr id="70724" name="Oval 110"/>
              <p:cNvSpPr>
                <a:spLocks noChangeArrowheads="1"/>
              </p:cNvSpPr>
              <p:nvPr/>
            </p:nvSpPr>
            <p:spPr bwMode="auto">
              <a:xfrm>
                <a:off x="1872" y="120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70725" name="Group 111"/>
              <p:cNvGrpSpPr>
                <a:grpSpLocks/>
              </p:cNvGrpSpPr>
              <p:nvPr/>
            </p:nvGrpSpPr>
            <p:grpSpPr bwMode="auto">
              <a:xfrm>
                <a:off x="1872" y="1248"/>
                <a:ext cx="192" cy="192"/>
                <a:chOff x="1872" y="1248"/>
                <a:chExt cx="192" cy="192"/>
              </a:xfrm>
            </p:grpSpPr>
            <p:grpSp>
              <p:nvGrpSpPr>
                <p:cNvPr id="70726" name="Group 112"/>
                <p:cNvGrpSpPr>
                  <a:grpSpLocks/>
                </p:cNvGrpSpPr>
                <p:nvPr/>
              </p:nvGrpSpPr>
              <p:grpSpPr bwMode="auto">
                <a:xfrm>
                  <a:off x="1872" y="1296"/>
                  <a:ext cx="144" cy="144"/>
                  <a:chOff x="816" y="3792"/>
                  <a:chExt cx="144" cy="144"/>
                </a:xfrm>
              </p:grpSpPr>
              <p:sp>
                <p:nvSpPr>
                  <p:cNvPr id="70734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379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35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379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36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3792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3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384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3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384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39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384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40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912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41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70742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70727" name="Oval 122"/>
                <p:cNvSpPr>
                  <a:spLocks noChangeArrowheads="1"/>
                </p:cNvSpPr>
                <p:nvPr/>
              </p:nvSpPr>
              <p:spPr bwMode="auto">
                <a:xfrm>
                  <a:off x="1872" y="124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28" name="Oval 123"/>
                <p:cNvSpPr>
                  <a:spLocks noChangeArrowheads="1"/>
                </p:cNvSpPr>
                <p:nvPr/>
              </p:nvSpPr>
              <p:spPr bwMode="auto">
                <a:xfrm>
                  <a:off x="1920" y="124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29" name="Oval 124"/>
                <p:cNvSpPr>
                  <a:spLocks noChangeArrowheads="1"/>
                </p:cNvSpPr>
                <p:nvPr/>
              </p:nvSpPr>
              <p:spPr bwMode="auto">
                <a:xfrm>
                  <a:off x="1968" y="124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30" name="Oval 125"/>
                <p:cNvSpPr>
                  <a:spLocks noChangeArrowheads="1"/>
                </p:cNvSpPr>
                <p:nvPr/>
              </p:nvSpPr>
              <p:spPr bwMode="auto">
                <a:xfrm>
                  <a:off x="2016" y="1296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31" name="Oval 126"/>
                <p:cNvSpPr>
                  <a:spLocks noChangeArrowheads="1"/>
                </p:cNvSpPr>
                <p:nvPr/>
              </p:nvSpPr>
              <p:spPr bwMode="auto">
                <a:xfrm>
                  <a:off x="2016" y="134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32" name="Oval 127"/>
                <p:cNvSpPr>
                  <a:spLocks noChangeArrowheads="1"/>
                </p:cNvSpPr>
                <p:nvPr/>
              </p:nvSpPr>
              <p:spPr bwMode="auto">
                <a:xfrm>
                  <a:off x="2016" y="139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70733" name="Oval 128"/>
                <p:cNvSpPr>
                  <a:spLocks noChangeArrowheads="1"/>
                </p:cNvSpPr>
                <p:nvPr/>
              </p:nvSpPr>
              <p:spPr bwMode="auto">
                <a:xfrm>
                  <a:off x="2016" y="124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70707" name="Line 129"/>
            <p:cNvSpPr>
              <a:spLocks noChangeShapeType="1"/>
            </p:cNvSpPr>
            <p:nvPr/>
          </p:nvSpPr>
          <p:spPr bwMode="auto">
            <a:xfrm>
              <a:off x="1216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8" name="Line 130"/>
            <p:cNvSpPr>
              <a:spLocks noChangeShapeType="1"/>
            </p:cNvSpPr>
            <p:nvPr/>
          </p:nvSpPr>
          <p:spPr bwMode="auto">
            <a:xfrm>
              <a:off x="1451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09" name="Line 131"/>
            <p:cNvSpPr>
              <a:spLocks noChangeShapeType="1"/>
            </p:cNvSpPr>
            <p:nvPr/>
          </p:nvSpPr>
          <p:spPr bwMode="auto">
            <a:xfrm>
              <a:off x="1685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0" name="Line 132"/>
            <p:cNvSpPr>
              <a:spLocks noChangeShapeType="1"/>
            </p:cNvSpPr>
            <p:nvPr/>
          </p:nvSpPr>
          <p:spPr bwMode="auto">
            <a:xfrm>
              <a:off x="1963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1" name="Line 133"/>
            <p:cNvSpPr>
              <a:spLocks noChangeShapeType="1"/>
            </p:cNvSpPr>
            <p:nvPr/>
          </p:nvSpPr>
          <p:spPr bwMode="auto">
            <a:xfrm>
              <a:off x="2204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2" name="Line 134"/>
            <p:cNvSpPr>
              <a:spLocks noChangeShapeType="1"/>
            </p:cNvSpPr>
            <p:nvPr/>
          </p:nvSpPr>
          <p:spPr bwMode="auto">
            <a:xfrm>
              <a:off x="2446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3" name="Line 135"/>
            <p:cNvSpPr>
              <a:spLocks noChangeShapeType="1"/>
            </p:cNvSpPr>
            <p:nvPr/>
          </p:nvSpPr>
          <p:spPr bwMode="auto">
            <a:xfrm>
              <a:off x="2688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4" name="Line 136"/>
            <p:cNvSpPr>
              <a:spLocks noChangeShapeType="1"/>
            </p:cNvSpPr>
            <p:nvPr/>
          </p:nvSpPr>
          <p:spPr bwMode="auto">
            <a:xfrm>
              <a:off x="2930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5" name="Line 137"/>
            <p:cNvSpPr>
              <a:spLocks noChangeShapeType="1"/>
            </p:cNvSpPr>
            <p:nvPr/>
          </p:nvSpPr>
          <p:spPr bwMode="auto">
            <a:xfrm>
              <a:off x="3172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6" name="Line 138"/>
            <p:cNvSpPr>
              <a:spLocks noChangeShapeType="1"/>
            </p:cNvSpPr>
            <p:nvPr/>
          </p:nvSpPr>
          <p:spPr bwMode="auto">
            <a:xfrm>
              <a:off x="3413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7" name="Line 139"/>
            <p:cNvSpPr>
              <a:spLocks noChangeShapeType="1"/>
            </p:cNvSpPr>
            <p:nvPr/>
          </p:nvSpPr>
          <p:spPr bwMode="auto">
            <a:xfrm>
              <a:off x="3655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8" name="Line 140"/>
            <p:cNvSpPr>
              <a:spLocks noChangeShapeType="1"/>
            </p:cNvSpPr>
            <p:nvPr/>
          </p:nvSpPr>
          <p:spPr bwMode="auto">
            <a:xfrm>
              <a:off x="3897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19" name="Line 141"/>
            <p:cNvSpPr>
              <a:spLocks noChangeShapeType="1"/>
            </p:cNvSpPr>
            <p:nvPr/>
          </p:nvSpPr>
          <p:spPr bwMode="auto">
            <a:xfrm>
              <a:off x="4267" y="3312"/>
              <a:ext cx="0" cy="48"/>
            </a:xfrm>
            <a:prstGeom prst="line">
              <a:avLst/>
            </a:prstGeom>
            <a:noFill/>
            <a:ln w="539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720" name="Text Box 142"/>
            <p:cNvSpPr txBox="1">
              <a:spLocks noChangeArrowheads="1"/>
            </p:cNvSpPr>
            <p:nvPr/>
          </p:nvSpPr>
          <p:spPr bwMode="auto">
            <a:xfrm>
              <a:off x="1143" y="3349"/>
              <a:ext cx="366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>
                  <a:solidFill>
                    <a:srgbClr val="000000"/>
                  </a:solidFill>
                  <a:latin typeface="Times New Roman" pitchFamily="18" charset="0"/>
                </a:rPr>
                <a:t>1     2      3      4      5     6      7     8      9     10   11    12      &gt;12</a:t>
              </a:r>
            </a:p>
          </p:txBody>
        </p:sp>
        <p:sp>
          <p:nvSpPr>
            <p:cNvPr id="70721" name="Text Box 143"/>
            <p:cNvSpPr txBox="1">
              <a:spLocks noChangeArrowheads="1"/>
            </p:cNvSpPr>
            <p:nvPr/>
          </p:nvSpPr>
          <p:spPr bwMode="auto">
            <a:xfrm>
              <a:off x="783" y="929"/>
              <a:ext cx="367" cy="1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1600</a:t>
              </a: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400</a:t>
              </a: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endParaRPr lang="en-GB" sz="1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en-GB" sz="1400" b="1">
                  <a:solidFill>
                    <a:srgbClr val="000000"/>
                  </a:solidFill>
                  <a:latin typeface="Times New Roman" pitchFamily="18" charset="0"/>
                </a:rPr>
                <a:t>&lt;100</a:t>
              </a:r>
              <a:endParaRPr lang="en-GB" sz="16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722" name="Text Box 145"/>
            <p:cNvSpPr txBox="1">
              <a:spLocks noChangeArrowheads="1"/>
            </p:cNvSpPr>
            <p:nvPr/>
          </p:nvSpPr>
          <p:spPr bwMode="auto">
            <a:xfrm>
              <a:off x="1872" y="720"/>
              <a:ext cx="21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b="1">
                  <a:solidFill>
                    <a:srgbClr val="000000"/>
                  </a:solidFill>
                </a:rPr>
                <a:t>Window of susceptibility</a:t>
              </a:r>
            </a:p>
          </p:txBody>
        </p:sp>
        <p:sp>
          <p:nvSpPr>
            <p:cNvPr id="70723" name="Line 146"/>
            <p:cNvSpPr>
              <a:spLocks noChangeShapeType="1"/>
            </p:cNvSpPr>
            <p:nvPr/>
          </p:nvSpPr>
          <p:spPr bwMode="auto">
            <a:xfrm>
              <a:off x="1776" y="912"/>
              <a:ext cx="216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660" name="TextBox 1"/>
          <p:cNvSpPr txBox="1">
            <a:spLocks noChangeArrowheads="1"/>
          </p:cNvSpPr>
          <p:nvPr/>
        </p:nvSpPr>
        <p:spPr bwMode="auto">
          <a:xfrm>
            <a:off x="2987675" y="292100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FF"/>
                </a:solidFill>
                <a:latin typeface="Calibri" pitchFamily="34" charset="0"/>
              </a:rPr>
              <a:t>Maternal 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500063" y="366713"/>
            <a:ext cx="7786687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solidFill>
                  <a:srgbClr val="0000FF"/>
                </a:solidFill>
              </a:rPr>
              <a:t>Learning Outcomes</a:t>
            </a:r>
          </a:p>
          <a:p>
            <a:endParaRPr lang="en-GB" sz="2400"/>
          </a:p>
          <a:p>
            <a:r>
              <a:rPr lang="en-GB" sz="2400"/>
              <a:t>You should have an understanding of –</a:t>
            </a:r>
          </a:p>
          <a:p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 Current hypotheses regarding the association of neonatal experiences with long term respiratory health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The importance of respiratory infections in early life</a:t>
            </a:r>
          </a:p>
          <a:p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The mechanisms underlying failure of vaccination in neonates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How B cell, T cell and antigen presenting cell responses differ in neonates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endParaRPr lang="en-GB" sz="2400"/>
          </a:p>
          <a:p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3"/>
          <p:cNvPicPr>
            <a:picLocks noChangeAspect="1" noChangeArrowheads="1"/>
          </p:cNvPicPr>
          <p:nvPr/>
        </p:nvPicPr>
        <p:blipFill>
          <a:blip r:embed="rId3"/>
          <a:srcRect l="781" t="33333" r="50000" b="7292"/>
          <a:stretch>
            <a:fillRect/>
          </a:stretch>
        </p:blipFill>
        <p:spPr bwMode="auto">
          <a:xfrm>
            <a:off x="1500188" y="1000125"/>
            <a:ext cx="64754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5715000" y="6400800"/>
            <a:ext cx="3276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Times New Roman" pitchFamily="18" charset="0"/>
              </a:rPr>
              <a:t>Siegrist CA </a:t>
            </a:r>
            <a:r>
              <a:rPr lang="en-GB" sz="1200" i="1">
                <a:latin typeface="Times New Roman" pitchFamily="18" charset="0"/>
              </a:rPr>
              <a:t>Vaccine</a:t>
            </a:r>
            <a:r>
              <a:rPr lang="en-GB" sz="1200">
                <a:latin typeface="Times New Roman" pitchFamily="18" charset="0"/>
              </a:rPr>
              <a:t> (2001) </a:t>
            </a:r>
            <a:r>
              <a:rPr lang="en-GB" sz="1200" b="1">
                <a:latin typeface="Times New Roman" pitchFamily="18" charset="0"/>
              </a:rPr>
              <a:t>19</a:t>
            </a:r>
            <a:r>
              <a:rPr lang="en-GB" sz="1200">
                <a:latin typeface="Times New Roman" pitchFamily="18" charset="0"/>
              </a:rPr>
              <a:t> :  3331-46</a:t>
            </a:r>
          </a:p>
        </p:txBody>
      </p:sp>
      <p:sp>
        <p:nvSpPr>
          <p:cNvPr id="72707" name="Text Box 5"/>
          <p:cNvSpPr txBox="1">
            <a:spLocks noChangeArrowheads="1"/>
          </p:cNvSpPr>
          <p:nvPr/>
        </p:nvSpPr>
        <p:spPr bwMode="auto">
          <a:xfrm>
            <a:off x="762000" y="142875"/>
            <a:ext cx="777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Neonatal Vaccination: Influence of maternal antibodies on induction of vaccine responses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7924800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00FF"/>
                </a:solidFill>
              </a:rPr>
              <a:t>Neonatal Vaccination: MEASLES</a:t>
            </a:r>
            <a:endParaRPr lang="en-GB" sz="28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GB" sz="2400" b="1"/>
              <a:t>Despite the availability of a vaccine, measles still ranks as one of the leading causes of childhood mortality worldwide.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  42 million cases of measles annually.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/>
              <a:t>  1 million annual fatalities from measles and its complications.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/>
              <a:t>Infants become susceptible to infection as soon as maternal measles antibodies have disappeared (from 6mths)</a:t>
            </a:r>
            <a:endParaRPr lang="en-GB" sz="20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b="1"/>
              <a:t>  Vaccine is usually administered at 12-15 mths old.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 sz="3200" b="1" i="1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6"/>
          <p:cNvGrpSpPr>
            <a:grpSpLocks/>
          </p:cNvGrpSpPr>
          <p:nvPr/>
        </p:nvGrpSpPr>
        <p:grpSpPr bwMode="auto">
          <a:xfrm>
            <a:off x="1643063" y="1357313"/>
            <a:ext cx="5181600" cy="4876800"/>
            <a:chOff x="2160" y="768"/>
            <a:chExt cx="3264" cy="3072"/>
          </a:xfrm>
        </p:grpSpPr>
        <p:pic>
          <p:nvPicPr>
            <p:cNvPr id="76805" name="Picture 2"/>
            <p:cNvPicPr>
              <a:picLocks noChangeAspect="1" noChangeArrowheads="1"/>
            </p:cNvPicPr>
            <p:nvPr/>
          </p:nvPicPr>
          <p:blipFill>
            <a:blip r:embed="rId3"/>
            <a:srcRect b="52689"/>
            <a:stretch>
              <a:fillRect/>
            </a:stretch>
          </p:blipFill>
          <p:spPr bwMode="auto">
            <a:xfrm>
              <a:off x="2160" y="768"/>
              <a:ext cx="3217" cy="2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6" name="Text Box 4"/>
            <p:cNvSpPr txBox="1">
              <a:spLocks noChangeArrowheads="1"/>
            </p:cNvSpPr>
            <p:nvPr/>
          </p:nvSpPr>
          <p:spPr bwMode="auto">
            <a:xfrm>
              <a:off x="2736" y="3408"/>
              <a:ext cx="26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 b="1"/>
                <a:t>6 mths                  9 mths                  12 mths</a:t>
              </a:r>
            </a:p>
          </p:txBody>
        </p:sp>
        <p:sp>
          <p:nvSpPr>
            <p:cNvPr id="76807" name="Text Box 5"/>
            <p:cNvSpPr txBox="1">
              <a:spLocks noChangeArrowheads="1"/>
            </p:cNvSpPr>
            <p:nvPr/>
          </p:nvSpPr>
          <p:spPr bwMode="auto">
            <a:xfrm>
              <a:off x="2640" y="3648"/>
              <a:ext cx="27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Times New Roman" pitchFamily="18" charset="0"/>
                </a:rPr>
                <a:t>Age at Immunisation</a:t>
              </a:r>
            </a:p>
          </p:txBody>
        </p:sp>
      </p:grpSp>
      <p:sp>
        <p:nvSpPr>
          <p:cNvPr id="76802" name="Text Box 7"/>
          <p:cNvSpPr txBox="1">
            <a:spLocks noChangeArrowheads="1"/>
          </p:cNvSpPr>
          <p:nvPr/>
        </p:nvSpPr>
        <p:spPr bwMode="auto">
          <a:xfrm>
            <a:off x="357188" y="214313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>
                <a:solidFill>
                  <a:srgbClr val="0000FF"/>
                </a:solidFill>
              </a:rPr>
              <a:t>Neutralizing antibody</a:t>
            </a:r>
            <a:r>
              <a:rPr lang="en-GB" sz="2000" b="1" baseline="30000">
                <a:solidFill>
                  <a:srgbClr val="0000FF"/>
                </a:solidFill>
              </a:rPr>
              <a:t> </a:t>
            </a:r>
            <a:r>
              <a:rPr lang="en-GB" sz="2000" b="1">
                <a:solidFill>
                  <a:srgbClr val="0000FF"/>
                </a:solidFill>
              </a:rPr>
              <a:t>responses of infants after</a:t>
            </a:r>
            <a:r>
              <a:rPr lang="en-GB" sz="2000" b="1" baseline="30000">
                <a:solidFill>
                  <a:srgbClr val="0000FF"/>
                </a:solidFill>
              </a:rPr>
              <a:t> </a:t>
            </a:r>
            <a:r>
              <a:rPr lang="en-GB" sz="2000" b="1">
                <a:solidFill>
                  <a:srgbClr val="0000FF"/>
                </a:solidFill>
              </a:rPr>
              <a:t>measles immunization </a:t>
            </a:r>
            <a:r>
              <a:rPr lang="en-GB" sz="2000" b="1" u="sng">
                <a:solidFill>
                  <a:srgbClr val="0000FF"/>
                </a:solidFill>
              </a:rPr>
              <a:t>in the absence </a:t>
            </a:r>
            <a:r>
              <a:rPr lang="en-GB" sz="2000" b="1">
                <a:solidFill>
                  <a:srgbClr val="0000FF"/>
                </a:solidFill>
              </a:rPr>
              <a:t>of maternal Ab</a:t>
            </a:r>
          </a:p>
        </p:txBody>
      </p:sp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6291263" y="1433513"/>
            <a:ext cx="381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6143625" y="6215063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/>
              <a:t>Gans et al, </a:t>
            </a:r>
            <a:r>
              <a:rPr lang="en-GB" sz="1000" i="1"/>
              <a:t>JAMA. 1998;280:527-532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/>
          <p:cNvPicPr>
            <a:picLocks noChangeAspect="1" noChangeArrowheads="1"/>
          </p:cNvPicPr>
          <p:nvPr/>
        </p:nvPicPr>
        <p:blipFill>
          <a:blip r:embed="rId3"/>
          <a:srcRect l="22188" t="21014" r="20399" b="20239"/>
          <a:stretch>
            <a:fillRect/>
          </a:stretch>
        </p:blipFill>
        <p:spPr bwMode="auto">
          <a:xfrm>
            <a:off x="539750" y="115888"/>
            <a:ext cx="78740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TextBox 1"/>
          <p:cNvSpPr txBox="1">
            <a:spLocks noChangeArrowheads="1"/>
          </p:cNvSpPr>
          <p:nvPr/>
        </p:nvSpPr>
        <p:spPr bwMode="auto">
          <a:xfrm>
            <a:off x="7092950" y="6294438"/>
            <a:ext cx="183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Science Nov 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313" y="5300663"/>
            <a:ext cx="7775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“Possible explanations include the younger babies’ less-developed immune systems, interference from maternal antibodies that babies carry in their first months of life, and interactions with other vaccines administered at the same time.”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1"/>
          <p:cNvSpPr txBox="1">
            <a:spLocks noChangeArrowheads="1"/>
          </p:cNvSpPr>
          <p:nvPr/>
        </p:nvSpPr>
        <p:spPr bwMode="auto">
          <a:xfrm>
            <a:off x="611188" y="549275"/>
            <a:ext cx="5183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FF"/>
                </a:solidFill>
              </a:rPr>
              <a:t>The Neonatal Respiratory Tract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700213"/>
            <a:ext cx="8001000" cy="4710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Respiratory infections are the major cause of infant  mortality and hospitalisation.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Long-term respiratory health may be strongly influenced by neonatal experiences: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Breast feeding, </a:t>
            </a:r>
            <a:r>
              <a:rPr lang="en-GB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microflora</a:t>
            </a: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exposure to environmental factors and microbial components may be important for preventing allergy and asthma.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- Some infections (RSV) may predispose to the development of asthma.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9" name="Picture 10" descr="C:\Documents and Settings\fjchl\local settings\Content.IE5\PH69L2JF\MCHM00250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188913"/>
            <a:ext cx="111283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900113" y="692150"/>
            <a:ext cx="72723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00FF"/>
                </a:solidFill>
              </a:rPr>
              <a:t>Why study neonatal immunology?</a:t>
            </a:r>
          </a:p>
          <a:p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To understand how the immune system develops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To understand why the young are more susceptible to infection and the development of allergy.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To understand how external influences can shape our developing immune system.</a:t>
            </a:r>
          </a:p>
          <a:p>
            <a:pPr>
              <a:buFont typeface="Arial" charset="0"/>
              <a:buChar char="•"/>
            </a:pPr>
            <a:endParaRPr lang="en-GB" sz="2400"/>
          </a:p>
          <a:p>
            <a:pPr>
              <a:buFont typeface="Arial" charset="0"/>
              <a:buChar char="•"/>
            </a:pPr>
            <a:r>
              <a:rPr lang="en-GB" sz="2400"/>
              <a:t> To manipulate the immune system to promote protection against infectious disease (vaccination) and allergy.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838200" y="457200"/>
            <a:ext cx="73914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Studying Neonatal Immunology</a:t>
            </a:r>
          </a:p>
          <a:p>
            <a:pPr>
              <a:spcBef>
                <a:spcPct val="50000"/>
              </a:spcBef>
            </a:pPr>
            <a:endParaRPr lang="en-GB" sz="2400" b="1"/>
          </a:p>
          <a:p>
            <a:pPr>
              <a:spcBef>
                <a:spcPct val="50000"/>
              </a:spcBef>
            </a:pPr>
            <a:r>
              <a:rPr lang="en-GB" sz="2400" b="1"/>
              <a:t>Murine Models</a:t>
            </a:r>
          </a:p>
          <a:p>
            <a:pPr>
              <a:spcBef>
                <a:spcPct val="50000"/>
              </a:spcBef>
            </a:pPr>
            <a:r>
              <a:rPr lang="en-GB" sz="2400"/>
              <a:t>One week old pups are considered to be similar to new born humans in terms of their immunological maturity. Neonate &lt;7d old.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 b="1"/>
              <a:t>Human Studies</a:t>
            </a:r>
          </a:p>
          <a:p>
            <a:pPr>
              <a:spcBef>
                <a:spcPct val="50000"/>
              </a:spcBef>
            </a:pPr>
            <a:r>
              <a:rPr lang="en-GB" sz="2400"/>
              <a:t>Ethically difficult to get hold of blood or tissues from newborns.  Many studies carried out on cord blood.</a:t>
            </a:r>
          </a:p>
          <a:p>
            <a:pPr>
              <a:spcBef>
                <a:spcPct val="50000"/>
              </a:spcBef>
            </a:pPr>
            <a:r>
              <a:rPr lang="en-GB" sz="2400"/>
              <a:t>Neonate &lt;28d old.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5000"/>
            <a:ext cx="52578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571500" y="5715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</a:rPr>
              <a:t>Neonatal B-cell response is delayed and deficient</a:t>
            </a:r>
          </a:p>
        </p:txBody>
      </p:sp>
      <p:sp>
        <p:nvSpPr>
          <p:cNvPr id="87043" name="Text Box 5"/>
          <p:cNvSpPr txBox="1">
            <a:spLocks noChangeArrowheads="1"/>
          </p:cNvSpPr>
          <p:nvPr/>
        </p:nvSpPr>
        <p:spPr bwMode="auto">
          <a:xfrm>
            <a:off x="990600" y="5257800"/>
            <a:ext cx="701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Antibody secreting cell frequency in the spleen and bone marrow following immunisation of 1 week old mice with TT and Al (OH)</a:t>
            </a:r>
            <a:r>
              <a:rPr lang="en-GB" baseline="-25000"/>
              <a:t>2</a:t>
            </a:r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1600200" y="18288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4267200" y="1905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41910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71600"/>
            <a:ext cx="42672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5181600" y="2590800"/>
            <a:ext cx="2971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400"/>
              <a:t>Secondary immunization fails to correct limitation of bone marrow antibody secreting cells in early life. </a:t>
            </a:r>
          </a:p>
        </p:txBody>
      </p:sp>
      <p:sp>
        <p:nvSpPr>
          <p:cNvPr id="89092" name="Text Box 5"/>
          <p:cNvSpPr txBox="1">
            <a:spLocks noChangeArrowheads="1"/>
          </p:cNvSpPr>
          <p:nvPr/>
        </p:nvSpPr>
        <p:spPr bwMode="auto">
          <a:xfrm>
            <a:off x="5181600" y="4800600"/>
            <a:ext cx="3733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/>
              <a:t>Neonates lack B-cell follicles in the spleen and bone marrow</a:t>
            </a:r>
          </a:p>
        </p:txBody>
      </p:sp>
      <p:sp>
        <p:nvSpPr>
          <p:cNvPr id="89093" name="Text Box 6"/>
          <p:cNvSpPr txBox="1">
            <a:spLocks noChangeArrowheads="1"/>
          </p:cNvSpPr>
          <p:nvPr/>
        </p:nvSpPr>
        <p:spPr bwMode="auto">
          <a:xfrm>
            <a:off x="5181600" y="4419600"/>
            <a:ext cx="342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Total IgG secreting cells</a:t>
            </a:r>
          </a:p>
        </p:txBody>
      </p:sp>
      <p:sp>
        <p:nvSpPr>
          <p:cNvPr id="89094" name="Text Box 7"/>
          <p:cNvSpPr txBox="1">
            <a:spLocks noChangeArrowheads="1"/>
          </p:cNvSpPr>
          <p:nvPr/>
        </p:nvSpPr>
        <p:spPr bwMode="auto">
          <a:xfrm>
            <a:off x="5181600" y="20574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/>
              <a:t>Boosting Antibody secreting cells</a:t>
            </a:r>
          </a:p>
        </p:txBody>
      </p:sp>
      <p:sp>
        <p:nvSpPr>
          <p:cNvPr id="89095" name="Text Box 8"/>
          <p:cNvSpPr txBox="1">
            <a:spLocks noChangeArrowheads="1"/>
          </p:cNvSpPr>
          <p:nvPr/>
        </p:nvSpPr>
        <p:spPr bwMode="auto">
          <a:xfrm>
            <a:off x="4724400" y="6324600"/>
            <a:ext cx="426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latin typeface="Times New Roman" pitchFamily="18" charset="0"/>
              </a:rPr>
              <a:t>Pihlgren </a:t>
            </a:r>
            <a:r>
              <a:rPr lang="en-GB" sz="1000" i="1">
                <a:latin typeface="Times New Roman" pitchFamily="18" charset="0"/>
              </a:rPr>
              <a:t>et al, European Journal of Immunology </a:t>
            </a:r>
            <a:r>
              <a:rPr lang="en-GB" sz="1000">
                <a:latin typeface="Times New Roman" pitchFamily="18" charset="0"/>
              </a:rPr>
              <a:t>2001.  </a:t>
            </a:r>
            <a:r>
              <a:rPr lang="en-GB" sz="1000" b="1">
                <a:latin typeface="Times New Roman" pitchFamily="18" charset="0"/>
              </a:rPr>
              <a:t>31</a:t>
            </a:r>
            <a:r>
              <a:rPr lang="en-GB" sz="1000">
                <a:latin typeface="Times New Roman" pitchFamily="18" charset="0"/>
              </a:rPr>
              <a:t>:  939</a:t>
            </a:r>
          </a:p>
        </p:txBody>
      </p:sp>
      <p:sp>
        <p:nvSpPr>
          <p:cNvPr id="89096" name="Text Box 9"/>
          <p:cNvSpPr txBox="1">
            <a:spLocks noChangeArrowheads="1"/>
          </p:cNvSpPr>
          <p:nvPr/>
        </p:nvSpPr>
        <p:spPr bwMode="auto">
          <a:xfrm>
            <a:off x="609600" y="381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</a:rPr>
              <a:t>Mice immunised as neonates respond poorly to boosting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1112838"/>
            <a:ext cx="9215438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8" name="TextBox 2"/>
          <p:cNvSpPr txBox="1">
            <a:spLocks noChangeArrowheads="1"/>
          </p:cNvSpPr>
          <p:nvPr/>
        </p:nvSpPr>
        <p:spPr bwMode="auto">
          <a:xfrm>
            <a:off x="1857375" y="285750"/>
            <a:ext cx="5646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00FF"/>
                </a:solidFill>
              </a:rPr>
              <a:t>Early-life Limitations of B-cell responses</a:t>
            </a:r>
          </a:p>
        </p:txBody>
      </p:sp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4500563" y="6000750"/>
            <a:ext cx="4333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</a:rPr>
              <a:t>Siegrist and Aspinall, Nature Reviews Immunology, 2009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1285875"/>
            <a:ext cx="500063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1428750"/>
            <a:ext cx="89947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95288" y="981075"/>
            <a:ext cx="551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/>
              <a:t>Infectious disease is the major cause in deaths in under 5s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2000250" y="5929313"/>
            <a:ext cx="574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FF"/>
                </a:solidFill>
              </a:rPr>
              <a:t>Malnutrition is a major underlying contributor to these deaths.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714375" y="6334125"/>
            <a:ext cx="7688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Bryce </a:t>
            </a:r>
            <a:r>
              <a:rPr lang="en-GB" sz="1400" i="1"/>
              <a:t>et al</a:t>
            </a:r>
            <a:r>
              <a:rPr lang="en-GB" sz="1400"/>
              <a:t>. WHO estimates of the causes of death in children, The Lancet (2005) 365: 1147–52</a:t>
            </a:r>
          </a:p>
          <a:p>
            <a:endParaRPr lang="en-GB" sz="1400"/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250825" y="333375"/>
            <a:ext cx="8497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00FF"/>
                </a:solidFill>
              </a:rPr>
              <a:t>The Influence of Early Life on Respiratory Health:  1. Infections</a:t>
            </a:r>
          </a:p>
          <a:p>
            <a:endParaRPr lang="en-GB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2"/>
          <p:cNvSpPr txBox="1">
            <a:spLocks noChangeArrowheads="1"/>
          </p:cNvSpPr>
          <p:nvPr/>
        </p:nvSpPr>
        <p:spPr bwMode="auto">
          <a:xfrm>
            <a:off x="642938" y="714375"/>
            <a:ext cx="8001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Summary: Neonatal Antibody Response</a:t>
            </a:r>
            <a:endParaRPr lang="en-GB" sz="16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GB" sz="160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  Delayed and weaker IgG response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  Poor affinity maturation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  Rapid decline of Ab production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  Preferential memory cell production, but short lived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  Lower responses to polysaccharides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400"/>
              <a:t>  Maternal antibody may interfere </a:t>
            </a:r>
            <a:endParaRPr lang="en-GB" sz="1600"/>
          </a:p>
          <a:p>
            <a:pPr>
              <a:spcBef>
                <a:spcPct val="50000"/>
              </a:spcBef>
            </a:pPr>
            <a:endParaRPr lang="en-GB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52600"/>
            <a:ext cx="33242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5257800" y="2057400"/>
            <a:ext cx="31242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/>
              <a:t>ELISPOT analysis in spleens following immunization with Ag in adjuvants.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GB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/>
              <a:t>Mice were immunized with KLH in PBS, CFA, or ALUM.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5072063" y="62865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Times New Roman" pitchFamily="18" charset="0"/>
              </a:rPr>
              <a:t>Adkins B </a:t>
            </a:r>
            <a:r>
              <a:rPr lang="en-GB" sz="1400" i="1">
                <a:latin typeface="Times New Roman" pitchFamily="18" charset="0"/>
              </a:rPr>
              <a:t>et al, J. Immunol.</a:t>
            </a:r>
            <a:r>
              <a:rPr lang="en-GB" sz="1400">
                <a:latin typeface="Times New Roman" pitchFamily="18" charset="0"/>
              </a:rPr>
              <a:t> (2000) 164:2347.</a:t>
            </a:r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1066800" y="30480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solidFill>
                  <a:srgbClr val="0000FF"/>
                </a:solidFill>
              </a:rPr>
              <a:t>Mouse: Spleen T-cell responses are Th2 - biased in neonates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38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FF"/>
                </a:solidFill>
              </a:rPr>
              <a:t>Under certain circumstances neonates can produce adult-like responses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88" y="557213"/>
            <a:ext cx="5608637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extBox 3"/>
          <p:cNvSpPr txBox="1">
            <a:spLocks noChangeArrowheads="1"/>
          </p:cNvSpPr>
          <p:nvPr/>
        </p:nvSpPr>
        <p:spPr bwMode="auto">
          <a:xfrm>
            <a:off x="6246813" y="2000250"/>
            <a:ext cx="784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FF"/>
                </a:solidFill>
              </a:rPr>
              <a:t>Dose</a:t>
            </a: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6246813" y="4572000"/>
            <a:ext cx="118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FF"/>
                </a:solidFill>
              </a:rPr>
              <a:t>Adjuvant</a:t>
            </a:r>
          </a:p>
        </p:txBody>
      </p:sp>
      <p:sp>
        <p:nvSpPr>
          <p:cNvPr id="97285" name="TextBox 6"/>
          <p:cNvSpPr txBox="1">
            <a:spLocks noChangeArrowheads="1"/>
          </p:cNvSpPr>
          <p:nvPr/>
        </p:nvSpPr>
        <p:spPr bwMode="auto">
          <a:xfrm>
            <a:off x="4143375" y="6477000"/>
            <a:ext cx="5064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</a:rPr>
              <a:t>Adkins </a:t>
            </a:r>
            <a:r>
              <a:rPr lang="en-GB" sz="1400" i="1">
                <a:latin typeface="Times New Roman" pitchFamily="18" charset="0"/>
              </a:rPr>
              <a:t>et al </a:t>
            </a:r>
            <a:r>
              <a:rPr lang="en-GB" sz="1400">
                <a:latin typeface="Times New Roman" pitchFamily="18" charset="0"/>
              </a:rPr>
              <a:t>Nature Reviews Immunology (2004) VOLUME 4: </a:t>
            </a:r>
            <a:r>
              <a:rPr lang="en-GB" sz="1400" b="1">
                <a:latin typeface="Times New Roman" pitchFamily="18" charset="0"/>
              </a:rPr>
              <a:t>553</a:t>
            </a:r>
          </a:p>
          <a:p>
            <a:endParaRPr lang="en-GB" sz="1400">
              <a:latin typeface="Times New Roman" pitchFamily="18" charset="0"/>
            </a:endParaRPr>
          </a:p>
        </p:txBody>
      </p:sp>
      <p:sp>
        <p:nvSpPr>
          <p:cNvPr id="97286" name="TextBox 8"/>
          <p:cNvSpPr txBox="1">
            <a:spLocks noChangeArrowheads="1"/>
          </p:cNvSpPr>
          <p:nvPr/>
        </p:nvSpPr>
        <p:spPr bwMode="auto">
          <a:xfrm>
            <a:off x="2428875" y="6100763"/>
            <a:ext cx="3878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BCG vaccination works in newborns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428625" y="1500188"/>
            <a:ext cx="81534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Environment:</a:t>
            </a:r>
          </a:p>
          <a:p>
            <a:pPr>
              <a:spcBef>
                <a:spcPct val="50000"/>
              </a:spcBef>
            </a:pPr>
            <a:r>
              <a:rPr lang="en-GB" sz="2400"/>
              <a:t>Neonatal T-cells are able to resolve </a:t>
            </a:r>
            <a:r>
              <a:rPr lang="en-GB" sz="2400" i="1"/>
              <a:t>P. carinii</a:t>
            </a:r>
            <a:r>
              <a:rPr lang="en-GB" sz="2400"/>
              <a:t> infection when transferred into adults, whereas neonates are not, suggesting the neonatal environment is preventing T-cell function </a:t>
            </a:r>
            <a:r>
              <a:rPr lang="en-GB" sz="2000"/>
              <a:t>(Qureshi and Garvy, 2001).</a:t>
            </a:r>
          </a:p>
          <a:p>
            <a:pPr>
              <a:spcBef>
                <a:spcPct val="50000"/>
              </a:spcBef>
            </a:pPr>
            <a:endParaRPr lang="en-GB" sz="2400"/>
          </a:p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T-cells:</a:t>
            </a:r>
          </a:p>
          <a:p>
            <a:pPr>
              <a:spcBef>
                <a:spcPct val="50000"/>
              </a:spcBef>
            </a:pPr>
            <a:r>
              <a:rPr lang="en-GB" sz="2400"/>
              <a:t>T-cells are still Th1 deficient when transferred into adults </a:t>
            </a:r>
            <a:r>
              <a:rPr lang="en-GB" sz="2000"/>
              <a:t>(Adkins </a:t>
            </a:r>
            <a:r>
              <a:rPr lang="en-GB" sz="2000" i="1"/>
              <a:t>et al</a:t>
            </a:r>
            <a:r>
              <a:rPr lang="en-GB" sz="2000"/>
              <a:t> . 2002).</a:t>
            </a:r>
          </a:p>
          <a:p>
            <a:pPr>
              <a:spcBef>
                <a:spcPct val="50000"/>
              </a:spcBef>
            </a:pPr>
            <a:r>
              <a:rPr lang="en-GB" sz="2400"/>
              <a:t>The IFN</a:t>
            </a:r>
            <a:r>
              <a:rPr lang="en-GB" sz="2400">
                <a:latin typeface="Symbol" pitchFamily="18" charset="2"/>
              </a:rPr>
              <a:t>g</a:t>
            </a:r>
            <a:r>
              <a:rPr lang="en-GB" sz="2400"/>
              <a:t> promoter is differentially methylated, suggesting different gene regulation in neonatal T-cells </a:t>
            </a:r>
            <a:r>
              <a:rPr lang="en-GB"/>
              <a:t>(White et al, 2002)</a:t>
            </a:r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571500" y="357188"/>
            <a:ext cx="8143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>
                <a:solidFill>
                  <a:srgbClr val="0000FF"/>
                </a:solidFill>
              </a:rPr>
              <a:t>Is ‘defect’ at the level of the T-cell or its environment?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587375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4876800" y="6096000"/>
            <a:ext cx="3733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000">
                <a:latin typeface="Times New Roman" pitchFamily="18" charset="0"/>
              </a:rPr>
              <a:t>Goriely et al </a:t>
            </a:r>
            <a:r>
              <a:rPr lang="en-GB" sz="1000" i="1">
                <a:latin typeface="Times New Roman" pitchFamily="18" charset="0"/>
              </a:rPr>
              <a:t>The Journal of Immunology</a:t>
            </a:r>
            <a:r>
              <a:rPr lang="en-GB" sz="1000">
                <a:latin typeface="Times New Roman" pitchFamily="18" charset="0"/>
              </a:rPr>
              <a:t>, 2001, 166: 2141-2146.</a:t>
            </a:r>
          </a:p>
        </p:txBody>
      </p: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solidFill>
                  <a:srgbClr val="0000FF"/>
                </a:solidFill>
              </a:rPr>
              <a:t>Human Neonatal Cord Blood-derived Dendritic Cells are deficient in Co-receptor expression</a:t>
            </a:r>
          </a:p>
        </p:txBody>
      </p:sp>
      <p:sp>
        <p:nvSpPr>
          <p:cNvPr id="101380" name="Rectangle 6"/>
          <p:cNvSpPr>
            <a:spLocks noChangeArrowheads="1"/>
          </p:cNvSpPr>
          <p:nvPr/>
        </p:nvSpPr>
        <p:spPr bwMode="auto">
          <a:xfrm>
            <a:off x="3276600" y="1447800"/>
            <a:ext cx="10668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1381" name="Rectangle 8"/>
          <p:cNvSpPr>
            <a:spLocks noChangeArrowheads="1"/>
          </p:cNvSpPr>
          <p:nvPr/>
        </p:nvSpPr>
        <p:spPr bwMode="auto">
          <a:xfrm>
            <a:off x="5257800" y="1447800"/>
            <a:ext cx="10668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286125" y="3714750"/>
            <a:ext cx="1066800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7" descr="zim020048204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571500"/>
            <a:ext cx="4149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3988" y="79375"/>
            <a:ext cx="38989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Toll like Receptors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42938" y="2143125"/>
            <a:ext cx="2819400" cy="22606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sz="2400" dirty="0" smtClean="0">
                <a:latin typeface="Arial" charset="0"/>
                <a:cs typeface="Arial" charset="0"/>
              </a:rPr>
              <a:t>TNF responses in neonates are less than adults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GB" sz="2000" dirty="0" smtClean="0">
              <a:latin typeface="Arial" charset="0"/>
              <a:cs typeface="Arial" charset="0"/>
            </a:endParaRP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Human neonatal cord blood monocytes</a:t>
            </a:r>
          </a:p>
        </p:txBody>
      </p:sp>
      <p:sp>
        <p:nvSpPr>
          <p:cNvPr id="103428" name="Text Box 8"/>
          <p:cNvSpPr txBox="1">
            <a:spLocks noChangeArrowheads="1"/>
          </p:cNvSpPr>
          <p:nvPr/>
        </p:nvSpPr>
        <p:spPr bwMode="auto">
          <a:xfrm>
            <a:off x="7358063" y="6357938"/>
            <a:ext cx="1587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100">
                <a:latin typeface="Times New Roman" pitchFamily="18" charset="0"/>
              </a:rPr>
              <a:t>From Levy </a:t>
            </a:r>
            <a:r>
              <a:rPr lang="en-GB" sz="1100" i="1">
                <a:latin typeface="Times New Roman" pitchFamily="18" charset="0"/>
              </a:rPr>
              <a:t>et al</a:t>
            </a:r>
            <a:r>
              <a:rPr lang="en-GB" sz="1100">
                <a:latin typeface="Times New Roman" pitchFamily="18" charset="0"/>
              </a:rPr>
              <a:t> JI 04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6808788" y="523875"/>
            <a:ext cx="647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TLR2/6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5353050" y="2667000"/>
            <a:ext cx="5588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TLR 4</a:t>
            </a:r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4071938" y="523875"/>
            <a:ext cx="647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TLR1/2</a:t>
            </a:r>
          </a:p>
        </p:txBody>
      </p:sp>
      <p:sp>
        <p:nvSpPr>
          <p:cNvPr id="39945" name="Text Box 12"/>
          <p:cNvSpPr txBox="1">
            <a:spLocks noChangeArrowheads="1"/>
          </p:cNvSpPr>
          <p:nvPr/>
        </p:nvSpPr>
        <p:spPr bwMode="auto">
          <a:xfrm>
            <a:off x="6286500" y="4595813"/>
            <a:ext cx="6477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TLR7/8</a:t>
            </a:r>
          </a:p>
        </p:txBody>
      </p:sp>
      <p:sp>
        <p:nvSpPr>
          <p:cNvPr id="39946" name="Text Box 13"/>
          <p:cNvSpPr txBox="1">
            <a:spLocks noChangeArrowheads="1"/>
          </p:cNvSpPr>
          <p:nvPr/>
        </p:nvSpPr>
        <p:spPr bwMode="auto">
          <a:xfrm>
            <a:off x="3929063" y="4595813"/>
            <a:ext cx="8096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TLR7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928813"/>
            <a:ext cx="3219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0000FF"/>
                </a:solidFill>
              </a:rPr>
              <a:t>Neonatal DCs are deficient in IL-12 p35 production in response to LPS, CD40 ligation, or poly(I:C)</a:t>
            </a:r>
            <a:r>
              <a:rPr lang="en-GB" sz="1100" baseline="3000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714375" y="6286500"/>
            <a:ext cx="3733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GB" sz="1000">
                <a:latin typeface="Times New Roman" pitchFamily="18" charset="0"/>
              </a:rPr>
              <a:t>Goriely ey al </a:t>
            </a:r>
            <a:r>
              <a:rPr lang="en-GB" sz="1000" i="1">
                <a:latin typeface="Times New Roman" pitchFamily="18" charset="0"/>
              </a:rPr>
              <a:t>The Journal of Immunology</a:t>
            </a:r>
            <a:r>
              <a:rPr lang="en-GB" sz="1000">
                <a:latin typeface="Times New Roman" pitchFamily="18" charset="0"/>
              </a:rPr>
              <a:t>, 2001, 166: 2141-2146.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/>
          <p:cNvPicPr>
            <a:picLocks noChangeAspect="1" noChangeArrowheads="1"/>
          </p:cNvPicPr>
          <p:nvPr/>
        </p:nvPicPr>
        <p:blipFill>
          <a:blip r:embed="rId3"/>
          <a:srcRect b="33900"/>
          <a:stretch>
            <a:fillRect/>
          </a:stretch>
        </p:blipFill>
        <p:spPr bwMode="auto">
          <a:xfrm>
            <a:off x="328613" y="714375"/>
            <a:ext cx="88153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4429125" y="1857375"/>
            <a:ext cx="1214438" cy="571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357813" y="5643563"/>
            <a:ext cx="1143000" cy="571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000875" y="5000625"/>
            <a:ext cx="1214438" cy="571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14375" y="2286000"/>
            <a:ext cx="1214438" cy="5715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rgbClr val="FF0000"/>
                </a:solidFill>
              </a:ln>
              <a:latin typeface="+mn-lt"/>
              <a:cs typeface="+mn-cs"/>
            </a:endParaRPr>
          </a:p>
        </p:txBody>
      </p:sp>
      <p:sp>
        <p:nvSpPr>
          <p:cNvPr id="107526" name="TextBox 8"/>
          <p:cNvSpPr txBox="1">
            <a:spLocks noChangeArrowheads="1"/>
          </p:cNvSpPr>
          <p:nvPr/>
        </p:nvSpPr>
        <p:spPr bwMode="auto">
          <a:xfrm>
            <a:off x="2214563" y="261938"/>
            <a:ext cx="4735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FF"/>
                </a:solidFill>
              </a:rPr>
              <a:t>Differences in Neonatal APC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16200000" flipV="1">
            <a:off x="1893869" y="2535231"/>
            <a:ext cx="500066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4037009" y="2178041"/>
            <a:ext cx="500066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8108975" y="5249875"/>
            <a:ext cx="500066" cy="158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cxnSp>
      <p:sp>
        <p:nvSpPr>
          <p:cNvPr id="107530" name="TextBox 12"/>
          <p:cNvSpPr txBox="1">
            <a:spLocks noChangeArrowheads="1"/>
          </p:cNvSpPr>
          <p:nvPr/>
        </p:nvSpPr>
        <p:spPr bwMode="auto">
          <a:xfrm>
            <a:off x="5429250" y="5264150"/>
            <a:ext cx="1081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Chromatin</a:t>
            </a:r>
          </a:p>
        </p:txBody>
      </p:sp>
      <p:sp>
        <p:nvSpPr>
          <p:cNvPr id="107531" name="TextBox 12"/>
          <p:cNvSpPr txBox="1">
            <a:spLocks noChangeArrowheads="1"/>
          </p:cNvSpPr>
          <p:nvPr/>
        </p:nvSpPr>
        <p:spPr bwMode="auto">
          <a:xfrm>
            <a:off x="3857625" y="6405563"/>
            <a:ext cx="502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</a:rPr>
              <a:t>Levy. Nature Reviews Immunology VOLUME 7 | MAY 2007 | 379</a:t>
            </a:r>
          </a:p>
          <a:p>
            <a:endParaRPr lang="en-GB" sz="140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8" y="1844675"/>
            <a:ext cx="88995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0" name="TextBox 3"/>
          <p:cNvSpPr txBox="1">
            <a:spLocks noChangeArrowheads="1"/>
          </p:cNvSpPr>
          <p:nvPr/>
        </p:nvSpPr>
        <p:spPr bwMode="auto">
          <a:xfrm>
            <a:off x="2857500" y="1362075"/>
            <a:ext cx="2638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/>
              <a:t>Low numbers</a:t>
            </a:r>
          </a:p>
          <a:p>
            <a:r>
              <a:rPr lang="en-GB" sz="1400"/>
              <a:t>Poor responses to TLR ligands</a:t>
            </a:r>
          </a:p>
        </p:txBody>
      </p:sp>
      <p:sp>
        <p:nvSpPr>
          <p:cNvPr id="109571" name="TextBox 4"/>
          <p:cNvSpPr txBox="1">
            <a:spLocks noChangeArrowheads="1"/>
          </p:cNvSpPr>
          <p:nvPr/>
        </p:nvSpPr>
        <p:spPr bwMode="auto">
          <a:xfrm>
            <a:off x="2357438" y="415925"/>
            <a:ext cx="4581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0000FF"/>
                </a:solidFill>
              </a:rPr>
              <a:t>Neonatal Dendritic Cells</a:t>
            </a:r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0" y="1700213"/>
            <a:ext cx="2124075" cy="357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09573" name="TextBox 6"/>
          <p:cNvSpPr txBox="1">
            <a:spLocks noChangeArrowheads="1"/>
          </p:cNvSpPr>
          <p:nvPr/>
        </p:nvSpPr>
        <p:spPr bwMode="auto">
          <a:xfrm>
            <a:off x="4143375" y="6334125"/>
            <a:ext cx="5064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Times New Roman" pitchFamily="18" charset="0"/>
              </a:rPr>
              <a:t>Adkins </a:t>
            </a:r>
            <a:r>
              <a:rPr lang="en-GB" sz="1400" i="1">
                <a:latin typeface="Times New Roman" pitchFamily="18" charset="0"/>
              </a:rPr>
              <a:t>et al </a:t>
            </a:r>
            <a:r>
              <a:rPr lang="en-GB" sz="1400">
                <a:latin typeface="Times New Roman" pitchFamily="18" charset="0"/>
              </a:rPr>
              <a:t>Nature Reviews Immunology (2004) VOLUME 4: </a:t>
            </a:r>
            <a:r>
              <a:rPr lang="en-GB" sz="1400" b="1">
                <a:latin typeface="Times New Roman" pitchFamily="18" charset="0"/>
              </a:rPr>
              <a:t>553</a:t>
            </a:r>
          </a:p>
          <a:p>
            <a:endParaRPr lang="en-GB" sz="1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4" descr="http://www.jimmunol.org/content/183/11/7150/F6.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15950"/>
            <a:ext cx="6961187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8" name="TextBox 1"/>
          <p:cNvSpPr txBox="1">
            <a:spLocks noChangeArrowheads="1"/>
          </p:cNvSpPr>
          <p:nvPr/>
        </p:nvSpPr>
        <p:spPr bwMode="auto">
          <a:xfrm>
            <a:off x="5292725" y="6524625"/>
            <a:ext cx="3883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>
                <a:latin typeface="Calibri" pitchFamily="34" charset="0"/>
              </a:rPr>
              <a:t>Kollmann et al J Immunol. (2009) 183(11):7150-60.</a:t>
            </a:r>
          </a:p>
        </p:txBody>
      </p:sp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1042988" y="44450"/>
            <a:ext cx="739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Neonate blood cells– lower IL-12, IFN</a:t>
            </a:r>
            <a:r>
              <a:rPr lang="en-GB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en-GB">
                <a:solidFill>
                  <a:srgbClr val="0000FF"/>
                </a:solidFill>
              </a:rPr>
              <a:t> and IFN</a:t>
            </a:r>
            <a:r>
              <a:rPr lang="en-GB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GB">
                <a:solidFill>
                  <a:srgbClr val="0000FF"/>
                </a:solidFill>
              </a:rPr>
              <a:t> responses to TLRs…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1428750" y="500063"/>
            <a:ext cx="6584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0000FF"/>
                </a:solidFill>
              </a:rPr>
              <a:t>Major Pathogens in Young Children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428750" y="1428750"/>
            <a:ext cx="47831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Measles Virus</a:t>
            </a:r>
          </a:p>
          <a:p>
            <a:endParaRPr lang="en-GB" sz="2400"/>
          </a:p>
          <a:p>
            <a:r>
              <a:rPr lang="en-GB" sz="2400"/>
              <a:t>Respiratory Syncytial Virus (RSV)</a:t>
            </a:r>
          </a:p>
          <a:p>
            <a:r>
              <a:rPr lang="en-GB" sz="2400" i="1"/>
              <a:t>Bortetella pertussis</a:t>
            </a:r>
          </a:p>
          <a:p>
            <a:r>
              <a:rPr lang="en-GB" sz="2400" i="1"/>
              <a:t>Streptococcus pneumoniae</a:t>
            </a:r>
          </a:p>
          <a:p>
            <a:r>
              <a:rPr lang="en-GB" sz="2400" i="1"/>
              <a:t>Haemophilus influenzae </a:t>
            </a:r>
            <a:r>
              <a:rPr lang="en-GB" sz="2400"/>
              <a:t>b (Hib)</a:t>
            </a:r>
          </a:p>
          <a:p>
            <a:endParaRPr lang="en-GB" sz="2400"/>
          </a:p>
          <a:p>
            <a:r>
              <a:rPr lang="en-GB" sz="2400"/>
              <a:t>Rotavirus</a:t>
            </a:r>
          </a:p>
          <a:p>
            <a:r>
              <a:rPr lang="en-GB" sz="2400"/>
              <a:t>Salmonella</a:t>
            </a:r>
          </a:p>
          <a:p>
            <a:endParaRPr lang="en-GB" sz="2400"/>
          </a:p>
          <a:p>
            <a:r>
              <a:rPr lang="en-GB" sz="2400"/>
              <a:t>Malaria</a:t>
            </a:r>
          </a:p>
          <a:p>
            <a:r>
              <a:rPr lang="en-GB" sz="2400"/>
              <a:t>HIV</a:t>
            </a:r>
          </a:p>
          <a:p>
            <a:endParaRPr lang="en-GB" sz="2400"/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428750" y="6215063"/>
            <a:ext cx="5153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i="1">
                <a:latin typeface="Times New Roman" pitchFamily="18" charset="0"/>
              </a:rPr>
              <a:t>Black et al </a:t>
            </a:r>
            <a:r>
              <a:rPr lang="en-GB" sz="1400">
                <a:latin typeface="Times New Roman" pitchFamily="18" charset="0"/>
              </a:rPr>
              <a:t>Where and why are 10 million children dying every year?</a:t>
            </a:r>
          </a:p>
          <a:p>
            <a:r>
              <a:rPr lang="en-GB" sz="1400" i="1">
                <a:latin typeface="Times New Roman" pitchFamily="18" charset="0"/>
              </a:rPr>
              <a:t>Lancet 2003; 361: 2226–34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5850" y="620713"/>
            <a:ext cx="69723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6" name="TextBox 2"/>
          <p:cNvSpPr txBox="1">
            <a:spLocks noChangeArrowheads="1"/>
          </p:cNvSpPr>
          <p:nvPr/>
        </p:nvSpPr>
        <p:spPr bwMode="auto">
          <a:xfrm>
            <a:off x="611188" y="115888"/>
            <a:ext cx="598805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00FF"/>
                </a:solidFill>
              </a:rPr>
              <a:t>…but higher Th17 promoting cytokines (IL-23, IL-6)</a:t>
            </a:r>
          </a:p>
        </p:txBody>
      </p:sp>
      <p:sp>
        <p:nvSpPr>
          <p:cNvPr id="113667" name="TextBox 1"/>
          <p:cNvSpPr txBox="1">
            <a:spLocks noChangeArrowheads="1"/>
          </p:cNvSpPr>
          <p:nvPr/>
        </p:nvSpPr>
        <p:spPr bwMode="auto">
          <a:xfrm>
            <a:off x="3263900" y="6478588"/>
            <a:ext cx="43402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FF"/>
                </a:solidFill>
              </a:rPr>
              <a:t>Good for protection against extracellular pathogens?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3"/>
          <p:cNvPicPr>
            <a:picLocks noChangeAspect="1" noChangeArrowheads="1"/>
          </p:cNvPicPr>
          <p:nvPr/>
        </p:nvPicPr>
        <p:blipFill>
          <a:blip r:embed="rId3"/>
          <a:srcRect l="25264" t="25719" r="4034" b="12807"/>
          <a:stretch>
            <a:fillRect/>
          </a:stretch>
        </p:blipFill>
        <p:spPr bwMode="auto">
          <a:xfrm>
            <a:off x="395288" y="1125538"/>
            <a:ext cx="8423275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0825" y="392113"/>
            <a:ext cx="86772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Age dependent changes in TLR-induced immune regulatory function</a:t>
            </a:r>
          </a:p>
        </p:txBody>
      </p:sp>
      <p:sp>
        <p:nvSpPr>
          <p:cNvPr id="115715" name="TextBox 2"/>
          <p:cNvSpPr txBox="1">
            <a:spLocks noChangeArrowheads="1"/>
          </p:cNvSpPr>
          <p:nvPr/>
        </p:nvSpPr>
        <p:spPr bwMode="auto">
          <a:xfrm>
            <a:off x="4787900" y="6264275"/>
            <a:ext cx="3849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Kollmann </a:t>
            </a:r>
            <a:r>
              <a:rPr lang="en-GB" i="1">
                <a:latin typeface="Calibri" pitchFamily="34" charset="0"/>
              </a:rPr>
              <a:t>et al</a:t>
            </a:r>
            <a:r>
              <a:rPr lang="en-GB">
                <a:latin typeface="Calibri" pitchFamily="34" charset="0"/>
              </a:rPr>
              <a:t> Immunity 37:771 (2012)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 sz="3600" smtClean="0">
                <a:solidFill>
                  <a:srgbClr val="0000FF"/>
                </a:solidFill>
                <a:latin typeface="Arial" charset="0"/>
                <a:cs typeface="Arial" charset="0"/>
              </a:rPr>
              <a:t>Why are neonates different?</a:t>
            </a:r>
          </a:p>
        </p:txBody>
      </p:sp>
      <p:sp>
        <p:nvSpPr>
          <p:cNvPr id="117762" name="Content Placeholder 2"/>
          <p:cNvSpPr>
            <a:spLocks noGrp="1"/>
          </p:cNvSpPr>
          <p:nvPr>
            <p:ph idx="1"/>
          </p:nvPr>
        </p:nvSpPr>
        <p:spPr>
          <a:xfrm>
            <a:off x="755650" y="1052513"/>
            <a:ext cx="7772400" cy="2071687"/>
          </a:xfrm>
        </p:spPr>
        <p:txBody>
          <a:bodyPr/>
          <a:lstStyle/>
          <a:p>
            <a:r>
              <a:rPr lang="en-GB" sz="2000" smtClean="0">
                <a:latin typeface="Arial" charset="0"/>
                <a:cs typeface="Arial" charset="0"/>
              </a:rPr>
              <a:t>The fetus is an allograft onto the mother and is at risk of rejection, so there is a strong T helper 2 (T</a:t>
            </a:r>
            <a:r>
              <a:rPr lang="en-GB" sz="2000" baseline="-25000" smtClean="0">
                <a:latin typeface="Arial" charset="0"/>
                <a:cs typeface="Arial" charset="0"/>
              </a:rPr>
              <a:t>H</a:t>
            </a:r>
            <a:r>
              <a:rPr lang="en-GB" sz="2000" smtClean="0">
                <a:latin typeface="Arial" charset="0"/>
                <a:cs typeface="Arial" charset="0"/>
              </a:rPr>
              <a:t>2) and Treg cell bias to fetal immune responses, a tendency also initially manifest in the newborn. </a:t>
            </a:r>
          </a:p>
          <a:p>
            <a:pPr>
              <a:buFontTx/>
              <a:buNone/>
            </a:pPr>
            <a:endParaRPr lang="en-GB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GB" sz="2000" smtClean="0">
                <a:latin typeface="Arial" charset="0"/>
                <a:cs typeface="Arial" charset="0"/>
              </a:rPr>
              <a:t>Advantages  - </a:t>
            </a:r>
          </a:p>
          <a:p>
            <a:pPr>
              <a:buFontTx/>
              <a:buNone/>
            </a:pPr>
            <a:endParaRPr lang="en-GB" sz="2000" smtClean="0">
              <a:latin typeface="Arial" charset="0"/>
              <a:cs typeface="Arial" charset="0"/>
            </a:endParaRPr>
          </a:p>
          <a:p>
            <a:r>
              <a:rPr lang="en-GB" sz="2000" smtClean="0">
                <a:latin typeface="Arial" charset="0"/>
                <a:cs typeface="Arial" charset="0"/>
              </a:rPr>
              <a:t>At birth the neonate leaves a sterile environment and moves to a microbe rich one. Neonates must establish tolerance to environmental antigens, including microflora. Avoids over-exuberant and potentially harmful reactions.</a:t>
            </a:r>
          </a:p>
          <a:p>
            <a:endParaRPr lang="en-GB" sz="2000" smtClean="0">
              <a:latin typeface="Arial" charset="0"/>
              <a:cs typeface="Arial" charset="0"/>
            </a:endParaRPr>
          </a:p>
          <a:p>
            <a:r>
              <a:rPr lang="en-GB" sz="2000" smtClean="0">
                <a:latin typeface="Arial" charset="0"/>
                <a:cs typeface="Arial" charset="0"/>
              </a:rPr>
              <a:t>Inflammatory responses can be inherently dangerous to postnatally developing tissues, such as the lungs.</a:t>
            </a:r>
          </a:p>
          <a:p>
            <a:endParaRPr lang="en-GB" sz="2000" smtClean="0">
              <a:latin typeface="Arial" charset="0"/>
              <a:cs typeface="Arial" charset="0"/>
            </a:endParaRPr>
          </a:p>
        </p:txBody>
      </p:sp>
      <p:sp>
        <p:nvSpPr>
          <p:cNvPr id="117763" name="Rectangle 4"/>
          <p:cNvSpPr>
            <a:spLocks noChangeArrowheads="1"/>
          </p:cNvSpPr>
          <p:nvPr/>
        </p:nvSpPr>
        <p:spPr bwMode="auto">
          <a:xfrm>
            <a:off x="3276600" y="6143625"/>
            <a:ext cx="472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Adkins et al (2004) </a:t>
            </a:r>
            <a:r>
              <a:rPr lang="en-GB" i="1"/>
              <a:t>Nature Reviews Immunology</a:t>
            </a:r>
            <a:r>
              <a:rPr lang="en-GB" b="1"/>
              <a:t> 4</a:t>
            </a:r>
            <a:r>
              <a:rPr lang="en-GB"/>
              <a:t>: 553  </a:t>
            </a:r>
          </a:p>
          <a:p>
            <a:r>
              <a:rPr lang="en-GB"/>
              <a:t>Levy (2007) </a:t>
            </a:r>
            <a:r>
              <a:rPr lang="en-GB" i="1"/>
              <a:t>Nature Reviews Immunology</a:t>
            </a:r>
            <a:r>
              <a:rPr lang="en-GB"/>
              <a:t> </a:t>
            </a:r>
            <a:r>
              <a:rPr lang="en-GB" b="1"/>
              <a:t>7</a:t>
            </a:r>
            <a:r>
              <a:rPr lang="en-GB"/>
              <a:t>, 379-390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/>
          <p:cNvPicPr>
            <a:picLocks noChangeAspect="1" noChangeArrowheads="1"/>
          </p:cNvPicPr>
          <p:nvPr/>
        </p:nvPicPr>
        <p:blipFill>
          <a:blip r:embed="rId3"/>
          <a:srcRect l="23283" t="12259" r="7063" b="5434"/>
          <a:stretch>
            <a:fillRect/>
          </a:stretch>
        </p:blipFill>
        <p:spPr bwMode="auto">
          <a:xfrm>
            <a:off x="684213" y="476250"/>
            <a:ext cx="76422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4427538" y="6608763"/>
            <a:ext cx="4703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/>
              <a:t>Prendergast </a:t>
            </a:r>
            <a:r>
              <a:rPr lang="en-GB" sz="1200" i="1"/>
              <a:t>et al </a:t>
            </a:r>
            <a:r>
              <a:rPr lang="en-GB" sz="1200"/>
              <a:t>Nature Reviews Immunology (2012) 12: 636-648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748712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sz="3200" dirty="0" smtClean="0">
                <a:solidFill>
                  <a:srgbClr val="0000FF"/>
                </a:solidFill>
                <a:latin typeface="Arial" charset="0"/>
              </a:rPr>
              <a:t>New Vaccine Strategies</a:t>
            </a: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The ideal vaccine would be a single dose given at birth, preferably avoiding injections and providing immediate and long-lasting protection against multiple diseases. </a:t>
            </a:r>
            <a:b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</a:b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(Wood and 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Siegrist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en-GB" sz="18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Curr</a:t>
            </a:r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Op Infect. Dis 2011, 24:190.)</a:t>
            </a:r>
            <a:r>
              <a:rPr lang="en-GB" sz="18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en-GB" sz="1800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GB" sz="1800" dirty="0">
                <a:solidFill>
                  <a:schemeClr val="accent2"/>
                </a:solidFill>
                <a:latin typeface="Arial" charset="0"/>
              </a:rPr>
            </a:br>
            <a:r>
              <a:rPr lang="en-GB" sz="1800" dirty="0" smtClean="0">
                <a:solidFill>
                  <a:srgbClr val="FF0000"/>
                </a:solidFill>
                <a:latin typeface="Arial" charset="0"/>
              </a:rPr>
              <a:t>The challenge is to develop novel vaccine strategies that overcome maternal antibody and weak neonatal responses. Novel adjuvants (not alum) may be the key.</a:t>
            </a:r>
            <a:r>
              <a:rPr lang="en-GB" sz="1800" dirty="0" smtClean="0">
                <a:solidFill>
                  <a:srgbClr val="FF6600"/>
                </a:solidFill>
                <a:latin typeface="Arial" charset="0"/>
              </a:rPr>
              <a:t/>
            </a:r>
            <a:br>
              <a:rPr lang="en-GB" sz="1800" dirty="0" smtClean="0">
                <a:solidFill>
                  <a:srgbClr val="FF6600"/>
                </a:solidFill>
                <a:latin typeface="Arial" charset="0"/>
              </a:rPr>
            </a:br>
            <a:endParaRPr lang="en-GB" sz="1800" dirty="0" smtClean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1858" name="Text Box 4"/>
          <p:cNvSpPr txBox="1">
            <a:spLocks noChangeArrowheads="1"/>
          </p:cNvSpPr>
          <p:nvPr/>
        </p:nvSpPr>
        <p:spPr bwMode="auto">
          <a:xfrm>
            <a:off x="2209800" y="286543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rgbClr val="FF0000"/>
                </a:solidFill>
              </a:rPr>
              <a:t>DNA Vaccination</a:t>
            </a:r>
          </a:p>
        </p:txBody>
      </p:sp>
      <p:pic>
        <p:nvPicPr>
          <p:cNvPr id="121859" name="Picture 5"/>
          <p:cNvPicPr>
            <a:picLocks noChangeAspect="1" noChangeArrowheads="1"/>
          </p:cNvPicPr>
          <p:nvPr/>
        </p:nvPicPr>
        <p:blipFill>
          <a:blip r:embed="rId3"/>
          <a:srcRect l="3212" t="23970" r="3212" b="14569"/>
          <a:stretch>
            <a:fillRect/>
          </a:stretch>
        </p:blipFill>
        <p:spPr bwMode="auto">
          <a:xfrm>
            <a:off x="685800" y="2492375"/>
            <a:ext cx="7777163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673100" y="2895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Alternative vaccine strategies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Vaccinate mothers to provide protective immunity during infancy</a:t>
            </a:r>
          </a:p>
          <a:p>
            <a:endParaRPr lang="en-GB" smtClean="0"/>
          </a:p>
          <a:p>
            <a:r>
              <a:rPr lang="en-GB" smtClean="0"/>
              <a:t>Create ‘herd immunity’ by vaccinating population at large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00FF"/>
                </a:solidFill>
              </a:rPr>
              <a:t>Summary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The neonatal period is important  -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Increased susceptibility to infection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Acquisition of tolerance to environmental Ag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Acquisition of </a:t>
            </a:r>
            <a:r>
              <a:rPr lang="en-GB" dirty="0" err="1" smtClean="0"/>
              <a:t>microbiome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Long term influence of environment/ infections on development of asthma/allergy (hygiene hypothesis)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00FF"/>
                </a:solidFill>
              </a:rPr>
              <a:t>Summary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Neonatal immune system –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Vaccination often ineffective in neonates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 smtClean="0"/>
              <a:t>Ab</a:t>
            </a:r>
            <a:r>
              <a:rPr lang="en-GB" dirty="0" smtClean="0"/>
              <a:t> responses delayed, weaker, low affinity, poor memory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 cells – Th2/</a:t>
            </a:r>
            <a:r>
              <a:rPr lang="en-GB" dirty="0" err="1" smtClean="0"/>
              <a:t>Treg</a:t>
            </a:r>
            <a:r>
              <a:rPr lang="en-GB" dirty="0" smtClean="0"/>
              <a:t> biased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APC – Low IL-12, lower responses to TLRs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" descr="http://1918.pandemicflu.gov/pics/cartoons/Cartoon_from_19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0"/>
            <a:ext cx="5864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0" name="TextBox 2"/>
          <p:cNvSpPr txBox="1">
            <a:spLocks noChangeArrowheads="1"/>
          </p:cNvSpPr>
          <p:nvPr/>
        </p:nvSpPr>
        <p:spPr bwMode="auto">
          <a:xfrm>
            <a:off x="7072313" y="6611938"/>
            <a:ext cx="20716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000"/>
              <a:t>USA 1918 advertising campaign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698500" y="5934075"/>
            <a:ext cx="7804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0" hangingPunct="0"/>
            <a:r>
              <a:rPr lang="en-US" sz="1600"/>
              <a:t>Monto AS, Ullman BM. </a:t>
            </a:r>
            <a:r>
              <a:rPr lang="en-US" sz="1600" i="1"/>
              <a:t>JAMA.</a:t>
            </a:r>
            <a:r>
              <a:rPr lang="en-US" sz="1600"/>
              <a:t> 1974;227:164 </a:t>
            </a:r>
          </a:p>
          <a:p>
            <a:pPr algn="ctr" eaLnBrk="0" hangingPunct="0"/>
            <a:r>
              <a:rPr lang="en-US" sz="1600"/>
              <a:t>(data from </a:t>
            </a:r>
            <a:r>
              <a:rPr lang="en-US" sz="1600">
                <a:solidFill>
                  <a:schemeClr val="tx2"/>
                </a:solidFill>
              </a:rPr>
              <a:t>Tecumseh, Michigan, 1965–1971)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>
          <a:xfrm>
            <a:off x="565150" y="98425"/>
            <a:ext cx="8294688" cy="1143000"/>
          </a:xfrm>
        </p:spPr>
        <p:txBody>
          <a:bodyPr anchor="b"/>
          <a:lstStyle/>
          <a:p>
            <a:r>
              <a:rPr lang="en-US" sz="3200" smtClean="0">
                <a:solidFill>
                  <a:srgbClr val="FF6600"/>
                </a:solidFill>
              </a:rPr>
              <a:t>Respiratory Illnesses per Person per Year 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 rot="-5400000">
            <a:off x="-1349374" y="3105150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/>
              <a:t>Mean annual incidence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blackWhite">
          <a:xfrm>
            <a:off x="1082675" y="1514475"/>
            <a:ext cx="7448550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0965" name="Freeform 6"/>
          <p:cNvSpPr>
            <a:spLocks/>
          </p:cNvSpPr>
          <p:nvPr/>
        </p:nvSpPr>
        <p:spPr bwMode="auto">
          <a:xfrm>
            <a:off x="1409700" y="1906588"/>
            <a:ext cx="6821488" cy="2719387"/>
          </a:xfrm>
          <a:custGeom>
            <a:avLst/>
            <a:gdLst>
              <a:gd name="T0" fmla="*/ 0 w 4000"/>
              <a:gd name="T1" fmla="*/ 0 h 1184"/>
              <a:gd name="T2" fmla="*/ 2147483647 w 4000"/>
              <a:gd name="T3" fmla="*/ 2147483647 h 1184"/>
              <a:gd name="T4" fmla="*/ 2147483647 w 4000"/>
              <a:gd name="T5" fmla="*/ 2147483647 h 1184"/>
              <a:gd name="T6" fmla="*/ 2147483647 w 4000"/>
              <a:gd name="T7" fmla="*/ 2147483647 h 1184"/>
              <a:gd name="T8" fmla="*/ 2147483647 w 4000"/>
              <a:gd name="T9" fmla="*/ 2147483647 h 1184"/>
              <a:gd name="T10" fmla="*/ 2147483647 w 4000"/>
              <a:gd name="T11" fmla="*/ 2147483647 h 1184"/>
              <a:gd name="T12" fmla="*/ 2147483647 w 4000"/>
              <a:gd name="T13" fmla="*/ 2147483647 h 1184"/>
              <a:gd name="T14" fmla="*/ 2147483647 w 4000"/>
              <a:gd name="T15" fmla="*/ 2147483647 h 1184"/>
              <a:gd name="T16" fmla="*/ 2147483647 w 4000"/>
              <a:gd name="T17" fmla="*/ 2147483647 h 1184"/>
              <a:gd name="T18" fmla="*/ 2147483647 w 4000"/>
              <a:gd name="T19" fmla="*/ 2147483647 h 1184"/>
              <a:gd name="T20" fmla="*/ 2147483647 w 4000"/>
              <a:gd name="T21" fmla="*/ 2147483647 h 1184"/>
              <a:gd name="T22" fmla="*/ 2147483647 w 4000"/>
              <a:gd name="T23" fmla="*/ 2147483647 h 11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00"/>
              <a:gd name="T37" fmla="*/ 0 h 1184"/>
              <a:gd name="T38" fmla="*/ 4000 w 4000"/>
              <a:gd name="T39" fmla="*/ 1184 h 118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00" h="1184">
                <a:moveTo>
                  <a:pt x="0" y="0"/>
                </a:moveTo>
                <a:lnTo>
                  <a:pt x="360" y="64"/>
                </a:lnTo>
                <a:lnTo>
                  <a:pt x="744" y="424"/>
                </a:lnTo>
                <a:lnTo>
                  <a:pt x="1088" y="632"/>
                </a:lnTo>
                <a:lnTo>
                  <a:pt x="1456" y="848"/>
                </a:lnTo>
                <a:lnTo>
                  <a:pt x="1816" y="920"/>
                </a:lnTo>
                <a:lnTo>
                  <a:pt x="2176" y="888"/>
                </a:lnTo>
                <a:lnTo>
                  <a:pt x="2544" y="856"/>
                </a:lnTo>
                <a:lnTo>
                  <a:pt x="2912" y="960"/>
                </a:lnTo>
                <a:lnTo>
                  <a:pt x="3280" y="1064"/>
                </a:lnTo>
                <a:lnTo>
                  <a:pt x="3632" y="1104"/>
                </a:lnTo>
                <a:lnTo>
                  <a:pt x="4000" y="1184"/>
                </a:lnTo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Freeform 7"/>
          <p:cNvSpPr>
            <a:spLocks/>
          </p:cNvSpPr>
          <p:nvPr/>
        </p:nvSpPr>
        <p:spPr bwMode="auto">
          <a:xfrm>
            <a:off x="1409700" y="2078038"/>
            <a:ext cx="6821488" cy="2279650"/>
          </a:xfrm>
          <a:custGeom>
            <a:avLst/>
            <a:gdLst>
              <a:gd name="T0" fmla="*/ 0 w 4000"/>
              <a:gd name="T1" fmla="*/ 0 h 992"/>
              <a:gd name="T2" fmla="*/ 2147483647 w 4000"/>
              <a:gd name="T3" fmla="*/ 2147483647 h 992"/>
              <a:gd name="T4" fmla="*/ 2147483647 w 4000"/>
              <a:gd name="T5" fmla="*/ 2147483647 h 992"/>
              <a:gd name="T6" fmla="*/ 2147483647 w 4000"/>
              <a:gd name="T7" fmla="*/ 2147483647 h 992"/>
              <a:gd name="T8" fmla="*/ 2147483647 w 4000"/>
              <a:gd name="T9" fmla="*/ 2147483647 h 992"/>
              <a:gd name="T10" fmla="*/ 2147483647 w 4000"/>
              <a:gd name="T11" fmla="*/ 2147483647 h 992"/>
              <a:gd name="T12" fmla="*/ 2147483647 w 4000"/>
              <a:gd name="T13" fmla="*/ 2147483647 h 992"/>
              <a:gd name="T14" fmla="*/ 2147483647 w 4000"/>
              <a:gd name="T15" fmla="*/ 2147483647 h 992"/>
              <a:gd name="T16" fmla="*/ 2147483647 w 4000"/>
              <a:gd name="T17" fmla="*/ 2147483647 h 992"/>
              <a:gd name="T18" fmla="*/ 2147483647 w 4000"/>
              <a:gd name="T19" fmla="*/ 2147483647 h 992"/>
              <a:gd name="T20" fmla="*/ 2147483647 w 4000"/>
              <a:gd name="T21" fmla="*/ 2147483647 h 992"/>
              <a:gd name="T22" fmla="*/ 2147483647 w 4000"/>
              <a:gd name="T23" fmla="*/ 2147483647 h 9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00"/>
              <a:gd name="T37" fmla="*/ 0 h 992"/>
              <a:gd name="T38" fmla="*/ 4000 w 4000"/>
              <a:gd name="T39" fmla="*/ 992 h 9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00" h="992">
                <a:moveTo>
                  <a:pt x="0" y="0"/>
                </a:moveTo>
                <a:lnTo>
                  <a:pt x="360" y="112"/>
                </a:lnTo>
                <a:lnTo>
                  <a:pt x="728" y="184"/>
                </a:lnTo>
                <a:lnTo>
                  <a:pt x="1088" y="480"/>
                </a:lnTo>
                <a:lnTo>
                  <a:pt x="1448" y="616"/>
                </a:lnTo>
                <a:lnTo>
                  <a:pt x="1808" y="688"/>
                </a:lnTo>
                <a:lnTo>
                  <a:pt x="2176" y="576"/>
                </a:lnTo>
                <a:lnTo>
                  <a:pt x="2544" y="616"/>
                </a:lnTo>
                <a:lnTo>
                  <a:pt x="2904" y="704"/>
                </a:lnTo>
                <a:lnTo>
                  <a:pt x="3264" y="880"/>
                </a:lnTo>
                <a:lnTo>
                  <a:pt x="3624" y="904"/>
                </a:lnTo>
                <a:lnTo>
                  <a:pt x="4000" y="992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1014413" y="1514475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Line 9"/>
          <p:cNvSpPr>
            <a:spLocks noChangeShapeType="1"/>
          </p:cNvSpPr>
          <p:nvPr/>
        </p:nvSpPr>
        <p:spPr bwMode="auto">
          <a:xfrm>
            <a:off x="1014413" y="2016125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1014413" y="2519363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1"/>
          <p:cNvSpPr>
            <a:spLocks noChangeShapeType="1"/>
          </p:cNvSpPr>
          <p:nvPr/>
        </p:nvSpPr>
        <p:spPr bwMode="auto">
          <a:xfrm>
            <a:off x="1014413" y="3022600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1" name="Line 12"/>
          <p:cNvSpPr>
            <a:spLocks noChangeShapeType="1"/>
          </p:cNvSpPr>
          <p:nvPr/>
        </p:nvSpPr>
        <p:spPr bwMode="auto">
          <a:xfrm>
            <a:off x="1014413" y="3522663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2" name="Line 13"/>
          <p:cNvSpPr>
            <a:spLocks noChangeShapeType="1"/>
          </p:cNvSpPr>
          <p:nvPr/>
        </p:nvSpPr>
        <p:spPr bwMode="auto">
          <a:xfrm>
            <a:off x="1014413" y="4025900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4"/>
          <p:cNvSpPr>
            <a:spLocks noChangeShapeType="1"/>
          </p:cNvSpPr>
          <p:nvPr/>
        </p:nvSpPr>
        <p:spPr bwMode="auto">
          <a:xfrm>
            <a:off x="1014413" y="4529138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5"/>
          <p:cNvSpPr>
            <a:spLocks noChangeShapeType="1"/>
          </p:cNvSpPr>
          <p:nvPr/>
        </p:nvSpPr>
        <p:spPr bwMode="auto">
          <a:xfrm>
            <a:off x="8531225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6"/>
          <p:cNvSpPr>
            <a:spLocks noChangeShapeType="1"/>
          </p:cNvSpPr>
          <p:nvPr/>
        </p:nvSpPr>
        <p:spPr bwMode="auto">
          <a:xfrm>
            <a:off x="1711325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Line 17"/>
          <p:cNvSpPr>
            <a:spLocks noChangeShapeType="1"/>
          </p:cNvSpPr>
          <p:nvPr/>
        </p:nvSpPr>
        <p:spPr bwMode="auto">
          <a:xfrm>
            <a:off x="2328863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Line 18"/>
          <p:cNvSpPr>
            <a:spLocks noChangeShapeType="1"/>
          </p:cNvSpPr>
          <p:nvPr/>
        </p:nvSpPr>
        <p:spPr bwMode="auto">
          <a:xfrm>
            <a:off x="2949575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9"/>
          <p:cNvSpPr>
            <a:spLocks noChangeShapeType="1"/>
          </p:cNvSpPr>
          <p:nvPr/>
        </p:nvSpPr>
        <p:spPr bwMode="auto">
          <a:xfrm>
            <a:off x="3568700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20"/>
          <p:cNvSpPr>
            <a:spLocks noChangeShapeType="1"/>
          </p:cNvSpPr>
          <p:nvPr/>
        </p:nvSpPr>
        <p:spPr bwMode="auto">
          <a:xfrm>
            <a:off x="4191000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1"/>
          <p:cNvSpPr>
            <a:spLocks noChangeShapeType="1"/>
          </p:cNvSpPr>
          <p:nvPr/>
        </p:nvSpPr>
        <p:spPr bwMode="auto">
          <a:xfrm>
            <a:off x="4810125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2"/>
          <p:cNvSpPr>
            <a:spLocks noChangeShapeType="1"/>
          </p:cNvSpPr>
          <p:nvPr/>
        </p:nvSpPr>
        <p:spPr bwMode="auto">
          <a:xfrm>
            <a:off x="5429250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3"/>
          <p:cNvSpPr>
            <a:spLocks noChangeShapeType="1"/>
          </p:cNvSpPr>
          <p:nvPr/>
        </p:nvSpPr>
        <p:spPr bwMode="auto">
          <a:xfrm>
            <a:off x="6049963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3" name="Line 24"/>
          <p:cNvSpPr>
            <a:spLocks noChangeShapeType="1"/>
          </p:cNvSpPr>
          <p:nvPr/>
        </p:nvSpPr>
        <p:spPr bwMode="auto">
          <a:xfrm>
            <a:off x="6670675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4" name="Line 25"/>
          <p:cNvSpPr>
            <a:spLocks noChangeShapeType="1"/>
          </p:cNvSpPr>
          <p:nvPr/>
        </p:nvSpPr>
        <p:spPr bwMode="auto">
          <a:xfrm>
            <a:off x="7288213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5" name="Text Box 26"/>
          <p:cNvSpPr txBox="1">
            <a:spLocks noChangeArrowheads="1"/>
          </p:cNvSpPr>
          <p:nvPr/>
        </p:nvSpPr>
        <p:spPr bwMode="auto">
          <a:xfrm>
            <a:off x="3602038" y="5338763"/>
            <a:ext cx="228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/>
              <a:t>Age group (yr)</a:t>
            </a:r>
            <a:endParaRPr lang="en-US" b="1"/>
          </a:p>
        </p:txBody>
      </p:sp>
      <p:sp>
        <p:nvSpPr>
          <p:cNvPr id="40986" name="Text Box 27"/>
          <p:cNvSpPr txBox="1">
            <a:spLocks noChangeArrowheads="1"/>
          </p:cNvSpPr>
          <p:nvPr/>
        </p:nvSpPr>
        <p:spPr bwMode="auto">
          <a:xfrm>
            <a:off x="650875" y="1308100"/>
            <a:ext cx="40481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Aft>
                <a:spcPct val="125000"/>
              </a:spcAft>
            </a:pPr>
            <a:r>
              <a:rPr lang="en-US" sz="1400" b="1"/>
              <a:t>7</a:t>
            </a:r>
          </a:p>
          <a:p>
            <a:pPr algn="r" eaLnBrk="0" hangingPunct="0">
              <a:spcAft>
                <a:spcPct val="125000"/>
              </a:spcAft>
            </a:pPr>
            <a:r>
              <a:rPr lang="en-US" sz="1400" b="1"/>
              <a:t>6</a:t>
            </a:r>
          </a:p>
          <a:p>
            <a:pPr algn="r" eaLnBrk="0" hangingPunct="0">
              <a:spcAft>
                <a:spcPct val="125000"/>
              </a:spcAft>
            </a:pPr>
            <a:r>
              <a:rPr lang="en-US" sz="1400" b="1"/>
              <a:t>5</a:t>
            </a:r>
          </a:p>
          <a:p>
            <a:pPr algn="r" eaLnBrk="0" hangingPunct="0">
              <a:spcAft>
                <a:spcPct val="125000"/>
              </a:spcAft>
            </a:pPr>
            <a:r>
              <a:rPr lang="en-US" sz="1400" b="1"/>
              <a:t>4</a:t>
            </a:r>
          </a:p>
          <a:p>
            <a:pPr algn="r" eaLnBrk="0" hangingPunct="0">
              <a:spcAft>
                <a:spcPct val="125000"/>
              </a:spcAft>
            </a:pPr>
            <a:r>
              <a:rPr lang="en-US" sz="1400" b="1"/>
              <a:t>3</a:t>
            </a:r>
          </a:p>
          <a:p>
            <a:pPr algn="r" eaLnBrk="0" hangingPunct="0">
              <a:spcAft>
                <a:spcPct val="125000"/>
              </a:spcAft>
            </a:pPr>
            <a:r>
              <a:rPr lang="en-US" sz="1400" b="1"/>
              <a:t>2</a:t>
            </a:r>
          </a:p>
          <a:p>
            <a:pPr algn="r" eaLnBrk="0" hangingPunct="0">
              <a:spcAft>
                <a:spcPct val="125000"/>
              </a:spcAft>
            </a:pPr>
            <a:r>
              <a:rPr lang="en-US" sz="1400" b="1"/>
              <a:t>1</a:t>
            </a:r>
          </a:p>
          <a:p>
            <a:pPr algn="r" eaLnBrk="0" hangingPunct="0">
              <a:spcAft>
                <a:spcPct val="125000"/>
              </a:spcAft>
            </a:pPr>
            <a:r>
              <a:rPr lang="en-US" sz="1400" b="1"/>
              <a:t>0</a:t>
            </a:r>
          </a:p>
        </p:txBody>
      </p:sp>
      <p:sp>
        <p:nvSpPr>
          <p:cNvPr id="40987" name="Text Box 28"/>
          <p:cNvSpPr txBox="1">
            <a:spLocks noChangeArrowheads="1"/>
          </p:cNvSpPr>
          <p:nvPr/>
        </p:nvSpPr>
        <p:spPr bwMode="auto">
          <a:xfrm>
            <a:off x="1150938" y="5080000"/>
            <a:ext cx="48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&lt;1</a:t>
            </a:r>
            <a:endParaRPr lang="en-US" sz="1200" b="1"/>
          </a:p>
        </p:txBody>
      </p:sp>
      <p:sp>
        <p:nvSpPr>
          <p:cNvPr id="40988" name="Text Box 29"/>
          <p:cNvSpPr txBox="1">
            <a:spLocks noChangeArrowheads="1"/>
          </p:cNvSpPr>
          <p:nvPr/>
        </p:nvSpPr>
        <p:spPr bwMode="auto">
          <a:xfrm>
            <a:off x="1711325" y="5080000"/>
            <a:ext cx="649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1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–2</a:t>
            </a:r>
            <a:endParaRPr lang="en-US" sz="1200" b="1"/>
          </a:p>
        </p:txBody>
      </p:sp>
      <p:sp>
        <p:nvSpPr>
          <p:cNvPr id="40989" name="Text Box 30"/>
          <p:cNvSpPr txBox="1">
            <a:spLocks noChangeArrowheads="1"/>
          </p:cNvSpPr>
          <p:nvPr/>
        </p:nvSpPr>
        <p:spPr bwMode="auto">
          <a:xfrm>
            <a:off x="2336800" y="5080000"/>
            <a:ext cx="649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3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–4</a:t>
            </a:r>
            <a:endParaRPr lang="en-US" sz="1200" b="1"/>
          </a:p>
        </p:txBody>
      </p:sp>
      <p:sp>
        <p:nvSpPr>
          <p:cNvPr id="40990" name="Text Box 31"/>
          <p:cNvSpPr txBox="1">
            <a:spLocks noChangeArrowheads="1"/>
          </p:cNvSpPr>
          <p:nvPr/>
        </p:nvSpPr>
        <p:spPr bwMode="auto">
          <a:xfrm>
            <a:off x="2938463" y="5080000"/>
            <a:ext cx="649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5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–9</a:t>
            </a:r>
            <a:endParaRPr lang="en-US" sz="1200" b="1"/>
          </a:p>
        </p:txBody>
      </p:sp>
      <p:sp>
        <p:nvSpPr>
          <p:cNvPr id="40991" name="Text Box 32"/>
          <p:cNvSpPr txBox="1">
            <a:spLocks noChangeArrowheads="1"/>
          </p:cNvSpPr>
          <p:nvPr/>
        </p:nvSpPr>
        <p:spPr bwMode="auto">
          <a:xfrm>
            <a:off x="3502025" y="5080000"/>
            <a:ext cx="719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10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–14</a:t>
            </a:r>
            <a:endParaRPr lang="en-US" sz="1200" b="1"/>
          </a:p>
        </p:txBody>
      </p:sp>
      <p:sp>
        <p:nvSpPr>
          <p:cNvPr id="40992" name="Text Box 33"/>
          <p:cNvSpPr txBox="1">
            <a:spLocks noChangeArrowheads="1"/>
          </p:cNvSpPr>
          <p:nvPr/>
        </p:nvSpPr>
        <p:spPr bwMode="auto">
          <a:xfrm>
            <a:off x="4165600" y="508000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15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–19</a:t>
            </a:r>
            <a:endParaRPr lang="en-US" sz="1200" b="1"/>
          </a:p>
        </p:txBody>
      </p:sp>
      <p:sp>
        <p:nvSpPr>
          <p:cNvPr id="40993" name="Text Box 34"/>
          <p:cNvSpPr txBox="1">
            <a:spLocks noChangeArrowheads="1"/>
          </p:cNvSpPr>
          <p:nvPr/>
        </p:nvSpPr>
        <p:spPr bwMode="auto">
          <a:xfrm>
            <a:off x="4752975" y="5080000"/>
            <a:ext cx="758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20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–24</a:t>
            </a:r>
            <a:endParaRPr lang="en-US" sz="1200" b="1"/>
          </a:p>
        </p:txBody>
      </p:sp>
      <p:sp>
        <p:nvSpPr>
          <p:cNvPr id="40994" name="Text Box 35"/>
          <p:cNvSpPr txBox="1">
            <a:spLocks noChangeArrowheads="1"/>
          </p:cNvSpPr>
          <p:nvPr/>
        </p:nvSpPr>
        <p:spPr bwMode="auto">
          <a:xfrm>
            <a:off x="5380038" y="5080000"/>
            <a:ext cx="758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25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–29</a:t>
            </a:r>
            <a:endParaRPr lang="en-US" sz="1200" b="1"/>
          </a:p>
        </p:txBody>
      </p:sp>
      <p:sp>
        <p:nvSpPr>
          <p:cNvPr id="40995" name="Text Box 36"/>
          <p:cNvSpPr txBox="1">
            <a:spLocks noChangeArrowheads="1"/>
          </p:cNvSpPr>
          <p:nvPr/>
        </p:nvSpPr>
        <p:spPr bwMode="auto">
          <a:xfrm>
            <a:off x="6007100" y="5080000"/>
            <a:ext cx="730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30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–39</a:t>
            </a:r>
            <a:endParaRPr lang="en-US" sz="1200" b="1"/>
          </a:p>
        </p:txBody>
      </p:sp>
      <p:sp>
        <p:nvSpPr>
          <p:cNvPr id="40996" name="Text Box 37"/>
          <p:cNvSpPr txBox="1">
            <a:spLocks noChangeArrowheads="1"/>
          </p:cNvSpPr>
          <p:nvPr/>
        </p:nvSpPr>
        <p:spPr bwMode="auto">
          <a:xfrm>
            <a:off x="6607175" y="5080000"/>
            <a:ext cx="78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40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–49</a:t>
            </a:r>
            <a:endParaRPr lang="en-US" sz="1200" b="1"/>
          </a:p>
        </p:txBody>
      </p:sp>
      <p:sp>
        <p:nvSpPr>
          <p:cNvPr id="40997" name="Text Box 38"/>
          <p:cNvSpPr txBox="1">
            <a:spLocks noChangeArrowheads="1"/>
          </p:cNvSpPr>
          <p:nvPr/>
        </p:nvSpPr>
        <p:spPr bwMode="auto">
          <a:xfrm>
            <a:off x="7253288" y="5080000"/>
            <a:ext cx="676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50</a:t>
            </a:r>
            <a:r>
              <a:rPr lang="en-US" sz="1200" b="1">
                <a:ea typeface="Arial Unicode MS" pitchFamily="34" charset="-128"/>
                <a:cs typeface="Arial Unicode MS" pitchFamily="34" charset="-128"/>
                <a:sym typeface="Arial Unicode MS" pitchFamily="34" charset="-128"/>
              </a:rPr>
              <a:t>–59</a:t>
            </a:r>
            <a:endParaRPr lang="en-US" sz="1200" b="1"/>
          </a:p>
        </p:txBody>
      </p:sp>
      <p:sp>
        <p:nvSpPr>
          <p:cNvPr id="40998" name="Text Box 39"/>
          <p:cNvSpPr txBox="1">
            <a:spLocks noChangeArrowheads="1"/>
          </p:cNvSpPr>
          <p:nvPr/>
        </p:nvSpPr>
        <p:spPr bwMode="auto">
          <a:xfrm>
            <a:off x="7958138" y="5080000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ym typeface="Arial Unicode MS" pitchFamily="34" charset="-128"/>
              </a:rPr>
              <a:t>&gt;60</a:t>
            </a:r>
            <a:endParaRPr lang="en-US" sz="1200" b="1"/>
          </a:p>
        </p:txBody>
      </p:sp>
      <p:sp>
        <p:nvSpPr>
          <p:cNvPr id="40999" name="Rectangle 40"/>
          <p:cNvSpPr>
            <a:spLocks noChangeArrowheads="1"/>
          </p:cNvSpPr>
          <p:nvPr/>
        </p:nvSpPr>
        <p:spPr bwMode="auto">
          <a:xfrm>
            <a:off x="1327150" y="1992313"/>
            <a:ext cx="144463" cy="144462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0" name="Rectangle 41"/>
          <p:cNvSpPr>
            <a:spLocks noChangeArrowheads="1"/>
          </p:cNvSpPr>
          <p:nvPr/>
        </p:nvSpPr>
        <p:spPr bwMode="auto">
          <a:xfrm>
            <a:off x="1947863" y="2268538"/>
            <a:ext cx="142875" cy="144462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1" name="Rectangle 42"/>
          <p:cNvSpPr>
            <a:spLocks noChangeArrowheads="1"/>
          </p:cNvSpPr>
          <p:nvPr/>
        </p:nvSpPr>
        <p:spPr bwMode="auto">
          <a:xfrm>
            <a:off x="2568575" y="2413000"/>
            <a:ext cx="142875" cy="144463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2" name="Rectangle 43"/>
          <p:cNvSpPr>
            <a:spLocks noChangeArrowheads="1"/>
          </p:cNvSpPr>
          <p:nvPr/>
        </p:nvSpPr>
        <p:spPr bwMode="auto">
          <a:xfrm>
            <a:off x="3187700" y="3114675"/>
            <a:ext cx="144463" cy="144463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3" name="Rectangle 44"/>
          <p:cNvSpPr>
            <a:spLocks noChangeArrowheads="1"/>
          </p:cNvSpPr>
          <p:nvPr/>
        </p:nvSpPr>
        <p:spPr bwMode="auto">
          <a:xfrm>
            <a:off x="3806825" y="3424238"/>
            <a:ext cx="144463" cy="146050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4" name="Rectangle 45"/>
          <p:cNvSpPr>
            <a:spLocks noChangeArrowheads="1"/>
          </p:cNvSpPr>
          <p:nvPr/>
        </p:nvSpPr>
        <p:spPr bwMode="auto">
          <a:xfrm>
            <a:off x="4425950" y="3576638"/>
            <a:ext cx="144463" cy="144462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5" name="Rectangle 46"/>
          <p:cNvSpPr>
            <a:spLocks noChangeArrowheads="1"/>
          </p:cNvSpPr>
          <p:nvPr/>
        </p:nvSpPr>
        <p:spPr bwMode="auto">
          <a:xfrm>
            <a:off x="5046663" y="3335338"/>
            <a:ext cx="144462" cy="144462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6" name="Rectangle 47"/>
          <p:cNvSpPr>
            <a:spLocks noChangeArrowheads="1"/>
          </p:cNvSpPr>
          <p:nvPr/>
        </p:nvSpPr>
        <p:spPr bwMode="auto">
          <a:xfrm>
            <a:off x="5667375" y="3424238"/>
            <a:ext cx="142875" cy="146050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7" name="Rectangle 48"/>
          <p:cNvSpPr>
            <a:spLocks noChangeArrowheads="1"/>
          </p:cNvSpPr>
          <p:nvPr/>
        </p:nvSpPr>
        <p:spPr bwMode="auto">
          <a:xfrm>
            <a:off x="6286500" y="3632200"/>
            <a:ext cx="142875" cy="144463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8" name="Rectangle 49"/>
          <p:cNvSpPr>
            <a:spLocks noChangeArrowheads="1"/>
          </p:cNvSpPr>
          <p:nvPr/>
        </p:nvSpPr>
        <p:spPr bwMode="auto">
          <a:xfrm>
            <a:off x="6905625" y="4030663"/>
            <a:ext cx="144463" cy="146050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09" name="Rectangle 50"/>
          <p:cNvSpPr>
            <a:spLocks noChangeArrowheads="1"/>
          </p:cNvSpPr>
          <p:nvPr/>
        </p:nvSpPr>
        <p:spPr bwMode="auto">
          <a:xfrm>
            <a:off x="7526338" y="4094163"/>
            <a:ext cx="144462" cy="144462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0" name="Rectangle 51"/>
          <p:cNvSpPr>
            <a:spLocks noChangeArrowheads="1"/>
          </p:cNvSpPr>
          <p:nvPr/>
        </p:nvSpPr>
        <p:spPr bwMode="auto">
          <a:xfrm>
            <a:off x="8147050" y="4279900"/>
            <a:ext cx="144463" cy="146050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1" name="AutoShape 52"/>
          <p:cNvSpPr>
            <a:spLocks noChangeArrowheads="1"/>
          </p:cNvSpPr>
          <p:nvPr/>
        </p:nvSpPr>
        <p:spPr bwMode="auto">
          <a:xfrm>
            <a:off x="1282700" y="1765300"/>
            <a:ext cx="220663" cy="214313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2800">
              <a:latin typeface="Calibri" pitchFamily="34" charset="0"/>
            </a:endParaRPr>
          </a:p>
        </p:txBody>
      </p:sp>
      <p:sp>
        <p:nvSpPr>
          <p:cNvPr id="41012" name="AutoShape 53"/>
          <p:cNvSpPr>
            <a:spLocks noChangeArrowheads="1"/>
          </p:cNvSpPr>
          <p:nvPr/>
        </p:nvSpPr>
        <p:spPr bwMode="auto">
          <a:xfrm>
            <a:off x="1901825" y="1909763"/>
            <a:ext cx="220663" cy="215900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3" name="AutoShape 54"/>
          <p:cNvSpPr>
            <a:spLocks noChangeArrowheads="1"/>
          </p:cNvSpPr>
          <p:nvPr/>
        </p:nvSpPr>
        <p:spPr bwMode="auto">
          <a:xfrm>
            <a:off x="2522538" y="2724150"/>
            <a:ext cx="220662" cy="214313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4" name="AutoShape 55"/>
          <p:cNvSpPr>
            <a:spLocks noChangeArrowheads="1"/>
          </p:cNvSpPr>
          <p:nvPr/>
        </p:nvSpPr>
        <p:spPr bwMode="auto">
          <a:xfrm>
            <a:off x="3140075" y="3240088"/>
            <a:ext cx="220663" cy="215900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5" name="AutoShape 56"/>
          <p:cNvSpPr>
            <a:spLocks noChangeArrowheads="1"/>
          </p:cNvSpPr>
          <p:nvPr/>
        </p:nvSpPr>
        <p:spPr bwMode="auto">
          <a:xfrm>
            <a:off x="3751263" y="3679825"/>
            <a:ext cx="220662" cy="214313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6" name="AutoShape 57"/>
          <p:cNvSpPr>
            <a:spLocks noChangeArrowheads="1"/>
          </p:cNvSpPr>
          <p:nvPr/>
        </p:nvSpPr>
        <p:spPr bwMode="auto">
          <a:xfrm>
            <a:off x="4383088" y="3889375"/>
            <a:ext cx="220662" cy="214313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7" name="AutoShape 58"/>
          <p:cNvSpPr>
            <a:spLocks noChangeArrowheads="1"/>
          </p:cNvSpPr>
          <p:nvPr/>
        </p:nvSpPr>
        <p:spPr bwMode="auto">
          <a:xfrm>
            <a:off x="5002213" y="3813175"/>
            <a:ext cx="220662" cy="214313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8" name="AutoShape 59"/>
          <p:cNvSpPr>
            <a:spLocks noChangeArrowheads="1"/>
          </p:cNvSpPr>
          <p:nvPr/>
        </p:nvSpPr>
        <p:spPr bwMode="auto">
          <a:xfrm>
            <a:off x="5622925" y="3792538"/>
            <a:ext cx="220663" cy="215900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19" name="AutoShape 60"/>
          <p:cNvSpPr>
            <a:spLocks noChangeArrowheads="1"/>
          </p:cNvSpPr>
          <p:nvPr/>
        </p:nvSpPr>
        <p:spPr bwMode="auto">
          <a:xfrm>
            <a:off x="6242050" y="3978275"/>
            <a:ext cx="220663" cy="214313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20" name="AutoShape 61"/>
          <p:cNvSpPr>
            <a:spLocks noChangeArrowheads="1"/>
          </p:cNvSpPr>
          <p:nvPr/>
        </p:nvSpPr>
        <p:spPr bwMode="auto">
          <a:xfrm>
            <a:off x="6861175" y="4232275"/>
            <a:ext cx="220663" cy="214313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21" name="AutoShape 62"/>
          <p:cNvSpPr>
            <a:spLocks noChangeArrowheads="1"/>
          </p:cNvSpPr>
          <p:nvPr/>
        </p:nvSpPr>
        <p:spPr bwMode="auto">
          <a:xfrm>
            <a:off x="7483475" y="4341813"/>
            <a:ext cx="219075" cy="214312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22" name="AutoShape 63"/>
          <p:cNvSpPr>
            <a:spLocks noChangeArrowheads="1"/>
          </p:cNvSpPr>
          <p:nvPr/>
        </p:nvSpPr>
        <p:spPr bwMode="auto">
          <a:xfrm>
            <a:off x="8104188" y="4487863"/>
            <a:ext cx="220662" cy="215900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23" name="Line 64"/>
          <p:cNvSpPr>
            <a:spLocks noChangeShapeType="1"/>
          </p:cNvSpPr>
          <p:nvPr/>
        </p:nvSpPr>
        <p:spPr bwMode="auto">
          <a:xfrm>
            <a:off x="7916863" y="5043488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Rectangle 65"/>
          <p:cNvSpPr>
            <a:spLocks noChangeArrowheads="1"/>
          </p:cNvSpPr>
          <p:nvPr/>
        </p:nvSpPr>
        <p:spPr bwMode="auto">
          <a:xfrm>
            <a:off x="7280275" y="1658938"/>
            <a:ext cx="133350" cy="134937"/>
          </a:xfrm>
          <a:prstGeom prst="rect">
            <a:avLst/>
          </a:prstGeom>
          <a:solidFill>
            <a:schemeClr val="accent2">
              <a:alpha val="52156"/>
            </a:schemeClr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25" name="AutoShape 66"/>
          <p:cNvSpPr>
            <a:spLocks noChangeArrowheads="1"/>
          </p:cNvSpPr>
          <p:nvPr/>
        </p:nvSpPr>
        <p:spPr bwMode="auto">
          <a:xfrm>
            <a:off x="7243763" y="1884363"/>
            <a:ext cx="241300" cy="234950"/>
          </a:xfrm>
          <a:prstGeom prst="diamond">
            <a:avLst/>
          </a:prstGeom>
          <a:solidFill>
            <a:srgbClr val="FF6600">
              <a:alpha val="52156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26" name="Text Box 67"/>
          <p:cNvSpPr txBox="1">
            <a:spLocks noChangeArrowheads="1"/>
          </p:cNvSpPr>
          <p:nvPr/>
        </p:nvSpPr>
        <p:spPr bwMode="auto">
          <a:xfrm>
            <a:off x="7483475" y="1541463"/>
            <a:ext cx="13319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1600" b="1"/>
              <a:t>Females</a:t>
            </a:r>
          </a:p>
          <a:p>
            <a:pPr eaLnBrk="0" hangingPunct="0">
              <a:spcBef>
                <a:spcPct val="30000"/>
              </a:spcBef>
            </a:pPr>
            <a:r>
              <a:rPr lang="en-US" sz="1600" b="1"/>
              <a:t>Males</a:t>
            </a:r>
          </a:p>
        </p:txBody>
      </p:sp>
      <p:sp>
        <p:nvSpPr>
          <p:cNvPr id="41027" name="Rectangle 68"/>
          <p:cNvSpPr>
            <a:spLocks noChangeArrowheads="1"/>
          </p:cNvSpPr>
          <p:nvPr/>
        </p:nvSpPr>
        <p:spPr bwMode="auto">
          <a:xfrm>
            <a:off x="7051675" y="1514475"/>
            <a:ext cx="1479550" cy="701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1028" name="Line 69"/>
          <p:cNvSpPr>
            <a:spLocks noChangeShapeType="1"/>
          </p:cNvSpPr>
          <p:nvPr/>
        </p:nvSpPr>
        <p:spPr bwMode="auto">
          <a:xfrm>
            <a:off x="1014413" y="5041900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9" name="Freeform 70"/>
          <p:cNvSpPr>
            <a:spLocks/>
          </p:cNvSpPr>
          <p:nvPr/>
        </p:nvSpPr>
        <p:spPr bwMode="auto">
          <a:xfrm>
            <a:off x="1390650" y="1866900"/>
            <a:ext cx="3098800" cy="2133600"/>
          </a:xfrm>
          <a:custGeom>
            <a:avLst/>
            <a:gdLst>
              <a:gd name="T0" fmla="*/ 0 w 1952"/>
              <a:gd name="T1" fmla="*/ 0 h 1344"/>
              <a:gd name="T2" fmla="*/ 2147483647 w 1952"/>
              <a:gd name="T3" fmla="*/ 2147483647 h 1344"/>
              <a:gd name="T4" fmla="*/ 2147483647 w 1952"/>
              <a:gd name="T5" fmla="*/ 2147483647 h 1344"/>
              <a:gd name="T6" fmla="*/ 2147483647 w 1952"/>
              <a:gd name="T7" fmla="*/ 2147483647 h 1344"/>
              <a:gd name="T8" fmla="*/ 2147483647 w 1952"/>
              <a:gd name="T9" fmla="*/ 2147483647 h 1344"/>
              <a:gd name="T10" fmla="*/ 2147483647 w 1952"/>
              <a:gd name="T11" fmla="*/ 2147483647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52"/>
              <a:gd name="T19" fmla="*/ 0 h 1344"/>
              <a:gd name="T20" fmla="*/ 1952 w 1952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52" h="1344">
                <a:moveTo>
                  <a:pt x="0" y="0"/>
                </a:moveTo>
                <a:lnTo>
                  <a:pt x="396" y="96"/>
                </a:lnTo>
                <a:lnTo>
                  <a:pt x="776" y="604"/>
                </a:lnTo>
                <a:lnTo>
                  <a:pt x="1172" y="932"/>
                </a:lnTo>
                <a:lnTo>
                  <a:pt x="1556" y="1212"/>
                </a:lnTo>
                <a:lnTo>
                  <a:pt x="1952" y="1344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0" name="Freeform 71"/>
          <p:cNvSpPr>
            <a:spLocks/>
          </p:cNvSpPr>
          <p:nvPr/>
        </p:nvSpPr>
        <p:spPr bwMode="auto">
          <a:xfrm>
            <a:off x="4483100" y="3898900"/>
            <a:ext cx="3733800" cy="698500"/>
          </a:xfrm>
          <a:custGeom>
            <a:avLst/>
            <a:gdLst>
              <a:gd name="T0" fmla="*/ 0 w 2352"/>
              <a:gd name="T1" fmla="*/ 2147483647 h 440"/>
              <a:gd name="T2" fmla="*/ 2147483647 w 2352"/>
              <a:gd name="T3" fmla="*/ 2147483647 h 440"/>
              <a:gd name="T4" fmla="*/ 2147483647 w 2352"/>
              <a:gd name="T5" fmla="*/ 0 h 440"/>
              <a:gd name="T6" fmla="*/ 2147483647 w 2352"/>
              <a:gd name="T7" fmla="*/ 2147483647 h 440"/>
              <a:gd name="T8" fmla="*/ 2147483647 w 2352"/>
              <a:gd name="T9" fmla="*/ 2147483647 h 440"/>
              <a:gd name="T10" fmla="*/ 2147483647 w 2352"/>
              <a:gd name="T11" fmla="*/ 2147483647 h 440"/>
              <a:gd name="T12" fmla="*/ 2147483647 w 2352"/>
              <a:gd name="T13" fmla="*/ 2147483647 h 4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52"/>
              <a:gd name="T22" fmla="*/ 0 h 440"/>
              <a:gd name="T23" fmla="*/ 2352 w 2352"/>
              <a:gd name="T24" fmla="*/ 440 h 4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52" h="440">
                <a:moveTo>
                  <a:pt x="0" y="72"/>
                </a:moveTo>
                <a:lnTo>
                  <a:pt x="396" y="12"/>
                </a:lnTo>
                <a:lnTo>
                  <a:pt x="784" y="0"/>
                </a:lnTo>
                <a:lnTo>
                  <a:pt x="1176" y="120"/>
                </a:lnTo>
                <a:lnTo>
                  <a:pt x="1568" y="276"/>
                </a:lnTo>
                <a:lnTo>
                  <a:pt x="1960" y="348"/>
                </a:lnTo>
                <a:lnTo>
                  <a:pt x="2352" y="440"/>
                </a:lnTo>
              </a:path>
            </a:pathLst>
          </a:custGeom>
          <a:noFill/>
          <a:ln w="349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1295400" y="536575"/>
            <a:ext cx="1841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 sz="6600" b="1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492125" y="1795463"/>
            <a:ext cx="8651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800">
              <a:latin typeface="Comic Sans MS" pitchFamily="66" charset="0"/>
            </a:endParaRP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>
          <a:xfrm>
            <a:off x="492125" y="539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FF6600"/>
                </a:solidFill>
              </a:rPr>
              <a:t>Common colds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52563"/>
            <a:ext cx="4546600" cy="4929187"/>
          </a:xfrm>
        </p:spPr>
        <p:txBody>
          <a:bodyPr>
            <a:normAutofit/>
          </a:bodyPr>
          <a:lstStyle/>
          <a:p>
            <a:pPr marL="0">
              <a:lnSpc>
                <a:spcPct val="80000"/>
              </a:lnSpc>
              <a:buFontTx/>
              <a:buNone/>
              <a:defRPr/>
            </a:pPr>
            <a:r>
              <a:rPr lang="en-GB" sz="2000" dirty="0">
                <a:latin typeface="+mj-lt"/>
              </a:rPr>
              <a:t>Respiratory Infections mostly lead to common colds (URTI</a:t>
            </a:r>
            <a:r>
              <a:rPr lang="en-GB" sz="2000" dirty="0" smtClean="0">
                <a:latin typeface="+mj-lt"/>
              </a:rPr>
              <a:t>)</a:t>
            </a:r>
          </a:p>
          <a:p>
            <a:pPr marL="0">
              <a:lnSpc>
                <a:spcPct val="80000"/>
              </a:lnSpc>
              <a:buFontTx/>
              <a:buNone/>
              <a:defRPr/>
            </a:pPr>
            <a:endParaRPr lang="en-GB" sz="2000" dirty="0">
              <a:latin typeface="+mj-lt"/>
            </a:endParaRP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Pre-school children get 6-10 colds per year - Adults 2-5 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Colds cause 17% of GP consultations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solidFill>
                <a:schemeClr val="tx1"/>
              </a:solidFill>
              <a:latin typeface="+mj-lt"/>
            </a:endParaRP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Annual expenditure on cold remedies: about $2 billion per year in the USA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endParaRPr lang="en-GB" sz="2000" dirty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+mj-lt"/>
              </a:rPr>
              <a:t>The main agents </a:t>
            </a:r>
            <a:r>
              <a:rPr lang="en-GB" sz="2000" dirty="0">
                <a:latin typeface="+mj-lt"/>
              </a:rPr>
              <a:t>of </a:t>
            </a:r>
            <a:r>
              <a:rPr lang="en-GB" sz="2000" dirty="0" smtClean="0">
                <a:latin typeface="+mj-lt"/>
              </a:rPr>
              <a:t>respiratory </a:t>
            </a:r>
            <a:r>
              <a:rPr lang="en-GB" sz="2000" dirty="0">
                <a:latin typeface="+mj-lt"/>
              </a:rPr>
              <a:t>infection have many </a:t>
            </a:r>
            <a:r>
              <a:rPr lang="en-GB" sz="2000" dirty="0" smtClean="0">
                <a:latin typeface="+mj-lt"/>
              </a:rPr>
              <a:t>strains/subtypes</a:t>
            </a:r>
            <a:endParaRPr lang="en-GB" sz="2000" dirty="0">
              <a:latin typeface="+mj-lt"/>
            </a:endParaRPr>
          </a:p>
          <a:p>
            <a:pPr marL="0" indent="0">
              <a:buFontTx/>
              <a:buNone/>
              <a:defRPr/>
            </a:pPr>
            <a:endParaRPr lang="en-GB" sz="2000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en-GB" sz="2000" dirty="0" smtClean="0">
                <a:latin typeface="+mj-lt"/>
              </a:rPr>
              <a:t>Mostly </a:t>
            </a:r>
            <a:r>
              <a:rPr lang="en-GB" sz="2000" dirty="0">
                <a:latin typeface="+mj-lt"/>
              </a:rPr>
              <a:t>v</a:t>
            </a:r>
            <a:r>
              <a:rPr lang="en-GB" sz="2000" dirty="0" smtClean="0">
                <a:latin typeface="+mj-lt"/>
              </a:rPr>
              <a:t>iral </a:t>
            </a:r>
            <a:r>
              <a:rPr lang="en-GB" sz="2000" dirty="0">
                <a:latin typeface="+mj-lt"/>
              </a:rPr>
              <a:t>75%, bacterial 25%</a:t>
            </a:r>
          </a:p>
          <a:p>
            <a:pPr marL="0" eaLnBrk="1" hangingPunct="1">
              <a:lnSpc>
                <a:spcPct val="80000"/>
              </a:lnSpc>
              <a:buFontTx/>
              <a:buNone/>
              <a:defRPr/>
            </a:pPr>
            <a:endParaRPr lang="en-GB" sz="2000" dirty="0" smtClean="0">
              <a:latin typeface="+mj-lt"/>
            </a:endParaRPr>
          </a:p>
        </p:txBody>
      </p:sp>
      <p:pic>
        <p:nvPicPr>
          <p:cNvPr id="43013" name="Picture 10" descr="56454068_72b91a9b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12875"/>
            <a:ext cx="31718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Clinical importance of RSV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The Old</a:t>
            </a:r>
          </a:p>
          <a:p>
            <a:pPr eaLnBrk="1" hangingPunct="1"/>
            <a:r>
              <a:rPr lang="en-GB" sz="2400" smtClean="0"/>
              <a:t>Increasing importance</a:t>
            </a:r>
          </a:p>
          <a:p>
            <a:pPr eaLnBrk="1" hangingPunct="1"/>
            <a:r>
              <a:rPr lang="en-GB" sz="2400" smtClean="0"/>
              <a:t>Aging population</a:t>
            </a:r>
          </a:p>
          <a:p>
            <a:pPr eaLnBrk="1" hangingPunct="1"/>
            <a:r>
              <a:rPr lang="en-GB" sz="2400" smtClean="0"/>
              <a:t>Often fatal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48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The young</a:t>
            </a:r>
          </a:p>
          <a:p>
            <a:pPr eaLnBrk="1" hangingPunct="1"/>
            <a:r>
              <a:rPr lang="en-GB" sz="2400" smtClean="0"/>
              <a:t>All get RSV by 2 yrs old</a:t>
            </a:r>
          </a:p>
          <a:p>
            <a:pPr eaLnBrk="1" hangingPunct="1"/>
            <a:r>
              <a:rPr lang="en-GB" sz="2400" smtClean="0"/>
              <a:t>Highest risk 1-6 months</a:t>
            </a:r>
          </a:p>
          <a:p>
            <a:pPr eaLnBrk="1" hangingPunct="1"/>
            <a:r>
              <a:rPr lang="en-GB" sz="2400" smtClean="0"/>
              <a:t>Largest single cause of hospitalisation in infancy</a:t>
            </a:r>
          </a:p>
          <a:p>
            <a:pPr eaLnBrk="1" hangingPunct="1"/>
            <a:r>
              <a:rPr lang="en-GB" sz="2400" smtClean="0"/>
              <a:t>Leads to bronchiolitis</a:t>
            </a:r>
          </a:p>
          <a:p>
            <a:pPr eaLnBrk="1" hangingPunct="1">
              <a:buFontTx/>
              <a:buNone/>
            </a:pPr>
            <a:endParaRPr lang="en-GB" sz="2400" smtClean="0"/>
          </a:p>
        </p:txBody>
      </p:sp>
      <p:pic>
        <p:nvPicPr>
          <p:cNvPr id="45060" name="Picture 6" descr="wheelch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716338"/>
            <a:ext cx="1906587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Image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292600"/>
            <a:ext cx="26606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2065338" y="6223000"/>
            <a:ext cx="4341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/>
              <a:t>Data from Parrott et al </a:t>
            </a:r>
            <a:r>
              <a:rPr lang="en-GB" sz="1400" i="1"/>
              <a:t>Am J Epidemiol </a:t>
            </a:r>
            <a:r>
              <a:rPr lang="en-GB" sz="1400"/>
              <a:t> 1973; </a:t>
            </a:r>
            <a:r>
              <a:rPr lang="en-GB" sz="1400" b="1"/>
              <a:t>98</a:t>
            </a:r>
            <a:r>
              <a:rPr lang="en-GB" sz="1400"/>
              <a:t>:289</a:t>
            </a:r>
          </a:p>
        </p:txBody>
      </p:sp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3725863" y="5638800"/>
            <a:ext cx="201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Age (months)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 rot="-5386503">
            <a:off x="-134937" y="3175000"/>
            <a:ext cx="248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/>
              <a:t>Number of cases</a:t>
            </a:r>
          </a:p>
        </p:txBody>
      </p:sp>
      <p:sp>
        <p:nvSpPr>
          <p:cNvPr id="47108" name="AutoShape 5"/>
          <p:cNvSpPr>
            <a:spLocks noChangeAspect="1" noChangeArrowheads="1" noTextEdit="1"/>
          </p:cNvSpPr>
          <p:nvPr/>
        </p:nvSpPr>
        <p:spPr bwMode="auto">
          <a:xfrm>
            <a:off x="1219200" y="304800"/>
            <a:ext cx="86026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2008188" y="4579938"/>
            <a:ext cx="5292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2008188" y="4032250"/>
            <a:ext cx="52927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8"/>
          <p:cNvSpPr>
            <a:spLocks noChangeShapeType="1"/>
          </p:cNvSpPr>
          <p:nvPr/>
        </p:nvSpPr>
        <p:spPr bwMode="auto">
          <a:xfrm>
            <a:off x="2008188" y="3484563"/>
            <a:ext cx="5292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>
            <a:off x="2008188" y="2936875"/>
            <a:ext cx="52927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Line 10"/>
          <p:cNvSpPr>
            <a:spLocks noChangeShapeType="1"/>
          </p:cNvSpPr>
          <p:nvPr/>
        </p:nvSpPr>
        <p:spPr bwMode="auto">
          <a:xfrm>
            <a:off x="2008188" y="2389188"/>
            <a:ext cx="5292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>
            <a:off x="2008188" y="1841500"/>
            <a:ext cx="52927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2008188" y="1293813"/>
            <a:ext cx="5292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>
            <a:off x="2008188" y="746125"/>
            <a:ext cx="52927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2008188" y="746125"/>
            <a:ext cx="1587" cy="4381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5"/>
          <p:cNvSpPr>
            <a:spLocks noChangeShapeType="1"/>
          </p:cNvSpPr>
          <p:nvPr/>
        </p:nvSpPr>
        <p:spPr bwMode="auto">
          <a:xfrm>
            <a:off x="1912938" y="5127625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Line 16"/>
          <p:cNvSpPr>
            <a:spLocks noChangeShapeType="1"/>
          </p:cNvSpPr>
          <p:nvPr/>
        </p:nvSpPr>
        <p:spPr bwMode="auto">
          <a:xfrm>
            <a:off x="1912938" y="4579938"/>
            <a:ext cx="95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Line 17"/>
          <p:cNvSpPr>
            <a:spLocks noChangeShapeType="1"/>
          </p:cNvSpPr>
          <p:nvPr/>
        </p:nvSpPr>
        <p:spPr bwMode="auto">
          <a:xfrm>
            <a:off x="1912938" y="4032250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Line 18"/>
          <p:cNvSpPr>
            <a:spLocks noChangeShapeType="1"/>
          </p:cNvSpPr>
          <p:nvPr/>
        </p:nvSpPr>
        <p:spPr bwMode="auto">
          <a:xfrm>
            <a:off x="1912938" y="3484563"/>
            <a:ext cx="95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Line 19"/>
          <p:cNvSpPr>
            <a:spLocks noChangeShapeType="1"/>
          </p:cNvSpPr>
          <p:nvPr/>
        </p:nvSpPr>
        <p:spPr bwMode="auto">
          <a:xfrm>
            <a:off x="1912938" y="2936875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Line 20"/>
          <p:cNvSpPr>
            <a:spLocks noChangeShapeType="1"/>
          </p:cNvSpPr>
          <p:nvPr/>
        </p:nvSpPr>
        <p:spPr bwMode="auto">
          <a:xfrm>
            <a:off x="1912938" y="2389188"/>
            <a:ext cx="95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Line 21"/>
          <p:cNvSpPr>
            <a:spLocks noChangeShapeType="1"/>
          </p:cNvSpPr>
          <p:nvPr/>
        </p:nvSpPr>
        <p:spPr bwMode="auto">
          <a:xfrm>
            <a:off x="1912938" y="1841500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Line 22"/>
          <p:cNvSpPr>
            <a:spLocks noChangeShapeType="1"/>
          </p:cNvSpPr>
          <p:nvPr/>
        </p:nvSpPr>
        <p:spPr bwMode="auto">
          <a:xfrm>
            <a:off x="1912938" y="1293813"/>
            <a:ext cx="952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6" name="Line 23"/>
          <p:cNvSpPr>
            <a:spLocks noChangeShapeType="1"/>
          </p:cNvSpPr>
          <p:nvPr/>
        </p:nvSpPr>
        <p:spPr bwMode="auto">
          <a:xfrm>
            <a:off x="1912938" y="746125"/>
            <a:ext cx="952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Line 24"/>
          <p:cNvSpPr>
            <a:spLocks noChangeShapeType="1"/>
          </p:cNvSpPr>
          <p:nvPr/>
        </p:nvSpPr>
        <p:spPr bwMode="auto">
          <a:xfrm>
            <a:off x="2008188" y="5127625"/>
            <a:ext cx="52927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8" name="Line 25"/>
          <p:cNvSpPr>
            <a:spLocks noChangeShapeType="1"/>
          </p:cNvSpPr>
          <p:nvPr/>
        </p:nvSpPr>
        <p:spPr bwMode="auto">
          <a:xfrm flipV="1">
            <a:off x="2008188" y="5127625"/>
            <a:ext cx="1587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Line 26"/>
          <p:cNvSpPr>
            <a:spLocks noChangeShapeType="1"/>
          </p:cNvSpPr>
          <p:nvPr/>
        </p:nvSpPr>
        <p:spPr bwMode="auto">
          <a:xfrm flipV="1">
            <a:off x="2855913" y="5127625"/>
            <a:ext cx="1587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0" name="Line 27"/>
          <p:cNvSpPr>
            <a:spLocks noChangeShapeType="1"/>
          </p:cNvSpPr>
          <p:nvPr/>
        </p:nvSpPr>
        <p:spPr bwMode="auto">
          <a:xfrm flipV="1">
            <a:off x="3703638" y="5127625"/>
            <a:ext cx="1587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Line 28"/>
          <p:cNvSpPr>
            <a:spLocks noChangeShapeType="1"/>
          </p:cNvSpPr>
          <p:nvPr/>
        </p:nvSpPr>
        <p:spPr bwMode="auto">
          <a:xfrm flipV="1">
            <a:off x="4552950" y="5127625"/>
            <a:ext cx="1588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Line 29"/>
          <p:cNvSpPr>
            <a:spLocks noChangeShapeType="1"/>
          </p:cNvSpPr>
          <p:nvPr/>
        </p:nvSpPr>
        <p:spPr bwMode="auto">
          <a:xfrm flipV="1">
            <a:off x="5400675" y="5127625"/>
            <a:ext cx="1588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3" name="Line 30"/>
          <p:cNvSpPr>
            <a:spLocks noChangeShapeType="1"/>
          </p:cNvSpPr>
          <p:nvPr/>
        </p:nvSpPr>
        <p:spPr bwMode="auto">
          <a:xfrm flipV="1">
            <a:off x="6237288" y="5127625"/>
            <a:ext cx="1587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4" name="Line 31"/>
          <p:cNvSpPr>
            <a:spLocks noChangeShapeType="1"/>
          </p:cNvSpPr>
          <p:nvPr/>
        </p:nvSpPr>
        <p:spPr bwMode="auto">
          <a:xfrm flipV="1">
            <a:off x="7085013" y="5127625"/>
            <a:ext cx="1587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5" name="Freeform 32"/>
          <p:cNvSpPr>
            <a:spLocks/>
          </p:cNvSpPr>
          <p:nvPr/>
        </p:nvSpPr>
        <p:spPr bwMode="auto">
          <a:xfrm>
            <a:off x="2330450" y="1019175"/>
            <a:ext cx="4862513" cy="4108450"/>
          </a:xfrm>
          <a:custGeom>
            <a:avLst/>
            <a:gdLst>
              <a:gd name="T0" fmla="*/ 0 w 407"/>
              <a:gd name="T1" fmla="*/ 2147483647 h 345"/>
              <a:gd name="T2" fmla="*/ 2147483647 w 407"/>
              <a:gd name="T3" fmla="*/ 0 h 345"/>
              <a:gd name="T4" fmla="*/ 2147483647 w 407"/>
              <a:gd name="T5" fmla="*/ 2147483647 h 345"/>
              <a:gd name="T6" fmla="*/ 2147483647 w 407"/>
              <a:gd name="T7" fmla="*/ 2147483647 h 345"/>
              <a:gd name="T8" fmla="*/ 2147483647 w 407"/>
              <a:gd name="T9" fmla="*/ 2147483647 h 345"/>
              <a:gd name="T10" fmla="*/ 2147483647 w 407"/>
              <a:gd name="T11" fmla="*/ 2147483647 h 345"/>
              <a:gd name="T12" fmla="*/ 2147483647 w 407"/>
              <a:gd name="T13" fmla="*/ 2147483647 h 345"/>
              <a:gd name="T14" fmla="*/ 2147483647 w 407"/>
              <a:gd name="T15" fmla="*/ 2147483647 h 345"/>
              <a:gd name="T16" fmla="*/ 2147483647 w 407"/>
              <a:gd name="T17" fmla="*/ 2147483647 h 345"/>
              <a:gd name="T18" fmla="*/ 2147483647 w 407"/>
              <a:gd name="T19" fmla="*/ 2147483647 h 345"/>
              <a:gd name="T20" fmla="*/ 2147483647 w 407"/>
              <a:gd name="T21" fmla="*/ 2147483647 h 345"/>
              <a:gd name="T22" fmla="*/ 2147483647 w 407"/>
              <a:gd name="T23" fmla="*/ 2147483647 h 345"/>
              <a:gd name="T24" fmla="*/ 2147483647 w 407"/>
              <a:gd name="T25" fmla="*/ 2147483647 h 345"/>
              <a:gd name="T26" fmla="*/ 2147483647 w 407"/>
              <a:gd name="T27" fmla="*/ 2147483647 h 345"/>
              <a:gd name="T28" fmla="*/ 2147483647 w 407"/>
              <a:gd name="T29" fmla="*/ 2147483647 h 345"/>
              <a:gd name="T30" fmla="*/ 2147483647 w 407"/>
              <a:gd name="T31" fmla="*/ 2147483647 h 345"/>
              <a:gd name="T32" fmla="*/ 2147483647 w 407"/>
              <a:gd name="T33" fmla="*/ 2147483647 h 345"/>
              <a:gd name="T34" fmla="*/ 2147483647 w 407"/>
              <a:gd name="T35" fmla="*/ 2147483647 h 345"/>
              <a:gd name="T36" fmla="*/ 2147483647 w 407"/>
              <a:gd name="T37" fmla="*/ 2147483647 h 345"/>
              <a:gd name="T38" fmla="*/ 2147483647 w 407"/>
              <a:gd name="T39" fmla="*/ 2147483647 h 345"/>
              <a:gd name="T40" fmla="*/ 2147483647 w 407"/>
              <a:gd name="T41" fmla="*/ 2147483647 h 345"/>
              <a:gd name="T42" fmla="*/ 2147483647 w 407"/>
              <a:gd name="T43" fmla="*/ 2147483647 h 345"/>
              <a:gd name="T44" fmla="*/ 2147483647 w 407"/>
              <a:gd name="T45" fmla="*/ 2147483647 h 345"/>
              <a:gd name="T46" fmla="*/ 2147483647 w 407"/>
              <a:gd name="T47" fmla="*/ 2147483647 h 34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7"/>
              <a:gd name="T73" fmla="*/ 0 h 345"/>
              <a:gd name="T74" fmla="*/ 407 w 407"/>
              <a:gd name="T75" fmla="*/ 345 h 34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7" h="345">
                <a:moveTo>
                  <a:pt x="0" y="253"/>
                </a:moveTo>
                <a:lnTo>
                  <a:pt x="17" y="0"/>
                </a:lnTo>
                <a:lnTo>
                  <a:pt x="35" y="60"/>
                </a:lnTo>
                <a:lnTo>
                  <a:pt x="53" y="115"/>
                </a:lnTo>
                <a:lnTo>
                  <a:pt x="70" y="161"/>
                </a:lnTo>
                <a:lnTo>
                  <a:pt x="88" y="207"/>
                </a:lnTo>
                <a:lnTo>
                  <a:pt x="106" y="248"/>
                </a:lnTo>
                <a:lnTo>
                  <a:pt x="124" y="294"/>
                </a:lnTo>
                <a:lnTo>
                  <a:pt x="141" y="267"/>
                </a:lnTo>
                <a:lnTo>
                  <a:pt x="159" y="299"/>
                </a:lnTo>
                <a:lnTo>
                  <a:pt x="177" y="294"/>
                </a:lnTo>
                <a:lnTo>
                  <a:pt x="195" y="336"/>
                </a:lnTo>
                <a:lnTo>
                  <a:pt x="212" y="336"/>
                </a:lnTo>
                <a:lnTo>
                  <a:pt x="230" y="340"/>
                </a:lnTo>
                <a:lnTo>
                  <a:pt x="248" y="342"/>
                </a:lnTo>
                <a:lnTo>
                  <a:pt x="265" y="343"/>
                </a:lnTo>
                <a:lnTo>
                  <a:pt x="283" y="345"/>
                </a:lnTo>
                <a:lnTo>
                  <a:pt x="301" y="344"/>
                </a:lnTo>
                <a:lnTo>
                  <a:pt x="319" y="345"/>
                </a:lnTo>
                <a:lnTo>
                  <a:pt x="336" y="345"/>
                </a:lnTo>
                <a:lnTo>
                  <a:pt x="354" y="345"/>
                </a:lnTo>
                <a:lnTo>
                  <a:pt x="372" y="344"/>
                </a:lnTo>
                <a:lnTo>
                  <a:pt x="389" y="345"/>
                </a:lnTo>
                <a:lnTo>
                  <a:pt x="407" y="344"/>
                </a:lnTo>
              </a:path>
            </a:pathLst>
          </a:cu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Oval 33"/>
          <p:cNvSpPr>
            <a:spLocks noChangeArrowheads="1"/>
          </p:cNvSpPr>
          <p:nvPr/>
        </p:nvSpPr>
        <p:spPr bwMode="auto">
          <a:xfrm>
            <a:off x="2222500" y="3924300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37" name="Oval 34"/>
          <p:cNvSpPr>
            <a:spLocks noChangeArrowheads="1"/>
          </p:cNvSpPr>
          <p:nvPr/>
        </p:nvSpPr>
        <p:spPr bwMode="auto">
          <a:xfrm>
            <a:off x="2425700" y="912813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38" name="Oval 35"/>
          <p:cNvSpPr>
            <a:spLocks noChangeArrowheads="1"/>
          </p:cNvSpPr>
          <p:nvPr/>
        </p:nvSpPr>
        <p:spPr bwMode="auto">
          <a:xfrm>
            <a:off x="2641600" y="1627188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39" name="Oval 36"/>
          <p:cNvSpPr>
            <a:spLocks noChangeArrowheads="1"/>
          </p:cNvSpPr>
          <p:nvPr/>
        </p:nvSpPr>
        <p:spPr bwMode="auto">
          <a:xfrm>
            <a:off x="2855913" y="2281238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0" name="Oval 37"/>
          <p:cNvSpPr>
            <a:spLocks noChangeArrowheads="1"/>
          </p:cNvSpPr>
          <p:nvPr/>
        </p:nvSpPr>
        <p:spPr bwMode="auto">
          <a:xfrm>
            <a:off x="3059113" y="2828925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1" name="Oval 38"/>
          <p:cNvSpPr>
            <a:spLocks noChangeArrowheads="1"/>
          </p:cNvSpPr>
          <p:nvPr/>
        </p:nvSpPr>
        <p:spPr bwMode="auto">
          <a:xfrm>
            <a:off x="3275013" y="3376613"/>
            <a:ext cx="201612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2" name="Oval 39"/>
          <p:cNvSpPr>
            <a:spLocks noChangeArrowheads="1"/>
          </p:cNvSpPr>
          <p:nvPr/>
        </p:nvSpPr>
        <p:spPr bwMode="auto">
          <a:xfrm>
            <a:off x="3489325" y="3865563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3" name="Oval 40"/>
          <p:cNvSpPr>
            <a:spLocks noChangeArrowheads="1"/>
          </p:cNvSpPr>
          <p:nvPr/>
        </p:nvSpPr>
        <p:spPr bwMode="auto">
          <a:xfrm>
            <a:off x="3703638" y="4413250"/>
            <a:ext cx="203200" cy="201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4" name="Oval 41"/>
          <p:cNvSpPr>
            <a:spLocks noChangeArrowheads="1"/>
          </p:cNvSpPr>
          <p:nvPr/>
        </p:nvSpPr>
        <p:spPr bwMode="auto">
          <a:xfrm>
            <a:off x="3906838" y="4090988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5" name="Oval 42"/>
          <p:cNvSpPr>
            <a:spLocks noChangeArrowheads="1"/>
          </p:cNvSpPr>
          <p:nvPr/>
        </p:nvSpPr>
        <p:spPr bwMode="auto">
          <a:xfrm>
            <a:off x="4122738" y="4471988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6" name="Oval 43"/>
          <p:cNvSpPr>
            <a:spLocks noChangeArrowheads="1"/>
          </p:cNvSpPr>
          <p:nvPr/>
        </p:nvSpPr>
        <p:spPr bwMode="auto">
          <a:xfrm>
            <a:off x="4337050" y="4413250"/>
            <a:ext cx="203200" cy="201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7" name="Oval 44"/>
          <p:cNvSpPr>
            <a:spLocks noChangeArrowheads="1"/>
          </p:cNvSpPr>
          <p:nvPr/>
        </p:nvSpPr>
        <p:spPr bwMode="auto">
          <a:xfrm>
            <a:off x="4552950" y="4913313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8" name="Oval 45"/>
          <p:cNvSpPr>
            <a:spLocks noChangeArrowheads="1"/>
          </p:cNvSpPr>
          <p:nvPr/>
        </p:nvSpPr>
        <p:spPr bwMode="auto">
          <a:xfrm>
            <a:off x="4756150" y="4913313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49" name="Oval 46"/>
          <p:cNvSpPr>
            <a:spLocks noChangeArrowheads="1"/>
          </p:cNvSpPr>
          <p:nvPr/>
        </p:nvSpPr>
        <p:spPr bwMode="auto">
          <a:xfrm>
            <a:off x="4970463" y="4960938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0" name="Oval 47"/>
          <p:cNvSpPr>
            <a:spLocks noChangeArrowheads="1"/>
          </p:cNvSpPr>
          <p:nvPr/>
        </p:nvSpPr>
        <p:spPr bwMode="auto">
          <a:xfrm>
            <a:off x="5186363" y="4984750"/>
            <a:ext cx="203200" cy="201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1" name="Oval 48"/>
          <p:cNvSpPr>
            <a:spLocks noChangeArrowheads="1"/>
          </p:cNvSpPr>
          <p:nvPr/>
        </p:nvSpPr>
        <p:spPr bwMode="auto">
          <a:xfrm>
            <a:off x="5389563" y="4995863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2" name="Oval 49"/>
          <p:cNvSpPr>
            <a:spLocks noChangeArrowheads="1"/>
          </p:cNvSpPr>
          <p:nvPr/>
        </p:nvSpPr>
        <p:spPr bwMode="auto">
          <a:xfrm>
            <a:off x="5603875" y="5019675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3" name="Oval 50"/>
          <p:cNvSpPr>
            <a:spLocks noChangeArrowheads="1"/>
          </p:cNvSpPr>
          <p:nvPr/>
        </p:nvSpPr>
        <p:spPr bwMode="auto">
          <a:xfrm>
            <a:off x="5819775" y="5008563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4" name="Oval 51"/>
          <p:cNvSpPr>
            <a:spLocks noChangeArrowheads="1"/>
          </p:cNvSpPr>
          <p:nvPr/>
        </p:nvSpPr>
        <p:spPr bwMode="auto">
          <a:xfrm>
            <a:off x="6034088" y="5019675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5" name="Oval 52"/>
          <p:cNvSpPr>
            <a:spLocks noChangeArrowheads="1"/>
          </p:cNvSpPr>
          <p:nvPr/>
        </p:nvSpPr>
        <p:spPr bwMode="auto">
          <a:xfrm>
            <a:off x="6237288" y="5019675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6" name="Oval 53"/>
          <p:cNvSpPr>
            <a:spLocks noChangeArrowheads="1"/>
          </p:cNvSpPr>
          <p:nvPr/>
        </p:nvSpPr>
        <p:spPr bwMode="auto">
          <a:xfrm>
            <a:off x="6453188" y="5019675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7" name="Oval 54"/>
          <p:cNvSpPr>
            <a:spLocks noChangeArrowheads="1"/>
          </p:cNvSpPr>
          <p:nvPr/>
        </p:nvSpPr>
        <p:spPr bwMode="auto">
          <a:xfrm>
            <a:off x="6667500" y="5008563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8" name="Oval 55"/>
          <p:cNvSpPr>
            <a:spLocks noChangeArrowheads="1"/>
          </p:cNvSpPr>
          <p:nvPr/>
        </p:nvSpPr>
        <p:spPr bwMode="auto">
          <a:xfrm>
            <a:off x="6870700" y="5019675"/>
            <a:ext cx="203200" cy="2032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59" name="Oval 56"/>
          <p:cNvSpPr>
            <a:spLocks noChangeArrowheads="1"/>
          </p:cNvSpPr>
          <p:nvPr/>
        </p:nvSpPr>
        <p:spPr bwMode="auto">
          <a:xfrm>
            <a:off x="7085013" y="5008563"/>
            <a:ext cx="203200" cy="2016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7160" name="Rectangle 57"/>
          <p:cNvSpPr>
            <a:spLocks noChangeArrowheads="1"/>
          </p:cNvSpPr>
          <p:nvPr/>
        </p:nvSpPr>
        <p:spPr bwMode="auto">
          <a:xfrm>
            <a:off x="1612900" y="4960938"/>
            <a:ext cx="1619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1" name="Rectangle 58"/>
          <p:cNvSpPr>
            <a:spLocks noChangeArrowheads="1"/>
          </p:cNvSpPr>
          <p:nvPr/>
        </p:nvSpPr>
        <p:spPr bwMode="auto">
          <a:xfrm>
            <a:off x="1458913" y="4413250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10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2" name="Rectangle 59"/>
          <p:cNvSpPr>
            <a:spLocks noChangeArrowheads="1"/>
          </p:cNvSpPr>
          <p:nvPr/>
        </p:nvSpPr>
        <p:spPr bwMode="auto">
          <a:xfrm>
            <a:off x="1458913" y="3865563"/>
            <a:ext cx="323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3" name="Rectangle 60"/>
          <p:cNvSpPr>
            <a:spLocks noChangeArrowheads="1"/>
          </p:cNvSpPr>
          <p:nvPr/>
        </p:nvSpPr>
        <p:spPr bwMode="auto">
          <a:xfrm>
            <a:off x="1458913" y="331787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30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4" name="Rectangle 61"/>
          <p:cNvSpPr>
            <a:spLocks noChangeArrowheads="1"/>
          </p:cNvSpPr>
          <p:nvPr/>
        </p:nvSpPr>
        <p:spPr bwMode="auto">
          <a:xfrm>
            <a:off x="1458913" y="2770188"/>
            <a:ext cx="323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40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5" name="Rectangle 62"/>
          <p:cNvSpPr>
            <a:spLocks noChangeArrowheads="1"/>
          </p:cNvSpPr>
          <p:nvPr/>
        </p:nvSpPr>
        <p:spPr bwMode="auto">
          <a:xfrm>
            <a:off x="1458913" y="2222500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50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6" name="Rectangle 63"/>
          <p:cNvSpPr>
            <a:spLocks noChangeArrowheads="1"/>
          </p:cNvSpPr>
          <p:nvPr/>
        </p:nvSpPr>
        <p:spPr bwMode="auto">
          <a:xfrm>
            <a:off x="1458913" y="1674813"/>
            <a:ext cx="323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60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7" name="Rectangle 64"/>
          <p:cNvSpPr>
            <a:spLocks noChangeArrowheads="1"/>
          </p:cNvSpPr>
          <p:nvPr/>
        </p:nvSpPr>
        <p:spPr bwMode="auto">
          <a:xfrm>
            <a:off x="1458913" y="112712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70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8" name="Rectangle 65"/>
          <p:cNvSpPr>
            <a:spLocks noChangeArrowheads="1"/>
          </p:cNvSpPr>
          <p:nvPr/>
        </p:nvSpPr>
        <p:spPr bwMode="auto">
          <a:xfrm>
            <a:off x="1458913" y="579438"/>
            <a:ext cx="323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80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69" name="Rectangle 66"/>
          <p:cNvSpPr>
            <a:spLocks noChangeArrowheads="1"/>
          </p:cNvSpPr>
          <p:nvPr/>
        </p:nvSpPr>
        <p:spPr bwMode="auto">
          <a:xfrm>
            <a:off x="2043113" y="5400675"/>
            <a:ext cx="161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70" name="Rectangle 67"/>
          <p:cNvSpPr>
            <a:spLocks noChangeArrowheads="1"/>
          </p:cNvSpPr>
          <p:nvPr/>
        </p:nvSpPr>
        <p:spPr bwMode="auto">
          <a:xfrm>
            <a:off x="2892425" y="5400675"/>
            <a:ext cx="161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71" name="Rectangle 68"/>
          <p:cNvSpPr>
            <a:spLocks noChangeArrowheads="1"/>
          </p:cNvSpPr>
          <p:nvPr/>
        </p:nvSpPr>
        <p:spPr bwMode="auto">
          <a:xfrm>
            <a:off x="3740150" y="5400675"/>
            <a:ext cx="16192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8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72" name="Rectangle 69"/>
          <p:cNvSpPr>
            <a:spLocks noChangeArrowheads="1"/>
          </p:cNvSpPr>
          <p:nvPr/>
        </p:nvSpPr>
        <p:spPr bwMode="auto">
          <a:xfrm>
            <a:off x="4505325" y="540067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12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73" name="Rectangle 70"/>
          <p:cNvSpPr>
            <a:spLocks noChangeArrowheads="1"/>
          </p:cNvSpPr>
          <p:nvPr/>
        </p:nvSpPr>
        <p:spPr bwMode="auto">
          <a:xfrm>
            <a:off x="5341938" y="540067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16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74" name="Rectangle 71"/>
          <p:cNvSpPr>
            <a:spLocks noChangeArrowheads="1"/>
          </p:cNvSpPr>
          <p:nvPr/>
        </p:nvSpPr>
        <p:spPr bwMode="auto">
          <a:xfrm>
            <a:off x="6189663" y="540067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20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75" name="Rectangle 72"/>
          <p:cNvSpPr>
            <a:spLocks noChangeArrowheads="1"/>
          </p:cNvSpPr>
          <p:nvPr/>
        </p:nvSpPr>
        <p:spPr bwMode="auto">
          <a:xfrm>
            <a:off x="7037388" y="540067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GB" sz="2300" b="1">
                <a:solidFill>
                  <a:srgbClr val="000000"/>
                </a:solidFill>
                <a:latin typeface="Calibri" pitchFamily="34" charset="0"/>
              </a:rPr>
              <a:t>24</a:t>
            </a:r>
            <a:endParaRPr lang="en-GB" sz="2400">
              <a:latin typeface="Calibri" pitchFamily="34" charset="0"/>
            </a:endParaRPr>
          </a:p>
        </p:txBody>
      </p:sp>
      <p:sp>
        <p:nvSpPr>
          <p:cNvPr id="47176" name="Text Box 73"/>
          <p:cNvSpPr txBox="1">
            <a:spLocks noChangeArrowheads="1"/>
          </p:cNvSpPr>
          <p:nvPr/>
        </p:nvSpPr>
        <p:spPr bwMode="auto">
          <a:xfrm>
            <a:off x="2063750" y="228600"/>
            <a:ext cx="5267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800" b="1">
                <a:solidFill>
                  <a:srgbClr val="FF6600"/>
                </a:solidFill>
              </a:rPr>
              <a:t>Age incidence of bronchiolitis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038600" cy="3043238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0000FF"/>
                </a:solidFill>
              </a:rPr>
              <a:t>Children get more respiratory viral infections</a:t>
            </a:r>
          </a:p>
          <a:p>
            <a:pPr eaLnBrk="1" hangingPunct="1"/>
            <a:endParaRPr lang="en-GB" sz="2400" smtClean="0">
              <a:solidFill>
                <a:srgbClr val="0000FF"/>
              </a:solidFill>
            </a:endParaRPr>
          </a:p>
          <a:p>
            <a:pPr eaLnBrk="1" hangingPunct="1"/>
            <a:r>
              <a:rPr lang="en-GB" sz="2400" smtClean="0">
                <a:solidFill>
                  <a:srgbClr val="0000FF"/>
                </a:solidFill>
              </a:rPr>
              <a:t>Disease often more severe (</a:t>
            </a:r>
            <a:r>
              <a:rPr lang="en-GB" sz="2400" i="1" smtClean="0">
                <a:solidFill>
                  <a:srgbClr val="0000FF"/>
                </a:solidFill>
              </a:rPr>
              <a:t>eg</a:t>
            </a:r>
            <a:r>
              <a:rPr lang="en-GB" sz="2400" smtClean="0">
                <a:solidFill>
                  <a:srgbClr val="0000FF"/>
                </a:solidFill>
              </a:rPr>
              <a:t>. bronchiolitis)</a:t>
            </a:r>
          </a:p>
          <a:p>
            <a:pPr eaLnBrk="1" hangingPunct="1"/>
            <a:endParaRPr lang="en-GB" sz="2400" smtClean="0">
              <a:solidFill>
                <a:srgbClr val="0000FF"/>
              </a:solidFill>
            </a:endParaRPr>
          </a:p>
          <a:p>
            <a:pPr eaLnBrk="1" hangingPunct="1"/>
            <a:r>
              <a:rPr lang="en-GB" sz="2400" smtClean="0">
                <a:solidFill>
                  <a:srgbClr val="0000FF"/>
                </a:solidFill>
              </a:rPr>
              <a:t>They also act as vectors of disease</a:t>
            </a:r>
          </a:p>
          <a:p>
            <a:pPr eaLnBrk="1" hangingPunct="1"/>
            <a:endParaRPr lang="en-GB" sz="2400" smtClean="0">
              <a:solidFill>
                <a:srgbClr val="0000FF"/>
              </a:solidFill>
            </a:endParaRPr>
          </a:p>
        </p:txBody>
      </p:sp>
      <p:pic>
        <p:nvPicPr>
          <p:cNvPr id="49154" name="Picture 4" descr="kiss-895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700213"/>
            <a:ext cx="4038600" cy="3028950"/>
          </a:xfrm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2776538" y="506413"/>
            <a:ext cx="3662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FF"/>
                </a:solidFill>
              </a:rPr>
              <a:t>Respiratory Infections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611188" y="5589588"/>
            <a:ext cx="7993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Understanding neonatal immunology may help us to understand why children are more susceptible to infection</a:t>
            </a:r>
          </a:p>
          <a:p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2623</Words>
  <Application>Microsoft Office PowerPoint</Application>
  <PresentationFormat>On-screen Show (4:3)</PresentationFormat>
  <Paragraphs>426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Respiratory Illnesses per Person per Year </vt:lpstr>
      <vt:lpstr>Common colds</vt:lpstr>
      <vt:lpstr>Clinical importance of RSV</vt:lpstr>
      <vt:lpstr>PowerPoint Presentation</vt:lpstr>
      <vt:lpstr>PowerPoint Presentation</vt:lpstr>
      <vt:lpstr>Wheezing and asthma after RSV hospitalisation</vt:lpstr>
      <vt:lpstr>PowerPoint Presentation</vt:lpstr>
      <vt:lpstr>Epidemiology: The hygiene hypothesis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Toll like Receptors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neonates different?</vt:lpstr>
      <vt:lpstr>PowerPoint Presentation</vt:lpstr>
      <vt:lpstr>New Vaccine Strategies The ideal vaccine would be a single dose given at birth, preferably avoiding injections and providing immediate and long-lasting protection against multiple diseases.  (Wood and Siegrist, Curr Op Infect. Dis 2011, 24:190.)  The challenge is to develop novel vaccine strategies that overcome maternal antibody and weak neonatal responses. Novel adjuvants (not alum) may be the key. </vt:lpstr>
      <vt:lpstr>Alternative vaccine strategies</vt:lpstr>
      <vt:lpstr>Summary 1</vt:lpstr>
      <vt:lpstr>Summary 2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Culley, Fiona J</dc:creator>
  <cp:lastModifiedBy>Shiel, Nuala</cp:lastModifiedBy>
  <cp:revision>103</cp:revision>
  <dcterms:created xsi:type="dcterms:W3CDTF">2012-10-31T12:30:12Z</dcterms:created>
  <dcterms:modified xsi:type="dcterms:W3CDTF">2013-01-10T14:22:34Z</dcterms:modified>
</cp:coreProperties>
</file>