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60"/>
  </p:normalViewPr>
  <p:slideViewPr>
    <p:cSldViewPr>
      <p:cViewPr>
        <p:scale>
          <a:sx n="50" d="100"/>
          <a:sy n="50" d="100"/>
        </p:scale>
        <p:origin x="-80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9EA2-769F-40A9-915D-C99A8F3DE485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C452-79DF-4254-9A1E-077E8BFE81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2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434EB-13AF-4C37-8D06-DB4323FD56C0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CDAA1-0E03-4BDB-AD49-BD0A291EDF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1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CDAA1-0E03-4BDB-AD49-BD0A291EDF3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1877-8E79-42C2-B3F8-0B3F1006F611}" type="datetimeFigureOut">
              <a:rPr lang="en-GB" smtClean="0"/>
              <a:pPr/>
              <a:t>11/01/2013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AC2E-DDDA-44CF-A1BC-6F9B9B84A4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uk-plc.net/library/abd/uploads/Flow-Cytometry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Flow </a:t>
            </a:r>
            <a:r>
              <a:rPr lang="en-GB" sz="6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cytometry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14/1/2013</a:t>
            </a:r>
            <a:endParaRPr lang="en-GB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IMP_ML_2CS_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360045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229200"/>
            <a:ext cx="32861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Nazanin.farhadi09@ic.ac.uk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roup 193"/>
          <p:cNvGrpSpPr/>
          <p:nvPr/>
        </p:nvGrpSpPr>
        <p:grpSpPr>
          <a:xfrm>
            <a:off x="3347864" y="980728"/>
            <a:ext cx="2160240" cy="2448272"/>
            <a:chOff x="899592" y="108137"/>
            <a:chExt cx="2520280" cy="2898107"/>
          </a:xfrm>
        </p:grpSpPr>
        <p:grpSp>
          <p:nvGrpSpPr>
            <p:cNvPr id="45" name="Group 44"/>
            <p:cNvGrpSpPr/>
            <p:nvPr/>
          </p:nvGrpSpPr>
          <p:grpSpPr>
            <a:xfrm>
              <a:off x="899592" y="476672"/>
              <a:ext cx="2520280" cy="1872208"/>
              <a:chOff x="899592" y="476672"/>
              <a:chExt cx="2520280" cy="1872208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899592" y="476672"/>
                <a:ext cx="2520280" cy="1872208"/>
                <a:chOff x="899592" y="404664"/>
                <a:chExt cx="2520280" cy="1872208"/>
              </a:xfrm>
            </p:grpSpPr>
            <p:sp>
              <p:nvSpPr>
                <p:cNvPr id="5" name="Flowchart: Process 4"/>
                <p:cNvSpPr/>
                <p:nvPr/>
              </p:nvSpPr>
              <p:spPr>
                <a:xfrm>
                  <a:off x="899592" y="404664"/>
                  <a:ext cx="2520280" cy="1872208"/>
                </a:xfrm>
                <a:prstGeom prst="flowChartProcess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123728" y="476672"/>
                  <a:ext cx="0" cy="15841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971600" y="1268760"/>
                  <a:ext cx="230425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819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59632" y="1628800"/>
                <a:ext cx="477391" cy="450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69" name="Straight Arrow Connector 168"/>
            <p:cNvCxnSpPr/>
            <p:nvPr/>
          </p:nvCxnSpPr>
          <p:spPr>
            <a:xfrm>
              <a:off x="1043608" y="2564904"/>
              <a:ext cx="2232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1835696" y="263691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APC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344347" y="108137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Isotype</a:t>
              </a:r>
              <a:r>
                <a:rPr lang="en-GB" dirty="0" smtClean="0"/>
                <a:t> control</a:t>
              </a:r>
              <a:endParaRPr lang="en-GB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83568" y="3501008"/>
            <a:ext cx="7472841" cy="3177644"/>
            <a:chOff x="395536" y="2996952"/>
            <a:chExt cx="7472841" cy="3177644"/>
          </a:xfrm>
        </p:grpSpPr>
        <p:grpSp>
          <p:nvGrpSpPr>
            <p:cNvPr id="165" name="Group 164"/>
            <p:cNvGrpSpPr/>
            <p:nvPr/>
          </p:nvGrpSpPr>
          <p:grpSpPr>
            <a:xfrm>
              <a:off x="2123728" y="3573016"/>
              <a:ext cx="3240358" cy="2601580"/>
              <a:chOff x="1979714" y="3284984"/>
              <a:chExt cx="3240358" cy="2601580"/>
            </a:xfrm>
          </p:grpSpPr>
          <p:sp>
            <p:nvSpPr>
              <p:cNvPr id="116" name="TextBox 115"/>
              <p:cNvSpPr txBox="1"/>
              <p:nvPr/>
            </p:nvSpPr>
            <p:spPr>
              <a:xfrm rot="19564071">
                <a:off x="3144251" y="3702069"/>
                <a:ext cx="3239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 rot="11301325">
                <a:off x="3139745" y="3429000"/>
                <a:ext cx="2353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 rot="16200000">
                <a:off x="3247426" y="3576926"/>
                <a:ext cx="272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 rot="19564071">
                <a:off x="4368387" y="3702069"/>
                <a:ext cx="3239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 rot="16200000">
                <a:off x="4471562" y="3576926"/>
                <a:ext cx="272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 rot="11301325">
                <a:off x="4363881" y="3429000"/>
                <a:ext cx="2353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 rot="19564071">
                <a:off x="4440395" y="4566165"/>
                <a:ext cx="3239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 rot="16200000">
                <a:off x="4543570" y="4441022"/>
                <a:ext cx="272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2998211" y="4293096"/>
                <a:ext cx="621914" cy="580846"/>
                <a:chOff x="2998211" y="4293096"/>
                <a:chExt cx="621914" cy="580846"/>
              </a:xfrm>
            </p:grpSpPr>
            <p:pic>
              <p:nvPicPr>
                <p:cNvPr id="6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131840" y="4437112"/>
                  <a:ext cx="441875" cy="4166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7" name="TextBox 66"/>
                <p:cNvSpPr txBox="1"/>
                <p:nvPr/>
              </p:nvSpPr>
              <p:spPr>
                <a:xfrm rot="5152584">
                  <a:off x="3002102" y="4515907"/>
                  <a:ext cx="29999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Y</a:t>
                  </a: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 rot="19564071">
                  <a:off x="3226646" y="4566165"/>
                  <a:ext cx="32399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Y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 rot="11301325">
                  <a:off x="3222140" y="4293096"/>
                  <a:ext cx="23537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Y</a:t>
                  </a: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 rot="16200000">
                  <a:off x="3329821" y="4441022"/>
                  <a:ext cx="27283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/>
                    <a:t>Y</a:t>
                  </a:r>
                </a:p>
              </p:txBody>
            </p:sp>
            <p:sp>
              <p:nvSpPr>
                <p:cNvPr id="72" name="Sun 71"/>
                <p:cNvSpPr/>
                <p:nvPr/>
              </p:nvSpPr>
              <p:spPr>
                <a:xfrm>
                  <a:off x="3312348" y="4314479"/>
                  <a:ext cx="72008" cy="72008"/>
                </a:xfrm>
                <a:prstGeom prst="su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Sun 72"/>
                <p:cNvSpPr/>
                <p:nvPr/>
              </p:nvSpPr>
              <p:spPr>
                <a:xfrm>
                  <a:off x="3528372" y="4530503"/>
                  <a:ext cx="72008" cy="72008"/>
                </a:xfrm>
                <a:prstGeom prst="su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Sun 73"/>
                <p:cNvSpPr/>
                <p:nvPr/>
              </p:nvSpPr>
              <p:spPr>
                <a:xfrm>
                  <a:off x="3384356" y="4746527"/>
                  <a:ext cx="72008" cy="72008"/>
                </a:xfrm>
                <a:prstGeom prst="su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5" name="Sun 74"/>
                <p:cNvSpPr/>
                <p:nvPr/>
              </p:nvSpPr>
              <p:spPr>
                <a:xfrm flipV="1">
                  <a:off x="3059832" y="4581128"/>
                  <a:ext cx="45719" cy="144016"/>
                </a:xfrm>
                <a:prstGeom prst="sun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10"/>
              <p:cNvGrpSpPr/>
              <p:nvPr/>
            </p:nvGrpSpPr>
            <p:grpSpPr>
              <a:xfrm>
                <a:off x="2699792" y="3284984"/>
                <a:ext cx="2520280" cy="1872208"/>
                <a:chOff x="899592" y="404664"/>
                <a:chExt cx="2520280" cy="1872208"/>
              </a:xfrm>
            </p:grpSpPr>
            <p:sp>
              <p:nvSpPr>
                <p:cNvPr id="51" name="Flowchart: Process 50"/>
                <p:cNvSpPr/>
                <p:nvPr/>
              </p:nvSpPr>
              <p:spPr>
                <a:xfrm>
                  <a:off x="899592" y="404664"/>
                  <a:ext cx="2520280" cy="1872208"/>
                </a:xfrm>
                <a:prstGeom prst="flowChartProcess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123728" y="476672"/>
                  <a:ext cx="0" cy="15841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971600" y="1268760"/>
                  <a:ext cx="230425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TextBox 114"/>
              <p:cNvSpPr txBox="1"/>
              <p:nvPr/>
            </p:nvSpPr>
            <p:spPr>
              <a:xfrm rot="5152584">
                <a:off x="2919707" y="3651811"/>
                <a:ext cx="2999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19" name="Sun 118"/>
              <p:cNvSpPr/>
              <p:nvPr/>
            </p:nvSpPr>
            <p:spPr>
              <a:xfrm>
                <a:off x="3229953" y="3450383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Sun 119"/>
              <p:cNvSpPr/>
              <p:nvPr/>
            </p:nvSpPr>
            <p:spPr>
              <a:xfrm>
                <a:off x="3445977" y="3666407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Sun 120"/>
              <p:cNvSpPr/>
              <p:nvPr/>
            </p:nvSpPr>
            <p:spPr>
              <a:xfrm>
                <a:off x="3301961" y="3882431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Sun 121"/>
              <p:cNvSpPr/>
              <p:nvPr/>
            </p:nvSpPr>
            <p:spPr>
              <a:xfrm flipV="1">
                <a:off x="2977437" y="3717032"/>
                <a:ext cx="45719" cy="144016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 rot="5152584">
                <a:off x="4143843" y="3651811"/>
                <a:ext cx="2999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29" name="Sun 128"/>
              <p:cNvSpPr/>
              <p:nvPr/>
            </p:nvSpPr>
            <p:spPr>
              <a:xfrm>
                <a:off x="4454089" y="3450383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Sun 129"/>
              <p:cNvSpPr/>
              <p:nvPr/>
            </p:nvSpPr>
            <p:spPr>
              <a:xfrm>
                <a:off x="4670113" y="3666407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Sun 130"/>
              <p:cNvSpPr/>
              <p:nvPr/>
            </p:nvSpPr>
            <p:spPr>
              <a:xfrm>
                <a:off x="4526097" y="3882431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Sun 131"/>
              <p:cNvSpPr/>
              <p:nvPr/>
            </p:nvSpPr>
            <p:spPr>
              <a:xfrm flipV="1">
                <a:off x="4201573" y="3717032"/>
                <a:ext cx="45719" cy="144016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 rot="5152584">
                <a:off x="4215851" y="4515907"/>
                <a:ext cx="2999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 rot="11301325">
                <a:off x="4435889" y="4293096"/>
                <a:ext cx="2353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Y</a:t>
                </a:r>
              </a:p>
            </p:txBody>
          </p:sp>
          <p:sp>
            <p:nvSpPr>
              <p:cNvPr id="139" name="Sun 138"/>
              <p:cNvSpPr/>
              <p:nvPr/>
            </p:nvSpPr>
            <p:spPr>
              <a:xfrm>
                <a:off x="4526097" y="4314479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Sun 139"/>
              <p:cNvSpPr/>
              <p:nvPr/>
            </p:nvSpPr>
            <p:spPr>
              <a:xfrm>
                <a:off x="4742121" y="4530503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Sun 140"/>
              <p:cNvSpPr/>
              <p:nvPr/>
            </p:nvSpPr>
            <p:spPr>
              <a:xfrm>
                <a:off x="4598105" y="4746527"/>
                <a:ext cx="72008" cy="72008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Sun 141"/>
              <p:cNvSpPr/>
              <p:nvPr/>
            </p:nvSpPr>
            <p:spPr>
              <a:xfrm flipV="1">
                <a:off x="4273581" y="4581128"/>
                <a:ext cx="45719" cy="144016"/>
              </a:xfrm>
              <a:prstGeom prst="su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4" name="Straight Arrow Connector 153"/>
              <p:cNvCxnSpPr/>
              <p:nvPr/>
            </p:nvCxnSpPr>
            <p:spPr>
              <a:xfrm>
                <a:off x="2843808" y="5373216"/>
                <a:ext cx="2232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 flipV="1">
                <a:off x="2411760" y="3356992"/>
                <a:ext cx="0" cy="17281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Box 156"/>
              <p:cNvSpPr txBox="1"/>
              <p:nvPr/>
            </p:nvSpPr>
            <p:spPr>
              <a:xfrm>
                <a:off x="3347864" y="5517232"/>
                <a:ext cx="992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IL-4-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FITC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 rot="16200000">
                <a:off x="1691333" y="4005412"/>
                <a:ext cx="946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IL-13-</a:t>
                </a:r>
                <a:r>
                  <a:rPr lang="en-GB" dirty="0" smtClean="0">
                    <a:solidFill>
                      <a:srgbClr val="FFC000"/>
                    </a:solidFill>
                  </a:rPr>
                  <a:t>PE</a:t>
                </a:r>
                <a:endParaRPr lang="en-GB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59" name="Flowchart: Connector 158"/>
              <p:cNvSpPr/>
              <p:nvPr/>
            </p:nvSpPr>
            <p:spPr>
              <a:xfrm>
                <a:off x="4427984" y="4509120"/>
                <a:ext cx="216024" cy="216024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Flowchart: Connector 160"/>
              <p:cNvSpPr/>
              <p:nvPr/>
            </p:nvSpPr>
            <p:spPr>
              <a:xfrm>
                <a:off x="3131840" y="3645024"/>
                <a:ext cx="216024" cy="216024"/>
              </a:xfrm>
              <a:prstGeom prst="flowChartConnector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4319030" y="3600725"/>
                <a:ext cx="244360" cy="241602"/>
                <a:chOff x="5842317" y="3140968"/>
                <a:chExt cx="183293" cy="216024"/>
              </a:xfrm>
            </p:grpSpPr>
            <p:sp>
              <p:nvSpPr>
                <p:cNvPr id="162" name="Chord 161"/>
                <p:cNvSpPr/>
                <p:nvPr/>
              </p:nvSpPr>
              <p:spPr>
                <a:xfrm>
                  <a:off x="5842317" y="3140968"/>
                  <a:ext cx="183293" cy="216024"/>
                </a:xfrm>
                <a:prstGeom prst="chord">
                  <a:avLst>
                    <a:gd name="adj1" fmla="val 5395805"/>
                    <a:gd name="adj2" fmla="val 16200000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3" name="Chord 162"/>
                <p:cNvSpPr/>
                <p:nvPr/>
              </p:nvSpPr>
              <p:spPr>
                <a:xfrm rot="10800000">
                  <a:off x="5868144" y="3140968"/>
                  <a:ext cx="144016" cy="216024"/>
                </a:xfrm>
                <a:prstGeom prst="chord">
                  <a:avLst>
                    <a:gd name="adj1" fmla="val 5147577"/>
                    <a:gd name="adj2" fmla="val 16443361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cxnSp>
          <p:nvCxnSpPr>
            <p:cNvPr id="176" name="Straight Arrow Connector 175"/>
            <p:cNvCxnSpPr/>
            <p:nvPr/>
          </p:nvCxnSpPr>
          <p:spPr>
            <a:xfrm>
              <a:off x="5148064" y="3861048"/>
              <a:ext cx="93610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6228184" y="3645024"/>
              <a:ext cx="1640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CD4</a:t>
              </a:r>
              <a:r>
                <a:rPr lang="en-GB" baseline="30000" dirty="0" smtClean="0"/>
                <a:t>+</a:t>
              </a:r>
              <a:r>
                <a:rPr lang="en-GB" dirty="0" smtClean="0"/>
                <a:t>IL-4</a:t>
              </a:r>
              <a:r>
                <a:rPr lang="en-GB" baseline="30000" dirty="0" smtClean="0"/>
                <a:t>+</a:t>
              </a:r>
              <a:r>
                <a:rPr lang="en-GB" dirty="0" smtClean="0"/>
                <a:t>IL-13</a:t>
              </a:r>
              <a:r>
                <a:rPr lang="en-GB" baseline="30000" dirty="0" smtClean="0"/>
                <a:t>+</a:t>
              </a:r>
              <a:endParaRPr lang="en-GB" baseline="30000" dirty="0"/>
            </a:p>
          </p:txBody>
        </p:sp>
        <p:cxnSp>
          <p:nvCxnSpPr>
            <p:cNvPr id="178" name="Straight Arrow Connector 177"/>
            <p:cNvCxnSpPr/>
            <p:nvPr/>
          </p:nvCxnSpPr>
          <p:spPr>
            <a:xfrm>
              <a:off x="5220072" y="4869160"/>
              <a:ext cx="93610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6228184" y="4653136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CD4</a:t>
              </a:r>
              <a:r>
                <a:rPr lang="en-GB" baseline="30000" dirty="0" smtClean="0"/>
                <a:t>+</a:t>
              </a:r>
              <a:r>
                <a:rPr lang="en-GB" dirty="0" smtClean="0"/>
                <a:t>IL-4</a:t>
              </a:r>
              <a:r>
                <a:rPr lang="en-GB" baseline="30000" dirty="0" smtClean="0"/>
                <a:t>+</a:t>
              </a:r>
              <a:r>
                <a:rPr lang="en-GB" dirty="0" smtClean="0"/>
                <a:t>IL-13</a:t>
              </a:r>
              <a:r>
                <a:rPr lang="en-GB" baseline="30000" dirty="0" smtClean="0"/>
                <a:t>-</a:t>
              </a:r>
              <a:endParaRPr lang="en-GB" baseline="30000" dirty="0"/>
            </a:p>
          </p:txBody>
        </p:sp>
        <p:cxnSp>
          <p:nvCxnSpPr>
            <p:cNvPr id="181" name="Straight Arrow Connector 180"/>
            <p:cNvCxnSpPr/>
            <p:nvPr/>
          </p:nvCxnSpPr>
          <p:spPr>
            <a:xfrm flipV="1">
              <a:off x="3203848" y="3284984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2987824" y="2996952"/>
              <a:ext cx="1606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CD4</a:t>
              </a:r>
              <a:r>
                <a:rPr lang="en-GB" baseline="30000" dirty="0" smtClean="0"/>
                <a:t>+</a:t>
              </a:r>
              <a:r>
                <a:rPr lang="en-GB" dirty="0" smtClean="0"/>
                <a:t>IL-13</a:t>
              </a:r>
              <a:r>
                <a:rPr lang="en-GB" baseline="30000" dirty="0" smtClean="0"/>
                <a:t>+ </a:t>
              </a:r>
              <a:r>
                <a:rPr lang="en-GB" dirty="0" smtClean="0"/>
                <a:t>IL-4</a:t>
              </a:r>
              <a:r>
                <a:rPr lang="en-GB" baseline="30000" dirty="0"/>
                <a:t>-</a:t>
              </a:r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 flipH="1">
              <a:off x="1979712" y="5229200"/>
              <a:ext cx="1152128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395536" y="5229200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CD4</a:t>
              </a:r>
              <a:r>
                <a:rPr lang="en-GB" baseline="30000" dirty="0" smtClean="0"/>
                <a:t>+</a:t>
              </a:r>
              <a:r>
                <a:rPr lang="en-GB" dirty="0" smtClean="0"/>
                <a:t>IL-4</a:t>
              </a:r>
              <a:r>
                <a:rPr lang="en-GB" baseline="30000" dirty="0"/>
                <a:t>-</a:t>
              </a:r>
              <a:r>
                <a:rPr lang="en-GB" dirty="0" smtClean="0"/>
                <a:t>IL-13</a:t>
              </a:r>
              <a:r>
                <a:rPr lang="en-GB" baseline="30000" dirty="0" smtClean="0"/>
                <a:t>-</a:t>
              </a:r>
              <a:endParaRPr lang="en-GB" baseline="30000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156176" y="980728"/>
            <a:ext cx="2702376" cy="2520280"/>
            <a:chOff x="6372200" y="188640"/>
            <a:chExt cx="2774384" cy="2520280"/>
          </a:xfrm>
        </p:grpSpPr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60232" y="1412776"/>
              <a:ext cx="477391" cy="450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5" name="Group 194"/>
            <p:cNvGrpSpPr/>
            <p:nvPr/>
          </p:nvGrpSpPr>
          <p:grpSpPr>
            <a:xfrm>
              <a:off x="6372200" y="188640"/>
              <a:ext cx="2088232" cy="2520280"/>
              <a:chOff x="4499992" y="105769"/>
              <a:chExt cx="2520280" cy="2900475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4499992" y="476672"/>
                <a:ext cx="2520280" cy="1872208"/>
                <a:chOff x="4499992" y="476672"/>
                <a:chExt cx="2520280" cy="1872208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4499992" y="476672"/>
                  <a:ext cx="2520280" cy="1872208"/>
                  <a:chOff x="899592" y="404664"/>
                  <a:chExt cx="2520280" cy="1872208"/>
                </a:xfrm>
              </p:grpSpPr>
              <p:sp>
                <p:nvSpPr>
                  <p:cNvPr id="13" name="Flowchart: Process 12"/>
                  <p:cNvSpPr/>
                  <p:nvPr/>
                </p:nvSpPr>
                <p:spPr>
                  <a:xfrm>
                    <a:off x="899592" y="404664"/>
                    <a:ext cx="2520280" cy="1872208"/>
                  </a:xfrm>
                  <a:prstGeom prst="flowChartProcess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123728" y="476672"/>
                    <a:ext cx="0" cy="158417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971600" y="1268760"/>
                    <a:ext cx="2304256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142"/>
                <p:cNvGrpSpPr/>
                <p:nvPr/>
              </p:nvGrpSpPr>
              <p:grpSpPr>
                <a:xfrm>
                  <a:off x="6012160" y="1484784"/>
                  <a:ext cx="621914" cy="580846"/>
                  <a:chOff x="2998211" y="4293096"/>
                  <a:chExt cx="621914" cy="580846"/>
                </a:xfrm>
              </p:grpSpPr>
              <p:pic>
                <p:nvPicPr>
                  <p:cNvPr id="14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3131840" y="4437112"/>
                    <a:ext cx="441875" cy="4166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45" name="TextBox 144"/>
                  <p:cNvSpPr txBox="1"/>
                  <p:nvPr/>
                </p:nvSpPr>
                <p:spPr>
                  <a:xfrm rot="5152584">
                    <a:off x="3002102" y="4515907"/>
                    <a:ext cx="29999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Y</a:t>
                    </a:r>
                  </a:p>
                </p:txBody>
              </p:sp>
              <p:sp>
                <p:nvSpPr>
                  <p:cNvPr id="146" name="TextBox 145"/>
                  <p:cNvSpPr txBox="1"/>
                  <p:nvPr/>
                </p:nvSpPr>
                <p:spPr>
                  <a:xfrm rot="19564071">
                    <a:off x="3226646" y="4566165"/>
                    <a:ext cx="323994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Y</a:t>
                    </a:r>
                  </a:p>
                </p:txBody>
              </p:sp>
              <p:sp>
                <p:nvSpPr>
                  <p:cNvPr id="147" name="TextBox 146"/>
                  <p:cNvSpPr txBox="1"/>
                  <p:nvPr/>
                </p:nvSpPr>
                <p:spPr>
                  <a:xfrm rot="11301325">
                    <a:off x="3222140" y="4293096"/>
                    <a:ext cx="23537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Y</a:t>
                    </a: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 rot="16200000">
                    <a:off x="3329821" y="4441022"/>
                    <a:ext cx="27283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400" dirty="0"/>
                      <a:t>Y</a:t>
                    </a:r>
                  </a:p>
                </p:txBody>
              </p:sp>
              <p:sp>
                <p:nvSpPr>
                  <p:cNvPr id="149" name="Sun 148"/>
                  <p:cNvSpPr/>
                  <p:nvPr/>
                </p:nvSpPr>
                <p:spPr>
                  <a:xfrm>
                    <a:off x="3312348" y="4314479"/>
                    <a:ext cx="72008" cy="72008"/>
                  </a:xfrm>
                  <a:prstGeom prst="sun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0" name="Sun 149"/>
                  <p:cNvSpPr/>
                  <p:nvPr/>
                </p:nvSpPr>
                <p:spPr>
                  <a:xfrm>
                    <a:off x="3528372" y="4530503"/>
                    <a:ext cx="72008" cy="72008"/>
                  </a:xfrm>
                  <a:prstGeom prst="sun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1" name="Sun 150"/>
                  <p:cNvSpPr/>
                  <p:nvPr/>
                </p:nvSpPr>
                <p:spPr>
                  <a:xfrm>
                    <a:off x="3384356" y="4746527"/>
                    <a:ext cx="72008" cy="72008"/>
                  </a:xfrm>
                  <a:prstGeom prst="sun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" name="Sun 151"/>
                  <p:cNvSpPr/>
                  <p:nvPr/>
                </p:nvSpPr>
                <p:spPr>
                  <a:xfrm flipV="1">
                    <a:off x="3059832" y="4581128"/>
                    <a:ext cx="45719" cy="144016"/>
                  </a:xfrm>
                  <a:prstGeom prst="sun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cxnSp>
            <p:nvCxnSpPr>
              <p:cNvPr id="167" name="Straight Arrow Connector 166"/>
              <p:cNvCxnSpPr/>
              <p:nvPr/>
            </p:nvCxnSpPr>
            <p:spPr>
              <a:xfrm>
                <a:off x="4644008" y="2564904"/>
                <a:ext cx="2232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TextBox 167"/>
              <p:cNvSpPr txBox="1"/>
              <p:nvPr/>
            </p:nvSpPr>
            <p:spPr>
              <a:xfrm>
                <a:off x="5436096" y="263691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APC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847617" y="105769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CD4 cells </a:t>
                </a:r>
                <a:endParaRPr lang="en-GB" dirty="0"/>
              </a:p>
            </p:txBody>
          </p:sp>
        </p:grpSp>
        <p:cxnSp>
          <p:nvCxnSpPr>
            <p:cNvPr id="190" name="Straight Arrow Connector 189"/>
            <p:cNvCxnSpPr/>
            <p:nvPr/>
          </p:nvCxnSpPr>
          <p:spPr>
            <a:xfrm>
              <a:off x="8388424" y="1700808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8604448" y="1556792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CD4</a:t>
              </a:r>
              <a:r>
                <a:rPr lang="en-GB" sz="1400" baseline="30000" dirty="0" smtClean="0"/>
                <a:t>+</a:t>
              </a:r>
              <a:endParaRPr lang="en-GB" sz="1400" baseline="30000" dirty="0"/>
            </a:p>
          </p:txBody>
        </p:sp>
      </p:grpSp>
      <p:pic>
        <p:nvPicPr>
          <p:cNvPr id="1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24955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" name="Title 1"/>
          <p:cNvSpPr txBox="1">
            <a:spLocks/>
          </p:cNvSpPr>
          <p:nvPr/>
        </p:nvSpPr>
        <p:spPr>
          <a:xfrm>
            <a:off x="755576" y="116632"/>
            <a:ext cx="7772400" cy="819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interpretation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References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352928" cy="280831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  <a:hlinkClick r:id="rId3"/>
              </a:rPr>
              <a:t>http://static.uk-plc.net/library/abd/uploads/Flow-Cytometry.pdf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The above reference contains a reading list.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Learning objectives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68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By the end of this lecture you will be able to:</a:t>
            </a:r>
          </a:p>
          <a:p>
            <a:r>
              <a:rPr lang="en-GB" sz="2400" dirty="0"/>
              <a:t>Describe the principles of flow </a:t>
            </a:r>
            <a:r>
              <a:rPr lang="en-GB" sz="2400" dirty="0" err="1"/>
              <a:t>cytometry</a:t>
            </a:r>
            <a:endParaRPr lang="en-GB" sz="2400" dirty="0"/>
          </a:p>
          <a:p>
            <a:r>
              <a:rPr lang="en-GB" sz="2400" dirty="0"/>
              <a:t>Evaluate and critically analyse flow </a:t>
            </a:r>
            <a:r>
              <a:rPr lang="en-GB" sz="2400" dirty="0" err="1"/>
              <a:t>cytometric</a:t>
            </a:r>
            <a:r>
              <a:rPr lang="en-GB" sz="2400" dirty="0"/>
              <a:t> data</a:t>
            </a:r>
          </a:p>
          <a:p>
            <a:r>
              <a:rPr lang="en-GB" sz="2400" dirty="0"/>
              <a:t>List at least 3 applications of flow </a:t>
            </a:r>
            <a:r>
              <a:rPr lang="en-GB" sz="2400" dirty="0" err="1"/>
              <a:t>cytometry</a:t>
            </a:r>
            <a:endParaRPr lang="en-GB" sz="2400" dirty="0"/>
          </a:p>
          <a:p>
            <a:r>
              <a:rPr lang="en-GB" sz="2400" dirty="0"/>
              <a:t>Understand the different methods used to stain </a:t>
            </a:r>
            <a:r>
              <a:rPr lang="en-GB" sz="2400" dirty="0" smtClean="0"/>
              <a:t>cells</a:t>
            </a:r>
          </a:p>
          <a:p>
            <a:pPr>
              <a:buNone/>
            </a:pPr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GB" sz="2400" dirty="0"/>
              <a:t>prior to flow </a:t>
            </a:r>
            <a:r>
              <a:rPr lang="en-GB" sz="2400" dirty="0" err="1"/>
              <a:t>cytometric</a:t>
            </a:r>
            <a:r>
              <a:rPr lang="en-GB" sz="2400" dirty="0"/>
              <a:t> analysis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What is flow </a:t>
            </a:r>
            <a:r>
              <a:rPr lang="en-GB" dirty="0" err="1" smtClean="0">
                <a:solidFill>
                  <a:srgbClr val="C00000"/>
                </a:solidFill>
              </a:rPr>
              <a:t>cytometry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Flow </a:t>
            </a:r>
            <a:r>
              <a:rPr lang="en-GB" sz="2600" dirty="0" err="1"/>
              <a:t>cytometry</a:t>
            </a:r>
            <a:r>
              <a:rPr lang="en-GB" sz="2600" dirty="0"/>
              <a:t> is the measurement of specific characteristics of cells whilst they are in suspension.</a:t>
            </a:r>
          </a:p>
          <a:p>
            <a:r>
              <a:rPr lang="en-GB" sz="2600" dirty="0" smtClean="0"/>
              <a:t>Principles</a:t>
            </a:r>
            <a:r>
              <a:rPr lang="en-GB" sz="2600" dirty="0"/>
              <a:t>: Cells flow in single file past lasers where they scatter light and emit </a:t>
            </a:r>
            <a:r>
              <a:rPr lang="en-GB" sz="2600" dirty="0" smtClean="0"/>
              <a:t>fluorescence.</a:t>
            </a:r>
            <a:endParaRPr lang="en-GB" sz="2600" dirty="0"/>
          </a:p>
          <a:p>
            <a:r>
              <a:rPr lang="en-GB" sz="2600" dirty="0" smtClean="0"/>
              <a:t>Cell </a:t>
            </a:r>
            <a:r>
              <a:rPr lang="en-GB" sz="2600" dirty="0"/>
              <a:t>size, granularity and fluorescence can be measured</a:t>
            </a:r>
            <a:r>
              <a:rPr lang="en-GB" sz="2600" dirty="0" smtClean="0"/>
              <a:t>. </a:t>
            </a:r>
          </a:p>
          <a:p>
            <a:r>
              <a:rPr lang="en-GB" sz="2600" dirty="0" smtClean="0"/>
              <a:t>These </a:t>
            </a:r>
            <a:r>
              <a:rPr lang="en-GB" sz="2600" dirty="0"/>
              <a:t>parameters are collected, converted to digital values and stored on a computer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Allows sorting of cells.</a:t>
            </a:r>
            <a:endParaRPr lang="en-GB" sz="26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528393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Relative size: </a:t>
            </a:r>
            <a:r>
              <a:rPr lang="en-GB" sz="2400" dirty="0"/>
              <a:t>Forward scatter (</a:t>
            </a:r>
            <a:r>
              <a:rPr lang="en-GB" sz="2400" dirty="0" smtClean="0"/>
              <a:t>FSC)</a:t>
            </a:r>
            <a:endParaRPr lang="en-GB" sz="2400" dirty="0"/>
          </a:p>
          <a:p>
            <a:r>
              <a:rPr lang="en-GB" sz="2400" dirty="0"/>
              <a:t>Relative </a:t>
            </a:r>
            <a:r>
              <a:rPr lang="en-GB" sz="2400" dirty="0" smtClean="0"/>
              <a:t>granularity: Side </a:t>
            </a:r>
            <a:r>
              <a:rPr lang="en-GB" sz="2400" dirty="0"/>
              <a:t>scatter (SSC</a:t>
            </a:r>
            <a:r>
              <a:rPr lang="en-GB" sz="2400" dirty="0" smtClean="0"/>
              <a:t>)</a:t>
            </a:r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  <a:p>
            <a:r>
              <a:rPr lang="en-GB" sz="2400" dirty="0"/>
              <a:t>Relative fluorescence </a:t>
            </a:r>
            <a:r>
              <a:rPr lang="en-GB" sz="2400" dirty="0" smtClean="0"/>
              <a:t>intensity (</a:t>
            </a:r>
            <a:r>
              <a:rPr lang="en-GB" sz="2400" dirty="0" err="1" smtClean="0"/>
              <a:t>eg</a:t>
            </a:r>
            <a:r>
              <a:rPr lang="en-GB" sz="2400" dirty="0" smtClean="0"/>
              <a:t>. GFP)</a:t>
            </a:r>
          </a:p>
          <a:p>
            <a:pPr>
              <a:buNone/>
            </a:pPr>
            <a:endParaRPr lang="en-GB" u="sng" dirty="0"/>
          </a:p>
          <a:p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27898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060848"/>
            <a:ext cx="2404232" cy="181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Flow </a:t>
            </a:r>
            <a:r>
              <a:rPr lang="en-GB" dirty="0" err="1" smtClean="0">
                <a:solidFill>
                  <a:srgbClr val="C00000"/>
                </a:solidFill>
              </a:rPr>
              <a:t>cytometry</a:t>
            </a:r>
            <a:r>
              <a:rPr lang="en-GB" dirty="0" smtClean="0">
                <a:solidFill>
                  <a:srgbClr val="C00000"/>
                </a:solidFill>
              </a:rPr>
              <a:t> measures: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 l="3030" t="4545"/>
          <a:stretch>
            <a:fillRect/>
          </a:stretch>
        </p:blipFill>
        <p:spPr bwMode="auto">
          <a:xfrm>
            <a:off x="467544" y="5013176"/>
            <a:ext cx="208480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5097" y="4869160"/>
            <a:ext cx="183652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4941168"/>
            <a:ext cx="1623638" cy="146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 cstate="print"/>
          <a:srcRect t="14286"/>
          <a:stretch>
            <a:fillRect/>
          </a:stretch>
        </p:blipFill>
        <p:spPr bwMode="auto">
          <a:xfrm>
            <a:off x="6084168" y="5013176"/>
            <a:ext cx="19961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132856"/>
            <a:ext cx="1809869" cy="185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4644008" y="0"/>
            <a:ext cx="2304256" cy="2983393"/>
            <a:chOff x="3995936" y="237730"/>
            <a:chExt cx="3528392" cy="4127374"/>
          </a:xfrm>
        </p:grpSpPr>
        <p:grpSp>
          <p:nvGrpSpPr>
            <p:cNvPr id="53" name="Group 52"/>
            <p:cNvGrpSpPr/>
            <p:nvPr/>
          </p:nvGrpSpPr>
          <p:grpSpPr>
            <a:xfrm>
              <a:off x="3995936" y="237730"/>
              <a:ext cx="3528392" cy="4127374"/>
              <a:chOff x="611560" y="1029818"/>
              <a:chExt cx="3528392" cy="4127374"/>
            </a:xfrm>
          </p:grpSpPr>
          <p:sp>
            <p:nvSpPr>
              <p:cNvPr id="54" name="Flowchart: Process 53"/>
              <p:cNvSpPr/>
              <p:nvPr/>
            </p:nvSpPr>
            <p:spPr>
              <a:xfrm>
                <a:off x="2195736" y="3429000"/>
                <a:ext cx="864096" cy="576064"/>
              </a:xfrm>
              <a:prstGeom prst="flowChartProces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2627784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555776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lowchart: Process 56"/>
              <p:cNvSpPr/>
              <p:nvPr/>
            </p:nvSpPr>
            <p:spPr>
              <a:xfrm>
                <a:off x="1979712" y="1412776"/>
                <a:ext cx="1224136" cy="2736304"/>
              </a:xfrm>
              <a:prstGeom prst="flowChartProcess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Flowchart: Process 57"/>
              <p:cNvSpPr/>
              <p:nvPr/>
            </p:nvSpPr>
            <p:spPr>
              <a:xfrm>
                <a:off x="1979712" y="3573016"/>
                <a:ext cx="1224136" cy="216024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Flowchart: Connector 60"/>
              <p:cNvSpPr/>
              <p:nvPr/>
            </p:nvSpPr>
            <p:spPr>
              <a:xfrm>
                <a:off x="2555776" y="3933056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Flowchart: Connector 61"/>
              <p:cNvSpPr/>
              <p:nvPr/>
            </p:nvSpPr>
            <p:spPr>
              <a:xfrm>
                <a:off x="2555776" y="4221088"/>
                <a:ext cx="72008" cy="72008"/>
              </a:xfrm>
              <a:prstGeom prst="flowChartConnector">
                <a:avLst/>
              </a:prstGeom>
              <a:blipFill>
                <a:blip r:embed="rId3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Flowchart: Connector 62"/>
              <p:cNvSpPr/>
              <p:nvPr/>
            </p:nvSpPr>
            <p:spPr>
              <a:xfrm flipH="1" flipV="1">
                <a:off x="2555776" y="4437112"/>
                <a:ext cx="45719" cy="45719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1603540" y="3685309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Flowchart: Stored Data 64"/>
              <p:cNvSpPr/>
              <p:nvPr/>
            </p:nvSpPr>
            <p:spPr>
              <a:xfrm rot="16200000">
                <a:off x="2195736" y="4653136"/>
                <a:ext cx="792088" cy="216024"/>
              </a:xfrm>
              <a:prstGeom prst="flowChartOnlineStorag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Flowchart: Connector 65"/>
              <p:cNvSpPr/>
              <p:nvPr/>
            </p:nvSpPr>
            <p:spPr>
              <a:xfrm>
                <a:off x="2555776" y="5085184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Flowchart: Connector 66"/>
              <p:cNvSpPr/>
              <p:nvPr/>
            </p:nvSpPr>
            <p:spPr>
              <a:xfrm>
                <a:off x="2555776" y="4869160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Flowchart: Connector 67"/>
              <p:cNvSpPr/>
              <p:nvPr/>
            </p:nvSpPr>
            <p:spPr>
              <a:xfrm>
                <a:off x="2483768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2483768" y="4725144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Flowchart: Connector 69"/>
              <p:cNvSpPr/>
              <p:nvPr/>
            </p:nvSpPr>
            <p:spPr>
              <a:xfrm>
                <a:off x="2555776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lowchart: Process 70"/>
              <p:cNvSpPr/>
              <p:nvPr/>
            </p:nvSpPr>
            <p:spPr>
              <a:xfrm>
                <a:off x="2555776" y="1412776"/>
                <a:ext cx="72008" cy="2160240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2" name="Straight Arrow Connector 71"/>
              <p:cNvCxnSpPr/>
              <p:nvPr/>
            </p:nvCxnSpPr>
            <p:spPr>
              <a:xfrm flipV="1">
                <a:off x="2483768" y="2636912"/>
                <a:ext cx="0" cy="648072"/>
              </a:xfrm>
              <a:prstGeom prst="straightConnector1">
                <a:avLst/>
              </a:prstGeom>
              <a:ln w="3175">
                <a:solidFill>
                  <a:schemeClr val="tx2">
                    <a:lumMod val="60000"/>
                    <a:lumOff val="40000"/>
                  </a:schemeClr>
                </a:solidFill>
                <a:headEnd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3203848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77745" y="102981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273134" y="4616117"/>
                <a:ext cx="1224136" cy="40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Samples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11560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Laser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0" name="Flowchart: Connector 79"/>
            <p:cNvSpPr/>
            <p:nvPr/>
          </p:nvSpPr>
          <p:spPr>
            <a:xfrm>
              <a:off x="5892800" y="2807855"/>
              <a:ext cx="119360" cy="144797"/>
            </a:xfrm>
            <a:prstGeom prst="flowChartConnector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Flowchart: Process 80"/>
            <p:cNvSpPr/>
            <p:nvPr/>
          </p:nvSpPr>
          <p:spPr>
            <a:xfrm>
              <a:off x="6028750" y="2815990"/>
              <a:ext cx="556879" cy="120072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Flowchart: Connector 83"/>
            <p:cNvSpPr/>
            <p:nvPr/>
          </p:nvSpPr>
          <p:spPr>
            <a:xfrm flipV="1">
              <a:off x="6012160" y="4149080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Flowchart: Connector 84"/>
            <p:cNvSpPr/>
            <p:nvPr/>
          </p:nvSpPr>
          <p:spPr>
            <a:xfrm flipV="1">
              <a:off x="6012160" y="4005064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79512" y="0"/>
            <a:ext cx="2304256" cy="2983393"/>
            <a:chOff x="107504" y="309738"/>
            <a:chExt cx="3528392" cy="4127374"/>
          </a:xfrm>
        </p:grpSpPr>
        <p:grpSp>
          <p:nvGrpSpPr>
            <p:cNvPr id="88" name="Group 1"/>
            <p:cNvGrpSpPr/>
            <p:nvPr/>
          </p:nvGrpSpPr>
          <p:grpSpPr>
            <a:xfrm>
              <a:off x="107504" y="309738"/>
              <a:ext cx="3528392" cy="4127374"/>
              <a:chOff x="611560" y="1029818"/>
              <a:chExt cx="3528392" cy="4127374"/>
            </a:xfrm>
          </p:grpSpPr>
          <p:sp>
            <p:nvSpPr>
              <p:cNvPr id="91" name="Flowchart: Process 2"/>
              <p:cNvSpPr/>
              <p:nvPr/>
            </p:nvSpPr>
            <p:spPr>
              <a:xfrm>
                <a:off x="2195736" y="3429000"/>
                <a:ext cx="864096" cy="576064"/>
              </a:xfrm>
              <a:prstGeom prst="flowChartProces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2627784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555776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Flowchart: Process 93"/>
              <p:cNvSpPr/>
              <p:nvPr/>
            </p:nvSpPr>
            <p:spPr>
              <a:xfrm>
                <a:off x="1979712" y="1412776"/>
                <a:ext cx="1224136" cy="2736304"/>
              </a:xfrm>
              <a:prstGeom prst="flowChartProcess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" name="Flowchart: Process 94"/>
              <p:cNvSpPr/>
              <p:nvPr/>
            </p:nvSpPr>
            <p:spPr>
              <a:xfrm>
                <a:off x="1979712" y="3573016"/>
                <a:ext cx="1224136" cy="216024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" name="Flowchart: Connector 95"/>
              <p:cNvSpPr/>
              <p:nvPr/>
            </p:nvSpPr>
            <p:spPr>
              <a:xfrm>
                <a:off x="2555776" y="3645024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Process 96"/>
              <p:cNvSpPr/>
              <p:nvPr/>
            </p:nvSpPr>
            <p:spPr>
              <a:xfrm>
                <a:off x="2627784" y="3645024"/>
                <a:ext cx="576064" cy="72008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Flowchart: Connector 97"/>
              <p:cNvSpPr/>
              <p:nvPr/>
            </p:nvSpPr>
            <p:spPr>
              <a:xfrm>
                <a:off x="2555776" y="3933056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Flowchart: Connector 98"/>
              <p:cNvSpPr/>
              <p:nvPr/>
            </p:nvSpPr>
            <p:spPr>
              <a:xfrm>
                <a:off x="2555776" y="4221088"/>
                <a:ext cx="72008" cy="72008"/>
              </a:xfrm>
              <a:prstGeom prst="flowChartConnector">
                <a:avLst/>
              </a:prstGeom>
              <a:blipFill>
                <a:blip r:embed="rId3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Flowchart: Connector 99"/>
              <p:cNvSpPr/>
              <p:nvPr/>
            </p:nvSpPr>
            <p:spPr>
              <a:xfrm flipH="1" flipV="1">
                <a:off x="2555776" y="4437112"/>
                <a:ext cx="45719" cy="45719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1603540" y="3685309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Flowchart: Stored Data 101"/>
              <p:cNvSpPr/>
              <p:nvPr/>
            </p:nvSpPr>
            <p:spPr>
              <a:xfrm rot="16200000">
                <a:off x="2195736" y="4653136"/>
                <a:ext cx="792088" cy="216024"/>
              </a:xfrm>
              <a:prstGeom prst="flowChartOnlineStorag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Flowchart: Connector 102"/>
              <p:cNvSpPr/>
              <p:nvPr/>
            </p:nvSpPr>
            <p:spPr>
              <a:xfrm>
                <a:off x="2555776" y="5085184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Flowchart: Connector 103"/>
              <p:cNvSpPr/>
              <p:nvPr/>
            </p:nvSpPr>
            <p:spPr>
              <a:xfrm>
                <a:off x="2555776" y="4869160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Flowchart: Connector 104"/>
              <p:cNvSpPr/>
              <p:nvPr/>
            </p:nvSpPr>
            <p:spPr>
              <a:xfrm>
                <a:off x="2483768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Flowchart: Connector 105"/>
              <p:cNvSpPr/>
              <p:nvPr/>
            </p:nvSpPr>
            <p:spPr>
              <a:xfrm>
                <a:off x="2483768" y="4725144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Flowchart: Connector 106"/>
              <p:cNvSpPr/>
              <p:nvPr/>
            </p:nvSpPr>
            <p:spPr>
              <a:xfrm>
                <a:off x="2555776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Process 107"/>
              <p:cNvSpPr/>
              <p:nvPr/>
            </p:nvSpPr>
            <p:spPr>
              <a:xfrm>
                <a:off x="2555776" y="1412776"/>
                <a:ext cx="72008" cy="2160240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2483768" y="2636912"/>
                <a:ext cx="0" cy="648072"/>
              </a:xfrm>
              <a:prstGeom prst="straightConnector1">
                <a:avLst/>
              </a:prstGeom>
              <a:ln w="3175">
                <a:solidFill>
                  <a:schemeClr val="tx2">
                    <a:lumMod val="60000"/>
                    <a:lumOff val="40000"/>
                  </a:schemeClr>
                </a:solidFill>
                <a:headEnd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3203848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179735" y="102981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611560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Laser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9" name="Flowchart: Connector 88"/>
            <p:cNvSpPr/>
            <p:nvPr/>
          </p:nvSpPr>
          <p:spPr>
            <a:xfrm flipV="1">
              <a:off x="2123728" y="4005064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Flowchart: Connector 89"/>
            <p:cNvSpPr/>
            <p:nvPr/>
          </p:nvSpPr>
          <p:spPr>
            <a:xfrm flipV="1">
              <a:off x="2123728" y="4221088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644008" y="3429000"/>
            <a:ext cx="2304256" cy="2950110"/>
            <a:chOff x="3779912" y="427792"/>
            <a:chExt cx="3528392" cy="4081328"/>
          </a:xfrm>
        </p:grpSpPr>
        <p:grpSp>
          <p:nvGrpSpPr>
            <p:cNvPr id="114" name="Group 58"/>
            <p:cNvGrpSpPr/>
            <p:nvPr/>
          </p:nvGrpSpPr>
          <p:grpSpPr>
            <a:xfrm>
              <a:off x="3779912" y="427792"/>
              <a:ext cx="3528392" cy="4081328"/>
              <a:chOff x="611560" y="1075864"/>
              <a:chExt cx="3528392" cy="4081328"/>
            </a:xfrm>
          </p:grpSpPr>
          <p:sp>
            <p:nvSpPr>
              <p:cNvPr id="117" name="Flowchart: Process 116"/>
              <p:cNvSpPr/>
              <p:nvPr/>
            </p:nvSpPr>
            <p:spPr>
              <a:xfrm>
                <a:off x="2195736" y="3429000"/>
                <a:ext cx="864096" cy="576064"/>
              </a:xfrm>
              <a:prstGeom prst="flowChartProces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2627784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2555776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Flowchart: Process 119"/>
              <p:cNvSpPr/>
              <p:nvPr/>
            </p:nvSpPr>
            <p:spPr>
              <a:xfrm>
                <a:off x="1979712" y="1412776"/>
                <a:ext cx="1224136" cy="2736304"/>
              </a:xfrm>
              <a:prstGeom prst="flowChartProcess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Flowchart: Process 120"/>
              <p:cNvSpPr/>
              <p:nvPr/>
            </p:nvSpPr>
            <p:spPr>
              <a:xfrm>
                <a:off x="1979712" y="3573016"/>
                <a:ext cx="1224136" cy="216024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Flowchart: Connector 121"/>
              <p:cNvSpPr/>
              <p:nvPr/>
            </p:nvSpPr>
            <p:spPr>
              <a:xfrm>
                <a:off x="2555776" y="3933056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Flowchart: Connector 122"/>
              <p:cNvSpPr/>
              <p:nvPr/>
            </p:nvSpPr>
            <p:spPr>
              <a:xfrm>
                <a:off x="2555776" y="4221088"/>
                <a:ext cx="72008" cy="72008"/>
              </a:xfrm>
              <a:prstGeom prst="flowChartConnector">
                <a:avLst/>
              </a:prstGeom>
              <a:blipFill>
                <a:blip r:embed="rId3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Flowchart: Connector 123"/>
              <p:cNvSpPr/>
              <p:nvPr/>
            </p:nvSpPr>
            <p:spPr>
              <a:xfrm flipH="1" flipV="1">
                <a:off x="2555776" y="4437112"/>
                <a:ext cx="45719" cy="45719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5" name="Straight Arrow Connector 124"/>
              <p:cNvCxnSpPr/>
              <p:nvPr/>
            </p:nvCxnSpPr>
            <p:spPr>
              <a:xfrm>
                <a:off x="1603540" y="3685309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Flowchart: Stored Data 125"/>
              <p:cNvSpPr/>
              <p:nvPr/>
            </p:nvSpPr>
            <p:spPr>
              <a:xfrm rot="16200000">
                <a:off x="2195736" y="4653136"/>
                <a:ext cx="792088" cy="216024"/>
              </a:xfrm>
              <a:prstGeom prst="flowChartOnlineStorag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Flowchart: Connector 126"/>
              <p:cNvSpPr/>
              <p:nvPr/>
            </p:nvSpPr>
            <p:spPr>
              <a:xfrm>
                <a:off x="2555776" y="5085184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Flowchart: Connector 127"/>
              <p:cNvSpPr/>
              <p:nvPr/>
            </p:nvSpPr>
            <p:spPr>
              <a:xfrm>
                <a:off x="2555776" y="4869160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9" name="Flowchart: Connector 128"/>
              <p:cNvSpPr/>
              <p:nvPr/>
            </p:nvSpPr>
            <p:spPr>
              <a:xfrm>
                <a:off x="2483768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Flowchart: Connector 129"/>
              <p:cNvSpPr/>
              <p:nvPr/>
            </p:nvSpPr>
            <p:spPr>
              <a:xfrm>
                <a:off x="2483768" y="4725144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Flowchart: Connector 130"/>
              <p:cNvSpPr/>
              <p:nvPr/>
            </p:nvSpPr>
            <p:spPr>
              <a:xfrm>
                <a:off x="2555776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Flowchart: Process 131"/>
              <p:cNvSpPr/>
              <p:nvPr/>
            </p:nvSpPr>
            <p:spPr>
              <a:xfrm>
                <a:off x="2512012" y="1412775"/>
                <a:ext cx="115772" cy="2163223"/>
              </a:xfrm>
              <a:prstGeom prst="flowChartProcess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2411760" y="2636912"/>
                <a:ext cx="0" cy="648072"/>
              </a:xfrm>
              <a:prstGeom prst="straightConnector1">
                <a:avLst/>
              </a:prstGeom>
              <a:ln w="3175">
                <a:solidFill>
                  <a:schemeClr val="tx2">
                    <a:lumMod val="60000"/>
                    <a:lumOff val="40000"/>
                  </a:schemeClr>
                </a:solidFill>
                <a:headEnd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33"/>
              <p:cNvSpPr txBox="1"/>
              <p:nvPr/>
            </p:nvSpPr>
            <p:spPr>
              <a:xfrm>
                <a:off x="3203848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265494" y="1075864"/>
                <a:ext cx="936104" cy="40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052609" y="4562544"/>
                <a:ext cx="1224136" cy="40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Samples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11560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Laser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15" name="Flowchart: Connector 114"/>
            <p:cNvSpPr/>
            <p:nvPr/>
          </p:nvSpPr>
          <p:spPr>
            <a:xfrm>
              <a:off x="5673545" y="2939047"/>
              <a:ext cx="134245" cy="169238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                  </a:t>
              </a:r>
              <a:endParaRPr lang="en-GB" dirty="0"/>
            </a:p>
          </p:txBody>
        </p:sp>
        <p:sp>
          <p:nvSpPr>
            <p:cNvPr id="116" name="Flowchart: Process 115"/>
            <p:cNvSpPr/>
            <p:nvPr/>
          </p:nvSpPr>
          <p:spPr>
            <a:xfrm>
              <a:off x="5822675" y="2957519"/>
              <a:ext cx="544055" cy="150765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79512" y="3429000"/>
            <a:ext cx="2304256" cy="2950110"/>
            <a:chOff x="107504" y="355784"/>
            <a:chExt cx="3528392" cy="4081328"/>
          </a:xfrm>
        </p:grpSpPr>
        <p:grpSp>
          <p:nvGrpSpPr>
            <p:cNvPr id="139" name="Group 9"/>
            <p:cNvGrpSpPr/>
            <p:nvPr/>
          </p:nvGrpSpPr>
          <p:grpSpPr>
            <a:xfrm>
              <a:off x="107504" y="355784"/>
              <a:ext cx="3528392" cy="4081328"/>
              <a:chOff x="611560" y="1075864"/>
              <a:chExt cx="3528392" cy="4081328"/>
            </a:xfrm>
          </p:grpSpPr>
          <p:sp>
            <p:nvSpPr>
              <p:cNvPr id="144" name="Flowchart: Process 143"/>
              <p:cNvSpPr/>
              <p:nvPr/>
            </p:nvSpPr>
            <p:spPr>
              <a:xfrm>
                <a:off x="2195736" y="3429000"/>
                <a:ext cx="864096" cy="576064"/>
              </a:xfrm>
              <a:prstGeom prst="flowChartProces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>
                <a:off x="2627784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2555776" y="3933056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Flowchart: Process 146"/>
              <p:cNvSpPr/>
              <p:nvPr/>
            </p:nvSpPr>
            <p:spPr>
              <a:xfrm>
                <a:off x="1979712" y="1412776"/>
                <a:ext cx="1224136" cy="2736304"/>
              </a:xfrm>
              <a:prstGeom prst="flowChartProcess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Flowchart: Process 147"/>
              <p:cNvSpPr/>
              <p:nvPr/>
            </p:nvSpPr>
            <p:spPr>
              <a:xfrm>
                <a:off x="1979712" y="3573016"/>
                <a:ext cx="1224136" cy="216024"/>
              </a:xfrm>
              <a:prstGeom prst="flowChartProcess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Flowchart: Connector 148"/>
              <p:cNvSpPr/>
              <p:nvPr/>
            </p:nvSpPr>
            <p:spPr>
              <a:xfrm>
                <a:off x="2555776" y="3933056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Flowchart: Connector 149"/>
              <p:cNvSpPr/>
              <p:nvPr/>
            </p:nvSpPr>
            <p:spPr>
              <a:xfrm>
                <a:off x="2555776" y="4221088"/>
                <a:ext cx="72008" cy="72008"/>
              </a:xfrm>
              <a:prstGeom prst="flowChartConnector">
                <a:avLst/>
              </a:prstGeom>
              <a:blipFill>
                <a:blip r:embed="rId3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1" name="Flowchart: Connector 150"/>
              <p:cNvSpPr/>
              <p:nvPr/>
            </p:nvSpPr>
            <p:spPr>
              <a:xfrm flipH="1" flipV="1">
                <a:off x="2555776" y="4437112"/>
                <a:ext cx="45719" cy="45719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2" name="Straight Arrow Connector 151"/>
              <p:cNvCxnSpPr/>
              <p:nvPr/>
            </p:nvCxnSpPr>
            <p:spPr>
              <a:xfrm>
                <a:off x="1603540" y="3685309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Flowchart: Stored Data 152"/>
              <p:cNvSpPr/>
              <p:nvPr/>
            </p:nvSpPr>
            <p:spPr>
              <a:xfrm rot="16200000">
                <a:off x="2195736" y="4653136"/>
                <a:ext cx="792088" cy="216024"/>
              </a:xfrm>
              <a:prstGeom prst="flowChartOnlineStorag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4" name="Flowchart: Connector 153"/>
              <p:cNvSpPr/>
              <p:nvPr/>
            </p:nvSpPr>
            <p:spPr>
              <a:xfrm>
                <a:off x="2555776" y="5085184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5" name="Flowchart: Connector 154"/>
              <p:cNvSpPr/>
              <p:nvPr/>
            </p:nvSpPr>
            <p:spPr>
              <a:xfrm>
                <a:off x="2555776" y="4869160"/>
                <a:ext cx="72008" cy="72008"/>
              </a:xfrm>
              <a:prstGeom prst="flowChartConnector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Flowchart: Connector 155"/>
              <p:cNvSpPr/>
              <p:nvPr/>
            </p:nvSpPr>
            <p:spPr>
              <a:xfrm>
                <a:off x="2483768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7" name="Flowchart: Connector 156"/>
              <p:cNvSpPr/>
              <p:nvPr/>
            </p:nvSpPr>
            <p:spPr>
              <a:xfrm>
                <a:off x="2483768" y="4725144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8" name="Flowchart: Connector 157"/>
              <p:cNvSpPr/>
              <p:nvPr/>
            </p:nvSpPr>
            <p:spPr>
              <a:xfrm>
                <a:off x="2555776" y="4941168"/>
                <a:ext cx="72008" cy="144016"/>
              </a:xfrm>
              <a:prstGeom prst="flowChartConnector">
                <a:avLst/>
              </a:prstGeom>
              <a:blipFill>
                <a:blip r:embed="rId4" cstate="print"/>
                <a:tile tx="0" ty="0" sx="100000" sy="100000" flip="none" algn="tl"/>
              </a:blip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9" name="Flowchart: Process 158"/>
              <p:cNvSpPr/>
              <p:nvPr/>
            </p:nvSpPr>
            <p:spPr>
              <a:xfrm>
                <a:off x="2555776" y="1412776"/>
                <a:ext cx="72008" cy="216024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0" name="Straight Arrow Connector 159"/>
              <p:cNvCxnSpPr/>
              <p:nvPr/>
            </p:nvCxnSpPr>
            <p:spPr>
              <a:xfrm flipV="1">
                <a:off x="2483768" y="2636912"/>
                <a:ext cx="0" cy="648072"/>
              </a:xfrm>
              <a:prstGeom prst="straightConnector1">
                <a:avLst/>
              </a:prstGeom>
              <a:ln w="3175">
                <a:solidFill>
                  <a:schemeClr val="tx2">
                    <a:lumMod val="60000"/>
                    <a:lumOff val="40000"/>
                  </a:schemeClr>
                </a:solidFill>
                <a:headEnd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TextBox 160"/>
              <p:cNvSpPr txBox="1"/>
              <p:nvPr/>
            </p:nvSpPr>
            <p:spPr>
              <a:xfrm>
                <a:off x="3203848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F</a:t>
                </a:r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2265494" y="1075864"/>
                <a:ext cx="936104" cy="40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SSC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162871" y="4562544"/>
                <a:ext cx="1224136" cy="405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Samples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611560" y="3501008"/>
                <a:ext cx="936104" cy="425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Laser</a:t>
                </a:r>
                <a:endParaRPr lang="en-GB" sz="1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40" name="Flowchart: Connector 139"/>
            <p:cNvSpPr/>
            <p:nvPr/>
          </p:nvSpPr>
          <p:spPr>
            <a:xfrm flipV="1">
              <a:off x="2051720" y="2924944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Flowchart: Process 140"/>
            <p:cNvSpPr/>
            <p:nvPr/>
          </p:nvSpPr>
          <p:spPr>
            <a:xfrm>
              <a:off x="2123728" y="2924944"/>
              <a:ext cx="576064" cy="47817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Flowchart: Connector 141"/>
            <p:cNvSpPr/>
            <p:nvPr/>
          </p:nvSpPr>
          <p:spPr>
            <a:xfrm flipV="1">
              <a:off x="2123728" y="4077072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Flowchart: Connector 142"/>
            <p:cNvSpPr/>
            <p:nvPr/>
          </p:nvSpPr>
          <p:spPr>
            <a:xfrm flipV="1">
              <a:off x="2123728" y="4221088"/>
              <a:ext cx="63624" cy="45719"/>
            </a:xfrm>
            <a:prstGeom prst="flowChartConnector">
              <a:avLst/>
            </a:prstGeom>
            <a:blipFill>
              <a:blip r:embed="rId4" cstate="print"/>
              <a:tile tx="0" ty="0" sx="100000" sy="100000" flip="none" algn="tl"/>
            </a:blip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6" name="TextBox 165"/>
          <p:cNvSpPr txBox="1"/>
          <p:nvPr/>
        </p:nvSpPr>
        <p:spPr>
          <a:xfrm>
            <a:off x="539552" y="2564904"/>
            <a:ext cx="799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Samples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>
            <a:off x="4283968" y="0"/>
            <a:ext cx="72008" cy="685800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0" y="3212976"/>
            <a:ext cx="914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0"/>
            <a:ext cx="20764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0"/>
            <a:ext cx="1981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3284984"/>
            <a:ext cx="20478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284984"/>
            <a:ext cx="20097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" name="TextBox 177"/>
          <p:cNvSpPr txBox="1"/>
          <p:nvPr/>
        </p:nvSpPr>
        <p:spPr>
          <a:xfrm>
            <a:off x="2339752" y="2708920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</a:rPr>
              <a:t>Small, not granular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7164288" y="2708920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C00000"/>
                </a:solidFill>
              </a:rPr>
              <a:t>L</a:t>
            </a:r>
            <a:r>
              <a:rPr lang="en-GB" sz="1600" b="1" dirty="0" smtClean="0">
                <a:solidFill>
                  <a:srgbClr val="C00000"/>
                </a:solidFill>
              </a:rPr>
              <a:t>arge, not granular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411760" y="6309320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</a:rPr>
              <a:t>Small, granular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164288" y="6309320"/>
            <a:ext cx="1800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</a:rPr>
              <a:t>Large, granular</a:t>
            </a:r>
            <a:endParaRPr lang="en-GB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037977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Measurement of Fluorescence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4464496" cy="5256584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Flow </a:t>
            </a:r>
            <a:r>
              <a:rPr lang="en-GB" sz="2400" dirty="0" err="1" smtClean="0">
                <a:solidFill>
                  <a:schemeClr val="tx1"/>
                </a:solidFill>
              </a:rPr>
              <a:t>cytometry</a:t>
            </a:r>
            <a:r>
              <a:rPr lang="en-GB" sz="2400" dirty="0" smtClean="0">
                <a:solidFill>
                  <a:schemeClr val="tx1"/>
                </a:solidFill>
              </a:rPr>
              <a:t> allows measurement of fluorescence when cells: 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are expressing </a:t>
            </a:r>
            <a:r>
              <a:rPr lang="en-GB" sz="2400" dirty="0">
                <a:solidFill>
                  <a:schemeClr val="tx1"/>
                </a:solidFill>
              </a:rPr>
              <a:t>a fluorescent protein e.g. Green Fluorescent Protein (GFP)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have </a:t>
            </a:r>
            <a:r>
              <a:rPr lang="en-GB" sz="2400" dirty="0">
                <a:solidFill>
                  <a:schemeClr val="tx1"/>
                </a:solidFill>
              </a:rPr>
              <a:t>a fluorescent dye inside them e.g. CFSE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have </a:t>
            </a:r>
            <a:r>
              <a:rPr lang="en-GB" sz="2400" dirty="0">
                <a:solidFill>
                  <a:schemeClr val="tx1"/>
                </a:solidFill>
              </a:rPr>
              <a:t>a fluorochrome labelled antibody </a:t>
            </a:r>
            <a:r>
              <a:rPr lang="en-GB" sz="2400" dirty="0" smtClean="0">
                <a:solidFill>
                  <a:schemeClr val="tx1"/>
                </a:solidFill>
              </a:rPr>
              <a:t>bound </a:t>
            </a:r>
            <a:r>
              <a:rPr lang="en-GB" sz="2400" dirty="0">
                <a:solidFill>
                  <a:schemeClr val="tx1"/>
                </a:solidFill>
              </a:rPr>
              <a:t>to them </a:t>
            </a:r>
            <a:r>
              <a:rPr lang="en-GB" sz="2400" dirty="0" smtClean="0">
                <a:solidFill>
                  <a:schemeClr val="tx1"/>
                </a:solidFill>
              </a:rPr>
              <a:t>(allow detection of specific </a:t>
            </a:r>
            <a:r>
              <a:rPr lang="en-GB" sz="2400" dirty="0">
                <a:solidFill>
                  <a:schemeClr val="tx1"/>
                </a:solidFill>
              </a:rPr>
              <a:t>markers e.g. CD4)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88" name="Group 87"/>
          <p:cNvGrpSpPr/>
          <p:nvPr/>
        </p:nvGrpSpPr>
        <p:grpSpPr>
          <a:xfrm>
            <a:off x="5292080" y="1556792"/>
            <a:ext cx="3384376" cy="3022118"/>
            <a:chOff x="5004048" y="1772816"/>
            <a:chExt cx="3384376" cy="3022118"/>
          </a:xfrm>
        </p:grpSpPr>
        <p:grpSp>
          <p:nvGrpSpPr>
            <p:cNvPr id="30" name="Group 29"/>
            <p:cNvGrpSpPr/>
            <p:nvPr/>
          </p:nvGrpSpPr>
          <p:grpSpPr>
            <a:xfrm>
              <a:off x="5364088" y="2088354"/>
              <a:ext cx="2304256" cy="2706580"/>
              <a:chOff x="3779912" y="764704"/>
              <a:chExt cx="3528392" cy="3744416"/>
            </a:xfrm>
          </p:grpSpPr>
          <p:grpSp>
            <p:nvGrpSpPr>
              <p:cNvPr id="31" name="Group 58"/>
              <p:cNvGrpSpPr/>
              <p:nvPr/>
            </p:nvGrpSpPr>
            <p:grpSpPr>
              <a:xfrm>
                <a:off x="3779912" y="764704"/>
                <a:ext cx="3528392" cy="3744416"/>
                <a:chOff x="611560" y="1412776"/>
                <a:chExt cx="3528392" cy="3744416"/>
              </a:xfrm>
            </p:grpSpPr>
            <p:sp>
              <p:nvSpPr>
                <p:cNvPr id="34" name="Flowchart: Process 33"/>
                <p:cNvSpPr/>
                <p:nvPr/>
              </p:nvSpPr>
              <p:spPr>
                <a:xfrm>
                  <a:off x="2195736" y="3429000"/>
                  <a:ext cx="864096" cy="576064"/>
                </a:xfrm>
                <a:prstGeom prst="flowChartProcess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27784" y="3933056"/>
                  <a:ext cx="0" cy="64807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555776" y="3933056"/>
                  <a:ext cx="0" cy="64807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Flowchart: Process 36"/>
                <p:cNvSpPr/>
                <p:nvPr/>
              </p:nvSpPr>
              <p:spPr>
                <a:xfrm>
                  <a:off x="1979712" y="1412776"/>
                  <a:ext cx="1224136" cy="2736304"/>
                </a:xfrm>
                <a:prstGeom prst="flowChartProcess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Flowchart: Process 37"/>
                <p:cNvSpPr/>
                <p:nvPr/>
              </p:nvSpPr>
              <p:spPr>
                <a:xfrm>
                  <a:off x="1979712" y="3573016"/>
                  <a:ext cx="1224136" cy="216024"/>
                </a:xfrm>
                <a:prstGeom prst="flowChartProcess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" name="Flowchart: Connector 38"/>
                <p:cNvSpPr/>
                <p:nvPr/>
              </p:nvSpPr>
              <p:spPr>
                <a:xfrm>
                  <a:off x="2555776" y="3933056"/>
                  <a:ext cx="72008" cy="72008"/>
                </a:xfrm>
                <a:prstGeom prst="flowChartConnector">
                  <a:avLst/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2555776" y="4221088"/>
                  <a:ext cx="72008" cy="72008"/>
                </a:xfrm>
                <a:prstGeom prst="flowChartConnector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Flowchart: Connector 40"/>
                <p:cNvSpPr/>
                <p:nvPr/>
              </p:nvSpPr>
              <p:spPr>
                <a:xfrm flipH="1" flipV="1">
                  <a:off x="2555776" y="4437112"/>
                  <a:ext cx="45719" cy="45719"/>
                </a:xfrm>
                <a:prstGeom prst="flowChartConnector">
                  <a:avLst/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603540" y="3685309"/>
                  <a:ext cx="57606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Flowchart: Stored Data 42"/>
                <p:cNvSpPr/>
                <p:nvPr/>
              </p:nvSpPr>
              <p:spPr>
                <a:xfrm rot="16200000">
                  <a:off x="2195736" y="4653136"/>
                  <a:ext cx="792088" cy="216024"/>
                </a:xfrm>
                <a:prstGeom prst="flowChartOnlineStorag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Flowchart: Connector 43"/>
                <p:cNvSpPr/>
                <p:nvPr/>
              </p:nvSpPr>
              <p:spPr>
                <a:xfrm>
                  <a:off x="2555776" y="5085184"/>
                  <a:ext cx="72008" cy="72008"/>
                </a:xfrm>
                <a:prstGeom prst="flowChartConnector">
                  <a:avLst/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Flowchart: Connector 44"/>
                <p:cNvSpPr/>
                <p:nvPr/>
              </p:nvSpPr>
              <p:spPr>
                <a:xfrm>
                  <a:off x="2555776" y="4869160"/>
                  <a:ext cx="72008" cy="72008"/>
                </a:xfrm>
                <a:prstGeom prst="flowChartConnector">
                  <a:avLst/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Flowchart: Connector 45"/>
                <p:cNvSpPr/>
                <p:nvPr/>
              </p:nvSpPr>
              <p:spPr>
                <a:xfrm>
                  <a:off x="2483768" y="4941168"/>
                  <a:ext cx="72008" cy="144016"/>
                </a:xfrm>
                <a:prstGeom prst="flowChartConnector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Flowchart: Connector 46"/>
                <p:cNvSpPr/>
                <p:nvPr/>
              </p:nvSpPr>
              <p:spPr>
                <a:xfrm>
                  <a:off x="2483768" y="4725144"/>
                  <a:ext cx="72008" cy="144016"/>
                </a:xfrm>
                <a:prstGeom prst="flowChartConnector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>
                <a:xfrm>
                  <a:off x="2555776" y="4941168"/>
                  <a:ext cx="72008" cy="144016"/>
                </a:xfrm>
                <a:prstGeom prst="flowChartConnector">
                  <a:avLst/>
                </a:prstGeom>
                <a:blipFill>
                  <a:blip r:embed="rId4" cstate="print"/>
                  <a:tile tx="0" ty="0" sx="100000" sy="100000" flip="none" algn="tl"/>
                </a:blip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3203848" y="3501008"/>
                  <a:ext cx="936104" cy="4257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F</a:t>
                  </a:r>
                  <a:r>
                    <a:rPr lang="en-GB" sz="1400" b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SC</a:t>
                  </a:r>
                  <a:endParaRPr lang="en-GB" sz="1400" b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052609" y="4562544"/>
                  <a:ext cx="1224136" cy="4057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Samples</a:t>
                  </a:r>
                  <a:endParaRPr lang="en-GB" sz="1400" b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611560" y="3501008"/>
                  <a:ext cx="936104" cy="4257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Laser</a:t>
                  </a:r>
                  <a:endParaRPr lang="en-GB" sz="1400" b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32" name="Flowchart: Connector 31"/>
              <p:cNvSpPr/>
              <p:nvPr/>
            </p:nvSpPr>
            <p:spPr>
              <a:xfrm>
                <a:off x="5673545" y="2939047"/>
                <a:ext cx="134245" cy="169238"/>
              </a:xfrm>
              <a:prstGeom prst="flowChartConnector">
                <a:avLst/>
              </a:prstGeom>
              <a:solidFill>
                <a:srgbClr val="FF0000"/>
              </a:solidFill>
              <a:ln w="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                 </a:t>
                </a:r>
                <a:endParaRPr lang="en-GB" dirty="0"/>
              </a:p>
            </p:txBody>
          </p:sp>
          <p:sp>
            <p:nvSpPr>
              <p:cNvPr id="33" name="Flowchart: Process 32"/>
              <p:cNvSpPr/>
              <p:nvPr/>
            </p:nvSpPr>
            <p:spPr>
              <a:xfrm>
                <a:off x="5822675" y="2957519"/>
                <a:ext cx="544055" cy="150765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flipV="1">
              <a:off x="6660232" y="3212976"/>
              <a:ext cx="0" cy="288032"/>
            </a:xfrm>
            <a:prstGeom prst="straightConnector1">
              <a:avLst/>
            </a:prstGeom>
            <a:ln w="31750">
              <a:solidFill>
                <a:srgbClr val="00B05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16216" y="3068960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516216" y="2636912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516216" y="2204864"/>
              <a:ext cx="288032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5796136" y="3212976"/>
              <a:ext cx="864096" cy="0"/>
            </a:xfrm>
            <a:prstGeom prst="straightConnector1">
              <a:avLst/>
            </a:prstGeom>
            <a:ln w="31750">
              <a:solidFill>
                <a:srgbClr val="00B050"/>
              </a:solidFill>
              <a:headEnd type="none" w="lg" len="sm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6660232" y="2780928"/>
              <a:ext cx="0" cy="360040"/>
            </a:xfrm>
            <a:prstGeom prst="straightConnector1">
              <a:avLst/>
            </a:prstGeom>
            <a:ln w="317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5796136" y="2780928"/>
              <a:ext cx="864096" cy="0"/>
            </a:xfrm>
            <a:prstGeom prst="straightConnector1">
              <a:avLst/>
            </a:prstGeom>
            <a:ln w="31750">
              <a:solidFill>
                <a:schemeClr val="accent6">
                  <a:lumMod val="75000"/>
                </a:schemeClr>
              </a:solidFill>
              <a:headEnd type="none" w="lg" len="sm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6660232" y="2348880"/>
              <a:ext cx="0" cy="36004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5796136" y="2348880"/>
              <a:ext cx="864096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none" w="lg" len="sm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452320" y="213285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C00000"/>
                  </a:solidFill>
                </a:rPr>
                <a:t>F</a:t>
              </a:r>
              <a:r>
                <a:rPr lang="en-GB" dirty="0" smtClean="0">
                  <a:solidFill>
                    <a:srgbClr val="C00000"/>
                  </a:solidFill>
                </a:rPr>
                <a:t>ilters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6804248" y="2276872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6804248" y="2348880"/>
              <a:ext cx="576064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6876256" y="2492896"/>
              <a:ext cx="72008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004048" y="177281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Detectors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36096" y="2204864"/>
              <a:ext cx="288032" cy="2880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436096" y="2636912"/>
              <a:ext cx="288032" cy="2880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436096" y="3068960"/>
              <a:ext cx="288032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5076056" y="234888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5076056" y="278092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5076056" y="3212976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Arrow Connector 89"/>
          <p:cNvCxnSpPr/>
          <p:nvPr/>
        </p:nvCxnSpPr>
        <p:spPr>
          <a:xfrm>
            <a:off x="5364088" y="2132856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013176"/>
            <a:ext cx="1515958" cy="156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66938" y="5085184"/>
            <a:ext cx="1381996" cy="129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7" name="Straight Arrow Connector 96"/>
          <p:cNvCxnSpPr/>
          <p:nvPr/>
        </p:nvCxnSpPr>
        <p:spPr>
          <a:xfrm>
            <a:off x="6084168" y="566124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963538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Labelling cells with Abs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848872" cy="2448272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 Use fluorochrome conjugated Antibodies to detect specific cell surface or intracellular proteins</a:t>
            </a:r>
            <a:endParaRPr lang="en-GB" sz="2800" dirty="0"/>
          </a:p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Fluorochromes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are </a:t>
            </a:r>
            <a:r>
              <a:rPr lang="en-GB" sz="2400" dirty="0" smtClean="0">
                <a:solidFill>
                  <a:schemeClr val="tx1"/>
                </a:solidFill>
              </a:rPr>
              <a:t>dyes that can </a:t>
            </a:r>
            <a:r>
              <a:rPr lang="en-GB" sz="2400" dirty="0">
                <a:solidFill>
                  <a:schemeClr val="tx1"/>
                </a:solidFill>
              </a:rPr>
              <a:t>be bound to </a:t>
            </a:r>
            <a:r>
              <a:rPr lang="en-GB" sz="2400" dirty="0" smtClean="0">
                <a:solidFill>
                  <a:schemeClr val="tx1"/>
                </a:solidFill>
              </a:rPr>
              <a:t>antibodies (</a:t>
            </a:r>
            <a:r>
              <a:rPr lang="en-GB" sz="2400" dirty="0" smtClean="0">
                <a:solidFill>
                  <a:srgbClr val="00B050"/>
                </a:solidFill>
              </a:rPr>
              <a:t>FITC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smtClean="0">
                <a:solidFill>
                  <a:srgbClr val="FFC000"/>
                </a:solidFill>
              </a:rPr>
              <a:t>PE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smtClean="0">
                <a:solidFill>
                  <a:srgbClr val="FF0000"/>
                </a:solidFill>
              </a:rPr>
              <a:t>APC</a:t>
            </a:r>
            <a:r>
              <a:rPr lang="en-GB" sz="2400" dirty="0" smtClean="0">
                <a:solidFill>
                  <a:schemeClr val="tx1"/>
                </a:solidFill>
              </a:rPr>
              <a:t>)  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 E</a:t>
            </a:r>
            <a:r>
              <a:rPr lang="en-GB" sz="2400" dirty="0" smtClean="0">
                <a:solidFill>
                  <a:schemeClr val="tx1"/>
                </a:solidFill>
              </a:rPr>
              <a:t>ach fluorochrome gets excited by the laser and then emits light that passes through the specific filter and is detected as a specific wavelength. 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GB" sz="2600" dirty="0" smtClean="0">
              <a:solidFill>
                <a:schemeClr val="tx1"/>
              </a:solidFill>
            </a:endParaRPr>
          </a:p>
          <a:p>
            <a:pPr algn="l"/>
            <a:endParaRPr lang="en-GB" sz="2600" dirty="0" smtClean="0">
              <a:solidFill>
                <a:schemeClr val="tx1"/>
              </a:solidFill>
            </a:endParaRPr>
          </a:p>
          <a:p>
            <a:pPr algn="l"/>
            <a:endParaRPr lang="en-GB" sz="2600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115616" y="3717032"/>
            <a:ext cx="1385076" cy="1298761"/>
            <a:chOff x="1326111" y="3698319"/>
            <a:chExt cx="1385076" cy="1298761"/>
          </a:xfrm>
        </p:grpSpPr>
        <p:grpSp>
          <p:nvGrpSpPr>
            <p:cNvPr id="13" name="Group 12"/>
            <p:cNvGrpSpPr/>
            <p:nvPr/>
          </p:nvGrpSpPr>
          <p:grpSpPr>
            <a:xfrm>
              <a:off x="1547664" y="4077072"/>
              <a:ext cx="864096" cy="792088"/>
              <a:chOff x="1547664" y="4077072"/>
              <a:chExt cx="864096" cy="792088"/>
            </a:xfrm>
          </p:grpSpPr>
          <p:sp>
            <p:nvSpPr>
              <p:cNvPr id="4" name="Flowchart: Connector 3"/>
              <p:cNvSpPr/>
              <p:nvPr/>
            </p:nvSpPr>
            <p:spPr>
              <a:xfrm>
                <a:off x="1547664" y="4077072"/>
                <a:ext cx="864096" cy="792088"/>
              </a:xfrm>
              <a:prstGeom prst="flowChartConnector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ight Triangle 5"/>
              <p:cNvSpPr/>
              <p:nvPr/>
            </p:nvSpPr>
            <p:spPr>
              <a:xfrm flipV="1">
                <a:off x="1619672" y="4149080"/>
                <a:ext cx="144016" cy="144016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ight Triangle 6"/>
              <p:cNvSpPr/>
              <p:nvPr/>
            </p:nvSpPr>
            <p:spPr>
              <a:xfrm flipH="1" flipV="1">
                <a:off x="2051720" y="4077072"/>
                <a:ext cx="216024" cy="144017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ight Triangle 8"/>
              <p:cNvSpPr/>
              <p:nvPr/>
            </p:nvSpPr>
            <p:spPr>
              <a:xfrm rot="15887743">
                <a:off x="2204167" y="4587532"/>
                <a:ext cx="170266" cy="172395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rot="7306318">
              <a:off x="2261098" y="4546991"/>
              <a:ext cx="370614" cy="529564"/>
              <a:chOff x="3943320" y="4858895"/>
              <a:chExt cx="370614" cy="529564"/>
            </a:xfrm>
          </p:grpSpPr>
          <p:sp>
            <p:nvSpPr>
              <p:cNvPr id="12" name="TextBox 11"/>
              <p:cNvSpPr txBox="1"/>
              <p:nvPr/>
            </p:nvSpPr>
            <p:spPr>
              <a:xfrm rot="10965455">
                <a:off x="3943320" y="4865239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4" name="Sun 13"/>
              <p:cNvSpPr/>
              <p:nvPr/>
            </p:nvSpPr>
            <p:spPr>
              <a:xfrm>
                <a:off x="4036631" y="4858895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 rot="2450633">
              <a:off x="2188947" y="3698319"/>
              <a:ext cx="370614" cy="557646"/>
              <a:chOff x="3770682" y="4725144"/>
              <a:chExt cx="370614" cy="557646"/>
            </a:xfrm>
          </p:grpSpPr>
          <p:sp>
            <p:nvSpPr>
              <p:cNvPr id="20" name="TextBox 19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21" name="Sun 20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18971421">
              <a:off x="1326111" y="3776921"/>
              <a:ext cx="391812" cy="557646"/>
              <a:chOff x="3770682" y="4725144"/>
              <a:chExt cx="370614" cy="557646"/>
            </a:xfrm>
          </p:grpSpPr>
          <p:sp>
            <p:nvSpPr>
              <p:cNvPr id="29" name="TextBox 28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30" name="Sun 29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5364088" y="3573016"/>
            <a:ext cx="1692711" cy="1666820"/>
            <a:chOff x="1172434" y="3698319"/>
            <a:chExt cx="1692711" cy="1666820"/>
          </a:xfrm>
        </p:grpSpPr>
        <p:grpSp>
          <p:nvGrpSpPr>
            <p:cNvPr id="33" name="Group 12"/>
            <p:cNvGrpSpPr/>
            <p:nvPr/>
          </p:nvGrpSpPr>
          <p:grpSpPr>
            <a:xfrm>
              <a:off x="1547664" y="4077072"/>
              <a:ext cx="905141" cy="836445"/>
              <a:chOff x="1547664" y="4077072"/>
              <a:chExt cx="905141" cy="836445"/>
            </a:xfrm>
          </p:grpSpPr>
          <p:sp>
            <p:nvSpPr>
              <p:cNvPr id="52" name="Flowchart: Connector 3"/>
              <p:cNvSpPr/>
              <p:nvPr/>
            </p:nvSpPr>
            <p:spPr>
              <a:xfrm>
                <a:off x="1547664" y="4077072"/>
                <a:ext cx="864096" cy="792088"/>
              </a:xfrm>
              <a:prstGeom prst="flowChartConnector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Right Triangle 4"/>
              <p:cNvSpPr/>
              <p:nvPr/>
            </p:nvSpPr>
            <p:spPr>
              <a:xfrm>
                <a:off x="1547664" y="4509120"/>
                <a:ext cx="144016" cy="216024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ight Triangle 5"/>
              <p:cNvSpPr/>
              <p:nvPr/>
            </p:nvSpPr>
            <p:spPr>
              <a:xfrm flipV="1">
                <a:off x="1619672" y="4149080"/>
                <a:ext cx="144016" cy="144016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Right Triangle 6"/>
              <p:cNvSpPr/>
              <p:nvPr/>
            </p:nvSpPr>
            <p:spPr>
              <a:xfrm flipH="1" flipV="1">
                <a:off x="2051720" y="4077072"/>
                <a:ext cx="216024" cy="144017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ight Triangle 7"/>
              <p:cNvSpPr/>
              <p:nvPr/>
            </p:nvSpPr>
            <p:spPr>
              <a:xfrm rot="13907856" flipV="1">
                <a:off x="1867672" y="4761839"/>
                <a:ext cx="133598" cy="169758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Right Triangle 8"/>
              <p:cNvSpPr/>
              <p:nvPr/>
            </p:nvSpPr>
            <p:spPr>
              <a:xfrm rot="15887743">
                <a:off x="2204167" y="4587532"/>
                <a:ext cx="170266" cy="172395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ight Triangle 9"/>
              <p:cNvSpPr/>
              <p:nvPr/>
            </p:nvSpPr>
            <p:spPr>
              <a:xfrm rot="12265134">
                <a:off x="2300635" y="4315960"/>
                <a:ext cx="152170" cy="192055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4" name="Group 14"/>
            <p:cNvGrpSpPr/>
            <p:nvPr/>
          </p:nvGrpSpPr>
          <p:grpSpPr>
            <a:xfrm rot="7306318">
              <a:off x="2261098" y="4546991"/>
              <a:ext cx="370614" cy="529564"/>
              <a:chOff x="3943320" y="4858895"/>
              <a:chExt cx="370614" cy="529564"/>
            </a:xfrm>
          </p:grpSpPr>
          <p:sp>
            <p:nvSpPr>
              <p:cNvPr id="50" name="TextBox 49"/>
              <p:cNvSpPr txBox="1"/>
              <p:nvPr/>
            </p:nvSpPr>
            <p:spPr>
              <a:xfrm rot="10965455">
                <a:off x="3943320" y="4865239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51" name="Sun 50"/>
              <p:cNvSpPr/>
              <p:nvPr/>
            </p:nvSpPr>
            <p:spPr>
              <a:xfrm>
                <a:off x="4036631" y="4858895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" name="Group 15"/>
            <p:cNvGrpSpPr/>
            <p:nvPr/>
          </p:nvGrpSpPr>
          <p:grpSpPr>
            <a:xfrm rot="4457551">
              <a:off x="2401015" y="4052121"/>
              <a:ext cx="370614" cy="557646"/>
              <a:chOff x="3770682" y="4725144"/>
              <a:chExt cx="370614" cy="557646"/>
            </a:xfrm>
          </p:grpSpPr>
          <p:sp>
            <p:nvSpPr>
              <p:cNvPr id="48" name="TextBox 47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9" name="Sun 48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6" name="Group 18"/>
            <p:cNvGrpSpPr/>
            <p:nvPr/>
          </p:nvGrpSpPr>
          <p:grpSpPr>
            <a:xfrm rot="2450633">
              <a:off x="2188947" y="3698319"/>
              <a:ext cx="370614" cy="557646"/>
              <a:chOff x="3770682" y="4725144"/>
              <a:chExt cx="370614" cy="557646"/>
            </a:xfrm>
          </p:grpSpPr>
          <p:sp>
            <p:nvSpPr>
              <p:cNvPr id="46" name="TextBox 45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7" name="Sun 46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21"/>
            <p:cNvGrpSpPr/>
            <p:nvPr/>
          </p:nvGrpSpPr>
          <p:grpSpPr>
            <a:xfrm rot="11077286">
              <a:off x="1707639" y="4807493"/>
              <a:ext cx="370614" cy="557646"/>
              <a:chOff x="3770682" y="4725144"/>
              <a:chExt cx="370614" cy="557646"/>
            </a:xfrm>
          </p:grpSpPr>
          <p:sp>
            <p:nvSpPr>
              <p:cNvPr id="44" name="TextBox 43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5" name="Sun 44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24"/>
            <p:cNvGrpSpPr/>
            <p:nvPr/>
          </p:nvGrpSpPr>
          <p:grpSpPr>
            <a:xfrm rot="14452869">
              <a:off x="1265950" y="4481684"/>
              <a:ext cx="370614" cy="557646"/>
              <a:chOff x="3770682" y="4725144"/>
              <a:chExt cx="370614" cy="557646"/>
            </a:xfrm>
          </p:grpSpPr>
          <p:sp>
            <p:nvSpPr>
              <p:cNvPr id="42" name="TextBox 41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3" name="Sun 42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9" name="Group 27"/>
            <p:cNvGrpSpPr/>
            <p:nvPr/>
          </p:nvGrpSpPr>
          <p:grpSpPr>
            <a:xfrm rot="18971421">
              <a:off x="1326111" y="3776921"/>
              <a:ext cx="391812" cy="557646"/>
              <a:chOff x="3770682" y="4725144"/>
              <a:chExt cx="370614" cy="557646"/>
            </a:xfrm>
          </p:grpSpPr>
          <p:sp>
            <p:nvSpPr>
              <p:cNvPr id="40" name="TextBox 39"/>
              <p:cNvSpPr txBox="1"/>
              <p:nvPr/>
            </p:nvSpPr>
            <p:spPr>
              <a:xfrm rot="10965455">
                <a:off x="3770682" y="4759570"/>
                <a:ext cx="37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Y</a:t>
                </a:r>
                <a:endParaRPr lang="en-GB" sz="28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1" name="Sun 40"/>
              <p:cNvSpPr/>
              <p:nvPr/>
            </p:nvSpPr>
            <p:spPr>
              <a:xfrm>
                <a:off x="3851920" y="4725144"/>
                <a:ext cx="216024" cy="144016"/>
              </a:xfrm>
              <a:prstGeom prst="sun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229200"/>
            <a:ext cx="1924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2483768" y="4941168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716016" y="4869160"/>
            <a:ext cx="748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Bright</a:t>
            </a:r>
            <a:endParaRPr lang="en-GB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6804248" y="371703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6759950" y="423032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6228184" y="479715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452320" y="357301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fluorochrome</a:t>
            </a:r>
            <a:endParaRPr lang="en-GB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7380312" y="458112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Antibody</a:t>
            </a:r>
            <a:endParaRPr lang="en-GB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7092280" y="522920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Surface protein</a:t>
            </a:r>
            <a:endParaRPr lang="en-GB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Data presentation and analysis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Data can be presented as Dot-plots or histograms </a:t>
            </a:r>
          </a:p>
          <a:p>
            <a:r>
              <a:rPr lang="en-GB" sz="2800" dirty="0" smtClean="0"/>
              <a:t>Population can be gated for % and statistical analysis</a:t>
            </a:r>
          </a:p>
          <a:p>
            <a:r>
              <a:rPr lang="en-GB" sz="2800" dirty="0" smtClean="0"/>
              <a:t>Must use negative controls ( </a:t>
            </a:r>
            <a:r>
              <a:rPr lang="en-GB" sz="2800" dirty="0" err="1" smtClean="0"/>
              <a:t>Isotype</a:t>
            </a:r>
            <a:r>
              <a:rPr lang="en-GB" sz="2800" dirty="0" smtClean="0"/>
              <a:t> control) to be able to know where your negative population is and also if there is any non-specific binding by your </a:t>
            </a:r>
            <a:r>
              <a:rPr lang="en-GB" sz="2800" dirty="0" err="1" smtClean="0"/>
              <a:t>Ab</a:t>
            </a:r>
            <a:endParaRPr lang="en-GB" sz="2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645024"/>
            <a:ext cx="48101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 l="12568" t="6054" b="12224"/>
          <a:stretch>
            <a:fillRect/>
          </a:stretch>
        </p:blipFill>
        <p:spPr bwMode="auto">
          <a:xfrm>
            <a:off x="1115616" y="3573016"/>
            <a:ext cx="2211117" cy="214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>
            <a:off x="1547664" y="573325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15616" y="3861048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7704" y="566124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IL-4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34301" y="4382323"/>
            <a:ext cx="12678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IL-13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35546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Staining Th2 cells (example)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136904" cy="51845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Th2 cells are CD4+ cells that produce IL-4 and/or IL-13.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 F</a:t>
            </a:r>
            <a:r>
              <a:rPr lang="en-GB" sz="2400" dirty="0" smtClean="0">
                <a:solidFill>
                  <a:schemeClr val="tx1"/>
                </a:solidFill>
              </a:rPr>
              <a:t>low </a:t>
            </a:r>
            <a:r>
              <a:rPr lang="en-GB" sz="2400" dirty="0" err="1" smtClean="0">
                <a:solidFill>
                  <a:schemeClr val="tx1"/>
                </a:solidFill>
              </a:rPr>
              <a:t>cytometry</a:t>
            </a:r>
            <a:r>
              <a:rPr lang="en-GB" sz="2400" dirty="0" smtClean="0">
                <a:solidFill>
                  <a:schemeClr val="tx1"/>
                </a:solidFill>
              </a:rPr>
              <a:t> can be used to detect this cells in disease conditions (asthma)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Cells are incubated with the </a:t>
            </a:r>
            <a:r>
              <a:rPr lang="en-GB" sz="2400" dirty="0" err="1" smtClean="0">
                <a:solidFill>
                  <a:schemeClr val="tx1"/>
                </a:solidFill>
              </a:rPr>
              <a:t>Ab</a:t>
            </a:r>
            <a:r>
              <a:rPr lang="en-GB" sz="2400" dirty="0" smtClean="0">
                <a:solidFill>
                  <a:schemeClr val="tx1"/>
                </a:solidFill>
              </a:rPr>
              <a:t> specific for CD4, this </a:t>
            </a:r>
            <a:r>
              <a:rPr lang="en-GB" sz="2400" dirty="0" err="1" smtClean="0">
                <a:solidFill>
                  <a:schemeClr val="tx1"/>
                </a:solidFill>
              </a:rPr>
              <a:t>Ab</a:t>
            </a:r>
            <a:r>
              <a:rPr lang="en-GB" sz="2400" dirty="0" smtClean="0">
                <a:solidFill>
                  <a:schemeClr val="tx1"/>
                </a:solidFill>
              </a:rPr>
              <a:t> is conjugated to a fluorochrome (in this case </a:t>
            </a:r>
            <a:r>
              <a:rPr lang="en-GB" sz="2400" dirty="0" smtClean="0">
                <a:solidFill>
                  <a:srgbClr val="FF0000"/>
                </a:solidFill>
              </a:rPr>
              <a:t>APC</a:t>
            </a:r>
            <a:r>
              <a:rPr lang="en-GB" sz="2400" dirty="0" smtClean="0">
                <a:solidFill>
                  <a:schemeClr val="tx1"/>
                </a:solidFill>
              </a:rPr>
              <a:t>) then cells are </a:t>
            </a:r>
            <a:r>
              <a:rPr lang="en-GB" sz="2400" dirty="0" err="1" smtClean="0">
                <a:solidFill>
                  <a:schemeClr val="tx1"/>
                </a:solidFill>
              </a:rPr>
              <a:t>permeabalised</a:t>
            </a:r>
            <a:r>
              <a:rPr lang="en-GB" sz="2400" dirty="0" smtClean="0">
                <a:solidFill>
                  <a:schemeClr val="tx1"/>
                </a:solidFill>
              </a:rPr>
              <a:t> (creating holes in the cells membrane) and stained with Abs specific for IL-4 conjugated to </a:t>
            </a:r>
            <a:r>
              <a:rPr lang="en-GB" sz="2400" dirty="0" smtClean="0">
                <a:solidFill>
                  <a:srgbClr val="00B050"/>
                </a:solidFill>
              </a:rPr>
              <a:t>FITC</a:t>
            </a:r>
            <a:r>
              <a:rPr lang="en-GB" sz="2400" dirty="0" smtClean="0">
                <a:solidFill>
                  <a:schemeClr val="tx1"/>
                </a:solidFill>
              </a:rPr>
              <a:t> and IL-13 conjugated to </a:t>
            </a:r>
            <a:r>
              <a:rPr lang="en-GB" sz="2400" dirty="0" smtClean="0">
                <a:solidFill>
                  <a:srgbClr val="FFC000"/>
                </a:solidFill>
              </a:rPr>
              <a:t>PE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Cells are then run on the machine and data collected.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99592" y="5157192"/>
            <a:ext cx="1385076" cy="1298761"/>
            <a:chOff x="899592" y="5157192"/>
            <a:chExt cx="1385076" cy="1298761"/>
          </a:xfrm>
        </p:grpSpPr>
        <p:grpSp>
          <p:nvGrpSpPr>
            <p:cNvPr id="4" name="Group 3"/>
            <p:cNvGrpSpPr/>
            <p:nvPr/>
          </p:nvGrpSpPr>
          <p:grpSpPr>
            <a:xfrm>
              <a:off x="899592" y="5157192"/>
              <a:ext cx="1385076" cy="1298761"/>
              <a:chOff x="1326111" y="3698319"/>
              <a:chExt cx="1385076" cy="1298761"/>
            </a:xfrm>
          </p:grpSpPr>
          <p:grpSp>
            <p:nvGrpSpPr>
              <p:cNvPr id="5" name="Group 12"/>
              <p:cNvGrpSpPr/>
              <p:nvPr/>
            </p:nvGrpSpPr>
            <p:grpSpPr>
              <a:xfrm>
                <a:off x="1547664" y="4077072"/>
                <a:ext cx="864096" cy="792088"/>
                <a:chOff x="1547664" y="4077072"/>
                <a:chExt cx="864096" cy="792088"/>
              </a:xfrm>
            </p:grpSpPr>
            <p:sp>
              <p:nvSpPr>
                <p:cNvPr id="15" name="Flowchart: Connector 3"/>
                <p:cNvSpPr/>
                <p:nvPr/>
              </p:nvSpPr>
              <p:spPr>
                <a:xfrm>
                  <a:off x="1547664" y="4077072"/>
                  <a:ext cx="864096" cy="792088"/>
                </a:xfrm>
                <a:prstGeom prst="flowChartConnector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Right Triangle 5"/>
                <p:cNvSpPr/>
                <p:nvPr/>
              </p:nvSpPr>
              <p:spPr>
                <a:xfrm flipV="1">
                  <a:off x="1619672" y="4149080"/>
                  <a:ext cx="144016" cy="144016"/>
                </a:xfrm>
                <a:prstGeom prst="rt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Right Triangle 6"/>
                <p:cNvSpPr/>
                <p:nvPr/>
              </p:nvSpPr>
              <p:spPr>
                <a:xfrm flipH="1" flipV="1">
                  <a:off x="2051720" y="4077072"/>
                  <a:ext cx="216024" cy="144017"/>
                </a:xfrm>
                <a:prstGeom prst="rt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Right Triangle 17"/>
                <p:cNvSpPr/>
                <p:nvPr/>
              </p:nvSpPr>
              <p:spPr>
                <a:xfrm rot="15887743">
                  <a:off x="2204167" y="4587532"/>
                  <a:ext cx="170266" cy="172395"/>
                </a:xfrm>
                <a:prstGeom prst="rt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" name="Group 14"/>
              <p:cNvGrpSpPr/>
              <p:nvPr/>
            </p:nvGrpSpPr>
            <p:grpSpPr>
              <a:xfrm rot="7306318">
                <a:off x="2261098" y="4546991"/>
                <a:ext cx="370614" cy="529564"/>
                <a:chOff x="3943320" y="4858895"/>
                <a:chExt cx="370614" cy="529564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 rot="10965455">
                  <a:off x="3943320" y="4865239"/>
                  <a:ext cx="3706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b="1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Y</a:t>
                  </a:r>
                  <a:endParaRPr lang="en-GB" sz="28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14" name="Sun 13"/>
                <p:cNvSpPr/>
                <p:nvPr/>
              </p:nvSpPr>
              <p:spPr>
                <a:xfrm>
                  <a:off x="4036631" y="4858895"/>
                  <a:ext cx="216024" cy="144016"/>
                </a:xfrm>
                <a:prstGeom prst="su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" name="Group 18"/>
              <p:cNvGrpSpPr/>
              <p:nvPr/>
            </p:nvGrpSpPr>
            <p:grpSpPr>
              <a:xfrm rot="2450633">
                <a:off x="2188947" y="3698319"/>
                <a:ext cx="370614" cy="557646"/>
                <a:chOff x="3770682" y="4725144"/>
                <a:chExt cx="370614" cy="557646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 rot="10965455">
                  <a:off x="3770682" y="4759570"/>
                  <a:ext cx="3706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b="1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Y</a:t>
                  </a:r>
                  <a:endParaRPr lang="en-GB" sz="28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12" name="Sun 11"/>
                <p:cNvSpPr/>
                <p:nvPr/>
              </p:nvSpPr>
              <p:spPr>
                <a:xfrm>
                  <a:off x="3851920" y="4725144"/>
                  <a:ext cx="216024" cy="144016"/>
                </a:xfrm>
                <a:prstGeom prst="sun">
                  <a:avLst/>
                </a:prstGeom>
                <a:solidFill>
                  <a:schemeClr val="accent2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" name="Group 27"/>
              <p:cNvGrpSpPr/>
              <p:nvPr/>
            </p:nvGrpSpPr>
            <p:grpSpPr>
              <a:xfrm rot="18971421">
                <a:off x="1326111" y="3776921"/>
                <a:ext cx="391812" cy="557646"/>
                <a:chOff x="3770682" y="4725144"/>
                <a:chExt cx="370614" cy="557646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 rot="10965455">
                  <a:off x="3770682" y="4759570"/>
                  <a:ext cx="3706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b="1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Y</a:t>
                  </a:r>
                  <a:endParaRPr lang="en-GB" sz="28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10" name="Sun 9"/>
                <p:cNvSpPr/>
                <p:nvPr/>
              </p:nvSpPr>
              <p:spPr>
                <a:xfrm>
                  <a:off x="3851920" y="4725144"/>
                  <a:ext cx="216024" cy="144016"/>
                </a:xfrm>
                <a:prstGeom prst="su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9" name="Right Triangle 18"/>
            <p:cNvSpPr/>
            <p:nvPr/>
          </p:nvSpPr>
          <p:spPr>
            <a:xfrm>
              <a:off x="1115616" y="5877272"/>
              <a:ext cx="72008" cy="288032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ight Triangle 19"/>
            <p:cNvSpPr/>
            <p:nvPr/>
          </p:nvSpPr>
          <p:spPr>
            <a:xfrm rot="20121031">
              <a:off x="1351135" y="6220092"/>
              <a:ext cx="177034" cy="132168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Triangle 20"/>
            <p:cNvSpPr/>
            <p:nvPr/>
          </p:nvSpPr>
          <p:spPr>
            <a:xfrm rot="12786303">
              <a:off x="1859890" y="5768273"/>
              <a:ext cx="169526" cy="138978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31840" y="5229200"/>
            <a:ext cx="1385076" cy="1298761"/>
            <a:chOff x="899592" y="5157192"/>
            <a:chExt cx="1385076" cy="1298761"/>
          </a:xfrm>
        </p:grpSpPr>
        <p:grpSp>
          <p:nvGrpSpPr>
            <p:cNvPr id="24" name="Group 3"/>
            <p:cNvGrpSpPr/>
            <p:nvPr/>
          </p:nvGrpSpPr>
          <p:grpSpPr>
            <a:xfrm>
              <a:off x="899592" y="5157192"/>
              <a:ext cx="1385076" cy="1298761"/>
              <a:chOff x="1326111" y="3698319"/>
              <a:chExt cx="1385076" cy="1298761"/>
            </a:xfrm>
          </p:grpSpPr>
          <p:grpSp>
            <p:nvGrpSpPr>
              <p:cNvPr id="28" name="Group 12"/>
              <p:cNvGrpSpPr/>
              <p:nvPr/>
            </p:nvGrpSpPr>
            <p:grpSpPr>
              <a:xfrm>
                <a:off x="1547664" y="4077072"/>
                <a:ext cx="864096" cy="792088"/>
                <a:chOff x="1547664" y="4077072"/>
                <a:chExt cx="864096" cy="792088"/>
              </a:xfrm>
            </p:grpSpPr>
            <p:sp>
              <p:nvSpPr>
                <p:cNvPr id="38" name="Flowchart: Connector 3"/>
                <p:cNvSpPr/>
                <p:nvPr/>
              </p:nvSpPr>
              <p:spPr>
                <a:xfrm>
                  <a:off x="1547664" y="4077072"/>
                  <a:ext cx="864096" cy="792088"/>
                </a:xfrm>
                <a:prstGeom prst="flowChartConnector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" name="Right Triangle 5"/>
                <p:cNvSpPr/>
                <p:nvPr/>
              </p:nvSpPr>
              <p:spPr>
                <a:xfrm flipV="1">
                  <a:off x="1619672" y="4149080"/>
                  <a:ext cx="144016" cy="144016"/>
                </a:xfrm>
                <a:prstGeom prst="rt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Right Triangle 6"/>
                <p:cNvSpPr/>
                <p:nvPr/>
              </p:nvSpPr>
              <p:spPr>
                <a:xfrm flipH="1" flipV="1">
                  <a:off x="2051720" y="4077072"/>
                  <a:ext cx="216024" cy="144017"/>
                </a:xfrm>
                <a:prstGeom prst="rt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 rot="15887743">
                  <a:off x="2204167" y="4587532"/>
                  <a:ext cx="170266" cy="172395"/>
                </a:xfrm>
                <a:prstGeom prst="rt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9" name="Group 14"/>
              <p:cNvGrpSpPr/>
              <p:nvPr/>
            </p:nvGrpSpPr>
            <p:grpSpPr>
              <a:xfrm rot="7306318">
                <a:off x="2261098" y="4546991"/>
                <a:ext cx="370614" cy="529564"/>
                <a:chOff x="3943320" y="4858895"/>
                <a:chExt cx="370614" cy="529564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 rot="10965455">
                  <a:off x="3943320" y="4865239"/>
                  <a:ext cx="3706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b="1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Y</a:t>
                  </a:r>
                  <a:endParaRPr lang="en-GB" sz="28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7" name="Sun 36"/>
                <p:cNvSpPr/>
                <p:nvPr/>
              </p:nvSpPr>
              <p:spPr>
                <a:xfrm>
                  <a:off x="4036631" y="4858895"/>
                  <a:ext cx="216024" cy="144016"/>
                </a:xfrm>
                <a:prstGeom prst="su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0" name="Group 18"/>
              <p:cNvGrpSpPr/>
              <p:nvPr/>
            </p:nvGrpSpPr>
            <p:grpSpPr>
              <a:xfrm rot="2450633">
                <a:off x="2188947" y="3698319"/>
                <a:ext cx="370614" cy="557646"/>
                <a:chOff x="3770682" y="4725144"/>
                <a:chExt cx="370614" cy="557646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 rot="10965455">
                  <a:off x="3770682" y="4759570"/>
                  <a:ext cx="3706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b="1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Y</a:t>
                  </a:r>
                  <a:endParaRPr lang="en-GB" sz="28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5" name="Sun 34"/>
                <p:cNvSpPr/>
                <p:nvPr/>
              </p:nvSpPr>
              <p:spPr>
                <a:xfrm>
                  <a:off x="3851920" y="4725144"/>
                  <a:ext cx="216024" cy="144016"/>
                </a:xfrm>
                <a:prstGeom prst="sun">
                  <a:avLst/>
                </a:prstGeom>
                <a:solidFill>
                  <a:schemeClr val="accent2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1" name="Group 27"/>
              <p:cNvGrpSpPr/>
              <p:nvPr/>
            </p:nvGrpSpPr>
            <p:grpSpPr>
              <a:xfrm rot="18971421">
                <a:off x="1326111" y="3776921"/>
                <a:ext cx="391812" cy="557646"/>
                <a:chOff x="3770682" y="4725144"/>
                <a:chExt cx="370614" cy="557646"/>
              </a:xfrm>
            </p:grpSpPr>
            <p:sp>
              <p:nvSpPr>
                <p:cNvPr id="32" name="TextBox 8"/>
                <p:cNvSpPr txBox="1"/>
                <p:nvPr/>
              </p:nvSpPr>
              <p:spPr>
                <a:xfrm rot="10965455">
                  <a:off x="3770682" y="4759570"/>
                  <a:ext cx="3706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800" b="1" dirty="0" smtClean="0">
                      <a:solidFill>
                        <a:schemeClr val="bg2">
                          <a:lumMod val="10000"/>
                        </a:schemeClr>
                      </a:solidFill>
                    </a:rPr>
                    <a:t>Y</a:t>
                  </a:r>
                  <a:endParaRPr lang="en-GB" sz="2800" b="1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3" name="Sun 9"/>
                <p:cNvSpPr/>
                <p:nvPr/>
              </p:nvSpPr>
              <p:spPr>
                <a:xfrm>
                  <a:off x="3851920" y="4725144"/>
                  <a:ext cx="216024" cy="144016"/>
                </a:xfrm>
                <a:prstGeom prst="sun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25" name="Right Triangle 24"/>
            <p:cNvSpPr/>
            <p:nvPr/>
          </p:nvSpPr>
          <p:spPr>
            <a:xfrm>
              <a:off x="1115616" y="5877272"/>
              <a:ext cx="72008" cy="288032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ight Triangle 25"/>
            <p:cNvSpPr/>
            <p:nvPr/>
          </p:nvSpPr>
          <p:spPr>
            <a:xfrm rot="20121031">
              <a:off x="1351135" y="6220092"/>
              <a:ext cx="177034" cy="132168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ight Triangle 26"/>
            <p:cNvSpPr/>
            <p:nvPr/>
          </p:nvSpPr>
          <p:spPr>
            <a:xfrm rot="12786303">
              <a:off x="1859890" y="5768273"/>
              <a:ext cx="169526" cy="138978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35896" y="5589239"/>
            <a:ext cx="369164" cy="460775"/>
            <a:chOff x="5292080" y="5409201"/>
            <a:chExt cx="369164" cy="523220"/>
          </a:xfrm>
        </p:grpSpPr>
        <p:sp>
          <p:nvSpPr>
            <p:cNvPr id="42" name="TextBox 8"/>
            <p:cNvSpPr txBox="1"/>
            <p:nvPr/>
          </p:nvSpPr>
          <p:spPr>
            <a:xfrm rot="8336876">
              <a:off x="5436227" y="5409201"/>
              <a:ext cx="225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92D050"/>
                  </a:solidFill>
                </a:rPr>
                <a:t>Y</a:t>
              </a:r>
              <a:endParaRPr lang="en-GB" sz="2800" b="1" dirty="0">
                <a:solidFill>
                  <a:srgbClr val="92D050"/>
                </a:solidFill>
              </a:endParaRPr>
            </a:p>
          </p:txBody>
        </p:sp>
        <p:sp>
          <p:nvSpPr>
            <p:cNvPr id="43" name="Sun 42"/>
            <p:cNvSpPr/>
            <p:nvPr/>
          </p:nvSpPr>
          <p:spPr>
            <a:xfrm>
              <a:off x="5292080" y="5543654"/>
              <a:ext cx="144016" cy="144016"/>
            </a:xfrm>
            <a:prstGeom prst="su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419872" y="5661248"/>
            <a:ext cx="361602" cy="523220"/>
            <a:chOff x="5292080" y="5471646"/>
            <a:chExt cx="361602" cy="523220"/>
          </a:xfrm>
        </p:grpSpPr>
        <p:sp>
          <p:nvSpPr>
            <p:cNvPr id="46" name="TextBox 8"/>
            <p:cNvSpPr txBox="1"/>
            <p:nvPr/>
          </p:nvSpPr>
          <p:spPr>
            <a:xfrm rot="8336876">
              <a:off x="5428665" y="5471646"/>
              <a:ext cx="225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92D050"/>
                  </a:solidFill>
                </a:rPr>
                <a:t>Y</a:t>
              </a:r>
              <a:endParaRPr lang="en-GB" sz="2800" b="1" dirty="0">
                <a:solidFill>
                  <a:srgbClr val="92D050"/>
                </a:solidFill>
              </a:endParaRPr>
            </a:p>
          </p:txBody>
        </p:sp>
        <p:sp>
          <p:nvSpPr>
            <p:cNvPr id="47" name="Sun 46"/>
            <p:cNvSpPr/>
            <p:nvPr/>
          </p:nvSpPr>
          <p:spPr>
            <a:xfrm>
              <a:off x="5292080" y="5589240"/>
              <a:ext cx="144016" cy="144016"/>
            </a:xfrm>
            <a:prstGeom prst="su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 rot="8803941">
            <a:off x="3635896" y="6021288"/>
            <a:ext cx="361602" cy="451212"/>
            <a:chOff x="5202167" y="5471646"/>
            <a:chExt cx="451515" cy="523220"/>
          </a:xfrm>
        </p:grpSpPr>
        <p:sp>
          <p:nvSpPr>
            <p:cNvPr id="49" name="TextBox 8"/>
            <p:cNvSpPr txBox="1"/>
            <p:nvPr/>
          </p:nvSpPr>
          <p:spPr>
            <a:xfrm rot="8336876">
              <a:off x="5428665" y="5471646"/>
              <a:ext cx="225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2"/>
                  </a:solidFill>
                </a:rPr>
                <a:t>Y</a:t>
              </a:r>
              <a:endParaRPr lang="en-GB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50" name="Sun 49"/>
            <p:cNvSpPr/>
            <p:nvPr/>
          </p:nvSpPr>
          <p:spPr>
            <a:xfrm>
              <a:off x="5202167" y="5555146"/>
              <a:ext cx="233929" cy="178110"/>
            </a:xfrm>
            <a:prstGeom prst="su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rot="3726752">
            <a:off x="3874569" y="5700878"/>
            <a:ext cx="318445" cy="523220"/>
            <a:chOff x="5292080" y="5471646"/>
            <a:chExt cx="361602" cy="523220"/>
          </a:xfrm>
        </p:grpSpPr>
        <p:sp>
          <p:nvSpPr>
            <p:cNvPr id="52" name="TextBox 8"/>
            <p:cNvSpPr txBox="1"/>
            <p:nvPr/>
          </p:nvSpPr>
          <p:spPr>
            <a:xfrm rot="8336876">
              <a:off x="5428665" y="5471646"/>
              <a:ext cx="225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2"/>
                  </a:solidFill>
                </a:rPr>
                <a:t>Y</a:t>
              </a:r>
              <a:endParaRPr lang="en-GB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53" name="Sun 52"/>
            <p:cNvSpPr/>
            <p:nvPr/>
          </p:nvSpPr>
          <p:spPr>
            <a:xfrm>
              <a:off x="5292080" y="5589240"/>
              <a:ext cx="144016" cy="144016"/>
            </a:xfrm>
            <a:prstGeom prst="su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B05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331640" y="58052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CD4+</a:t>
            </a:r>
            <a:endParaRPr lang="en-GB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540</Words>
  <Application>Microsoft Office PowerPoint</Application>
  <PresentationFormat>On-screen Show (4:3)</PresentationFormat>
  <Paragraphs>144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Flow cytometry  14/1/2013</vt:lpstr>
      <vt:lpstr>Learning objectives</vt:lpstr>
      <vt:lpstr>What is flow cytometry?</vt:lpstr>
      <vt:lpstr>Flow cytometry measures:</vt:lpstr>
      <vt:lpstr>PowerPoint Presentation</vt:lpstr>
      <vt:lpstr>Measurement of Fluorescence </vt:lpstr>
      <vt:lpstr>Labelling cells with Abs</vt:lpstr>
      <vt:lpstr>Data presentation and analysis</vt:lpstr>
      <vt:lpstr>Staining Th2 cells (example) </vt:lpstr>
      <vt:lpstr>PowerPoint Presentation</vt:lpstr>
      <vt:lpstr>References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Cytometry</dc:title>
  <dc:creator>nf909</dc:creator>
  <cp:lastModifiedBy>Shiel, Nuala</cp:lastModifiedBy>
  <cp:revision>46</cp:revision>
  <dcterms:created xsi:type="dcterms:W3CDTF">2012-01-03T12:51:31Z</dcterms:created>
  <dcterms:modified xsi:type="dcterms:W3CDTF">2013-01-11T16:15:29Z</dcterms:modified>
</cp:coreProperties>
</file>