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71" r:id="rId12"/>
    <p:sldId id="270" r:id="rId13"/>
    <p:sldId id="273" r:id="rId14"/>
    <p:sldId id="274" r:id="rId15"/>
    <p:sldId id="275" r:id="rId16"/>
    <p:sldId id="277" r:id="rId17"/>
    <p:sldId id="279" r:id="rId18"/>
    <p:sldId id="281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5" autoAdjust="0"/>
    <p:restoredTop sz="86323" autoAdjust="0"/>
  </p:normalViewPr>
  <p:slideViewPr>
    <p:cSldViewPr>
      <p:cViewPr varScale="1">
        <p:scale>
          <a:sx n="45" d="100"/>
          <a:sy n="4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BD8A1-0F39-4F1E-944D-3C1FC41743A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57D2B-31D3-47C3-9A2B-5ACED8455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1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016CE-5E4B-48E8-8C92-13D5C9782D5F}" type="slidenum">
              <a:rPr lang="en-GB"/>
              <a:pPr/>
              <a:t>8</a:t>
            </a:fld>
            <a:endParaRPr lang="en-GB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BB112-C1D8-4A0E-AE95-AD5CA908C894}" type="slidenum">
              <a:rPr lang="en-GB"/>
              <a:pPr/>
              <a:t>16</a:t>
            </a:fld>
            <a:endParaRPr lang="en-GB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874-64A2-4CC7-A735-B339D4B85A3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B4DD-8C7B-4BE8-9BBC-25B36F539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2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874-64A2-4CC7-A735-B339D4B85A3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B4DD-8C7B-4BE8-9BBC-25B36F539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874-64A2-4CC7-A735-B339D4B85A3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B4DD-8C7B-4BE8-9BBC-25B36F539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5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874-64A2-4CC7-A735-B339D4B85A3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B4DD-8C7B-4BE8-9BBC-25B36F539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6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874-64A2-4CC7-A735-B339D4B85A3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B4DD-8C7B-4BE8-9BBC-25B36F539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874-64A2-4CC7-A735-B339D4B85A3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B4DD-8C7B-4BE8-9BBC-25B36F539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874-64A2-4CC7-A735-B339D4B85A3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B4DD-8C7B-4BE8-9BBC-25B36F539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7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874-64A2-4CC7-A735-B339D4B85A3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B4DD-8C7B-4BE8-9BBC-25B36F539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0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874-64A2-4CC7-A735-B339D4B85A3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B4DD-8C7B-4BE8-9BBC-25B36F539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3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874-64A2-4CC7-A735-B339D4B85A3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B4DD-8C7B-4BE8-9BBC-25B36F539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2874-64A2-4CC7-A735-B339D4B85A3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B4DD-8C7B-4BE8-9BBC-25B36F539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8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2874-64A2-4CC7-A735-B339D4B85A35}" type="datetimeFigureOut">
              <a:rPr lang="en-GB" smtClean="0"/>
              <a:t>19/10/2012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4B4DD-8C7B-4BE8-9BBC-25B36F539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1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urjhf.oxfordjournals.org/content/11/3/264/F1.large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918648" cy="2403698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Diagnosis of sleep disorders</a:t>
            </a:r>
            <a:endParaRPr lang="en-GB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 </a:t>
            </a:r>
            <a:r>
              <a:rPr lang="en-GB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Martin </a:t>
            </a:r>
            <a:r>
              <a:rPr lang="en-GB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Glasser</a:t>
            </a:r>
            <a:r>
              <a:rPr lang="en-GB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Clinical Research Fellow</a:t>
            </a:r>
            <a:br>
              <a:rPr lang="en-GB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National Heart and Lung Institute</a:t>
            </a:r>
          </a:p>
        </p:txBody>
      </p:sp>
    </p:spTree>
    <p:extLst>
      <p:ext uri="{BB962C8B-B14F-4D97-AF65-F5344CB8AC3E}">
        <p14:creationId xmlns:p14="http://schemas.microsoft.com/office/powerpoint/2010/main" val="18347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Transcutaneous measurement</a:t>
            </a:r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of CO</a:t>
            </a:r>
            <a:r>
              <a:rPr lang="en-GB" sz="4400" kern="1200" baseline="300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4632" cy="497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7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4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188640"/>
            <a:ext cx="24482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Transcutaneous measurement of CO</a:t>
            </a:r>
            <a:r>
              <a:rPr lang="en-GB" sz="4400" kern="1200" baseline="300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40552" cy="728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3608" y="188640"/>
            <a:ext cx="24482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Transcutaneous measurement of CO</a:t>
            </a:r>
            <a:r>
              <a:rPr lang="en-GB" sz="4400" kern="1200" baseline="300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</a:p>
          <a:p>
            <a:pPr lvl="1"/>
            <a:r>
              <a:rPr lang="en-GB" dirty="0" smtClean="0"/>
              <a:t>Non-invasive</a:t>
            </a:r>
          </a:p>
          <a:p>
            <a:pPr lvl="1"/>
            <a:r>
              <a:rPr lang="en-GB" dirty="0" smtClean="0"/>
              <a:t>Allows diagnosis and follow-up of respiratory insufficiency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Disadvantages</a:t>
            </a:r>
          </a:p>
          <a:p>
            <a:pPr lvl="1"/>
            <a:r>
              <a:rPr lang="en-GB" dirty="0" smtClean="0"/>
              <a:t>Need specialist equipment</a:t>
            </a:r>
          </a:p>
          <a:p>
            <a:pPr lvl="1"/>
            <a:r>
              <a:rPr lang="en-GB" dirty="0" smtClean="0"/>
              <a:t>Must be done in hospital</a:t>
            </a:r>
          </a:p>
        </p:txBody>
      </p:sp>
    </p:spTree>
    <p:extLst>
      <p:ext uri="{BB962C8B-B14F-4D97-AF65-F5344CB8AC3E}">
        <p14:creationId xmlns:p14="http://schemas.microsoft.com/office/powerpoint/2010/main" val="3455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polygraphy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25963"/>
          </a:xfrm>
        </p:spPr>
        <p:txBody>
          <a:bodyPr/>
          <a:lstStyle/>
          <a:p>
            <a:r>
              <a:rPr lang="en-GB" dirty="0" err="1" smtClean="0"/>
              <a:t>Oximetry</a:t>
            </a:r>
            <a:endParaRPr lang="en-GB" dirty="0" smtClean="0"/>
          </a:p>
          <a:p>
            <a:r>
              <a:rPr lang="en-GB" dirty="0" smtClean="0"/>
              <a:t>Measurement</a:t>
            </a:r>
            <a:r>
              <a:rPr lang="en-GB" baseline="0" dirty="0" smtClean="0"/>
              <a:t> of airflow (pressure or thermistor)</a:t>
            </a:r>
          </a:p>
          <a:p>
            <a:r>
              <a:rPr lang="en-GB" baseline="0" dirty="0" smtClean="0"/>
              <a:t>Respiratory effort bands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38" y="1772816"/>
            <a:ext cx="454554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Respiratory</a:t>
            </a:r>
            <a:r>
              <a:rPr lang="en-GB" sz="44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GB" sz="4400" kern="1200" baseline="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polygraphy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Figure 1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8" y="1130825"/>
            <a:ext cx="5935192" cy="56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 descr="~AUT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677988"/>
            <a:ext cx="3287713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459" name="Picture 3" descr="~AUT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71625"/>
            <a:ext cx="30765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0" name="Rectangle 4"/>
          <p:cNvSpPr>
            <a:spLocks noChangeArrowheads="1"/>
          </p:cNvSpPr>
          <p:nvPr/>
        </p:nvSpPr>
        <p:spPr bwMode="auto">
          <a:xfrm flipV="1">
            <a:off x="1398588" y="1223963"/>
            <a:ext cx="7134225" cy="444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654050" y="1878013"/>
            <a:ext cx="94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GB" sz="2000">
                <a:latin typeface="Arial Unicode MS" pitchFamily="34" charset="-128"/>
              </a:rPr>
              <a:t>Airflow</a:t>
            </a: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444500" y="2627313"/>
            <a:ext cx="1158875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GB" sz="2000">
                <a:latin typeface="Arial Unicode MS" pitchFamily="34" charset="-128"/>
              </a:rPr>
              <a:t>Thoracic</a:t>
            </a:r>
          </a:p>
          <a:p>
            <a:pPr algn="r"/>
            <a:r>
              <a:rPr lang="en-GB" sz="2000">
                <a:latin typeface="Arial Unicode MS" pitchFamily="34" charset="-128"/>
              </a:rPr>
              <a:t>Effort</a:t>
            </a:r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217488" y="3533775"/>
            <a:ext cx="1385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GB" sz="2000">
                <a:latin typeface="Arial Unicode MS" pitchFamily="34" charset="-128"/>
              </a:rPr>
              <a:t>Abdominal</a:t>
            </a:r>
          </a:p>
          <a:p>
            <a:pPr algn="r"/>
            <a:r>
              <a:rPr lang="en-GB" sz="2000">
                <a:latin typeface="Arial Unicode MS" pitchFamily="34" charset="-128"/>
              </a:rPr>
              <a:t>Effort</a:t>
            </a:r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5445125" y="1087438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latin typeface="Arial Unicode MS" pitchFamily="34" charset="-128"/>
              </a:rPr>
              <a:t>Central Apnoea</a:t>
            </a:r>
          </a:p>
        </p:txBody>
      </p:sp>
      <p:sp>
        <p:nvSpPr>
          <p:cNvPr id="275466" name="Text Box 10"/>
          <p:cNvSpPr txBox="1">
            <a:spLocks noChangeArrowheads="1"/>
          </p:cNvSpPr>
          <p:nvPr/>
        </p:nvSpPr>
        <p:spPr bwMode="auto">
          <a:xfrm>
            <a:off x="2017713" y="1087438"/>
            <a:ext cx="241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latin typeface="Arial Unicode MS" pitchFamily="34" charset="-128"/>
              </a:rPr>
              <a:t>Obstructive Apnoea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767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Respiratory</a:t>
            </a:r>
            <a:r>
              <a:rPr lang="en-GB" sz="440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GB" sz="4400" kern="1200" baseline="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polygraphy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</a:p>
          <a:p>
            <a:pPr lvl="1"/>
            <a:r>
              <a:rPr lang="en-GB" dirty="0" smtClean="0"/>
              <a:t>Non-invasive</a:t>
            </a:r>
          </a:p>
          <a:p>
            <a:pPr lvl="1"/>
            <a:r>
              <a:rPr lang="en-GB" dirty="0" smtClean="0"/>
              <a:t>Can be done at patient’s home</a:t>
            </a:r>
          </a:p>
          <a:p>
            <a:pPr lvl="1"/>
            <a:r>
              <a:rPr lang="en-GB" dirty="0" smtClean="0"/>
              <a:t>With some</a:t>
            </a:r>
            <a:r>
              <a:rPr lang="en-GB" baseline="0" dirty="0" smtClean="0"/>
              <a:t> instruction from technician can be set up by patient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Disadvantages</a:t>
            </a:r>
          </a:p>
          <a:p>
            <a:pPr lvl="1"/>
            <a:r>
              <a:rPr lang="en-GB" dirty="0" smtClean="0"/>
              <a:t>Patient</a:t>
            </a:r>
            <a:r>
              <a:rPr lang="en-GB" baseline="0" dirty="0" smtClean="0"/>
              <a:t> needs to collect from / drop off at hospital</a:t>
            </a:r>
            <a:endParaRPr lang="en-GB" dirty="0" smtClean="0"/>
          </a:p>
          <a:p>
            <a:pPr lvl="1"/>
            <a:r>
              <a:rPr lang="en-GB" dirty="0" smtClean="0"/>
              <a:t>Requires</a:t>
            </a:r>
            <a:r>
              <a:rPr lang="en-GB" baseline="0" dirty="0" smtClean="0"/>
              <a:t> specialist equipment</a:t>
            </a:r>
          </a:p>
          <a:p>
            <a:pPr lvl="1"/>
            <a:r>
              <a:rPr lang="en-GB" baseline="0" dirty="0" smtClean="0"/>
              <a:t>More expensive than </a:t>
            </a:r>
            <a:r>
              <a:rPr lang="en-GB" baseline="0" dirty="0" err="1" smtClean="0"/>
              <a:t>oximetry</a:t>
            </a:r>
            <a:r>
              <a:rPr lang="en-GB" baseline="0" dirty="0" smtClean="0"/>
              <a:t> alone</a:t>
            </a:r>
          </a:p>
          <a:p>
            <a:pPr lvl="1"/>
            <a:r>
              <a:rPr lang="en-GB" baseline="0" dirty="0" smtClean="0"/>
              <a:t>Cannot diagnose non-respiratory sleep disorders</a:t>
            </a:r>
          </a:p>
        </p:txBody>
      </p:sp>
    </p:spTree>
    <p:extLst>
      <p:ext uri="{BB962C8B-B14F-4D97-AF65-F5344CB8AC3E}">
        <p14:creationId xmlns:p14="http://schemas.microsoft.com/office/powerpoint/2010/main" val="31570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7667625" cy="5373687"/>
          </a:xfrm>
          <a:noFill/>
          <a:ln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323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GB" sz="4000" dirty="0"/>
              <a:t>‘Full sleep study’</a:t>
            </a:r>
            <a:br>
              <a:rPr lang="en-GB" sz="4000" dirty="0"/>
            </a:br>
            <a:r>
              <a:rPr lang="en-GB" sz="4000" dirty="0" err="1"/>
              <a:t>Polysomnography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483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baseline="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Polysomnography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Advantages</a:t>
            </a:r>
          </a:p>
          <a:p>
            <a:pPr lvl="1"/>
            <a:r>
              <a:rPr lang="en-GB" dirty="0" smtClean="0"/>
              <a:t>Maximal information acquired</a:t>
            </a:r>
          </a:p>
          <a:p>
            <a:pPr lvl="1"/>
            <a:r>
              <a:rPr lang="en-GB" dirty="0" smtClean="0"/>
              <a:t>Can diagnose other sleep disorders (e.g. narcolepsy, periodic limb movements, </a:t>
            </a:r>
            <a:r>
              <a:rPr lang="en-GB" dirty="0" err="1" smtClean="0"/>
              <a:t>parasomnias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No need for further diagnostic studies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Disadvantages</a:t>
            </a:r>
          </a:p>
          <a:p>
            <a:pPr lvl="1"/>
            <a:r>
              <a:rPr lang="en-GB" dirty="0" smtClean="0"/>
              <a:t>Non-invasive, but very intrusive</a:t>
            </a:r>
          </a:p>
          <a:p>
            <a:pPr lvl="1"/>
            <a:r>
              <a:rPr lang="en-GB" dirty="0" smtClean="0"/>
              <a:t>Patient may not be able to sleep</a:t>
            </a:r>
          </a:p>
          <a:p>
            <a:pPr lvl="1"/>
            <a:r>
              <a:rPr lang="en-GB" dirty="0" smtClean="0"/>
              <a:t>Requires</a:t>
            </a:r>
            <a:r>
              <a:rPr lang="en-GB" baseline="0" dirty="0" smtClean="0"/>
              <a:t> specialist equipment</a:t>
            </a:r>
          </a:p>
          <a:p>
            <a:pPr lvl="1"/>
            <a:r>
              <a:rPr lang="en-GB" baseline="0" dirty="0" smtClean="0"/>
              <a:t>Must be done in hospital</a:t>
            </a:r>
          </a:p>
          <a:p>
            <a:pPr lvl="1"/>
            <a:r>
              <a:rPr lang="en-GB" dirty="0" smtClean="0"/>
              <a:t>Requires specialist interpretation</a:t>
            </a:r>
          </a:p>
          <a:p>
            <a:pPr lvl="1"/>
            <a:r>
              <a:rPr lang="en-GB" baseline="0" dirty="0" smtClean="0"/>
              <a:t>Expensive</a:t>
            </a:r>
          </a:p>
        </p:txBody>
      </p:sp>
    </p:spTree>
    <p:extLst>
      <p:ext uri="{BB962C8B-B14F-4D97-AF65-F5344CB8AC3E}">
        <p14:creationId xmlns:p14="http://schemas.microsoft.com/office/powerpoint/2010/main" val="9519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en-GB" baseline="0" dirty="0" smtClean="0"/>
              <a:t> parameters are we interested in?</a:t>
            </a:r>
          </a:p>
          <a:p>
            <a:r>
              <a:rPr lang="en-GB" baseline="0" dirty="0" smtClean="0"/>
              <a:t>Can we measure them?</a:t>
            </a:r>
          </a:p>
          <a:p>
            <a:r>
              <a:rPr lang="en-GB" baseline="0" dirty="0" smtClean="0"/>
              <a:t>Should we measure them?</a:t>
            </a:r>
          </a:p>
          <a:p>
            <a:r>
              <a:rPr lang="en-GB" baseline="0" dirty="0" smtClean="0"/>
              <a:t>How do we measure them?</a:t>
            </a:r>
          </a:p>
        </p:txBody>
      </p:sp>
    </p:spTree>
    <p:extLst>
      <p:ext uri="{BB962C8B-B14F-4D97-AF65-F5344CB8AC3E}">
        <p14:creationId xmlns:p14="http://schemas.microsoft.com/office/powerpoint/2010/main" val="1935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measure multiple</a:t>
            </a:r>
            <a:r>
              <a:rPr lang="en-GB" baseline="0" dirty="0" smtClean="0"/>
              <a:t> physiological parameters in sleep</a:t>
            </a:r>
          </a:p>
          <a:p>
            <a:r>
              <a:rPr lang="en-GB" baseline="0" dirty="0" smtClean="0"/>
              <a:t>The more we measure the more we can detect</a:t>
            </a:r>
          </a:p>
          <a:p>
            <a:r>
              <a:rPr lang="en-GB" baseline="0" dirty="0" smtClean="0"/>
              <a:t>The more we measure the more expensive it is and the worse it is for the patient</a:t>
            </a:r>
          </a:p>
          <a:p>
            <a:r>
              <a:rPr lang="en-GB" dirty="0" smtClean="0"/>
              <a:t>We must balance these factors when deciding what sleep study to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2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Parameters are we interested in?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Oxygenation</a:t>
            </a:r>
          </a:p>
          <a:p>
            <a:r>
              <a:rPr lang="en-GB" dirty="0" smtClean="0"/>
              <a:t>Carbon</a:t>
            </a:r>
            <a:r>
              <a:rPr lang="en-GB" baseline="0" dirty="0" smtClean="0"/>
              <a:t> dioxide concentration</a:t>
            </a:r>
          </a:p>
          <a:p>
            <a:r>
              <a:rPr lang="en-GB" baseline="0" dirty="0" smtClean="0"/>
              <a:t>Respiratory effort</a:t>
            </a:r>
          </a:p>
          <a:p>
            <a:r>
              <a:rPr lang="en-GB" baseline="0" dirty="0" smtClean="0"/>
              <a:t>Airflow</a:t>
            </a:r>
          </a:p>
          <a:p>
            <a:r>
              <a:rPr lang="en-GB" baseline="0" dirty="0" smtClean="0"/>
              <a:t>Snoring</a:t>
            </a:r>
          </a:p>
          <a:p>
            <a:r>
              <a:rPr lang="en-GB" baseline="0" dirty="0" smtClean="0"/>
              <a:t>Movement</a:t>
            </a:r>
          </a:p>
          <a:p>
            <a:r>
              <a:rPr lang="en-GB" baseline="0" dirty="0" smtClean="0"/>
              <a:t>Brain activity</a:t>
            </a:r>
          </a:p>
          <a:p>
            <a:r>
              <a:rPr lang="en-GB" baseline="0" dirty="0" smtClean="0"/>
              <a:t>Eye movements</a:t>
            </a:r>
          </a:p>
        </p:txBody>
      </p:sp>
    </p:spTree>
    <p:extLst>
      <p:ext uri="{BB962C8B-B14F-4D97-AF65-F5344CB8AC3E}">
        <p14:creationId xmlns:p14="http://schemas.microsoft.com/office/powerpoint/2010/main" val="10745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we measure them?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sz="7200" dirty="0" smtClean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9411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Should we measure them?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Invasive</a:t>
            </a:r>
            <a:r>
              <a:rPr lang="en-GB" baseline="0" dirty="0" smtClean="0"/>
              <a:t> / non-invasive?</a:t>
            </a:r>
          </a:p>
          <a:p>
            <a:r>
              <a:rPr lang="en-GB" baseline="0" dirty="0" smtClean="0"/>
              <a:t>Where can the test be done?</a:t>
            </a:r>
          </a:p>
          <a:p>
            <a:r>
              <a:rPr lang="en-GB" baseline="0" dirty="0" smtClean="0"/>
              <a:t>Who can set it up?</a:t>
            </a:r>
          </a:p>
          <a:p>
            <a:r>
              <a:rPr lang="en-GB" baseline="0" dirty="0" smtClean="0"/>
              <a:t>Who can interpret it?</a:t>
            </a:r>
          </a:p>
          <a:p>
            <a:r>
              <a:rPr lang="en-GB" baseline="0" dirty="0" smtClean="0"/>
              <a:t>What does it cost?</a:t>
            </a:r>
            <a:endParaRPr lang="en-GB" dirty="0" smtClean="0"/>
          </a:p>
          <a:p>
            <a:r>
              <a:rPr lang="en-GB" dirty="0" smtClean="0"/>
              <a:t>Do we need to know?</a:t>
            </a:r>
          </a:p>
        </p:txBody>
      </p:sp>
    </p:spTree>
    <p:extLst>
      <p:ext uri="{BB962C8B-B14F-4D97-AF65-F5344CB8AC3E}">
        <p14:creationId xmlns:p14="http://schemas.microsoft.com/office/powerpoint/2010/main" val="7546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measure them?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Single channel</a:t>
            </a:r>
            <a:r>
              <a:rPr lang="en-GB" baseline="0" dirty="0" smtClean="0"/>
              <a:t> monitoring</a:t>
            </a:r>
          </a:p>
          <a:p>
            <a:pPr lvl="1"/>
            <a:r>
              <a:rPr lang="en-GB" baseline="0" dirty="0" smtClean="0"/>
              <a:t>pulse </a:t>
            </a:r>
            <a:r>
              <a:rPr lang="en-GB" baseline="0" dirty="0" err="1" smtClean="0"/>
              <a:t>oximetry</a:t>
            </a:r>
            <a:endParaRPr lang="en-GB" baseline="0" dirty="0" smtClean="0"/>
          </a:p>
          <a:p>
            <a:pPr lvl="0"/>
            <a:r>
              <a:rPr lang="en-GB" baseline="0" dirty="0" smtClean="0"/>
              <a:t>Multiple channel monitoring</a:t>
            </a:r>
          </a:p>
          <a:p>
            <a:pPr lvl="1"/>
            <a:r>
              <a:rPr lang="en-GB" dirty="0" smtClean="0"/>
              <a:t>TOSCA</a:t>
            </a:r>
            <a:endParaRPr lang="en-GB" baseline="0" dirty="0" smtClean="0"/>
          </a:p>
          <a:p>
            <a:pPr lvl="1"/>
            <a:r>
              <a:rPr lang="en-GB" dirty="0"/>
              <a:t>r</a:t>
            </a:r>
            <a:r>
              <a:rPr lang="en-GB" baseline="0" dirty="0" smtClean="0"/>
              <a:t>espiratory </a:t>
            </a:r>
            <a:r>
              <a:rPr lang="en-GB" baseline="0" dirty="0" err="1" smtClean="0"/>
              <a:t>polygraphy</a:t>
            </a:r>
            <a:endParaRPr lang="en-GB" baseline="0" dirty="0" smtClean="0"/>
          </a:p>
          <a:p>
            <a:pPr lvl="1"/>
            <a:r>
              <a:rPr lang="en-GB" dirty="0"/>
              <a:t>f</a:t>
            </a:r>
            <a:r>
              <a:rPr lang="en-GB" dirty="0" smtClean="0"/>
              <a:t>ull  nocturnal </a:t>
            </a:r>
            <a:r>
              <a:rPr lang="en-GB" dirty="0" err="1" smtClean="0"/>
              <a:t>polysomnography</a:t>
            </a:r>
            <a:r>
              <a:rPr lang="en-GB" dirty="0" smtClean="0"/>
              <a:t> (NPSG)</a:t>
            </a:r>
          </a:p>
        </p:txBody>
      </p:sp>
    </p:spTree>
    <p:extLst>
      <p:ext uri="{BB962C8B-B14F-4D97-AF65-F5344CB8AC3E}">
        <p14:creationId xmlns:p14="http://schemas.microsoft.com/office/powerpoint/2010/main" val="36907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Pulse </a:t>
            </a:r>
            <a:r>
              <a:rPr lang="en-GB" dirty="0" err="1" smtClean="0"/>
              <a:t>oximetry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114800" cy="5328592"/>
          </a:xfrm>
        </p:spPr>
        <p:txBody>
          <a:bodyPr>
            <a:normAutofit fontScale="92500" lnSpcReduction="10000"/>
          </a:bodyPr>
          <a:lstStyle/>
          <a:p>
            <a:pPr lvl="1"/>
            <a:endParaRPr lang="en-GB" baseline="0" dirty="0" smtClean="0"/>
          </a:p>
          <a:p>
            <a:r>
              <a:rPr lang="en-GB" dirty="0" smtClean="0"/>
              <a:t>Two halves</a:t>
            </a:r>
          </a:p>
          <a:p>
            <a:pPr lvl="1"/>
            <a:r>
              <a:rPr lang="en-GB" dirty="0" smtClean="0"/>
              <a:t>Red and infrared light source</a:t>
            </a:r>
          </a:p>
          <a:p>
            <a:pPr lvl="1"/>
            <a:r>
              <a:rPr lang="en-GB" dirty="0" err="1" smtClean="0"/>
              <a:t>Photodetector</a:t>
            </a:r>
            <a:r>
              <a:rPr lang="en-GB" dirty="0" smtClean="0"/>
              <a:t> </a:t>
            </a:r>
          </a:p>
          <a:p>
            <a:r>
              <a:rPr lang="en-GB" dirty="0" smtClean="0"/>
              <a:t>Spectra of light absorbed varies with haemoglobin oxygen saturation</a:t>
            </a:r>
          </a:p>
          <a:p>
            <a:r>
              <a:rPr lang="en-GB" dirty="0" smtClean="0"/>
              <a:t>Infra red-spectroscopy allows calculation of oxygen saturation</a:t>
            </a:r>
          </a:p>
        </p:txBody>
      </p:sp>
      <p:pic>
        <p:nvPicPr>
          <p:cNvPr id="5" name="Picture 5" descr="DX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1640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 descr="sa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3789363" cy="51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1598613" y="1727200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Normal Person</a:t>
            </a: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755650" y="5797550"/>
            <a:ext cx="3903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/>
              <a:t>Patient with severe obstructive sleep apnea</a:t>
            </a:r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>
            <a:off x="2700338" y="2109788"/>
            <a:ext cx="0" cy="388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428750" y="3556000"/>
            <a:ext cx="2559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Increasing weight</a:t>
            </a:r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506413" y="179388"/>
            <a:ext cx="81105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4400" dirty="0" smtClean="0">
                <a:latin typeface="+mj-lt"/>
              </a:rPr>
              <a:t>Pulse </a:t>
            </a:r>
            <a:r>
              <a:rPr lang="en-GB" sz="4400" dirty="0" err="1" smtClean="0">
                <a:latin typeface="+mj-lt"/>
              </a:rPr>
              <a:t>oximetry</a:t>
            </a:r>
            <a:endParaRPr lang="en-GB" sz="44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4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oximetry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Advantages</a:t>
            </a:r>
          </a:p>
          <a:p>
            <a:pPr lvl="1"/>
            <a:r>
              <a:rPr lang="en-GB" dirty="0" smtClean="0"/>
              <a:t>Easy to use</a:t>
            </a:r>
          </a:p>
          <a:p>
            <a:pPr lvl="1"/>
            <a:r>
              <a:rPr lang="en-GB" dirty="0" smtClean="0"/>
              <a:t>Patient can set up</a:t>
            </a:r>
          </a:p>
          <a:p>
            <a:pPr lvl="1"/>
            <a:r>
              <a:rPr lang="en-GB" dirty="0" smtClean="0"/>
              <a:t>Suitable for use at home</a:t>
            </a:r>
          </a:p>
          <a:p>
            <a:pPr lvl="1"/>
            <a:r>
              <a:rPr lang="en-GB" dirty="0" smtClean="0"/>
              <a:t>One channel gives information about two parameters (HR and SaO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Disadvantages</a:t>
            </a:r>
          </a:p>
          <a:p>
            <a:pPr lvl="1"/>
            <a:r>
              <a:rPr lang="en-GB" dirty="0" smtClean="0"/>
              <a:t>Limited information</a:t>
            </a:r>
          </a:p>
          <a:p>
            <a:pPr lvl="1"/>
            <a:r>
              <a:rPr lang="en-GB" dirty="0" smtClean="0"/>
              <a:t>Unable to differentiate between obstructive apnoea and central </a:t>
            </a:r>
            <a:r>
              <a:rPr lang="en-GB" dirty="0" err="1" smtClean="0"/>
              <a:t>apnoeas</a:t>
            </a:r>
            <a:endParaRPr lang="en-GB" dirty="0"/>
          </a:p>
          <a:p>
            <a:pPr lvl="1"/>
            <a:r>
              <a:rPr lang="en-GB" dirty="0" smtClean="0"/>
              <a:t>Unable to assess </a:t>
            </a:r>
            <a:r>
              <a:rPr lang="en-GB" dirty="0" err="1" smtClean="0"/>
              <a:t>hypoventialtion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867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405</Words>
  <Application>Microsoft Office PowerPoint</Application>
  <PresentationFormat>On-screen Show (4:3)</PresentationFormat>
  <Paragraphs>106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Diagnosis of sleep disorders</vt:lpstr>
      <vt:lpstr>Introduction</vt:lpstr>
      <vt:lpstr>What Parameters are we interested in?</vt:lpstr>
      <vt:lpstr>Can we measure them?</vt:lpstr>
      <vt:lpstr>Should we measure them?</vt:lpstr>
      <vt:lpstr>How do we measure them?</vt:lpstr>
      <vt:lpstr>Pulse oximetry</vt:lpstr>
      <vt:lpstr>PowerPoint Presentation</vt:lpstr>
      <vt:lpstr>Pulse oximetry</vt:lpstr>
      <vt:lpstr>Transcutaneous measurement of CO2 </vt:lpstr>
      <vt:lpstr> </vt:lpstr>
      <vt:lpstr>Transcutaneous measurement of CO2</vt:lpstr>
      <vt:lpstr>Transcutaneous measurement of CO2</vt:lpstr>
      <vt:lpstr>Respiratory polygraphy</vt:lpstr>
      <vt:lpstr>Respiratory polygraphy</vt:lpstr>
      <vt:lpstr>PowerPoint Presentation</vt:lpstr>
      <vt:lpstr>Respiratory polygraphy</vt:lpstr>
      <vt:lpstr>‘Full sleep study’ Polysomnography</vt:lpstr>
      <vt:lpstr>Polysomnography</vt:lpstr>
      <vt:lpstr>Summary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of Sleep Disorders</dc:title>
  <dc:creator>Glasser, Martin A</dc:creator>
  <cp:lastModifiedBy>Shiel, Nuala</cp:lastModifiedBy>
  <cp:revision>11</cp:revision>
  <dcterms:created xsi:type="dcterms:W3CDTF">2012-10-12T09:54:12Z</dcterms:created>
  <dcterms:modified xsi:type="dcterms:W3CDTF">2012-10-19T12:24:01Z</dcterms:modified>
</cp:coreProperties>
</file>