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60" r:id="rId4"/>
    <p:sldId id="259" r:id="rId5"/>
    <p:sldId id="261" r:id="rId6"/>
    <p:sldId id="258" r:id="rId7"/>
    <p:sldId id="263" r:id="rId8"/>
    <p:sldId id="264" r:id="rId9"/>
    <p:sldId id="265" r:id="rId10"/>
    <p:sldId id="266" r:id="rId11"/>
    <p:sldId id="271" r:id="rId12"/>
    <p:sldId id="273" r:id="rId13"/>
    <p:sldId id="275" r:id="rId14"/>
    <p:sldId id="272" r:id="rId15"/>
    <p:sldId id="274" r:id="rId16"/>
    <p:sldId id="309" r:id="rId17"/>
    <p:sldId id="280" r:id="rId18"/>
    <p:sldId id="350" r:id="rId19"/>
    <p:sldId id="267" r:id="rId20"/>
    <p:sldId id="268" r:id="rId21"/>
    <p:sldId id="353" r:id="rId22"/>
    <p:sldId id="269" r:id="rId23"/>
    <p:sldId id="281" r:id="rId24"/>
    <p:sldId id="282" r:id="rId25"/>
    <p:sldId id="283" r:id="rId26"/>
    <p:sldId id="284" r:id="rId27"/>
    <p:sldId id="348" r:id="rId28"/>
    <p:sldId id="278" r:id="rId29"/>
    <p:sldId id="351" r:id="rId30"/>
    <p:sldId id="352" r:id="rId31"/>
    <p:sldId id="276" r:id="rId32"/>
    <p:sldId id="277" r:id="rId33"/>
    <p:sldId id="347" r:id="rId34"/>
    <p:sldId id="293" r:id="rId35"/>
    <p:sldId id="337" r:id="rId36"/>
    <p:sldId id="338" r:id="rId37"/>
    <p:sldId id="306" r:id="rId38"/>
    <p:sldId id="303" r:id="rId39"/>
    <p:sldId id="302" r:id="rId40"/>
    <p:sldId id="307" r:id="rId41"/>
    <p:sldId id="305" r:id="rId42"/>
    <p:sldId id="285" r:id="rId43"/>
    <p:sldId id="286" r:id="rId44"/>
    <p:sldId id="291" r:id="rId45"/>
    <p:sldId id="287" r:id="rId46"/>
    <p:sldId id="290" r:id="rId47"/>
    <p:sldId id="346" r:id="rId48"/>
    <p:sldId id="349" r:id="rId49"/>
  </p:sldIdLst>
  <p:sldSz cx="9144000" cy="6858000" type="screen4x3"/>
  <p:notesSz cx="6888163" cy="100203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CC"/>
    <a:srgbClr val="FFCCFF"/>
    <a:srgbClr val="C0C0C0"/>
    <a:srgbClr val="FF0066"/>
    <a:srgbClr val="FF99CC"/>
    <a:srgbClr val="0000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660"/>
  </p:normalViewPr>
  <p:slideViewPr>
    <p:cSldViewPr>
      <p:cViewPr>
        <p:scale>
          <a:sx n="50" d="100"/>
          <a:sy n="50" d="100"/>
        </p:scale>
        <p:origin x="-1014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8E23D7-6D5A-4683-880D-3F684A63B6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37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005F4-993D-427B-BF26-4C2B7D22F37E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F64B2-D947-4474-9BF9-99244327C9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859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0F64B2-D947-4474-9BF9-99244327C93E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CD25B-247A-440E-9FC2-965703268C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8BEAE-0F60-494B-8930-D7EA3D5251E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A3570-FB3E-4230-8EC2-408629BECF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CEC0A-0A06-46CC-9CE3-5F0F4E6CB99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88A1-324D-4A93-A739-B860DEB115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E54F-A7D8-4965-80AB-E28BFFAA64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61777-6275-40C7-BFB8-892AE31FB80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2A401-F195-4E06-86ED-1984A492EE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0B66D-749C-4D44-BEDB-44CEDF3D85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93F39-3892-44FF-BB70-CC9FFC03156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E1C2D-8EBA-4196-B841-5BDE2FFE52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189007-16F4-413D-930B-CE882B4AD25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Respiratory Pharmacology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Sue Smith</a:t>
            </a:r>
          </a:p>
          <a:p>
            <a:r>
              <a:rPr lang="en-GB" sz="2800" dirty="0"/>
              <a:t>NHLI</a:t>
            </a:r>
          </a:p>
        </p:txBody>
      </p:sp>
      <p:pic>
        <p:nvPicPr>
          <p:cNvPr id="2052" name="Picture 4" descr="MC90029331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797425"/>
            <a:ext cx="830263" cy="1781175"/>
          </a:xfrm>
          <a:prstGeom prst="rect">
            <a:avLst/>
          </a:prstGeom>
          <a:noFill/>
        </p:spPr>
      </p:pic>
      <p:pic>
        <p:nvPicPr>
          <p:cNvPr id="2053" name="Picture 5" descr="MC90029331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5013325"/>
            <a:ext cx="830263" cy="1781175"/>
          </a:xfrm>
          <a:prstGeom prst="rect">
            <a:avLst/>
          </a:prstGeom>
          <a:noFill/>
        </p:spPr>
      </p:pic>
      <p:pic>
        <p:nvPicPr>
          <p:cNvPr id="2055" name="Picture 7" descr="MC90029331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956550" y="4797425"/>
            <a:ext cx="830263" cy="1781175"/>
          </a:xfrm>
          <a:prstGeom prst="rect">
            <a:avLst/>
          </a:prstGeom>
          <a:noFill/>
        </p:spPr>
      </p:pic>
      <p:pic>
        <p:nvPicPr>
          <p:cNvPr id="2056" name="Picture 8" descr="MC90029331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172450" y="5013325"/>
            <a:ext cx="830263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Autonomic Innervation of the Small Airways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Sympathetic </a:t>
            </a:r>
          </a:p>
          <a:p>
            <a:pPr lvl="1"/>
            <a:r>
              <a:rPr lang="el-GR">
                <a:cs typeface="Arial" charset="0"/>
              </a:rPr>
              <a:t>Β</a:t>
            </a:r>
            <a:r>
              <a:rPr lang="en-GB" baseline="-25000">
                <a:cs typeface="Arial" charset="0"/>
              </a:rPr>
              <a:t>2 </a:t>
            </a:r>
            <a:r>
              <a:rPr lang="en-GB">
                <a:cs typeface="Arial" charset="0"/>
              </a:rPr>
              <a:t>Receptors on airway smooth muscle</a:t>
            </a:r>
          </a:p>
          <a:p>
            <a:pPr lvl="1"/>
            <a:r>
              <a:rPr lang="en-GB">
                <a:cs typeface="Arial" charset="0"/>
              </a:rPr>
              <a:t>G protein coupled </a:t>
            </a:r>
          </a:p>
          <a:p>
            <a:pPr lvl="1"/>
            <a:r>
              <a:rPr lang="en-GB">
                <a:cs typeface="Arial" charset="0"/>
              </a:rPr>
              <a:t>cAMP</a:t>
            </a:r>
          </a:p>
          <a:p>
            <a:pPr lvl="1"/>
            <a:r>
              <a:rPr lang="en-GB">
                <a:cs typeface="Arial" charset="0"/>
              </a:rPr>
              <a:t>Smooth muscle relaxation </a:t>
            </a:r>
          </a:p>
          <a:p>
            <a:pPr lvl="1"/>
            <a:r>
              <a:rPr lang="en-GB">
                <a:cs typeface="Arial" charset="0"/>
              </a:rPr>
              <a:t>BUT – very little direct sympathetic innervation </a:t>
            </a:r>
          </a:p>
          <a:p>
            <a:pPr lvl="1"/>
            <a:r>
              <a:rPr lang="en-GB">
                <a:cs typeface="Arial" charset="0"/>
              </a:rPr>
              <a:t>Probably stimulated by circulating adrenaline </a:t>
            </a:r>
            <a:endParaRPr lang="en-GB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484438" y="3284538"/>
            <a:ext cx="485775" cy="360362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bronchoconstrictors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With a neighbour list more examples of bronchoconstrictors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bronchoconstrictors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Histamine </a:t>
            </a:r>
          </a:p>
          <a:p>
            <a:r>
              <a:rPr lang="en-GB"/>
              <a:t>Cysteinyl-Leukotrienes </a:t>
            </a:r>
          </a:p>
          <a:p>
            <a:r>
              <a:rPr lang="en-GB"/>
              <a:t>Bradykinin</a:t>
            </a:r>
          </a:p>
          <a:p>
            <a:r>
              <a:rPr lang="en-GB"/>
              <a:t>Prostaglandin D</a:t>
            </a:r>
            <a:r>
              <a:rPr lang="en-GB" baseline="-25000"/>
              <a:t>2</a:t>
            </a:r>
            <a:r>
              <a:rPr lang="en-GB"/>
              <a:t> </a:t>
            </a:r>
          </a:p>
          <a:p>
            <a:r>
              <a:rPr lang="en-GB"/>
              <a:t>Prostaglandin F</a:t>
            </a:r>
            <a:r>
              <a:rPr lang="en-GB" baseline="-25000"/>
              <a:t>2</a:t>
            </a:r>
            <a:r>
              <a:rPr lang="el-GR" baseline="-25000">
                <a:cs typeface="Arial" charset="0"/>
              </a:rPr>
              <a:t>α</a:t>
            </a:r>
            <a:endParaRPr lang="en-GB" baseline="-25000">
              <a:cs typeface="Arial" charset="0"/>
            </a:endParaRPr>
          </a:p>
          <a:p>
            <a:r>
              <a:rPr lang="en-GB">
                <a:cs typeface="Arial" charset="0"/>
              </a:rPr>
              <a:t>Lipoxins</a:t>
            </a:r>
          </a:p>
          <a:p>
            <a:r>
              <a:rPr lang="en-GB">
                <a:cs typeface="Arial" charset="0"/>
              </a:rPr>
              <a:t>And many others</a:t>
            </a:r>
            <a:endParaRPr lang="el-GR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Histamine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Mast cell derived </a:t>
            </a:r>
          </a:p>
          <a:p>
            <a:r>
              <a:rPr lang="en-GB" dirty="0"/>
              <a:t>Stored pre-formed</a:t>
            </a:r>
          </a:p>
          <a:p>
            <a:r>
              <a:rPr lang="en-GB" dirty="0"/>
              <a:t>Released in response to cross-linking of  </a:t>
            </a:r>
            <a:r>
              <a:rPr lang="en-GB" dirty="0" err="1"/>
              <a:t>IgE</a:t>
            </a:r>
            <a:r>
              <a:rPr lang="en-GB" dirty="0"/>
              <a:t> receptors </a:t>
            </a:r>
          </a:p>
          <a:p>
            <a:r>
              <a:rPr lang="en-GB" dirty="0"/>
              <a:t>Activate H</a:t>
            </a:r>
            <a:r>
              <a:rPr lang="en-GB" baseline="-25000" dirty="0"/>
              <a:t>1</a:t>
            </a:r>
            <a:r>
              <a:rPr lang="en-GB" dirty="0"/>
              <a:t> receptors in airways</a:t>
            </a:r>
          </a:p>
          <a:p>
            <a:r>
              <a:rPr lang="en-GB" dirty="0"/>
              <a:t>H</a:t>
            </a:r>
            <a:r>
              <a:rPr lang="en-GB" baseline="-25000" dirty="0"/>
              <a:t>1</a:t>
            </a:r>
            <a:r>
              <a:rPr lang="en-GB" dirty="0"/>
              <a:t> antagonists ineffective in </a:t>
            </a:r>
            <a:r>
              <a:rPr lang="en-GB" dirty="0" smtClean="0"/>
              <a:t>asthma</a:t>
            </a:r>
          </a:p>
          <a:p>
            <a:r>
              <a:rPr lang="en-GB" dirty="0" smtClean="0"/>
              <a:t>Why?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Leukotrienes</a:t>
            </a:r>
            <a:endParaRPr lang="en-GB" baseline="-2500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Three agonists: LTC</a:t>
            </a:r>
            <a:r>
              <a:rPr lang="en-GB" baseline="-25000" dirty="0"/>
              <a:t>4</a:t>
            </a:r>
            <a:r>
              <a:rPr lang="en-GB" dirty="0"/>
              <a:t>, LTD</a:t>
            </a:r>
            <a:r>
              <a:rPr lang="en-GB" baseline="-25000" dirty="0"/>
              <a:t>4</a:t>
            </a:r>
            <a:r>
              <a:rPr lang="en-GB" dirty="0"/>
              <a:t>, LTE</a:t>
            </a:r>
            <a:r>
              <a:rPr lang="en-GB" baseline="-25000" dirty="0"/>
              <a:t>4</a:t>
            </a:r>
          </a:p>
          <a:p>
            <a:pPr>
              <a:lnSpc>
                <a:spcPct val="90000"/>
              </a:lnSpc>
            </a:pPr>
            <a:r>
              <a:rPr lang="en-GB" dirty="0"/>
              <a:t>At least two G-protein coupled receptors: CysLT</a:t>
            </a:r>
            <a:r>
              <a:rPr lang="en-GB" baseline="-25000" dirty="0"/>
              <a:t>1</a:t>
            </a:r>
            <a:r>
              <a:rPr lang="en-GB" dirty="0"/>
              <a:t>, CysLT</a:t>
            </a:r>
            <a:r>
              <a:rPr lang="en-GB" baseline="-25000" dirty="0"/>
              <a:t>2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Lipid with </a:t>
            </a:r>
            <a:r>
              <a:rPr lang="en-GB" dirty="0" err="1" smtClean="0"/>
              <a:t>cys</a:t>
            </a:r>
            <a:r>
              <a:rPr lang="en-GB" dirty="0" smtClean="0"/>
              <a:t> side chain made </a:t>
            </a:r>
            <a:r>
              <a:rPr lang="en-GB" dirty="0"/>
              <a:t>by white blood cells</a:t>
            </a:r>
          </a:p>
          <a:p>
            <a:pPr>
              <a:lnSpc>
                <a:spcPct val="90000"/>
              </a:lnSpc>
            </a:pPr>
            <a:r>
              <a:rPr lang="en-GB" dirty="0"/>
              <a:t>Not stored pre-formed</a:t>
            </a:r>
          </a:p>
          <a:p>
            <a:pPr>
              <a:lnSpc>
                <a:spcPct val="90000"/>
              </a:lnSpc>
            </a:pPr>
            <a:r>
              <a:rPr lang="en-GB" dirty="0"/>
              <a:t>“SRS-A” Slow Reacting Substance of Anaphylaxis</a:t>
            </a:r>
          </a:p>
          <a:p>
            <a:pPr>
              <a:lnSpc>
                <a:spcPct val="90000"/>
              </a:lnSpc>
            </a:pPr>
            <a:r>
              <a:rPr lang="en-GB" dirty="0"/>
              <a:t>LTs elicit potent and long lasting </a:t>
            </a:r>
            <a:r>
              <a:rPr lang="en-GB" dirty="0" err="1"/>
              <a:t>bronchoconstriction</a:t>
            </a:r>
            <a:r>
              <a:rPr lang="en-GB" dirty="0"/>
              <a:t> in asthmatic subjects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GB" sz="4000"/>
              <a:t>Leukotrienes increase airway hyper-responsiveness to other stimuli</a:t>
            </a:r>
            <a:endParaRPr lang="en-GB" sz="4000" baseline="-25000"/>
          </a:p>
        </p:txBody>
      </p:sp>
      <p:pic>
        <p:nvPicPr>
          <p:cNvPr id="266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700213"/>
            <a:ext cx="6153150" cy="4522787"/>
          </a:xfrm>
          <a:noFill/>
          <a:ln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6491288"/>
            <a:ext cx="401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LEE, WOSZCZEK, AND FAROOQUE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924300" y="6491288"/>
            <a:ext cx="521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J ALLERGY CLIN IMMUNOL (2009) :124:417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Therapies in use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CysLT</a:t>
            </a:r>
            <a:r>
              <a:rPr lang="en-GB" baseline="-25000" dirty="0" smtClean="0"/>
              <a:t>1</a:t>
            </a:r>
            <a:r>
              <a:rPr lang="en-GB" dirty="0" smtClean="0"/>
              <a:t> </a:t>
            </a:r>
            <a:r>
              <a:rPr lang="en-GB" dirty="0"/>
              <a:t>receptor antagonists </a:t>
            </a:r>
          </a:p>
          <a:p>
            <a:r>
              <a:rPr lang="en-GB" dirty="0" err="1"/>
              <a:t>Lipoxygenase</a:t>
            </a:r>
            <a:r>
              <a:rPr lang="en-GB" dirty="0"/>
              <a:t> inhibitors </a:t>
            </a:r>
          </a:p>
          <a:p>
            <a:r>
              <a:rPr lang="en-GB" dirty="0" smtClean="0"/>
              <a:t>Adjunct </a:t>
            </a:r>
            <a:r>
              <a:rPr lang="en-GB" dirty="0"/>
              <a:t>to </a:t>
            </a:r>
            <a:r>
              <a:rPr lang="en-GB" dirty="0" err="1"/>
              <a:t>glucocorticords</a:t>
            </a:r>
            <a:r>
              <a:rPr lang="en-GB" dirty="0"/>
              <a:t> for the treatment of asthma </a:t>
            </a:r>
          </a:p>
          <a:p>
            <a:r>
              <a:rPr lang="en-GB" dirty="0"/>
              <a:t>Reduce the dose of </a:t>
            </a:r>
            <a:r>
              <a:rPr lang="en-GB" dirty="0" err="1"/>
              <a:t>glucocorticoids</a:t>
            </a:r>
            <a:r>
              <a:rPr lang="en-GB" dirty="0"/>
              <a:t> </a:t>
            </a:r>
            <a:r>
              <a:rPr lang="en-GB" dirty="0" smtClean="0"/>
              <a:t>required in some individuals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err="1"/>
              <a:t>Bradykinin</a:t>
            </a:r>
            <a:endParaRPr lang="en-GB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686800" cy="4525963"/>
          </a:xfrm>
        </p:spPr>
        <p:txBody>
          <a:bodyPr/>
          <a:lstStyle/>
          <a:p>
            <a:r>
              <a:rPr lang="en-GB" dirty="0" err="1" smtClean="0"/>
              <a:t>Nonapeptide</a:t>
            </a:r>
            <a:endParaRPr lang="en-GB" dirty="0" smtClean="0"/>
          </a:p>
          <a:p>
            <a:r>
              <a:rPr lang="en-GB" dirty="0" smtClean="0"/>
              <a:t>Stimulates cholinergic and sensory nerves</a:t>
            </a:r>
            <a:endParaRPr lang="en-GB" dirty="0"/>
          </a:p>
          <a:p>
            <a:r>
              <a:rPr lang="en-GB" dirty="0" smtClean="0"/>
              <a:t>Activates G-protein coupled </a:t>
            </a:r>
            <a:r>
              <a:rPr lang="en-GB" dirty="0" err="1" smtClean="0"/>
              <a:t>Bradykinin</a:t>
            </a:r>
            <a:r>
              <a:rPr lang="en-GB" dirty="0" smtClean="0"/>
              <a:t> receptors (B</a:t>
            </a:r>
            <a:r>
              <a:rPr lang="en-GB" baseline="-25000" dirty="0" smtClean="0"/>
              <a:t>1</a:t>
            </a:r>
            <a:r>
              <a:rPr lang="en-GB" dirty="0" smtClean="0"/>
              <a:t> and </a:t>
            </a:r>
            <a:r>
              <a:rPr lang="en-GB" b="1" dirty="0" smtClean="0"/>
              <a:t>B</a:t>
            </a:r>
            <a:r>
              <a:rPr lang="en-GB" b="1" baseline="-25000" dirty="0" smtClean="0"/>
              <a:t>2</a:t>
            </a:r>
            <a:r>
              <a:rPr lang="en-GB" dirty="0" smtClean="0"/>
              <a:t>) </a:t>
            </a:r>
          </a:p>
          <a:p>
            <a:r>
              <a:rPr lang="en-GB" dirty="0" smtClean="0"/>
              <a:t>Downstream activation of Transient Receptor Potential Channels (TRPA1 and V1) to cause cough</a:t>
            </a:r>
          </a:p>
          <a:p>
            <a:pPr lvl="1"/>
            <a:r>
              <a:rPr lang="en-GB" dirty="0" smtClean="0"/>
              <a:t>Grace M et al. Thorax 2012 Oct;67(10):891-900. </a:t>
            </a:r>
            <a:endParaRPr lang="en-GB" dirty="0"/>
          </a:p>
          <a:p>
            <a:r>
              <a:rPr lang="en-GB" dirty="0" smtClean="0"/>
              <a:t>Causes direct and indirect smooth </a:t>
            </a:r>
            <a:r>
              <a:rPr lang="en-GB" dirty="0"/>
              <a:t>muscle contraction </a:t>
            </a:r>
            <a:r>
              <a:rPr lang="en-GB" dirty="0" smtClean="0"/>
              <a:t>and airway </a:t>
            </a:r>
            <a:r>
              <a:rPr lang="en-GB" dirty="0" err="1" smtClean="0"/>
              <a:t>hyperresponsiveness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Therapeutic implications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important for cough than </a:t>
            </a:r>
            <a:r>
              <a:rPr lang="en-GB" dirty="0" err="1" smtClean="0"/>
              <a:t>bronchoconstriction</a:t>
            </a:r>
            <a:r>
              <a:rPr lang="en-GB" dirty="0" smtClean="0"/>
              <a:t> </a:t>
            </a:r>
          </a:p>
          <a:p>
            <a:r>
              <a:rPr lang="en-GB" dirty="0" smtClean="0"/>
              <a:t>ACE inhibitors </a:t>
            </a:r>
          </a:p>
          <a:p>
            <a:r>
              <a:rPr lang="en-GB" dirty="0" smtClean="0"/>
              <a:t>ACE aka </a:t>
            </a:r>
            <a:r>
              <a:rPr lang="en-GB" dirty="0" err="1" smtClean="0"/>
              <a:t>kininase</a:t>
            </a:r>
            <a:r>
              <a:rPr lang="en-GB" dirty="0" smtClean="0"/>
              <a:t> II</a:t>
            </a:r>
          </a:p>
          <a:p>
            <a:r>
              <a:rPr lang="en-GB" dirty="0" smtClean="0"/>
              <a:t>ACE inhibitors reduce breakdown of </a:t>
            </a:r>
            <a:r>
              <a:rPr lang="en-GB" dirty="0" err="1" smtClean="0"/>
              <a:t>bradykinin</a:t>
            </a:r>
            <a:endParaRPr lang="en-GB" dirty="0" smtClean="0"/>
          </a:p>
          <a:p>
            <a:r>
              <a:rPr lang="en-GB" dirty="0" smtClean="0"/>
              <a:t>Elevated </a:t>
            </a:r>
            <a:r>
              <a:rPr lang="en-GB" dirty="0" err="1" smtClean="0"/>
              <a:t>bradykinin</a:t>
            </a:r>
            <a:r>
              <a:rPr lang="en-GB" dirty="0" smtClean="0"/>
              <a:t> leads to dry cough  (5% of patients)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Therapeutics: Asthma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With your neighbour list the key </a:t>
            </a:r>
            <a:r>
              <a:rPr lang="en-GB" dirty="0" smtClean="0"/>
              <a:t>clinical and pathological features </a:t>
            </a:r>
            <a:r>
              <a:rPr lang="en-GB" dirty="0"/>
              <a:t>of asthma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 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r>
              <a:rPr lang="en-GB"/>
              <a:t>To revise and review the autonomic pharmacology of the respiratory tract</a:t>
            </a:r>
          </a:p>
          <a:p>
            <a:r>
              <a:rPr lang="en-GB"/>
              <a:t>To review some of the bronchoconstrictor molecules which may be active in asthma </a:t>
            </a:r>
          </a:p>
          <a:p>
            <a:r>
              <a:rPr lang="en-GB"/>
              <a:t>To revise and extend the pharmacology of glucocorticosteroids</a:t>
            </a:r>
          </a:p>
          <a:p>
            <a:r>
              <a:rPr lang="en-GB"/>
              <a:t>To consider different therapeutic approaches to the management of respiratory illness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Therapeutics: Asthma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Key features of asthma:</a:t>
            </a:r>
          </a:p>
          <a:p>
            <a:pPr lvl="1"/>
            <a:r>
              <a:rPr lang="en-GB" dirty="0"/>
              <a:t>Small airway narrowing (obstructive)</a:t>
            </a:r>
          </a:p>
          <a:p>
            <a:pPr lvl="1"/>
            <a:r>
              <a:rPr lang="en-GB" dirty="0"/>
              <a:t>Contraction of airway smooth muscle</a:t>
            </a:r>
          </a:p>
          <a:p>
            <a:pPr lvl="1"/>
            <a:r>
              <a:rPr lang="en-GB" dirty="0"/>
              <a:t>Excess mucus secretion/swelling of mucosa</a:t>
            </a:r>
          </a:p>
          <a:p>
            <a:pPr lvl="1"/>
            <a:r>
              <a:rPr lang="en-GB" dirty="0"/>
              <a:t>Chronic (but may have acute exacerbations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May have diurnal variation</a:t>
            </a:r>
            <a:endParaRPr lang="en-GB" dirty="0"/>
          </a:p>
          <a:p>
            <a:pPr lvl="1"/>
            <a:r>
              <a:rPr lang="en-GB" dirty="0"/>
              <a:t>Reversible by </a:t>
            </a:r>
            <a:r>
              <a:rPr lang="el-GR" dirty="0">
                <a:cs typeface="Arial" charset="0"/>
              </a:rPr>
              <a:t>β</a:t>
            </a:r>
            <a:r>
              <a:rPr lang="en-GB" baseline="-25000" dirty="0">
                <a:cs typeface="Arial" charset="0"/>
              </a:rPr>
              <a:t>2 </a:t>
            </a:r>
            <a:r>
              <a:rPr lang="en-GB" dirty="0">
                <a:cs typeface="Arial" charset="0"/>
              </a:rPr>
              <a:t>agonists such as…………?</a:t>
            </a:r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691680" y="6488668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Modified from http://www.wsiat.on.ca/english/mlo/copd.htm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75656" y="620688"/>
            <a:ext cx="5985379" cy="5843908"/>
            <a:chOff x="1475656" y="620688"/>
            <a:chExt cx="5985379" cy="5843908"/>
          </a:xfrm>
        </p:grpSpPr>
        <p:grpSp>
          <p:nvGrpSpPr>
            <p:cNvPr id="11" name="Group 10"/>
            <p:cNvGrpSpPr/>
            <p:nvPr/>
          </p:nvGrpSpPr>
          <p:grpSpPr>
            <a:xfrm>
              <a:off x="1475656" y="620688"/>
              <a:ext cx="5985379" cy="5843908"/>
              <a:chOff x="1475656" y="620688"/>
              <a:chExt cx="5985379" cy="5843908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475656" y="620688"/>
                <a:ext cx="5985379" cy="5843908"/>
                <a:chOff x="1538949" y="764705"/>
                <a:chExt cx="5985379" cy="5843908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538949" y="764705"/>
                  <a:ext cx="5985379" cy="5843908"/>
                  <a:chOff x="1538949" y="764705"/>
                  <a:chExt cx="5985379" cy="5843908"/>
                </a:xfrm>
              </p:grpSpPr>
              <p:pic>
                <p:nvPicPr>
                  <p:cNvPr id="1026" name="Picture 2" descr="Normal and person with COPD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>
                    <a:off x="1538949" y="764705"/>
                    <a:ext cx="5985379" cy="5843908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5" name="Rectangle 4"/>
                  <p:cNvSpPr/>
                  <p:nvPr/>
                </p:nvSpPr>
                <p:spPr>
                  <a:xfrm>
                    <a:off x="3851920" y="908720"/>
                    <a:ext cx="792088" cy="36004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6" name="Rectangle 5"/>
                <p:cNvSpPr/>
                <p:nvPr/>
              </p:nvSpPr>
              <p:spPr>
                <a:xfrm>
                  <a:off x="3059832" y="3933056"/>
                  <a:ext cx="1368152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 smtClean="0">
                      <a:solidFill>
                        <a:schemeClr val="tx1"/>
                      </a:solidFill>
                    </a:rPr>
                    <a:t>Obstructed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1619672" y="2348880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L</a:t>
                </a:r>
                <a:endParaRPr lang="en-GB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619672" y="4869160"/>
                <a:ext cx="3004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/>
                  <a:t>L</a:t>
                </a:r>
                <a:endParaRPr lang="en-GB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4860032" y="3356992"/>
              <a:ext cx="2088232" cy="2160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32040" y="5877272"/>
              <a:ext cx="2088232" cy="21602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Mainstay of asthma therapy</a:t>
            </a:r>
          </a:p>
        </p:txBody>
      </p:sp>
      <p:pic>
        <p:nvPicPr>
          <p:cNvPr id="17412" name="Picture 4" descr="MP90032112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268413"/>
            <a:ext cx="3671888" cy="5170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Inhaled </a:t>
            </a:r>
            <a:r>
              <a:rPr lang="el-GR">
                <a:cs typeface="Arial" charset="0"/>
              </a:rPr>
              <a:t>β</a:t>
            </a:r>
            <a:r>
              <a:rPr lang="en-GB" baseline="-25000">
                <a:cs typeface="Arial" charset="0"/>
              </a:rPr>
              <a:t>2 </a:t>
            </a:r>
            <a:r>
              <a:rPr lang="en-GB">
                <a:cs typeface="Arial" charset="0"/>
              </a:rPr>
              <a:t>agonists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Normally provide immediate relief from bronchoconstriction</a:t>
            </a:r>
          </a:p>
          <a:p>
            <a:r>
              <a:rPr lang="en-GB"/>
              <a:t>We have seen that this bronchoconstriction can be caused by many different mediators</a:t>
            </a:r>
          </a:p>
          <a:p>
            <a:r>
              <a:rPr lang="en-GB"/>
              <a:t>So what can we conclude about the nature of the effect?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088" y="1268413"/>
            <a:ext cx="7772400" cy="3962400"/>
          </a:xfrm>
        </p:spPr>
        <p:txBody>
          <a:bodyPr/>
          <a:lstStyle/>
          <a:p>
            <a:r>
              <a:rPr lang="en-GB"/>
              <a:t>The relief of bronchospasm is due to functional antagonism of a “soup” of many mediators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Mechanism of action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With your partner, </a:t>
            </a:r>
            <a:r>
              <a:rPr lang="en-US" dirty="0"/>
              <a:t>sketch the main elements of the pathway which result in smooth muscle relaxation</a:t>
            </a:r>
            <a:r>
              <a:rPr lang="en-GB" dirty="0"/>
              <a:t> </a:t>
            </a:r>
            <a:r>
              <a:rPr lang="en-GB" dirty="0" smtClean="0"/>
              <a:t>following activation of the </a:t>
            </a:r>
            <a:r>
              <a:rPr lang="el-GR" dirty="0" smtClean="0"/>
              <a:t>β</a:t>
            </a:r>
            <a:r>
              <a:rPr lang="en-GB" baseline="-25000" dirty="0" smtClean="0"/>
              <a:t>2</a:t>
            </a:r>
            <a:r>
              <a:rPr lang="en-GB" dirty="0" smtClean="0"/>
              <a:t>-adrenoceptor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32" name="Group 24"/>
          <p:cNvGrpSpPr>
            <a:grpSpLocks/>
          </p:cNvGrpSpPr>
          <p:nvPr/>
        </p:nvGrpSpPr>
        <p:grpSpPr bwMode="auto">
          <a:xfrm>
            <a:off x="900113" y="1700213"/>
            <a:ext cx="6842125" cy="4686300"/>
            <a:chOff x="158" y="709"/>
            <a:chExt cx="4310" cy="2952"/>
          </a:xfrm>
        </p:grpSpPr>
        <p:sp>
          <p:nvSpPr>
            <p:cNvPr id="43013" name="Freeform 5"/>
            <p:cNvSpPr>
              <a:spLocks/>
            </p:cNvSpPr>
            <p:nvPr/>
          </p:nvSpPr>
          <p:spPr bwMode="auto">
            <a:xfrm>
              <a:off x="1202" y="754"/>
              <a:ext cx="2891" cy="449"/>
            </a:xfrm>
            <a:custGeom>
              <a:avLst/>
              <a:gdLst/>
              <a:ahLst/>
              <a:cxnLst>
                <a:cxn ang="0">
                  <a:pos x="0" y="643"/>
                </a:cxn>
                <a:cxn ang="0">
                  <a:pos x="1680" y="83"/>
                </a:cxn>
                <a:cxn ang="0">
                  <a:pos x="3340" y="143"/>
                </a:cxn>
                <a:cxn ang="0">
                  <a:pos x="5420" y="383"/>
                </a:cxn>
                <a:cxn ang="0">
                  <a:pos x="6940" y="1003"/>
                </a:cxn>
                <a:cxn ang="0">
                  <a:pos x="7140" y="1103"/>
                </a:cxn>
              </a:cxnLst>
              <a:rect l="0" t="0" r="r" b="b"/>
              <a:pathLst>
                <a:path w="7227" h="1123">
                  <a:moveTo>
                    <a:pt x="0" y="643"/>
                  </a:moveTo>
                  <a:cubicBezTo>
                    <a:pt x="561" y="404"/>
                    <a:pt x="1123" y="166"/>
                    <a:pt x="1680" y="83"/>
                  </a:cubicBezTo>
                  <a:cubicBezTo>
                    <a:pt x="2237" y="0"/>
                    <a:pt x="2717" y="93"/>
                    <a:pt x="3340" y="143"/>
                  </a:cubicBezTo>
                  <a:cubicBezTo>
                    <a:pt x="3963" y="193"/>
                    <a:pt x="4820" y="240"/>
                    <a:pt x="5420" y="383"/>
                  </a:cubicBezTo>
                  <a:cubicBezTo>
                    <a:pt x="6020" y="526"/>
                    <a:pt x="6653" y="883"/>
                    <a:pt x="6940" y="1003"/>
                  </a:cubicBezTo>
                  <a:cubicBezTo>
                    <a:pt x="7227" y="1123"/>
                    <a:pt x="7107" y="1086"/>
                    <a:pt x="7140" y="110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14" name="AutoShape 6"/>
            <p:cNvSpPr>
              <a:spLocks noChangeArrowheads="1"/>
            </p:cNvSpPr>
            <p:nvPr/>
          </p:nvSpPr>
          <p:spPr bwMode="auto">
            <a:xfrm>
              <a:off x="1378" y="819"/>
              <a:ext cx="168" cy="176"/>
            </a:xfrm>
            <a:prstGeom prst="can">
              <a:avLst>
                <a:gd name="adj" fmla="val 261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15" name="AutoShape 7"/>
            <p:cNvSpPr>
              <a:spLocks noChangeArrowheads="1"/>
            </p:cNvSpPr>
            <p:nvPr/>
          </p:nvSpPr>
          <p:spPr bwMode="auto">
            <a:xfrm>
              <a:off x="1546" y="970"/>
              <a:ext cx="344" cy="1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16" name="AutoShape 8"/>
            <p:cNvSpPr>
              <a:spLocks noChangeArrowheads="1"/>
            </p:cNvSpPr>
            <p:nvPr/>
          </p:nvSpPr>
          <p:spPr bwMode="auto">
            <a:xfrm>
              <a:off x="1826" y="1098"/>
              <a:ext cx="336" cy="2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17" name="AutoShape 9"/>
            <p:cNvSpPr>
              <a:spLocks noChangeArrowheads="1"/>
            </p:cNvSpPr>
            <p:nvPr/>
          </p:nvSpPr>
          <p:spPr bwMode="auto">
            <a:xfrm>
              <a:off x="2109" y="1253"/>
              <a:ext cx="456" cy="256"/>
            </a:xfrm>
            <a:prstGeom prst="curvedDownArrow">
              <a:avLst>
                <a:gd name="adj1" fmla="val 35625"/>
                <a:gd name="adj2" fmla="val 7125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18" name="AutoShape 10"/>
            <p:cNvSpPr>
              <a:spLocks noChangeArrowheads="1"/>
            </p:cNvSpPr>
            <p:nvPr/>
          </p:nvSpPr>
          <p:spPr bwMode="auto">
            <a:xfrm>
              <a:off x="2517" y="1797"/>
              <a:ext cx="296" cy="176"/>
            </a:xfrm>
            <a:prstGeom prst="curvedDownArrow">
              <a:avLst>
                <a:gd name="adj1" fmla="val 33636"/>
                <a:gd name="adj2" fmla="val 67273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19" name="AutoShape 11"/>
            <p:cNvSpPr>
              <a:spLocks noChangeArrowheads="1"/>
            </p:cNvSpPr>
            <p:nvPr/>
          </p:nvSpPr>
          <p:spPr bwMode="auto">
            <a:xfrm>
              <a:off x="2880" y="1253"/>
              <a:ext cx="424" cy="248"/>
            </a:xfrm>
            <a:prstGeom prst="curvedDownArrow">
              <a:avLst>
                <a:gd name="adj1" fmla="val 34194"/>
                <a:gd name="adj2" fmla="val 68387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0" name="AutoShape 12"/>
            <p:cNvSpPr>
              <a:spLocks noChangeArrowheads="1"/>
            </p:cNvSpPr>
            <p:nvPr/>
          </p:nvSpPr>
          <p:spPr bwMode="auto">
            <a:xfrm>
              <a:off x="2925" y="2976"/>
              <a:ext cx="320" cy="176"/>
            </a:xfrm>
            <a:prstGeom prst="curvedDownArrow">
              <a:avLst>
                <a:gd name="adj1" fmla="val 36364"/>
                <a:gd name="adj2" fmla="val 72727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1" name="AutoShape 13"/>
            <p:cNvSpPr>
              <a:spLocks noChangeArrowheads="1"/>
            </p:cNvSpPr>
            <p:nvPr/>
          </p:nvSpPr>
          <p:spPr bwMode="auto">
            <a:xfrm>
              <a:off x="2880" y="2341"/>
              <a:ext cx="304" cy="136"/>
            </a:xfrm>
            <a:prstGeom prst="curvedDownArrow">
              <a:avLst>
                <a:gd name="adj1" fmla="val 44706"/>
                <a:gd name="adj2" fmla="val 8941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158" y="709"/>
              <a:ext cx="11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i="1">
                  <a:cs typeface="Arial" charset="0"/>
                </a:rPr>
                <a:t>β</a:t>
              </a:r>
              <a:r>
                <a:rPr lang="en-US" i="1" baseline="-25000"/>
                <a:t>2</a:t>
              </a:r>
              <a:r>
                <a:rPr lang="en-US" i="1"/>
                <a:t>-adrenoceptor</a:t>
              </a:r>
              <a:endParaRPr lang="en-GB" i="1"/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793" y="1117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/>
                <a:t>G-protein</a:t>
              </a:r>
              <a:endParaRPr lang="en-GB" i="1"/>
            </a:p>
          </p:txBody>
        </p:sp>
        <p:sp>
          <p:nvSpPr>
            <p:cNvPr id="43025" name="Rectangle 17"/>
            <p:cNvSpPr>
              <a:spLocks noChangeArrowheads="1"/>
            </p:cNvSpPr>
            <p:nvPr/>
          </p:nvSpPr>
          <p:spPr bwMode="auto">
            <a:xfrm>
              <a:off x="703" y="1389"/>
              <a:ext cx="1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Adenylate cyclase</a:t>
              </a:r>
              <a:endParaRPr lang="en-GB" i="1"/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2608" y="1026"/>
              <a:ext cx="1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Phosphodiesterase</a:t>
              </a:r>
              <a:endParaRPr lang="en-GB" i="1"/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1882" y="1525"/>
              <a:ext cx="1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ATP       cAMP	AMP</a:t>
              </a:r>
              <a:endParaRPr lang="en-GB" i="1"/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1429" y="1933"/>
              <a:ext cx="231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/>
                <a:t>              Inactive	Active</a:t>
              </a:r>
              <a:endParaRPr lang="en-GB"/>
            </a:p>
            <a:p>
              <a:r>
                <a:rPr lang="en-US" i="1"/>
                <a:t> cAMP-dependent protein kinase</a:t>
              </a:r>
              <a:endParaRPr lang="en-GB" i="1"/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2381" y="2523"/>
              <a:ext cx="20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/>
                <a:t>Active	  Inactive</a:t>
              </a:r>
              <a:endParaRPr lang="en-GB"/>
            </a:p>
            <a:p>
              <a:r>
                <a:rPr lang="en-US" i="1"/>
                <a:t>Myosin-light-chain-kinase</a:t>
              </a:r>
              <a:endParaRPr lang="en-GB" i="1"/>
            </a:p>
          </p:txBody>
        </p:sp>
        <p:sp>
          <p:nvSpPr>
            <p:cNvPr id="43030" name="Rectangle 22"/>
            <p:cNvSpPr>
              <a:spLocks noChangeArrowheads="1"/>
            </p:cNvSpPr>
            <p:nvPr/>
          </p:nvSpPr>
          <p:spPr bwMode="auto">
            <a:xfrm>
              <a:off x="2381" y="3203"/>
              <a:ext cx="1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contracted    relaxed</a:t>
              </a:r>
              <a:endParaRPr lang="en-GB" i="1"/>
            </a:p>
          </p:txBody>
        </p:sp>
        <p:sp>
          <p:nvSpPr>
            <p:cNvPr id="43031" name="Rectangle 23"/>
            <p:cNvSpPr>
              <a:spLocks noChangeArrowheads="1"/>
            </p:cNvSpPr>
            <p:nvPr/>
          </p:nvSpPr>
          <p:spPr bwMode="auto">
            <a:xfrm>
              <a:off x="2562" y="3430"/>
              <a:ext cx="11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Smooth muscle</a:t>
              </a:r>
            </a:p>
          </p:txBody>
        </p:sp>
      </p:grpSp>
      <p:sp>
        <p:nvSpPr>
          <p:cNvPr id="43033" name="Rectangle 2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sz="4000">
                <a:cs typeface="Arial" charset="0"/>
              </a:rPr>
              <a:t>Mechanism of action of </a:t>
            </a:r>
            <a:r>
              <a:rPr lang="el-GR" sz="4000">
                <a:cs typeface="Arial" charset="0"/>
              </a:rPr>
              <a:t>β</a:t>
            </a:r>
            <a:r>
              <a:rPr lang="en-GB" sz="4000" baseline="-25000">
                <a:cs typeface="Arial" charset="0"/>
              </a:rPr>
              <a:t>2 </a:t>
            </a:r>
            <a:r>
              <a:rPr lang="en-GB" sz="4000">
                <a:cs typeface="Arial" charset="0"/>
              </a:rPr>
              <a:t>agonists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Increasing cAMP with </a:t>
            </a:r>
            <a:r>
              <a:rPr lang="el-GR" sz="4000">
                <a:cs typeface="Arial" charset="0"/>
              </a:rPr>
              <a:t>β</a:t>
            </a:r>
            <a:r>
              <a:rPr lang="en-GB" sz="4000" baseline="-25000">
                <a:cs typeface="Arial" charset="0"/>
              </a:rPr>
              <a:t>2 </a:t>
            </a:r>
            <a:r>
              <a:rPr lang="en-GB" sz="4000">
                <a:cs typeface="Arial" charset="0"/>
              </a:rPr>
              <a:t>agonists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Also has anti-inflammatory effects including: </a:t>
            </a:r>
          </a:p>
          <a:p>
            <a:r>
              <a:rPr lang="en-GB" dirty="0"/>
              <a:t>Mast cell stabilization</a:t>
            </a:r>
          </a:p>
          <a:p>
            <a:r>
              <a:rPr lang="en-GB" dirty="0"/>
              <a:t>Reduced </a:t>
            </a:r>
            <a:r>
              <a:rPr lang="en-GB" dirty="0" err="1"/>
              <a:t>eosinophil</a:t>
            </a:r>
            <a:r>
              <a:rPr lang="en-GB" dirty="0"/>
              <a:t> and </a:t>
            </a:r>
            <a:r>
              <a:rPr lang="en-GB" dirty="0" err="1"/>
              <a:t>neutrophil</a:t>
            </a:r>
            <a:r>
              <a:rPr lang="en-GB" dirty="0"/>
              <a:t> migration </a:t>
            </a:r>
          </a:p>
          <a:p>
            <a:r>
              <a:rPr lang="en-GB" dirty="0"/>
              <a:t>No reduction in mediator release from </a:t>
            </a:r>
            <a:r>
              <a:rPr lang="en-GB" dirty="0" err="1"/>
              <a:t>eosinophils</a:t>
            </a:r>
            <a:r>
              <a:rPr lang="en-GB" dirty="0"/>
              <a:t> or </a:t>
            </a:r>
            <a:r>
              <a:rPr lang="en-GB" dirty="0" err="1"/>
              <a:t>neutrophils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Genetic polymorphisms of </a:t>
            </a:r>
            <a:r>
              <a:rPr lang="el-GR" sz="4000">
                <a:cs typeface="Arial" charset="0"/>
              </a:rPr>
              <a:t>β</a:t>
            </a:r>
            <a:r>
              <a:rPr lang="en-GB" sz="4000"/>
              <a:t>2 receptor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There are a number of known genetic polymorphisms of the  </a:t>
            </a:r>
            <a:r>
              <a:rPr lang="el-GR" dirty="0">
                <a:cs typeface="Arial" charset="0"/>
              </a:rPr>
              <a:t>β</a:t>
            </a:r>
            <a:r>
              <a:rPr lang="en-GB" dirty="0">
                <a:cs typeface="Arial" charset="0"/>
              </a:rPr>
              <a:t>2Adrenoceptor</a:t>
            </a:r>
          </a:p>
          <a:p>
            <a:r>
              <a:rPr lang="en-GB" dirty="0">
                <a:cs typeface="Arial" charset="0"/>
              </a:rPr>
              <a:t>May modify the degree of severity of asthma and its responsiveness to drugs</a:t>
            </a:r>
          </a:p>
          <a:p>
            <a:r>
              <a:rPr lang="en-GB" dirty="0">
                <a:cs typeface="Arial" charset="0"/>
              </a:rPr>
              <a:t>You can find </a:t>
            </a:r>
            <a:r>
              <a:rPr lang="en-GB" dirty="0" smtClean="0">
                <a:cs typeface="Arial" charset="0"/>
              </a:rPr>
              <a:t>recent reviews </a:t>
            </a:r>
            <a:r>
              <a:rPr lang="en-GB" dirty="0">
                <a:cs typeface="Arial" charset="0"/>
              </a:rPr>
              <a:t>at:</a:t>
            </a:r>
          </a:p>
          <a:p>
            <a:r>
              <a:rPr lang="en-GB" dirty="0" err="1">
                <a:cs typeface="Arial" charset="0"/>
              </a:rPr>
              <a:t>Hizawa</a:t>
            </a:r>
            <a:r>
              <a:rPr lang="en-GB" dirty="0">
                <a:cs typeface="Arial" charset="0"/>
              </a:rPr>
              <a:t> (2009) J </a:t>
            </a:r>
            <a:r>
              <a:rPr lang="en-GB" dirty="0" err="1">
                <a:cs typeface="Arial" charset="0"/>
              </a:rPr>
              <a:t>Clin</a:t>
            </a:r>
            <a:r>
              <a:rPr lang="en-GB" dirty="0">
                <a:cs typeface="Arial" charset="0"/>
              </a:rPr>
              <a:t> </a:t>
            </a:r>
            <a:r>
              <a:rPr lang="en-GB" dirty="0" err="1">
                <a:cs typeface="Arial" charset="0"/>
              </a:rPr>
              <a:t>Pharm</a:t>
            </a:r>
            <a:r>
              <a:rPr lang="en-GB" dirty="0">
                <a:cs typeface="Arial" charset="0"/>
              </a:rPr>
              <a:t> </a:t>
            </a:r>
            <a:r>
              <a:rPr lang="en-GB" dirty="0" err="1">
                <a:cs typeface="Arial" charset="0"/>
              </a:rPr>
              <a:t>Therap</a:t>
            </a:r>
            <a:r>
              <a:rPr lang="en-GB" dirty="0">
                <a:cs typeface="Arial" charset="0"/>
              </a:rPr>
              <a:t> 34, 631-43 </a:t>
            </a:r>
            <a:endParaRPr lang="en-GB" dirty="0" smtClean="0">
              <a:cs typeface="Arial" charset="0"/>
            </a:endParaRPr>
          </a:p>
          <a:p>
            <a:r>
              <a:rPr lang="en-GB" dirty="0" smtClean="0">
                <a:cs typeface="Arial" charset="0"/>
              </a:rPr>
              <a:t>Chung et al (2011) </a:t>
            </a:r>
            <a:r>
              <a:rPr lang="en-GB" dirty="0" smtClean="0"/>
              <a:t>Clinical &amp; Experimental Allergy, 41, 312–326</a:t>
            </a:r>
            <a:endParaRPr lang="el-G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GB" dirty="0" smtClean="0"/>
              <a:t>Significance of polymorphisms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GB" i="1" dirty="0" smtClean="0"/>
              <a:t>In vitro </a:t>
            </a:r>
            <a:r>
              <a:rPr lang="en-GB" dirty="0" smtClean="0"/>
              <a:t>studies show increased receptor desensitisation with some polymorphisms (</a:t>
            </a:r>
            <a:r>
              <a:rPr lang="en-GB" dirty="0" err="1" smtClean="0"/>
              <a:t>eg</a:t>
            </a:r>
            <a:r>
              <a:rPr lang="en-GB" dirty="0" smtClean="0"/>
              <a:t> Gly16 </a:t>
            </a:r>
            <a:r>
              <a:rPr lang="en-GB" dirty="0" err="1" smtClean="0"/>
              <a:t>vs</a:t>
            </a:r>
            <a:r>
              <a:rPr lang="en-GB" dirty="0" smtClean="0"/>
              <a:t> Arg16)</a:t>
            </a:r>
          </a:p>
          <a:p>
            <a:r>
              <a:rPr lang="en-GB" i="1" dirty="0" smtClean="0"/>
              <a:t>In vitro </a:t>
            </a:r>
            <a:r>
              <a:rPr lang="en-GB" dirty="0" smtClean="0"/>
              <a:t>Ileu164 have reduced affinity for most agonists</a:t>
            </a:r>
          </a:p>
          <a:p>
            <a:r>
              <a:rPr lang="en-GB" dirty="0" smtClean="0"/>
              <a:t>Evidence of gene-gene interactions with other polymorphisms</a:t>
            </a:r>
          </a:p>
          <a:p>
            <a:r>
              <a:rPr lang="en-GB" i="1" dirty="0" smtClean="0"/>
              <a:t>In vivo  </a:t>
            </a:r>
            <a:r>
              <a:rPr lang="en-GB" dirty="0" smtClean="0"/>
              <a:t>- some evidence of variation in response to agonists, but nothing diagnostic or therapeutic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Respiratory Therapeutics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Most commonly the management of:</a:t>
            </a:r>
          </a:p>
          <a:p>
            <a:pPr lvl="1"/>
            <a:r>
              <a:rPr lang="en-GB" dirty="0" err="1"/>
              <a:t>Bronchoconstriction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Inflammation </a:t>
            </a:r>
          </a:p>
          <a:p>
            <a:pPr lvl="1"/>
            <a:r>
              <a:rPr lang="en-GB" dirty="0"/>
              <a:t>Infection</a:t>
            </a:r>
          </a:p>
        </p:txBody>
      </p:sp>
      <p:pic>
        <p:nvPicPr>
          <p:cNvPr id="7173" name="Picture 5" descr="MC90032917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772025"/>
            <a:ext cx="2522537" cy="1852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Therapeutic </a:t>
            </a:r>
            <a:r>
              <a:rPr lang="en-GB" dirty="0" err="1" smtClean="0"/>
              <a:t>vs</a:t>
            </a:r>
            <a:r>
              <a:rPr lang="en-GB" dirty="0" smtClean="0"/>
              <a:t> damaging effects of </a:t>
            </a:r>
            <a:r>
              <a:rPr lang="el-GR" dirty="0" smtClean="0"/>
              <a:t>β</a:t>
            </a:r>
            <a:r>
              <a:rPr lang="en-GB" baseline="-25000" dirty="0" smtClean="0"/>
              <a:t>2</a:t>
            </a:r>
            <a:r>
              <a:rPr lang="en-GB" dirty="0" smtClean="0"/>
              <a:t> agonists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725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/>
              <a:t>Potential beneficial and detrimental effects of β2-adrenoceptor agonists in the treatment of asthma and COPD</a:t>
            </a:r>
          </a:p>
          <a:p>
            <a:endParaRPr lang="en-GB" sz="2400" b="1"/>
          </a:p>
          <a:p>
            <a:r>
              <a:rPr lang="en-GB" b="1" u="sng"/>
              <a:t>Benefit 					Risk                                                          .</a:t>
            </a:r>
          </a:p>
          <a:p>
            <a:r>
              <a:rPr lang="en-GB" sz="2000"/>
              <a:t>Bronchodilator 				Increased allergen inhalation→</a:t>
            </a:r>
          </a:p>
          <a:p>
            <a:r>
              <a:rPr lang="en-GB" sz="2000"/>
              <a:t>					increased inflammation</a:t>
            </a:r>
          </a:p>
          <a:p>
            <a:r>
              <a:rPr lang="en-GB" sz="2000"/>
              <a:t>					Increased airways access of</a:t>
            </a:r>
          </a:p>
          <a:p>
            <a:r>
              <a:rPr lang="en-GB" sz="2000"/>
              <a:t>					co-administered inhaled drugs</a:t>
            </a:r>
          </a:p>
          <a:p>
            <a:r>
              <a:rPr lang="en-GB" sz="2000"/>
              <a:t>Anti-inflammatory — inhibition of mast</a:t>
            </a:r>
          </a:p>
          <a:p>
            <a:r>
              <a:rPr lang="en-GB" sz="2000"/>
              <a:t>cell degranulation and release of	</a:t>
            </a:r>
          </a:p>
          <a:p>
            <a:r>
              <a:rPr lang="en-GB" sz="2000"/>
              <a:t>tryptase, cytokines, histamine etc</a:t>
            </a:r>
          </a:p>
          <a:p>
            <a:r>
              <a:rPr lang="en-GB" sz="2000"/>
              <a:t>					Reduced chemotaxis, adhesion and</a:t>
            </a:r>
          </a:p>
          <a:p>
            <a:r>
              <a:rPr lang="en-GB" sz="2000"/>
              <a:t>					activation of leukocytes</a:t>
            </a:r>
          </a:p>
          <a:p>
            <a:r>
              <a:rPr lang="en-GB" sz="2000"/>
              <a:t>					Tachycardia and arrhythmia</a:t>
            </a:r>
          </a:p>
          <a:p>
            <a:r>
              <a:rPr lang="en-GB" sz="2000"/>
              <a:t>					in cardiovascular disease</a:t>
            </a:r>
          </a:p>
          <a:p>
            <a:r>
              <a:rPr lang="en-GB" sz="2000"/>
              <a:t>Increased mucociliary clearance 	Hypokalaemia</a:t>
            </a:r>
          </a:p>
          <a:p>
            <a:r>
              <a:rPr lang="en-GB" sz="2000"/>
              <a:t>Reduced extravasation of</a:t>
            </a:r>
          </a:p>
          <a:p>
            <a:r>
              <a:rPr lang="en-GB" sz="2000"/>
              <a:t>plasma protein and oedema		Tremor</a:t>
            </a:r>
          </a:p>
          <a:p>
            <a:r>
              <a:rPr lang="en-GB" sz="2000"/>
              <a:t>					Tolerance/desensitization/</a:t>
            </a:r>
          </a:p>
          <a:p>
            <a:r>
              <a:rPr lang="en-GB" sz="2000"/>
              <a:t>					tachyphylaxis</a:t>
            </a:r>
          </a:p>
          <a:p>
            <a:r>
              <a:rPr lang="en-GB" sz="2000"/>
              <a:t>______________________________________________________________</a:t>
            </a:r>
          </a:p>
          <a:p>
            <a:r>
              <a:rPr lang="en-GB" sz="2000"/>
              <a:t> Broadley K (2006) </a:t>
            </a:r>
            <a:r>
              <a:rPr lang="en-GB" b="1"/>
              <a:t>European Journal of Pharmacology 533 (2006) 15–27</a:t>
            </a:r>
          </a:p>
          <a:p>
            <a:r>
              <a:rPr lang="en-GB" sz="200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sz="4000"/>
              <a:t>Increased penetration of inhaled allergens and irritants</a:t>
            </a: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1268413"/>
            <a:ext cx="5335588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23850" y="6491288"/>
            <a:ext cx="788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n-GB" dirty="0" err="1"/>
              <a:t>Broadley</a:t>
            </a:r>
            <a:r>
              <a:rPr lang="en-GB" dirty="0"/>
              <a:t> K (2006) </a:t>
            </a:r>
            <a:r>
              <a:rPr lang="en-GB" b="1" dirty="0"/>
              <a:t>European Journal of Pharmacology 533 (2006) 15–27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cs typeface="Arial" charset="0"/>
              </a:rPr>
              <a:t>β</a:t>
            </a:r>
            <a:r>
              <a:rPr lang="en-GB" baseline="-25000" dirty="0" smtClean="0">
                <a:cs typeface="Arial" charset="0"/>
              </a:rPr>
              <a:t>2 </a:t>
            </a:r>
            <a:r>
              <a:rPr lang="en-GB" dirty="0" smtClean="0">
                <a:cs typeface="Arial" charset="0"/>
              </a:rPr>
              <a:t>agonists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lvl="1"/>
            <a:r>
              <a:rPr lang="en-GB" dirty="0" smtClean="0">
                <a:cs typeface="Arial" charset="0"/>
              </a:rPr>
              <a:t>Are </a:t>
            </a:r>
            <a:r>
              <a:rPr lang="en-GB" dirty="0">
                <a:cs typeface="Arial" charset="0"/>
              </a:rPr>
              <a:t>used mainly in conjunction with inhaled </a:t>
            </a:r>
            <a:r>
              <a:rPr lang="en-GB" dirty="0" err="1">
                <a:cs typeface="Arial" charset="0"/>
              </a:rPr>
              <a:t>glucocorticoids</a:t>
            </a:r>
            <a:r>
              <a:rPr lang="en-GB" dirty="0">
                <a:cs typeface="Arial" charset="0"/>
              </a:rPr>
              <a:t> for mild-moderate asthma</a:t>
            </a:r>
          </a:p>
          <a:p>
            <a:pPr lvl="1"/>
            <a:r>
              <a:rPr lang="en-GB" dirty="0">
                <a:cs typeface="Arial" charset="0"/>
              </a:rPr>
              <a:t>Work via </a:t>
            </a:r>
            <a:r>
              <a:rPr lang="el-GR" dirty="0">
                <a:cs typeface="Arial" charset="0"/>
              </a:rPr>
              <a:t>β</a:t>
            </a:r>
            <a:r>
              <a:rPr lang="en-GB" baseline="-25000" dirty="0">
                <a:cs typeface="Arial" charset="0"/>
              </a:rPr>
              <a:t>2 </a:t>
            </a:r>
            <a:r>
              <a:rPr lang="en-GB" dirty="0">
                <a:cs typeface="Arial" charset="0"/>
              </a:rPr>
              <a:t>receptors to raise </a:t>
            </a:r>
            <a:r>
              <a:rPr lang="en-GB" dirty="0" err="1">
                <a:cs typeface="Arial" charset="0"/>
              </a:rPr>
              <a:t>cAMP</a:t>
            </a:r>
            <a:r>
              <a:rPr lang="en-GB" dirty="0">
                <a:cs typeface="Arial" charset="0"/>
              </a:rPr>
              <a:t> and cause smooth muscle relaxation as well as having some anti-inflammatory effects</a:t>
            </a:r>
          </a:p>
          <a:p>
            <a:pPr lvl="1"/>
            <a:r>
              <a:rPr lang="en-GB" dirty="0">
                <a:cs typeface="Arial" charset="0"/>
              </a:rPr>
              <a:t>They may have some unwanted effects in the airways by permitting greater penetration of allergens and irritants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Glucocorticoids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Examples:  Fluticasone, budesonide</a:t>
            </a:r>
          </a:p>
          <a:p>
            <a:pPr>
              <a:lnSpc>
                <a:spcPct val="90000"/>
              </a:lnSpc>
            </a:pPr>
            <a:r>
              <a:rPr lang="en-GB"/>
              <a:t>Powerful anti-inflammatory and immunosuppressive drugs</a:t>
            </a:r>
          </a:p>
          <a:p>
            <a:pPr>
              <a:lnSpc>
                <a:spcPct val="90000"/>
              </a:lnSpc>
            </a:pPr>
            <a:r>
              <a:rPr lang="en-GB"/>
              <a:t>Derived from the hormone cortisol</a:t>
            </a:r>
          </a:p>
          <a:p>
            <a:pPr>
              <a:lnSpc>
                <a:spcPct val="90000"/>
              </a:lnSpc>
            </a:pPr>
            <a:r>
              <a:rPr lang="en-GB"/>
              <a:t>Strong structural similarity so many unwanted metabolic effects unless given by inhalation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endParaRPr lang="en-GB"/>
          </a:p>
          <a:p>
            <a:pPr lvl="1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Transcription 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723900"/>
            <a:ext cx="3238500" cy="6134100"/>
          </a:xfrm>
          <a:prstGeom prst="rect">
            <a:avLst/>
          </a:prstGeom>
          <a:noFill/>
        </p:spPr>
      </p:pic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429000" y="8382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>
                <a:solidFill>
                  <a:schemeClr val="bg1"/>
                </a:solidFill>
              </a:rPr>
              <a:t>GC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3200400" y="1828800"/>
            <a:ext cx="70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>
                <a:solidFill>
                  <a:schemeClr val="bg1"/>
                </a:solidFill>
              </a:rPr>
              <a:t>GR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0" y="2819400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/>
              <a:t>Heat shock proteins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79388" y="4575175"/>
            <a:ext cx="28781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/>
              <a:t>Activated GR binds </a:t>
            </a:r>
          </a:p>
          <a:p>
            <a:pPr eaLnBrk="0" hangingPunct="0"/>
            <a:r>
              <a:rPr lang="en-GB" sz="2400"/>
              <a:t>to a glucocorticoid</a:t>
            </a:r>
          </a:p>
          <a:p>
            <a:pPr eaLnBrk="0" hangingPunct="0"/>
            <a:r>
              <a:rPr lang="en-GB" sz="2400"/>
              <a:t>response element</a:t>
            </a:r>
          </a:p>
          <a:p>
            <a:pPr eaLnBrk="0" hangingPunct="0"/>
            <a:r>
              <a:rPr lang="en-GB" sz="2400"/>
              <a:t>on which it acts</a:t>
            </a:r>
          </a:p>
          <a:p>
            <a:pPr eaLnBrk="0" hangingPunct="0"/>
            <a:r>
              <a:rPr lang="en-GB" sz="2400"/>
              <a:t>as transcription </a:t>
            </a:r>
          </a:p>
          <a:p>
            <a:pPr eaLnBrk="0" hangingPunct="0"/>
            <a:r>
              <a:rPr lang="en-GB" sz="2400"/>
              <a:t>factor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3276600" y="60198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2400" dirty="0"/>
              <a:t>GRE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467854" y="0"/>
            <a:ext cx="79415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GB" sz="2400" dirty="0"/>
              <a:t>GCs induce transcription of genes coding for </a:t>
            </a:r>
          </a:p>
          <a:p>
            <a:pPr algn="ctr" eaLnBrk="0" hangingPunct="0"/>
            <a:r>
              <a:rPr lang="en-GB" sz="2400" dirty="0"/>
              <a:t>anti-inflammatory proteins e.g. </a:t>
            </a:r>
            <a:r>
              <a:rPr lang="en-GB" sz="2400" dirty="0" smtClean="0"/>
              <a:t>lipocortin-1 aka annexin-1</a:t>
            </a:r>
            <a:endParaRPr lang="en-GB" sz="2400" dirty="0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524000" y="3505200"/>
            <a:ext cx="228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GB" sz="2400"/>
              <a:t>Activated  </a:t>
            </a:r>
            <a:r>
              <a:rPr lang="en-GB" sz="2400">
                <a:solidFill>
                  <a:schemeClr val="bg1"/>
                </a:solidFill>
              </a:rPr>
              <a:t>GR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6372225" y="5589588"/>
            <a:ext cx="25685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/>
              <a:t>Integrated Pharmacology, </a:t>
            </a:r>
          </a:p>
          <a:p>
            <a:pPr eaLnBrk="0" hangingPunct="0"/>
            <a:r>
              <a:rPr lang="en-GB" sz="1600"/>
              <a:t>Page, Curtis, Sutter, </a:t>
            </a:r>
          </a:p>
          <a:p>
            <a:pPr eaLnBrk="0" hangingPunct="0"/>
            <a:r>
              <a:rPr lang="en-GB" sz="1600"/>
              <a:t>Walker, Hoffman: </a:t>
            </a:r>
          </a:p>
          <a:p>
            <a:pPr eaLnBrk="0" hangingPunct="0"/>
            <a:r>
              <a:rPr lang="en-GB" sz="1600"/>
              <a:t>Pub, Mosby, 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5" name="Picture 3" descr="Transcription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125538"/>
            <a:ext cx="3708400" cy="5378450"/>
          </a:xfrm>
          <a:prstGeom prst="rect">
            <a:avLst/>
          </a:prstGeom>
          <a:noFill/>
        </p:spPr>
      </p:pic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447800" y="0"/>
            <a:ext cx="6635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GB" sz="3600"/>
              <a:t>GCs also inhibit transcription of </a:t>
            </a:r>
          </a:p>
          <a:p>
            <a:pPr algn="ctr" eaLnBrk="0" hangingPunct="0"/>
            <a:r>
              <a:rPr lang="en-GB" sz="3600"/>
              <a:t>pro-inflammatory genes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900113" y="6521450"/>
            <a:ext cx="7724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600"/>
              <a:t>Integrated Pharmacology, Page, Curtis, Sutter, Walker, Hoffman: Pub, Mosby, 2002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11188" y="1125538"/>
            <a:ext cx="3248025" cy="5403850"/>
            <a:chOff x="611188" y="1125538"/>
            <a:chExt cx="3248025" cy="5403850"/>
          </a:xfrm>
        </p:grpSpPr>
        <p:pic>
          <p:nvPicPr>
            <p:cNvPr id="120834" name="Picture 2" descr="Transcription 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1188" y="1125538"/>
              <a:ext cx="3248025" cy="540385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755576" y="5517232"/>
              <a:ext cx="432048" cy="144016"/>
            </a:xfrm>
            <a:prstGeom prst="rect">
              <a:avLst/>
            </a:prstGeom>
            <a:solidFill>
              <a:srgbClr val="FFCCCC"/>
            </a:solidFill>
            <a:ln>
              <a:solidFill>
                <a:srgbClr val="FF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Glucocorticoids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</a:pPr>
            <a:r>
              <a:rPr lang="en-GB"/>
              <a:t>Activate intracellular Glucocorticoid Receptors which can then act as positive or negative transcription factors 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</a:pPr>
            <a:r>
              <a:rPr lang="en-GB"/>
              <a:t>Work via histone acetylation and deacetylation 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</a:pPr>
            <a:r>
              <a:rPr lang="en-GB"/>
              <a:t>Histone acetylation opens histones, exposes DNA and allows specific gene transcription 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</a:pPr>
            <a:r>
              <a:rPr lang="en-GB"/>
              <a:t>Histone deacetylation represses gene transcription </a:t>
            </a:r>
          </a:p>
          <a:p>
            <a:pPr marL="990600" lvl="1" indent="-533400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Glucocorticoids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Work well in </a:t>
            </a:r>
            <a:r>
              <a:rPr lang="en-GB" dirty="0" smtClean="0"/>
              <a:t>many </a:t>
            </a:r>
            <a:r>
              <a:rPr lang="en-GB" dirty="0"/>
              <a:t>patients with asthma </a:t>
            </a:r>
          </a:p>
          <a:p>
            <a:r>
              <a:rPr lang="en-GB" dirty="0"/>
              <a:t>They suppress the underlying inflammation</a:t>
            </a:r>
          </a:p>
          <a:p>
            <a:r>
              <a:rPr lang="en-GB" dirty="0"/>
              <a:t>This reduces levels of </a:t>
            </a:r>
            <a:r>
              <a:rPr lang="en-GB" dirty="0" err="1"/>
              <a:t>bronchoconstrictor</a:t>
            </a:r>
            <a:r>
              <a:rPr lang="en-GB" dirty="0"/>
              <a:t> molecules and reduces airway hyper-reactivity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However…..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GB" dirty="0"/>
              <a:t>Despite their powerful anti-inflammatory and immunosuppressive actions, </a:t>
            </a:r>
            <a:r>
              <a:rPr lang="en-GB" dirty="0" err="1"/>
              <a:t>glucocorticoids</a:t>
            </a:r>
            <a:r>
              <a:rPr lang="en-GB" dirty="0"/>
              <a:t> have little effect in patients with COPD and in some patients with asthma</a:t>
            </a:r>
          </a:p>
          <a:p>
            <a:r>
              <a:rPr lang="en-GB" dirty="0"/>
              <a:t>“Steroid resistant”</a:t>
            </a:r>
          </a:p>
          <a:p>
            <a:r>
              <a:rPr lang="en-GB" dirty="0"/>
              <a:t>Can’t increase dose </a:t>
            </a:r>
            <a:r>
              <a:rPr lang="en-GB" dirty="0" smtClean="0"/>
              <a:t>because………?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Bronchoconstriction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525963"/>
          </a:xfrm>
        </p:spPr>
        <p:txBody>
          <a:bodyPr/>
          <a:lstStyle/>
          <a:p>
            <a:r>
              <a:rPr lang="en-GB"/>
              <a:t>With the person sitting next to you, discuss the answers to the following questions.</a:t>
            </a:r>
          </a:p>
          <a:p>
            <a:pPr lvl="1"/>
            <a:r>
              <a:rPr lang="en-GB"/>
              <a:t>What causes the bronchoconstriction? </a:t>
            </a:r>
          </a:p>
          <a:p>
            <a:pPr lvl="1"/>
            <a:r>
              <a:rPr lang="en-GB"/>
              <a:t>What part of the respiratory tract must be targeted to relieve acute bronchoconstriction in a patient with asthma?</a:t>
            </a:r>
          </a:p>
          <a:p>
            <a:pPr lvl="1"/>
            <a:endParaRPr lang="en-GB"/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Steroid resistance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Can often be explained by heritable changes to gene function which are not caused by a change in nucleotide sequence (ie the acetylation and deacetylation of histones)</a:t>
            </a:r>
          </a:p>
          <a:p>
            <a:r>
              <a:rPr lang="en-GB"/>
              <a:t>You will learn much more about this in Module 1</a:t>
            </a:r>
          </a:p>
          <a:p>
            <a:pPr>
              <a:buFontTx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/>
              <a:t>New therapeutic strategies needed for steroid resistant diseases and individuals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Increased cAMP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Can be increased by </a:t>
            </a:r>
            <a:r>
              <a:rPr lang="el-GR">
                <a:cs typeface="Arial" charset="0"/>
              </a:rPr>
              <a:t>β</a:t>
            </a:r>
            <a:r>
              <a:rPr lang="en-GB" baseline="-25000">
                <a:cs typeface="Arial" charset="0"/>
              </a:rPr>
              <a:t>2 </a:t>
            </a:r>
            <a:r>
              <a:rPr lang="en-GB">
                <a:cs typeface="Arial" charset="0"/>
              </a:rPr>
              <a:t>agonists</a:t>
            </a:r>
            <a:endParaRPr lang="en-GB"/>
          </a:p>
          <a:p>
            <a:r>
              <a:rPr lang="en-GB"/>
              <a:t>How else might this be achieved?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900113" y="1700213"/>
            <a:ext cx="6842125" cy="4686300"/>
            <a:chOff x="158" y="709"/>
            <a:chExt cx="4310" cy="2952"/>
          </a:xfrm>
        </p:grpSpPr>
        <p:sp>
          <p:nvSpPr>
            <p:cNvPr id="46083" name="Freeform 3"/>
            <p:cNvSpPr>
              <a:spLocks/>
            </p:cNvSpPr>
            <p:nvPr/>
          </p:nvSpPr>
          <p:spPr bwMode="auto">
            <a:xfrm>
              <a:off x="1202" y="754"/>
              <a:ext cx="2891" cy="449"/>
            </a:xfrm>
            <a:custGeom>
              <a:avLst/>
              <a:gdLst/>
              <a:ahLst/>
              <a:cxnLst>
                <a:cxn ang="0">
                  <a:pos x="0" y="643"/>
                </a:cxn>
                <a:cxn ang="0">
                  <a:pos x="1680" y="83"/>
                </a:cxn>
                <a:cxn ang="0">
                  <a:pos x="3340" y="143"/>
                </a:cxn>
                <a:cxn ang="0">
                  <a:pos x="5420" y="383"/>
                </a:cxn>
                <a:cxn ang="0">
                  <a:pos x="6940" y="1003"/>
                </a:cxn>
                <a:cxn ang="0">
                  <a:pos x="7140" y="1103"/>
                </a:cxn>
              </a:cxnLst>
              <a:rect l="0" t="0" r="r" b="b"/>
              <a:pathLst>
                <a:path w="7227" h="1123">
                  <a:moveTo>
                    <a:pt x="0" y="643"/>
                  </a:moveTo>
                  <a:cubicBezTo>
                    <a:pt x="561" y="404"/>
                    <a:pt x="1123" y="166"/>
                    <a:pt x="1680" y="83"/>
                  </a:cubicBezTo>
                  <a:cubicBezTo>
                    <a:pt x="2237" y="0"/>
                    <a:pt x="2717" y="93"/>
                    <a:pt x="3340" y="143"/>
                  </a:cubicBezTo>
                  <a:cubicBezTo>
                    <a:pt x="3963" y="193"/>
                    <a:pt x="4820" y="240"/>
                    <a:pt x="5420" y="383"/>
                  </a:cubicBezTo>
                  <a:cubicBezTo>
                    <a:pt x="6020" y="526"/>
                    <a:pt x="6653" y="883"/>
                    <a:pt x="6940" y="1003"/>
                  </a:cubicBezTo>
                  <a:cubicBezTo>
                    <a:pt x="7227" y="1123"/>
                    <a:pt x="7107" y="1086"/>
                    <a:pt x="7140" y="110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084" name="AutoShape 4"/>
            <p:cNvSpPr>
              <a:spLocks noChangeArrowheads="1"/>
            </p:cNvSpPr>
            <p:nvPr/>
          </p:nvSpPr>
          <p:spPr bwMode="auto">
            <a:xfrm>
              <a:off x="1378" y="819"/>
              <a:ext cx="168" cy="176"/>
            </a:xfrm>
            <a:prstGeom prst="can">
              <a:avLst>
                <a:gd name="adj" fmla="val 261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085" name="AutoShape 5"/>
            <p:cNvSpPr>
              <a:spLocks noChangeArrowheads="1"/>
            </p:cNvSpPr>
            <p:nvPr/>
          </p:nvSpPr>
          <p:spPr bwMode="auto">
            <a:xfrm>
              <a:off x="1546" y="970"/>
              <a:ext cx="344" cy="1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086" name="AutoShape 6"/>
            <p:cNvSpPr>
              <a:spLocks noChangeArrowheads="1"/>
            </p:cNvSpPr>
            <p:nvPr/>
          </p:nvSpPr>
          <p:spPr bwMode="auto">
            <a:xfrm>
              <a:off x="1826" y="1098"/>
              <a:ext cx="336" cy="2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087" name="AutoShape 7"/>
            <p:cNvSpPr>
              <a:spLocks noChangeArrowheads="1"/>
            </p:cNvSpPr>
            <p:nvPr/>
          </p:nvSpPr>
          <p:spPr bwMode="auto">
            <a:xfrm>
              <a:off x="2109" y="1253"/>
              <a:ext cx="456" cy="256"/>
            </a:xfrm>
            <a:prstGeom prst="curvedDownArrow">
              <a:avLst>
                <a:gd name="adj1" fmla="val 35625"/>
                <a:gd name="adj2" fmla="val 7125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088" name="AutoShape 8"/>
            <p:cNvSpPr>
              <a:spLocks noChangeArrowheads="1"/>
            </p:cNvSpPr>
            <p:nvPr/>
          </p:nvSpPr>
          <p:spPr bwMode="auto">
            <a:xfrm>
              <a:off x="2517" y="1797"/>
              <a:ext cx="296" cy="176"/>
            </a:xfrm>
            <a:prstGeom prst="curvedDownArrow">
              <a:avLst>
                <a:gd name="adj1" fmla="val 33636"/>
                <a:gd name="adj2" fmla="val 67273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089" name="AutoShape 9"/>
            <p:cNvSpPr>
              <a:spLocks noChangeArrowheads="1"/>
            </p:cNvSpPr>
            <p:nvPr/>
          </p:nvSpPr>
          <p:spPr bwMode="auto">
            <a:xfrm>
              <a:off x="2880" y="1253"/>
              <a:ext cx="424" cy="248"/>
            </a:xfrm>
            <a:prstGeom prst="curvedDownArrow">
              <a:avLst>
                <a:gd name="adj1" fmla="val 34194"/>
                <a:gd name="adj2" fmla="val 68387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090" name="AutoShape 10"/>
            <p:cNvSpPr>
              <a:spLocks noChangeArrowheads="1"/>
            </p:cNvSpPr>
            <p:nvPr/>
          </p:nvSpPr>
          <p:spPr bwMode="auto">
            <a:xfrm>
              <a:off x="2925" y="2976"/>
              <a:ext cx="320" cy="176"/>
            </a:xfrm>
            <a:prstGeom prst="curvedDownArrow">
              <a:avLst>
                <a:gd name="adj1" fmla="val 36364"/>
                <a:gd name="adj2" fmla="val 72727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091" name="AutoShape 11"/>
            <p:cNvSpPr>
              <a:spLocks noChangeArrowheads="1"/>
            </p:cNvSpPr>
            <p:nvPr/>
          </p:nvSpPr>
          <p:spPr bwMode="auto">
            <a:xfrm>
              <a:off x="2880" y="2341"/>
              <a:ext cx="304" cy="136"/>
            </a:xfrm>
            <a:prstGeom prst="curvedDownArrow">
              <a:avLst>
                <a:gd name="adj1" fmla="val 44706"/>
                <a:gd name="adj2" fmla="val 89412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auto">
            <a:xfrm>
              <a:off x="158" y="709"/>
              <a:ext cx="114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l-GR" i="1">
                  <a:cs typeface="Arial" charset="0"/>
                </a:rPr>
                <a:t>β</a:t>
              </a:r>
              <a:r>
                <a:rPr lang="en-US" i="1" baseline="-25000"/>
                <a:t>2</a:t>
              </a:r>
              <a:r>
                <a:rPr lang="en-US" i="1"/>
                <a:t>-adrenoceptor</a:t>
              </a:r>
              <a:endParaRPr lang="en-GB" i="1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auto">
            <a:xfrm>
              <a:off x="793" y="1117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/>
                <a:t>G-protein</a:t>
              </a:r>
              <a:endParaRPr lang="en-GB" i="1"/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auto">
            <a:xfrm>
              <a:off x="703" y="1389"/>
              <a:ext cx="1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Adenylate cyclase</a:t>
              </a:r>
              <a:endParaRPr lang="en-GB" i="1"/>
            </a:p>
          </p:txBody>
        </p:sp>
        <p:sp>
          <p:nvSpPr>
            <p:cNvPr id="46095" name="Rectangle 15"/>
            <p:cNvSpPr>
              <a:spLocks noChangeArrowheads="1"/>
            </p:cNvSpPr>
            <p:nvPr/>
          </p:nvSpPr>
          <p:spPr bwMode="auto">
            <a:xfrm>
              <a:off x="2608" y="1026"/>
              <a:ext cx="13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Phosphodiesterase</a:t>
              </a:r>
              <a:endParaRPr lang="en-GB" i="1"/>
            </a:p>
          </p:txBody>
        </p:sp>
        <p:sp>
          <p:nvSpPr>
            <p:cNvPr id="46096" name="Rectangle 16"/>
            <p:cNvSpPr>
              <a:spLocks noChangeArrowheads="1"/>
            </p:cNvSpPr>
            <p:nvPr/>
          </p:nvSpPr>
          <p:spPr bwMode="auto">
            <a:xfrm>
              <a:off x="1882" y="1525"/>
              <a:ext cx="1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ATP       cAMP	AMP</a:t>
              </a:r>
              <a:endParaRPr lang="en-GB" i="1"/>
            </a:p>
          </p:txBody>
        </p:sp>
        <p:sp>
          <p:nvSpPr>
            <p:cNvPr id="46097" name="Rectangle 17"/>
            <p:cNvSpPr>
              <a:spLocks noChangeArrowheads="1"/>
            </p:cNvSpPr>
            <p:nvPr/>
          </p:nvSpPr>
          <p:spPr bwMode="auto">
            <a:xfrm>
              <a:off x="1429" y="1933"/>
              <a:ext cx="231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/>
                <a:t>              Inactive	Active</a:t>
              </a:r>
              <a:endParaRPr lang="en-GB"/>
            </a:p>
            <a:p>
              <a:r>
                <a:rPr lang="en-US" i="1"/>
                <a:t> cAMP-dependent protein kinase</a:t>
              </a:r>
              <a:endParaRPr lang="en-GB" i="1"/>
            </a:p>
          </p:txBody>
        </p:sp>
        <p:sp>
          <p:nvSpPr>
            <p:cNvPr id="46098" name="Rectangle 18"/>
            <p:cNvSpPr>
              <a:spLocks noChangeArrowheads="1"/>
            </p:cNvSpPr>
            <p:nvPr/>
          </p:nvSpPr>
          <p:spPr bwMode="auto">
            <a:xfrm>
              <a:off x="2381" y="2523"/>
              <a:ext cx="208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1"/>
                <a:t>Active	  Inactive</a:t>
              </a:r>
              <a:endParaRPr lang="en-GB"/>
            </a:p>
            <a:p>
              <a:r>
                <a:rPr lang="en-US" i="1"/>
                <a:t>Myosin-light-chain-kinase</a:t>
              </a:r>
              <a:endParaRPr lang="en-GB" i="1"/>
            </a:p>
          </p:txBody>
        </p:sp>
        <p:sp>
          <p:nvSpPr>
            <p:cNvPr id="46099" name="Rectangle 19"/>
            <p:cNvSpPr>
              <a:spLocks noChangeArrowheads="1"/>
            </p:cNvSpPr>
            <p:nvPr/>
          </p:nvSpPr>
          <p:spPr bwMode="auto">
            <a:xfrm>
              <a:off x="2381" y="3203"/>
              <a:ext cx="1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contracted    relaxed</a:t>
              </a:r>
              <a:endParaRPr lang="en-GB" i="1"/>
            </a:p>
          </p:txBody>
        </p:sp>
        <p:sp>
          <p:nvSpPr>
            <p:cNvPr id="46100" name="Rectangle 20"/>
            <p:cNvSpPr>
              <a:spLocks noChangeArrowheads="1"/>
            </p:cNvSpPr>
            <p:nvPr/>
          </p:nvSpPr>
          <p:spPr bwMode="auto">
            <a:xfrm>
              <a:off x="2562" y="3430"/>
              <a:ext cx="11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Smooth muscle</a:t>
              </a:r>
            </a:p>
          </p:txBody>
        </p:sp>
      </p:grpSp>
      <p:sp>
        <p:nvSpPr>
          <p:cNvPr id="46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sz="4000">
                <a:cs typeface="Arial" charset="0"/>
              </a:rPr>
              <a:t>Mechanism of action of </a:t>
            </a:r>
            <a:r>
              <a:rPr lang="el-GR" sz="4000">
                <a:cs typeface="Arial" charset="0"/>
              </a:rPr>
              <a:t>β</a:t>
            </a:r>
            <a:r>
              <a:rPr lang="en-GB" sz="4000" baseline="-25000">
                <a:cs typeface="Arial" charset="0"/>
              </a:rPr>
              <a:t>2 </a:t>
            </a:r>
            <a:r>
              <a:rPr lang="en-GB" sz="4000">
                <a:cs typeface="Arial" charset="0"/>
              </a:rPr>
              <a:t>agonists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Phosphodiesterase inhibitors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raise levels of </a:t>
            </a:r>
            <a:r>
              <a:rPr lang="en-GB" dirty="0" err="1"/>
              <a:t>cAMP</a:t>
            </a:r>
            <a:endParaRPr lang="en-GB" dirty="0"/>
          </a:p>
          <a:p>
            <a:r>
              <a:rPr lang="en-GB" dirty="0"/>
              <a:t>Therefore can potentially relax airway smooth muscle</a:t>
            </a:r>
          </a:p>
          <a:p>
            <a:r>
              <a:rPr lang="en-GB" dirty="0"/>
              <a:t>What else might they do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Need selectivity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Phosphodiesterases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11 major gene families </a:t>
            </a:r>
          </a:p>
          <a:p>
            <a:r>
              <a:rPr lang="en-GB" dirty="0"/>
              <a:t>PDE1 - PDE11</a:t>
            </a:r>
          </a:p>
          <a:p>
            <a:r>
              <a:rPr lang="en-GB" dirty="0"/>
              <a:t>Different distributions </a:t>
            </a:r>
          </a:p>
          <a:p>
            <a:r>
              <a:rPr lang="en-GB" dirty="0"/>
              <a:t>Different affinities for </a:t>
            </a:r>
            <a:r>
              <a:rPr lang="en-GB" dirty="0" err="1"/>
              <a:t>cAMP</a:t>
            </a:r>
            <a:r>
              <a:rPr lang="en-GB" dirty="0"/>
              <a:t> and </a:t>
            </a:r>
            <a:r>
              <a:rPr lang="en-GB" dirty="0" err="1" smtClean="0"/>
              <a:t>cGMP</a:t>
            </a:r>
            <a:endParaRPr lang="en-GB" dirty="0" smtClean="0"/>
          </a:p>
          <a:p>
            <a:r>
              <a:rPr lang="en-GB" dirty="0" smtClean="0"/>
              <a:t>Particular interest in PDE3 and PDE4 which relax smooth muscle and have anti-inflammatory actions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PDE3 and 4 </a:t>
            </a:r>
            <a:r>
              <a:rPr lang="en-GB" dirty="0"/>
              <a:t>Inhibitors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Particular </a:t>
            </a:r>
            <a:r>
              <a:rPr lang="en-GB" dirty="0"/>
              <a:t>interest in Chronic Obstructive Pulmonary Disease (COPD) which responds poorly to </a:t>
            </a:r>
            <a:r>
              <a:rPr lang="el-GR" dirty="0">
                <a:cs typeface="Arial" charset="0"/>
              </a:rPr>
              <a:t>β</a:t>
            </a:r>
            <a:r>
              <a:rPr lang="en-GB" baseline="-25000" dirty="0">
                <a:cs typeface="Arial" charset="0"/>
              </a:rPr>
              <a:t>2 </a:t>
            </a:r>
            <a:r>
              <a:rPr lang="en-GB" dirty="0" smtClean="0">
                <a:cs typeface="Arial" charset="0"/>
              </a:rPr>
              <a:t>agonists</a:t>
            </a:r>
          </a:p>
          <a:p>
            <a:r>
              <a:rPr lang="en-GB" dirty="0" smtClean="0"/>
              <a:t>But, because of their wide distribution, they are likely to have many side effects and a narrow therapeutic window</a:t>
            </a:r>
          </a:p>
          <a:p>
            <a:r>
              <a:rPr lang="en-GB" dirty="0" smtClean="0"/>
              <a:t>Nausea, vomiting, diarrhoea, palpitations</a:t>
            </a:r>
          </a:p>
          <a:p>
            <a:endParaRPr lang="en-GB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Theophylline 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 old drug arousing new interest</a:t>
            </a:r>
          </a:p>
          <a:p>
            <a:r>
              <a:rPr lang="en-GB"/>
              <a:t>Inhibits PDE4 so raising cAMP</a:t>
            </a:r>
          </a:p>
          <a:p>
            <a:r>
              <a:rPr lang="en-GB"/>
              <a:t>Beneficial effects seen at concentration below that required for effective PDE4 inhibition</a:t>
            </a:r>
          </a:p>
          <a:p>
            <a:r>
              <a:rPr lang="en-GB"/>
              <a:t>Activates a histone deacetylase (HDAC2) and thereby decreases steroid resistance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 objectives 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4525963"/>
          </a:xfrm>
        </p:spPr>
        <p:txBody>
          <a:bodyPr/>
          <a:lstStyle/>
          <a:p>
            <a:r>
              <a:rPr lang="en-GB" dirty="0"/>
              <a:t>To revise and review the autonomic pharmacology of the respiratory tract</a:t>
            </a:r>
          </a:p>
          <a:p>
            <a:r>
              <a:rPr lang="en-GB" dirty="0"/>
              <a:t>To review some of the </a:t>
            </a:r>
            <a:r>
              <a:rPr lang="en-GB" dirty="0" err="1"/>
              <a:t>bronchoconstrictor</a:t>
            </a:r>
            <a:r>
              <a:rPr lang="en-GB" dirty="0"/>
              <a:t> molecules which may be active in asthma </a:t>
            </a:r>
          </a:p>
          <a:p>
            <a:r>
              <a:rPr lang="en-GB" dirty="0"/>
              <a:t>To revise and extend the pharmacology of </a:t>
            </a:r>
            <a:r>
              <a:rPr lang="en-GB" dirty="0" err="1"/>
              <a:t>glucocorticosteroids</a:t>
            </a:r>
            <a:endParaRPr lang="en-GB" dirty="0"/>
          </a:p>
          <a:p>
            <a:r>
              <a:rPr lang="en-GB" dirty="0"/>
              <a:t>To consider different therapeutic approaches to the management of respiratory </a:t>
            </a:r>
            <a:r>
              <a:rPr lang="en-GB" dirty="0" smtClean="0"/>
              <a:t>illness</a:t>
            </a:r>
          </a:p>
          <a:p>
            <a:r>
              <a:rPr lang="en-GB" dirty="0" smtClean="0"/>
              <a:t>To realise that life is never simple!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Bronchoconstriction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What causes the bronchoconstriction? </a:t>
            </a:r>
          </a:p>
          <a:p>
            <a:pPr lvl="1">
              <a:lnSpc>
                <a:spcPct val="90000"/>
              </a:lnSpc>
            </a:pPr>
            <a:r>
              <a:rPr lang="en-GB"/>
              <a:t>Contraction of airway smooth muscle triggered by irritants / infection / cold air / exercise / strong emotion / inflammation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What part of the respiratory tract must be targeted to relieve acute bronchoconstriction in a patient with asthma?</a:t>
            </a:r>
          </a:p>
          <a:p>
            <a:pPr lvl="1">
              <a:lnSpc>
                <a:spcPct val="90000"/>
              </a:lnSpc>
            </a:pPr>
            <a:r>
              <a:rPr lang="en-GB"/>
              <a:t>Small airways (smooth muscle but no cartilage)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chemeClr val="tx1"/>
            </a:solidFill>
            <a:prstDash val="sysDot"/>
          </a:ln>
        </p:spPr>
        <p:txBody>
          <a:bodyPr/>
          <a:lstStyle/>
          <a:p>
            <a:r>
              <a:rPr lang="en-GB" sz="4000"/>
              <a:t>Autonomic Innervation of the Small Airways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258888" y="1700213"/>
            <a:ext cx="0" cy="453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395288" y="2276475"/>
            <a:ext cx="2735262" cy="360363"/>
            <a:chOff x="249" y="1434"/>
            <a:chExt cx="1723" cy="227"/>
          </a:xfrm>
        </p:grpSpPr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249" y="1434"/>
              <a:ext cx="227" cy="2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1156" y="1525"/>
              <a:ext cx="816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476" y="1525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539750" y="5373688"/>
            <a:ext cx="2735263" cy="360362"/>
            <a:chOff x="249" y="1434"/>
            <a:chExt cx="1723" cy="227"/>
          </a:xfrm>
        </p:grpSpPr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249" y="1434"/>
              <a:ext cx="227" cy="2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1156" y="1525"/>
              <a:ext cx="816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476" y="1525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527175" y="164782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0000FF"/>
                </a:solidFill>
              </a:rPr>
              <a:t>PNS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1547813" y="47974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00FF"/>
                </a:solidFill>
              </a:rPr>
              <a:t>SNS</a:t>
            </a:r>
          </a:p>
        </p:txBody>
      </p: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7308850" y="1700213"/>
            <a:ext cx="1295400" cy="4465637"/>
            <a:chOff x="4604" y="1071"/>
            <a:chExt cx="816" cy="2813"/>
          </a:xfrm>
        </p:grpSpPr>
        <p:sp>
          <p:nvSpPr>
            <p:cNvPr id="4113" name="AutoShape 17"/>
            <p:cNvSpPr>
              <a:spLocks noChangeArrowheads="1"/>
            </p:cNvSpPr>
            <p:nvPr/>
          </p:nvSpPr>
          <p:spPr bwMode="auto">
            <a:xfrm>
              <a:off x="4785" y="1207"/>
              <a:ext cx="499" cy="2450"/>
            </a:xfrm>
            <a:prstGeom prst="can">
              <a:avLst>
                <a:gd name="adj" fmla="val 883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2" name="AutoShape 16"/>
            <p:cNvSpPr>
              <a:spLocks noChangeArrowheads="1"/>
            </p:cNvSpPr>
            <p:nvPr/>
          </p:nvSpPr>
          <p:spPr bwMode="auto">
            <a:xfrm>
              <a:off x="4604" y="1071"/>
              <a:ext cx="816" cy="2813"/>
            </a:xfrm>
            <a:prstGeom prst="can">
              <a:avLst>
                <a:gd name="adj" fmla="val 861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chemeClr val="tx1"/>
            </a:solidFill>
            <a:prstDash val="sysDot"/>
          </a:ln>
        </p:spPr>
        <p:txBody>
          <a:bodyPr/>
          <a:lstStyle/>
          <a:p>
            <a:r>
              <a:rPr lang="en-GB" sz="4000"/>
              <a:t>Autonomic Innervation of the Small Airways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258888" y="1700213"/>
            <a:ext cx="0" cy="453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539750" y="5373688"/>
            <a:ext cx="2735263" cy="360362"/>
            <a:chOff x="249" y="1434"/>
            <a:chExt cx="1723" cy="227"/>
          </a:xfrm>
        </p:grpSpPr>
        <p:sp>
          <p:nvSpPr>
            <p:cNvPr id="11273" name="Oval 9"/>
            <p:cNvSpPr>
              <a:spLocks noChangeArrowheads="1"/>
            </p:cNvSpPr>
            <p:nvPr/>
          </p:nvSpPr>
          <p:spPr bwMode="auto">
            <a:xfrm>
              <a:off x="249" y="1434"/>
              <a:ext cx="227" cy="2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1156" y="1525"/>
              <a:ext cx="816" cy="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476" y="1525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527175" y="164782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0000FF"/>
                </a:solidFill>
              </a:rPr>
              <a:t>PNS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547813" y="47974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00FF"/>
                </a:solidFill>
              </a:rPr>
              <a:t>SNS</a:t>
            </a:r>
          </a:p>
        </p:txBody>
      </p:sp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7308850" y="1700213"/>
            <a:ext cx="1295400" cy="4465637"/>
            <a:chOff x="4604" y="1071"/>
            <a:chExt cx="816" cy="2813"/>
          </a:xfrm>
        </p:grpSpPr>
        <p:sp>
          <p:nvSpPr>
            <p:cNvPr id="11279" name="AutoShape 15"/>
            <p:cNvSpPr>
              <a:spLocks noChangeArrowheads="1"/>
            </p:cNvSpPr>
            <p:nvPr/>
          </p:nvSpPr>
          <p:spPr bwMode="auto">
            <a:xfrm>
              <a:off x="4785" y="1207"/>
              <a:ext cx="499" cy="2450"/>
            </a:xfrm>
            <a:prstGeom prst="can">
              <a:avLst>
                <a:gd name="adj" fmla="val 883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0" name="AutoShape 16"/>
            <p:cNvSpPr>
              <a:spLocks noChangeArrowheads="1"/>
            </p:cNvSpPr>
            <p:nvPr/>
          </p:nvSpPr>
          <p:spPr bwMode="auto">
            <a:xfrm>
              <a:off x="4604" y="1071"/>
              <a:ext cx="816" cy="2813"/>
            </a:xfrm>
            <a:prstGeom prst="can">
              <a:avLst>
                <a:gd name="adj" fmla="val 861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283" name="Group 19"/>
          <p:cNvGrpSpPr>
            <a:grpSpLocks/>
          </p:cNvGrpSpPr>
          <p:nvPr/>
        </p:nvGrpSpPr>
        <p:grpSpPr bwMode="auto">
          <a:xfrm>
            <a:off x="395288" y="2205038"/>
            <a:ext cx="6121400" cy="431800"/>
            <a:chOff x="249" y="1389"/>
            <a:chExt cx="3856" cy="272"/>
          </a:xfrm>
        </p:grpSpPr>
        <p:sp>
          <p:nvSpPr>
            <p:cNvPr id="11269" name="Oval 5"/>
            <p:cNvSpPr>
              <a:spLocks noChangeArrowheads="1"/>
            </p:cNvSpPr>
            <p:nvPr/>
          </p:nvSpPr>
          <p:spPr bwMode="auto">
            <a:xfrm>
              <a:off x="249" y="1434"/>
              <a:ext cx="227" cy="2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>
              <a:off x="476" y="1525"/>
              <a:ext cx="34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3969" y="1389"/>
              <a:ext cx="136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3969" y="1525"/>
              <a:ext cx="136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91" name="Group 27"/>
          <p:cNvGrpSpPr>
            <a:grpSpLocks/>
          </p:cNvGrpSpPr>
          <p:nvPr/>
        </p:nvGrpSpPr>
        <p:grpSpPr bwMode="auto">
          <a:xfrm>
            <a:off x="6516688" y="2205038"/>
            <a:ext cx="1008062" cy="431800"/>
            <a:chOff x="340" y="2659"/>
            <a:chExt cx="635" cy="272"/>
          </a:xfrm>
        </p:grpSpPr>
        <p:sp>
          <p:nvSpPr>
            <p:cNvPr id="11285" name="Oval 21"/>
            <p:cNvSpPr>
              <a:spLocks noChangeArrowheads="1"/>
            </p:cNvSpPr>
            <p:nvPr/>
          </p:nvSpPr>
          <p:spPr bwMode="auto">
            <a:xfrm>
              <a:off x="340" y="2704"/>
              <a:ext cx="227" cy="22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567" y="2795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290" name="Group 26"/>
            <p:cNvGrpSpPr>
              <a:grpSpLocks/>
            </p:cNvGrpSpPr>
            <p:nvPr/>
          </p:nvGrpSpPr>
          <p:grpSpPr bwMode="auto">
            <a:xfrm>
              <a:off x="884" y="2659"/>
              <a:ext cx="91" cy="272"/>
              <a:chOff x="4105" y="2659"/>
              <a:chExt cx="91" cy="272"/>
            </a:xfrm>
          </p:grpSpPr>
          <p:sp>
            <p:nvSpPr>
              <p:cNvPr id="11287" name="Line 23"/>
              <p:cNvSpPr>
                <a:spLocks noChangeShapeType="1"/>
              </p:cNvSpPr>
              <p:nvPr/>
            </p:nvSpPr>
            <p:spPr bwMode="auto">
              <a:xfrm flipV="1">
                <a:off x="4105" y="2659"/>
                <a:ext cx="91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288" name="Line 24"/>
              <p:cNvSpPr>
                <a:spLocks noChangeShapeType="1"/>
              </p:cNvSpPr>
              <p:nvPr/>
            </p:nvSpPr>
            <p:spPr bwMode="auto">
              <a:xfrm>
                <a:off x="4105" y="2795"/>
                <a:ext cx="91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6156176" y="1916832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ACh</a:t>
            </a:r>
            <a:endParaRPr lang="en-GB" dirty="0" smtClean="0"/>
          </a:p>
          <a:p>
            <a:r>
              <a:rPr lang="en-GB" dirty="0" smtClean="0"/>
              <a:t>      N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7092280" y="1916832"/>
            <a:ext cx="917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ACh</a:t>
            </a:r>
            <a:endParaRPr lang="en-GB" dirty="0" smtClean="0"/>
          </a:p>
          <a:p>
            <a:r>
              <a:rPr lang="en-GB" dirty="0" smtClean="0"/>
              <a:t>      M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 cap="flat">
            <a:solidFill>
              <a:schemeClr val="tx1"/>
            </a:solidFill>
            <a:prstDash val="sysDot"/>
          </a:ln>
        </p:spPr>
        <p:txBody>
          <a:bodyPr/>
          <a:lstStyle/>
          <a:p>
            <a:r>
              <a:rPr lang="en-GB" sz="4000"/>
              <a:t>Autonomic Innervation of the Small Airways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258888" y="1700213"/>
            <a:ext cx="0" cy="453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979613" y="5516563"/>
            <a:ext cx="12954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27175" y="164782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0000FF"/>
                </a:solidFill>
              </a:rPr>
              <a:t>PNS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547813" y="4797425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b="1">
                <a:solidFill>
                  <a:srgbClr val="0000FF"/>
                </a:solidFill>
              </a:rPr>
              <a:t>SNS</a:t>
            </a:r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7308850" y="1700213"/>
            <a:ext cx="1295400" cy="4465637"/>
            <a:chOff x="4604" y="1071"/>
            <a:chExt cx="816" cy="2813"/>
          </a:xfrm>
        </p:grpSpPr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>
              <a:off x="4785" y="1207"/>
              <a:ext cx="499" cy="2450"/>
            </a:xfrm>
            <a:prstGeom prst="can">
              <a:avLst>
                <a:gd name="adj" fmla="val 883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300" name="AutoShape 12"/>
            <p:cNvSpPr>
              <a:spLocks noChangeArrowheads="1"/>
            </p:cNvSpPr>
            <p:nvPr/>
          </p:nvSpPr>
          <p:spPr bwMode="auto">
            <a:xfrm>
              <a:off x="4604" y="1071"/>
              <a:ext cx="816" cy="2813"/>
            </a:xfrm>
            <a:prstGeom prst="can">
              <a:avLst>
                <a:gd name="adj" fmla="val 8618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2319" name="Group 31"/>
          <p:cNvGrpSpPr>
            <a:grpSpLocks/>
          </p:cNvGrpSpPr>
          <p:nvPr/>
        </p:nvGrpSpPr>
        <p:grpSpPr bwMode="auto">
          <a:xfrm>
            <a:off x="395288" y="2205038"/>
            <a:ext cx="7129462" cy="431800"/>
            <a:chOff x="249" y="1389"/>
            <a:chExt cx="4491" cy="272"/>
          </a:xfrm>
        </p:grpSpPr>
        <p:grpSp>
          <p:nvGrpSpPr>
            <p:cNvPr id="12301" name="Group 13"/>
            <p:cNvGrpSpPr>
              <a:grpSpLocks/>
            </p:cNvGrpSpPr>
            <p:nvPr/>
          </p:nvGrpSpPr>
          <p:grpSpPr bwMode="auto">
            <a:xfrm>
              <a:off x="249" y="1389"/>
              <a:ext cx="3856" cy="272"/>
              <a:chOff x="249" y="1389"/>
              <a:chExt cx="3856" cy="272"/>
            </a:xfrm>
          </p:grpSpPr>
          <p:sp>
            <p:nvSpPr>
              <p:cNvPr id="12302" name="Oval 14"/>
              <p:cNvSpPr>
                <a:spLocks noChangeArrowheads="1"/>
              </p:cNvSpPr>
              <p:nvPr/>
            </p:nvSpPr>
            <p:spPr bwMode="auto">
              <a:xfrm>
                <a:off x="249" y="1434"/>
                <a:ext cx="227" cy="22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3" name="Line 15"/>
              <p:cNvSpPr>
                <a:spLocks noChangeShapeType="1"/>
              </p:cNvSpPr>
              <p:nvPr/>
            </p:nvSpPr>
            <p:spPr bwMode="auto">
              <a:xfrm>
                <a:off x="476" y="1525"/>
                <a:ext cx="349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04" name="Line 16"/>
              <p:cNvSpPr>
                <a:spLocks noChangeShapeType="1"/>
              </p:cNvSpPr>
              <p:nvPr/>
            </p:nvSpPr>
            <p:spPr bwMode="auto">
              <a:xfrm flipV="1">
                <a:off x="3969" y="1389"/>
                <a:ext cx="136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05" name="Line 17"/>
              <p:cNvSpPr>
                <a:spLocks noChangeShapeType="1"/>
              </p:cNvSpPr>
              <p:nvPr/>
            </p:nvSpPr>
            <p:spPr bwMode="auto">
              <a:xfrm>
                <a:off x="3969" y="1525"/>
                <a:ext cx="136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306" name="Group 18"/>
            <p:cNvGrpSpPr>
              <a:grpSpLocks/>
            </p:cNvGrpSpPr>
            <p:nvPr/>
          </p:nvGrpSpPr>
          <p:grpSpPr bwMode="auto">
            <a:xfrm>
              <a:off x="4105" y="1389"/>
              <a:ext cx="635" cy="272"/>
              <a:chOff x="340" y="2659"/>
              <a:chExt cx="635" cy="272"/>
            </a:xfrm>
          </p:grpSpPr>
          <p:sp>
            <p:nvSpPr>
              <p:cNvPr id="12307" name="Oval 19"/>
              <p:cNvSpPr>
                <a:spLocks noChangeArrowheads="1"/>
              </p:cNvSpPr>
              <p:nvPr/>
            </p:nvSpPr>
            <p:spPr bwMode="auto">
              <a:xfrm>
                <a:off x="340" y="2704"/>
                <a:ext cx="227" cy="22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>
                <a:off x="567" y="2795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2309" name="Group 21"/>
              <p:cNvGrpSpPr>
                <a:grpSpLocks/>
              </p:cNvGrpSpPr>
              <p:nvPr/>
            </p:nvGrpSpPr>
            <p:grpSpPr bwMode="auto">
              <a:xfrm>
                <a:off x="884" y="2659"/>
                <a:ext cx="91" cy="272"/>
                <a:chOff x="4105" y="2659"/>
                <a:chExt cx="91" cy="272"/>
              </a:xfrm>
            </p:grpSpPr>
            <p:sp>
              <p:nvSpPr>
                <p:cNvPr id="12310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05" y="2659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311" name="Line 23"/>
                <p:cNvSpPr>
                  <a:spLocks noChangeShapeType="1"/>
                </p:cNvSpPr>
                <p:nvPr/>
              </p:nvSpPr>
              <p:spPr bwMode="auto">
                <a:xfrm>
                  <a:off x="4105" y="2795"/>
                  <a:ext cx="91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12321" name="Group 33"/>
          <p:cNvGrpSpPr>
            <a:grpSpLocks/>
          </p:cNvGrpSpPr>
          <p:nvPr/>
        </p:nvGrpSpPr>
        <p:grpSpPr bwMode="auto">
          <a:xfrm>
            <a:off x="539750" y="4941888"/>
            <a:ext cx="6624638" cy="1296987"/>
            <a:chOff x="340" y="3113"/>
            <a:chExt cx="4173" cy="817"/>
          </a:xfrm>
        </p:grpSpPr>
        <p:grpSp>
          <p:nvGrpSpPr>
            <p:cNvPr id="12314" name="Group 26"/>
            <p:cNvGrpSpPr>
              <a:grpSpLocks/>
            </p:cNvGrpSpPr>
            <p:nvPr/>
          </p:nvGrpSpPr>
          <p:grpSpPr bwMode="auto">
            <a:xfrm>
              <a:off x="340" y="3339"/>
              <a:ext cx="1905" cy="272"/>
              <a:chOff x="340" y="3339"/>
              <a:chExt cx="1905" cy="272"/>
            </a:xfrm>
          </p:grpSpPr>
          <p:sp>
            <p:nvSpPr>
              <p:cNvPr id="12293" name="Oval 5"/>
              <p:cNvSpPr>
                <a:spLocks noChangeArrowheads="1"/>
              </p:cNvSpPr>
              <p:nvPr/>
            </p:nvSpPr>
            <p:spPr bwMode="auto">
              <a:xfrm>
                <a:off x="340" y="3384"/>
                <a:ext cx="227" cy="227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567" y="3475"/>
                <a:ext cx="154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>
                <a:off x="2109" y="3475"/>
                <a:ext cx="136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 flipV="1">
                <a:off x="2109" y="3339"/>
                <a:ext cx="136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318" name="Group 30"/>
            <p:cNvGrpSpPr>
              <a:grpSpLocks/>
            </p:cNvGrpSpPr>
            <p:nvPr/>
          </p:nvGrpSpPr>
          <p:grpSpPr bwMode="auto">
            <a:xfrm rot="2893135">
              <a:off x="2358" y="3136"/>
              <a:ext cx="817" cy="771"/>
              <a:chOff x="2290" y="2704"/>
              <a:chExt cx="817" cy="771"/>
            </a:xfrm>
          </p:grpSpPr>
          <p:sp>
            <p:nvSpPr>
              <p:cNvPr id="12315" name="AutoShape 27"/>
              <p:cNvSpPr>
                <a:spLocks noChangeArrowheads="1"/>
              </p:cNvSpPr>
              <p:nvPr/>
            </p:nvSpPr>
            <p:spPr bwMode="auto">
              <a:xfrm>
                <a:off x="2290" y="2704"/>
                <a:ext cx="817" cy="771"/>
              </a:xfrm>
              <a:prstGeom prst="triangle">
                <a:avLst>
                  <a:gd name="adj" fmla="val 50000"/>
                </a:avLst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317" name="AutoShape 29"/>
              <p:cNvSpPr>
                <a:spLocks noChangeArrowheads="1"/>
              </p:cNvSpPr>
              <p:nvPr/>
            </p:nvSpPr>
            <p:spPr bwMode="auto">
              <a:xfrm>
                <a:off x="2562" y="3067"/>
                <a:ext cx="272" cy="272"/>
              </a:xfrm>
              <a:prstGeom prst="triangle">
                <a:avLst>
                  <a:gd name="adj" fmla="val 50000"/>
                </a:avLst>
              </a:prstGeom>
              <a:solidFill>
                <a:srgbClr val="FF00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2320" name="AutoShape 32"/>
            <p:cNvSpPr>
              <a:spLocks noChangeArrowheads="1"/>
            </p:cNvSpPr>
            <p:nvPr/>
          </p:nvSpPr>
          <p:spPr bwMode="auto">
            <a:xfrm>
              <a:off x="3243" y="3385"/>
              <a:ext cx="1270" cy="227"/>
            </a:xfrm>
            <a:prstGeom prst="rightArrow">
              <a:avLst>
                <a:gd name="adj1" fmla="val 50000"/>
                <a:gd name="adj2" fmla="val 139868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156176" y="1916832"/>
            <a:ext cx="845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ACh</a:t>
            </a:r>
            <a:endParaRPr lang="en-GB" dirty="0" smtClean="0"/>
          </a:p>
          <a:p>
            <a:r>
              <a:rPr lang="en-GB" dirty="0" smtClean="0"/>
              <a:t>      N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7092280" y="1916832"/>
            <a:ext cx="917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ACh</a:t>
            </a:r>
            <a:endParaRPr lang="en-GB" dirty="0" smtClean="0"/>
          </a:p>
          <a:p>
            <a:r>
              <a:rPr lang="en-GB" dirty="0" smtClean="0"/>
              <a:t>      M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3419872" y="508518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ACh</a:t>
            </a:r>
            <a:endParaRPr lang="en-GB" dirty="0" smtClean="0"/>
          </a:p>
          <a:p>
            <a:r>
              <a:rPr lang="en-GB" dirty="0" smtClean="0"/>
              <a:t>      N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5364088" y="501317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Adrenaline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7308304" y="5373216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β</a:t>
            </a:r>
            <a:r>
              <a:rPr lang="en-GB" sz="2000" baseline="-25000" dirty="0" smtClean="0"/>
              <a:t>2</a:t>
            </a:r>
            <a:endParaRPr lang="en-GB" sz="2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Autonomic Innervation of the Small Airways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Parasympathetic </a:t>
            </a:r>
          </a:p>
          <a:p>
            <a:pPr lvl="1"/>
            <a:r>
              <a:rPr lang="en-GB"/>
              <a:t>Innervation airway smooth muscle </a:t>
            </a:r>
          </a:p>
          <a:p>
            <a:pPr lvl="1"/>
            <a:r>
              <a:rPr lang="en-GB"/>
              <a:t>Acetyl choline as neurotransmitter</a:t>
            </a:r>
          </a:p>
          <a:p>
            <a:pPr lvl="1"/>
            <a:r>
              <a:rPr lang="en-GB"/>
              <a:t>Muscarinic receptors (M</a:t>
            </a:r>
            <a:r>
              <a:rPr lang="en-GB" baseline="-25000"/>
              <a:t>3</a:t>
            </a:r>
            <a:r>
              <a:rPr lang="en-GB"/>
              <a:t>)</a:t>
            </a:r>
          </a:p>
          <a:p>
            <a:pPr lvl="1"/>
            <a:r>
              <a:rPr lang="en-GB"/>
              <a:t>G-protein coupled</a:t>
            </a:r>
          </a:p>
          <a:p>
            <a:pPr lvl="1"/>
            <a:r>
              <a:rPr lang="en-GB"/>
              <a:t>Phospholipase C</a:t>
            </a:r>
          </a:p>
          <a:p>
            <a:pPr lvl="1"/>
            <a:r>
              <a:rPr lang="en-GB"/>
              <a:t>Inositol triphosphate and [Ca</a:t>
            </a:r>
            <a:r>
              <a:rPr lang="en-GB" baseline="30000"/>
              <a:t>2+</a:t>
            </a:r>
            <a:r>
              <a:rPr lang="en-GB"/>
              <a:t>] </a:t>
            </a:r>
          </a:p>
          <a:p>
            <a:pPr lvl="1"/>
            <a:r>
              <a:rPr lang="en-GB"/>
              <a:t>Muscle Contraction 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300788" y="4797425"/>
            <a:ext cx="485775" cy="360363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1391</Words>
  <Application>Microsoft Office PowerPoint</Application>
  <PresentationFormat>On-screen Show (4:3)</PresentationFormat>
  <Paragraphs>273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Default Design</vt:lpstr>
      <vt:lpstr>Respiratory Pharmacology </vt:lpstr>
      <vt:lpstr>Learning objectives </vt:lpstr>
      <vt:lpstr>Respiratory Therapeutics</vt:lpstr>
      <vt:lpstr>Bronchoconstriction </vt:lpstr>
      <vt:lpstr>Bronchoconstriction </vt:lpstr>
      <vt:lpstr>Autonomic Innervation of the Small Airways</vt:lpstr>
      <vt:lpstr>Autonomic Innervation of the Small Airways</vt:lpstr>
      <vt:lpstr>Autonomic Innervation of the Small Airways</vt:lpstr>
      <vt:lpstr>Autonomic Innervation of the Small Airways</vt:lpstr>
      <vt:lpstr>Autonomic Innervation of the Small Airways</vt:lpstr>
      <vt:lpstr>Other bronchoconstrictors</vt:lpstr>
      <vt:lpstr>Other bronchoconstrictors</vt:lpstr>
      <vt:lpstr>Histamine </vt:lpstr>
      <vt:lpstr>Leukotrienes</vt:lpstr>
      <vt:lpstr>Leukotrienes increase airway hyper-responsiveness to other stimuli</vt:lpstr>
      <vt:lpstr>Therapies in use </vt:lpstr>
      <vt:lpstr>Bradykinin</vt:lpstr>
      <vt:lpstr>Therapeutic implications </vt:lpstr>
      <vt:lpstr>Therapeutics: Asthma</vt:lpstr>
      <vt:lpstr>Therapeutics: Asthma</vt:lpstr>
      <vt:lpstr>PowerPoint Presentation</vt:lpstr>
      <vt:lpstr>Mainstay of asthma therapy</vt:lpstr>
      <vt:lpstr>Inhaled β2 agonists </vt:lpstr>
      <vt:lpstr>The relief of bronchospasm is due to functional antagonism of a “soup” of many mediators</vt:lpstr>
      <vt:lpstr>Mechanism of action</vt:lpstr>
      <vt:lpstr>Mechanism of action of β2 agonists</vt:lpstr>
      <vt:lpstr>Increasing cAMP with β2 agonists</vt:lpstr>
      <vt:lpstr>Genetic polymorphisms of β2 receptor</vt:lpstr>
      <vt:lpstr>Significance of polymorphisms</vt:lpstr>
      <vt:lpstr>Therapeutic vs damaging effects of β2 agonists</vt:lpstr>
      <vt:lpstr>PowerPoint Presentation</vt:lpstr>
      <vt:lpstr>Increased penetration of inhaled allergens and irritants</vt:lpstr>
      <vt:lpstr>β2 agonists:</vt:lpstr>
      <vt:lpstr>Glucocorticoids</vt:lpstr>
      <vt:lpstr>PowerPoint Presentation</vt:lpstr>
      <vt:lpstr>PowerPoint Presentation</vt:lpstr>
      <vt:lpstr>Glucocorticoids</vt:lpstr>
      <vt:lpstr>Glucocorticoids </vt:lpstr>
      <vt:lpstr>However…..</vt:lpstr>
      <vt:lpstr>Steroid resistance </vt:lpstr>
      <vt:lpstr>New therapeutic strategies needed for steroid resistant diseases and individuals</vt:lpstr>
      <vt:lpstr>Increased cAMP</vt:lpstr>
      <vt:lpstr>Mechanism of action of β2 agonists</vt:lpstr>
      <vt:lpstr>Phosphodiesterase inhibitors</vt:lpstr>
      <vt:lpstr>Phosphodiesterases</vt:lpstr>
      <vt:lpstr>PDE3 and 4 Inhibitors</vt:lpstr>
      <vt:lpstr>Theophylline </vt:lpstr>
      <vt:lpstr>Learning objectives 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Pharmacology</dc:title>
  <dc:creator>Sue</dc:creator>
  <cp:lastModifiedBy>Shiel, Nuala</cp:lastModifiedBy>
  <cp:revision>30</cp:revision>
  <dcterms:created xsi:type="dcterms:W3CDTF">2010-09-25T09:47:46Z</dcterms:created>
  <dcterms:modified xsi:type="dcterms:W3CDTF">2012-09-25T12:18:19Z</dcterms:modified>
</cp:coreProperties>
</file>