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75" r:id="rId2"/>
    <p:sldId id="259" r:id="rId3"/>
    <p:sldId id="260" r:id="rId4"/>
    <p:sldId id="265" r:id="rId5"/>
    <p:sldId id="262" r:id="rId6"/>
    <p:sldId id="263" r:id="rId7"/>
    <p:sldId id="264" r:id="rId8"/>
    <p:sldId id="266" r:id="rId9"/>
    <p:sldId id="267" r:id="rId10"/>
    <p:sldId id="268" r:id="rId11"/>
    <p:sldId id="269" r:id="rId12"/>
    <p:sldId id="274" r:id="rId13"/>
  </p:sldIdLst>
  <p:sldSz cx="9144000" cy="6858000" type="screen4x3"/>
  <p:notesSz cx="6888163" cy="100203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94660"/>
  </p:normalViewPr>
  <p:slideViewPr>
    <p:cSldViewPr>
      <p:cViewPr>
        <p:scale>
          <a:sx n="50" d="100"/>
          <a:sy n="50" d="100"/>
        </p:scale>
        <p:origin x="-1014"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defTabSz="966788">
              <a:defRPr sz="1300"/>
            </a:lvl1pPr>
          </a:lstStyle>
          <a:p>
            <a:endParaRPr lang="en-GB"/>
          </a:p>
        </p:txBody>
      </p:sp>
      <p:sp>
        <p:nvSpPr>
          <p:cNvPr id="22531"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defTabSz="966788">
              <a:defRPr sz="1300"/>
            </a:lvl1pPr>
          </a:lstStyle>
          <a:p>
            <a:endParaRPr lang="en-GB"/>
          </a:p>
        </p:txBody>
      </p:sp>
      <p:sp>
        <p:nvSpPr>
          <p:cNvPr id="22532"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defTabSz="966788">
              <a:defRPr sz="1300"/>
            </a:lvl1pPr>
          </a:lstStyle>
          <a:p>
            <a:endParaRPr lang="en-GB"/>
          </a:p>
        </p:txBody>
      </p:sp>
      <p:sp>
        <p:nvSpPr>
          <p:cNvPr id="22533"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defTabSz="966788">
              <a:defRPr sz="1300"/>
            </a:lvl1pPr>
          </a:lstStyle>
          <a:p>
            <a:fld id="{5AE9517C-5212-4E1C-8B37-C57A9557AD1E}" type="slidenum">
              <a:rPr lang="en-GB"/>
              <a:pPr/>
              <a:t>‹#›</a:t>
            </a:fld>
            <a:endParaRPr lang="en-GB"/>
          </a:p>
        </p:txBody>
      </p:sp>
    </p:spTree>
    <p:extLst>
      <p:ext uri="{BB962C8B-B14F-4D97-AF65-F5344CB8AC3E}">
        <p14:creationId xmlns:p14="http://schemas.microsoft.com/office/powerpoint/2010/main" val="22176407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BF24D61-3EF9-4FFD-8CEF-BF2A048CE845}"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3B8217-CD7B-4A52-A9D2-681C785DF4E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F808E6F-64F4-41C3-9A99-5BCB414ABBD8}"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030E285-E332-4000-8FE0-BCD98EBF3A9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E788124-9382-4865-B529-90D0B1A10969}"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20B75CA-3787-42D7-8F43-036216F35435}"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8482A48-ECFE-4845-B657-7E6DE0977C0A}"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8F58E5A-78F3-4FD0-A49A-049DCD355D2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D9B67A3-DEF2-47CE-A416-BF9C928ED5A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B3055F34-598B-4B27-9435-07330888215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DC0ACE9-69F9-4866-9151-F553808A81A5}"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3E989F0-8DF3-49C6-B106-779F61F09D11}"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05BDAA4-7BA0-402E-AA10-D343936B14A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FFFF"/>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2B23D85-61FB-4137-9495-E02DAF387C98}"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1268761"/>
            <a:ext cx="7772400" cy="2016223"/>
          </a:xfrm>
        </p:spPr>
        <p:txBody>
          <a:bodyPr/>
          <a:lstStyle/>
          <a:p>
            <a:r>
              <a:rPr lang="en-GB" dirty="0"/>
              <a:t>Foundation Course</a:t>
            </a:r>
            <a:br>
              <a:rPr lang="en-GB" dirty="0"/>
            </a:br>
            <a:r>
              <a:rPr lang="en-GB" dirty="0"/>
              <a:t>Introductory Module </a:t>
            </a:r>
            <a:endParaRPr lang="en-US" dirty="0"/>
          </a:p>
        </p:txBody>
      </p:sp>
      <p:sp>
        <p:nvSpPr>
          <p:cNvPr id="25604" name="Rectangle 4"/>
          <p:cNvSpPr>
            <a:spLocks noGrp="1" noChangeArrowheads="1"/>
          </p:cNvSpPr>
          <p:nvPr>
            <p:ph type="subTitle" idx="1"/>
          </p:nvPr>
        </p:nvSpPr>
        <p:spPr>
          <a:xfrm>
            <a:off x="1259632" y="3886200"/>
            <a:ext cx="6984776" cy="1752600"/>
          </a:xfrm>
        </p:spPr>
        <p:txBody>
          <a:bodyPr/>
          <a:lstStyle/>
          <a:p>
            <a:r>
              <a:rPr lang="en-GB" dirty="0"/>
              <a:t>Module Leader: </a:t>
            </a:r>
            <a:r>
              <a:rPr lang="en-GB" dirty="0" smtClean="0"/>
              <a:t>Professor Sue </a:t>
            </a:r>
            <a:r>
              <a:rPr lang="en-GB" dirty="0"/>
              <a:t>Smith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t>Journal Club (2)</a:t>
            </a:r>
          </a:p>
        </p:txBody>
      </p:sp>
      <p:sp>
        <p:nvSpPr>
          <p:cNvPr id="16387" name="Rectangle 3"/>
          <p:cNvSpPr>
            <a:spLocks noGrp="1" noChangeArrowheads="1"/>
          </p:cNvSpPr>
          <p:nvPr>
            <p:ph type="body" idx="1"/>
          </p:nvPr>
        </p:nvSpPr>
        <p:spPr/>
        <p:txBody>
          <a:bodyPr/>
          <a:lstStyle/>
          <a:p>
            <a:r>
              <a:rPr lang="en-GB"/>
              <a:t>As a group you need to </a:t>
            </a:r>
          </a:p>
          <a:p>
            <a:pPr lvl="1"/>
            <a:r>
              <a:rPr lang="en-GB"/>
              <a:t>Describe the aims /hypothesis tested</a:t>
            </a:r>
          </a:p>
          <a:p>
            <a:pPr lvl="1"/>
            <a:r>
              <a:rPr lang="en-GB"/>
              <a:t>Explain how the work was done </a:t>
            </a:r>
          </a:p>
          <a:p>
            <a:pPr lvl="1"/>
            <a:r>
              <a:rPr lang="en-GB"/>
              <a:t>Summarise the key findings</a:t>
            </a:r>
          </a:p>
          <a:p>
            <a:pPr lvl="1"/>
            <a:r>
              <a:rPr lang="en-GB"/>
              <a:t>Describe the authors’ conclusions</a:t>
            </a:r>
          </a:p>
          <a:p>
            <a:pPr lvl="1"/>
            <a:r>
              <a:rPr lang="en-GB"/>
              <a:t>Say if you think the conclusions justified </a:t>
            </a:r>
          </a:p>
          <a:p>
            <a:pPr lvl="1"/>
            <a:r>
              <a:rPr lang="en-GB"/>
              <a:t>Say if you think the paper is flawed in any way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Assessment </a:t>
            </a:r>
          </a:p>
        </p:txBody>
      </p:sp>
      <p:sp>
        <p:nvSpPr>
          <p:cNvPr id="17411" name="Rectangle 3"/>
          <p:cNvSpPr>
            <a:spLocks noGrp="1" noChangeArrowheads="1"/>
          </p:cNvSpPr>
          <p:nvPr>
            <p:ph type="body" idx="1"/>
          </p:nvPr>
        </p:nvSpPr>
        <p:spPr/>
        <p:txBody>
          <a:bodyPr/>
          <a:lstStyle/>
          <a:p>
            <a:r>
              <a:rPr lang="en-GB" dirty="0" smtClean="0"/>
              <a:t>One piece </a:t>
            </a:r>
            <a:r>
              <a:rPr lang="en-GB" dirty="0"/>
              <a:t>of assessment </a:t>
            </a:r>
          </a:p>
          <a:p>
            <a:r>
              <a:rPr lang="en-GB" dirty="0"/>
              <a:t>Essay of 2500 words</a:t>
            </a:r>
          </a:p>
          <a:p>
            <a:r>
              <a:rPr lang="en-GB" dirty="0"/>
              <a:t>To be handed in </a:t>
            </a:r>
            <a:r>
              <a:rPr lang="en-GB" dirty="0" smtClean="0"/>
              <a:t>electronically</a:t>
            </a:r>
            <a:endParaRPr lang="en-GB" dirty="0"/>
          </a:p>
          <a:p>
            <a:r>
              <a:rPr lang="en-GB" dirty="0" smtClean="0"/>
              <a:t>“Choose a respiratory disease or condition which interests you, describe in detail the underlying pathogenesis of the condition and explain the scientific basis of current therapies for the condition. Evaluate the success of one therapeutic strategy.”</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t>A few final points</a:t>
            </a:r>
          </a:p>
        </p:txBody>
      </p:sp>
      <p:sp>
        <p:nvSpPr>
          <p:cNvPr id="24579" name="Rectangle 3"/>
          <p:cNvSpPr>
            <a:spLocks noGrp="1" noChangeArrowheads="1"/>
          </p:cNvSpPr>
          <p:nvPr>
            <p:ph type="body" idx="1"/>
          </p:nvPr>
        </p:nvSpPr>
        <p:spPr/>
        <p:txBody>
          <a:bodyPr/>
          <a:lstStyle/>
          <a:p>
            <a:r>
              <a:rPr lang="en-GB"/>
              <a:t>You must pass this assessment to progress to the next stage of the BSc </a:t>
            </a:r>
          </a:p>
          <a:p>
            <a:r>
              <a:rPr lang="en-GB"/>
              <a:t>The passmark is 40%</a:t>
            </a:r>
          </a:p>
          <a:p>
            <a:r>
              <a:rPr lang="en-GB"/>
              <a:t>The result of this assessment does not contribute to your final degree</a:t>
            </a:r>
          </a:p>
          <a:p>
            <a:r>
              <a:rPr lang="en-GB"/>
              <a:t>But it will help you prepare for your future BSc assessments.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Course Structure</a:t>
            </a:r>
          </a:p>
        </p:txBody>
      </p:sp>
      <p:sp>
        <p:nvSpPr>
          <p:cNvPr id="5123" name="Rectangle 3"/>
          <p:cNvSpPr>
            <a:spLocks noGrp="1" noChangeArrowheads="1"/>
          </p:cNvSpPr>
          <p:nvPr>
            <p:ph type="body" idx="1"/>
          </p:nvPr>
        </p:nvSpPr>
        <p:spPr>
          <a:xfrm>
            <a:off x="395288" y="1412875"/>
            <a:ext cx="8229600" cy="4525963"/>
          </a:xfrm>
        </p:spPr>
        <p:txBody>
          <a:bodyPr/>
          <a:lstStyle/>
          <a:p>
            <a:r>
              <a:rPr lang="en-GB"/>
              <a:t>Library skills sessions</a:t>
            </a:r>
          </a:p>
          <a:p>
            <a:r>
              <a:rPr lang="en-GB"/>
              <a:t>Revision lectures </a:t>
            </a:r>
          </a:p>
          <a:p>
            <a:r>
              <a:rPr lang="en-GB"/>
              <a:t>Practical session </a:t>
            </a:r>
          </a:p>
          <a:p>
            <a:r>
              <a:rPr lang="en-GB"/>
              <a:t>Tutorial teaching </a:t>
            </a:r>
          </a:p>
          <a:p>
            <a:r>
              <a:rPr lang="en-GB"/>
              <a:t>Teaching linked to later modules </a:t>
            </a:r>
          </a:p>
        </p:txBody>
      </p:sp>
      <p:pic>
        <p:nvPicPr>
          <p:cNvPr id="5124" name="Picture 4" descr="MPj04424190000[1]"/>
          <p:cNvPicPr>
            <a:picLocks noChangeAspect="1" noChangeArrowheads="1"/>
          </p:cNvPicPr>
          <p:nvPr/>
        </p:nvPicPr>
        <p:blipFill>
          <a:blip r:embed="rId2" cstate="print"/>
          <a:srcRect/>
          <a:stretch>
            <a:fillRect/>
          </a:stretch>
        </p:blipFill>
        <p:spPr bwMode="auto">
          <a:xfrm>
            <a:off x="5435600" y="4386263"/>
            <a:ext cx="3708400" cy="247173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Course Structure </a:t>
            </a:r>
          </a:p>
        </p:txBody>
      </p:sp>
      <p:sp>
        <p:nvSpPr>
          <p:cNvPr id="7171" name="Rectangle 3"/>
          <p:cNvSpPr>
            <a:spLocks noGrp="1" noChangeArrowheads="1"/>
          </p:cNvSpPr>
          <p:nvPr>
            <p:ph type="body" idx="1"/>
          </p:nvPr>
        </p:nvSpPr>
        <p:spPr/>
        <p:txBody>
          <a:bodyPr/>
          <a:lstStyle/>
          <a:p>
            <a:r>
              <a:rPr lang="en-GB" dirty="0"/>
              <a:t>Small Group Teaching </a:t>
            </a:r>
          </a:p>
          <a:p>
            <a:pPr lvl="1"/>
            <a:r>
              <a:rPr lang="en-GB" dirty="0"/>
              <a:t>6 tutorials </a:t>
            </a:r>
          </a:p>
          <a:p>
            <a:pPr lvl="1"/>
            <a:r>
              <a:rPr lang="en-GB" dirty="0"/>
              <a:t>Same </a:t>
            </a:r>
            <a:r>
              <a:rPr lang="en-GB" dirty="0" smtClean="0"/>
              <a:t>tutor(s) </a:t>
            </a:r>
            <a:r>
              <a:rPr lang="en-GB" dirty="0"/>
              <a:t>throughout</a:t>
            </a:r>
          </a:p>
          <a:p>
            <a:pPr lvl="1"/>
            <a:r>
              <a:rPr lang="en-GB" dirty="0" smtClean="0"/>
              <a:t>Small groups</a:t>
            </a:r>
            <a:endParaRPr lang="en-GB" dirty="0"/>
          </a:p>
          <a:p>
            <a:pPr lvl="1"/>
            <a:r>
              <a:rPr lang="en-GB" dirty="0"/>
              <a:t>PBL </a:t>
            </a:r>
            <a:r>
              <a:rPr lang="en-GB" dirty="0" smtClean="0"/>
              <a:t>case – link groups</a:t>
            </a:r>
            <a:endParaRPr lang="en-GB" dirty="0"/>
          </a:p>
          <a:p>
            <a:pPr lvl="1"/>
            <a:r>
              <a:rPr lang="en-GB" dirty="0"/>
              <a:t>Interactive </a:t>
            </a:r>
          </a:p>
          <a:p>
            <a:pPr lvl="1"/>
            <a:r>
              <a:rPr lang="en-GB" dirty="0"/>
              <a:t>Need to be hands on </a:t>
            </a:r>
          </a:p>
          <a:p>
            <a:pPr lvl="1">
              <a:buFontTx/>
              <a:buNone/>
            </a:pPr>
            <a:endParaRPr lang="en-GB" dirty="0"/>
          </a:p>
          <a:p>
            <a:pPr lvl="1">
              <a:buFontTx/>
              <a:buNone/>
            </a:pPr>
            <a:endParaRPr lang="en-GB" dirty="0"/>
          </a:p>
          <a:p>
            <a:pPr lvl="1">
              <a:buFontTx/>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a:xfrm>
            <a:off x="684213" y="1268413"/>
            <a:ext cx="7920037" cy="4321175"/>
          </a:xfrm>
        </p:spPr>
        <p:txBody>
          <a:bodyPr/>
          <a:lstStyle/>
          <a:p>
            <a:r>
              <a:rPr lang="en-GB" sz="4800" dirty="0" smtClean="0"/>
              <a:t>Tutorials</a:t>
            </a:r>
            <a:r>
              <a:rPr lang="en-GB" dirty="0" smtClean="0"/>
              <a:t/>
            </a:r>
            <a:br>
              <a:rPr lang="en-GB" dirty="0" smtClean="0"/>
            </a:br>
            <a:r>
              <a:rPr lang="en-GB" dirty="0" smtClean="0"/>
              <a:t/>
            </a:r>
            <a:br>
              <a:rPr lang="en-GB" dirty="0" smtClean="0"/>
            </a:br>
            <a:r>
              <a:rPr lang="en-GB" dirty="0" smtClean="0"/>
              <a:t>Some are </a:t>
            </a:r>
            <a:r>
              <a:rPr lang="en-GB" dirty="0"/>
              <a:t>built around original research papers </a:t>
            </a:r>
            <a:r>
              <a:rPr lang="en-GB" dirty="0" smtClean="0"/>
              <a:t>or reviews, but </a:t>
            </a:r>
            <a:r>
              <a:rPr lang="en-GB" dirty="0"/>
              <a:t>the content of the papers is not our prime focus</a:t>
            </a:r>
            <a:br>
              <a:rPr lang="en-GB" dirty="0"/>
            </a:br>
            <a:r>
              <a:rPr lang="en-GB" dirty="0"/>
              <a:t>You are </a:t>
            </a:r>
            <a:r>
              <a:rPr lang="en-GB" b="1" i="1" dirty="0"/>
              <a:t>not </a:t>
            </a:r>
            <a:r>
              <a:rPr lang="en-GB" dirty="0"/>
              <a:t>expected to learn the factual content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92150"/>
            <a:ext cx="8229600" cy="433388"/>
          </a:xfrm>
        </p:spPr>
        <p:txBody>
          <a:bodyPr/>
          <a:lstStyle/>
          <a:p>
            <a:pPr marL="838200" indent="-838200"/>
            <a:r>
              <a:rPr lang="en-GB" sz="4000"/>
              <a:t>Academic Writing </a:t>
            </a:r>
            <a:br>
              <a:rPr lang="en-GB" sz="4000"/>
            </a:br>
            <a:endParaRPr lang="en-GB" sz="4000"/>
          </a:p>
        </p:txBody>
      </p:sp>
      <p:sp>
        <p:nvSpPr>
          <p:cNvPr id="9219" name="Rectangle 3"/>
          <p:cNvSpPr>
            <a:spLocks noGrp="1" noChangeArrowheads="1"/>
          </p:cNvSpPr>
          <p:nvPr>
            <p:ph type="body" idx="1"/>
          </p:nvPr>
        </p:nvSpPr>
        <p:spPr/>
        <p:txBody>
          <a:bodyPr/>
          <a:lstStyle/>
          <a:p>
            <a:pPr marL="609600" indent="-609600"/>
            <a:r>
              <a:rPr lang="en-GB" dirty="0"/>
              <a:t>Learning objectives</a:t>
            </a:r>
          </a:p>
          <a:p>
            <a:pPr marL="990600" lvl="1" indent="-533400"/>
            <a:r>
              <a:rPr lang="en-GB" dirty="0"/>
              <a:t>To analyse an example of good academic writing  </a:t>
            </a:r>
          </a:p>
          <a:p>
            <a:pPr marL="990600" lvl="1" indent="-533400"/>
            <a:r>
              <a:rPr lang="en-GB" dirty="0"/>
              <a:t>To identify the key features of a short review article or editorial </a:t>
            </a:r>
            <a:endParaRPr lang="en-GB" dirty="0" smtClean="0"/>
          </a:p>
          <a:p>
            <a:pPr marL="990600" lvl="1" indent="-533400"/>
            <a:r>
              <a:rPr lang="en-GB" dirty="0" smtClean="0"/>
              <a:t>To </a:t>
            </a:r>
            <a:r>
              <a:rPr lang="en-GB" dirty="0"/>
              <a:t>consider how those features can be applied to your own work </a:t>
            </a:r>
          </a:p>
          <a:p>
            <a:pPr marL="609600" indent="-609600"/>
            <a:endParaRPr lang="en-GB" dirty="0"/>
          </a:p>
        </p:txBody>
      </p:sp>
      <p:pic>
        <p:nvPicPr>
          <p:cNvPr id="2052" name="Picture 4" descr="C:\Users\Sue\AppData\Local\Microsoft\Windows\Temporary Internet Files\Content.IE5\T4Z15HOC\MP900399575[1].jpg"/>
          <p:cNvPicPr>
            <a:picLocks noChangeAspect="1" noChangeArrowheads="1"/>
          </p:cNvPicPr>
          <p:nvPr/>
        </p:nvPicPr>
        <p:blipFill>
          <a:blip r:embed="rId2" cstate="print"/>
          <a:srcRect/>
          <a:stretch>
            <a:fillRect/>
          </a:stretch>
        </p:blipFill>
        <p:spPr bwMode="auto">
          <a:xfrm>
            <a:off x="7524328" y="4832915"/>
            <a:ext cx="1619672" cy="202508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Statistics</a:t>
            </a:r>
          </a:p>
        </p:txBody>
      </p:sp>
      <p:sp>
        <p:nvSpPr>
          <p:cNvPr id="10243" name="Rectangle 3"/>
          <p:cNvSpPr>
            <a:spLocks noGrp="1" noChangeArrowheads="1"/>
          </p:cNvSpPr>
          <p:nvPr>
            <p:ph type="body" idx="1"/>
          </p:nvPr>
        </p:nvSpPr>
        <p:spPr/>
        <p:txBody>
          <a:bodyPr/>
          <a:lstStyle/>
          <a:p>
            <a:r>
              <a:rPr lang="en-GB"/>
              <a:t>Learning objectives</a:t>
            </a:r>
          </a:p>
          <a:p>
            <a:pPr lvl="1"/>
            <a:r>
              <a:rPr lang="en-GB"/>
              <a:t>To remind you of key statistical concepts such as parametric and non-parametric data</a:t>
            </a:r>
          </a:p>
          <a:p>
            <a:pPr lvl="1"/>
            <a:r>
              <a:rPr lang="en-GB"/>
              <a:t>To give you practice in identifying the statistical tests appropriate to the data analysed</a:t>
            </a:r>
          </a:p>
        </p:txBody>
      </p:sp>
      <p:pic>
        <p:nvPicPr>
          <p:cNvPr id="10246" name="Picture 6" descr="MC910216356[1]"/>
          <p:cNvPicPr>
            <a:picLocks noChangeAspect="1" noChangeArrowheads="1"/>
          </p:cNvPicPr>
          <p:nvPr/>
        </p:nvPicPr>
        <p:blipFill>
          <a:blip r:embed="rId2" cstate="print"/>
          <a:srcRect/>
          <a:stretch>
            <a:fillRect/>
          </a:stretch>
        </p:blipFill>
        <p:spPr bwMode="auto">
          <a:xfrm>
            <a:off x="6443663" y="4695825"/>
            <a:ext cx="2851150" cy="2482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Critical appraisal</a:t>
            </a:r>
          </a:p>
        </p:txBody>
      </p:sp>
      <p:sp>
        <p:nvSpPr>
          <p:cNvPr id="11267" name="Rectangle 3"/>
          <p:cNvSpPr>
            <a:spLocks noGrp="1" noChangeArrowheads="1"/>
          </p:cNvSpPr>
          <p:nvPr>
            <p:ph type="body" idx="1"/>
          </p:nvPr>
        </p:nvSpPr>
        <p:spPr/>
        <p:txBody>
          <a:bodyPr/>
          <a:lstStyle/>
          <a:p>
            <a:r>
              <a:rPr lang="en-GB"/>
              <a:t>Learning objectives</a:t>
            </a:r>
          </a:p>
          <a:p>
            <a:pPr lvl="1"/>
            <a:r>
              <a:rPr lang="en-GB"/>
              <a:t>To define critical appraisal</a:t>
            </a:r>
          </a:p>
          <a:p>
            <a:pPr lvl="1"/>
            <a:r>
              <a:rPr lang="en-GB"/>
              <a:t>To identify the key features of a research paper</a:t>
            </a:r>
          </a:p>
          <a:p>
            <a:pPr lvl="1"/>
            <a:r>
              <a:rPr lang="en-GB"/>
              <a:t>To appraise a specific research paper</a:t>
            </a:r>
          </a:p>
          <a:p>
            <a:pPr lvl="1"/>
            <a:endParaRPr lang="en-GB"/>
          </a:p>
        </p:txBody>
      </p:sp>
      <p:pic>
        <p:nvPicPr>
          <p:cNvPr id="11272" name="Picture 8" descr="MC900085404[1]"/>
          <p:cNvPicPr>
            <a:picLocks noChangeAspect="1" noChangeArrowheads="1"/>
          </p:cNvPicPr>
          <p:nvPr/>
        </p:nvPicPr>
        <p:blipFill>
          <a:blip r:embed="rId2" cstate="print"/>
          <a:srcRect/>
          <a:stretch>
            <a:fillRect/>
          </a:stretch>
        </p:blipFill>
        <p:spPr bwMode="auto">
          <a:xfrm>
            <a:off x="6948488" y="4292600"/>
            <a:ext cx="1827212" cy="23288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t>Methods in Respiratory Science</a:t>
            </a:r>
          </a:p>
        </p:txBody>
      </p:sp>
      <p:sp>
        <p:nvSpPr>
          <p:cNvPr id="14339" name="Rectangle 3"/>
          <p:cNvSpPr>
            <a:spLocks noGrp="1" noChangeArrowheads="1"/>
          </p:cNvSpPr>
          <p:nvPr>
            <p:ph type="body" idx="1"/>
          </p:nvPr>
        </p:nvSpPr>
        <p:spPr/>
        <p:txBody>
          <a:bodyPr/>
          <a:lstStyle/>
          <a:p>
            <a:r>
              <a:rPr lang="en-GB"/>
              <a:t>Learning Objectives</a:t>
            </a:r>
          </a:p>
          <a:p>
            <a:pPr lvl="1"/>
            <a:r>
              <a:rPr lang="en-GB"/>
              <a:t> To learn the rudiments </a:t>
            </a:r>
          </a:p>
          <a:p>
            <a:pPr lvl="1">
              <a:buFontTx/>
              <a:buNone/>
            </a:pPr>
            <a:r>
              <a:rPr lang="en-GB"/>
              <a:t>		of experimental design </a:t>
            </a:r>
          </a:p>
          <a:p>
            <a:pPr lvl="1">
              <a:buFontTx/>
              <a:buNone/>
            </a:pPr>
            <a:endParaRPr lang="en-GB"/>
          </a:p>
          <a:p>
            <a:pPr lvl="1"/>
            <a:r>
              <a:rPr lang="en-GB"/>
              <a:t>To identify appropriate</a:t>
            </a:r>
          </a:p>
          <a:p>
            <a:pPr lvl="1">
              <a:buFontTx/>
              <a:buNone/>
            </a:pPr>
            <a:r>
              <a:rPr lang="en-GB"/>
              <a:t>	experimental methods </a:t>
            </a:r>
          </a:p>
          <a:p>
            <a:pPr lvl="1">
              <a:buFontTx/>
              <a:buNone/>
            </a:pPr>
            <a:r>
              <a:rPr lang="en-GB"/>
              <a:t>	for addressing particular </a:t>
            </a:r>
          </a:p>
          <a:p>
            <a:pPr lvl="1">
              <a:buFontTx/>
              <a:buNone/>
            </a:pPr>
            <a:r>
              <a:rPr lang="en-GB"/>
              <a:t>	types of question </a:t>
            </a:r>
          </a:p>
        </p:txBody>
      </p:sp>
      <p:pic>
        <p:nvPicPr>
          <p:cNvPr id="14342" name="Picture 6" descr="MP900446706[1]"/>
          <p:cNvPicPr>
            <a:picLocks noChangeAspect="1" noChangeArrowheads="1"/>
          </p:cNvPicPr>
          <p:nvPr/>
        </p:nvPicPr>
        <p:blipFill>
          <a:blip r:embed="rId2" cstate="print"/>
          <a:srcRect/>
          <a:stretch>
            <a:fillRect/>
          </a:stretch>
        </p:blipFill>
        <p:spPr bwMode="auto">
          <a:xfrm>
            <a:off x="5608638" y="1989138"/>
            <a:ext cx="3535362" cy="470376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Journal Club</a:t>
            </a:r>
          </a:p>
        </p:txBody>
      </p:sp>
      <p:sp>
        <p:nvSpPr>
          <p:cNvPr id="15363" name="Rectangle 3"/>
          <p:cNvSpPr>
            <a:spLocks noGrp="1" noChangeArrowheads="1"/>
          </p:cNvSpPr>
          <p:nvPr>
            <p:ph type="body" idx="1"/>
          </p:nvPr>
        </p:nvSpPr>
        <p:spPr/>
        <p:txBody>
          <a:bodyPr/>
          <a:lstStyle/>
          <a:p>
            <a:r>
              <a:rPr lang="en-GB" dirty="0"/>
              <a:t>Each group will choose one paper for presentation in class</a:t>
            </a:r>
          </a:p>
          <a:p>
            <a:r>
              <a:rPr lang="en-GB" dirty="0"/>
              <a:t>Papers should be</a:t>
            </a:r>
          </a:p>
          <a:p>
            <a:pPr lvl="1"/>
            <a:r>
              <a:rPr lang="en-GB" dirty="0"/>
              <a:t>Recent </a:t>
            </a:r>
            <a:r>
              <a:rPr lang="en-GB" dirty="0" smtClean="0"/>
              <a:t>(published in the last 5 years)</a:t>
            </a:r>
            <a:endParaRPr lang="en-GB" dirty="0"/>
          </a:p>
          <a:p>
            <a:pPr lvl="1"/>
            <a:r>
              <a:rPr lang="en-GB" dirty="0"/>
              <a:t>Primary research – not a review </a:t>
            </a:r>
          </a:p>
          <a:p>
            <a:pPr lvl="1"/>
            <a:r>
              <a:rPr lang="en-GB" dirty="0"/>
              <a:t>Contain 5 or 6 tables or figures </a:t>
            </a:r>
          </a:p>
          <a:p>
            <a:pPr lvl="1"/>
            <a:r>
              <a:rPr lang="en-GB" dirty="0"/>
              <a:t>On any topic of your choice in the respiratory field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347</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Foundation Course Introductory Module </vt:lpstr>
      <vt:lpstr>Course Structure</vt:lpstr>
      <vt:lpstr>Course Structure </vt:lpstr>
      <vt:lpstr>Tutorials  Some are built around original research papers or reviews, but the content of the papers is not our prime focus You are not expected to learn the factual content</vt:lpstr>
      <vt:lpstr>Academic Writing  </vt:lpstr>
      <vt:lpstr>Statistics</vt:lpstr>
      <vt:lpstr>Critical appraisal</vt:lpstr>
      <vt:lpstr>Methods in Respiratory Science</vt:lpstr>
      <vt:lpstr>Journal Club</vt:lpstr>
      <vt:lpstr>Journal Club (2)</vt:lpstr>
      <vt:lpstr>Assessment </vt:lpstr>
      <vt:lpstr>A few final points</vt:lpstr>
    </vt:vector>
  </TitlesOfParts>
  <Company>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Cardiopulmonary Foundation course</dc:title>
  <dc:creator>Sue</dc:creator>
  <cp:lastModifiedBy>Shiel, Nuala</cp:lastModifiedBy>
  <cp:revision>27</cp:revision>
  <dcterms:created xsi:type="dcterms:W3CDTF">2009-11-12T23:12:32Z</dcterms:created>
  <dcterms:modified xsi:type="dcterms:W3CDTF">2012-09-26T09:05:16Z</dcterms:modified>
</cp:coreProperties>
</file>