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8" r:id="rId9"/>
    <p:sldId id="273" r:id="rId10"/>
    <p:sldId id="269" r:id="rId11"/>
    <p:sldId id="270" r:id="rId12"/>
    <p:sldId id="271" r:id="rId13"/>
    <p:sldId id="267" r:id="rId14"/>
    <p:sldId id="277" r:id="rId15"/>
    <p:sldId id="274" r:id="rId16"/>
    <p:sldId id="275" r:id="rId17"/>
    <p:sldId id="276" r:id="rId18"/>
    <p:sldId id="264" r:id="rId19"/>
    <p:sldId id="26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3" autoAdjust="0"/>
  </p:normalViewPr>
  <p:slideViewPr>
    <p:cSldViewPr>
      <p:cViewPr varScale="1">
        <p:scale>
          <a:sx n="47" d="100"/>
          <a:sy n="47" d="100"/>
        </p:scale>
        <p:origin x="-6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CC01C3-0007-46E4-A206-4C943BC43B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9F3CA9-6A45-44E1-9E53-DB615D012F1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22A219-D171-4B33-BFB3-E9F4F47CD4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41BD09-026D-4678-B884-5C8A05501A9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0D84F9-A0F4-415F-A3A2-3D05C541ECD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6A326B-A5AF-4A2E-AA9F-084CBC6921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97C3A5-1727-4719-B0FE-FCB861717A4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257472-DE5A-456D-ADDF-C851BC4A2B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E80BC3C-690D-4A3B-98BE-29B615C94FA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61D4F3-4282-4652-97CE-A3BDEB49F3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D2B988-7030-4DEA-9C99-31C2C4A13CD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691B6C-B567-4276-A2CC-FC1FE827F9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biology.ed.ac.uk/research/groups/jdeacon/writing/essays.htm" TargetMode="External"/><Relationship Id="rId2" Type="http://schemas.openxmlformats.org/officeDocument/2006/relationships/hyperlink" Target="http://www.monash.edu.au/lls/llonline/writing/science/6.xml" TargetMode="External"/><Relationship Id="rId1" Type="http://schemas.openxmlformats.org/officeDocument/2006/relationships/slideLayout" Target="../slideLayouts/slideLayout2.xml"/><Relationship Id="rId4" Type="http://schemas.openxmlformats.org/officeDocument/2006/relationships/hyperlink" Target="http://www.lc.unsw.edu.au/onlib/Essa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1557338"/>
            <a:ext cx="9142413" cy="3240087"/>
          </a:xfrm>
        </p:spPr>
        <p:txBody>
          <a:bodyPr/>
          <a:lstStyle/>
          <a:p>
            <a:pPr algn="l"/>
            <a:r>
              <a:rPr lang="en-GB" sz="4800" dirty="0"/>
              <a:t>Essay writing </a:t>
            </a:r>
            <a:br>
              <a:rPr lang="en-GB" sz="4800" dirty="0"/>
            </a:br>
            <a:r>
              <a:rPr lang="en-GB" sz="4800" dirty="0"/>
              <a:t>workshop</a:t>
            </a:r>
            <a:br>
              <a:rPr lang="en-GB" sz="4800" dirty="0"/>
            </a:br>
            <a:r>
              <a:rPr lang="en-GB" dirty="0"/>
              <a:t/>
            </a:r>
            <a:br>
              <a:rPr lang="en-GB" dirty="0"/>
            </a:br>
            <a:r>
              <a:rPr lang="en-GB" sz="2800" dirty="0" smtClean="0"/>
              <a:t>Professor Sue </a:t>
            </a:r>
            <a:r>
              <a:rPr lang="en-GB" sz="2800" dirty="0"/>
              <a:t>Smith</a:t>
            </a:r>
            <a:endParaRPr lang="en-US" sz="2800" dirty="0"/>
          </a:p>
        </p:txBody>
      </p:sp>
      <p:pic>
        <p:nvPicPr>
          <p:cNvPr id="2057" name="Picture 9" descr="MP900409594[1]"/>
          <p:cNvPicPr>
            <a:picLocks noChangeAspect="1" noChangeArrowheads="1"/>
          </p:cNvPicPr>
          <p:nvPr/>
        </p:nvPicPr>
        <p:blipFill>
          <a:blip r:embed="rId2" cstate="print"/>
          <a:srcRect/>
          <a:stretch>
            <a:fillRect/>
          </a:stretch>
        </p:blipFill>
        <p:spPr bwMode="auto">
          <a:xfrm>
            <a:off x="4556125" y="0"/>
            <a:ext cx="4587875"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z="4000"/>
              <a:t>How would you split the marks for this question?</a:t>
            </a:r>
            <a:endParaRPr lang="en-US" sz="4000"/>
          </a:p>
        </p:txBody>
      </p:sp>
      <p:sp>
        <p:nvSpPr>
          <p:cNvPr id="24579" name="Rectangle 3"/>
          <p:cNvSpPr>
            <a:spLocks noGrp="1" noChangeArrowheads="1"/>
          </p:cNvSpPr>
          <p:nvPr>
            <p:ph type="body" idx="1"/>
          </p:nvPr>
        </p:nvSpPr>
        <p:spPr/>
        <p:txBody>
          <a:bodyPr/>
          <a:lstStyle/>
          <a:p>
            <a:pPr>
              <a:buFontTx/>
              <a:buNone/>
            </a:pPr>
            <a:r>
              <a:rPr lang="en-GB" dirty="0"/>
              <a:t>	The onset of severe sepsis often results in organ failure, for example, acute respiratory distress syndrome (ARDS). In this context, briefly describe </a:t>
            </a:r>
            <a:r>
              <a:rPr lang="en-GB" dirty="0" smtClean="0"/>
              <a:t>the clinical presentation of this </a:t>
            </a:r>
            <a:r>
              <a:rPr lang="en-GB" dirty="0"/>
              <a:t>severest form of lung injury and discuss in detail the role of the </a:t>
            </a:r>
            <a:r>
              <a:rPr lang="en-GB" dirty="0" err="1"/>
              <a:t>neutrophil</a:t>
            </a:r>
            <a:r>
              <a:rPr lang="en-GB" dirty="0"/>
              <a:t> in the pro-inflammatory and pro-oxidant responses associated with this life-threatening condition.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Important cues</a:t>
            </a:r>
            <a:endParaRPr lang="en-US"/>
          </a:p>
        </p:txBody>
      </p:sp>
      <p:sp>
        <p:nvSpPr>
          <p:cNvPr id="25603" name="Rectangle 3"/>
          <p:cNvSpPr>
            <a:spLocks noGrp="1" noChangeArrowheads="1"/>
          </p:cNvSpPr>
          <p:nvPr>
            <p:ph type="body" idx="1"/>
          </p:nvPr>
        </p:nvSpPr>
        <p:spPr/>
        <p:txBody>
          <a:bodyPr/>
          <a:lstStyle/>
          <a:p>
            <a:pPr>
              <a:buFontTx/>
              <a:buNone/>
            </a:pPr>
            <a:r>
              <a:rPr lang="en-GB" dirty="0"/>
              <a:t>	The onset of severe sepsis often results in organ failure, for example, acute respiratory distress syndrome (ARDS). In this context, </a:t>
            </a:r>
            <a:r>
              <a:rPr lang="en-GB" dirty="0">
                <a:solidFill>
                  <a:srgbClr val="0000FF"/>
                </a:solidFill>
              </a:rPr>
              <a:t>briefly describe</a:t>
            </a:r>
            <a:r>
              <a:rPr lang="en-GB" dirty="0"/>
              <a:t> </a:t>
            </a:r>
            <a:r>
              <a:rPr lang="en-GB" dirty="0" smtClean="0"/>
              <a:t>the clinical presentation of this </a:t>
            </a:r>
            <a:r>
              <a:rPr lang="en-GB" dirty="0"/>
              <a:t>severest form of lung injury and </a:t>
            </a:r>
            <a:r>
              <a:rPr lang="en-GB" dirty="0">
                <a:solidFill>
                  <a:srgbClr val="0000FF"/>
                </a:solidFill>
              </a:rPr>
              <a:t>discuss in detail</a:t>
            </a:r>
            <a:r>
              <a:rPr lang="en-GB" dirty="0"/>
              <a:t> the role of the </a:t>
            </a:r>
            <a:r>
              <a:rPr lang="en-GB" dirty="0" err="1"/>
              <a:t>neutrophil</a:t>
            </a:r>
            <a:r>
              <a:rPr lang="en-GB" dirty="0"/>
              <a:t> in the pro-inflammatory and pro-oxidant responses associated with this life-threatening condition.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Important cues</a:t>
            </a:r>
            <a:endParaRPr lang="en-US"/>
          </a:p>
        </p:txBody>
      </p:sp>
      <p:sp>
        <p:nvSpPr>
          <p:cNvPr id="26627" name="Rectangle 3"/>
          <p:cNvSpPr>
            <a:spLocks noGrp="1" noChangeArrowheads="1"/>
          </p:cNvSpPr>
          <p:nvPr>
            <p:ph type="body" idx="1"/>
          </p:nvPr>
        </p:nvSpPr>
        <p:spPr/>
        <p:txBody>
          <a:bodyPr/>
          <a:lstStyle/>
          <a:p>
            <a:pPr>
              <a:buFontTx/>
              <a:buNone/>
            </a:pPr>
            <a:r>
              <a:rPr lang="en-GB" dirty="0"/>
              <a:t>	The onset of severe sepsis often results in organ failure, for example, acute respiratory distress syndrome (ARDS). In this context, </a:t>
            </a:r>
            <a:r>
              <a:rPr lang="en-GB" dirty="0">
                <a:solidFill>
                  <a:srgbClr val="0000FF"/>
                </a:solidFill>
              </a:rPr>
              <a:t>briefly describe</a:t>
            </a:r>
            <a:r>
              <a:rPr lang="en-GB" dirty="0"/>
              <a:t> </a:t>
            </a:r>
            <a:r>
              <a:rPr lang="en-GB" dirty="0" smtClean="0"/>
              <a:t>the clinical presentation of this </a:t>
            </a:r>
            <a:r>
              <a:rPr lang="en-GB" dirty="0"/>
              <a:t>severest form of lung injury </a:t>
            </a:r>
            <a:r>
              <a:rPr lang="en-GB" dirty="0">
                <a:solidFill>
                  <a:srgbClr val="FF3300"/>
                </a:solidFill>
              </a:rPr>
              <a:t>[24%]</a:t>
            </a:r>
            <a:r>
              <a:rPr lang="en-GB" dirty="0"/>
              <a:t> and </a:t>
            </a:r>
            <a:r>
              <a:rPr lang="en-GB" dirty="0">
                <a:solidFill>
                  <a:srgbClr val="0000FF"/>
                </a:solidFill>
              </a:rPr>
              <a:t>discuss in detail</a:t>
            </a:r>
            <a:r>
              <a:rPr lang="en-GB" dirty="0"/>
              <a:t> the role of the </a:t>
            </a:r>
            <a:r>
              <a:rPr lang="en-GB" dirty="0" err="1"/>
              <a:t>neutrophil</a:t>
            </a:r>
            <a:r>
              <a:rPr lang="en-GB" dirty="0"/>
              <a:t> in the pro-inflammatory </a:t>
            </a:r>
            <a:r>
              <a:rPr lang="en-GB" dirty="0">
                <a:solidFill>
                  <a:srgbClr val="FF3300"/>
                </a:solidFill>
              </a:rPr>
              <a:t>[38%]</a:t>
            </a:r>
            <a:r>
              <a:rPr lang="en-GB" dirty="0"/>
              <a:t> and pro-oxidant </a:t>
            </a:r>
            <a:r>
              <a:rPr lang="en-GB" dirty="0">
                <a:solidFill>
                  <a:srgbClr val="FF3300"/>
                </a:solidFill>
              </a:rPr>
              <a:t>[38%]</a:t>
            </a:r>
            <a:r>
              <a:rPr lang="en-GB" dirty="0"/>
              <a:t> responses associated with this life-threatening condition.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ctrTitle"/>
          </p:nvPr>
        </p:nvSpPr>
        <p:spPr>
          <a:xfrm>
            <a:off x="755650" y="3141663"/>
            <a:ext cx="7772400" cy="1470025"/>
          </a:xfrm>
        </p:spPr>
        <p:txBody>
          <a:bodyPr/>
          <a:lstStyle/>
          <a:p>
            <a:r>
              <a:rPr lang="en-GB" sz="4000"/>
              <a:t>What are the advantages and disadvantages of using </a:t>
            </a:r>
            <a:r>
              <a:rPr lang="en-GB" sz="4000" i="1"/>
              <a:t>in vivo</a:t>
            </a:r>
            <a:r>
              <a:rPr lang="en-GB" sz="4000"/>
              <a:t> models in the investigation of lung disease and its treatment? Illustrate your answer with examples </a:t>
            </a:r>
            <a:r>
              <a:rPr lang="en-GB" sz="4000" b="1" i="1"/>
              <a:t/>
            </a:r>
            <a:br>
              <a:rPr lang="en-GB" sz="4000" b="1" i="1"/>
            </a:br>
            <a:endParaRPr lang="en-US" sz="4000" b="1"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p:txBody>
          <a:bodyPr/>
          <a:lstStyle/>
          <a:p>
            <a:r>
              <a:rPr lang="en-GB"/>
              <a:t>What would be in your model answer?</a:t>
            </a:r>
            <a:endParaRPr lang="en-US"/>
          </a:p>
        </p:txBody>
      </p:sp>
      <p:sp>
        <p:nvSpPr>
          <p:cNvPr id="36869" name="Rectangle 5"/>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Overall structure</a:t>
            </a:r>
            <a:endParaRPr lang="en-US"/>
          </a:p>
        </p:txBody>
      </p:sp>
      <p:sp>
        <p:nvSpPr>
          <p:cNvPr id="33795" name="Rectangle 3"/>
          <p:cNvSpPr>
            <a:spLocks noGrp="1" noChangeArrowheads="1"/>
          </p:cNvSpPr>
          <p:nvPr>
            <p:ph type="body" idx="1"/>
          </p:nvPr>
        </p:nvSpPr>
        <p:spPr/>
        <p:txBody>
          <a:bodyPr/>
          <a:lstStyle/>
          <a:p>
            <a:r>
              <a:rPr lang="en-GB" dirty="0"/>
              <a:t>Introduction  </a:t>
            </a:r>
          </a:p>
          <a:p>
            <a:pPr lvl="1"/>
            <a:r>
              <a:rPr lang="en-GB" dirty="0"/>
              <a:t>Set the scene</a:t>
            </a:r>
          </a:p>
          <a:p>
            <a:pPr lvl="1"/>
            <a:r>
              <a:rPr lang="en-GB" dirty="0"/>
              <a:t>Background </a:t>
            </a:r>
          </a:p>
          <a:p>
            <a:pPr lvl="1"/>
            <a:r>
              <a:rPr lang="en-GB" dirty="0"/>
              <a:t>Context</a:t>
            </a:r>
          </a:p>
          <a:p>
            <a:pPr lvl="1"/>
            <a:r>
              <a:rPr lang="en-GB" dirty="0">
                <a:solidFill>
                  <a:srgbClr val="0000FF"/>
                </a:solidFill>
              </a:rPr>
              <a:t>Make sure you stick to the question posed</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Overall structure</a:t>
            </a:r>
            <a:endParaRPr lang="en-US"/>
          </a:p>
        </p:txBody>
      </p:sp>
      <p:sp>
        <p:nvSpPr>
          <p:cNvPr id="34819" name="Rectangle 3"/>
          <p:cNvSpPr>
            <a:spLocks noGrp="1" noChangeArrowheads="1"/>
          </p:cNvSpPr>
          <p:nvPr>
            <p:ph type="body" idx="1"/>
          </p:nvPr>
        </p:nvSpPr>
        <p:spPr/>
        <p:txBody>
          <a:bodyPr/>
          <a:lstStyle/>
          <a:p>
            <a:r>
              <a:rPr lang="en-GB" dirty="0"/>
              <a:t>Main body of answer  </a:t>
            </a:r>
          </a:p>
          <a:p>
            <a:pPr lvl="1"/>
            <a:r>
              <a:rPr lang="en-GB" dirty="0"/>
              <a:t>Provide internal structure</a:t>
            </a:r>
          </a:p>
          <a:p>
            <a:pPr lvl="1"/>
            <a:r>
              <a:rPr lang="en-GB" dirty="0"/>
              <a:t>Logical </a:t>
            </a:r>
            <a:r>
              <a:rPr lang="en-GB" dirty="0" smtClean="0"/>
              <a:t>sequence</a:t>
            </a:r>
          </a:p>
          <a:p>
            <a:pPr lvl="1"/>
            <a:r>
              <a:rPr lang="en-GB" dirty="0" smtClean="0"/>
              <a:t>Don’t just make unsupported assertions </a:t>
            </a:r>
            <a:endParaRPr lang="en-GB" dirty="0"/>
          </a:p>
          <a:p>
            <a:pPr lvl="1"/>
            <a:r>
              <a:rPr lang="en-GB" dirty="0" smtClean="0">
                <a:solidFill>
                  <a:srgbClr val="0000FF"/>
                </a:solidFill>
              </a:rPr>
              <a:t>Provide the supporting key </a:t>
            </a:r>
            <a:r>
              <a:rPr lang="en-GB" dirty="0">
                <a:solidFill>
                  <a:srgbClr val="0000FF"/>
                </a:solidFill>
              </a:rPr>
              <a:t>evidence from the literature</a:t>
            </a:r>
          </a:p>
          <a:p>
            <a:pPr lvl="1"/>
            <a:r>
              <a:rPr lang="en-GB" dirty="0"/>
              <a:t>Literature normally no more than 5 years old (unless giving historical context)</a:t>
            </a:r>
          </a:p>
          <a:p>
            <a:pPr lvl="1"/>
            <a:r>
              <a:rPr lang="en-GB" dirty="0"/>
              <a:t>Use subheadings </a:t>
            </a:r>
          </a:p>
          <a:p>
            <a:pPr lvl="1"/>
            <a:r>
              <a:rPr lang="en-GB" dirty="0"/>
              <a:t>Make diagrams work for you </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Overall structure</a:t>
            </a:r>
            <a:endParaRPr lang="en-US"/>
          </a:p>
        </p:txBody>
      </p:sp>
      <p:sp>
        <p:nvSpPr>
          <p:cNvPr id="35843" name="Rectangle 3"/>
          <p:cNvSpPr>
            <a:spLocks noGrp="1" noChangeArrowheads="1"/>
          </p:cNvSpPr>
          <p:nvPr>
            <p:ph type="body" idx="1"/>
          </p:nvPr>
        </p:nvSpPr>
        <p:spPr/>
        <p:txBody>
          <a:bodyPr/>
          <a:lstStyle/>
          <a:p>
            <a:r>
              <a:rPr lang="en-GB" dirty="0"/>
              <a:t>Conclusion  </a:t>
            </a:r>
          </a:p>
          <a:p>
            <a:pPr lvl="1"/>
            <a:r>
              <a:rPr lang="en-GB" dirty="0">
                <a:solidFill>
                  <a:srgbClr val="0000FF"/>
                </a:solidFill>
              </a:rPr>
              <a:t>Evaluate the evidence</a:t>
            </a:r>
          </a:p>
          <a:p>
            <a:pPr lvl="1"/>
            <a:r>
              <a:rPr lang="en-GB" dirty="0"/>
              <a:t>Justify your answer to the question</a:t>
            </a:r>
          </a:p>
          <a:p>
            <a:pPr lvl="1"/>
            <a:r>
              <a:rPr lang="en-GB" dirty="0"/>
              <a:t>References </a:t>
            </a:r>
          </a:p>
          <a:p>
            <a:pPr lvl="1">
              <a:buFontTx/>
              <a:buNone/>
            </a:pPr>
            <a:endParaRPr lang="en-GB" dirty="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p:txBody>
          <a:bodyPr/>
          <a:lstStyle/>
          <a:p>
            <a:r>
              <a:rPr lang="en-GB"/>
              <a:t>Writing essays always takes longer than you think!</a:t>
            </a:r>
            <a:endParaRPr lang="en-US"/>
          </a:p>
        </p:txBody>
      </p:sp>
      <p:pic>
        <p:nvPicPr>
          <p:cNvPr id="16394" name="Picture 10" descr="MP900341439[1]"/>
          <p:cNvPicPr>
            <a:picLocks noChangeAspect="1" noChangeArrowheads="1"/>
          </p:cNvPicPr>
          <p:nvPr/>
        </p:nvPicPr>
        <p:blipFill>
          <a:blip r:embed="rId2" cstate="print"/>
          <a:srcRect/>
          <a:stretch>
            <a:fillRect/>
          </a:stretch>
        </p:blipFill>
        <p:spPr bwMode="auto">
          <a:xfrm>
            <a:off x="4572000" y="3595688"/>
            <a:ext cx="4572000" cy="326231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Resources</a:t>
            </a:r>
            <a:endParaRPr lang="en-US"/>
          </a:p>
        </p:txBody>
      </p:sp>
      <p:sp>
        <p:nvSpPr>
          <p:cNvPr id="15363" name="Rectangle 3"/>
          <p:cNvSpPr>
            <a:spLocks noGrp="1" noChangeArrowheads="1"/>
          </p:cNvSpPr>
          <p:nvPr>
            <p:ph type="body" idx="1"/>
          </p:nvPr>
        </p:nvSpPr>
        <p:spPr>
          <a:xfrm>
            <a:off x="250825" y="1600200"/>
            <a:ext cx="8713788" cy="4525963"/>
          </a:xfrm>
        </p:spPr>
        <p:txBody>
          <a:bodyPr/>
          <a:lstStyle/>
          <a:p>
            <a:r>
              <a:rPr lang="en-US" dirty="0">
                <a:hlinkClick r:id="rId2"/>
              </a:rPr>
              <a:t>http://www.monash.edu.au/lls/llonline/writing/science/6.xml</a:t>
            </a:r>
            <a:endParaRPr lang="en-US" dirty="0"/>
          </a:p>
          <a:p>
            <a:r>
              <a:rPr lang="en-US" dirty="0">
                <a:hlinkClick r:id="rId3"/>
              </a:rPr>
              <a:t>http://www.biology.ed.ac.uk/research/groups/jdeacon/writing/essays.htm</a:t>
            </a:r>
            <a:endParaRPr lang="en-US" dirty="0"/>
          </a:p>
          <a:p>
            <a:r>
              <a:rPr lang="en-US" dirty="0">
                <a:hlinkClick r:id="rId4"/>
              </a:rPr>
              <a:t>http://www.lc.unsw.edu.au/onlib/Essay.html</a:t>
            </a:r>
            <a:endParaRPr lang="en-US" dirty="0"/>
          </a:p>
          <a:p>
            <a:endParaRPr lang="en-US" dirty="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2349500"/>
            <a:ext cx="10153651" cy="1470025"/>
          </a:xfrm>
        </p:spPr>
        <p:txBody>
          <a:bodyPr/>
          <a:lstStyle/>
          <a:p>
            <a:pPr marL="838200" indent="-838200" algn="l"/>
            <a:r>
              <a:rPr lang="en-GB" sz="3600"/>
              <a:t>	</a:t>
            </a:r>
            <a:br>
              <a:rPr lang="en-GB" sz="3600"/>
            </a:br>
            <a:r>
              <a:rPr lang="en-GB" sz="3600"/>
              <a:t/>
            </a:r>
            <a:br>
              <a:rPr lang="en-GB" sz="3600"/>
            </a:br>
            <a:r>
              <a:rPr lang="en-GB" sz="3600"/>
              <a:t>Treatments for asthma, COPD and cystic fibrosis present different drug delivery challenges. Design an optimal drug delivery system for each of these three clinical conditions, both in stable disease and during acute attacks/exacerbations and explain the rationale behind your choice of device in each case.</a:t>
            </a:r>
            <a:endParaRPr lang="en-US" sz="3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GB" dirty="0"/>
              <a:t>Read the question </a:t>
            </a:r>
            <a:r>
              <a:rPr lang="en-GB" dirty="0" smtClean="0"/>
              <a:t>properly and think about how you might structure your answer to this question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00113" y="2349500"/>
            <a:ext cx="10153651" cy="1470025"/>
          </a:xfrm>
        </p:spPr>
        <p:txBody>
          <a:bodyPr/>
          <a:lstStyle/>
          <a:p>
            <a:pPr marL="838200" indent="-838200" algn="l"/>
            <a:r>
              <a:rPr lang="en-GB" sz="3600"/>
              <a:t>	</a:t>
            </a:r>
            <a:br>
              <a:rPr lang="en-GB" sz="3600"/>
            </a:br>
            <a:r>
              <a:rPr lang="en-GB" sz="3600"/>
              <a:t/>
            </a:r>
            <a:br>
              <a:rPr lang="en-GB" sz="3600"/>
            </a:br>
            <a:r>
              <a:rPr lang="en-GB" sz="3600"/>
              <a:t>Treatments for asthma, COPD and cystic fibrosis present different drug delivery challenges. Design an optimal drug delivery system for each of these three clinical conditions, both in stable disease and during acute attacks/exacerbations and explain the rationale behind your choice of device in each case.</a:t>
            </a:r>
            <a:endParaRPr lang="en-US" sz="3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468313" y="1557338"/>
            <a:ext cx="7772400" cy="3529012"/>
          </a:xfrm>
        </p:spPr>
        <p:txBody>
          <a:bodyPr/>
          <a:lstStyle/>
          <a:p>
            <a:pPr algn="l"/>
            <a:r>
              <a:rPr lang="en-GB" dirty="0"/>
              <a:t>To maximise your marks you will need to answer all the elements of </a:t>
            </a:r>
            <a:r>
              <a:rPr lang="en-GB" dirty="0" smtClean="0"/>
              <a:t>complex questions.</a:t>
            </a:r>
            <a:r>
              <a:rPr lang="en-GB" dirty="0"/>
              <a:t/>
            </a:r>
            <a:br>
              <a:rPr lang="en-GB" dirty="0"/>
            </a:br>
            <a:r>
              <a:rPr lang="en-GB" dirty="0">
                <a:solidFill>
                  <a:srgbClr val="0000FF"/>
                </a:solidFill>
              </a:rPr>
              <a:t>What are the constituent </a:t>
            </a:r>
            <a:r>
              <a:rPr lang="en-GB" dirty="0" smtClean="0">
                <a:solidFill>
                  <a:srgbClr val="0000FF"/>
                </a:solidFill>
              </a:rPr>
              <a:t>elements </a:t>
            </a:r>
            <a:r>
              <a:rPr lang="en-GB" dirty="0">
                <a:solidFill>
                  <a:srgbClr val="0000FF"/>
                </a:solidFill>
              </a:rPr>
              <a:t>of this question?</a:t>
            </a:r>
            <a:endParaRPr lang="en-US" dirty="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052513"/>
            <a:ext cx="8229600" cy="1143000"/>
          </a:xfrm>
        </p:spPr>
        <p:txBody>
          <a:bodyPr/>
          <a:lstStyle/>
          <a:p>
            <a:r>
              <a:rPr lang="en-GB" sz="4000"/>
              <a:t>Constituent parts</a:t>
            </a:r>
            <a:br>
              <a:rPr lang="en-GB" sz="4000"/>
            </a:br>
            <a:r>
              <a:rPr lang="en-GB" sz="4000"/>
              <a:t/>
            </a:r>
            <a:br>
              <a:rPr lang="en-GB" sz="4000"/>
            </a:br>
            <a:r>
              <a:rPr lang="en-GB" sz="4000"/>
              <a:t/>
            </a:r>
            <a:br>
              <a:rPr lang="en-GB" sz="4000"/>
            </a:br>
            <a:r>
              <a:rPr lang="en-GB" sz="4000">
                <a:solidFill>
                  <a:srgbClr val="FF3300"/>
                </a:solidFill>
              </a:rPr>
              <a:t>Challenge</a:t>
            </a:r>
            <a:r>
              <a:rPr lang="en-GB" sz="4000"/>
              <a:t> of </a:t>
            </a:r>
            <a:r>
              <a:rPr lang="en-GB" sz="4000">
                <a:solidFill>
                  <a:srgbClr val="FF3300"/>
                </a:solidFill>
              </a:rPr>
              <a:t>treatments</a:t>
            </a:r>
            <a:r>
              <a:rPr lang="en-GB" sz="4000"/>
              <a:t> for:</a:t>
            </a:r>
            <a:endParaRPr lang="en-US" sz="4000"/>
          </a:p>
        </p:txBody>
      </p:sp>
      <p:sp>
        <p:nvSpPr>
          <p:cNvPr id="10244" name="Rectangle 4"/>
          <p:cNvSpPr>
            <a:spLocks noGrp="1" noChangeArrowheads="1"/>
          </p:cNvSpPr>
          <p:nvPr>
            <p:ph type="body" sz="half" idx="1"/>
          </p:nvPr>
        </p:nvSpPr>
        <p:spPr>
          <a:xfrm>
            <a:off x="1258888" y="3141663"/>
            <a:ext cx="2746375" cy="3057525"/>
          </a:xfrm>
        </p:spPr>
        <p:txBody>
          <a:bodyPr/>
          <a:lstStyle/>
          <a:p>
            <a:r>
              <a:rPr lang="en-GB"/>
              <a:t>Asthma </a:t>
            </a:r>
          </a:p>
          <a:p>
            <a:r>
              <a:rPr lang="en-GB"/>
              <a:t>COPD</a:t>
            </a:r>
          </a:p>
          <a:p>
            <a:r>
              <a:rPr lang="en-GB"/>
              <a:t>Cystic fibrosis </a:t>
            </a:r>
            <a:endParaRPr lang="en-US"/>
          </a:p>
        </p:txBody>
      </p:sp>
      <p:sp>
        <p:nvSpPr>
          <p:cNvPr id="10245" name="Rectangle 5"/>
          <p:cNvSpPr>
            <a:spLocks noGrp="1" noChangeArrowheads="1"/>
          </p:cNvSpPr>
          <p:nvPr>
            <p:ph type="body" sz="half" idx="2"/>
          </p:nvPr>
        </p:nvSpPr>
        <p:spPr>
          <a:xfrm>
            <a:off x="5076825" y="3068638"/>
            <a:ext cx="2808288" cy="2984500"/>
          </a:xfrm>
        </p:spPr>
        <p:txBody>
          <a:bodyPr/>
          <a:lstStyle/>
          <a:p>
            <a:r>
              <a:rPr lang="en-GB"/>
              <a:t>Stable disease</a:t>
            </a:r>
          </a:p>
          <a:p>
            <a:r>
              <a:rPr lang="en-GB"/>
              <a:t>Acute exacerbation </a:t>
            </a:r>
          </a:p>
          <a:p>
            <a:endParaRPr lang="en-US"/>
          </a:p>
        </p:txBody>
      </p:sp>
      <p:sp>
        <p:nvSpPr>
          <p:cNvPr id="10246" name="Text Box 6"/>
          <p:cNvSpPr txBox="1">
            <a:spLocks noChangeArrowheads="1"/>
          </p:cNvSpPr>
          <p:nvPr/>
        </p:nvSpPr>
        <p:spPr bwMode="auto">
          <a:xfrm>
            <a:off x="611188" y="5445125"/>
            <a:ext cx="7851775" cy="1189038"/>
          </a:xfrm>
          <a:prstGeom prst="rect">
            <a:avLst/>
          </a:prstGeom>
          <a:noFill/>
          <a:ln w="9525">
            <a:noFill/>
            <a:miter lim="800000"/>
            <a:headEnd/>
            <a:tailEnd/>
          </a:ln>
          <a:effectLst/>
        </p:spPr>
        <p:txBody>
          <a:bodyPr wrap="none">
            <a:spAutoFit/>
          </a:bodyPr>
          <a:lstStyle/>
          <a:p>
            <a:pPr algn="ctr"/>
            <a:r>
              <a:rPr lang="en-GB" sz="3200"/>
              <a:t>Design an optimal system for </a:t>
            </a:r>
            <a:r>
              <a:rPr lang="en-GB" sz="3200">
                <a:solidFill>
                  <a:srgbClr val="FF3300"/>
                </a:solidFill>
              </a:rPr>
              <a:t>drug delivery</a:t>
            </a:r>
          </a:p>
          <a:p>
            <a:pPr algn="ctr"/>
            <a:r>
              <a:rPr lang="en-GB" sz="4000"/>
              <a:t>Explain </a:t>
            </a:r>
            <a:r>
              <a:rPr lang="en-GB" sz="4000">
                <a:solidFill>
                  <a:srgbClr val="FF3300"/>
                </a:solidFill>
              </a:rPr>
              <a:t>rationale</a:t>
            </a:r>
            <a:r>
              <a:rPr lang="en-GB" sz="4000"/>
              <a:t> in each case </a:t>
            </a:r>
            <a:endParaRPr 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p:txBody>
          <a:bodyPr/>
          <a:lstStyle/>
          <a:p>
            <a:r>
              <a:rPr lang="en-GB"/>
              <a:t>Produce a structure for the following question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Tx/>
              <a:buNone/>
            </a:pPr>
            <a:r>
              <a:rPr lang="en-GB"/>
              <a:t>	Do you think that asthma and Chronic Obstructive Pulmonary Disease should be classified as one disease or two different diseases? Give reasons for your answer. </a:t>
            </a:r>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ctrTitle"/>
          </p:nvPr>
        </p:nvSpPr>
        <p:spPr/>
        <p:txBody>
          <a:bodyPr/>
          <a:lstStyle/>
          <a:p>
            <a:r>
              <a:rPr lang="en-GB"/>
              <a:t>How would you structure your answer?</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327</TotalTime>
  <Words>211</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Essay writing  workshop  Professor Sue Smith</vt:lpstr>
      <vt:lpstr>   Treatments for asthma, COPD and cystic fibrosis present different drug delivery challenges. Design an optimal drug delivery system for each of these three clinical conditions, both in stable disease and during acute attacks/exacerbations and explain the rationale behind your choice of device in each case.</vt:lpstr>
      <vt:lpstr>Read the question properly and think about how you might structure your answer to this question </vt:lpstr>
      <vt:lpstr>   Treatments for asthma, COPD and cystic fibrosis present different drug delivery challenges. Design an optimal drug delivery system for each of these three clinical conditions, both in stable disease and during acute attacks/exacerbations and explain the rationale behind your choice of device in each case.</vt:lpstr>
      <vt:lpstr>To maximise your marks you will need to answer all the elements of complex questions. What are the constituent elements of this question?</vt:lpstr>
      <vt:lpstr>Constituent parts   Challenge of treatments for:</vt:lpstr>
      <vt:lpstr>Produce a structure for the following question</vt:lpstr>
      <vt:lpstr>PowerPoint Presentation</vt:lpstr>
      <vt:lpstr>How would you structure your answer?</vt:lpstr>
      <vt:lpstr>How would you split the marks for this question?</vt:lpstr>
      <vt:lpstr>Important cues</vt:lpstr>
      <vt:lpstr>Important cues</vt:lpstr>
      <vt:lpstr>What are the advantages and disadvantages of using in vivo models in the investigation of lung disease and its treatment? Illustrate your answer with examples  </vt:lpstr>
      <vt:lpstr>What would be in your model answer?</vt:lpstr>
      <vt:lpstr>Overall structure</vt:lpstr>
      <vt:lpstr>Overall structure</vt:lpstr>
      <vt:lpstr>Overall structure</vt:lpstr>
      <vt:lpstr>Writing essays always takes longer than you think!</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 workshop</dc:title>
  <dc:creator>Smith, Sue F F</dc:creator>
  <cp:lastModifiedBy>Shiel, Nuala</cp:lastModifiedBy>
  <cp:revision>11</cp:revision>
  <dcterms:created xsi:type="dcterms:W3CDTF">2011-09-24T19:23:05Z</dcterms:created>
  <dcterms:modified xsi:type="dcterms:W3CDTF">2012-10-04T10:09:09Z</dcterms:modified>
</cp:coreProperties>
</file>