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324" r:id="rId3"/>
    <p:sldId id="372" r:id="rId4"/>
    <p:sldId id="363" r:id="rId5"/>
    <p:sldId id="367" r:id="rId6"/>
    <p:sldId id="370" r:id="rId7"/>
    <p:sldId id="373" r:id="rId8"/>
    <p:sldId id="383" r:id="rId9"/>
    <p:sldId id="376" r:id="rId10"/>
    <p:sldId id="384" r:id="rId11"/>
    <p:sldId id="379" r:id="rId12"/>
    <p:sldId id="381" r:id="rId13"/>
    <p:sldId id="385" r:id="rId14"/>
    <p:sldId id="328" r:id="rId15"/>
    <p:sldId id="329" r:id="rId16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0033CC"/>
    <a:srgbClr val="FF9933"/>
    <a:srgbClr val="FFCC66"/>
    <a:srgbClr val="FFCC99"/>
    <a:srgbClr val="FF9900"/>
    <a:srgbClr val="CCCC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09" autoAdjust="0"/>
    <p:restoredTop sz="90560" autoAdjust="0"/>
  </p:normalViewPr>
  <p:slideViewPr>
    <p:cSldViewPr showGuides="1">
      <p:cViewPr>
        <p:scale>
          <a:sx n="50" d="100"/>
          <a:sy n="50" d="100"/>
        </p:scale>
        <p:origin x="-804" y="-372"/>
      </p:cViewPr>
      <p:guideLst>
        <p:guide orient="horz" pos="4020"/>
        <p:guide pos="5759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68" y="141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8D4355B-43B1-420B-9541-9DD6A943DAE4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76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629"/>
            <a:ext cx="4985393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A6A8592-1CFA-4C87-ACC0-15368D0C306E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9124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ADB1-F9B3-49C7-8998-75578CEEA9FB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3417887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3640720"/>
            <a:ext cx="4985393" cy="5542848"/>
          </a:xfrm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7BB3313-120F-45A7-9CD1-4F8227362E58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 dirty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18" y="6525056"/>
            <a:ext cx="4570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b="0" i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These slides are best viewed in slideshow mode</a:t>
            </a:r>
            <a:endParaRPr lang="en-GB" b="0" i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928794" y="76181"/>
            <a:ext cx="625794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706" y="93267"/>
            <a:ext cx="1524000" cy="400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Bodoni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5337212"/>
            <a:ext cx="29523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i="0" u="none" strike="noStrike" kern="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Dr Sohag Saleh</a:t>
            </a:r>
            <a:endParaRPr kumimoji="0" lang="en-GB" sz="3200" i="0" u="none" strike="noStrike" kern="0" cap="none" spc="0" normalizeH="0" baseline="0" noProof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33669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28868"/>
            <a:ext cx="8424936" cy="2512300"/>
          </a:xfrm>
          <a:noFill/>
        </p:spPr>
        <p:txBody>
          <a:bodyPr/>
          <a:lstStyle/>
          <a:p>
            <a:r>
              <a:rPr lang="en-GB" sz="36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>Pharmacology Module </a:t>
            </a:r>
            <a:r>
              <a:rPr lang="en-GB" sz="36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>3</a:t>
            </a:r>
            <a:br>
              <a:rPr lang="en-GB" sz="36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</a:br>
            <a:r>
              <a:rPr lang="en-GB" sz="2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/>
            </a:r>
            <a:br>
              <a:rPr lang="en-GB" sz="2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</a:br>
            <a:r>
              <a:rPr lang="en-GB" sz="48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L6- Alzheimer’s disease</a:t>
            </a:r>
            <a:br>
              <a:rPr lang="en-GB" sz="48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n-GB" sz="48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Nicotinic &amp; NMDA receptors</a:t>
            </a:r>
            <a:endParaRPr lang="en-GB" sz="4800" b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04" y="908720"/>
            <a:ext cx="2952000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Current drugs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Anti-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cholinesterases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Donepezil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1</a:t>
            </a:r>
            <a:r>
              <a:rPr lang="en-GB" i="0" baseline="30000" dirty="0" smtClean="0">
                <a:solidFill>
                  <a:srgbClr val="006699"/>
                </a:solidFill>
                <a:latin typeface="+mn-lt"/>
              </a:rPr>
              <a:t>st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line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Rivastigmine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patches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Galantamine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7 agonist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Memantine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Moderate-severe AD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Use-dependent block</a:t>
            </a:r>
          </a:p>
          <a:p>
            <a:pPr marL="174625" lvl="0" indent="-174625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Clinical trials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DON-Nordic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AD2000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DOMINO-AD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3140" y="908720"/>
            <a:ext cx="2952000" cy="2354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Recent failures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-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secretase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inhibitors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Tarenflurbil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Semagacestat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amyloid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antibodies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Bapineuzumab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Solanezumab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27476" y="908720"/>
            <a:ext cx="2952000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Promising future?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Tau aggregation</a:t>
            </a:r>
          </a:p>
          <a:p>
            <a:pPr marL="174625" lvl="0" indent="-174625">
              <a:buFont typeface="Arial" pitchFamily="34" charset="0"/>
              <a:buChar char="•"/>
            </a:pP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Other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Biomarkers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sym typeface="Symbol"/>
              </a:rPr>
              <a:t>Tau aggregation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004048" y="1124744"/>
            <a:ext cx="3528392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Tau protein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 protein that modulates the stability of microtubules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Hyperphosphorylated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tau aggregates resulting microtubule instability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Tau pathology correlates better with AD symptoms than A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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May act downstream of A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May be a natural product of aging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Methylene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blue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Also known as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methylthioninium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chloride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Licensed for the treatment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methaemoglobinaemia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Phase II data reported a significant slowing of cognitive decline in mild to moderate AD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Recently entered phase III trials</a:t>
            </a:r>
          </a:p>
        </p:txBody>
      </p:sp>
      <p:grpSp>
        <p:nvGrpSpPr>
          <p:cNvPr id="192" name="Group 191"/>
          <p:cNvGrpSpPr/>
          <p:nvPr/>
        </p:nvGrpSpPr>
        <p:grpSpPr>
          <a:xfrm>
            <a:off x="1013460" y="1749267"/>
            <a:ext cx="1182276" cy="1080783"/>
            <a:chOff x="1417798" y="4594983"/>
            <a:chExt cx="1182276" cy="1080783"/>
          </a:xfrm>
        </p:grpSpPr>
        <p:grpSp>
          <p:nvGrpSpPr>
            <p:cNvPr id="91" name="Group 207"/>
            <p:cNvGrpSpPr>
              <a:grpSpLocks noChangeAspect="1"/>
            </p:cNvGrpSpPr>
            <p:nvPr/>
          </p:nvGrpSpPr>
          <p:grpSpPr>
            <a:xfrm>
              <a:off x="1417798" y="4617554"/>
              <a:ext cx="1101263" cy="1047009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173" name="Oval 172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4" name="Oval 173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7" name="Oval 176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3" name="Oval 182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4" name="Oval 183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5" name="Oval 184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00" name="Group 263"/>
            <p:cNvGrpSpPr>
              <a:grpSpLocks noChangeAspect="1"/>
            </p:cNvGrpSpPr>
            <p:nvPr/>
          </p:nvGrpSpPr>
          <p:grpSpPr>
            <a:xfrm>
              <a:off x="1463285" y="4594983"/>
              <a:ext cx="1136789" cy="1080783"/>
              <a:chOff x="1452507" y="5309306"/>
              <a:chExt cx="1387567" cy="1309978"/>
            </a:xfrm>
          </p:grpSpPr>
          <p:sp>
            <p:nvSpPr>
              <p:cNvPr id="160" name="Oval 159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3" name="Oval 162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6" name="Oval 165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2" name="Oval 171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191" name="Group 190"/>
          <p:cNvGrpSpPr/>
          <p:nvPr/>
        </p:nvGrpSpPr>
        <p:grpSpPr>
          <a:xfrm>
            <a:off x="1129471" y="1735412"/>
            <a:ext cx="1221498" cy="1098015"/>
            <a:chOff x="1431358" y="3068960"/>
            <a:chExt cx="1221498" cy="1098015"/>
          </a:xfrm>
        </p:grpSpPr>
        <p:grpSp>
          <p:nvGrpSpPr>
            <p:cNvPr id="101" name="Group 179"/>
            <p:cNvGrpSpPr>
              <a:grpSpLocks noChangeAspect="1"/>
            </p:cNvGrpSpPr>
            <p:nvPr/>
          </p:nvGrpSpPr>
          <p:grpSpPr>
            <a:xfrm>
              <a:off x="1431358" y="3082815"/>
              <a:ext cx="1140340" cy="1084160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147" name="Oval 146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9" name="Oval 148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1" name="Oval 150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2" name="Oval 151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5" name="Oval 154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7" name="Oval 156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02" name="Group 151"/>
            <p:cNvGrpSpPr>
              <a:grpSpLocks noChangeAspect="1"/>
            </p:cNvGrpSpPr>
            <p:nvPr/>
          </p:nvGrpSpPr>
          <p:grpSpPr>
            <a:xfrm>
              <a:off x="1498714" y="3068960"/>
              <a:ext cx="1154142" cy="1097279"/>
              <a:chOff x="1452507" y="5309306"/>
              <a:chExt cx="1387567" cy="1309978"/>
            </a:xfrm>
          </p:grpSpPr>
          <p:sp>
            <p:nvSpPr>
              <p:cNvPr id="133" name="Oval 132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1" name="Oval 140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2" name="Oval 141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3" name="Oval 142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5" name="Oval 144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6" name="Oval 145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299" name="Group 298"/>
          <p:cNvGrpSpPr>
            <a:grpSpLocks noChangeAspect="1"/>
          </p:cNvGrpSpPr>
          <p:nvPr/>
        </p:nvGrpSpPr>
        <p:grpSpPr>
          <a:xfrm>
            <a:off x="1208898" y="1433525"/>
            <a:ext cx="554790" cy="1913864"/>
            <a:chOff x="1887778" y="3126465"/>
            <a:chExt cx="788051" cy="2718556"/>
          </a:xfrm>
        </p:grpSpPr>
        <p:cxnSp>
          <p:nvCxnSpPr>
            <p:cNvPr id="281" name="Shape 280"/>
            <p:cNvCxnSpPr/>
            <p:nvPr/>
          </p:nvCxnSpPr>
          <p:spPr bwMode="auto">
            <a:xfrm rot="5880000">
              <a:off x="1563778" y="5413021"/>
              <a:ext cx="756000" cy="108000"/>
            </a:xfrm>
            <a:prstGeom prst="curvedConnector2">
              <a:avLst/>
            </a:prstGeom>
            <a:solidFill>
              <a:schemeClr val="accent1"/>
            </a:solidFill>
            <a:ln w="317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292" name="Rounded Rectangle 291"/>
            <p:cNvSpPr/>
            <p:nvPr/>
          </p:nvSpPr>
          <p:spPr bwMode="auto">
            <a:xfrm rot="20632175">
              <a:off x="1905008" y="4586518"/>
              <a:ext cx="111746" cy="514805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293" name="Rounded Rectangle 292"/>
            <p:cNvSpPr/>
            <p:nvPr/>
          </p:nvSpPr>
          <p:spPr bwMode="auto">
            <a:xfrm rot="23700000">
              <a:off x="2564083" y="3126465"/>
              <a:ext cx="111746" cy="514805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294" name="Rounded Rectangle 293"/>
            <p:cNvSpPr/>
            <p:nvPr/>
          </p:nvSpPr>
          <p:spPr bwMode="auto">
            <a:xfrm rot="23160000">
              <a:off x="1994078" y="3838229"/>
              <a:ext cx="111746" cy="514805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cxnSp>
          <p:nvCxnSpPr>
            <p:cNvPr id="297" name="Shape 296"/>
            <p:cNvCxnSpPr/>
            <p:nvPr/>
          </p:nvCxnSpPr>
          <p:spPr bwMode="auto">
            <a:xfrm rot="5400000">
              <a:off x="1819794" y="4453014"/>
              <a:ext cx="199375" cy="23555"/>
            </a:xfrm>
            <a:prstGeom prst="curvedConnector2">
              <a:avLst/>
            </a:prstGeom>
            <a:solidFill>
              <a:schemeClr val="accent1"/>
            </a:solidFill>
            <a:ln w="412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cxnSp>
          <p:nvCxnSpPr>
            <p:cNvPr id="298" name="Shape 297"/>
            <p:cNvCxnSpPr/>
            <p:nvPr/>
          </p:nvCxnSpPr>
          <p:spPr bwMode="auto">
            <a:xfrm rot="7620000">
              <a:off x="2137370" y="3701916"/>
              <a:ext cx="324000" cy="72000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</p:grpSp>
      <p:grpSp>
        <p:nvGrpSpPr>
          <p:cNvPr id="190" name="Group 189"/>
          <p:cNvGrpSpPr/>
          <p:nvPr/>
        </p:nvGrpSpPr>
        <p:grpSpPr>
          <a:xfrm>
            <a:off x="1259632" y="1735412"/>
            <a:ext cx="1242310" cy="1126398"/>
            <a:chOff x="2681618" y="4581128"/>
            <a:chExt cx="1242310" cy="1126398"/>
          </a:xfrm>
        </p:grpSpPr>
        <p:grpSp>
          <p:nvGrpSpPr>
            <p:cNvPr id="103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04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105" name="Oval 104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6" name="Oval 105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0" name="Oval 109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1" name="Oval 110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2" name="Oval 111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3" name="Oval 112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5" name="Oval 114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6" name="Oval 115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sp>
        <p:nvSpPr>
          <p:cNvPr id="188" name="Oval 187"/>
          <p:cNvSpPr>
            <a:spLocks noChangeAspect="1"/>
          </p:cNvSpPr>
          <p:nvPr/>
        </p:nvSpPr>
        <p:spPr bwMode="auto">
          <a:xfrm rot="392200">
            <a:off x="2926479" y="1301200"/>
            <a:ext cx="153000" cy="382500"/>
          </a:xfrm>
          <a:prstGeom prst="ellipse">
            <a:avLst/>
          </a:prstGeom>
          <a:solidFill>
            <a:schemeClr val="bg1">
              <a:alpha val="7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93" name="Group 192"/>
          <p:cNvGrpSpPr>
            <a:grpSpLocks noChangeAspect="1"/>
          </p:cNvGrpSpPr>
          <p:nvPr/>
        </p:nvGrpSpPr>
        <p:grpSpPr>
          <a:xfrm>
            <a:off x="1395367" y="1735412"/>
            <a:ext cx="1304425" cy="1182718"/>
            <a:chOff x="2681618" y="4581128"/>
            <a:chExt cx="1242310" cy="1126398"/>
          </a:xfrm>
        </p:grpSpPr>
        <p:grpSp>
          <p:nvGrpSpPr>
            <p:cNvPr id="194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209" name="Oval 208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1" name="Oval 210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2" name="Oval 211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3" name="Oval 212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4" name="Oval 213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5" name="Oval 214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6" name="Oval 215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7" name="Oval 216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8" name="Oval 217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9" name="Oval 218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0" name="Oval 219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1" name="Oval 220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95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196" name="Oval 195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7" name="Oval 196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9" name="Oval 198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0" name="Oval 199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1" name="Oval 200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2" name="Oval 201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3" name="Oval 202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5" name="Oval 204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6" name="Oval 205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7" name="Oval 206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8" name="Oval 207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300" name="Group 299"/>
          <p:cNvGrpSpPr>
            <a:grpSpLocks noChangeAspect="1"/>
          </p:cNvGrpSpPr>
          <p:nvPr/>
        </p:nvGrpSpPr>
        <p:grpSpPr>
          <a:xfrm rot="647143">
            <a:off x="1525312" y="1289509"/>
            <a:ext cx="672009" cy="2133280"/>
            <a:chOff x="1835819" y="3126465"/>
            <a:chExt cx="840010" cy="2666599"/>
          </a:xfrm>
        </p:grpSpPr>
        <p:cxnSp>
          <p:nvCxnSpPr>
            <p:cNvPr id="301" name="Shape 300"/>
            <p:cNvCxnSpPr/>
            <p:nvPr/>
          </p:nvCxnSpPr>
          <p:spPr bwMode="auto">
            <a:xfrm rot="6720000">
              <a:off x="1511819" y="5361064"/>
              <a:ext cx="756000" cy="108000"/>
            </a:xfrm>
            <a:prstGeom prst="curvedConnector2">
              <a:avLst/>
            </a:prstGeom>
            <a:solidFill>
              <a:schemeClr val="accent1"/>
            </a:solidFill>
            <a:ln w="317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302" name="Rounded Rectangle 301"/>
            <p:cNvSpPr/>
            <p:nvPr/>
          </p:nvSpPr>
          <p:spPr bwMode="auto">
            <a:xfrm rot="19740000">
              <a:off x="1905007" y="4586519"/>
              <a:ext cx="111746" cy="514805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03" name="Rounded Rectangle 302"/>
            <p:cNvSpPr/>
            <p:nvPr/>
          </p:nvSpPr>
          <p:spPr bwMode="auto">
            <a:xfrm rot="1320000">
              <a:off x="2564083" y="3126465"/>
              <a:ext cx="111746" cy="514805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04" name="Rounded Rectangle 303"/>
            <p:cNvSpPr/>
            <p:nvPr/>
          </p:nvSpPr>
          <p:spPr bwMode="auto">
            <a:xfrm rot="2160000">
              <a:off x="1994078" y="3838229"/>
              <a:ext cx="111746" cy="514805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cxnSp>
          <p:nvCxnSpPr>
            <p:cNvPr id="305" name="Shape 304"/>
            <p:cNvCxnSpPr/>
            <p:nvPr/>
          </p:nvCxnSpPr>
          <p:spPr bwMode="auto">
            <a:xfrm rot="5400000">
              <a:off x="1785157" y="4453014"/>
              <a:ext cx="199375" cy="23555"/>
            </a:xfrm>
            <a:prstGeom prst="curvedConnector2">
              <a:avLst/>
            </a:prstGeom>
            <a:solidFill>
              <a:schemeClr val="accent1"/>
            </a:solidFill>
            <a:ln w="412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cxnSp>
          <p:nvCxnSpPr>
            <p:cNvPr id="306" name="Shape 305"/>
            <p:cNvCxnSpPr/>
            <p:nvPr/>
          </p:nvCxnSpPr>
          <p:spPr bwMode="auto">
            <a:xfrm rot="7620000">
              <a:off x="2189327" y="3719235"/>
              <a:ext cx="324000" cy="72000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</p:grpSp>
      <p:grpSp>
        <p:nvGrpSpPr>
          <p:cNvPr id="222" name="Group 221"/>
          <p:cNvGrpSpPr>
            <a:grpSpLocks noChangeAspect="1"/>
          </p:cNvGrpSpPr>
          <p:nvPr/>
        </p:nvGrpSpPr>
        <p:grpSpPr>
          <a:xfrm>
            <a:off x="1547664" y="1731549"/>
            <a:ext cx="1369646" cy="1241854"/>
            <a:chOff x="2681618" y="4581128"/>
            <a:chExt cx="1242310" cy="1126398"/>
          </a:xfrm>
        </p:grpSpPr>
        <p:grpSp>
          <p:nvGrpSpPr>
            <p:cNvPr id="223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238" name="Oval 237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9" name="Oval 238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0" name="Oval 239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1" name="Oval 240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2" name="Oval 241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3" name="Oval 242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4" name="Oval 243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5" name="Oval 244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6" name="Oval 245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7" name="Oval 246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8" name="Oval 247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9" name="Oval 248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0" name="Oval 249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224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225" name="Oval 224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6" name="Oval 225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7" name="Oval 226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8" name="Oval 227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9" name="Oval 228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0" name="Oval 229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1" name="Oval 230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2" name="Oval 231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3" name="Oval 232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4" name="Oval 233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5" name="Oval 234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6" name="Oval 235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7" name="Oval 236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1" name="Group 250"/>
          <p:cNvGrpSpPr>
            <a:grpSpLocks noChangeAspect="1"/>
          </p:cNvGrpSpPr>
          <p:nvPr/>
        </p:nvGrpSpPr>
        <p:grpSpPr>
          <a:xfrm>
            <a:off x="1691680" y="1721557"/>
            <a:ext cx="1438128" cy="1303947"/>
            <a:chOff x="2681618" y="4581128"/>
            <a:chExt cx="1242310" cy="1126398"/>
          </a:xfrm>
        </p:grpSpPr>
        <p:grpSp>
          <p:nvGrpSpPr>
            <p:cNvPr id="252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267" name="Oval 266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8" name="Oval 267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9" name="Oval 268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0" name="Oval 269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1" name="Oval 270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2" name="Oval 271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3" name="Oval 272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4" name="Oval 273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5" name="Oval 274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6" name="Oval 275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7" name="Oval 276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8" name="Oval 277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9" name="Oval 278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253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254" name="Oval 253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5" name="Oval 254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6" name="Oval 255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7" name="Oval 256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9" name="Oval 258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0" name="Oval 259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1" name="Oval 260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2" name="Oval 261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3" name="Oval 262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4" name="Oval 263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5" name="Oval 264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6" name="Oval 265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307" name="Group 306"/>
          <p:cNvGrpSpPr>
            <a:grpSpLocks noChangeAspect="1"/>
          </p:cNvGrpSpPr>
          <p:nvPr/>
        </p:nvGrpSpPr>
        <p:grpSpPr>
          <a:xfrm rot="9056511">
            <a:off x="2405291" y="1145252"/>
            <a:ext cx="626790" cy="2190078"/>
            <a:chOff x="1907704" y="3126465"/>
            <a:chExt cx="768125" cy="2683918"/>
          </a:xfrm>
        </p:grpSpPr>
        <p:cxnSp>
          <p:nvCxnSpPr>
            <p:cNvPr id="308" name="Shape 307"/>
            <p:cNvCxnSpPr/>
            <p:nvPr/>
          </p:nvCxnSpPr>
          <p:spPr bwMode="auto">
            <a:xfrm rot="4620000">
              <a:off x="1875515" y="5378383"/>
              <a:ext cx="756000" cy="108000"/>
            </a:xfrm>
            <a:prstGeom prst="curvedConnector2">
              <a:avLst/>
            </a:prstGeom>
            <a:solidFill>
              <a:schemeClr val="accent1"/>
            </a:solidFill>
            <a:ln w="317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309" name="Rounded Rectangle 308"/>
            <p:cNvSpPr/>
            <p:nvPr/>
          </p:nvSpPr>
          <p:spPr bwMode="auto">
            <a:xfrm rot="19260000">
              <a:off x="1974283" y="4586519"/>
              <a:ext cx="111746" cy="514805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10" name="Rounded Rectangle 309"/>
            <p:cNvSpPr/>
            <p:nvPr/>
          </p:nvSpPr>
          <p:spPr bwMode="auto">
            <a:xfrm rot="23700000">
              <a:off x="2564083" y="3126465"/>
              <a:ext cx="111746" cy="514805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11" name="Rounded Rectangle 310"/>
            <p:cNvSpPr/>
            <p:nvPr/>
          </p:nvSpPr>
          <p:spPr bwMode="auto">
            <a:xfrm rot="23160000">
              <a:off x="1994078" y="3838229"/>
              <a:ext cx="111746" cy="514805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cxnSp>
          <p:nvCxnSpPr>
            <p:cNvPr id="312" name="Shape 311"/>
            <p:cNvCxnSpPr/>
            <p:nvPr/>
          </p:nvCxnSpPr>
          <p:spPr bwMode="auto">
            <a:xfrm rot="5400000">
              <a:off x="1819794" y="4453014"/>
              <a:ext cx="199375" cy="23555"/>
            </a:xfrm>
            <a:prstGeom prst="curvedConnector2">
              <a:avLst/>
            </a:prstGeom>
            <a:solidFill>
              <a:schemeClr val="accent1"/>
            </a:solidFill>
            <a:ln w="412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cxnSp>
          <p:nvCxnSpPr>
            <p:cNvPr id="313" name="Shape 312"/>
            <p:cNvCxnSpPr/>
            <p:nvPr/>
          </p:nvCxnSpPr>
          <p:spPr bwMode="auto">
            <a:xfrm rot="7620000">
              <a:off x="2137370" y="3701916"/>
              <a:ext cx="324000" cy="72000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</p:grpSp>
      <p:sp>
        <p:nvSpPr>
          <p:cNvPr id="314" name="TextBox 313"/>
          <p:cNvSpPr txBox="1"/>
          <p:nvPr/>
        </p:nvSpPr>
        <p:spPr>
          <a:xfrm>
            <a:off x="1503366" y="908720"/>
            <a:ext cx="1340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0" dirty="0" smtClean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Raavi" pitchFamily="2"/>
                <a:sym typeface="Symbol"/>
              </a:rPr>
              <a:t>Tau protein</a:t>
            </a:r>
            <a:endParaRPr lang="en-US" sz="2000" b="1" i="0" dirty="0"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latin typeface="Arial Narrow" pitchFamily="34" charset="0"/>
              <a:cs typeface="Raavi" pitchFamily="2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1403648" y="3089709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0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 Narrow" pitchFamily="34" charset="0"/>
                <a:cs typeface="Raavi" pitchFamily="2"/>
                <a:sym typeface="Symbol"/>
              </a:rPr>
              <a:t>Microtubule</a:t>
            </a:r>
            <a:endParaRPr lang="en-US" sz="2000" b="1" i="0" dirty="0">
              <a:ln w="12700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latin typeface="Arial Narrow" pitchFamily="34" charset="0"/>
              <a:cs typeface="Raavi" pitchFamily="2"/>
            </a:endParaRPr>
          </a:p>
        </p:txBody>
      </p:sp>
      <p:grpSp>
        <p:nvGrpSpPr>
          <p:cNvPr id="316" name="Group 315"/>
          <p:cNvGrpSpPr/>
          <p:nvPr/>
        </p:nvGrpSpPr>
        <p:grpSpPr>
          <a:xfrm>
            <a:off x="971600" y="4496760"/>
            <a:ext cx="1182276" cy="1080783"/>
            <a:chOff x="1417798" y="4594983"/>
            <a:chExt cx="1182276" cy="1080783"/>
          </a:xfrm>
        </p:grpSpPr>
        <p:grpSp>
          <p:nvGrpSpPr>
            <p:cNvPr id="317" name="Group 207"/>
            <p:cNvGrpSpPr>
              <a:grpSpLocks noChangeAspect="1"/>
            </p:cNvGrpSpPr>
            <p:nvPr/>
          </p:nvGrpSpPr>
          <p:grpSpPr>
            <a:xfrm>
              <a:off x="1417798" y="4617554"/>
              <a:ext cx="1101263" cy="1047009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332" name="Oval 331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33" name="Oval 332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34" name="Oval 333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35" name="Oval 334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37" name="Oval 336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38" name="Oval 337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39" name="Oval 338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40" name="Oval 339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41" name="Oval 340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43" name="Oval 342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44" name="Oval 343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318" name="Group 263"/>
            <p:cNvGrpSpPr>
              <a:grpSpLocks noChangeAspect="1"/>
            </p:cNvGrpSpPr>
            <p:nvPr/>
          </p:nvGrpSpPr>
          <p:grpSpPr>
            <a:xfrm>
              <a:off x="1463285" y="4594983"/>
              <a:ext cx="1136789" cy="1080783"/>
              <a:chOff x="1452507" y="5309306"/>
              <a:chExt cx="1387567" cy="1309978"/>
            </a:xfrm>
          </p:grpSpPr>
          <p:sp>
            <p:nvSpPr>
              <p:cNvPr id="319" name="Oval 318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0" name="Oval 319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1" name="Oval 320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2" name="Oval 321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3" name="Oval 322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5" name="Oval 324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6" name="Oval 325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7" name="Oval 326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8" name="Oval 327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9" name="Oval 328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31" name="Oval 330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345" name="Group 344"/>
          <p:cNvGrpSpPr/>
          <p:nvPr/>
        </p:nvGrpSpPr>
        <p:grpSpPr>
          <a:xfrm>
            <a:off x="1087611" y="4482905"/>
            <a:ext cx="1221498" cy="1098015"/>
            <a:chOff x="1431358" y="3068960"/>
            <a:chExt cx="1221498" cy="1098015"/>
          </a:xfrm>
        </p:grpSpPr>
        <p:grpSp>
          <p:nvGrpSpPr>
            <p:cNvPr id="346" name="Group 179"/>
            <p:cNvGrpSpPr>
              <a:grpSpLocks noChangeAspect="1"/>
            </p:cNvGrpSpPr>
            <p:nvPr/>
          </p:nvGrpSpPr>
          <p:grpSpPr>
            <a:xfrm>
              <a:off x="1431358" y="3082815"/>
              <a:ext cx="1140340" cy="1084160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361" name="Oval 360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62" name="Oval 361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63" name="Oval 362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64" name="Oval 363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65" name="Oval 364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67" name="Oval 366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68" name="Oval 367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69" name="Oval 368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70" name="Oval 369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71" name="Oval 370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73" name="Oval 372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347" name="Group 151"/>
            <p:cNvGrpSpPr>
              <a:grpSpLocks noChangeAspect="1"/>
            </p:cNvGrpSpPr>
            <p:nvPr/>
          </p:nvGrpSpPr>
          <p:grpSpPr>
            <a:xfrm>
              <a:off x="1498714" y="3068960"/>
              <a:ext cx="1154142" cy="1097279"/>
              <a:chOff x="1452507" y="5309306"/>
              <a:chExt cx="1387567" cy="1309978"/>
            </a:xfrm>
          </p:grpSpPr>
          <p:sp>
            <p:nvSpPr>
              <p:cNvPr id="348" name="Oval 347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49" name="Oval 348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0" name="Oval 349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1" name="Oval 350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2" name="Oval 351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3" name="Oval 352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5" name="Oval 354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6" name="Oval 355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7" name="Oval 356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8" name="Oval 357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9" name="Oval 358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533" name="Group 532"/>
          <p:cNvGrpSpPr/>
          <p:nvPr/>
        </p:nvGrpSpPr>
        <p:grpSpPr>
          <a:xfrm>
            <a:off x="1043608" y="4135225"/>
            <a:ext cx="698806" cy="1913864"/>
            <a:chOff x="4572000" y="3717032"/>
            <a:chExt cx="698806" cy="1913864"/>
          </a:xfrm>
        </p:grpSpPr>
        <p:grpSp>
          <p:nvGrpSpPr>
            <p:cNvPr id="374" name="Group 373"/>
            <p:cNvGrpSpPr>
              <a:grpSpLocks noChangeAspect="1"/>
            </p:cNvGrpSpPr>
            <p:nvPr/>
          </p:nvGrpSpPr>
          <p:grpSpPr>
            <a:xfrm>
              <a:off x="4716016" y="3717032"/>
              <a:ext cx="554790" cy="1913864"/>
              <a:chOff x="1887778" y="3126465"/>
              <a:chExt cx="788051" cy="2718556"/>
            </a:xfrm>
          </p:grpSpPr>
          <p:cxnSp>
            <p:nvCxnSpPr>
              <p:cNvPr id="375" name="Shape 374"/>
              <p:cNvCxnSpPr/>
              <p:nvPr/>
            </p:nvCxnSpPr>
            <p:spPr bwMode="auto">
              <a:xfrm rot="5880000">
                <a:off x="1563778" y="5413021"/>
                <a:ext cx="756000" cy="108000"/>
              </a:xfrm>
              <a:prstGeom prst="curvedConnector2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376" name="Rounded Rectangle 375"/>
              <p:cNvSpPr/>
              <p:nvPr/>
            </p:nvSpPr>
            <p:spPr bwMode="auto">
              <a:xfrm rot="20632175">
                <a:off x="1905008" y="4586518"/>
                <a:ext cx="111746" cy="514805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77" name="Rounded Rectangle 376"/>
              <p:cNvSpPr/>
              <p:nvPr/>
            </p:nvSpPr>
            <p:spPr bwMode="auto">
              <a:xfrm rot="23700000">
                <a:off x="2564083" y="3126465"/>
                <a:ext cx="111746" cy="514805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78" name="Rounded Rectangle 377"/>
              <p:cNvSpPr/>
              <p:nvPr/>
            </p:nvSpPr>
            <p:spPr bwMode="auto">
              <a:xfrm rot="23160000">
                <a:off x="1994078" y="3838229"/>
                <a:ext cx="111746" cy="514805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cxnSp>
            <p:nvCxnSpPr>
              <p:cNvPr id="379" name="Shape 378"/>
              <p:cNvCxnSpPr/>
              <p:nvPr/>
            </p:nvCxnSpPr>
            <p:spPr bwMode="auto">
              <a:xfrm rot="5400000">
                <a:off x="1819794" y="4453014"/>
                <a:ext cx="199375" cy="23555"/>
              </a:xfrm>
              <a:prstGeom prst="curvedConnector2">
                <a:avLst/>
              </a:prstGeom>
              <a:solidFill>
                <a:schemeClr val="accent1"/>
              </a:solidFill>
              <a:ln w="41275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380" name="Shape 379"/>
              <p:cNvCxnSpPr/>
              <p:nvPr/>
            </p:nvCxnSpPr>
            <p:spPr bwMode="auto">
              <a:xfrm rot="7620000">
                <a:off x="2137370" y="3701916"/>
                <a:ext cx="324000" cy="72000"/>
              </a:xfrm>
              <a:prstGeom prst="curvedConnector2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</p:grpSp>
        <p:sp>
          <p:nvSpPr>
            <p:cNvPr id="525" name="Oval 524"/>
            <p:cNvSpPr>
              <a:spLocks noChangeAspect="1"/>
            </p:cNvSpPr>
            <p:nvPr/>
          </p:nvSpPr>
          <p:spPr bwMode="auto">
            <a:xfrm>
              <a:off x="4689011" y="4485915"/>
              <a:ext cx="243029" cy="239229"/>
            </a:xfrm>
            <a:prstGeom prst="ellipse">
              <a:avLst/>
            </a:prstGeom>
            <a:solidFill>
              <a:schemeClr val="accent1"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/>
            </a:sp3d>
          </p:spPr>
          <p:txBody>
            <a:bodyPr vert="horz" wrap="none" lIns="3600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solidFill>
                      <a:srgbClr val="FFFF00"/>
                    </a:solidFill>
                  </a:ln>
                  <a:solidFill>
                    <a:srgbClr val="FFFFCC"/>
                  </a:solidFill>
                  <a:effectLst/>
                  <a:latin typeface="Arial Narrow" pitchFamily="34" charset="0"/>
                </a:rPr>
                <a:t>P</a:t>
              </a:r>
            </a:p>
          </p:txBody>
        </p:sp>
        <p:sp>
          <p:nvSpPr>
            <p:cNvPr id="527" name="Oval 526"/>
            <p:cNvSpPr>
              <a:spLocks noChangeAspect="1"/>
            </p:cNvSpPr>
            <p:nvPr/>
          </p:nvSpPr>
          <p:spPr bwMode="auto">
            <a:xfrm>
              <a:off x="4905035" y="3789040"/>
              <a:ext cx="243029" cy="239229"/>
            </a:xfrm>
            <a:prstGeom prst="ellipse">
              <a:avLst/>
            </a:prstGeom>
            <a:solidFill>
              <a:schemeClr val="accent1"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/>
            </a:sp3d>
          </p:spPr>
          <p:txBody>
            <a:bodyPr vert="horz" wrap="none" lIns="3600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solidFill>
                      <a:srgbClr val="FFFF00"/>
                    </a:solidFill>
                  </a:ln>
                  <a:solidFill>
                    <a:srgbClr val="FFFFCC"/>
                  </a:solidFill>
                  <a:effectLst/>
                  <a:latin typeface="Arial Narrow" pitchFamily="34" charset="0"/>
                </a:rPr>
                <a:t>P</a:t>
              </a:r>
            </a:p>
          </p:txBody>
        </p:sp>
        <p:sp>
          <p:nvSpPr>
            <p:cNvPr id="529" name="Oval 528"/>
            <p:cNvSpPr>
              <a:spLocks noChangeAspect="1"/>
            </p:cNvSpPr>
            <p:nvPr/>
          </p:nvSpPr>
          <p:spPr bwMode="auto">
            <a:xfrm>
              <a:off x="4572000" y="5061979"/>
              <a:ext cx="243029" cy="239229"/>
            </a:xfrm>
            <a:prstGeom prst="ellipse">
              <a:avLst/>
            </a:prstGeom>
            <a:solidFill>
              <a:schemeClr val="accent1"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/>
            </a:sp3d>
          </p:spPr>
          <p:txBody>
            <a:bodyPr vert="horz" wrap="none" lIns="3600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solidFill>
                      <a:srgbClr val="FFFF00"/>
                    </a:solidFill>
                  </a:ln>
                  <a:solidFill>
                    <a:srgbClr val="FFFFCC"/>
                  </a:solidFill>
                  <a:effectLst/>
                  <a:latin typeface="Arial Narrow" pitchFamily="34" charset="0"/>
                </a:rPr>
                <a:t>P</a:t>
              </a: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1217772" y="4482905"/>
            <a:ext cx="1242310" cy="1126398"/>
            <a:chOff x="2681618" y="4581128"/>
            <a:chExt cx="1242310" cy="1126398"/>
          </a:xfrm>
        </p:grpSpPr>
        <p:grpSp>
          <p:nvGrpSpPr>
            <p:cNvPr id="382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397" name="Oval 396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98" name="Oval 397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99" name="Oval 398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0" name="Oval 399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1" name="Oval 400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3" name="Oval 402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4" name="Oval 403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5" name="Oval 404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6" name="Oval 405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7" name="Oval 406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8" name="Oval 407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9" name="Oval 408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383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384" name="Oval 383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85" name="Oval 384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86" name="Oval 385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87" name="Oval 386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88" name="Oval 387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89" name="Oval 388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91" name="Oval 390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92" name="Oval 391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93" name="Oval 392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94" name="Oval 393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95" name="Oval 394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411" name="Group 410"/>
          <p:cNvGrpSpPr>
            <a:grpSpLocks noChangeAspect="1"/>
          </p:cNvGrpSpPr>
          <p:nvPr/>
        </p:nvGrpSpPr>
        <p:grpSpPr>
          <a:xfrm>
            <a:off x="1353507" y="4482905"/>
            <a:ext cx="1304425" cy="1182718"/>
            <a:chOff x="2681618" y="4581128"/>
            <a:chExt cx="1242310" cy="1126398"/>
          </a:xfrm>
        </p:grpSpPr>
        <p:grpSp>
          <p:nvGrpSpPr>
            <p:cNvPr id="412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427" name="Oval 426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28" name="Oval 427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29" name="Oval 428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1" name="Oval 430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2" name="Oval 431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3" name="Oval 432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4" name="Oval 433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5" name="Oval 434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7" name="Oval 436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8" name="Oval 437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9" name="Oval 438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413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414" name="Oval 413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15" name="Oval 414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16" name="Oval 415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17" name="Oval 416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19" name="Oval 418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20" name="Oval 419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21" name="Oval 420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22" name="Oval 421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23" name="Oval 422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25" name="Oval 424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26" name="Oval 425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535" name="Group 534"/>
          <p:cNvGrpSpPr/>
          <p:nvPr/>
        </p:nvGrpSpPr>
        <p:grpSpPr>
          <a:xfrm>
            <a:off x="1331640" y="4077071"/>
            <a:ext cx="820676" cy="2133282"/>
            <a:chOff x="5049051" y="3905082"/>
            <a:chExt cx="820676" cy="2133282"/>
          </a:xfrm>
        </p:grpSpPr>
        <p:grpSp>
          <p:nvGrpSpPr>
            <p:cNvPr id="440" name="Group 439"/>
            <p:cNvGrpSpPr>
              <a:grpSpLocks noChangeAspect="1"/>
            </p:cNvGrpSpPr>
            <p:nvPr/>
          </p:nvGrpSpPr>
          <p:grpSpPr>
            <a:xfrm rot="647143">
              <a:off x="5197719" y="3905082"/>
              <a:ext cx="672008" cy="2133282"/>
              <a:chOff x="1835819" y="3126463"/>
              <a:chExt cx="840008" cy="2666601"/>
            </a:xfrm>
          </p:grpSpPr>
          <p:cxnSp>
            <p:nvCxnSpPr>
              <p:cNvPr id="441" name="Shape 440"/>
              <p:cNvCxnSpPr/>
              <p:nvPr/>
            </p:nvCxnSpPr>
            <p:spPr bwMode="auto">
              <a:xfrm rot="6720000">
                <a:off x="1511819" y="5361064"/>
                <a:ext cx="756000" cy="108000"/>
              </a:xfrm>
              <a:prstGeom prst="curvedConnector2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442" name="Rounded Rectangle 441"/>
              <p:cNvSpPr/>
              <p:nvPr/>
            </p:nvSpPr>
            <p:spPr bwMode="auto">
              <a:xfrm rot="19740000">
                <a:off x="1905007" y="4586519"/>
                <a:ext cx="111746" cy="514805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43" name="Rounded Rectangle 442"/>
              <p:cNvSpPr/>
              <p:nvPr/>
            </p:nvSpPr>
            <p:spPr bwMode="auto">
              <a:xfrm rot="1320000">
                <a:off x="2564081" y="3126463"/>
                <a:ext cx="111746" cy="514805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44" name="Rounded Rectangle 443"/>
              <p:cNvSpPr/>
              <p:nvPr/>
            </p:nvSpPr>
            <p:spPr bwMode="auto">
              <a:xfrm rot="2160000">
                <a:off x="1994078" y="3838229"/>
                <a:ext cx="111746" cy="514805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cxnSp>
            <p:nvCxnSpPr>
              <p:cNvPr id="445" name="Shape 444"/>
              <p:cNvCxnSpPr/>
              <p:nvPr/>
            </p:nvCxnSpPr>
            <p:spPr bwMode="auto">
              <a:xfrm rot="5400000">
                <a:off x="1785157" y="4453014"/>
                <a:ext cx="199375" cy="23555"/>
              </a:xfrm>
              <a:prstGeom prst="curvedConnector2">
                <a:avLst/>
              </a:prstGeom>
              <a:solidFill>
                <a:schemeClr val="accent1"/>
              </a:solidFill>
              <a:ln w="41275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446" name="Shape 445"/>
              <p:cNvCxnSpPr/>
              <p:nvPr/>
            </p:nvCxnSpPr>
            <p:spPr bwMode="auto">
              <a:xfrm rot="7620000">
                <a:off x="2189327" y="3719235"/>
                <a:ext cx="324000" cy="72000"/>
              </a:xfrm>
              <a:prstGeom prst="curvedConnector2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</p:grpSp>
        <p:sp>
          <p:nvSpPr>
            <p:cNvPr id="526" name="Oval 525"/>
            <p:cNvSpPr>
              <a:spLocks noChangeAspect="1"/>
            </p:cNvSpPr>
            <p:nvPr/>
          </p:nvSpPr>
          <p:spPr bwMode="auto">
            <a:xfrm>
              <a:off x="5436096" y="4341899"/>
              <a:ext cx="243029" cy="239229"/>
            </a:xfrm>
            <a:prstGeom prst="ellipse">
              <a:avLst/>
            </a:prstGeom>
            <a:solidFill>
              <a:schemeClr val="accent1"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/>
            </a:sp3d>
          </p:spPr>
          <p:txBody>
            <a:bodyPr vert="horz" wrap="none" lIns="3600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solidFill>
                      <a:srgbClr val="FFFF00"/>
                    </a:solidFill>
                  </a:ln>
                  <a:solidFill>
                    <a:srgbClr val="FFFFCC"/>
                  </a:solidFill>
                  <a:effectLst/>
                  <a:latin typeface="Arial Narrow" pitchFamily="34" charset="0"/>
                </a:rPr>
                <a:t>P</a:t>
              </a:r>
            </a:p>
          </p:txBody>
        </p:sp>
        <p:sp>
          <p:nvSpPr>
            <p:cNvPr id="530" name="Oval 529"/>
            <p:cNvSpPr>
              <a:spLocks noChangeAspect="1"/>
            </p:cNvSpPr>
            <p:nvPr/>
          </p:nvSpPr>
          <p:spPr bwMode="auto">
            <a:xfrm>
              <a:off x="5049051" y="5278003"/>
              <a:ext cx="243029" cy="239229"/>
            </a:xfrm>
            <a:prstGeom prst="ellipse">
              <a:avLst/>
            </a:prstGeom>
            <a:solidFill>
              <a:schemeClr val="accent1"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/>
            </a:sp3d>
          </p:spPr>
          <p:txBody>
            <a:bodyPr vert="horz" wrap="none" lIns="3600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solidFill>
                      <a:srgbClr val="FFFF00"/>
                    </a:solidFill>
                  </a:ln>
                  <a:solidFill>
                    <a:srgbClr val="FFFFCC"/>
                  </a:solidFill>
                  <a:effectLst/>
                  <a:latin typeface="Arial Narrow" pitchFamily="34" charset="0"/>
                </a:rPr>
                <a:t>P</a:t>
              </a:r>
            </a:p>
          </p:txBody>
        </p:sp>
      </p:grpSp>
      <p:grpSp>
        <p:nvGrpSpPr>
          <p:cNvPr id="447" name="Group 446"/>
          <p:cNvGrpSpPr>
            <a:grpSpLocks noChangeAspect="1"/>
          </p:cNvGrpSpPr>
          <p:nvPr/>
        </p:nvGrpSpPr>
        <p:grpSpPr>
          <a:xfrm>
            <a:off x="1505804" y="4479042"/>
            <a:ext cx="1369646" cy="1241854"/>
            <a:chOff x="2681618" y="4581128"/>
            <a:chExt cx="1242310" cy="1126398"/>
          </a:xfrm>
        </p:grpSpPr>
        <p:grpSp>
          <p:nvGrpSpPr>
            <p:cNvPr id="448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463" name="Oval 462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64" name="Oval 463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65" name="Oval 464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66" name="Oval 465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67" name="Oval 466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68" name="Oval 467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69" name="Oval 468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70" name="Oval 469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71" name="Oval 470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72" name="Oval 471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73" name="Oval 472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74" name="Oval 473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75" name="Oval 474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449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450" name="Oval 449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51" name="Oval 450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52" name="Oval 451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53" name="Oval 452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55" name="Oval 454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56" name="Oval 455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57" name="Oval 456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58" name="Oval 457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59" name="Oval 458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61" name="Oval 460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62" name="Oval 461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476" name="Group 475"/>
          <p:cNvGrpSpPr>
            <a:grpSpLocks noChangeAspect="1"/>
          </p:cNvGrpSpPr>
          <p:nvPr/>
        </p:nvGrpSpPr>
        <p:grpSpPr>
          <a:xfrm>
            <a:off x="1649820" y="4469050"/>
            <a:ext cx="1438128" cy="1303947"/>
            <a:chOff x="2681618" y="4581128"/>
            <a:chExt cx="1242310" cy="1126398"/>
          </a:xfrm>
        </p:grpSpPr>
        <p:grpSp>
          <p:nvGrpSpPr>
            <p:cNvPr id="477" name="Group 165"/>
            <p:cNvGrpSpPr/>
            <p:nvPr/>
          </p:nvGrpSpPr>
          <p:grpSpPr>
            <a:xfrm>
              <a:off x="2681618" y="4581710"/>
              <a:ext cx="1184157" cy="1125816"/>
              <a:chOff x="1452507" y="5309306"/>
              <a:chExt cx="1387567" cy="1309978"/>
            </a:xfrm>
            <a:solidFill>
              <a:srgbClr val="00B050"/>
            </a:solidFill>
          </p:grpSpPr>
          <p:sp>
            <p:nvSpPr>
              <p:cNvPr id="492" name="Oval 491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93" name="Oval 492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94" name="Oval 493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95" name="Oval 494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96" name="Oval 495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97" name="Oval 496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98" name="Oval 497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99" name="Oval 498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00" name="Oval 499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01" name="Oval 500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02" name="Oval 501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03" name="Oval 502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04" name="Oval 503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478" name="Group 150"/>
            <p:cNvGrpSpPr/>
            <p:nvPr/>
          </p:nvGrpSpPr>
          <p:grpSpPr>
            <a:xfrm>
              <a:off x="2739771" y="4581128"/>
              <a:ext cx="1184157" cy="1125816"/>
              <a:chOff x="1452507" y="5309306"/>
              <a:chExt cx="1387567" cy="1309978"/>
            </a:xfrm>
          </p:grpSpPr>
          <p:sp>
            <p:nvSpPr>
              <p:cNvPr id="479" name="Oval 478"/>
              <p:cNvSpPr>
                <a:spLocks noChangeAspect="1"/>
              </p:cNvSpPr>
              <p:nvPr/>
            </p:nvSpPr>
            <p:spPr bwMode="auto">
              <a:xfrm>
                <a:off x="1506686" y="55984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0" name="Oval 479"/>
              <p:cNvSpPr>
                <a:spLocks noChangeAspect="1"/>
              </p:cNvSpPr>
              <p:nvPr/>
            </p:nvSpPr>
            <p:spPr bwMode="auto">
              <a:xfrm>
                <a:off x="1690654" y="540601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1" name="Oval 480"/>
              <p:cNvSpPr>
                <a:spLocks noChangeAspect="1"/>
              </p:cNvSpPr>
              <p:nvPr/>
            </p:nvSpPr>
            <p:spPr bwMode="auto">
              <a:xfrm>
                <a:off x="1933738" y="530930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2" name="Oval 481"/>
              <p:cNvSpPr>
                <a:spLocks noChangeAspect="1"/>
              </p:cNvSpPr>
              <p:nvPr/>
            </p:nvSpPr>
            <p:spPr bwMode="auto">
              <a:xfrm>
                <a:off x="2185718" y="5324378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3" name="Oval 482"/>
              <p:cNvSpPr>
                <a:spLocks noChangeAspect="1"/>
              </p:cNvSpPr>
              <p:nvPr/>
            </p:nvSpPr>
            <p:spPr bwMode="auto">
              <a:xfrm>
                <a:off x="2421086" y="54463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4" name="Oval 483"/>
              <p:cNvSpPr>
                <a:spLocks noChangeAspect="1"/>
              </p:cNvSpPr>
              <p:nvPr/>
            </p:nvSpPr>
            <p:spPr bwMode="auto">
              <a:xfrm>
                <a:off x="2591785" y="565240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5" name="Oval 484"/>
              <p:cNvSpPr>
                <a:spLocks noChangeAspect="1"/>
              </p:cNvSpPr>
              <p:nvPr/>
            </p:nvSpPr>
            <p:spPr bwMode="auto">
              <a:xfrm>
                <a:off x="2587569" y="5935740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6" name="Oval 485"/>
              <p:cNvSpPr>
                <a:spLocks noChangeAspect="1"/>
              </p:cNvSpPr>
              <p:nvPr/>
            </p:nvSpPr>
            <p:spPr bwMode="auto">
              <a:xfrm>
                <a:off x="1452507" y="5850984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7" name="Oval 486"/>
              <p:cNvSpPr>
                <a:spLocks noChangeAspect="1"/>
              </p:cNvSpPr>
              <p:nvPr/>
            </p:nvSpPr>
            <p:spPr bwMode="auto">
              <a:xfrm>
                <a:off x="1547706" y="609079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8" name="Oval 487"/>
              <p:cNvSpPr>
                <a:spLocks noChangeAspect="1"/>
              </p:cNvSpPr>
              <p:nvPr/>
            </p:nvSpPr>
            <p:spPr bwMode="auto">
              <a:xfrm>
                <a:off x="1731551" y="6282022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9" name="Oval 488"/>
              <p:cNvSpPr>
                <a:spLocks noChangeAspect="1"/>
              </p:cNvSpPr>
              <p:nvPr/>
            </p:nvSpPr>
            <p:spPr bwMode="auto">
              <a:xfrm>
                <a:off x="2236199" y="6329327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90" name="Oval 489"/>
              <p:cNvSpPr>
                <a:spLocks noChangeAspect="1"/>
              </p:cNvSpPr>
              <p:nvPr/>
            </p:nvSpPr>
            <p:spPr bwMode="auto">
              <a:xfrm>
                <a:off x="2462940" y="6175551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91" name="Oval 490"/>
              <p:cNvSpPr>
                <a:spLocks noChangeAspect="1"/>
              </p:cNvSpPr>
              <p:nvPr/>
            </p:nvSpPr>
            <p:spPr bwMode="auto">
              <a:xfrm>
                <a:off x="1976697" y="6363656"/>
                <a:ext cx="248289" cy="255628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/>
                <a:bevelB/>
              </a:sp3d>
            </p:spPr>
            <p:txBody>
              <a:bodyPr vert="horz" wrap="none" lIns="36000" tIns="72000" rIns="72000" bIns="36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i="0" u="none" strike="noStrike" normalizeH="0" baseline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</a:t>
                </a:r>
                <a:endParaRPr kumimoji="0" lang="en-GB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</p:grpSp>
      </p:grpSp>
      <p:sp>
        <p:nvSpPr>
          <p:cNvPr id="512" name="TextBox 511"/>
          <p:cNvSpPr txBox="1"/>
          <p:nvPr/>
        </p:nvSpPr>
        <p:spPr>
          <a:xfrm>
            <a:off x="611560" y="616530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0" dirty="0" err="1" smtClean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Raavi" pitchFamily="2"/>
                <a:sym typeface="Symbol"/>
              </a:rPr>
              <a:t>Hyperphosphorylated</a:t>
            </a:r>
            <a:r>
              <a:rPr lang="en-GB" sz="2000" b="1" i="0" dirty="0" smtClean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Raavi" pitchFamily="2"/>
                <a:sym typeface="Symbol"/>
              </a:rPr>
              <a:t> Tau </a:t>
            </a:r>
            <a:endParaRPr lang="en-US" sz="2000" b="1" i="0" dirty="0"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latin typeface="Arial Narrow" pitchFamily="34" charset="0"/>
              <a:cs typeface="Raavi" pitchFamily="2"/>
            </a:endParaRPr>
          </a:p>
        </p:txBody>
      </p:sp>
      <p:grpSp>
        <p:nvGrpSpPr>
          <p:cNvPr id="532" name="Group 531"/>
          <p:cNvGrpSpPr/>
          <p:nvPr/>
        </p:nvGrpSpPr>
        <p:grpSpPr>
          <a:xfrm>
            <a:off x="2279211" y="3903218"/>
            <a:ext cx="852629" cy="2190078"/>
            <a:chOff x="6156176" y="3443380"/>
            <a:chExt cx="852629" cy="2190078"/>
          </a:xfrm>
        </p:grpSpPr>
        <p:grpSp>
          <p:nvGrpSpPr>
            <p:cNvPr id="505" name="Group 504"/>
            <p:cNvGrpSpPr>
              <a:grpSpLocks noChangeAspect="1"/>
            </p:cNvGrpSpPr>
            <p:nvPr/>
          </p:nvGrpSpPr>
          <p:grpSpPr>
            <a:xfrm rot="9056511">
              <a:off x="6288546" y="3443380"/>
              <a:ext cx="626790" cy="2190078"/>
              <a:chOff x="1907704" y="3126465"/>
              <a:chExt cx="768125" cy="2683918"/>
            </a:xfrm>
          </p:grpSpPr>
          <p:cxnSp>
            <p:nvCxnSpPr>
              <p:cNvPr id="506" name="Shape 505"/>
              <p:cNvCxnSpPr/>
              <p:nvPr/>
            </p:nvCxnSpPr>
            <p:spPr bwMode="auto">
              <a:xfrm rot="4620000">
                <a:off x="1875515" y="5378383"/>
                <a:ext cx="756000" cy="108000"/>
              </a:xfrm>
              <a:prstGeom prst="curvedConnector2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507" name="Rounded Rectangle 506"/>
              <p:cNvSpPr/>
              <p:nvPr/>
            </p:nvSpPr>
            <p:spPr bwMode="auto">
              <a:xfrm rot="19260000">
                <a:off x="1974283" y="4586519"/>
                <a:ext cx="111746" cy="514805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08" name="Rounded Rectangle 507"/>
              <p:cNvSpPr/>
              <p:nvPr/>
            </p:nvSpPr>
            <p:spPr bwMode="auto">
              <a:xfrm rot="23700000">
                <a:off x="2564083" y="3126465"/>
                <a:ext cx="111746" cy="514805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09" name="Rounded Rectangle 508"/>
              <p:cNvSpPr/>
              <p:nvPr/>
            </p:nvSpPr>
            <p:spPr bwMode="auto">
              <a:xfrm rot="23160000">
                <a:off x="1994078" y="3838229"/>
                <a:ext cx="111746" cy="514805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cxnSp>
            <p:nvCxnSpPr>
              <p:cNvPr id="510" name="Shape 509"/>
              <p:cNvCxnSpPr/>
              <p:nvPr/>
            </p:nvCxnSpPr>
            <p:spPr bwMode="auto">
              <a:xfrm rot="5400000">
                <a:off x="1819794" y="4453014"/>
                <a:ext cx="199375" cy="23555"/>
              </a:xfrm>
              <a:prstGeom prst="curvedConnector2">
                <a:avLst/>
              </a:prstGeom>
              <a:solidFill>
                <a:schemeClr val="accent1"/>
              </a:solidFill>
              <a:ln w="41275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511" name="Shape 510"/>
              <p:cNvCxnSpPr/>
              <p:nvPr/>
            </p:nvCxnSpPr>
            <p:spPr bwMode="auto">
              <a:xfrm rot="7620000">
                <a:off x="2137370" y="3701916"/>
                <a:ext cx="324000" cy="72000"/>
              </a:xfrm>
              <a:prstGeom prst="curvedConnector2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</p:grpSp>
        <p:sp>
          <p:nvSpPr>
            <p:cNvPr id="524" name="Oval 523"/>
            <p:cNvSpPr>
              <a:spLocks noChangeAspect="1"/>
            </p:cNvSpPr>
            <p:nvPr/>
          </p:nvSpPr>
          <p:spPr bwMode="auto">
            <a:xfrm>
              <a:off x="6156176" y="3933056"/>
              <a:ext cx="243029" cy="239229"/>
            </a:xfrm>
            <a:prstGeom prst="ellipse">
              <a:avLst/>
            </a:prstGeom>
            <a:solidFill>
              <a:schemeClr val="accent1"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/>
            </a:sp3d>
          </p:spPr>
          <p:txBody>
            <a:bodyPr vert="horz" wrap="none" lIns="3600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solidFill>
                      <a:srgbClr val="FFFF00"/>
                    </a:solidFill>
                  </a:ln>
                  <a:solidFill>
                    <a:srgbClr val="FFFFCC"/>
                  </a:solidFill>
                  <a:effectLst/>
                  <a:latin typeface="Arial Narrow" pitchFamily="34" charset="0"/>
                </a:rPr>
                <a:t>P</a:t>
              </a:r>
            </a:p>
          </p:txBody>
        </p:sp>
        <p:sp>
          <p:nvSpPr>
            <p:cNvPr id="528" name="Oval 527"/>
            <p:cNvSpPr>
              <a:spLocks noChangeAspect="1"/>
            </p:cNvSpPr>
            <p:nvPr/>
          </p:nvSpPr>
          <p:spPr bwMode="auto">
            <a:xfrm>
              <a:off x="6765776" y="4542656"/>
              <a:ext cx="243029" cy="239229"/>
            </a:xfrm>
            <a:prstGeom prst="ellipse">
              <a:avLst/>
            </a:prstGeom>
            <a:solidFill>
              <a:schemeClr val="accent1"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/>
            </a:sp3d>
          </p:spPr>
          <p:txBody>
            <a:bodyPr vert="horz" wrap="none" lIns="3600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solidFill>
                      <a:srgbClr val="FFFF00"/>
                    </a:solidFill>
                  </a:ln>
                  <a:solidFill>
                    <a:srgbClr val="FFFFCC"/>
                  </a:solidFill>
                  <a:effectLst/>
                  <a:latin typeface="Arial Narrow" pitchFamily="34" charset="0"/>
                </a:rPr>
                <a:t>P</a:t>
              </a:r>
            </a:p>
          </p:txBody>
        </p:sp>
        <p:sp>
          <p:nvSpPr>
            <p:cNvPr id="531" name="Oval 530"/>
            <p:cNvSpPr>
              <a:spLocks noChangeAspect="1"/>
            </p:cNvSpPr>
            <p:nvPr/>
          </p:nvSpPr>
          <p:spPr bwMode="auto">
            <a:xfrm>
              <a:off x="6588224" y="5373216"/>
              <a:ext cx="243029" cy="239229"/>
            </a:xfrm>
            <a:prstGeom prst="ellipse">
              <a:avLst/>
            </a:prstGeom>
            <a:solidFill>
              <a:schemeClr val="accent1"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/>
            </a:sp3d>
          </p:spPr>
          <p:txBody>
            <a:bodyPr vert="horz" wrap="none" lIns="3600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solidFill>
                      <a:srgbClr val="FFFF00"/>
                    </a:solidFill>
                  </a:ln>
                  <a:solidFill>
                    <a:srgbClr val="FFFFCC"/>
                  </a:solidFill>
                  <a:effectLst/>
                  <a:latin typeface="Arial Narrow" pitchFamily="34" charset="0"/>
                </a:rPr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C 0.00851 -0.00833 0.03611 -0.03333 0.05122 -0.05 C 0.06632 -0.06666 0.0823 -0.08981 0.09045 -0.10046 " pathEditMode="relative" rAng="0" ptsTypes="aaa">
                                      <p:cBhvr>
                                        <p:cTn id="81" dur="2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" y="-500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83" dur="2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1.11022E-16 C 0.01632 -0.01806 0.06424 -0.08796 0.0974 -0.10764 C 0.13056 -0.12731 0.17778 -0.11551 0.19896 -0.11759 " pathEditMode="relative" rAng="0" ptsTypes="aaa">
                                      <p:cBhvr>
                                        <p:cTn id="85" dur="19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0" y="-640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1800000">
                                      <p:cBhvr>
                                        <p:cTn id="87" dur="2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05556E-6 -1.11111E-6 C 0.01632 -0.02176 0.06007 -0.10602 0.09774 -0.13032 C 0.13541 -0.15463 0.19982 -0.14305 0.22656 -0.1463 " pathEditMode="relative" rAng="0" ptsTypes="aaa">
                                      <p:cBhvr>
                                        <p:cTn id="89" dur="21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0" y="-770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" grpId="0"/>
      <p:bldP spid="315" grpId="0"/>
      <p:bldP spid="5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sym typeface="Symbol"/>
              </a:rPr>
              <a:t>Future prospects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27984" y="1700808"/>
            <a:ext cx="4536504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BACE inhibitors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LY-2886721 &amp; MK-8931 are in phase II-III clinical trials </a:t>
            </a:r>
          </a:p>
          <a:p>
            <a:pPr marL="263525" indent="-18097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Gantenerumab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 novel fully human anti-A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 antibody with strong binding capacity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3525" indent="-18097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60363" indent="-360363">
              <a:buFont typeface="+mj-lt"/>
              <a:buAutoNum type="arabicPeriod" startAt="3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Gammagard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Immunoglobulin that acts as an antibody against </a:t>
            </a:r>
            <a:r>
              <a:rPr lang="en-GB" i="0" dirty="0">
                <a:solidFill>
                  <a:srgbClr val="336699"/>
                </a:solidFill>
                <a:latin typeface="+mn-lt"/>
              </a:rPr>
              <a:t>A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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Currently approved for the prophylaxis of hepatitis/ measles </a:t>
            </a:r>
          </a:p>
          <a:p>
            <a:pPr marL="263525" indent="-18097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  <a:sym typeface="Symbol"/>
            </a:endParaRPr>
          </a:p>
          <a:p>
            <a:pPr marL="360363" indent="-360363">
              <a:buFont typeface="+mj-lt"/>
              <a:buAutoNum type="arabicPeriod" startAt="4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  <a:sym typeface="Symbol"/>
              </a:rPr>
              <a:t>Florbetapir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PET imaging biomarker that allows pre-symptomatic diagnosis</a:t>
            </a:r>
          </a:p>
        </p:txBody>
      </p:sp>
      <p:sp>
        <p:nvSpPr>
          <p:cNvPr id="201" name="Rounded Rectangle 200"/>
          <p:cNvSpPr>
            <a:spLocks/>
          </p:cNvSpPr>
          <p:nvPr/>
        </p:nvSpPr>
        <p:spPr bwMode="auto">
          <a:xfrm>
            <a:off x="396251" y="2205184"/>
            <a:ext cx="3600000" cy="2880000"/>
          </a:xfrm>
          <a:prstGeom prst="roundRect">
            <a:avLst>
              <a:gd name="adj" fmla="val 7889"/>
            </a:avLst>
          </a:prstGeom>
          <a:solidFill>
            <a:schemeClr val="accent1">
              <a:lumMod val="20000"/>
              <a:lumOff val="80000"/>
              <a:alpha val="93000"/>
            </a:schemeClr>
          </a:solidFill>
          <a:ln w="952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02" name="Group 207"/>
          <p:cNvGrpSpPr>
            <a:grpSpLocks noChangeAspect="1"/>
          </p:cNvGrpSpPr>
          <p:nvPr/>
        </p:nvGrpSpPr>
        <p:grpSpPr>
          <a:xfrm>
            <a:off x="437236" y="3627294"/>
            <a:ext cx="3533723" cy="517755"/>
            <a:chOff x="3500430" y="5130633"/>
            <a:chExt cx="5500726" cy="895893"/>
          </a:xfrm>
          <a:effectLst>
            <a:glow rad="101600">
              <a:srgbClr val="FFFF99">
                <a:alpha val="60000"/>
              </a:srgbClr>
            </a:glow>
          </a:effectLst>
        </p:grpSpPr>
        <p:sp>
          <p:nvSpPr>
            <p:cNvPr id="203" name="Rectangle 202"/>
            <p:cNvSpPr/>
            <p:nvPr/>
          </p:nvSpPr>
          <p:spPr bwMode="auto">
            <a:xfrm>
              <a:off x="3500430" y="5143512"/>
              <a:ext cx="5500726" cy="857256"/>
            </a:xfrm>
            <a:prstGeom prst="rect">
              <a:avLst/>
            </a:prstGeom>
            <a:solidFill>
              <a:schemeClr val="bg1">
                <a:lumMod val="6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4" name="Freeform 203"/>
            <p:cNvSpPr/>
            <p:nvPr/>
          </p:nvSpPr>
          <p:spPr bwMode="auto">
            <a:xfrm>
              <a:off x="3615474" y="5512630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5" name="Freeform 204"/>
            <p:cNvSpPr/>
            <p:nvPr/>
          </p:nvSpPr>
          <p:spPr bwMode="auto">
            <a:xfrm>
              <a:off x="3897369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6" name="Freeform 205"/>
            <p:cNvSpPr/>
            <p:nvPr/>
          </p:nvSpPr>
          <p:spPr bwMode="auto">
            <a:xfrm>
              <a:off x="4192175" y="5514283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7" name="Freeform 206"/>
            <p:cNvSpPr/>
            <p:nvPr/>
          </p:nvSpPr>
          <p:spPr bwMode="auto">
            <a:xfrm>
              <a:off x="5620935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8" name="Freeform 207"/>
            <p:cNvSpPr/>
            <p:nvPr/>
          </p:nvSpPr>
          <p:spPr bwMode="auto">
            <a:xfrm>
              <a:off x="6473664" y="5518810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9" name="Freeform 208"/>
            <p:cNvSpPr/>
            <p:nvPr/>
          </p:nvSpPr>
          <p:spPr bwMode="auto">
            <a:xfrm>
              <a:off x="6187912" y="5540451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0" name="Freeform 209"/>
            <p:cNvSpPr/>
            <p:nvPr/>
          </p:nvSpPr>
          <p:spPr bwMode="auto">
            <a:xfrm>
              <a:off x="5050425" y="5509756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1" name="Freeform 210"/>
            <p:cNvSpPr/>
            <p:nvPr/>
          </p:nvSpPr>
          <p:spPr bwMode="auto">
            <a:xfrm>
              <a:off x="4755619" y="5514283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2" name="Freeform 211"/>
            <p:cNvSpPr/>
            <p:nvPr/>
          </p:nvSpPr>
          <p:spPr bwMode="auto">
            <a:xfrm>
              <a:off x="5330656" y="5509756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3" name="Freeform 212"/>
            <p:cNvSpPr/>
            <p:nvPr/>
          </p:nvSpPr>
          <p:spPr bwMode="auto">
            <a:xfrm>
              <a:off x="7344501" y="5532391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4" name="Freeform 213"/>
            <p:cNvSpPr/>
            <p:nvPr/>
          </p:nvSpPr>
          <p:spPr bwMode="auto">
            <a:xfrm>
              <a:off x="5886838" y="5509755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5" name="Freeform 214"/>
            <p:cNvSpPr/>
            <p:nvPr/>
          </p:nvSpPr>
          <p:spPr bwMode="auto">
            <a:xfrm>
              <a:off x="4465340" y="5527864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6" name="Freeform 215"/>
            <p:cNvSpPr/>
            <p:nvPr/>
          </p:nvSpPr>
          <p:spPr bwMode="auto">
            <a:xfrm>
              <a:off x="6751356" y="5500702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7" name="Freeform 216"/>
            <p:cNvSpPr/>
            <p:nvPr/>
          </p:nvSpPr>
          <p:spPr bwMode="auto">
            <a:xfrm>
              <a:off x="7050689" y="5523337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8" name="Freeform 217"/>
            <p:cNvSpPr/>
            <p:nvPr/>
          </p:nvSpPr>
          <p:spPr bwMode="auto">
            <a:xfrm>
              <a:off x="7897897" y="5544978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9" name="Freeform 218"/>
            <p:cNvSpPr/>
            <p:nvPr/>
          </p:nvSpPr>
          <p:spPr bwMode="auto">
            <a:xfrm>
              <a:off x="7612145" y="5518810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0" name="Freeform 219"/>
            <p:cNvSpPr/>
            <p:nvPr/>
          </p:nvSpPr>
          <p:spPr bwMode="auto">
            <a:xfrm>
              <a:off x="8769728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1" name="Freeform 220"/>
            <p:cNvSpPr/>
            <p:nvPr/>
          </p:nvSpPr>
          <p:spPr bwMode="auto">
            <a:xfrm>
              <a:off x="8201757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2" name="Freeform 221"/>
            <p:cNvSpPr/>
            <p:nvPr/>
          </p:nvSpPr>
          <p:spPr bwMode="auto">
            <a:xfrm>
              <a:off x="8469401" y="5509756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3" name="Freeform 222"/>
            <p:cNvSpPr/>
            <p:nvPr/>
          </p:nvSpPr>
          <p:spPr bwMode="auto">
            <a:xfrm>
              <a:off x="4765896" y="542302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4" name="Freeform 223"/>
            <p:cNvSpPr/>
            <p:nvPr/>
          </p:nvSpPr>
          <p:spPr bwMode="auto">
            <a:xfrm>
              <a:off x="3620671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5" name="Freeform 224"/>
            <p:cNvSpPr/>
            <p:nvPr/>
          </p:nvSpPr>
          <p:spPr bwMode="auto">
            <a:xfrm>
              <a:off x="4178594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6" name="Freeform 225"/>
            <p:cNvSpPr/>
            <p:nvPr/>
          </p:nvSpPr>
          <p:spPr bwMode="auto">
            <a:xfrm>
              <a:off x="5027790" y="540309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7" name="Freeform 226"/>
            <p:cNvSpPr/>
            <p:nvPr/>
          </p:nvSpPr>
          <p:spPr bwMode="auto">
            <a:xfrm>
              <a:off x="5880519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8" name="Freeform 227"/>
            <p:cNvSpPr/>
            <p:nvPr/>
          </p:nvSpPr>
          <p:spPr bwMode="auto">
            <a:xfrm>
              <a:off x="6175325" y="5429264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7067803" y="540309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7358082" y="5429264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6500826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2" name="Freeform 231"/>
            <p:cNvSpPr/>
            <p:nvPr/>
          </p:nvSpPr>
          <p:spPr bwMode="auto">
            <a:xfrm>
              <a:off x="6769464" y="5411156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3" name="Freeform 232"/>
            <p:cNvSpPr/>
            <p:nvPr/>
          </p:nvSpPr>
          <p:spPr bwMode="auto">
            <a:xfrm>
              <a:off x="7643834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4" name="Freeform 233"/>
            <p:cNvSpPr/>
            <p:nvPr/>
          </p:nvSpPr>
          <p:spPr bwMode="auto">
            <a:xfrm>
              <a:off x="5626456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5" name="Freeform 234"/>
            <p:cNvSpPr/>
            <p:nvPr/>
          </p:nvSpPr>
          <p:spPr bwMode="auto">
            <a:xfrm>
              <a:off x="5344237" y="5424737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Freeform 235"/>
            <p:cNvSpPr/>
            <p:nvPr/>
          </p:nvSpPr>
          <p:spPr bwMode="auto">
            <a:xfrm>
              <a:off x="8786842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7" name="Freeform 236"/>
            <p:cNvSpPr/>
            <p:nvPr/>
          </p:nvSpPr>
          <p:spPr bwMode="auto">
            <a:xfrm>
              <a:off x="4429124" y="5429264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8" name="Freeform 237"/>
            <p:cNvSpPr/>
            <p:nvPr/>
          </p:nvSpPr>
          <p:spPr bwMode="auto">
            <a:xfrm>
              <a:off x="7858148" y="5429264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9" name="Freeform 238"/>
            <p:cNvSpPr/>
            <p:nvPr/>
          </p:nvSpPr>
          <p:spPr bwMode="auto">
            <a:xfrm>
              <a:off x="8134846" y="5411156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0" name="Freeform 239"/>
            <p:cNvSpPr/>
            <p:nvPr/>
          </p:nvSpPr>
          <p:spPr bwMode="auto">
            <a:xfrm>
              <a:off x="8434179" y="5384988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1" name="Freeform 240"/>
            <p:cNvSpPr/>
            <p:nvPr/>
          </p:nvSpPr>
          <p:spPr bwMode="auto">
            <a:xfrm>
              <a:off x="3848566" y="5415683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3500430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3786182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4071934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4357686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4643438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4929190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5214942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5500694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0" name="Oval 249"/>
            <p:cNvSpPr/>
            <p:nvPr/>
          </p:nvSpPr>
          <p:spPr bwMode="auto">
            <a:xfrm>
              <a:off x="5786446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1" name="Oval 250"/>
            <p:cNvSpPr/>
            <p:nvPr/>
          </p:nvSpPr>
          <p:spPr bwMode="auto">
            <a:xfrm>
              <a:off x="6072198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6357950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6643702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6946711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7232463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6" name="Oval 255"/>
            <p:cNvSpPr/>
            <p:nvPr/>
          </p:nvSpPr>
          <p:spPr bwMode="auto">
            <a:xfrm>
              <a:off x="7518215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7803967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8089719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8375471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8661223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1" name="Oval 260"/>
            <p:cNvSpPr/>
            <p:nvPr/>
          </p:nvSpPr>
          <p:spPr bwMode="auto">
            <a:xfrm>
              <a:off x="3500430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>
              <a:off x="3786182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4071934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4357686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4643438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6" name="Oval 265"/>
            <p:cNvSpPr/>
            <p:nvPr/>
          </p:nvSpPr>
          <p:spPr bwMode="auto">
            <a:xfrm>
              <a:off x="4929190" y="5689258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5214942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5500694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>
              <a:off x="5786446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6072198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1" name="Oval 270"/>
            <p:cNvSpPr/>
            <p:nvPr/>
          </p:nvSpPr>
          <p:spPr bwMode="auto">
            <a:xfrm>
              <a:off x="6357950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2" name="Oval 271"/>
            <p:cNvSpPr/>
            <p:nvPr/>
          </p:nvSpPr>
          <p:spPr bwMode="auto">
            <a:xfrm>
              <a:off x="6643702" y="5689258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6946711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7232463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7518215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7803967" y="5740774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7" name="Oval 276"/>
            <p:cNvSpPr/>
            <p:nvPr/>
          </p:nvSpPr>
          <p:spPr bwMode="auto">
            <a:xfrm>
              <a:off x="8089719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8" name="Oval 277"/>
            <p:cNvSpPr/>
            <p:nvPr/>
          </p:nvSpPr>
          <p:spPr bwMode="auto">
            <a:xfrm>
              <a:off x="8375471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9" name="Oval 278"/>
            <p:cNvSpPr/>
            <p:nvPr/>
          </p:nvSpPr>
          <p:spPr bwMode="auto">
            <a:xfrm>
              <a:off x="8661223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80" name="Can 279"/>
          <p:cNvSpPr>
            <a:spLocks noChangeAspect="1"/>
          </p:cNvSpPr>
          <p:nvPr/>
        </p:nvSpPr>
        <p:spPr bwMode="auto">
          <a:xfrm>
            <a:off x="2028488" y="4104806"/>
            <a:ext cx="126606" cy="373934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81" name="Can 280"/>
          <p:cNvSpPr>
            <a:spLocks noChangeAspect="1"/>
          </p:cNvSpPr>
          <p:nvPr/>
        </p:nvSpPr>
        <p:spPr bwMode="auto">
          <a:xfrm rot="5400000">
            <a:off x="2683257" y="2581439"/>
            <a:ext cx="121500" cy="376462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82" name="Can 281"/>
          <p:cNvSpPr>
            <a:spLocks noChangeAspect="1"/>
          </p:cNvSpPr>
          <p:nvPr/>
        </p:nvSpPr>
        <p:spPr bwMode="auto">
          <a:xfrm rot="5400000">
            <a:off x="968933" y="2379257"/>
            <a:ext cx="126606" cy="841352"/>
          </a:xfrm>
          <a:prstGeom prst="can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83" name="Group 181"/>
          <p:cNvGrpSpPr>
            <a:grpSpLocks noChangeAspect="1"/>
          </p:cNvGrpSpPr>
          <p:nvPr/>
        </p:nvGrpSpPr>
        <p:grpSpPr>
          <a:xfrm>
            <a:off x="2745332" y="3095763"/>
            <a:ext cx="1311491" cy="1477398"/>
            <a:chOff x="7091954" y="2094677"/>
            <a:chExt cx="1480026" cy="1630770"/>
          </a:xfrm>
        </p:grpSpPr>
        <p:sp>
          <p:nvSpPr>
            <p:cNvPr id="284" name="Freeform 283"/>
            <p:cNvSpPr/>
            <p:nvPr/>
          </p:nvSpPr>
          <p:spPr bwMode="auto">
            <a:xfrm>
              <a:off x="7091954" y="2094677"/>
              <a:ext cx="385127" cy="1252263"/>
            </a:xfrm>
            <a:custGeom>
              <a:avLst/>
              <a:gdLst>
                <a:gd name="connsiteX0" fmla="*/ 278384 w 505291"/>
                <a:gd name="connsiteY0" fmla="*/ 49445 h 1279482"/>
                <a:gd name="connsiteX1" fmla="*/ 172720 w 505291"/>
                <a:gd name="connsiteY1" fmla="*/ 677 h 1279482"/>
                <a:gd name="connsiteX2" fmla="*/ 54864 w 505291"/>
                <a:gd name="connsiteY2" fmla="*/ 45381 h 1279482"/>
                <a:gd name="connsiteX3" fmla="*/ 22352 w 505291"/>
                <a:gd name="connsiteY3" fmla="*/ 195749 h 1279482"/>
                <a:gd name="connsiteX4" fmla="*/ 188976 w 505291"/>
                <a:gd name="connsiteY4" fmla="*/ 378629 h 1279482"/>
                <a:gd name="connsiteX5" fmla="*/ 254000 w 505291"/>
                <a:gd name="connsiteY5" fmla="*/ 463973 h 1279482"/>
                <a:gd name="connsiteX6" fmla="*/ 262128 w 505291"/>
                <a:gd name="connsiteY6" fmla="*/ 780965 h 1279482"/>
                <a:gd name="connsiteX7" fmla="*/ 270256 w 505291"/>
                <a:gd name="connsiteY7" fmla="*/ 967909 h 1279482"/>
                <a:gd name="connsiteX8" fmla="*/ 270256 w 505291"/>
                <a:gd name="connsiteY8" fmla="*/ 1053253 h 1279482"/>
                <a:gd name="connsiteX9" fmla="*/ 229616 w 505291"/>
                <a:gd name="connsiteY9" fmla="*/ 1110149 h 1279482"/>
                <a:gd name="connsiteX10" fmla="*/ 217424 w 505291"/>
                <a:gd name="connsiteY10" fmla="*/ 1187365 h 1279482"/>
                <a:gd name="connsiteX11" fmla="*/ 286512 w 505291"/>
                <a:gd name="connsiteY11" fmla="*/ 1268645 h 1279482"/>
                <a:gd name="connsiteX12" fmla="*/ 388112 w 505291"/>
                <a:gd name="connsiteY12" fmla="*/ 1252389 h 1279482"/>
                <a:gd name="connsiteX13" fmla="*/ 408432 w 505291"/>
                <a:gd name="connsiteY13" fmla="*/ 1150789 h 1279482"/>
                <a:gd name="connsiteX14" fmla="*/ 355600 w 505291"/>
                <a:gd name="connsiteY14" fmla="*/ 1061381 h 1279482"/>
                <a:gd name="connsiteX15" fmla="*/ 347472 w 505291"/>
                <a:gd name="connsiteY15" fmla="*/ 984165 h 1279482"/>
                <a:gd name="connsiteX16" fmla="*/ 343408 w 505291"/>
                <a:gd name="connsiteY16" fmla="*/ 610277 h 1279482"/>
                <a:gd name="connsiteX17" fmla="*/ 343408 w 505291"/>
                <a:gd name="connsiteY17" fmla="*/ 447717 h 1279482"/>
                <a:gd name="connsiteX18" fmla="*/ 367792 w 505291"/>
                <a:gd name="connsiteY18" fmla="*/ 350181 h 1279482"/>
                <a:gd name="connsiteX19" fmla="*/ 485648 w 505291"/>
                <a:gd name="connsiteY19" fmla="*/ 277029 h 1279482"/>
                <a:gd name="connsiteX20" fmla="*/ 485648 w 505291"/>
                <a:gd name="connsiteY20" fmla="*/ 151045 h 1279482"/>
                <a:gd name="connsiteX21" fmla="*/ 371856 w 505291"/>
                <a:gd name="connsiteY21" fmla="*/ 69765 h 1279482"/>
                <a:gd name="connsiteX22" fmla="*/ 278384 w 505291"/>
                <a:gd name="connsiteY22" fmla="*/ 49445 h 1279482"/>
                <a:gd name="connsiteX0" fmla="*/ 278384 w 505291"/>
                <a:gd name="connsiteY0" fmla="*/ 28448 h 1258485"/>
                <a:gd name="connsiteX1" fmla="*/ 54864 w 505291"/>
                <a:gd name="connsiteY1" fmla="*/ 24384 h 1258485"/>
                <a:gd name="connsiteX2" fmla="*/ 22352 w 505291"/>
                <a:gd name="connsiteY2" fmla="*/ 174752 h 1258485"/>
                <a:gd name="connsiteX3" fmla="*/ 188976 w 505291"/>
                <a:gd name="connsiteY3" fmla="*/ 357632 h 1258485"/>
                <a:gd name="connsiteX4" fmla="*/ 254000 w 505291"/>
                <a:gd name="connsiteY4" fmla="*/ 442976 h 1258485"/>
                <a:gd name="connsiteX5" fmla="*/ 262128 w 505291"/>
                <a:gd name="connsiteY5" fmla="*/ 759968 h 1258485"/>
                <a:gd name="connsiteX6" fmla="*/ 270256 w 505291"/>
                <a:gd name="connsiteY6" fmla="*/ 946912 h 1258485"/>
                <a:gd name="connsiteX7" fmla="*/ 270256 w 505291"/>
                <a:gd name="connsiteY7" fmla="*/ 1032256 h 1258485"/>
                <a:gd name="connsiteX8" fmla="*/ 229616 w 505291"/>
                <a:gd name="connsiteY8" fmla="*/ 1089152 h 1258485"/>
                <a:gd name="connsiteX9" fmla="*/ 217424 w 505291"/>
                <a:gd name="connsiteY9" fmla="*/ 1166368 h 1258485"/>
                <a:gd name="connsiteX10" fmla="*/ 286512 w 505291"/>
                <a:gd name="connsiteY10" fmla="*/ 1247648 h 1258485"/>
                <a:gd name="connsiteX11" fmla="*/ 388112 w 505291"/>
                <a:gd name="connsiteY11" fmla="*/ 1231392 h 1258485"/>
                <a:gd name="connsiteX12" fmla="*/ 408432 w 505291"/>
                <a:gd name="connsiteY12" fmla="*/ 1129792 h 1258485"/>
                <a:gd name="connsiteX13" fmla="*/ 355600 w 505291"/>
                <a:gd name="connsiteY13" fmla="*/ 1040384 h 1258485"/>
                <a:gd name="connsiteX14" fmla="*/ 347472 w 505291"/>
                <a:gd name="connsiteY14" fmla="*/ 963168 h 1258485"/>
                <a:gd name="connsiteX15" fmla="*/ 343408 w 505291"/>
                <a:gd name="connsiteY15" fmla="*/ 589280 h 1258485"/>
                <a:gd name="connsiteX16" fmla="*/ 343408 w 505291"/>
                <a:gd name="connsiteY16" fmla="*/ 426720 h 1258485"/>
                <a:gd name="connsiteX17" fmla="*/ 367792 w 505291"/>
                <a:gd name="connsiteY17" fmla="*/ 329184 h 1258485"/>
                <a:gd name="connsiteX18" fmla="*/ 485648 w 505291"/>
                <a:gd name="connsiteY18" fmla="*/ 256032 h 1258485"/>
                <a:gd name="connsiteX19" fmla="*/ 485648 w 505291"/>
                <a:gd name="connsiteY19" fmla="*/ 130048 h 1258485"/>
                <a:gd name="connsiteX20" fmla="*/ 371856 w 505291"/>
                <a:gd name="connsiteY20" fmla="*/ 48768 h 1258485"/>
                <a:gd name="connsiteX21" fmla="*/ 278384 w 505291"/>
                <a:gd name="connsiteY21" fmla="*/ 28448 h 1258485"/>
                <a:gd name="connsiteX0" fmla="*/ 270933 w 497840"/>
                <a:gd name="connsiteY0" fmla="*/ 20997 h 1251034"/>
                <a:gd name="connsiteX1" fmla="*/ 14901 w 497840"/>
                <a:gd name="connsiteY1" fmla="*/ 167301 h 1251034"/>
                <a:gd name="connsiteX2" fmla="*/ 181525 w 497840"/>
                <a:gd name="connsiteY2" fmla="*/ 350181 h 1251034"/>
                <a:gd name="connsiteX3" fmla="*/ 246549 w 497840"/>
                <a:gd name="connsiteY3" fmla="*/ 435525 h 1251034"/>
                <a:gd name="connsiteX4" fmla="*/ 254677 w 497840"/>
                <a:gd name="connsiteY4" fmla="*/ 752517 h 1251034"/>
                <a:gd name="connsiteX5" fmla="*/ 262805 w 497840"/>
                <a:gd name="connsiteY5" fmla="*/ 939461 h 1251034"/>
                <a:gd name="connsiteX6" fmla="*/ 262805 w 497840"/>
                <a:gd name="connsiteY6" fmla="*/ 1024805 h 1251034"/>
                <a:gd name="connsiteX7" fmla="*/ 222165 w 497840"/>
                <a:gd name="connsiteY7" fmla="*/ 1081701 h 1251034"/>
                <a:gd name="connsiteX8" fmla="*/ 209973 w 497840"/>
                <a:gd name="connsiteY8" fmla="*/ 1158917 h 1251034"/>
                <a:gd name="connsiteX9" fmla="*/ 279061 w 497840"/>
                <a:gd name="connsiteY9" fmla="*/ 1240197 h 1251034"/>
                <a:gd name="connsiteX10" fmla="*/ 380661 w 497840"/>
                <a:gd name="connsiteY10" fmla="*/ 1223941 h 1251034"/>
                <a:gd name="connsiteX11" fmla="*/ 400981 w 497840"/>
                <a:gd name="connsiteY11" fmla="*/ 1122341 h 1251034"/>
                <a:gd name="connsiteX12" fmla="*/ 348149 w 497840"/>
                <a:gd name="connsiteY12" fmla="*/ 1032933 h 1251034"/>
                <a:gd name="connsiteX13" fmla="*/ 340021 w 497840"/>
                <a:gd name="connsiteY13" fmla="*/ 955717 h 1251034"/>
                <a:gd name="connsiteX14" fmla="*/ 335957 w 497840"/>
                <a:gd name="connsiteY14" fmla="*/ 581829 h 1251034"/>
                <a:gd name="connsiteX15" fmla="*/ 335957 w 497840"/>
                <a:gd name="connsiteY15" fmla="*/ 419269 h 1251034"/>
                <a:gd name="connsiteX16" fmla="*/ 360341 w 497840"/>
                <a:gd name="connsiteY16" fmla="*/ 321733 h 1251034"/>
                <a:gd name="connsiteX17" fmla="*/ 478197 w 497840"/>
                <a:gd name="connsiteY17" fmla="*/ 248581 h 1251034"/>
                <a:gd name="connsiteX18" fmla="*/ 478197 w 497840"/>
                <a:gd name="connsiteY18" fmla="*/ 122597 h 1251034"/>
                <a:gd name="connsiteX19" fmla="*/ 364405 w 497840"/>
                <a:gd name="connsiteY19" fmla="*/ 41317 h 1251034"/>
                <a:gd name="connsiteX20" fmla="*/ 270933 w 497840"/>
                <a:gd name="connsiteY20" fmla="*/ 20997 h 1251034"/>
                <a:gd name="connsiteX0" fmla="*/ 93472 w 320379"/>
                <a:gd name="connsiteY0" fmla="*/ 51477 h 1281514"/>
                <a:gd name="connsiteX1" fmla="*/ 4064 w 320379"/>
                <a:gd name="connsiteY1" fmla="*/ 380661 h 1281514"/>
                <a:gd name="connsiteX2" fmla="*/ 69088 w 320379"/>
                <a:gd name="connsiteY2" fmla="*/ 466005 h 1281514"/>
                <a:gd name="connsiteX3" fmla="*/ 77216 w 320379"/>
                <a:gd name="connsiteY3" fmla="*/ 782997 h 1281514"/>
                <a:gd name="connsiteX4" fmla="*/ 85344 w 320379"/>
                <a:gd name="connsiteY4" fmla="*/ 969941 h 1281514"/>
                <a:gd name="connsiteX5" fmla="*/ 85344 w 320379"/>
                <a:gd name="connsiteY5" fmla="*/ 1055285 h 1281514"/>
                <a:gd name="connsiteX6" fmla="*/ 44704 w 320379"/>
                <a:gd name="connsiteY6" fmla="*/ 1112181 h 1281514"/>
                <a:gd name="connsiteX7" fmla="*/ 32512 w 320379"/>
                <a:gd name="connsiteY7" fmla="*/ 1189397 h 1281514"/>
                <a:gd name="connsiteX8" fmla="*/ 101600 w 320379"/>
                <a:gd name="connsiteY8" fmla="*/ 1270677 h 1281514"/>
                <a:gd name="connsiteX9" fmla="*/ 203200 w 320379"/>
                <a:gd name="connsiteY9" fmla="*/ 1254421 h 1281514"/>
                <a:gd name="connsiteX10" fmla="*/ 223520 w 320379"/>
                <a:gd name="connsiteY10" fmla="*/ 1152821 h 1281514"/>
                <a:gd name="connsiteX11" fmla="*/ 170688 w 320379"/>
                <a:gd name="connsiteY11" fmla="*/ 1063413 h 1281514"/>
                <a:gd name="connsiteX12" fmla="*/ 162560 w 320379"/>
                <a:gd name="connsiteY12" fmla="*/ 986197 h 1281514"/>
                <a:gd name="connsiteX13" fmla="*/ 158496 w 320379"/>
                <a:gd name="connsiteY13" fmla="*/ 612309 h 1281514"/>
                <a:gd name="connsiteX14" fmla="*/ 158496 w 320379"/>
                <a:gd name="connsiteY14" fmla="*/ 449749 h 1281514"/>
                <a:gd name="connsiteX15" fmla="*/ 182880 w 320379"/>
                <a:gd name="connsiteY15" fmla="*/ 352213 h 1281514"/>
                <a:gd name="connsiteX16" fmla="*/ 300736 w 320379"/>
                <a:gd name="connsiteY16" fmla="*/ 279061 h 1281514"/>
                <a:gd name="connsiteX17" fmla="*/ 300736 w 320379"/>
                <a:gd name="connsiteY17" fmla="*/ 153077 h 1281514"/>
                <a:gd name="connsiteX18" fmla="*/ 186944 w 320379"/>
                <a:gd name="connsiteY18" fmla="*/ 71797 h 1281514"/>
                <a:gd name="connsiteX19" fmla="*/ 93472 w 320379"/>
                <a:gd name="connsiteY19" fmla="*/ 51477 h 1281514"/>
                <a:gd name="connsiteX0" fmla="*/ 70443 w 297350"/>
                <a:gd name="connsiteY0" fmla="*/ 65701 h 1295738"/>
                <a:gd name="connsiteX1" fmla="*/ 46059 w 297350"/>
                <a:gd name="connsiteY1" fmla="*/ 480229 h 1295738"/>
                <a:gd name="connsiteX2" fmla="*/ 54187 w 297350"/>
                <a:gd name="connsiteY2" fmla="*/ 797221 h 1295738"/>
                <a:gd name="connsiteX3" fmla="*/ 62315 w 297350"/>
                <a:gd name="connsiteY3" fmla="*/ 984165 h 1295738"/>
                <a:gd name="connsiteX4" fmla="*/ 62315 w 297350"/>
                <a:gd name="connsiteY4" fmla="*/ 1069509 h 1295738"/>
                <a:gd name="connsiteX5" fmla="*/ 21675 w 297350"/>
                <a:gd name="connsiteY5" fmla="*/ 1126405 h 1295738"/>
                <a:gd name="connsiteX6" fmla="*/ 9483 w 297350"/>
                <a:gd name="connsiteY6" fmla="*/ 1203621 h 1295738"/>
                <a:gd name="connsiteX7" fmla="*/ 78571 w 297350"/>
                <a:gd name="connsiteY7" fmla="*/ 1284901 h 1295738"/>
                <a:gd name="connsiteX8" fmla="*/ 180171 w 297350"/>
                <a:gd name="connsiteY8" fmla="*/ 1268645 h 1295738"/>
                <a:gd name="connsiteX9" fmla="*/ 200491 w 297350"/>
                <a:gd name="connsiteY9" fmla="*/ 1167045 h 1295738"/>
                <a:gd name="connsiteX10" fmla="*/ 147659 w 297350"/>
                <a:gd name="connsiteY10" fmla="*/ 1077637 h 1295738"/>
                <a:gd name="connsiteX11" fmla="*/ 139531 w 297350"/>
                <a:gd name="connsiteY11" fmla="*/ 1000421 h 1295738"/>
                <a:gd name="connsiteX12" fmla="*/ 135467 w 297350"/>
                <a:gd name="connsiteY12" fmla="*/ 626533 h 1295738"/>
                <a:gd name="connsiteX13" fmla="*/ 135467 w 297350"/>
                <a:gd name="connsiteY13" fmla="*/ 463973 h 1295738"/>
                <a:gd name="connsiteX14" fmla="*/ 159851 w 297350"/>
                <a:gd name="connsiteY14" fmla="*/ 366437 h 1295738"/>
                <a:gd name="connsiteX15" fmla="*/ 277707 w 297350"/>
                <a:gd name="connsiteY15" fmla="*/ 293285 h 1295738"/>
                <a:gd name="connsiteX16" fmla="*/ 277707 w 297350"/>
                <a:gd name="connsiteY16" fmla="*/ 167301 h 1295738"/>
                <a:gd name="connsiteX17" fmla="*/ 163915 w 297350"/>
                <a:gd name="connsiteY17" fmla="*/ 86021 h 1295738"/>
                <a:gd name="connsiteX18" fmla="*/ 70443 w 297350"/>
                <a:gd name="connsiteY18" fmla="*/ 65701 h 1295738"/>
                <a:gd name="connsiteX0" fmla="*/ 19643 w 368814"/>
                <a:gd name="connsiteY0" fmla="*/ 65701 h 1278783"/>
                <a:gd name="connsiteX1" fmla="*/ 117523 w 368814"/>
                <a:gd name="connsiteY1" fmla="*/ 463274 h 1278783"/>
                <a:gd name="connsiteX2" fmla="*/ 125651 w 368814"/>
                <a:gd name="connsiteY2" fmla="*/ 780266 h 1278783"/>
                <a:gd name="connsiteX3" fmla="*/ 133779 w 368814"/>
                <a:gd name="connsiteY3" fmla="*/ 967210 h 1278783"/>
                <a:gd name="connsiteX4" fmla="*/ 133779 w 368814"/>
                <a:gd name="connsiteY4" fmla="*/ 1052554 h 1278783"/>
                <a:gd name="connsiteX5" fmla="*/ 93139 w 368814"/>
                <a:gd name="connsiteY5" fmla="*/ 1109450 h 1278783"/>
                <a:gd name="connsiteX6" fmla="*/ 80947 w 368814"/>
                <a:gd name="connsiteY6" fmla="*/ 1186666 h 1278783"/>
                <a:gd name="connsiteX7" fmla="*/ 150035 w 368814"/>
                <a:gd name="connsiteY7" fmla="*/ 1267946 h 1278783"/>
                <a:gd name="connsiteX8" fmla="*/ 251635 w 368814"/>
                <a:gd name="connsiteY8" fmla="*/ 1251690 h 1278783"/>
                <a:gd name="connsiteX9" fmla="*/ 271955 w 368814"/>
                <a:gd name="connsiteY9" fmla="*/ 1150090 h 1278783"/>
                <a:gd name="connsiteX10" fmla="*/ 219123 w 368814"/>
                <a:gd name="connsiteY10" fmla="*/ 1060682 h 1278783"/>
                <a:gd name="connsiteX11" fmla="*/ 210995 w 368814"/>
                <a:gd name="connsiteY11" fmla="*/ 983466 h 1278783"/>
                <a:gd name="connsiteX12" fmla="*/ 206931 w 368814"/>
                <a:gd name="connsiteY12" fmla="*/ 609578 h 1278783"/>
                <a:gd name="connsiteX13" fmla="*/ 206931 w 368814"/>
                <a:gd name="connsiteY13" fmla="*/ 447018 h 1278783"/>
                <a:gd name="connsiteX14" fmla="*/ 231315 w 368814"/>
                <a:gd name="connsiteY14" fmla="*/ 349482 h 1278783"/>
                <a:gd name="connsiteX15" fmla="*/ 349171 w 368814"/>
                <a:gd name="connsiteY15" fmla="*/ 276330 h 1278783"/>
                <a:gd name="connsiteX16" fmla="*/ 349171 w 368814"/>
                <a:gd name="connsiteY16" fmla="*/ 150346 h 1278783"/>
                <a:gd name="connsiteX17" fmla="*/ 235379 w 368814"/>
                <a:gd name="connsiteY17" fmla="*/ 69066 h 1278783"/>
                <a:gd name="connsiteX18" fmla="*/ 19643 w 368814"/>
                <a:gd name="connsiteY18" fmla="*/ 65701 h 1278783"/>
                <a:gd name="connsiteX0" fmla="*/ 28271 w 377442"/>
                <a:gd name="connsiteY0" fmla="*/ 37334 h 1250416"/>
                <a:gd name="connsiteX1" fmla="*/ 74382 w 377442"/>
                <a:gd name="connsiteY1" fmla="*/ 264706 h 1250416"/>
                <a:gd name="connsiteX2" fmla="*/ 126151 w 377442"/>
                <a:gd name="connsiteY2" fmla="*/ 434907 h 1250416"/>
                <a:gd name="connsiteX3" fmla="*/ 134279 w 377442"/>
                <a:gd name="connsiteY3" fmla="*/ 751899 h 1250416"/>
                <a:gd name="connsiteX4" fmla="*/ 142407 w 377442"/>
                <a:gd name="connsiteY4" fmla="*/ 938843 h 1250416"/>
                <a:gd name="connsiteX5" fmla="*/ 142407 w 377442"/>
                <a:gd name="connsiteY5" fmla="*/ 1024187 h 1250416"/>
                <a:gd name="connsiteX6" fmla="*/ 101767 w 377442"/>
                <a:gd name="connsiteY6" fmla="*/ 1081083 h 1250416"/>
                <a:gd name="connsiteX7" fmla="*/ 89575 w 377442"/>
                <a:gd name="connsiteY7" fmla="*/ 1158299 h 1250416"/>
                <a:gd name="connsiteX8" fmla="*/ 158663 w 377442"/>
                <a:gd name="connsiteY8" fmla="*/ 1239579 h 1250416"/>
                <a:gd name="connsiteX9" fmla="*/ 260263 w 377442"/>
                <a:gd name="connsiteY9" fmla="*/ 1223323 h 1250416"/>
                <a:gd name="connsiteX10" fmla="*/ 280583 w 377442"/>
                <a:gd name="connsiteY10" fmla="*/ 1121723 h 1250416"/>
                <a:gd name="connsiteX11" fmla="*/ 227751 w 377442"/>
                <a:gd name="connsiteY11" fmla="*/ 1032315 h 1250416"/>
                <a:gd name="connsiteX12" fmla="*/ 219623 w 377442"/>
                <a:gd name="connsiteY12" fmla="*/ 955099 h 1250416"/>
                <a:gd name="connsiteX13" fmla="*/ 215559 w 377442"/>
                <a:gd name="connsiteY13" fmla="*/ 581211 h 1250416"/>
                <a:gd name="connsiteX14" fmla="*/ 215559 w 377442"/>
                <a:gd name="connsiteY14" fmla="*/ 418651 h 1250416"/>
                <a:gd name="connsiteX15" fmla="*/ 239943 w 377442"/>
                <a:gd name="connsiteY15" fmla="*/ 321115 h 1250416"/>
                <a:gd name="connsiteX16" fmla="*/ 357799 w 377442"/>
                <a:gd name="connsiteY16" fmla="*/ 247963 h 1250416"/>
                <a:gd name="connsiteX17" fmla="*/ 357799 w 377442"/>
                <a:gd name="connsiteY17" fmla="*/ 121979 h 1250416"/>
                <a:gd name="connsiteX18" fmla="*/ 244007 w 377442"/>
                <a:gd name="connsiteY18" fmla="*/ 40699 h 1250416"/>
                <a:gd name="connsiteX19" fmla="*/ 28271 w 377442"/>
                <a:gd name="connsiteY19" fmla="*/ 37334 h 1250416"/>
                <a:gd name="connsiteX0" fmla="*/ 35956 w 385127"/>
                <a:gd name="connsiteY0" fmla="*/ 39181 h 1252263"/>
                <a:gd name="connsiteX1" fmla="*/ 35956 w 385127"/>
                <a:gd name="connsiteY1" fmla="*/ 277630 h 1252263"/>
                <a:gd name="connsiteX2" fmla="*/ 133836 w 385127"/>
                <a:gd name="connsiteY2" fmla="*/ 436754 h 1252263"/>
                <a:gd name="connsiteX3" fmla="*/ 141964 w 385127"/>
                <a:gd name="connsiteY3" fmla="*/ 753746 h 1252263"/>
                <a:gd name="connsiteX4" fmla="*/ 150092 w 385127"/>
                <a:gd name="connsiteY4" fmla="*/ 940690 h 1252263"/>
                <a:gd name="connsiteX5" fmla="*/ 150092 w 385127"/>
                <a:gd name="connsiteY5" fmla="*/ 1026034 h 1252263"/>
                <a:gd name="connsiteX6" fmla="*/ 109452 w 385127"/>
                <a:gd name="connsiteY6" fmla="*/ 1082930 h 1252263"/>
                <a:gd name="connsiteX7" fmla="*/ 97260 w 385127"/>
                <a:gd name="connsiteY7" fmla="*/ 1160146 h 1252263"/>
                <a:gd name="connsiteX8" fmla="*/ 166348 w 385127"/>
                <a:gd name="connsiteY8" fmla="*/ 1241426 h 1252263"/>
                <a:gd name="connsiteX9" fmla="*/ 267948 w 385127"/>
                <a:gd name="connsiteY9" fmla="*/ 1225170 h 1252263"/>
                <a:gd name="connsiteX10" fmla="*/ 288268 w 385127"/>
                <a:gd name="connsiteY10" fmla="*/ 1123570 h 1252263"/>
                <a:gd name="connsiteX11" fmla="*/ 235436 w 385127"/>
                <a:gd name="connsiteY11" fmla="*/ 1034162 h 1252263"/>
                <a:gd name="connsiteX12" fmla="*/ 227308 w 385127"/>
                <a:gd name="connsiteY12" fmla="*/ 956946 h 1252263"/>
                <a:gd name="connsiteX13" fmla="*/ 223244 w 385127"/>
                <a:gd name="connsiteY13" fmla="*/ 583058 h 1252263"/>
                <a:gd name="connsiteX14" fmla="*/ 223244 w 385127"/>
                <a:gd name="connsiteY14" fmla="*/ 420498 h 1252263"/>
                <a:gd name="connsiteX15" fmla="*/ 247628 w 385127"/>
                <a:gd name="connsiteY15" fmla="*/ 322962 h 1252263"/>
                <a:gd name="connsiteX16" fmla="*/ 365484 w 385127"/>
                <a:gd name="connsiteY16" fmla="*/ 249810 h 1252263"/>
                <a:gd name="connsiteX17" fmla="*/ 365484 w 385127"/>
                <a:gd name="connsiteY17" fmla="*/ 123826 h 1252263"/>
                <a:gd name="connsiteX18" fmla="*/ 251692 w 385127"/>
                <a:gd name="connsiteY18" fmla="*/ 42546 h 1252263"/>
                <a:gd name="connsiteX19" fmla="*/ 35956 w 385127"/>
                <a:gd name="connsiteY19" fmla="*/ 39181 h 125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85127" h="1252263">
                  <a:moveTo>
                    <a:pt x="35956" y="39181"/>
                  </a:moveTo>
                  <a:cubicBezTo>
                    <a:pt x="0" y="78362"/>
                    <a:pt x="19643" y="211368"/>
                    <a:pt x="35956" y="277630"/>
                  </a:cubicBezTo>
                  <a:cubicBezTo>
                    <a:pt x="52269" y="343892"/>
                    <a:pt x="116168" y="357401"/>
                    <a:pt x="133836" y="436754"/>
                  </a:cubicBezTo>
                  <a:cubicBezTo>
                    <a:pt x="151504" y="516107"/>
                    <a:pt x="139255" y="669757"/>
                    <a:pt x="141964" y="753746"/>
                  </a:cubicBezTo>
                  <a:cubicBezTo>
                    <a:pt x="144673" y="837735"/>
                    <a:pt x="148737" y="895309"/>
                    <a:pt x="150092" y="940690"/>
                  </a:cubicBezTo>
                  <a:cubicBezTo>
                    <a:pt x="151447" y="986071"/>
                    <a:pt x="156865" y="1002327"/>
                    <a:pt x="150092" y="1026034"/>
                  </a:cubicBezTo>
                  <a:cubicBezTo>
                    <a:pt x="143319" y="1049741"/>
                    <a:pt x="118257" y="1060578"/>
                    <a:pt x="109452" y="1082930"/>
                  </a:cubicBezTo>
                  <a:cubicBezTo>
                    <a:pt x="100647" y="1105282"/>
                    <a:pt x="87777" y="1133730"/>
                    <a:pt x="97260" y="1160146"/>
                  </a:cubicBezTo>
                  <a:cubicBezTo>
                    <a:pt x="106743" y="1186562"/>
                    <a:pt x="137900" y="1230589"/>
                    <a:pt x="166348" y="1241426"/>
                  </a:cubicBezTo>
                  <a:cubicBezTo>
                    <a:pt x="194796" y="1252263"/>
                    <a:pt x="247628" y="1244813"/>
                    <a:pt x="267948" y="1225170"/>
                  </a:cubicBezTo>
                  <a:cubicBezTo>
                    <a:pt x="288268" y="1205527"/>
                    <a:pt x="293687" y="1155405"/>
                    <a:pt x="288268" y="1123570"/>
                  </a:cubicBezTo>
                  <a:cubicBezTo>
                    <a:pt x="282849" y="1091735"/>
                    <a:pt x="245596" y="1061933"/>
                    <a:pt x="235436" y="1034162"/>
                  </a:cubicBezTo>
                  <a:cubicBezTo>
                    <a:pt x="225276" y="1006391"/>
                    <a:pt x="229340" y="1032130"/>
                    <a:pt x="227308" y="956946"/>
                  </a:cubicBezTo>
                  <a:cubicBezTo>
                    <a:pt x="225276" y="881762"/>
                    <a:pt x="223921" y="672466"/>
                    <a:pt x="223244" y="583058"/>
                  </a:cubicBezTo>
                  <a:cubicBezTo>
                    <a:pt x="222567" y="493650"/>
                    <a:pt x="219180" y="463847"/>
                    <a:pt x="223244" y="420498"/>
                  </a:cubicBezTo>
                  <a:cubicBezTo>
                    <a:pt x="227308" y="377149"/>
                    <a:pt x="223921" y="351410"/>
                    <a:pt x="247628" y="322962"/>
                  </a:cubicBezTo>
                  <a:cubicBezTo>
                    <a:pt x="271335" y="294514"/>
                    <a:pt x="345841" y="282999"/>
                    <a:pt x="365484" y="249810"/>
                  </a:cubicBezTo>
                  <a:cubicBezTo>
                    <a:pt x="385127" y="216621"/>
                    <a:pt x="384449" y="158370"/>
                    <a:pt x="365484" y="123826"/>
                  </a:cubicBezTo>
                  <a:cubicBezTo>
                    <a:pt x="346519" y="89282"/>
                    <a:pt x="306613" y="56653"/>
                    <a:pt x="251692" y="42546"/>
                  </a:cubicBezTo>
                  <a:cubicBezTo>
                    <a:pt x="196771" y="28439"/>
                    <a:pt x="71912" y="0"/>
                    <a:pt x="35956" y="3918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1499988" rev="0"/>
              </a:camera>
              <a:lightRig rig="threePt" dir="t"/>
            </a:scene3d>
            <a:sp3d extrusionH="50800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85" name="Group 169"/>
            <p:cNvGrpSpPr/>
            <p:nvPr/>
          </p:nvGrpSpPr>
          <p:grpSpPr>
            <a:xfrm>
              <a:off x="7310746" y="3266493"/>
              <a:ext cx="1261234" cy="458954"/>
              <a:chOff x="7310746" y="3266493"/>
              <a:chExt cx="1261234" cy="458954"/>
            </a:xfrm>
          </p:grpSpPr>
          <p:sp>
            <p:nvSpPr>
              <p:cNvPr id="286" name="TextBox 285"/>
              <p:cNvSpPr txBox="1"/>
              <p:nvPr/>
            </p:nvSpPr>
            <p:spPr>
              <a:xfrm>
                <a:off x="7310746" y="3385719"/>
                <a:ext cx="1261234" cy="3397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0" dirty="0" smtClean="0">
                    <a:solidFill>
                      <a:srgbClr val="006699"/>
                    </a:solidFill>
                    <a:latin typeface="+mn-lt"/>
                    <a:sym typeface="Symbol"/>
                  </a:rPr>
                  <a:t>-</a:t>
                </a:r>
                <a:r>
                  <a:rPr lang="en-GB" sz="1400" i="0" dirty="0" err="1" smtClean="0">
                    <a:solidFill>
                      <a:srgbClr val="006699"/>
                    </a:solidFill>
                    <a:latin typeface="+mn-lt"/>
                    <a:sym typeface="Symbol"/>
                  </a:rPr>
                  <a:t>secretase</a:t>
                </a:r>
                <a:endParaRPr lang="en-GB" sz="14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  <p:cxnSp>
            <p:nvCxnSpPr>
              <p:cNvPr id="287" name="Straight Arrow Connector 286"/>
              <p:cNvCxnSpPr/>
              <p:nvPr/>
            </p:nvCxnSpPr>
            <p:spPr bwMode="auto">
              <a:xfrm flipH="1" flipV="1">
                <a:off x="7432641" y="3266493"/>
                <a:ext cx="182838" cy="17883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  <p:grpSp>
        <p:nvGrpSpPr>
          <p:cNvPr id="288" name="Group 287"/>
          <p:cNvGrpSpPr>
            <a:grpSpLocks noChangeAspect="1"/>
          </p:cNvGrpSpPr>
          <p:nvPr/>
        </p:nvGrpSpPr>
        <p:grpSpPr>
          <a:xfrm>
            <a:off x="646097" y="2225268"/>
            <a:ext cx="732893" cy="510634"/>
            <a:chOff x="5552086" y="5468213"/>
            <a:chExt cx="977190" cy="680843"/>
          </a:xfrm>
        </p:grpSpPr>
        <p:sp>
          <p:nvSpPr>
            <p:cNvPr id="289" name="TextBox 288"/>
            <p:cNvSpPr txBox="1"/>
            <p:nvPr/>
          </p:nvSpPr>
          <p:spPr>
            <a:xfrm>
              <a:off x="5552086" y="5468213"/>
              <a:ext cx="977190" cy="410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0" dirty="0" err="1" smtClean="0">
                  <a:solidFill>
                    <a:srgbClr val="006699"/>
                  </a:solidFill>
                  <a:latin typeface="+mn-lt"/>
                  <a:sym typeface="Symbol"/>
                </a:rPr>
                <a:t>sAPP</a:t>
              </a:r>
              <a:r>
                <a:rPr lang="en-GB" sz="1400" i="0" dirty="0" smtClean="0">
                  <a:solidFill>
                    <a:srgbClr val="006699"/>
                  </a:solidFill>
                  <a:latin typeface="+mn-lt"/>
                  <a:sym typeface="Symbol"/>
                </a:rPr>
                <a:t></a:t>
              </a:r>
              <a:endParaRPr lang="en-GB" sz="1400" i="0" dirty="0">
                <a:solidFill>
                  <a:srgbClr val="006699"/>
                </a:solidFill>
                <a:latin typeface="+mn-lt"/>
              </a:endParaRPr>
            </a:p>
          </p:txBody>
        </p:sp>
        <p:cxnSp>
          <p:nvCxnSpPr>
            <p:cNvPr id="290" name="Straight Arrow Connector 289"/>
            <p:cNvCxnSpPr/>
            <p:nvPr/>
          </p:nvCxnSpPr>
          <p:spPr bwMode="auto">
            <a:xfrm>
              <a:off x="5940152" y="5877272"/>
              <a:ext cx="104332" cy="2717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291" name="Group 290"/>
          <p:cNvGrpSpPr>
            <a:grpSpLocks noChangeAspect="1"/>
          </p:cNvGrpSpPr>
          <p:nvPr/>
        </p:nvGrpSpPr>
        <p:grpSpPr>
          <a:xfrm>
            <a:off x="2621842" y="2199108"/>
            <a:ext cx="712054" cy="487473"/>
            <a:chOff x="5580112" y="5515341"/>
            <a:chExt cx="949404" cy="649963"/>
          </a:xfrm>
        </p:grpSpPr>
        <p:sp>
          <p:nvSpPr>
            <p:cNvPr id="292" name="TextBox 291"/>
            <p:cNvSpPr txBox="1"/>
            <p:nvPr/>
          </p:nvSpPr>
          <p:spPr>
            <a:xfrm>
              <a:off x="5580112" y="5515341"/>
              <a:ext cx="949404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0" dirty="0" smtClean="0">
                  <a:solidFill>
                    <a:srgbClr val="006699"/>
                  </a:solidFill>
                  <a:latin typeface="+mn-lt"/>
                  <a:sym typeface="Symbol"/>
                </a:rPr>
                <a:t>A</a:t>
              </a:r>
              <a:r>
                <a:rPr lang="en-GB" sz="1400" i="0" baseline="-25000" dirty="0" smtClean="0">
                  <a:solidFill>
                    <a:srgbClr val="006699"/>
                  </a:solidFill>
                  <a:latin typeface="+mn-lt"/>
                  <a:sym typeface="Symbol"/>
                </a:rPr>
                <a:t>40-42</a:t>
              </a:r>
              <a:endParaRPr lang="en-GB" sz="1400" i="0" dirty="0">
                <a:solidFill>
                  <a:srgbClr val="006699"/>
                </a:solidFill>
                <a:latin typeface="+mn-lt"/>
              </a:endParaRPr>
            </a:p>
          </p:txBody>
        </p:sp>
        <p:cxnSp>
          <p:nvCxnSpPr>
            <p:cNvPr id="293" name="Straight Arrow Connector 292"/>
            <p:cNvCxnSpPr/>
            <p:nvPr/>
          </p:nvCxnSpPr>
          <p:spPr bwMode="auto">
            <a:xfrm flipH="1">
              <a:off x="5724128" y="5877272"/>
              <a:ext cx="72008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294" name="Group 180"/>
          <p:cNvGrpSpPr>
            <a:grpSpLocks noChangeAspect="1"/>
          </p:cNvGrpSpPr>
          <p:nvPr/>
        </p:nvGrpSpPr>
        <p:grpSpPr>
          <a:xfrm>
            <a:off x="482520" y="3411916"/>
            <a:ext cx="1093569" cy="1245036"/>
            <a:chOff x="4851992" y="2340665"/>
            <a:chExt cx="1234101" cy="1374286"/>
          </a:xfrm>
        </p:grpSpPr>
        <p:grpSp>
          <p:nvGrpSpPr>
            <p:cNvPr id="295" name="Group 164"/>
            <p:cNvGrpSpPr/>
            <p:nvPr/>
          </p:nvGrpSpPr>
          <p:grpSpPr>
            <a:xfrm>
              <a:off x="5309622" y="2340665"/>
              <a:ext cx="476824" cy="874022"/>
              <a:chOff x="5309622" y="1983475"/>
              <a:chExt cx="476824" cy="874022"/>
            </a:xfrm>
          </p:grpSpPr>
          <p:sp>
            <p:nvSpPr>
              <p:cNvPr id="299" name="Freeform 298"/>
              <p:cNvSpPr/>
              <p:nvPr/>
            </p:nvSpPr>
            <p:spPr bwMode="auto">
              <a:xfrm>
                <a:off x="5309622" y="2281443"/>
                <a:ext cx="333948" cy="576054"/>
              </a:xfrm>
              <a:custGeom>
                <a:avLst/>
                <a:gdLst>
                  <a:gd name="connsiteX0" fmla="*/ 293427 w 382138"/>
                  <a:gd name="connsiteY0" fmla="*/ 445827 h 696035"/>
                  <a:gd name="connsiteX1" fmla="*/ 279779 w 382138"/>
                  <a:gd name="connsiteY1" fmla="*/ 186519 h 696035"/>
                  <a:gd name="connsiteX2" fmla="*/ 293427 w 382138"/>
                  <a:gd name="connsiteY2" fmla="*/ 63689 h 696035"/>
                  <a:gd name="connsiteX3" fmla="*/ 197893 w 382138"/>
                  <a:gd name="connsiteY3" fmla="*/ 9098 h 696035"/>
                  <a:gd name="connsiteX4" fmla="*/ 88711 w 382138"/>
                  <a:gd name="connsiteY4" fmla="*/ 36394 h 696035"/>
                  <a:gd name="connsiteX5" fmla="*/ 116006 w 382138"/>
                  <a:gd name="connsiteY5" fmla="*/ 227462 h 696035"/>
                  <a:gd name="connsiteX6" fmla="*/ 116006 w 382138"/>
                  <a:gd name="connsiteY6" fmla="*/ 377588 h 696035"/>
                  <a:gd name="connsiteX7" fmla="*/ 47767 w 382138"/>
                  <a:gd name="connsiteY7" fmla="*/ 486770 h 696035"/>
                  <a:gd name="connsiteX8" fmla="*/ 20472 w 382138"/>
                  <a:gd name="connsiteY8" fmla="*/ 595952 h 696035"/>
                  <a:gd name="connsiteX9" fmla="*/ 170597 w 382138"/>
                  <a:gd name="connsiteY9" fmla="*/ 691486 h 696035"/>
                  <a:gd name="connsiteX10" fmla="*/ 361666 w 382138"/>
                  <a:gd name="connsiteY10" fmla="*/ 568656 h 696035"/>
                  <a:gd name="connsiteX11" fmla="*/ 293427 w 382138"/>
                  <a:gd name="connsiteY11" fmla="*/ 445827 h 696035"/>
                  <a:gd name="connsiteX0" fmla="*/ 507709 w 521357"/>
                  <a:gd name="connsiteY0" fmla="*/ 445827 h 696035"/>
                  <a:gd name="connsiteX1" fmla="*/ 279779 w 521357"/>
                  <a:gd name="connsiteY1" fmla="*/ 186519 h 696035"/>
                  <a:gd name="connsiteX2" fmla="*/ 293427 w 521357"/>
                  <a:gd name="connsiteY2" fmla="*/ 63689 h 696035"/>
                  <a:gd name="connsiteX3" fmla="*/ 197893 w 521357"/>
                  <a:gd name="connsiteY3" fmla="*/ 9098 h 696035"/>
                  <a:gd name="connsiteX4" fmla="*/ 88711 w 521357"/>
                  <a:gd name="connsiteY4" fmla="*/ 36394 h 696035"/>
                  <a:gd name="connsiteX5" fmla="*/ 116006 w 521357"/>
                  <a:gd name="connsiteY5" fmla="*/ 227462 h 696035"/>
                  <a:gd name="connsiteX6" fmla="*/ 116006 w 521357"/>
                  <a:gd name="connsiteY6" fmla="*/ 377588 h 696035"/>
                  <a:gd name="connsiteX7" fmla="*/ 47767 w 521357"/>
                  <a:gd name="connsiteY7" fmla="*/ 486770 h 696035"/>
                  <a:gd name="connsiteX8" fmla="*/ 20472 w 521357"/>
                  <a:gd name="connsiteY8" fmla="*/ 595952 h 696035"/>
                  <a:gd name="connsiteX9" fmla="*/ 170597 w 521357"/>
                  <a:gd name="connsiteY9" fmla="*/ 691486 h 696035"/>
                  <a:gd name="connsiteX10" fmla="*/ 361666 w 521357"/>
                  <a:gd name="connsiteY10" fmla="*/ 568656 h 696035"/>
                  <a:gd name="connsiteX11" fmla="*/ 507709 w 521357"/>
                  <a:gd name="connsiteY11" fmla="*/ 445827 h 696035"/>
                  <a:gd name="connsiteX0" fmla="*/ 507709 w 519082"/>
                  <a:gd name="connsiteY0" fmla="*/ 454926 h 705134"/>
                  <a:gd name="connsiteX1" fmla="*/ 293427 w 519082"/>
                  <a:gd name="connsiteY1" fmla="*/ 72788 h 705134"/>
                  <a:gd name="connsiteX2" fmla="*/ 197893 w 519082"/>
                  <a:gd name="connsiteY2" fmla="*/ 18197 h 705134"/>
                  <a:gd name="connsiteX3" fmla="*/ 88711 w 519082"/>
                  <a:gd name="connsiteY3" fmla="*/ 45493 h 705134"/>
                  <a:gd name="connsiteX4" fmla="*/ 116006 w 519082"/>
                  <a:gd name="connsiteY4" fmla="*/ 236561 h 705134"/>
                  <a:gd name="connsiteX5" fmla="*/ 116006 w 519082"/>
                  <a:gd name="connsiteY5" fmla="*/ 386687 h 705134"/>
                  <a:gd name="connsiteX6" fmla="*/ 47767 w 519082"/>
                  <a:gd name="connsiteY6" fmla="*/ 495869 h 705134"/>
                  <a:gd name="connsiteX7" fmla="*/ 20472 w 519082"/>
                  <a:gd name="connsiteY7" fmla="*/ 605051 h 705134"/>
                  <a:gd name="connsiteX8" fmla="*/ 170597 w 519082"/>
                  <a:gd name="connsiteY8" fmla="*/ 700585 h 705134"/>
                  <a:gd name="connsiteX9" fmla="*/ 361666 w 519082"/>
                  <a:gd name="connsiteY9" fmla="*/ 577755 h 705134"/>
                  <a:gd name="connsiteX10" fmla="*/ 507709 w 519082"/>
                  <a:gd name="connsiteY10" fmla="*/ 454926 h 705134"/>
                  <a:gd name="connsiteX0" fmla="*/ 507709 w 519082"/>
                  <a:gd name="connsiteY0" fmla="*/ 464024 h 714232"/>
                  <a:gd name="connsiteX1" fmla="*/ 293427 w 519082"/>
                  <a:gd name="connsiteY1" fmla="*/ 81886 h 714232"/>
                  <a:gd name="connsiteX2" fmla="*/ 197893 w 519082"/>
                  <a:gd name="connsiteY2" fmla="*/ 27295 h 714232"/>
                  <a:gd name="connsiteX3" fmla="*/ 116006 w 519082"/>
                  <a:gd name="connsiteY3" fmla="*/ 245659 h 714232"/>
                  <a:gd name="connsiteX4" fmla="*/ 116006 w 519082"/>
                  <a:gd name="connsiteY4" fmla="*/ 395785 h 714232"/>
                  <a:gd name="connsiteX5" fmla="*/ 47767 w 519082"/>
                  <a:gd name="connsiteY5" fmla="*/ 504967 h 714232"/>
                  <a:gd name="connsiteX6" fmla="*/ 20472 w 519082"/>
                  <a:gd name="connsiteY6" fmla="*/ 614149 h 714232"/>
                  <a:gd name="connsiteX7" fmla="*/ 170597 w 519082"/>
                  <a:gd name="connsiteY7" fmla="*/ 709683 h 714232"/>
                  <a:gd name="connsiteX8" fmla="*/ 361666 w 519082"/>
                  <a:gd name="connsiteY8" fmla="*/ 586853 h 714232"/>
                  <a:gd name="connsiteX9" fmla="*/ 507709 w 519082"/>
                  <a:gd name="connsiteY9" fmla="*/ 464024 h 714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9082" h="714232">
                    <a:moveTo>
                      <a:pt x="507709" y="464024"/>
                    </a:moveTo>
                    <a:cubicBezTo>
                      <a:pt x="496336" y="379863"/>
                      <a:pt x="345063" y="154674"/>
                      <a:pt x="293427" y="81886"/>
                    </a:cubicBezTo>
                    <a:cubicBezTo>
                      <a:pt x="241791" y="9098"/>
                      <a:pt x="227463" y="0"/>
                      <a:pt x="197893" y="27295"/>
                    </a:cubicBezTo>
                    <a:cubicBezTo>
                      <a:pt x="168323" y="54590"/>
                      <a:pt x="129654" y="184244"/>
                      <a:pt x="116006" y="245659"/>
                    </a:cubicBezTo>
                    <a:cubicBezTo>
                      <a:pt x="102358" y="307074"/>
                      <a:pt x="127379" y="352567"/>
                      <a:pt x="116006" y="395785"/>
                    </a:cubicBezTo>
                    <a:cubicBezTo>
                      <a:pt x="104633" y="439003"/>
                      <a:pt x="63689" y="468573"/>
                      <a:pt x="47767" y="504967"/>
                    </a:cubicBezTo>
                    <a:cubicBezTo>
                      <a:pt x="31845" y="541361"/>
                      <a:pt x="0" y="580030"/>
                      <a:pt x="20472" y="614149"/>
                    </a:cubicBezTo>
                    <a:cubicBezTo>
                      <a:pt x="40944" y="648268"/>
                      <a:pt x="113731" y="714232"/>
                      <a:pt x="170597" y="709683"/>
                    </a:cubicBezTo>
                    <a:cubicBezTo>
                      <a:pt x="227463" y="705134"/>
                      <a:pt x="305481" y="627796"/>
                      <a:pt x="361666" y="586853"/>
                    </a:cubicBezTo>
                    <a:cubicBezTo>
                      <a:pt x="417851" y="545910"/>
                      <a:pt x="519082" y="548185"/>
                      <a:pt x="507709" y="464024"/>
                    </a:cubicBezTo>
                    <a:close/>
                  </a:path>
                </a:pathLst>
              </a:cu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99974" rev="0"/>
                </a:camera>
                <a:lightRig rig="threePt" dir="t">
                  <a:rot lat="0" lon="0" rev="3600000"/>
                </a:lightRig>
              </a:scene3d>
              <a:sp3d extrusionH="50800" prstMaterial="matte">
                <a:bevelT w="101600"/>
                <a:bevelB w="1079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0" name="Freeform 299"/>
              <p:cNvSpPr/>
              <p:nvPr/>
            </p:nvSpPr>
            <p:spPr bwMode="auto">
              <a:xfrm>
                <a:off x="5397485" y="1983475"/>
                <a:ext cx="388961" cy="873456"/>
              </a:xfrm>
              <a:custGeom>
                <a:avLst/>
                <a:gdLst>
                  <a:gd name="connsiteX0" fmla="*/ 22746 w 388961"/>
                  <a:gd name="connsiteY0" fmla="*/ 22746 h 873456"/>
                  <a:gd name="connsiteX1" fmla="*/ 36394 w 388961"/>
                  <a:gd name="connsiteY1" fmla="*/ 227462 h 873456"/>
                  <a:gd name="connsiteX2" fmla="*/ 145576 w 388961"/>
                  <a:gd name="connsiteY2" fmla="*/ 404883 h 873456"/>
                  <a:gd name="connsiteX3" fmla="*/ 241110 w 388961"/>
                  <a:gd name="connsiteY3" fmla="*/ 677838 h 873456"/>
                  <a:gd name="connsiteX4" fmla="*/ 172872 w 388961"/>
                  <a:gd name="connsiteY4" fmla="*/ 759725 h 873456"/>
                  <a:gd name="connsiteX5" fmla="*/ 145576 w 388961"/>
                  <a:gd name="connsiteY5" fmla="*/ 787021 h 873456"/>
                  <a:gd name="connsiteX6" fmla="*/ 241110 w 388961"/>
                  <a:gd name="connsiteY6" fmla="*/ 868907 h 873456"/>
                  <a:gd name="connsiteX7" fmla="*/ 377588 w 388961"/>
                  <a:gd name="connsiteY7" fmla="*/ 759725 h 873456"/>
                  <a:gd name="connsiteX8" fmla="*/ 309349 w 388961"/>
                  <a:gd name="connsiteY8" fmla="*/ 500418 h 873456"/>
                  <a:gd name="connsiteX9" fmla="*/ 186519 w 388961"/>
                  <a:gd name="connsiteY9" fmla="*/ 213815 h 873456"/>
                  <a:gd name="connsiteX10" fmla="*/ 172872 w 388961"/>
                  <a:gd name="connsiteY10" fmla="*/ 90985 h 873456"/>
                  <a:gd name="connsiteX11" fmla="*/ 22746 w 388961"/>
                  <a:gd name="connsiteY11" fmla="*/ 22746 h 873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8961" h="873456">
                    <a:moveTo>
                      <a:pt x="22746" y="22746"/>
                    </a:moveTo>
                    <a:cubicBezTo>
                      <a:pt x="0" y="45492"/>
                      <a:pt x="15922" y="163772"/>
                      <a:pt x="36394" y="227462"/>
                    </a:cubicBezTo>
                    <a:cubicBezTo>
                      <a:pt x="56866" y="291152"/>
                      <a:pt x="111457" y="329820"/>
                      <a:pt x="145576" y="404883"/>
                    </a:cubicBezTo>
                    <a:cubicBezTo>
                      <a:pt x="179695" y="479946"/>
                      <a:pt x="236561" y="618698"/>
                      <a:pt x="241110" y="677838"/>
                    </a:cubicBezTo>
                    <a:cubicBezTo>
                      <a:pt x="245659" y="736978"/>
                      <a:pt x="188794" y="741528"/>
                      <a:pt x="172872" y="759725"/>
                    </a:cubicBezTo>
                    <a:cubicBezTo>
                      <a:pt x="156950" y="777922"/>
                      <a:pt x="134203" y="768824"/>
                      <a:pt x="145576" y="787021"/>
                    </a:cubicBezTo>
                    <a:cubicBezTo>
                      <a:pt x="156949" y="805218"/>
                      <a:pt x="202441" y="873456"/>
                      <a:pt x="241110" y="868907"/>
                    </a:cubicBezTo>
                    <a:cubicBezTo>
                      <a:pt x="279779" y="864358"/>
                      <a:pt x="366215" y="821140"/>
                      <a:pt x="377588" y="759725"/>
                    </a:cubicBezTo>
                    <a:cubicBezTo>
                      <a:pt x="388961" y="698310"/>
                      <a:pt x="341194" y="591403"/>
                      <a:pt x="309349" y="500418"/>
                    </a:cubicBezTo>
                    <a:cubicBezTo>
                      <a:pt x="277504" y="409433"/>
                      <a:pt x="209265" y="282054"/>
                      <a:pt x="186519" y="213815"/>
                    </a:cubicBezTo>
                    <a:cubicBezTo>
                      <a:pt x="163773" y="145576"/>
                      <a:pt x="200168" y="122830"/>
                      <a:pt x="172872" y="90985"/>
                    </a:cubicBezTo>
                    <a:cubicBezTo>
                      <a:pt x="145576" y="59140"/>
                      <a:pt x="45492" y="0"/>
                      <a:pt x="22746" y="22746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1500000" rev="0"/>
                </a:camera>
                <a:lightRig rig="threePt" dir="t"/>
              </a:scene3d>
              <a:sp3d extrusionH="25400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6" name="Group 175"/>
            <p:cNvGrpSpPr/>
            <p:nvPr/>
          </p:nvGrpSpPr>
          <p:grpSpPr>
            <a:xfrm>
              <a:off x="4851992" y="3226289"/>
              <a:ext cx="1234101" cy="488662"/>
              <a:chOff x="7843685" y="3226289"/>
              <a:chExt cx="1234101" cy="488662"/>
            </a:xfrm>
          </p:grpSpPr>
          <p:sp>
            <p:nvSpPr>
              <p:cNvPr id="297" name="TextBox 296"/>
              <p:cNvSpPr txBox="1"/>
              <p:nvPr/>
            </p:nvSpPr>
            <p:spPr>
              <a:xfrm>
                <a:off x="7843685" y="3375223"/>
                <a:ext cx="1234101" cy="3397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0" dirty="0" smtClean="0">
                    <a:solidFill>
                      <a:srgbClr val="006699"/>
                    </a:solidFill>
                    <a:latin typeface="+mn-lt"/>
                    <a:sym typeface="Symbol"/>
                  </a:rPr>
                  <a:t>-</a:t>
                </a:r>
                <a:r>
                  <a:rPr lang="en-GB" sz="1400" i="0" dirty="0" err="1" smtClean="0">
                    <a:solidFill>
                      <a:srgbClr val="006699"/>
                    </a:solidFill>
                    <a:latin typeface="+mn-lt"/>
                    <a:sym typeface="Symbol"/>
                  </a:rPr>
                  <a:t>secretase</a:t>
                </a:r>
                <a:endParaRPr lang="en-GB" sz="14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  <p:cxnSp>
            <p:nvCxnSpPr>
              <p:cNvPr id="298" name="Straight Arrow Connector 297"/>
              <p:cNvCxnSpPr/>
              <p:nvPr/>
            </p:nvCxnSpPr>
            <p:spPr bwMode="auto">
              <a:xfrm flipV="1">
                <a:off x="8460736" y="3226289"/>
                <a:ext cx="31650" cy="234356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  <p:grpSp>
        <p:nvGrpSpPr>
          <p:cNvPr id="301" name="Group 300"/>
          <p:cNvGrpSpPr/>
          <p:nvPr/>
        </p:nvGrpSpPr>
        <p:grpSpPr>
          <a:xfrm>
            <a:off x="3275856" y="2941532"/>
            <a:ext cx="675807" cy="523220"/>
            <a:chOff x="2771800" y="883743"/>
            <a:chExt cx="675807" cy="523220"/>
          </a:xfrm>
        </p:grpSpPr>
        <p:sp>
          <p:nvSpPr>
            <p:cNvPr id="302" name="TextBox 301"/>
            <p:cNvSpPr txBox="1"/>
            <p:nvPr/>
          </p:nvSpPr>
          <p:spPr>
            <a:xfrm>
              <a:off x="3062565" y="88374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i="0" dirty="0" smtClean="0">
                  <a:ln>
                    <a:solidFill>
                      <a:schemeClr val="tx1">
                        <a:lumMod val="75000"/>
                      </a:schemeClr>
                    </a:solidFill>
                  </a:ln>
                  <a:solidFill>
                    <a:srgbClr val="FF0000"/>
                  </a:solidFill>
                  <a:latin typeface="+mn-lt"/>
                </a:rPr>
                <a:t>1</a:t>
              </a:r>
              <a:endParaRPr lang="en-US" sz="2800" b="1" i="0" dirty="0">
                <a:ln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303" name="Straight Connector 302"/>
            <p:cNvCxnSpPr/>
            <p:nvPr/>
          </p:nvCxnSpPr>
          <p:spPr bwMode="auto">
            <a:xfrm flipH="1">
              <a:off x="2771800" y="1196752"/>
              <a:ext cx="360040" cy="72009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grpSp>
        <p:nvGrpSpPr>
          <p:cNvPr id="304" name="Group 303"/>
          <p:cNvGrpSpPr/>
          <p:nvPr/>
        </p:nvGrpSpPr>
        <p:grpSpPr>
          <a:xfrm>
            <a:off x="3419872" y="2060848"/>
            <a:ext cx="675807" cy="523220"/>
            <a:chOff x="2771800" y="883743"/>
            <a:chExt cx="675807" cy="523220"/>
          </a:xfrm>
        </p:grpSpPr>
        <p:sp>
          <p:nvSpPr>
            <p:cNvPr id="305" name="TextBox 304"/>
            <p:cNvSpPr txBox="1"/>
            <p:nvPr/>
          </p:nvSpPr>
          <p:spPr>
            <a:xfrm>
              <a:off x="3062565" y="88374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i="0" dirty="0" smtClean="0">
                  <a:ln>
                    <a:solidFill>
                      <a:schemeClr val="tx1">
                        <a:lumMod val="75000"/>
                      </a:schemeClr>
                    </a:solidFill>
                  </a:ln>
                  <a:solidFill>
                    <a:srgbClr val="FF0000"/>
                  </a:solidFill>
                  <a:latin typeface="+mn-lt"/>
                </a:rPr>
                <a:t>2</a:t>
              </a:r>
              <a:endParaRPr lang="en-US" sz="2800" b="1" i="0" dirty="0">
                <a:ln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306" name="Straight Connector 305"/>
            <p:cNvCxnSpPr/>
            <p:nvPr/>
          </p:nvCxnSpPr>
          <p:spPr bwMode="auto">
            <a:xfrm flipH="1">
              <a:off x="2771800" y="1196752"/>
              <a:ext cx="360040" cy="72009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grpSp>
        <p:nvGrpSpPr>
          <p:cNvPr id="307" name="Group 306"/>
          <p:cNvGrpSpPr/>
          <p:nvPr/>
        </p:nvGrpSpPr>
        <p:grpSpPr>
          <a:xfrm>
            <a:off x="3059832" y="1681644"/>
            <a:ext cx="648072" cy="523220"/>
            <a:chOff x="2843808" y="864579"/>
            <a:chExt cx="648072" cy="523220"/>
          </a:xfrm>
        </p:grpSpPr>
        <p:sp>
          <p:nvSpPr>
            <p:cNvPr id="308" name="TextBox 307"/>
            <p:cNvSpPr txBox="1"/>
            <p:nvPr/>
          </p:nvSpPr>
          <p:spPr>
            <a:xfrm>
              <a:off x="3106838" y="86457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i="0" dirty="0" smtClean="0">
                  <a:ln>
                    <a:solidFill>
                      <a:schemeClr val="tx1">
                        <a:lumMod val="75000"/>
                      </a:schemeClr>
                    </a:solidFill>
                  </a:ln>
                  <a:solidFill>
                    <a:srgbClr val="FF0000"/>
                  </a:solidFill>
                  <a:latin typeface="+mn-lt"/>
                </a:rPr>
                <a:t>3</a:t>
              </a:r>
              <a:endParaRPr lang="en-US" sz="2800" b="1" i="0" dirty="0">
                <a:ln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309" name="Straight Connector 308"/>
            <p:cNvCxnSpPr/>
            <p:nvPr/>
          </p:nvCxnSpPr>
          <p:spPr bwMode="auto">
            <a:xfrm flipH="1">
              <a:off x="2843808" y="1196752"/>
              <a:ext cx="288032" cy="119039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04" y="908720"/>
            <a:ext cx="2952000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Current drugs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Anti-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cholinesterases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Donepezil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1</a:t>
            </a:r>
            <a:r>
              <a:rPr lang="en-GB" i="0" baseline="30000" dirty="0" smtClean="0">
                <a:solidFill>
                  <a:srgbClr val="006699"/>
                </a:solidFill>
                <a:latin typeface="+mn-lt"/>
              </a:rPr>
              <a:t>st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line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Rivastigmine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patches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Galantamine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7 agonist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Memantine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Moderate-severe AD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Use-dependent block</a:t>
            </a:r>
          </a:p>
          <a:p>
            <a:pPr marL="174625" lvl="0" indent="-174625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Clinical trials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DON-Nordic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AD2000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DOMINO-AD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3140" y="908720"/>
            <a:ext cx="2952000" cy="2354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Recent failures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-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secretase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inhibitors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Tarenflurbil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Semagacestat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amyloid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antibodies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Bapineuzumab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Solanezumab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27476" y="908720"/>
            <a:ext cx="2952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Promising future?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Tau aggregation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Methylene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blue</a:t>
            </a:r>
          </a:p>
          <a:p>
            <a:pPr marL="174625" lvl="0" indent="-174625">
              <a:buFont typeface="Arial" pitchFamily="34" charset="0"/>
              <a:buChar char="•"/>
            </a:pP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Other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BACE inhibitors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Gantenerumab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Gammagard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Biomarkers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Florbetapir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482" y="1627053"/>
            <a:ext cx="8643998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271463" lvl="0" indent="-271463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Summarise the reasons why the cholinergic system is implicated in the pathogenesis of Alzheimer’s disease (AD)</a:t>
            </a:r>
          </a:p>
          <a:p>
            <a:pPr marL="271463" lvl="0" indent="-271463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Depletions in cholinergic pathways and key enzymes</a:t>
            </a:r>
          </a:p>
          <a:p>
            <a:pPr marL="271463" lvl="0" indent="-271463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Anti-cholinergic induced memory loss</a:t>
            </a:r>
          </a:p>
          <a:p>
            <a:pPr marL="271463" lvl="0" indent="-271463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Benefits of anti-cholinesterase drugs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Review the anti-cholinesterase drugs licensed for the treatment of AD</a:t>
            </a:r>
          </a:p>
          <a:p>
            <a:pPr lvl="0"/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Donepezil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is the drug of choice, has a long duration and may be effective in moderate-severe AD</a:t>
            </a:r>
          </a:p>
          <a:p>
            <a:pPr lvl="0"/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Rivastigmine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also inhibits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BChE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, is available in patch formulation and maybe more effective than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donepezil</a:t>
            </a:r>
            <a:endParaRPr lang="en-GB" sz="2000" b="1" i="0" dirty="0" smtClean="0">
              <a:solidFill>
                <a:srgbClr val="FF0000"/>
              </a:solidFill>
              <a:latin typeface="+mn-lt"/>
            </a:endParaRPr>
          </a:p>
          <a:p>
            <a:pPr lvl="0"/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Galantamine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is a weak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AChE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inhibitor but has additional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nAChR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agonist properties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482" y="1234495"/>
            <a:ext cx="8643998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271463" lvl="0" indent="-271463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molecular mechanism of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memantine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action</a:t>
            </a:r>
          </a:p>
          <a:p>
            <a:pPr marL="271463" lvl="0" indent="-271463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Has low affinity for the NMDA receptor and fast on-off kinetics.</a:t>
            </a:r>
          </a:p>
          <a:p>
            <a:pPr marL="271463" lvl="0" indent="-271463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Preferentially inhibits NMDA receptors during high activity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Discuss the need for further drug development in the treatment of AD and outline new strategies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No disease modifying properties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Recent high profile clinical failures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New targets: tau, BACE, better diagnostic tools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482" y="1495812"/>
            <a:ext cx="8643998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Summarise the reasons why the cholinergic system is implicated in the pathogenesis of Alzheimer’s disease (AD)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Review the anti-cholinesterase drugs licensed for the treatment of AD 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molecular mechanism of memantine action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Discuss the need for further drug development in the treatment of AD and outline new strategies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04" y="908720"/>
            <a:ext cx="2952000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Current drugs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Anti-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cholinesterases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Memantine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Clinical trials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3140" y="908720"/>
            <a:ext cx="295200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Recent failures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-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secretase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inhibitors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amyloid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antibodies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127476" y="908720"/>
            <a:ext cx="2952000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Promising future?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Tau aggregation</a:t>
            </a:r>
          </a:p>
          <a:p>
            <a:pPr marL="174625" lvl="0" indent="-174625">
              <a:buFont typeface="Arial" pitchFamily="34" charset="0"/>
              <a:buChar char="•"/>
            </a:pP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Other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Biomarkers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Cholinergic theory of Alzheimer’s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204212" y="4304006"/>
            <a:ext cx="2575700" cy="2293346"/>
            <a:chOff x="560951" y="2315955"/>
            <a:chExt cx="2869674" cy="2542295"/>
          </a:xfrm>
        </p:grpSpPr>
        <p:sp>
          <p:nvSpPr>
            <p:cNvPr id="10" name="Freeform 9"/>
            <p:cNvSpPr/>
            <p:nvPr/>
          </p:nvSpPr>
          <p:spPr bwMode="auto">
            <a:xfrm>
              <a:off x="905176" y="2315955"/>
              <a:ext cx="2525449" cy="1837659"/>
            </a:xfrm>
            <a:custGeom>
              <a:avLst/>
              <a:gdLst>
                <a:gd name="connsiteX0" fmla="*/ 765959 w 1876302"/>
                <a:gd name="connsiteY0" fmla="*/ 979714 h 1339933"/>
                <a:gd name="connsiteX1" fmla="*/ 635330 w 1876302"/>
                <a:gd name="connsiteY1" fmla="*/ 1027216 h 1339933"/>
                <a:gd name="connsiteX2" fmla="*/ 374073 w 1876302"/>
                <a:gd name="connsiteY2" fmla="*/ 1027216 h 1339933"/>
                <a:gd name="connsiteX3" fmla="*/ 148442 w 1876302"/>
                <a:gd name="connsiteY3" fmla="*/ 991590 h 1339933"/>
                <a:gd name="connsiteX4" fmla="*/ 17813 w 1876302"/>
                <a:gd name="connsiteY4" fmla="*/ 825335 h 1339933"/>
                <a:gd name="connsiteX5" fmla="*/ 41564 w 1876302"/>
                <a:gd name="connsiteY5" fmla="*/ 528452 h 1339933"/>
                <a:gd name="connsiteX6" fmla="*/ 243444 w 1876302"/>
                <a:gd name="connsiteY6" fmla="*/ 290945 h 1339933"/>
                <a:gd name="connsiteX7" fmla="*/ 540328 w 1876302"/>
                <a:gd name="connsiteY7" fmla="*/ 124691 h 1339933"/>
                <a:gd name="connsiteX8" fmla="*/ 777834 w 1876302"/>
                <a:gd name="connsiteY8" fmla="*/ 17813 h 1339933"/>
                <a:gd name="connsiteX9" fmla="*/ 1015341 w 1876302"/>
                <a:gd name="connsiteY9" fmla="*/ 17813 h 1339933"/>
                <a:gd name="connsiteX10" fmla="*/ 1312224 w 1876302"/>
                <a:gd name="connsiteY10" fmla="*/ 77190 h 1339933"/>
                <a:gd name="connsiteX11" fmla="*/ 1561605 w 1876302"/>
                <a:gd name="connsiteY11" fmla="*/ 231569 h 1339933"/>
                <a:gd name="connsiteX12" fmla="*/ 1739735 w 1876302"/>
                <a:gd name="connsiteY12" fmla="*/ 445325 h 1339933"/>
                <a:gd name="connsiteX13" fmla="*/ 1846613 w 1876302"/>
                <a:gd name="connsiteY13" fmla="*/ 730332 h 1339933"/>
                <a:gd name="connsiteX14" fmla="*/ 1822863 w 1876302"/>
                <a:gd name="connsiteY14" fmla="*/ 944088 h 1339933"/>
                <a:gd name="connsiteX15" fmla="*/ 1858489 w 1876302"/>
                <a:gd name="connsiteY15" fmla="*/ 1110343 h 1339933"/>
                <a:gd name="connsiteX16" fmla="*/ 1715985 w 1876302"/>
                <a:gd name="connsiteY16" fmla="*/ 1324099 h 1339933"/>
                <a:gd name="connsiteX17" fmla="*/ 1490353 w 1876302"/>
                <a:gd name="connsiteY17" fmla="*/ 1205345 h 1339933"/>
                <a:gd name="connsiteX18" fmla="*/ 1359725 w 1876302"/>
                <a:gd name="connsiteY18" fmla="*/ 1050966 h 1339933"/>
                <a:gd name="connsiteX19" fmla="*/ 1240972 w 1876302"/>
                <a:gd name="connsiteY19" fmla="*/ 991590 h 1339933"/>
                <a:gd name="connsiteX20" fmla="*/ 1122218 w 1876302"/>
                <a:gd name="connsiteY20" fmla="*/ 991590 h 1339933"/>
                <a:gd name="connsiteX21" fmla="*/ 765959 w 1876302"/>
                <a:gd name="connsiteY21" fmla="*/ 979714 h 133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76302" h="1339933">
                  <a:moveTo>
                    <a:pt x="765959" y="979714"/>
                  </a:moveTo>
                  <a:cubicBezTo>
                    <a:pt x="684811" y="985652"/>
                    <a:pt x="700644" y="1019299"/>
                    <a:pt x="635330" y="1027216"/>
                  </a:cubicBezTo>
                  <a:cubicBezTo>
                    <a:pt x="570016" y="1035133"/>
                    <a:pt x="455221" y="1033154"/>
                    <a:pt x="374073" y="1027216"/>
                  </a:cubicBezTo>
                  <a:cubicBezTo>
                    <a:pt x="292925" y="1021278"/>
                    <a:pt x="207819" y="1025237"/>
                    <a:pt x="148442" y="991590"/>
                  </a:cubicBezTo>
                  <a:cubicBezTo>
                    <a:pt x="89065" y="957943"/>
                    <a:pt x="35626" y="902525"/>
                    <a:pt x="17813" y="825335"/>
                  </a:cubicBezTo>
                  <a:cubicBezTo>
                    <a:pt x="0" y="748145"/>
                    <a:pt x="3959" y="617517"/>
                    <a:pt x="41564" y="528452"/>
                  </a:cubicBezTo>
                  <a:cubicBezTo>
                    <a:pt x="79169" y="439387"/>
                    <a:pt x="160317" y="358238"/>
                    <a:pt x="243444" y="290945"/>
                  </a:cubicBezTo>
                  <a:cubicBezTo>
                    <a:pt x="326571" y="223652"/>
                    <a:pt x="451263" y="170213"/>
                    <a:pt x="540328" y="124691"/>
                  </a:cubicBezTo>
                  <a:cubicBezTo>
                    <a:pt x="629393" y="79169"/>
                    <a:pt x="698665" y="35626"/>
                    <a:pt x="777834" y="17813"/>
                  </a:cubicBezTo>
                  <a:cubicBezTo>
                    <a:pt x="857003" y="0"/>
                    <a:pt x="926276" y="7917"/>
                    <a:pt x="1015341" y="17813"/>
                  </a:cubicBezTo>
                  <a:cubicBezTo>
                    <a:pt x="1104406" y="27709"/>
                    <a:pt x="1221180" y="41564"/>
                    <a:pt x="1312224" y="77190"/>
                  </a:cubicBezTo>
                  <a:cubicBezTo>
                    <a:pt x="1403268" y="112816"/>
                    <a:pt x="1490353" y="170213"/>
                    <a:pt x="1561605" y="231569"/>
                  </a:cubicBezTo>
                  <a:cubicBezTo>
                    <a:pt x="1632857" y="292925"/>
                    <a:pt x="1692234" y="362198"/>
                    <a:pt x="1739735" y="445325"/>
                  </a:cubicBezTo>
                  <a:cubicBezTo>
                    <a:pt x="1787236" y="528452"/>
                    <a:pt x="1832758" y="647205"/>
                    <a:pt x="1846613" y="730332"/>
                  </a:cubicBezTo>
                  <a:cubicBezTo>
                    <a:pt x="1860468" y="813459"/>
                    <a:pt x="1820884" y="880753"/>
                    <a:pt x="1822863" y="944088"/>
                  </a:cubicBezTo>
                  <a:cubicBezTo>
                    <a:pt x="1824842" y="1007423"/>
                    <a:pt x="1876302" y="1047008"/>
                    <a:pt x="1858489" y="1110343"/>
                  </a:cubicBezTo>
                  <a:cubicBezTo>
                    <a:pt x="1840676" y="1173678"/>
                    <a:pt x="1777341" y="1308265"/>
                    <a:pt x="1715985" y="1324099"/>
                  </a:cubicBezTo>
                  <a:cubicBezTo>
                    <a:pt x="1654629" y="1339933"/>
                    <a:pt x="1549730" y="1250867"/>
                    <a:pt x="1490353" y="1205345"/>
                  </a:cubicBezTo>
                  <a:cubicBezTo>
                    <a:pt x="1430976" y="1159823"/>
                    <a:pt x="1401289" y="1086592"/>
                    <a:pt x="1359725" y="1050966"/>
                  </a:cubicBezTo>
                  <a:cubicBezTo>
                    <a:pt x="1318162" y="1015340"/>
                    <a:pt x="1280556" y="1001486"/>
                    <a:pt x="1240972" y="991590"/>
                  </a:cubicBezTo>
                  <a:cubicBezTo>
                    <a:pt x="1201388" y="981694"/>
                    <a:pt x="1197429" y="997528"/>
                    <a:pt x="1122218" y="991590"/>
                  </a:cubicBezTo>
                  <a:cubicBezTo>
                    <a:pt x="1047008" y="985652"/>
                    <a:pt x="847107" y="973776"/>
                    <a:pt x="765959" y="979714"/>
                  </a:cubicBezTo>
                  <a:close/>
                </a:path>
              </a:pathLst>
            </a:custGeom>
            <a:solidFill>
              <a:schemeClr val="accent5">
                <a:alpha val="90000"/>
              </a:schemeClr>
            </a:solidFill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9971" rev="0"/>
              </a:camera>
              <a:lightRig rig="threePt" dir="t">
                <a:rot lat="0" lon="0" rev="4800000"/>
              </a:lightRig>
            </a:scene3d>
            <a:sp3d extrusionH="31750" prstMaterial="plastic">
              <a:bevelT w="0" h="0"/>
              <a:bevelB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427649" y="3475873"/>
              <a:ext cx="777880" cy="882185"/>
            </a:xfrm>
            <a:custGeom>
              <a:avLst/>
              <a:gdLst>
                <a:gd name="connsiteX0" fmla="*/ 568036 w 577932"/>
                <a:gd name="connsiteY0" fmla="*/ 368135 h 643247"/>
                <a:gd name="connsiteX1" fmla="*/ 496784 w 577932"/>
                <a:gd name="connsiteY1" fmla="*/ 296883 h 643247"/>
                <a:gd name="connsiteX2" fmla="*/ 389906 w 577932"/>
                <a:gd name="connsiteY2" fmla="*/ 190005 h 643247"/>
                <a:gd name="connsiteX3" fmla="*/ 330530 w 577932"/>
                <a:gd name="connsiteY3" fmla="*/ 201881 h 643247"/>
                <a:gd name="connsiteX4" fmla="*/ 283029 w 577932"/>
                <a:gd name="connsiteY4" fmla="*/ 106878 h 643247"/>
                <a:gd name="connsiteX5" fmla="*/ 188026 w 577932"/>
                <a:gd name="connsiteY5" fmla="*/ 47501 h 643247"/>
                <a:gd name="connsiteX6" fmla="*/ 140525 w 577932"/>
                <a:gd name="connsiteY6" fmla="*/ 11875 h 643247"/>
                <a:gd name="connsiteX7" fmla="*/ 81148 w 577932"/>
                <a:gd name="connsiteY7" fmla="*/ 118753 h 643247"/>
                <a:gd name="connsiteX8" fmla="*/ 9896 w 577932"/>
                <a:gd name="connsiteY8" fmla="*/ 130629 h 643247"/>
                <a:gd name="connsiteX9" fmla="*/ 21771 w 577932"/>
                <a:gd name="connsiteY9" fmla="*/ 308759 h 643247"/>
                <a:gd name="connsiteX10" fmla="*/ 57397 w 577932"/>
                <a:gd name="connsiteY10" fmla="*/ 344385 h 643247"/>
                <a:gd name="connsiteX11" fmla="*/ 33647 w 577932"/>
                <a:gd name="connsiteY11" fmla="*/ 439387 h 643247"/>
                <a:gd name="connsiteX12" fmla="*/ 57397 w 577932"/>
                <a:gd name="connsiteY12" fmla="*/ 522514 h 643247"/>
                <a:gd name="connsiteX13" fmla="*/ 104899 w 577932"/>
                <a:gd name="connsiteY13" fmla="*/ 593766 h 643247"/>
                <a:gd name="connsiteX14" fmla="*/ 128649 w 577932"/>
                <a:gd name="connsiteY14" fmla="*/ 641268 h 643247"/>
                <a:gd name="connsiteX15" fmla="*/ 235527 w 577932"/>
                <a:gd name="connsiteY15" fmla="*/ 605642 h 643247"/>
                <a:gd name="connsiteX16" fmla="*/ 247403 w 577932"/>
                <a:gd name="connsiteY16" fmla="*/ 510639 h 643247"/>
                <a:gd name="connsiteX17" fmla="*/ 318655 w 577932"/>
                <a:gd name="connsiteY17" fmla="*/ 534390 h 643247"/>
                <a:gd name="connsiteX18" fmla="*/ 330530 w 577932"/>
                <a:gd name="connsiteY18" fmla="*/ 546265 h 643247"/>
                <a:gd name="connsiteX19" fmla="*/ 342405 w 577932"/>
                <a:gd name="connsiteY19" fmla="*/ 605642 h 643247"/>
                <a:gd name="connsiteX20" fmla="*/ 425532 w 577932"/>
                <a:gd name="connsiteY20" fmla="*/ 617517 h 643247"/>
                <a:gd name="connsiteX21" fmla="*/ 556161 w 577932"/>
                <a:gd name="connsiteY21" fmla="*/ 522514 h 643247"/>
                <a:gd name="connsiteX22" fmla="*/ 556161 w 577932"/>
                <a:gd name="connsiteY22" fmla="*/ 427512 h 643247"/>
                <a:gd name="connsiteX23" fmla="*/ 568036 w 577932"/>
                <a:gd name="connsiteY23" fmla="*/ 368135 h 64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7932" h="643247">
                  <a:moveTo>
                    <a:pt x="568036" y="368135"/>
                  </a:moveTo>
                  <a:lnTo>
                    <a:pt x="496784" y="296883"/>
                  </a:lnTo>
                  <a:cubicBezTo>
                    <a:pt x="467096" y="267195"/>
                    <a:pt x="417615" y="205839"/>
                    <a:pt x="389906" y="190005"/>
                  </a:cubicBezTo>
                  <a:cubicBezTo>
                    <a:pt x="362197" y="174171"/>
                    <a:pt x="348343" y="215735"/>
                    <a:pt x="330530" y="201881"/>
                  </a:cubicBezTo>
                  <a:cubicBezTo>
                    <a:pt x="312717" y="188027"/>
                    <a:pt x="306780" y="132608"/>
                    <a:pt x="283029" y="106878"/>
                  </a:cubicBezTo>
                  <a:cubicBezTo>
                    <a:pt x="259278" y="81148"/>
                    <a:pt x="211777" y="63335"/>
                    <a:pt x="188026" y="47501"/>
                  </a:cubicBezTo>
                  <a:cubicBezTo>
                    <a:pt x="164275" y="31667"/>
                    <a:pt x="158338" y="0"/>
                    <a:pt x="140525" y="11875"/>
                  </a:cubicBezTo>
                  <a:cubicBezTo>
                    <a:pt x="122712" y="23750"/>
                    <a:pt x="102920" y="98961"/>
                    <a:pt x="81148" y="118753"/>
                  </a:cubicBezTo>
                  <a:cubicBezTo>
                    <a:pt x="59377" y="138545"/>
                    <a:pt x="19792" y="98961"/>
                    <a:pt x="9896" y="130629"/>
                  </a:cubicBezTo>
                  <a:cubicBezTo>
                    <a:pt x="0" y="162297"/>
                    <a:pt x="13854" y="273133"/>
                    <a:pt x="21771" y="308759"/>
                  </a:cubicBezTo>
                  <a:cubicBezTo>
                    <a:pt x="29688" y="344385"/>
                    <a:pt x="55418" y="322614"/>
                    <a:pt x="57397" y="344385"/>
                  </a:cubicBezTo>
                  <a:cubicBezTo>
                    <a:pt x="59376" y="366156"/>
                    <a:pt x="33647" y="409699"/>
                    <a:pt x="33647" y="439387"/>
                  </a:cubicBezTo>
                  <a:cubicBezTo>
                    <a:pt x="33647" y="469075"/>
                    <a:pt x="45522" y="496784"/>
                    <a:pt x="57397" y="522514"/>
                  </a:cubicBezTo>
                  <a:cubicBezTo>
                    <a:pt x="69272" y="548244"/>
                    <a:pt x="93024" y="573974"/>
                    <a:pt x="104899" y="593766"/>
                  </a:cubicBezTo>
                  <a:cubicBezTo>
                    <a:pt x="116774" y="613558"/>
                    <a:pt x="106878" y="639289"/>
                    <a:pt x="128649" y="641268"/>
                  </a:cubicBezTo>
                  <a:cubicBezTo>
                    <a:pt x="150420" y="643247"/>
                    <a:pt x="215735" y="627414"/>
                    <a:pt x="235527" y="605642"/>
                  </a:cubicBezTo>
                  <a:cubicBezTo>
                    <a:pt x="255319" y="583871"/>
                    <a:pt x="233548" y="522514"/>
                    <a:pt x="247403" y="510639"/>
                  </a:cubicBezTo>
                  <a:cubicBezTo>
                    <a:pt x="261258" y="498764"/>
                    <a:pt x="304801" y="528452"/>
                    <a:pt x="318655" y="534390"/>
                  </a:cubicBezTo>
                  <a:cubicBezTo>
                    <a:pt x="332510" y="540328"/>
                    <a:pt x="326572" y="534390"/>
                    <a:pt x="330530" y="546265"/>
                  </a:cubicBezTo>
                  <a:cubicBezTo>
                    <a:pt x="334488" y="558140"/>
                    <a:pt x="326571" y="593767"/>
                    <a:pt x="342405" y="605642"/>
                  </a:cubicBezTo>
                  <a:cubicBezTo>
                    <a:pt x="358239" y="617517"/>
                    <a:pt x="389906" y="631372"/>
                    <a:pt x="425532" y="617517"/>
                  </a:cubicBezTo>
                  <a:cubicBezTo>
                    <a:pt x="461158" y="603662"/>
                    <a:pt x="534390" y="554181"/>
                    <a:pt x="556161" y="522514"/>
                  </a:cubicBezTo>
                  <a:cubicBezTo>
                    <a:pt x="577932" y="490847"/>
                    <a:pt x="556161" y="427512"/>
                    <a:pt x="556161" y="427512"/>
                  </a:cubicBezTo>
                  <a:lnTo>
                    <a:pt x="568036" y="368135"/>
                  </a:lnTo>
                  <a:close/>
                </a:path>
              </a:pathLst>
            </a:custGeom>
            <a:solidFill>
              <a:schemeClr val="accent5">
                <a:lumMod val="75000"/>
                <a:alpha val="8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4000" rev="0"/>
              </a:camera>
              <a:lightRig rig="threePt" dir="t">
                <a:rot lat="0" lon="0" rev="4800000"/>
              </a:lightRig>
            </a:scene3d>
            <a:sp3d extrusionH="127000" prstMaterial="plastic">
              <a:bevelT w="0" h="0"/>
              <a:bevelB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770558" y="3204656"/>
              <a:ext cx="719274" cy="1653594"/>
            </a:xfrm>
            <a:custGeom>
              <a:avLst/>
              <a:gdLst>
                <a:gd name="connsiteX0" fmla="*/ 510639 w 666997"/>
                <a:gd name="connsiteY0" fmla="*/ 389907 h 2960914"/>
                <a:gd name="connsiteX1" fmla="*/ 427512 w 666997"/>
                <a:gd name="connsiteY1" fmla="*/ 294904 h 2960914"/>
                <a:gd name="connsiteX2" fmla="*/ 415636 w 666997"/>
                <a:gd name="connsiteY2" fmla="*/ 176151 h 2960914"/>
                <a:gd name="connsiteX3" fmla="*/ 403761 w 666997"/>
                <a:gd name="connsiteY3" fmla="*/ 81148 h 2960914"/>
                <a:gd name="connsiteX4" fmla="*/ 273133 w 666997"/>
                <a:gd name="connsiteY4" fmla="*/ 9896 h 2960914"/>
                <a:gd name="connsiteX5" fmla="*/ 142504 w 666997"/>
                <a:gd name="connsiteY5" fmla="*/ 21772 h 2960914"/>
                <a:gd name="connsiteX6" fmla="*/ 35626 w 666997"/>
                <a:gd name="connsiteY6" fmla="*/ 104899 h 2960914"/>
                <a:gd name="connsiteX7" fmla="*/ 0 w 666997"/>
                <a:gd name="connsiteY7" fmla="*/ 247403 h 2960914"/>
                <a:gd name="connsiteX8" fmla="*/ 35626 w 666997"/>
                <a:gd name="connsiteY8" fmla="*/ 306779 h 2960914"/>
                <a:gd name="connsiteX9" fmla="*/ 106878 w 666997"/>
                <a:gd name="connsiteY9" fmla="*/ 318655 h 2960914"/>
                <a:gd name="connsiteX10" fmla="*/ 142504 w 666997"/>
                <a:gd name="connsiteY10" fmla="*/ 306779 h 2960914"/>
                <a:gd name="connsiteX11" fmla="*/ 190005 w 666997"/>
                <a:gd name="connsiteY11" fmla="*/ 389907 h 2960914"/>
                <a:gd name="connsiteX12" fmla="*/ 142504 w 666997"/>
                <a:gd name="connsiteY12" fmla="*/ 425533 h 2960914"/>
                <a:gd name="connsiteX13" fmla="*/ 142504 w 666997"/>
                <a:gd name="connsiteY13" fmla="*/ 544286 h 2960914"/>
                <a:gd name="connsiteX14" fmla="*/ 166255 w 666997"/>
                <a:gd name="connsiteY14" fmla="*/ 651164 h 2960914"/>
                <a:gd name="connsiteX15" fmla="*/ 261257 w 666997"/>
                <a:gd name="connsiteY15" fmla="*/ 710541 h 2960914"/>
                <a:gd name="connsiteX16" fmla="*/ 285008 w 666997"/>
                <a:gd name="connsiteY16" fmla="*/ 793668 h 2960914"/>
                <a:gd name="connsiteX17" fmla="*/ 391886 w 666997"/>
                <a:gd name="connsiteY17" fmla="*/ 1007424 h 2960914"/>
                <a:gd name="connsiteX18" fmla="*/ 380010 w 666997"/>
                <a:gd name="connsiteY18" fmla="*/ 1209304 h 2960914"/>
                <a:gd name="connsiteX19" fmla="*/ 320634 w 666997"/>
                <a:gd name="connsiteY19" fmla="*/ 1423060 h 2960914"/>
                <a:gd name="connsiteX20" fmla="*/ 320634 w 666997"/>
                <a:gd name="connsiteY20" fmla="*/ 1743694 h 2960914"/>
                <a:gd name="connsiteX21" fmla="*/ 380010 w 666997"/>
                <a:gd name="connsiteY21" fmla="*/ 1945574 h 2960914"/>
                <a:gd name="connsiteX22" fmla="*/ 510639 w 666997"/>
                <a:gd name="connsiteY22" fmla="*/ 2432463 h 2960914"/>
                <a:gd name="connsiteX23" fmla="*/ 558140 w 666997"/>
                <a:gd name="connsiteY23" fmla="*/ 2859974 h 2960914"/>
                <a:gd name="connsiteX24" fmla="*/ 617517 w 666997"/>
                <a:gd name="connsiteY24" fmla="*/ 2931226 h 2960914"/>
                <a:gd name="connsiteX25" fmla="*/ 665018 w 666997"/>
                <a:gd name="connsiteY25" fmla="*/ 2895600 h 2960914"/>
                <a:gd name="connsiteX26" fmla="*/ 629392 w 666997"/>
                <a:gd name="connsiteY26" fmla="*/ 2539341 h 2960914"/>
                <a:gd name="connsiteX27" fmla="*/ 534390 w 666997"/>
                <a:gd name="connsiteY27" fmla="*/ 2076203 h 2960914"/>
                <a:gd name="connsiteX28" fmla="*/ 486888 w 666997"/>
                <a:gd name="connsiteY28" fmla="*/ 1874322 h 2960914"/>
                <a:gd name="connsiteX29" fmla="*/ 427512 w 666997"/>
                <a:gd name="connsiteY29" fmla="*/ 1708068 h 2960914"/>
                <a:gd name="connsiteX30" fmla="*/ 439387 w 666997"/>
                <a:gd name="connsiteY30" fmla="*/ 1399309 h 2960914"/>
                <a:gd name="connsiteX31" fmla="*/ 486888 w 666997"/>
                <a:gd name="connsiteY31" fmla="*/ 1090551 h 2960914"/>
                <a:gd name="connsiteX32" fmla="*/ 498764 w 666997"/>
                <a:gd name="connsiteY32" fmla="*/ 936172 h 2960914"/>
                <a:gd name="connsiteX33" fmla="*/ 522514 w 666997"/>
                <a:gd name="connsiteY33" fmla="*/ 888670 h 2960914"/>
                <a:gd name="connsiteX34" fmla="*/ 510639 w 666997"/>
                <a:gd name="connsiteY34" fmla="*/ 746167 h 2960914"/>
                <a:gd name="connsiteX35" fmla="*/ 534390 w 666997"/>
                <a:gd name="connsiteY35" fmla="*/ 544286 h 2960914"/>
                <a:gd name="connsiteX36" fmla="*/ 510639 w 666997"/>
                <a:gd name="connsiteY36" fmla="*/ 389907 h 2960914"/>
                <a:gd name="connsiteX0" fmla="*/ 510639 w 635181"/>
                <a:gd name="connsiteY0" fmla="*/ 384849 h 2950069"/>
                <a:gd name="connsiteX1" fmla="*/ 427512 w 635181"/>
                <a:gd name="connsiteY1" fmla="*/ 289846 h 2950069"/>
                <a:gd name="connsiteX2" fmla="*/ 415636 w 635181"/>
                <a:gd name="connsiteY2" fmla="*/ 171093 h 2950069"/>
                <a:gd name="connsiteX3" fmla="*/ 403761 w 635181"/>
                <a:gd name="connsiteY3" fmla="*/ 76090 h 2950069"/>
                <a:gd name="connsiteX4" fmla="*/ 273133 w 635181"/>
                <a:gd name="connsiteY4" fmla="*/ 4838 h 2950069"/>
                <a:gd name="connsiteX5" fmla="*/ 142504 w 635181"/>
                <a:gd name="connsiteY5" fmla="*/ 16714 h 2950069"/>
                <a:gd name="connsiteX6" fmla="*/ 35626 w 635181"/>
                <a:gd name="connsiteY6" fmla="*/ 99841 h 2950069"/>
                <a:gd name="connsiteX7" fmla="*/ 0 w 635181"/>
                <a:gd name="connsiteY7" fmla="*/ 242345 h 2950069"/>
                <a:gd name="connsiteX8" fmla="*/ 35626 w 635181"/>
                <a:gd name="connsiteY8" fmla="*/ 301721 h 2950069"/>
                <a:gd name="connsiteX9" fmla="*/ 106878 w 635181"/>
                <a:gd name="connsiteY9" fmla="*/ 313597 h 2950069"/>
                <a:gd name="connsiteX10" fmla="*/ 142504 w 635181"/>
                <a:gd name="connsiteY10" fmla="*/ 301721 h 2950069"/>
                <a:gd name="connsiteX11" fmla="*/ 190005 w 635181"/>
                <a:gd name="connsiteY11" fmla="*/ 384849 h 2950069"/>
                <a:gd name="connsiteX12" fmla="*/ 142504 w 635181"/>
                <a:gd name="connsiteY12" fmla="*/ 420475 h 2950069"/>
                <a:gd name="connsiteX13" fmla="*/ 142504 w 635181"/>
                <a:gd name="connsiteY13" fmla="*/ 539228 h 2950069"/>
                <a:gd name="connsiteX14" fmla="*/ 166255 w 635181"/>
                <a:gd name="connsiteY14" fmla="*/ 646106 h 2950069"/>
                <a:gd name="connsiteX15" fmla="*/ 261257 w 635181"/>
                <a:gd name="connsiteY15" fmla="*/ 705483 h 2950069"/>
                <a:gd name="connsiteX16" fmla="*/ 285008 w 635181"/>
                <a:gd name="connsiteY16" fmla="*/ 788610 h 2950069"/>
                <a:gd name="connsiteX17" fmla="*/ 391886 w 635181"/>
                <a:gd name="connsiteY17" fmla="*/ 1002366 h 2950069"/>
                <a:gd name="connsiteX18" fmla="*/ 380010 w 635181"/>
                <a:gd name="connsiteY18" fmla="*/ 1204246 h 2950069"/>
                <a:gd name="connsiteX19" fmla="*/ 320634 w 635181"/>
                <a:gd name="connsiteY19" fmla="*/ 1418002 h 2950069"/>
                <a:gd name="connsiteX20" fmla="*/ 320634 w 635181"/>
                <a:gd name="connsiteY20" fmla="*/ 1738636 h 2950069"/>
                <a:gd name="connsiteX21" fmla="*/ 380010 w 635181"/>
                <a:gd name="connsiteY21" fmla="*/ 1940516 h 2950069"/>
                <a:gd name="connsiteX22" fmla="*/ 510639 w 635181"/>
                <a:gd name="connsiteY22" fmla="*/ 2427405 h 2950069"/>
                <a:gd name="connsiteX23" fmla="*/ 558140 w 635181"/>
                <a:gd name="connsiteY23" fmla="*/ 2854916 h 2950069"/>
                <a:gd name="connsiteX24" fmla="*/ 617517 w 635181"/>
                <a:gd name="connsiteY24" fmla="*/ 2926168 h 2950069"/>
                <a:gd name="connsiteX25" fmla="*/ 629392 w 635181"/>
                <a:gd name="connsiteY25" fmla="*/ 2534283 h 2950069"/>
                <a:gd name="connsiteX26" fmla="*/ 534390 w 635181"/>
                <a:gd name="connsiteY26" fmla="*/ 2071145 h 2950069"/>
                <a:gd name="connsiteX27" fmla="*/ 486888 w 635181"/>
                <a:gd name="connsiteY27" fmla="*/ 1869264 h 2950069"/>
                <a:gd name="connsiteX28" fmla="*/ 427512 w 635181"/>
                <a:gd name="connsiteY28" fmla="*/ 1703010 h 2950069"/>
                <a:gd name="connsiteX29" fmla="*/ 439387 w 635181"/>
                <a:gd name="connsiteY29" fmla="*/ 1394251 h 2950069"/>
                <a:gd name="connsiteX30" fmla="*/ 486888 w 635181"/>
                <a:gd name="connsiteY30" fmla="*/ 1085493 h 2950069"/>
                <a:gd name="connsiteX31" fmla="*/ 498764 w 635181"/>
                <a:gd name="connsiteY31" fmla="*/ 931114 h 2950069"/>
                <a:gd name="connsiteX32" fmla="*/ 522514 w 635181"/>
                <a:gd name="connsiteY32" fmla="*/ 883612 h 2950069"/>
                <a:gd name="connsiteX33" fmla="*/ 510639 w 635181"/>
                <a:gd name="connsiteY33" fmla="*/ 741109 h 2950069"/>
                <a:gd name="connsiteX34" fmla="*/ 534390 w 635181"/>
                <a:gd name="connsiteY34" fmla="*/ 539228 h 2950069"/>
                <a:gd name="connsiteX35" fmla="*/ 510639 w 635181"/>
                <a:gd name="connsiteY35" fmla="*/ 384849 h 2950069"/>
                <a:gd name="connsiteX0" fmla="*/ 510639 w 629593"/>
                <a:gd name="connsiteY0" fmla="*/ 384849 h 2855990"/>
                <a:gd name="connsiteX1" fmla="*/ 427512 w 629593"/>
                <a:gd name="connsiteY1" fmla="*/ 289846 h 2855990"/>
                <a:gd name="connsiteX2" fmla="*/ 415636 w 629593"/>
                <a:gd name="connsiteY2" fmla="*/ 171093 h 2855990"/>
                <a:gd name="connsiteX3" fmla="*/ 403761 w 629593"/>
                <a:gd name="connsiteY3" fmla="*/ 76090 h 2855990"/>
                <a:gd name="connsiteX4" fmla="*/ 273133 w 629593"/>
                <a:gd name="connsiteY4" fmla="*/ 4838 h 2855990"/>
                <a:gd name="connsiteX5" fmla="*/ 142504 w 629593"/>
                <a:gd name="connsiteY5" fmla="*/ 16714 h 2855990"/>
                <a:gd name="connsiteX6" fmla="*/ 35626 w 629593"/>
                <a:gd name="connsiteY6" fmla="*/ 99841 h 2855990"/>
                <a:gd name="connsiteX7" fmla="*/ 0 w 629593"/>
                <a:gd name="connsiteY7" fmla="*/ 242345 h 2855990"/>
                <a:gd name="connsiteX8" fmla="*/ 35626 w 629593"/>
                <a:gd name="connsiteY8" fmla="*/ 301721 h 2855990"/>
                <a:gd name="connsiteX9" fmla="*/ 106878 w 629593"/>
                <a:gd name="connsiteY9" fmla="*/ 313597 h 2855990"/>
                <a:gd name="connsiteX10" fmla="*/ 142504 w 629593"/>
                <a:gd name="connsiteY10" fmla="*/ 301721 h 2855990"/>
                <a:gd name="connsiteX11" fmla="*/ 190005 w 629593"/>
                <a:gd name="connsiteY11" fmla="*/ 384849 h 2855990"/>
                <a:gd name="connsiteX12" fmla="*/ 142504 w 629593"/>
                <a:gd name="connsiteY12" fmla="*/ 420475 h 2855990"/>
                <a:gd name="connsiteX13" fmla="*/ 142504 w 629593"/>
                <a:gd name="connsiteY13" fmla="*/ 539228 h 2855990"/>
                <a:gd name="connsiteX14" fmla="*/ 166255 w 629593"/>
                <a:gd name="connsiteY14" fmla="*/ 646106 h 2855990"/>
                <a:gd name="connsiteX15" fmla="*/ 261257 w 629593"/>
                <a:gd name="connsiteY15" fmla="*/ 705483 h 2855990"/>
                <a:gd name="connsiteX16" fmla="*/ 285008 w 629593"/>
                <a:gd name="connsiteY16" fmla="*/ 788610 h 2855990"/>
                <a:gd name="connsiteX17" fmla="*/ 391886 w 629593"/>
                <a:gd name="connsiteY17" fmla="*/ 1002366 h 2855990"/>
                <a:gd name="connsiteX18" fmla="*/ 380010 w 629593"/>
                <a:gd name="connsiteY18" fmla="*/ 1204246 h 2855990"/>
                <a:gd name="connsiteX19" fmla="*/ 320634 w 629593"/>
                <a:gd name="connsiteY19" fmla="*/ 1418002 h 2855990"/>
                <a:gd name="connsiteX20" fmla="*/ 320634 w 629593"/>
                <a:gd name="connsiteY20" fmla="*/ 1738636 h 2855990"/>
                <a:gd name="connsiteX21" fmla="*/ 380010 w 629593"/>
                <a:gd name="connsiteY21" fmla="*/ 1940516 h 2855990"/>
                <a:gd name="connsiteX22" fmla="*/ 510639 w 629593"/>
                <a:gd name="connsiteY22" fmla="*/ 2427405 h 2855990"/>
                <a:gd name="connsiteX23" fmla="*/ 558140 w 629593"/>
                <a:gd name="connsiteY23" fmla="*/ 2854916 h 2855990"/>
                <a:gd name="connsiteX24" fmla="*/ 629392 w 629593"/>
                <a:gd name="connsiteY24" fmla="*/ 2534283 h 2855990"/>
                <a:gd name="connsiteX25" fmla="*/ 534390 w 629593"/>
                <a:gd name="connsiteY25" fmla="*/ 2071145 h 2855990"/>
                <a:gd name="connsiteX26" fmla="*/ 486888 w 629593"/>
                <a:gd name="connsiteY26" fmla="*/ 1869264 h 2855990"/>
                <a:gd name="connsiteX27" fmla="*/ 427512 w 629593"/>
                <a:gd name="connsiteY27" fmla="*/ 1703010 h 2855990"/>
                <a:gd name="connsiteX28" fmla="*/ 439387 w 629593"/>
                <a:gd name="connsiteY28" fmla="*/ 1394251 h 2855990"/>
                <a:gd name="connsiteX29" fmla="*/ 486888 w 629593"/>
                <a:gd name="connsiteY29" fmla="*/ 1085493 h 2855990"/>
                <a:gd name="connsiteX30" fmla="*/ 498764 w 629593"/>
                <a:gd name="connsiteY30" fmla="*/ 931114 h 2855990"/>
                <a:gd name="connsiteX31" fmla="*/ 522514 w 629593"/>
                <a:gd name="connsiteY31" fmla="*/ 883612 h 2855990"/>
                <a:gd name="connsiteX32" fmla="*/ 510639 w 629593"/>
                <a:gd name="connsiteY32" fmla="*/ 741109 h 2855990"/>
                <a:gd name="connsiteX33" fmla="*/ 534390 w 629593"/>
                <a:gd name="connsiteY33" fmla="*/ 539228 h 2855990"/>
                <a:gd name="connsiteX34" fmla="*/ 510639 w 629593"/>
                <a:gd name="connsiteY34" fmla="*/ 384849 h 2855990"/>
                <a:gd name="connsiteX0" fmla="*/ 510639 w 629542"/>
                <a:gd name="connsiteY0" fmla="*/ 384849 h 2556578"/>
                <a:gd name="connsiteX1" fmla="*/ 427512 w 629542"/>
                <a:gd name="connsiteY1" fmla="*/ 289846 h 2556578"/>
                <a:gd name="connsiteX2" fmla="*/ 415636 w 629542"/>
                <a:gd name="connsiteY2" fmla="*/ 171093 h 2556578"/>
                <a:gd name="connsiteX3" fmla="*/ 403761 w 629542"/>
                <a:gd name="connsiteY3" fmla="*/ 76090 h 2556578"/>
                <a:gd name="connsiteX4" fmla="*/ 273133 w 629542"/>
                <a:gd name="connsiteY4" fmla="*/ 4838 h 2556578"/>
                <a:gd name="connsiteX5" fmla="*/ 142504 w 629542"/>
                <a:gd name="connsiteY5" fmla="*/ 16714 h 2556578"/>
                <a:gd name="connsiteX6" fmla="*/ 35626 w 629542"/>
                <a:gd name="connsiteY6" fmla="*/ 99841 h 2556578"/>
                <a:gd name="connsiteX7" fmla="*/ 0 w 629542"/>
                <a:gd name="connsiteY7" fmla="*/ 242345 h 2556578"/>
                <a:gd name="connsiteX8" fmla="*/ 35626 w 629542"/>
                <a:gd name="connsiteY8" fmla="*/ 301721 h 2556578"/>
                <a:gd name="connsiteX9" fmla="*/ 106878 w 629542"/>
                <a:gd name="connsiteY9" fmla="*/ 313597 h 2556578"/>
                <a:gd name="connsiteX10" fmla="*/ 142504 w 629542"/>
                <a:gd name="connsiteY10" fmla="*/ 301721 h 2556578"/>
                <a:gd name="connsiteX11" fmla="*/ 190005 w 629542"/>
                <a:gd name="connsiteY11" fmla="*/ 384849 h 2556578"/>
                <a:gd name="connsiteX12" fmla="*/ 142504 w 629542"/>
                <a:gd name="connsiteY12" fmla="*/ 420475 h 2556578"/>
                <a:gd name="connsiteX13" fmla="*/ 142504 w 629542"/>
                <a:gd name="connsiteY13" fmla="*/ 539228 h 2556578"/>
                <a:gd name="connsiteX14" fmla="*/ 166255 w 629542"/>
                <a:gd name="connsiteY14" fmla="*/ 646106 h 2556578"/>
                <a:gd name="connsiteX15" fmla="*/ 261257 w 629542"/>
                <a:gd name="connsiteY15" fmla="*/ 705483 h 2556578"/>
                <a:gd name="connsiteX16" fmla="*/ 285008 w 629542"/>
                <a:gd name="connsiteY16" fmla="*/ 788610 h 2556578"/>
                <a:gd name="connsiteX17" fmla="*/ 391886 w 629542"/>
                <a:gd name="connsiteY17" fmla="*/ 1002366 h 2556578"/>
                <a:gd name="connsiteX18" fmla="*/ 380010 w 629542"/>
                <a:gd name="connsiteY18" fmla="*/ 1204246 h 2556578"/>
                <a:gd name="connsiteX19" fmla="*/ 320634 w 629542"/>
                <a:gd name="connsiteY19" fmla="*/ 1418002 h 2556578"/>
                <a:gd name="connsiteX20" fmla="*/ 320634 w 629542"/>
                <a:gd name="connsiteY20" fmla="*/ 1738636 h 2556578"/>
                <a:gd name="connsiteX21" fmla="*/ 380010 w 629542"/>
                <a:gd name="connsiteY21" fmla="*/ 1940516 h 2556578"/>
                <a:gd name="connsiteX22" fmla="*/ 510639 w 629542"/>
                <a:gd name="connsiteY22" fmla="*/ 2427405 h 2556578"/>
                <a:gd name="connsiteX23" fmla="*/ 629392 w 629542"/>
                <a:gd name="connsiteY23" fmla="*/ 2534283 h 2556578"/>
                <a:gd name="connsiteX24" fmla="*/ 534390 w 629542"/>
                <a:gd name="connsiteY24" fmla="*/ 2071145 h 2556578"/>
                <a:gd name="connsiteX25" fmla="*/ 486888 w 629542"/>
                <a:gd name="connsiteY25" fmla="*/ 1869264 h 2556578"/>
                <a:gd name="connsiteX26" fmla="*/ 427512 w 629542"/>
                <a:gd name="connsiteY26" fmla="*/ 1703010 h 2556578"/>
                <a:gd name="connsiteX27" fmla="*/ 439387 w 629542"/>
                <a:gd name="connsiteY27" fmla="*/ 1394251 h 2556578"/>
                <a:gd name="connsiteX28" fmla="*/ 486888 w 629542"/>
                <a:gd name="connsiteY28" fmla="*/ 1085493 h 2556578"/>
                <a:gd name="connsiteX29" fmla="*/ 498764 w 629542"/>
                <a:gd name="connsiteY29" fmla="*/ 931114 h 2556578"/>
                <a:gd name="connsiteX30" fmla="*/ 522514 w 629542"/>
                <a:gd name="connsiteY30" fmla="*/ 883612 h 2556578"/>
                <a:gd name="connsiteX31" fmla="*/ 510639 w 629542"/>
                <a:gd name="connsiteY31" fmla="*/ 741109 h 2556578"/>
                <a:gd name="connsiteX32" fmla="*/ 534390 w 629542"/>
                <a:gd name="connsiteY32" fmla="*/ 539228 h 2556578"/>
                <a:gd name="connsiteX33" fmla="*/ 510639 w 629542"/>
                <a:gd name="connsiteY33" fmla="*/ 384849 h 2556578"/>
                <a:gd name="connsiteX0" fmla="*/ 510639 w 535968"/>
                <a:gd name="connsiteY0" fmla="*/ 384849 h 2428587"/>
                <a:gd name="connsiteX1" fmla="*/ 427512 w 535968"/>
                <a:gd name="connsiteY1" fmla="*/ 289846 h 2428587"/>
                <a:gd name="connsiteX2" fmla="*/ 415636 w 535968"/>
                <a:gd name="connsiteY2" fmla="*/ 171093 h 2428587"/>
                <a:gd name="connsiteX3" fmla="*/ 403761 w 535968"/>
                <a:gd name="connsiteY3" fmla="*/ 76090 h 2428587"/>
                <a:gd name="connsiteX4" fmla="*/ 273133 w 535968"/>
                <a:gd name="connsiteY4" fmla="*/ 4838 h 2428587"/>
                <a:gd name="connsiteX5" fmla="*/ 142504 w 535968"/>
                <a:gd name="connsiteY5" fmla="*/ 16714 h 2428587"/>
                <a:gd name="connsiteX6" fmla="*/ 35626 w 535968"/>
                <a:gd name="connsiteY6" fmla="*/ 99841 h 2428587"/>
                <a:gd name="connsiteX7" fmla="*/ 0 w 535968"/>
                <a:gd name="connsiteY7" fmla="*/ 242345 h 2428587"/>
                <a:gd name="connsiteX8" fmla="*/ 35626 w 535968"/>
                <a:gd name="connsiteY8" fmla="*/ 301721 h 2428587"/>
                <a:gd name="connsiteX9" fmla="*/ 106878 w 535968"/>
                <a:gd name="connsiteY9" fmla="*/ 313597 h 2428587"/>
                <a:gd name="connsiteX10" fmla="*/ 142504 w 535968"/>
                <a:gd name="connsiteY10" fmla="*/ 301721 h 2428587"/>
                <a:gd name="connsiteX11" fmla="*/ 190005 w 535968"/>
                <a:gd name="connsiteY11" fmla="*/ 384849 h 2428587"/>
                <a:gd name="connsiteX12" fmla="*/ 142504 w 535968"/>
                <a:gd name="connsiteY12" fmla="*/ 420475 h 2428587"/>
                <a:gd name="connsiteX13" fmla="*/ 142504 w 535968"/>
                <a:gd name="connsiteY13" fmla="*/ 539228 h 2428587"/>
                <a:gd name="connsiteX14" fmla="*/ 166255 w 535968"/>
                <a:gd name="connsiteY14" fmla="*/ 646106 h 2428587"/>
                <a:gd name="connsiteX15" fmla="*/ 261257 w 535968"/>
                <a:gd name="connsiteY15" fmla="*/ 705483 h 2428587"/>
                <a:gd name="connsiteX16" fmla="*/ 285008 w 535968"/>
                <a:gd name="connsiteY16" fmla="*/ 788610 h 2428587"/>
                <a:gd name="connsiteX17" fmla="*/ 391886 w 535968"/>
                <a:gd name="connsiteY17" fmla="*/ 1002366 h 2428587"/>
                <a:gd name="connsiteX18" fmla="*/ 380010 w 535968"/>
                <a:gd name="connsiteY18" fmla="*/ 1204246 h 2428587"/>
                <a:gd name="connsiteX19" fmla="*/ 320634 w 535968"/>
                <a:gd name="connsiteY19" fmla="*/ 1418002 h 2428587"/>
                <a:gd name="connsiteX20" fmla="*/ 320634 w 535968"/>
                <a:gd name="connsiteY20" fmla="*/ 1738636 h 2428587"/>
                <a:gd name="connsiteX21" fmla="*/ 380010 w 535968"/>
                <a:gd name="connsiteY21" fmla="*/ 1940516 h 2428587"/>
                <a:gd name="connsiteX22" fmla="*/ 510639 w 535968"/>
                <a:gd name="connsiteY22" fmla="*/ 2427405 h 2428587"/>
                <a:gd name="connsiteX23" fmla="*/ 534390 w 535968"/>
                <a:gd name="connsiteY23" fmla="*/ 2071145 h 2428587"/>
                <a:gd name="connsiteX24" fmla="*/ 486888 w 535968"/>
                <a:gd name="connsiteY24" fmla="*/ 1869264 h 2428587"/>
                <a:gd name="connsiteX25" fmla="*/ 427512 w 535968"/>
                <a:gd name="connsiteY25" fmla="*/ 1703010 h 2428587"/>
                <a:gd name="connsiteX26" fmla="*/ 439387 w 535968"/>
                <a:gd name="connsiteY26" fmla="*/ 1394251 h 2428587"/>
                <a:gd name="connsiteX27" fmla="*/ 486888 w 535968"/>
                <a:gd name="connsiteY27" fmla="*/ 1085493 h 2428587"/>
                <a:gd name="connsiteX28" fmla="*/ 498764 w 535968"/>
                <a:gd name="connsiteY28" fmla="*/ 931114 h 2428587"/>
                <a:gd name="connsiteX29" fmla="*/ 522514 w 535968"/>
                <a:gd name="connsiteY29" fmla="*/ 883612 h 2428587"/>
                <a:gd name="connsiteX30" fmla="*/ 510639 w 535968"/>
                <a:gd name="connsiteY30" fmla="*/ 741109 h 2428587"/>
                <a:gd name="connsiteX31" fmla="*/ 534390 w 535968"/>
                <a:gd name="connsiteY31" fmla="*/ 539228 h 2428587"/>
                <a:gd name="connsiteX32" fmla="*/ 510639 w 535968"/>
                <a:gd name="connsiteY32" fmla="*/ 384849 h 2428587"/>
                <a:gd name="connsiteX0" fmla="*/ 510639 w 538319"/>
                <a:gd name="connsiteY0" fmla="*/ 384849 h 2072243"/>
                <a:gd name="connsiteX1" fmla="*/ 427512 w 538319"/>
                <a:gd name="connsiteY1" fmla="*/ 289846 h 2072243"/>
                <a:gd name="connsiteX2" fmla="*/ 415636 w 538319"/>
                <a:gd name="connsiteY2" fmla="*/ 171093 h 2072243"/>
                <a:gd name="connsiteX3" fmla="*/ 403761 w 538319"/>
                <a:gd name="connsiteY3" fmla="*/ 76090 h 2072243"/>
                <a:gd name="connsiteX4" fmla="*/ 273133 w 538319"/>
                <a:gd name="connsiteY4" fmla="*/ 4838 h 2072243"/>
                <a:gd name="connsiteX5" fmla="*/ 142504 w 538319"/>
                <a:gd name="connsiteY5" fmla="*/ 16714 h 2072243"/>
                <a:gd name="connsiteX6" fmla="*/ 35626 w 538319"/>
                <a:gd name="connsiteY6" fmla="*/ 99841 h 2072243"/>
                <a:gd name="connsiteX7" fmla="*/ 0 w 538319"/>
                <a:gd name="connsiteY7" fmla="*/ 242345 h 2072243"/>
                <a:gd name="connsiteX8" fmla="*/ 35626 w 538319"/>
                <a:gd name="connsiteY8" fmla="*/ 301721 h 2072243"/>
                <a:gd name="connsiteX9" fmla="*/ 106878 w 538319"/>
                <a:gd name="connsiteY9" fmla="*/ 313597 h 2072243"/>
                <a:gd name="connsiteX10" fmla="*/ 142504 w 538319"/>
                <a:gd name="connsiteY10" fmla="*/ 301721 h 2072243"/>
                <a:gd name="connsiteX11" fmla="*/ 190005 w 538319"/>
                <a:gd name="connsiteY11" fmla="*/ 384849 h 2072243"/>
                <a:gd name="connsiteX12" fmla="*/ 142504 w 538319"/>
                <a:gd name="connsiteY12" fmla="*/ 420475 h 2072243"/>
                <a:gd name="connsiteX13" fmla="*/ 142504 w 538319"/>
                <a:gd name="connsiteY13" fmla="*/ 539228 h 2072243"/>
                <a:gd name="connsiteX14" fmla="*/ 166255 w 538319"/>
                <a:gd name="connsiteY14" fmla="*/ 646106 h 2072243"/>
                <a:gd name="connsiteX15" fmla="*/ 261257 w 538319"/>
                <a:gd name="connsiteY15" fmla="*/ 705483 h 2072243"/>
                <a:gd name="connsiteX16" fmla="*/ 285008 w 538319"/>
                <a:gd name="connsiteY16" fmla="*/ 788610 h 2072243"/>
                <a:gd name="connsiteX17" fmla="*/ 391886 w 538319"/>
                <a:gd name="connsiteY17" fmla="*/ 1002366 h 2072243"/>
                <a:gd name="connsiteX18" fmla="*/ 380010 w 538319"/>
                <a:gd name="connsiteY18" fmla="*/ 1204246 h 2072243"/>
                <a:gd name="connsiteX19" fmla="*/ 320634 w 538319"/>
                <a:gd name="connsiteY19" fmla="*/ 1418002 h 2072243"/>
                <a:gd name="connsiteX20" fmla="*/ 320634 w 538319"/>
                <a:gd name="connsiteY20" fmla="*/ 1738636 h 2072243"/>
                <a:gd name="connsiteX21" fmla="*/ 380010 w 538319"/>
                <a:gd name="connsiteY21" fmla="*/ 1940516 h 2072243"/>
                <a:gd name="connsiteX22" fmla="*/ 534390 w 538319"/>
                <a:gd name="connsiteY22" fmla="*/ 2071145 h 2072243"/>
                <a:gd name="connsiteX23" fmla="*/ 486888 w 538319"/>
                <a:gd name="connsiteY23" fmla="*/ 1869264 h 2072243"/>
                <a:gd name="connsiteX24" fmla="*/ 427512 w 538319"/>
                <a:gd name="connsiteY24" fmla="*/ 1703010 h 2072243"/>
                <a:gd name="connsiteX25" fmla="*/ 439387 w 538319"/>
                <a:gd name="connsiteY25" fmla="*/ 1394251 h 2072243"/>
                <a:gd name="connsiteX26" fmla="*/ 486888 w 538319"/>
                <a:gd name="connsiteY26" fmla="*/ 1085493 h 2072243"/>
                <a:gd name="connsiteX27" fmla="*/ 498764 w 538319"/>
                <a:gd name="connsiteY27" fmla="*/ 931114 h 2072243"/>
                <a:gd name="connsiteX28" fmla="*/ 522514 w 538319"/>
                <a:gd name="connsiteY28" fmla="*/ 883612 h 2072243"/>
                <a:gd name="connsiteX29" fmla="*/ 510639 w 538319"/>
                <a:gd name="connsiteY29" fmla="*/ 741109 h 2072243"/>
                <a:gd name="connsiteX30" fmla="*/ 534390 w 538319"/>
                <a:gd name="connsiteY30" fmla="*/ 539228 h 2072243"/>
                <a:gd name="connsiteX31" fmla="*/ 510639 w 538319"/>
                <a:gd name="connsiteY31" fmla="*/ 384849 h 2072243"/>
                <a:gd name="connsiteX0" fmla="*/ 510639 w 534390"/>
                <a:gd name="connsiteY0" fmla="*/ 384849 h 1945554"/>
                <a:gd name="connsiteX1" fmla="*/ 427512 w 534390"/>
                <a:gd name="connsiteY1" fmla="*/ 289846 h 1945554"/>
                <a:gd name="connsiteX2" fmla="*/ 415636 w 534390"/>
                <a:gd name="connsiteY2" fmla="*/ 171093 h 1945554"/>
                <a:gd name="connsiteX3" fmla="*/ 403761 w 534390"/>
                <a:gd name="connsiteY3" fmla="*/ 76090 h 1945554"/>
                <a:gd name="connsiteX4" fmla="*/ 273133 w 534390"/>
                <a:gd name="connsiteY4" fmla="*/ 4838 h 1945554"/>
                <a:gd name="connsiteX5" fmla="*/ 142504 w 534390"/>
                <a:gd name="connsiteY5" fmla="*/ 16714 h 1945554"/>
                <a:gd name="connsiteX6" fmla="*/ 35626 w 534390"/>
                <a:gd name="connsiteY6" fmla="*/ 99841 h 1945554"/>
                <a:gd name="connsiteX7" fmla="*/ 0 w 534390"/>
                <a:gd name="connsiteY7" fmla="*/ 242345 h 1945554"/>
                <a:gd name="connsiteX8" fmla="*/ 35626 w 534390"/>
                <a:gd name="connsiteY8" fmla="*/ 301721 h 1945554"/>
                <a:gd name="connsiteX9" fmla="*/ 106878 w 534390"/>
                <a:gd name="connsiteY9" fmla="*/ 313597 h 1945554"/>
                <a:gd name="connsiteX10" fmla="*/ 142504 w 534390"/>
                <a:gd name="connsiteY10" fmla="*/ 301721 h 1945554"/>
                <a:gd name="connsiteX11" fmla="*/ 190005 w 534390"/>
                <a:gd name="connsiteY11" fmla="*/ 384849 h 1945554"/>
                <a:gd name="connsiteX12" fmla="*/ 142504 w 534390"/>
                <a:gd name="connsiteY12" fmla="*/ 420475 h 1945554"/>
                <a:gd name="connsiteX13" fmla="*/ 142504 w 534390"/>
                <a:gd name="connsiteY13" fmla="*/ 539228 h 1945554"/>
                <a:gd name="connsiteX14" fmla="*/ 166255 w 534390"/>
                <a:gd name="connsiteY14" fmla="*/ 646106 h 1945554"/>
                <a:gd name="connsiteX15" fmla="*/ 261257 w 534390"/>
                <a:gd name="connsiteY15" fmla="*/ 705483 h 1945554"/>
                <a:gd name="connsiteX16" fmla="*/ 285008 w 534390"/>
                <a:gd name="connsiteY16" fmla="*/ 788610 h 1945554"/>
                <a:gd name="connsiteX17" fmla="*/ 391886 w 534390"/>
                <a:gd name="connsiteY17" fmla="*/ 1002366 h 1945554"/>
                <a:gd name="connsiteX18" fmla="*/ 380010 w 534390"/>
                <a:gd name="connsiteY18" fmla="*/ 1204246 h 1945554"/>
                <a:gd name="connsiteX19" fmla="*/ 320634 w 534390"/>
                <a:gd name="connsiteY19" fmla="*/ 1418002 h 1945554"/>
                <a:gd name="connsiteX20" fmla="*/ 320634 w 534390"/>
                <a:gd name="connsiteY20" fmla="*/ 1738636 h 1945554"/>
                <a:gd name="connsiteX21" fmla="*/ 380010 w 534390"/>
                <a:gd name="connsiteY21" fmla="*/ 1940516 h 1945554"/>
                <a:gd name="connsiteX22" fmla="*/ 486888 w 534390"/>
                <a:gd name="connsiteY22" fmla="*/ 1869264 h 1945554"/>
                <a:gd name="connsiteX23" fmla="*/ 427512 w 534390"/>
                <a:gd name="connsiteY23" fmla="*/ 1703010 h 1945554"/>
                <a:gd name="connsiteX24" fmla="*/ 439387 w 534390"/>
                <a:gd name="connsiteY24" fmla="*/ 1394251 h 1945554"/>
                <a:gd name="connsiteX25" fmla="*/ 486888 w 534390"/>
                <a:gd name="connsiteY25" fmla="*/ 1085493 h 1945554"/>
                <a:gd name="connsiteX26" fmla="*/ 498764 w 534390"/>
                <a:gd name="connsiteY26" fmla="*/ 931114 h 1945554"/>
                <a:gd name="connsiteX27" fmla="*/ 522514 w 534390"/>
                <a:gd name="connsiteY27" fmla="*/ 883612 h 1945554"/>
                <a:gd name="connsiteX28" fmla="*/ 510639 w 534390"/>
                <a:gd name="connsiteY28" fmla="*/ 741109 h 1945554"/>
                <a:gd name="connsiteX29" fmla="*/ 534390 w 534390"/>
                <a:gd name="connsiteY29" fmla="*/ 539228 h 1945554"/>
                <a:gd name="connsiteX30" fmla="*/ 510639 w 534390"/>
                <a:gd name="connsiteY30" fmla="*/ 384849 h 1945554"/>
                <a:gd name="connsiteX0" fmla="*/ 510639 w 534390"/>
                <a:gd name="connsiteY0" fmla="*/ 384849 h 1940726"/>
                <a:gd name="connsiteX1" fmla="*/ 427512 w 534390"/>
                <a:gd name="connsiteY1" fmla="*/ 289846 h 1940726"/>
                <a:gd name="connsiteX2" fmla="*/ 415636 w 534390"/>
                <a:gd name="connsiteY2" fmla="*/ 171093 h 1940726"/>
                <a:gd name="connsiteX3" fmla="*/ 403761 w 534390"/>
                <a:gd name="connsiteY3" fmla="*/ 76090 h 1940726"/>
                <a:gd name="connsiteX4" fmla="*/ 273133 w 534390"/>
                <a:gd name="connsiteY4" fmla="*/ 4838 h 1940726"/>
                <a:gd name="connsiteX5" fmla="*/ 142504 w 534390"/>
                <a:gd name="connsiteY5" fmla="*/ 16714 h 1940726"/>
                <a:gd name="connsiteX6" fmla="*/ 35626 w 534390"/>
                <a:gd name="connsiteY6" fmla="*/ 99841 h 1940726"/>
                <a:gd name="connsiteX7" fmla="*/ 0 w 534390"/>
                <a:gd name="connsiteY7" fmla="*/ 242345 h 1940726"/>
                <a:gd name="connsiteX8" fmla="*/ 35626 w 534390"/>
                <a:gd name="connsiteY8" fmla="*/ 301721 h 1940726"/>
                <a:gd name="connsiteX9" fmla="*/ 106878 w 534390"/>
                <a:gd name="connsiteY9" fmla="*/ 313597 h 1940726"/>
                <a:gd name="connsiteX10" fmla="*/ 142504 w 534390"/>
                <a:gd name="connsiteY10" fmla="*/ 301721 h 1940726"/>
                <a:gd name="connsiteX11" fmla="*/ 190005 w 534390"/>
                <a:gd name="connsiteY11" fmla="*/ 384849 h 1940726"/>
                <a:gd name="connsiteX12" fmla="*/ 142504 w 534390"/>
                <a:gd name="connsiteY12" fmla="*/ 420475 h 1940726"/>
                <a:gd name="connsiteX13" fmla="*/ 142504 w 534390"/>
                <a:gd name="connsiteY13" fmla="*/ 539228 h 1940726"/>
                <a:gd name="connsiteX14" fmla="*/ 166255 w 534390"/>
                <a:gd name="connsiteY14" fmla="*/ 646106 h 1940726"/>
                <a:gd name="connsiteX15" fmla="*/ 261257 w 534390"/>
                <a:gd name="connsiteY15" fmla="*/ 705483 h 1940726"/>
                <a:gd name="connsiteX16" fmla="*/ 285008 w 534390"/>
                <a:gd name="connsiteY16" fmla="*/ 788610 h 1940726"/>
                <a:gd name="connsiteX17" fmla="*/ 391886 w 534390"/>
                <a:gd name="connsiteY17" fmla="*/ 1002366 h 1940726"/>
                <a:gd name="connsiteX18" fmla="*/ 380010 w 534390"/>
                <a:gd name="connsiteY18" fmla="*/ 1204246 h 1940726"/>
                <a:gd name="connsiteX19" fmla="*/ 320634 w 534390"/>
                <a:gd name="connsiteY19" fmla="*/ 1418002 h 1940726"/>
                <a:gd name="connsiteX20" fmla="*/ 320634 w 534390"/>
                <a:gd name="connsiteY20" fmla="*/ 1738636 h 1940726"/>
                <a:gd name="connsiteX21" fmla="*/ 380010 w 534390"/>
                <a:gd name="connsiteY21" fmla="*/ 1940516 h 1940726"/>
                <a:gd name="connsiteX22" fmla="*/ 427512 w 534390"/>
                <a:gd name="connsiteY22" fmla="*/ 1703010 h 1940726"/>
                <a:gd name="connsiteX23" fmla="*/ 439387 w 534390"/>
                <a:gd name="connsiteY23" fmla="*/ 1394251 h 1940726"/>
                <a:gd name="connsiteX24" fmla="*/ 486888 w 534390"/>
                <a:gd name="connsiteY24" fmla="*/ 1085493 h 1940726"/>
                <a:gd name="connsiteX25" fmla="*/ 498764 w 534390"/>
                <a:gd name="connsiteY25" fmla="*/ 931114 h 1940726"/>
                <a:gd name="connsiteX26" fmla="*/ 522514 w 534390"/>
                <a:gd name="connsiteY26" fmla="*/ 883612 h 1940726"/>
                <a:gd name="connsiteX27" fmla="*/ 510639 w 534390"/>
                <a:gd name="connsiteY27" fmla="*/ 741109 h 1940726"/>
                <a:gd name="connsiteX28" fmla="*/ 534390 w 534390"/>
                <a:gd name="connsiteY28" fmla="*/ 539228 h 1940726"/>
                <a:gd name="connsiteX29" fmla="*/ 510639 w 534390"/>
                <a:gd name="connsiteY29" fmla="*/ 384849 h 1940726"/>
                <a:gd name="connsiteX0" fmla="*/ 510639 w 534390"/>
                <a:gd name="connsiteY0" fmla="*/ 384849 h 1763404"/>
                <a:gd name="connsiteX1" fmla="*/ 427512 w 534390"/>
                <a:gd name="connsiteY1" fmla="*/ 289846 h 1763404"/>
                <a:gd name="connsiteX2" fmla="*/ 415636 w 534390"/>
                <a:gd name="connsiteY2" fmla="*/ 171093 h 1763404"/>
                <a:gd name="connsiteX3" fmla="*/ 403761 w 534390"/>
                <a:gd name="connsiteY3" fmla="*/ 76090 h 1763404"/>
                <a:gd name="connsiteX4" fmla="*/ 273133 w 534390"/>
                <a:gd name="connsiteY4" fmla="*/ 4838 h 1763404"/>
                <a:gd name="connsiteX5" fmla="*/ 142504 w 534390"/>
                <a:gd name="connsiteY5" fmla="*/ 16714 h 1763404"/>
                <a:gd name="connsiteX6" fmla="*/ 35626 w 534390"/>
                <a:gd name="connsiteY6" fmla="*/ 99841 h 1763404"/>
                <a:gd name="connsiteX7" fmla="*/ 0 w 534390"/>
                <a:gd name="connsiteY7" fmla="*/ 242345 h 1763404"/>
                <a:gd name="connsiteX8" fmla="*/ 35626 w 534390"/>
                <a:gd name="connsiteY8" fmla="*/ 301721 h 1763404"/>
                <a:gd name="connsiteX9" fmla="*/ 106878 w 534390"/>
                <a:gd name="connsiteY9" fmla="*/ 313597 h 1763404"/>
                <a:gd name="connsiteX10" fmla="*/ 142504 w 534390"/>
                <a:gd name="connsiteY10" fmla="*/ 301721 h 1763404"/>
                <a:gd name="connsiteX11" fmla="*/ 190005 w 534390"/>
                <a:gd name="connsiteY11" fmla="*/ 384849 h 1763404"/>
                <a:gd name="connsiteX12" fmla="*/ 142504 w 534390"/>
                <a:gd name="connsiteY12" fmla="*/ 420475 h 1763404"/>
                <a:gd name="connsiteX13" fmla="*/ 142504 w 534390"/>
                <a:gd name="connsiteY13" fmla="*/ 539228 h 1763404"/>
                <a:gd name="connsiteX14" fmla="*/ 166255 w 534390"/>
                <a:gd name="connsiteY14" fmla="*/ 646106 h 1763404"/>
                <a:gd name="connsiteX15" fmla="*/ 261257 w 534390"/>
                <a:gd name="connsiteY15" fmla="*/ 705483 h 1763404"/>
                <a:gd name="connsiteX16" fmla="*/ 285008 w 534390"/>
                <a:gd name="connsiteY16" fmla="*/ 788610 h 1763404"/>
                <a:gd name="connsiteX17" fmla="*/ 391886 w 534390"/>
                <a:gd name="connsiteY17" fmla="*/ 1002366 h 1763404"/>
                <a:gd name="connsiteX18" fmla="*/ 380010 w 534390"/>
                <a:gd name="connsiteY18" fmla="*/ 1204246 h 1763404"/>
                <a:gd name="connsiteX19" fmla="*/ 320634 w 534390"/>
                <a:gd name="connsiteY19" fmla="*/ 1418002 h 1763404"/>
                <a:gd name="connsiteX20" fmla="*/ 320634 w 534390"/>
                <a:gd name="connsiteY20" fmla="*/ 1738636 h 1763404"/>
                <a:gd name="connsiteX21" fmla="*/ 427512 w 534390"/>
                <a:gd name="connsiteY21" fmla="*/ 1703010 h 1763404"/>
                <a:gd name="connsiteX22" fmla="*/ 439387 w 534390"/>
                <a:gd name="connsiteY22" fmla="*/ 1394251 h 1763404"/>
                <a:gd name="connsiteX23" fmla="*/ 486888 w 534390"/>
                <a:gd name="connsiteY23" fmla="*/ 1085493 h 1763404"/>
                <a:gd name="connsiteX24" fmla="*/ 498764 w 534390"/>
                <a:gd name="connsiteY24" fmla="*/ 931114 h 1763404"/>
                <a:gd name="connsiteX25" fmla="*/ 522514 w 534390"/>
                <a:gd name="connsiteY25" fmla="*/ 883612 h 1763404"/>
                <a:gd name="connsiteX26" fmla="*/ 510639 w 534390"/>
                <a:gd name="connsiteY26" fmla="*/ 741109 h 1763404"/>
                <a:gd name="connsiteX27" fmla="*/ 534390 w 534390"/>
                <a:gd name="connsiteY27" fmla="*/ 539228 h 1763404"/>
                <a:gd name="connsiteX28" fmla="*/ 510639 w 534390"/>
                <a:gd name="connsiteY28" fmla="*/ 384849 h 1763404"/>
                <a:gd name="connsiteX0" fmla="*/ 510639 w 534390"/>
                <a:gd name="connsiteY0" fmla="*/ 384849 h 1703066"/>
                <a:gd name="connsiteX1" fmla="*/ 427512 w 534390"/>
                <a:gd name="connsiteY1" fmla="*/ 289846 h 1703066"/>
                <a:gd name="connsiteX2" fmla="*/ 415636 w 534390"/>
                <a:gd name="connsiteY2" fmla="*/ 171093 h 1703066"/>
                <a:gd name="connsiteX3" fmla="*/ 403761 w 534390"/>
                <a:gd name="connsiteY3" fmla="*/ 76090 h 1703066"/>
                <a:gd name="connsiteX4" fmla="*/ 273133 w 534390"/>
                <a:gd name="connsiteY4" fmla="*/ 4838 h 1703066"/>
                <a:gd name="connsiteX5" fmla="*/ 142504 w 534390"/>
                <a:gd name="connsiteY5" fmla="*/ 16714 h 1703066"/>
                <a:gd name="connsiteX6" fmla="*/ 35626 w 534390"/>
                <a:gd name="connsiteY6" fmla="*/ 99841 h 1703066"/>
                <a:gd name="connsiteX7" fmla="*/ 0 w 534390"/>
                <a:gd name="connsiteY7" fmla="*/ 242345 h 1703066"/>
                <a:gd name="connsiteX8" fmla="*/ 35626 w 534390"/>
                <a:gd name="connsiteY8" fmla="*/ 301721 h 1703066"/>
                <a:gd name="connsiteX9" fmla="*/ 106878 w 534390"/>
                <a:gd name="connsiteY9" fmla="*/ 313597 h 1703066"/>
                <a:gd name="connsiteX10" fmla="*/ 142504 w 534390"/>
                <a:gd name="connsiteY10" fmla="*/ 301721 h 1703066"/>
                <a:gd name="connsiteX11" fmla="*/ 190005 w 534390"/>
                <a:gd name="connsiteY11" fmla="*/ 384849 h 1703066"/>
                <a:gd name="connsiteX12" fmla="*/ 142504 w 534390"/>
                <a:gd name="connsiteY12" fmla="*/ 420475 h 1703066"/>
                <a:gd name="connsiteX13" fmla="*/ 142504 w 534390"/>
                <a:gd name="connsiteY13" fmla="*/ 539228 h 1703066"/>
                <a:gd name="connsiteX14" fmla="*/ 166255 w 534390"/>
                <a:gd name="connsiteY14" fmla="*/ 646106 h 1703066"/>
                <a:gd name="connsiteX15" fmla="*/ 261257 w 534390"/>
                <a:gd name="connsiteY15" fmla="*/ 705483 h 1703066"/>
                <a:gd name="connsiteX16" fmla="*/ 285008 w 534390"/>
                <a:gd name="connsiteY16" fmla="*/ 788610 h 1703066"/>
                <a:gd name="connsiteX17" fmla="*/ 391886 w 534390"/>
                <a:gd name="connsiteY17" fmla="*/ 1002366 h 1703066"/>
                <a:gd name="connsiteX18" fmla="*/ 380010 w 534390"/>
                <a:gd name="connsiteY18" fmla="*/ 1204246 h 1703066"/>
                <a:gd name="connsiteX19" fmla="*/ 320634 w 534390"/>
                <a:gd name="connsiteY19" fmla="*/ 1418002 h 1703066"/>
                <a:gd name="connsiteX20" fmla="*/ 427512 w 534390"/>
                <a:gd name="connsiteY20" fmla="*/ 1703010 h 1703066"/>
                <a:gd name="connsiteX21" fmla="*/ 439387 w 534390"/>
                <a:gd name="connsiteY21" fmla="*/ 1394251 h 1703066"/>
                <a:gd name="connsiteX22" fmla="*/ 486888 w 534390"/>
                <a:gd name="connsiteY22" fmla="*/ 1085493 h 1703066"/>
                <a:gd name="connsiteX23" fmla="*/ 498764 w 534390"/>
                <a:gd name="connsiteY23" fmla="*/ 931114 h 1703066"/>
                <a:gd name="connsiteX24" fmla="*/ 522514 w 534390"/>
                <a:gd name="connsiteY24" fmla="*/ 883612 h 1703066"/>
                <a:gd name="connsiteX25" fmla="*/ 510639 w 534390"/>
                <a:gd name="connsiteY25" fmla="*/ 741109 h 1703066"/>
                <a:gd name="connsiteX26" fmla="*/ 534390 w 534390"/>
                <a:gd name="connsiteY26" fmla="*/ 539228 h 1703066"/>
                <a:gd name="connsiteX27" fmla="*/ 510639 w 534390"/>
                <a:gd name="connsiteY27" fmla="*/ 384849 h 1703066"/>
                <a:gd name="connsiteX0" fmla="*/ 510639 w 534390"/>
                <a:gd name="connsiteY0" fmla="*/ 384849 h 1439398"/>
                <a:gd name="connsiteX1" fmla="*/ 427512 w 534390"/>
                <a:gd name="connsiteY1" fmla="*/ 289846 h 1439398"/>
                <a:gd name="connsiteX2" fmla="*/ 415636 w 534390"/>
                <a:gd name="connsiteY2" fmla="*/ 171093 h 1439398"/>
                <a:gd name="connsiteX3" fmla="*/ 403761 w 534390"/>
                <a:gd name="connsiteY3" fmla="*/ 76090 h 1439398"/>
                <a:gd name="connsiteX4" fmla="*/ 273133 w 534390"/>
                <a:gd name="connsiteY4" fmla="*/ 4838 h 1439398"/>
                <a:gd name="connsiteX5" fmla="*/ 142504 w 534390"/>
                <a:gd name="connsiteY5" fmla="*/ 16714 h 1439398"/>
                <a:gd name="connsiteX6" fmla="*/ 35626 w 534390"/>
                <a:gd name="connsiteY6" fmla="*/ 99841 h 1439398"/>
                <a:gd name="connsiteX7" fmla="*/ 0 w 534390"/>
                <a:gd name="connsiteY7" fmla="*/ 242345 h 1439398"/>
                <a:gd name="connsiteX8" fmla="*/ 35626 w 534390"/>
                <a:gd name="connsiteY8" fmla="*/ 301721 h 1439398"/>
                <a:gd name="connsiteX9" fmla="*/ 106878 w 534390"/>
                <a:gd name="connsiteY9" fmla="*/ 313597 h 1439398"/>
                <a:gd name="connsiteX10" fmla="*/ 142504 w 534390"/>
                <a:gd name="connsiteY10" fmla="*/ 301721 h 1439398"/>
                <a:gd name="connsiteX11" fmla="*/ 190005 w 534390"/>
                <a:gd name="connsiteY11" fmla="*/ 384849 h 1439398"/>
                <a:gd name="connsiteX12" fmla="*/ 142504 w 534390"/>
                <a:gd name="connsiteY12" fmla="*/ 420475 h 1439398"/>
                <a:gd name="connsiteX13" fmla="*/ 142504 w 534390"/>
                <a:gd name="connsiteY13" fmla="*/ 539228 h 1439398"/>
                <a:gd name="connsiteX14" fmla="*/ 166255 w 534390"/>
                <a:gd name="connsiteY14" fmla="*/ 646106 h 1439398"/>
                <a:gd name="connsiteX15" fmla="*/ 261257 w 534390"/>
                <a:gd name="connsiteY15" fmla="*/ 705483 h 1439398"/>
                <a:gd name="connsiteX16" fmla="*/ 285008 w 534390"/>
                <a:gd name="connsiteY16" fmla="*/ 788610 h 1439398"/>
                <a:gd name="connsiteX17" fmla="*/ 391886 w 534390"/>
                <a:gd name="connsiteY17" fmla="*/ 1002366 h 1439398"/>
                <a:gd name="connsiteX18" fmla="*/ 380010 w 534390"/>
                <a:gd name="connsiteY18" fmla="*/ 1204246 h 1439398"/>
                <a:gd name="connsiteX19" fmla="*/ 320634 w 534390"/>
                <a:gd name="connsiteY19" fmla="*/ 1418002 h 1439398"/>
                <a:gd name="connsiteX20" fmla="*/ 439387 w 534390"/>
                <a:gd name="connsiteY20" fmla="*/ 1394251 h 1439398"/>
                <a:gd name="connsiteX21" fmla="*/ 486888 w 534390"/>
                <a:gd name="connsiteY21" fmla="*/ 1085493 h 1439398"/>
                <a:gd name="connsiteX22" fmla="*/ 498764 w 534390"/>
                <a:gd name="connsiteY22" fmla="*/ 931114 h 1439398"/>
                <a:gd name="connsiteX23" fmla="*/ 522514 w 534390"/>
                <a:gd name="connsiteY23" fmla="*/ 883612 h 1439398"/>
                <a:gd name="connsiteX24" fmla="*/ 510639 w 534390"/>
                <a:gd name="connsiteY24" fmla="*/ 741109 h 1439398"/>
                <a:gd name="connsiteX25" fmla="*/ 534390 w 534390"/>
                <a:gd name="connsiteY25" fmla="*/ 539228 h 1439398"/>
                <a:gd name="connsiteX26" fmla="*/ 510639 w 534390"/>
                <a:gd name="connsiteY26" fmla="*/ 384849 h 1439398"/>
                <a:gd name="connsiteX0" fmla="*/ 510639 w 534390"/>
                <a:gd name="connsiteY0" fmla="*/ 384849 h 1419644"/>
                <a:gd name="connsiteX1" fmla="*/ 427512 w 534390"/>
                <a:gd name="connsiteY1" fmla="*/ 289846 h 1419644"/>
                <a:gd name="connsiteX2" fmla="*/ 415636 w 534390"/>
                <a:gd name="connsiteY2" fmla="*/ 171093 h 1419644"/>
                <a:gd name="connsiteX3" fmla="*/ 403761 w 534390"/>
                <a:gd name="connsiteY3" fmla="*/ 76090 h 1419644"/>
                <a:gd name="connsiteX4" fmla="*/ 273133 w 534390"/>
                <a:gd name="connsiteY4" fmla="*/ 4838 h 1419644"/>
                <a:gd name="connsiteX5" fmla="*/ 142504 w 534390"/>
                <a:gd name="connsiteY5" fmla="*/ 16714 h 1419644"/>
                <a:gd name="connsiteX6" fmla="*/ 35626 w 534390"/>
                <a:gd name="connsiteY6" fmla="*/ 99841 h 1419644"/>
                <a:gd name="connsiteX7" fmla="*/ 0 w 534390"/>
                <a:gd name="connsiteY7" fmla="*/ 242345 h 1419644"/>
                <a:gd name="connsiteX8" fmla="*/ 35626 w 534390"/>
                <a:gd name="connsiteY8" fmla="*/ 301721 h 1419644"/>
                <a:gd name="connsiteX9" fmla="*/ 106878 w 534390"/>
                <a:gd name="connsiteY9" fmla="*/ 313597 h 1419644"/>
                <a:gd name="connsiteX10" fmla="*/ 142504 w 534390"/>
                <a:gd name="connsiteY10" fmla="*/ 301721 h 1419644"/>
                <a:gd name="connsiteX11" fmla="*/ 190005 w 534390"/>
                <a:gd name="connsiteY11" fmla="*/ 384849 h 1419644"/>
                <a:gd name="connsiteX12" fmla="*/ 142504 w 534390"/>
                <a:gd name="connsiteY12" fmla="*/ 420475 h 1419644"/>
                <a:gd name="connsiteX13" fmla="*/ 142504 w 534390"/>
                <a:gd name="connsiteY13" fmla="*/ 539228 h 1419644"/>
                <a:gd name="connsiteX14" fmla="*/ 166255 w 534390"/>
                <a:gd name="connsiteY14" fmla="*/ 646106 h 1419644"/>
                <a:gd name="connsiteX15" fmla="*/ 261257 w 534390"/>
                <a:gd name="connsiteY15" fmla="*/ 705483 h 1419644"/>
                <a:gd name="connsiteX16" fmla="*/ 285008 w 534390"/>
                <a:gd name="connsiteY16" fmla="*/ 788610 h 1419644"/>
                <a:gd name="connsiteX17" fmla="*/ 391886 w 534390"/>
                <a:gd name="connsiteY17" fmla="*/ 1002366 h 1419644"/>
                <a:gd name="connsiteX18" fmla="*/ 380010 w 534390"/>
                <a:gd name="connsiteY18" fmla="*/ 1204246 h 1419644"/>
                <a:gd name="connsiteX19" fmla="*/ 320634 w 534390"/>
                <a:gd name="connsiteY19" fmla="*/ 1418002 h 1419644"/>
                <a:gd name="connsiteX20" fmla="*/ 486888 w 534390"/>
                <a:gd name="connsiteY20" fmla="*/ 1085493 h 1419644"/>
                <a:gd name="connsiteX21" fmla="*/ 498764 w 534390"/>
                <a:gd name="connsiteY21" fmla="*/ 931114 h 1419644"/>
                <a:gd name="connsiteX22" fmla="*/ 522514 w 534390"/>
                <a:gd name="connsiteY22" fmla="*/ 883612 h 1419644"/>
                <a:gd name="connsiteX23" fmla="*/ 510639 w 534390"/>
                <a:gd name="connsiteY23" fmla="*/ 741109 h 1419644"/>
                <a:gd name="connsiteX24" fmla="*/ 534390 w 534390"/>
                <a:gd name="connsiteY24" fmla="*/ 539228 h 1419644"/>
                <a:gd name="connsiteX25" fmla="*/ 510639 w 534390"/>
                <a:gd name="connsiteY25" fmla="*/ 384849 h 1419644"/>
                <a:gd name="connsiteX0" fmla="*/ 510639 w 534390"/>
                <a:gd name="connsiteY0" fmla="*/ 384849 h 1205722"/>
                <a:gd name="connsiteX1" fmla="*/ 427512 w 534390"/>
                <a:gd name="connsiteY1" fmla="*/ 289846 h 1205722"/>
                <a:gd name="connsiteX2" fmla="*/ 415636 w 534390"/>
                <a:gd name="connsiteY2" fmla="*/ 171093 h 1205722"/>
                <a:gd name="connsiteX3" fmla="*/ 403761 w 534390"/>
                <a:gd name="connsiteY3" fmla="*/ 76090 h 1205722"/>
                <a:gd name="connsiteX4" fmla="*/ 273133 w 534390"/>
                <a:gd name="connsiteY4" fmla="*/ 4838 h 1205722"/>
                <a:gd name="connsiteX5" fmla="*/ 142504 w 534390"/>
                <a:gd name="connsiteY5" fmla="*/ 16714 h 1205722"/>
                <a:gd name="connsiteX6" fmla="*/ 35626 w 534390"/>
                <a:gd name="connsiteY6" fmla="*/ 99841 h 1205722"/>
                <a:gd name="connsiteX7" fmla="*/ 0 w 534390"/>
                <a:gd name="connsiteY7" fmla="*/ 242345 h 1205722"/>
                <a:gd name="connsiteX8" fmla="*/ 35626 w 534390"/>
                <a:gd name="connsiteY8" fmla="*/ 301721 h 1205722"/>
                <a:gd name="connsiteX9" fmla="*/ 106878 w 534390"/>
                <a:gd name="connsiteY9" fmla="*/ 313597 h 1205722"/>
                <a:gd name="connsiteX10" fmla="*/ 142504 w 534390"/>
                <a:gd name="connsiteY10" fmla="*/ 301721 h 1205722"/>
                <a:gd name="connsiteX11" fmla="*/ 190005 w 534390"/>
                <a:gd name="connsiteY11" fmla="*/ 384849 h 1205722"/>
                <a:gd name="connsiteX12" fmla="*/ 142504 w 534390"/>
                <a:gd name="connsiteY12" fmla="*/ 420475 h 1205722"/>
                <a:gd name="connsiteX13" fmla="*/ 142504 w 534390"/>
                <a:gd name="connsiteY13" fmla="*/ 539228 h 1205722"/>
                <a:gd name="connsiteX14" fmla="*/ 166255 w 534390"/>
                <a:gd name="connsiteY14" fmla="*/ 646106 h 1205722"/>
                <a:gd name="connsiteX15" fmla="*/ 261257 w 534390"/>
                <a:gd name="connsiteY15" fmla="*/ 705483 h 1205722"/>
                <a:gd name="connsiteX16" fmla="*/ 285008 w 534390"/>
                <a:gd name="connsiteY16" fmla="*/ 788610 h 1205722"/>
                <a:gd name="connsiteX17" fmla="*/ 391886 w 534390"/>
                <a:gd name="connsiteY17" fmla="*/ 1002366 h 1205722"/>
                <a:gd name="connsiteX18" fmla="*/ 380010 w 534390"/>
                <a:gd name="connsiteY18" fmla="*/ 1204246 h 1205722"/>
                <a:gd name="connsiteX19" fmla="*/ 486888 w 534390"/>
                <a:gd name="connsiteY19" fmla="*/ 1085493 h 1205722"/>
                <a:gd name="connsiteX20" fmla="*/ 498764 w 534390"/>
                <a:gd name="connsiteY20" fmla="*/ 931114 h 1205722"/>
                <a:gd name="connsiteX21" fmla="*/ 522514 w 534390"/>
                <a:gd name="connsiteY21" fmla="*/ 883612 h 1205722"/>
                <a:gd name="connsiteX22" fmla="*/ 510639 w 534390"/>
                <a:gd name="connsiteY22" fmla="*/ 741109 h 1205722"/>
                <a:gd name="connsiteX23" fmla="*/ 534390 w 534390"/>
                <a:gd name="connsiteY23" fmla="*/ 539228 h 1205722"/>
                <a:gd name="connsiteX24" fmla="*/ 510639 w 534390"/>
                <a:gd name="connsiteY24" fmla="*/ 384849 h 120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4390" h="1205722">
                  <a:moveTo>
                    <a:pt x="510639" y="384849"/>
                  </a:moveTo>
                  <a:cubicBezTo>
                    <a:pt x="492826" y="343285"/>
                    <a:pt x="443346" y="325472"/>
                    <a:pt x="427512" y="289846"/>
                  </a:cubicBezTo>
                  <a:cubicBezTo>
                    <a:pt x="411678" y="254220"/>
                    <a:pt x="419594" y="206719"/>
                    <a:pt x="415636" y="171093"/>
                  </a:cubicBezTo>
                  <a:cubicBezTo>
                    <a:pt x="411678" y="135467"/>
                    <a:pt x="427511" y="103799"/>
                    <a:pt x="403761" y="76090"/>
                  </a:cubicBezTo>
                  <a:cubicBezTo>
                    <a:pt x="380011" y="48381"/>
                    <a:pt x="316676" y="14734"/>
                    <a:pt x="273133" y="4838"/>
                  </a:cubicBezTo>
                  <a:cubicBezTo>
                    <a:pt x="229590" y="-5058"/>
                    <a:pt x="182088" y="880"/>
                    <a:pt x="142504" y="16714"/>
                  </a:cubicBezTo>
                  <a:cubicBezTo>
                    <a:pt x="102920" y="32548"/>
                    <a:pt x="59377" y="62236"/>
                    <a:pt x="35626" y="99841"/>
                  </a:cubicBezTo>
                  <a:cubicBezTo>
                    <a:pt x="11875" y="137446"/>
                    <a:pt x="0" y="208698"/>
                    <a:pt x="0" y="242345"/>
                  </a:cubicBezTo>
                  <a:cubicBezTo>
                    <a:pt x="0" y="275992"/>
                    <a:pt x="17813" y="289846"/>
                    <a:pt x="35626" y="301721"/>
                  </a:cubicBezTo>
                  <a:cubicBezTo>
                    <a:pt x="53439" y="313596"/>
                    <a:pt x="89065" y="313597"/>
                    <a:pt x="106878" y="313597"/>
                  </a:cubicBezTo>
                  <a:cubicBezTo>
                    <a:pt x="124691" y="313597"/>
                    <a:pt x="128650" y="289846"/>
                    <a:pt x="142504" y="301721"/>
                  </a:cubicBezTo>
                  <a:cubicBezTo>
                    <a:pt x="156359" y="313596"/>
                    <a:pt x="190005" y="365057"/>
                    <a:pt x="190005" y="384849"/>
                  </a:cubicBezTo>
                  <a:cubicBezTo>
                    <a:pt x="190005" y="404641"/>
                    <a:pt x="150421" y="394745"/>
                    <a:pt x="142504" y="420475"/>
                  </a:cubicBezTo>
                  <a:cubicBezTo>
                    <a:pt x="134587" y="446205"/>
                    <a:pt x="138546" y="501623"/>
                    <a:pt x="142504" y="539228"/>
                  </a:cubicBezTo>
                  <a:cubicBezTo>
                    <a:pt x="146462" y="576833"/>
                    <a:pt x="146463" y="618397"/>
                    <a:pt x="166255" y="646106"/>
                  </a:cubicBezTo>
                  <a:cubicBezTo>
                    <a:pt x="186047" y="673815"/>
                    <a:pt x="241465" y="681732"/>
                    <a:pt x="261257" y="705483"/>
                  </a:cubicBezTo>
                  <a:cubicBezTo>
                    <a:pt x="281049" y="729234"/>
                    <a:pt x="263237" y="739130"/>
                    <a:pt x="285008" y="788610"/>
                  </a:cubicBezTo>
                  <a:cubicBezTo>
                    <a:pt x="306780" y="838091"/>
                    <a:pt x="376052" y="933093"/>
                    <a:pt x="391886" y="1002366"/>
                  </a:cubicBezTo>
                  <a:cubicBezTo>
                    <a:pt x="407720" y="1071639"/>
                    <a:pt x="364176" y="1190392"/>
                    <a:pt x="380010" y="1204246"/>
                  </a:cubicBezTo>
                  <a:cubicBezTo>
                    <a:pt x="395844" y="1218101"/>
                    <a:pt x="467096" y="1131015"/>
                    <a:pt x="486888" y="1085493"/>
                  </a:cubicBezTo>
                  <a:cubicBezTo>
                    <a:pt x="506680" y="1039971"/>
                    <a:pt x="492826" y="964761"/>
                    <a:pt x="498764" y="931114"/>
                  </a:cubicBezTo>
                  <a:cubicBezTo>
                    <a:pt x="504702" y="897467"/>
                    <a:pt x="520535" y="915280"/>
                    <a:pt x="522514" y="883612"/>
                  </a:cubicBezTo>
                  <a:cubicBezTo>
                    <a:pt x="524493" y="851945"/>
                    <a:pt x="508660" y="798506"/>
                    <a:pt x="510639" y="741109"/>
                  </a:cubicBezTo>
                  <a:cubicBezTo>
                    <a:pt x="512618" y="683712"/>
                    <a:pt x="534390" y="598605"/>
                    <a:pt x="534390" y="539228"/>
                  </a:cubicBezTo>
                  <a:cubicBezTo>
                    <a:pt x="534390" y="479851"/>
                    <a:pt x="528452" y="426413"/>
                    <a:pt x="510639" y="384849"/>
                  </a:cubicBezTo>
                  <a:close/>
                </a:path>
              </a:pathLst>
            </a:custGeom>
            <a:solidFill>
              <a:schemeClr val="accent5">
                <a:lumMod val="50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9948" rev="0"/>
              </a:camera>
              <a:lightRig rig="threePt" dir="t">
                <a:rot lat="0" lon="0" rev="4800000"/>
              </a:lightRig>
            </a:scene3d>
            <a:sp3d extrusionH="127000" prstMaterial="plastic">
              <a:bevelT w="0" h="0" prst="softRound"/>
              <a:bevelB w="0" h="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411284" y="2809641"/>
              <a:ext cx="1389959" cy="561519"/>
            </a:xfrm>
            <a:custGeom>
              <a:avLst/>
              <a:gdLst>
                <a:gd name="connsiteX0" fmla="*/ 288878 w 1032681"/>
                <a:gd name="connsiteY0" fmla="*/ 368489 h 409433"/>
                <a:gd name="connsiteX1" fmla="*/ 125105 w 1032681"/>
                <a:gd name="connsiteY1" fmla="*/ 327546 h 409433"/>
                <a:gd name="connsiteX2" fmla="*/ 56866 w 1032681"/>
                <a:gd name="connsiteY2" fmla="*/ 354841 h 409433"/>
                <a:gd name="connsiteX3" fmla="*/ 2275 w 1032681"/>
                <a:gd name="connsiteY3" fmla="*/ 286603 h 409433"/>
                <a:gd name="connsiteX4" fmla="*/ 43218 w 1032681"/>
                <a:gd name="connsiteY4" fmla="*/ 204716 h 409433"/>
                <a:gd name="connsiteX5" fmla="*/ 111457 w 1032681"/>
                <a:gd name="connsiteY5" fmla="*/ 136477 h 409433"/>
                <a:gd name="connsiteX6" fmla="*/ 275230 w 1032681"/>
                <a:gd name="connsiteY6" fmla="*/ 40943 h 409433"/>
                <a:gd name="connsiteX7" fmla="*/ 507242 w 1032681"/>
                <a:gd name="connsiteY7" fmla="*/ 0 h 409433"/>
                <a:gd name="connsiteX8" fmla="*/ 725606 w 1032681"/>
                <a:gd name="connsiteY8" fmla="*/ 40943 h 409433"/>
                <a:gd name="connsiteX9" fmla="*/ 984914 w 1032681"/>
                <a:gd name="connsiteY9" fmla="*/ 177421 h 409433"/>
                <a:gd name="connsiteX10" fmla="*/ 1012209 w 1032681"/>
                <a:gd name="connsiteY10" fmla="*/ 245659 h 409433"/>
                <a:gd name="connsiteX11" fmla="*/ 971266 w 1032681"/>
                <a:gd name="connsiteY11" fmla="*/ 327546 h 409433"/>
                <a:gd name="connsiteX12" fmla="*/ 875732 w 1032681"/>
                <a:gd name="connsiteY12" fmla="*/ 300250 h 409433"/>
                <a:gd name="connsiteX13" fmla="*/ 807493 w 1032681"/>
                <a:gd name="connsiteY13" fmla="*/ 191068 h 409433"/>
                <a:gd name="connsiteX14" fmla="*/ 739254 w 1032681"/>
                <a:gd name="connsiteY14" fmla="*/ 122830 h 409433"/>
                <a:gd name="connsiteX15" fmla="*/ 630072 w 1032681"/>
                <a:gd name="connsiteY15" fmla="*/ 109182 h 409433"/>
                <a:gd name="connsiteX16" fmla="*/ 548185 w 1032681"/>
                <a:gd name="connsiteY16" fmla="*/ 109182 h 409433"/>
                <a:gd name="connsiteX17" fmla="*/ 575481 w 1032681"/>
                <a:gd name="connsiteY17" fmla="*/ 191068 h 409433"/>
                <a:gd name="connsiteX18" fmla="*/ 684663 w 1032681"/>
                <a:gd name="connsiteY18" fmla="*/ 232012 h 409433"/>
                <a:gd name="connsiteX19" fmla="*/ 698311 w 1032681"/>
                <a:gd name="connsiteY19" fmla="*/ 354841 h 409433"/>
                <a:gd name="connsiteX20" fmla="*/ 671015 w 1032681"/>
                <a:gd name="connsiteY20" fmla="*/ 409433 h 409433"/>
                <a:gd name="connsiteX21" fmla="*/ 657367 w 1032681"/>
                <a:gd name="connsiteY21" fmla="*/ 395785 h 409433"/>
                <a:gd name="connsiteX22" fmla="*/ 589129 w 1032681"/>
                <a:gd name="connsiteY22" fmla="*/ 300250 h 409433"/>
                <a:gd name="connsiteX23" fmla="*/ 479947 w 1032681"/>
                <a:gd name="connsiteY23" fmla="*/ 286603 h 409433"/>
                <a:gd name="connsiteX24" fmla="*/ 398060 w 1032681"/>
                <a:gd name="connsiteY24" fmla="*/ 313898 h 409433"/>
                <a:gd name="connsiteX25" fmla="*/ 343469 w 1032681"/>
                <a:gd name="connsiteY25" fmla="*/ 341194 h 409433"/>
                <a:gd name="connsiteX26" fmla="*/ 288878 w 1032681"/>
                <a:gd name="connsiteY26" fmla="*/ 368489 h 40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32681" h="409433">
                  <a:moveTo>
                    <a:pt x="288878" y="368489"/>
                  </a:moveTo>
                  <a:cubicBezTo>
                    <a:pt x="226326" y="349155"/>
                    <a:pt x="163774" y="329821"/>
                    <a:pt x="125105" y="327546"/>
                  </a:cubicBezTo>
                  <a:cubicBezTo>
                    <a:pt x="86436" y="325271"/>
                    <a:pt x="77338" y="361665"/>
                    <a:pt x="56866" y="354841"/>
                  </a:cubicBezTo>
                  <a:cubicBezTo>
                    <a:pt x="36394" y="348017"/>
                    <a:pt x="4550" y="311624"/>
                    <a:pt x="2275" y="286603"/>
                  </a:cubicBezTo>
                  <a:cubicBezTo>
                    <a:pt x="0" y="261582"/>
                    <a:pt x="25021" y="229737"/>
                    <a:pt x="43218" y="204716"/>
                  </a:cubicBezTo>
                  <a:cubicBezTo>
                    <a:pt x="61415" y="179695"/>
                    <a:pt x="72788" y="163773"/>
                    <a:pt x="111457" y="136477"/>
                  </a:cubicBezTo>
                  <a:cubicBezTo>
                    <a:pt x="150126" y="109181"/>
                    <a:pt x="209266" y="63689"/>
                    <a:pt x="275230" y="40943"/>
                  </a:cubicBezTo>
                  <a:cubicBezTo>
                    <a:pt x="341194" y="18197"/>
                    <a:pt x="432179" y="0"/>
                    <a:pt x="507242" y="0"/>
                  </a:cubicBezTo>
                  <a:cubicBezTo>
                    <a:pt x="582305" y="0"/>
                    <a:pt x="645994" y="11373"/>
                    <a:pt x="725606" y="40943"/>
                  </a:cubicBezTo>
                  <a:cubicBezTo>
                    <a:pt x="805218" y="70513"/>
                    <a:pt x="937147" y="143302"/>
                    <a:pt x="984914" y="177421"/>
                  </a:cubicBezTo>
                  <a:cubicBezTo>
                    <a:pt x="1032681" y="211540"/>
                    <a:pt x="1014484" y="220638"/>
                    <a:pt x="1012209" y="245659"/>
                  </a:cubicBezTo>
                  <a:cubicBezTo>
                    <a:pt x="1009934" y="270680"/>
                    <a:pt x="994012" y="318448"/>
                    <a:pt x="971266" y="327546"/>
                  </a:cubicBezTo>
                  <a:cubicBezTo>
                    <a:pt x="948520" y="336644"/>
                    <a:pt x="903028" y="322996"/>
                    <a:pt x="875732" y="300250"/>
                  </a:cubicBezTo>
                  <a:cubicBezTo>
                    <a:pt x="848436" y="277504"/>
                    <a:pt x="830239" y="220638"/>
                    <a:pt x="807493" y="191068"/>
                  </a:cubicBezTo>
                  <a:cubicBezTo>
                    <a:pt x="784747" y="161498"/>
                    <a:pt x="768824" y="136478"/>
                    <a:pt x="739254" y="122830"/>
                  </a:cubicBezTo>
                  <a:cubicBezTo>
                    <a:pt x="709684" y="109182"/>
                    <a:pt x="661917" y="111457"/>
                    <a:pt x="630072" y="109182"/>
                  </a:cubicBezTo>
                  <a:cubicBezTo>
                    <a:pt x="598227" y="106907"/>
                    <a:pt x="557283" y="95534"/>
                    <a:pt x="548185" y="109182"/>
                  </a:cubicBezTo>
                  <a:cubicBezTo>
                    <a:pt x="539087" y="122830"/>
                    <a:pt x="552735" y="170596"/>
                    <a:pt x="575481" y="191068"/>
                  </a:cubicBezTo>
                  <a:cubicBezTo>
                    <a:pt x="598227" y="211540"/>
                    <a:pt x="664191" y="204717"/>
                    <a:pt x="684663" y="232012"/>
                  </a:cubicBezTo>
                  <a:cubicBezTo>
                    <a:pt x="705135" y="259307"/>
                    <a:pt x="700586" y="325271"/>
                    <a:pt x="698311" y="354841"/>
                  </a:cubicBezTo>
                  <a:cubicBezTo>
                    <a:pt x="696036" y="384411"/>
                    <a:pt x="677839" y="402609"/>
                    <a:pt x="671015" y="409433"/>
                  </a:cubicBezTo>
                  <a:lnTo>
                    <a:pt x="657367" y="395785"/>
                  </a:lnTo>
                  <a:cubicBezTo>
                    <a:pt x="643719" y="377588"/>
                    <a:pt x="618699" y="318447"/>
                    <a:pt x="589129" y="300250"/>
                  </a:cubicBezTo>
                  <a:cubicBezTo>
                    <a:pt x="559559" y="282053"/>
                    <a:pt x="511792" y="284328"/>
                    <a:pt x="479947" y="286603"/>
                  </a:cubicBezTo>
                  <a:cubicBezTo>
                    <a:pt x="448102" y="288878"/>
                    <a:pt x="420806" y="304800"/>
                    <a:pt x="398060" y="313898"/>
                  </a:cubicBezTo>
                  <a:cubicBezTo>
                    <a:pt x="375314" y="322996"/>
                    <a:pt x="343469" y="341194"/>
                    <a:pt x="343469" y="341194"/>
                  </a:cubicBezTo>
                  <a:lnTo>
                    <a:pt x="288878" y="36848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60951" y="2575881"/>
              <a:ext cx="2644578" cy="2221453"/>
              <a:chOff x="560951" y="2575881"/>
              <a:chExt cx="2644578" cy="2221453"/>
            </a:xfrm>
          </p:grpSpPr>
          <p:grpSp>
            <p:nvGrpSpPr>
              <p:cNvPr id="15" name="Group 33"/>
              <p:cNvGrpSpPr/>
              <p:nvPr/>
            </p:nvGrpSpPr>
            <p:grpSpPr>
              <a:xfrm>
                <a:off x="935619" y="2575881"/>
                <a:ext cx="2269910" cy="1104720"/>
                <a:chOff x="496822" y="4653136"/>
                <a:chExt cx="2269910" cy="1104720"/>
              </a:xfrm>
            </p:grpSpPr>
            <p:sp>
              <p:nvSpPr>
                <p:cNvPr id="19" name="Freeform 18"/>
                <p:cNvSpPr/>
                <p:nvPr/>
              </p:nvSpPr>
              <p:spPr bwMode="auto">
                <a:xfrm>
                  <a:off x="496822" y="4653136"/>
                  <a:ext cx="2269910" cy="1079418"/>
                </a:xfrm>
                <a:custGeom>
                  <a:avLst/>
                  <a:gdLst>
                    <a:gd name="connsiteX0" fmla="*/ 856472 w 2269910"/>
                    <a:gd name="connsiteY0" fmla="*/ 1053536 h 1079418"/>
                    <a:gd name="connsiteX1" fmla="*/ 649995 w 2269910"/>
                    <a:gd name="connsiteY1" fmla="*/ 1053536 h 1079418"/>
                    <a:gd name="connsiteX2" fmla="*/ 364859 w 2269910"/>
                    <a:gd name="connsiteY2" fmla="*/ 955214 h 1079418"/>
                    <a:gd name="connsiteX3" fmla="*/ 256704 w 2269910"/>
                    <a:gd name="connsiteY3" fmla="*/ 896220 h 1079418"/>
                    <a:gd name="connsiteX4" fmla="*/ 138717 w 2269910"/>
                    <a:gd name="connsiteY4" fmla="*/ 797898 h 1079418"/>
                    <a:gd name="connsiteX5" fmla="*/ 1066 w 2269910"/>
                    <a:gd name="connsiteY5" fmla="*/ 719239 h 1079418"/>
                    <a:gd name="connsiteX6" fmla="*/ 79724 w 2269910"/>
                    <a:gd name="connsiteY6" fmla="*/ 729072 h 1079418"/>
                    <a:gd name="connsiteX7" fmla="*/ 168214 w 2269910"/>
                    <a:gd name="connsiteY7" fmla="*/ 768401 h 1079418"/>
                    <a:gd name="connsiteX8" fmla="*/ 237040 w 2269910"/>
                    <a:gd name="connsiteY8" fmla="*/ 807730 h 1079418"/>
                    <a:gd name="connsiteX9" fmla="*/ 266537 w 2269910"/>
                    <a:gd name="connsiteY9" fmla="*/ 699575 h 1079418"/>
                    <a:gd name="connsiteX10" fmla="*/ 345195 w 2269910"/>
                    <a:gd name="connsiteY10" fmla="*/ 532427 h 1079418"/>
                    <a:gd name="connsiteX11" fmla="*/ 541840 w 2269910"/>
                    <a:gd name="connsiteY11" fmla="*/ 394775 h 1079418"/>
                    <a:gd name="connsiteX12" fmla="*/ 689324 w 2269910"/>
                    <a:gd name="connsiteY12" fmla="*/ 276788 h 1079418"/>
                    <a:gd name="connsiteX13" fmla="*/ 708988 w 2269910"/>
                    <a:gd name="connsiteY13" fmla="*/ 178465 h 1079418"/>
                    <a:gd name="connsiteX14" fmla="*/ 718820 w 2269910"/>
                    <a:gd name="connsiteY14" fmla="*/ 1485 h 1079418"/>
                    <a:gd name="connsiteX15" fmla="*/ 748317 w 2269910"/>
                    <a:gd name="connsiteY15" fmla="*/ 99807 h 1079418"/>
                    <a:gd name="connsiteX16" fmla="*/ 748317 w 2269910"/>
                    <a:gd name="connsiteY16" fmla="*/ 207962 h 1079418"/>
                    <a:gd name="connsiteX17" fmla="*/ 767982 w 2269910"/>
                    <a:gd name="connsiteY17" fmla="*/ 266956 h 1079418"/>
                    <a:gd name="connsiteX18" fmla="*/ 876137 w 2269910"/>
                    <a:gd name="connsiteY18" fmla="*/ 227627 h 1079418"/>
                    <a:gd name="connsiteX19" fmla="*/ 1092446 w 2269910"/>
                    <a:gd name="connsiteY19" fmla="*/ 207962 h 1079418"/>
                    <a:gd name="connsiteX20" fmla="*/ 1289091 w 2269910"/>
                    <a:gd name="connsiteY20" fmla="*/ 207962 h 1079418"/>
                    <a:gd name="connsiteX21" fmla="*/ 1495569 w 2269910"/>
                    <a:gd name="connsiteY21" fmla="*/ 237459 h 1079418"/>
                    <a:gd name="connsiteX22" fmla="*/ 1652885 w 2269910"/>
                    <a:gd name="connsiteY22" fmla="*/ 139136 h 1079418"/>
                    <a:gd name="connsiteX23" fmla="*/ 1721711 w 2269910"/>
                    <a:gd name="connsiteY23" fmla="*/ 40814 h 1079418"/>
                    <a:gd name="connsiteX24" fmla="*/ 1692214 w 2269910"/>
                    <a:gd name="connsiteY24" fmla="*/ 129304 h 1079418"/>
                    <a:gd name="connsiteX25" fmla="*/ 1643053 w 2269910"/>
                    <a:gd name="connsiteY25" fmla="*/ 207962 h 1079418"/>
                    <a:gd name="connsiteX26" fmla="*/ 1544730 w 2269910"/>
                    <a:gd name="connsiteY26" fmla="*/ 257123 h 1079418"/>
                    <a:gd name="connsiteX27" fmla="*/ 1623388 w 2269910"/>
                    <a:gd name="connsiteY27" fmla="*/ 316117 h 1079418"/>
                    <a:gd name="connsiteX28" fmla="*/ 1751207 w 2269910"/>
                    <a:gd name="connsiteY28" fmla="*/ 404607 h 1079418"/>
                    <a:gd name="connsiteX29" fmla="*/ 1908524 w 2269910"/>
                    <a:gd name="connsiteY29" fmla="*/ 502930 h 1079418"/>
                    <a:gd name="connsiteX30" fmla="*/ 2036343 w 2269910"/>
                    <a:gd name="connsiteY30" fmla="*/ 512762 h 1079418"/>
                    <a:gd name="connsiteX31" fmla="*/ 2134666 w 2269910"/>
                    <a:gd name="connsiteY31" fmla="*/ 493098 h 1079418"/>
                    <a:gd name="connsiteX32" fmla="*/ 2262485 w 2269910"/>
                    <a:gd name="connsiteY32" fmla="*/ 443936 h 1079418"/>
                    <a:gd name="connsiteX33" fmla="*/ 2242820 w 2269910"/>
                    <a:gd name="connsiteY33" fmla="*/ 493098 h 1079418"/>
                    <a:gd name="connsiteX34" fmla="*/ 2144498 w 2269910"/>
                    <a:gd name="connsiteY34" fmla="*/ 542259 h 1079418"/>
                    <a:gd name="connsiteX35" fmla="*/ 2016678 w 2269910"/>
                    <a:gd name="connsiteY35" fmla="*/ 571756 h 1079418"/>
                    <a:gd name="connsiteX36" fmla="*/ 1977349 w 2269910"/>
                    <a:gd name="connsiteY36" fmla="*/ 581588 h 1079418"/>
                    <a:gd name="connsiteX37" fmla="*/ 2026511 w 2269910"/>
                    <a:gd name="connsiteY37" fmla="*/ 670078 h 1079418"/>
                    <a:gd name="connsiteX38" fmla="*/ 2085504 w 2269910"/>
                    <a:gd name="connsiteY38" fmla="*/ 797898 h 1079418"/>
                    <a:gd name="connsiteX39" fmla="*/ 2115001 w 2269910"/>
                    <a:gd name="connsiteY39" fmla="*/ 925717 h 1079418"/>
                    <a:gd name="connsiteX40" fmla="*/ 2164162 w 2269910"/>
                    <a:gd name="connsiteY40" fmla="*/ 1063368 h 1079418"/>
                    <a:gd name="connsiteX41" fmla="*/ 2124833 w 2269910"/>
                    <a:gd name="connsiteY41" fmla="*/ 1053536 h 1079418"/>
                    <a:gd name="connsiteX42" fmla="*/ 2056007 w 2269910"/>
                    <a:gd name="connsiteY42" fmla="*/ 856891 h 1079418"/>
                    <a:gd name="connsiteX43" fmla="*/ 1977349 w 2269910"/>
                    <a:gd name="connsiteY43" fmla="*/ 650414 h 1079418"/>
                    <a:gd name="connsiteX44" fmla="*/ 1829866 w 2269910"/>
                    <a:gd name="connsiteY44" fmla="*/ 522594 h 1079418"/>
                    <a:gd name="connsiteX45" fmla="*/ 1593891 w 2269910"/>
                    <a:gd name="connsiteY45" fmla="*/ 394775 h 1079418"/>
                    <a:gd name="connsiteX46" fmla="*/ 1397246 w 2269910"/>
                    <a:gd name="connsiteY46" fmla="*/ 286620 h 1079418"/>
                    <a:gd name="connsiteX47" fmla="*/ 1121943 w 2269910"/>
                    <a:gd name="connsiteY47" fmla="*/ 257123 h 1079418"/>
                    <a:gd name="connsiteX48" fmla="*/ 826975 w 2269910"/>
                    <a:gd name="connsiteY48" fmla="*/ 316117 h 1079418"/>
                    <a:gd name="connsiteX49" fmla="*/ 581169 w 2269910"/>
                    <a:gd name="connsiteY49" fmla="*/ 434104 h 1079418"/>
                    <a:gd name="connsiteX50" fmla="*/ 384524 w 2269910"/>
                    <a:gd name="connsiteY50" fmla="*/ 571756 h 1079418"/>
                    <a:gd name="connsiteX51" fmla="*/ 325530 w 2269910"/>
                    <a:gd name="connsiteY51" fmla="*/ 807730 h 1079418"/>
                    <a:gd name="connsiteX52" fmla="*/ 364859 w 2269910"/>
                    <a:gd name="connsiteY52" fmla="*/ 866723 h 1079418"/>
                    <a:gd name="connsiteX53" fmla="*/ 551672 w 2269910"/>
                    <a:gd name="connsiteY53" fmla="*/ 965046 h 1079418"/>
                    <a:gd name="connsiteX54" fmla="*/ 679491 w 2269910"/>
                    <a:gd name="connsiteY54" fmla="*/ 1014207 h 1079418"/>
                    <a:gd name="connsiteX55" fmla="*/ 797478 w 2269910"/>
                    <a:gd name="connsiteY55" fmla="*/ 1014207 h 1079418"/>
                    <a:gd name="connsiteX56" fmla="*/ 856472 w 2269910"/>
                    <a:gd name="connsiteY56" fmla="*/ 1053536 h 10794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</a:cxnLst>
                  <a:rect l="l" t="t" r="r" b="b"/>
                  <a:pathLst>
                    <a:path w="2269910" h="1079418">
                      <a:moveTo>
                        <a:pt x="856472" y="1053536"/>
                      </a:moveTo>
                      <a:cubicBezTo>
                        <a:pt x="831891" y="1060091"/>
                        <a:pt x="731930" y="1069923"/>
                        <a:pt x="649995" y="1053536"/>
                      </a:cubicBezTo>
                      <a:cubicBezTo>
                        <a:pt x="568060" y="1037149"/>
                        <a:pt x="430407" y="981433"/>
                        <a:pt x="364859" y="955214"/>
                      </a:cubicBezTo>
                      <a:cubicBezTo>
                        <a:pt x="299311" y="928995"/>
                        <a:pt x="294394" y="922439"/>
                        <a:pt x="256704" y="896220"/>
                      </a:cubicBezTo>
                      <a:cubicBezTo>
                        <a:pt x="219014" y="870001"/>
                        <a:pt x="181323" y="827395"/>
                        <a:pt x="138717" y="797898"/>
                      </a:cubicBezTo>
                      <a:cubicBezTo>
                        <a:pt x="96111" y="768401"/>
                        <a:pt x="10898" y="730710"/>
                        <a:pt x="1066" y="719239"/>
                      </a:cubicBezTo>
                      <a:cubicBezTo>
                        <a:pt x="-8766" y="707768"/>
                        <a:pt x="51866" y="720878"/>
                        <a:pt x="79724" y="729072"/>
                      </a:cubicBezTo>
                      <a:cubicBezTo>
                        <a:pt x="107582" y="737266"/>
                        <a:pt x="141995" y="755291"/>
                        <a:pt x="168214" y="768401"/>
                      </a:cubicBezTo>
                      <a:cubicBezTo>
                        <a:pt x="194433" y="781511"/>
                        <a:pt x="220653" y="819201"/>
                        <a:pt x="237040" y="807730"/>
                      </a:cubicBezTo>
                      <a:cubicBezTo>
                        <a:pt x="253427" y="796259"/>
                        <a:pt x="248511" y="745459"/>
                        <a:pt x="266537" y="699575"/>
                      </a:cubicBezTo>
                      <a:cubicBezTo>
                        <a:pt x="284563" y="653691"/>
                        <a:pt x="299311" y="583227"/>
                        <a:pt x="345195" y="532427"/>
                      </a:cubicBezTo>
                      <a:cubicBezTo>
                        <a:pt x="391079" y="481627"/>
                        <a:pt x="484485" y="437381"/>
                        <a:pt x="541840" y="394775"/>
                      </a:cubicBezTo>
                      <a:cubicBezTo>
                        <a:pt x="599195" y="352169"/>
                        <a:pt x="661466" y="312840"/>
                        <a:pt x="689324" y="276788"/>
                      </a:cubicBezTo>
                      <a:cubicBezTo>
                        <a:pt x="717182" y="240736"/>
                        <a:pt x="704072" y="224349"/>
                        <a:pt x="708988" y="178465"/>
                      </a:cubicBezTo>
                      <a:cubicBezTo>
                        <a:pt x="713904" y="132581"/>
                        <a:pt x="712265" y="14595"/>
                        <a:pt x="718820" y="1485"/>
                      </a:cubicBezTo>
                      <a:cubicBezTo>
                        <a:pt x="725375" y="-11625"/>
                        <a:pt x="743401" y="65394"/>
                        <a:pt x="748317" y="99807"/>
                      </a:cubicBezTo>
                      <a:cubicBezTo>
                        <a:pt x="753233" y="134220"/>
                        <a:pt x="745039" y="180104"/>
                        <a:pt x="748317" y="207962"/>
                      </a:cubicBezTo>
                      <a:cubicBezTo>
                        <a:pt x="751594" y="235820"/>
                        <a:pt x="746679" y="263678"/>
                        <a:pt x="767982" y="266956"/>
                      </a:cubicBezTo>
                      <a:cubicBezTo>
                        <a:pt x="789285" y="270234"/>
                        <a:pt x="822060" y="237459"/>
                        <a:pt x="876137" y="227627"/>
                      </a:cubicBezTo>
                      <a:cubicBezTo>
                        <a:pt x="930214" y="217795"/>
                        <a:pt x="1023620" y="211239"/>
                        <a:pt x="1092446" y="207962"/>
                      </a:cubicBezTo>
                      <a:cubicBezTo>
                        <a:pt x="1161272" y="204685"/>
                        <a:pt x="1221904" y="203046"/>
                        <a:pt x="1289091" y="207962"/>
                      </a:cubicBezTo>
                      <a:cubicBezTo>
                        <a:pt x="1356278" y="212878"/>
                        <a:pt x="1434937" y="248930"/>
                        <a:pt x="1495569" y="237459"/>
                      </a:cubicBezTo>
                      <a:cubicBezTo>
                        <a:pt x="1556201" y="225988"/>
                        <a:pt x="1615195" y="171910"/>
                        <a:pt x="1652885" y="139136"/>
                      </a:cubicBezTo>
                      <a:cubicBezTo>
                        <a:pt x="1690575" y="106362"/>
                        <a:pt x="1715156" y="42453"/>
                        <a:pt x="1721711" y="40814"/>
                      </a:cubicBezTo>
                      <a:cubicBezTo>
                        <a:pt x="1728266" y="39175"/>
                        <a:pt x="1705324" y="101446"/>
                        <a:pt x="1692214" y="129304"/>
                      </a:cubicBezTo>
                      <a:cubicBezTo>
                        <a:pt x="1679104" y="157162"/>
                        <a:pt x="1667634" y="186659"/>
                        <a:pt x="1643053" y="207962"/>
                      </a:cubicBezTo>
                      <a:cubicBezTo>
                        <a:pt x="1618472" y="229265"/>
                        <a:pt x="1548007" y="239097"/>
                        <a:pt x="1544730" y="257123"/>
                      </a:cubicBezTo>
                      <a:cubicBezTo>
                        <a:pt x="1541453" y="275149"/>
                        <a:pt x="1588975" y="291536"/>
                        <a:pt x="1623388" y="316117"/>
                      </a:cubicBezTo>
                      <a:cubicBezTo>
                        <a:pt x="1657801" y="340698"/>
                        <a:pt x="1703684" y="373472"/>
                        <a:pt x="1751207" y="404607"/>
                      </a:cubicBezTo>
                      <a:cubicBezTo>
                        <a:pt x="1798730" y="435742"/>
                        <a:pt x="1861001" y="484904"/>
                        <a:pt x="1908524" y="502930"/>
                      </a:cubicBezTo>
                      <a:cubicBezTo>
                        <a:pt x="1956047" y="520956"/>
                        <a:pt x="1998653" y="514401"/>
                        <a:pt x="2036343" y="512762"/>
                      </a:cubicBezTo>
                      <a:cubicBezTo>
                        <a:pt x="2074033" y="511123"/>
                        <a:pt x="2096976" y="504569"/>
                        <a:pt x="2134666" y="493098"/>
                      </a:cubicBezTo>
                      <a:cubicBezTo>
                        <a:pt x="2172356" y="481627"/>
                        <a:pt x="2244459" y="443936"/>
                        <a:pt x="2262485" y="443936"/>
                      </a:cubicBezTo>
                      <a:cubicBezTo>
                        <a:pt x="2280511" y="443936"/>
                        <a:pt x="2262484" y="476711"/>
                        <a:pt x="2242820" y="493098"/>
                      </a:cubicBezTo>
                      <a:cubicBezTo>
                        <a:pt x="2223156" y="509485"/>
                        <a:pt x="2182188" y="529149"/>
                        <a:pt x="2144498" y="542259"/>
                      </a:cubicBezTo>
                      <a:cubicBezTo>
                        <a:pt x="2106808" y="555369"/>
                        <a:pt x="2044536" y="565201"/>
                        <a:pt x="2016678" y="571756"/>
                      </a:cubicBezTo>
                      <a:cubicBezTo>
                        <a:pt x="1988820" y="578311"/>
                        <a:pt x="1975710" y="565201"/>
                        <a:pt x="1977349" y="581588"/>
                      </a:cubicBezTo>
                      <a:cubicBezTo>
                        <a:pt x="1978988" y="597975"/>
                        <a:pt x="2008485" y="634027"/>
                        <a:pt x="2026511" y="670078"/>
                      </a:cubicBezTo>
                      <a:cubicBezTo>
                        <a:pt x="2044537" y="706129"/>
                        <a:pt x="2070756" y="755291"/>
                        <a:pt x="2085504" y="797898"/>
                      </a:cubicBezTo>
                      <a:cubicBezTo>
                        <a:pt x="2100252" y="840504"/>
                        <a:pt x="2101891" y="881472"/>
                        <a:pt x="2115001" y="925717"/>
                      </a:cubicBezTo>
                      <a:cubicBezTo>
                        <a:pt x="2128111" y="969962"/>
                        <a:pt x="2162523" y="1042065"/>
                        <a:pt x="2164162" y="1063368"/>
                      </a:cubicBezTo>
                      <a:cubicBezTo>
                        <a:pt x="2165801" y="1084671"/>
                        <a:pt x="2142859" y="1087949"/>
                        <a:pt x="2124833" y="1053536"/>
                      </a:cubicBezTo>
                      <a:cubicBezTo>
                        <a:pt x="2106807" y="1019123"/>
                        <a:pt x="2080588" y="924078"/>
                        <a:pt x="2056007" y="856891"/>
                      </a:cubicBezTo>
                      <a:cubicBezTo>
                        <a:pt x="2031426" y="789704"/>
                        <a:pt x="2015039" y="706130"/>
                        <a:pt x="1977349" y="650414"/>
                      </a:cubicBezTo>
                      <a:cubicBezTo>
                        <a:pt x="1939659" y="594698"/>
                        <a:pt x="1893776" y="565200"/>
                        <a:pt x="1829866" y="522594"/>
                      </a:cubicBezTo>
                      <a:cubicBezTo>
                        <a:pt x="1765956" y="479987"/>
                        <a:pt x="1593891" y="394775"/>
                        <a:pt x="1593891" y="394775"/>
                      </a:cubicBezTo>
                      <a:cubicBezTo>
                        <a:pt x="1521788" y="355446"/>
                        <a:pt x="1475904" y="309562"/>
                        <a:pt x="1397246" y="286620"/>
                      </a:cubicBezTo>
                      <a:cubicBezTo>
                        <a:pt x="1318588" y="263678"/>
                        <a:pt x="1216988" y="252207"/>
                        <a:pt x="1121943" y="257123"/>
                      </a:cubicBezTo>
                      <a:cubicBezTo>
                        <a:pt x="1026898" y="262039"/>
                        <a:pt x="917104" y="286620"/>
                        <a:pt x="826975" y="316117"/>
                      </a:cubicBezTo>
                      <a:cubicBezTo>
                        <a:pt x="736846" y="345614"/>
                        <a:pt x="654911" y="391497"/>
                        <a:pt x="581169" y="434104"/>
                      </a:cubicBezTo>
                      <a:cubicBezTo>
                        <a:pt x="507427" y="476710"/>
                        <a:pt x="427130" y="509485"/>
                        <a:pt x="384524" y="571756"/>
                      </a:cubicBezTo>
                      <a:cubicBezTo>
                        <a:pt x="341918" y="634027"/>
                        <a:pt x="328807" y="758569"/>
                        <a:pt x="325530" y="807730"/>
                      </a:cubicBezTo>
                      <a:cubicBezTo>
                        <a:pt x="322253" y="856891"/>
                        <a:pt x="327169" y="840504"/>
                        <a:pt x="364859" y="866723"/>
                      </a:cubicBezTo>
                      <a:cubicBezTo>
                        <a:pt x="402549" y="892942"/>
                        <a:pt x="499233" y="940465"/>
                        <a:pt x="551672" y="965046"/>
                      </a:cubicBezTo>
                      <a:cubicBezTo>
                        <a:pt x="604111" y="989627"/>
                        <a:pt x="638523" y="1006014"/>
                        <a:pt x="679491" y="1014207"/>
                      </a:cubicBezTo>
                      <a:cubicBezTo>
                        <a:pt x="720459" y="1022400"/>
                        <a:pt x="772897" y="1012568"/>
                        <a:pt x="797478" y="1014207"/>
                      </a:cubicBezTo>
                      <a:cubicBezTo>
                        <a:pt x="822059" y="1015846"/>
                        <a:pt x="881053" y="1046981"/>
                        <a:pt x="856472" y="1053536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Oval 19"/>
                <p:cNvSpPr>
                  <a:spLocks noChangeAspect="1"/>
                </p:cNvSpPr>
                <p:nvPr/>
              </p:nvSpPr>
              <p:spPr bwMode="auto">
                <a:xfrm rot="720000">
                  <a:off x="1236285" y="5655933"/>
                  <a:ext cx="172603" cy="10192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  <a:alpha val="6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6" name="Group 34"/>
              <p:cNvGrpSpPr/>
              <p:nvPr/>
            </p:nvGrpSpPr>
            <p:grpSpPr>
              <a:xfrm>
                <a:off x="560951" y="3655300"/>
                <a:ext cx="1684758" cy="1142034"/>
                <a:chOff x="690814" y="3725875"/>
                <a:chExt cx="1684758" cy="1142034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690814" y="4219655"/>
                  <a:ext cx="1684758" cy="6482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i="0" dirty="0" smtClean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Arial Narrow" pitchFamily="34" charset="0"/>
                      <a:cs typeface="Raavi" pitchFamily="2"/>
                    </a:rPr>
                    <a:t>Nucleus </a:t>
                  </a:r>
                  <a:r>
                    <a:rPr lang="en-GB" b="1" i="0" dirty="0" err="1" smtClean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Arial Narrow" pitchFamily="34" charset="0"/>
                      <a:cs typeface="Raavi" pitchFamily="2"/>
                    </a:rPr>
                    <a:t>basalis</a:t>
                  </a:r>
                  <a:r>
                    <a:rPr lang="en-GB" b="1" i="0" dirty="0" smtClean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Arial Narrow" pitchFamily="34" charset="0"/>
                      <a:cs typeface="Raavi" pitchFamily="2"/>
                    </a:rPr>
                    <a:t> of </a:t>
                  </a:r>
                  <a:r>
                    <a:rPr lang="en-GB" b="1" i="0" dirty="0" err="1" smtClean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Arial Narrow" pitchFamily="34" charset="0"/>
                      <a:cs typeface="Raavi" pitchFamily="2"/>
                    </a:rPr>
                    <a:t>Meynert</a:t>
                  </a:r>
                  <a:endParaRPr lang="en-US" b="1" i="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Arial Narrow" pitchFamily="34" charset="0"/>
                    <a:cs typeface="Raavi" pitchFamily="2"/>
                  </a:endParaRPr>
                </a:p>
              </p:txBody>
            </p:sp>
            <p:cxnSp>
              <p:nvCxnSpPr>
                <p:cNvPr id="18" name="Straight Arrow Connector 17"/>
                <p:cNvCxnSpPr>
                  <a:stCxn id="17" idx="0"/>
                </p:cNvCxnSpPr>
                <p:nvPr/>
              </p:nvCxnSpPr>
              <p:spPr bwMode="auto">
                <a:xfrm flipV="1">
                  <a:off x="1533192" y="3725875"/>
                  <a:ext cx="289715" cy="493780"/>
                </a:xfrm>
                <a:prstGeom prst="straightConnector1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</p:grpSp>
        </p:grpSp>
      </p:grpSp>
      <p:grpSp>
        <p:nvGrpSpPr>
          <p:cNvPr id="90" name="Group 89"/>
          <p:cNvGrpSpPr/>
          <p:nvPr/>
        </p:nvGrpSpPr>
        <p:grpSpPr>
          <a:xfrm>
            <a:off x="142778" y="980729"/>
            <a:ext cx="2097256" cy="2952327"/>
            <a:chOff x="142778" y="980729"/>
            <a:chExt cx="2097256" cy="2952327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56634" y="2506750"/>
              <a:ext cx="2074376" cy="142630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none" lIns="91440" tIns="9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i="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Muscarinic</a:t>
              </a:r>
              <a:r>
                <a:rPr lang="en-GB" i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 receptor</a:t>
              </a:r>
              <a:endParaRPr kumimoji="0" lang="en-GB" sz="16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 rot="5400000">
              <a:off x="-289270" y="1412777"/>
              <a:ext cx="2952327" cy="2088232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157155" y="2218718"/>
              <a:ext cx="2082879" cy="600151"/>
              <a:chOff x="121881" y="1394785"/>
              <a:chExt cx="2082879" cy="600151"/>
            </a:xfrm>
          </p:grpSpPr>
          <p:sp>
            <p:nvSpPr>
              <p:cNvPr id="55" name="Oval 54"/>
              <p:cNvSpPr/>
              <p:nvPr/>
            </p:nvSpPr>
            <p:spPr bwMode="auto">
              <a:xfrm>
                <a:off x="816173" y="1800721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>
                <a:off x="215055" y="1654413"/>
                <a:ext cx="41722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>
                <a:off x="443363" y="1661691"/>
                <a:ext cx="41722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>
                <a:off x="682126" y="1655537"/>
                <a:ext cx="41722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>
                <a:off x="1839282" y="1661691"/>
                <a:ext cx="41722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 bwMode="auto">
              <a:xfrm>
                <a:off x="1377225" y="1652460"/>
                <a:ext cx="41722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 bwMode="auto">
              <a:xfrm>
                <a:off x="1138461" y="1655537"/>
                <a:ext cx="41722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>
                <a:off x="1604183" y="1652460"/>
                <a:ext cx="41722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 bwMode="auto">
              <a:xfrm>
                <a:off x="2054636" y="1652460"/>
                <a:ext cx="3702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Freeform 68"/>
              <p:cNvSpPr/>
              <p:nvPr/>
            </p:nvSpPr>
            <p:spPr bwMode="auto">
              <a:xfrm>
                <a:off x="903363" y="1664768"/>
                <a:ext cx="3702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Freeform 69"/>
              <p:cNvSpPr/>
              <p:nvPr/>
            </p:nvSpPr>
            <p:spPr bwMode="auto">
              <a:xfrm>
                <a:off x="1146784" y="1593514"/>
                <a:ext cx="152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 bwMode="auto">
              <a:xfrm>
                <a:off x="219264" y="1591600"/>
                <a:ext cx="152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Freeform 71"/>
              <p:cNvSpPr/>
              <p:nvPr/>
            </p:nvSpPr>
            <p:spPr bwMode="auto">
              <a:xfrm>
                <a:off x="671127" y="1591600"/>
                <a:ext cx="152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Freeform 72"/>
              <p:cNvSpPr/>
              <p:nvPr/>
            </p:nvSpPr>
            <p:spPr bwMode="auto">
              <a:xfrm>
                <a:off x="1358892" y="1579968"/>
                <a:ext cx="152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 bwMode="auto">
              <a:xfrm>
                <a:off x="2049519" y="1591600"/>
                <a:ext cx="152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 bwMode="auto">
              <a:xfrm>
                <a:off x="1843752" y="1597754"/>
                <a:ext cx="5324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 bwMode="auto">
              <a:xfrm>
                <a:off x="1615183" y="1594676"/>
                <a:ext cx="5324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874032" y="1597753"/>
                <a:ext cx="73185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Freeform 79"/>
              <p:cNvSpPr/>
              <p:nvPr/>
            </p:nvSpPr>
            <p:spPr bwMode="auto">
              <a:xfrm>
                <a:off x="403836" y="1588523"/>
                <a:ext cx="73185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121881" y="1403539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353312" y="1412292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584742" y="1403539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816173" y="1421045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1047604" y="1403539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1279035" y="1394785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1510466" y="1403539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1741898" y="1412292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>
                <a:off x="1973329" y="1403539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121881" y="1783215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Oval 92"/>
              <p:cNvSpPr/>
              <p:nvPr/>
            </p:nvSpPr>
            <p:spPr bwMode="auto">
              <a:xfrm>
                <a:off x="353312" y="1791968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584742" y="1783215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1047604" y="1783215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1279035" y="1774461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 bwMode="auto">
              <a:xfrm>
                <a:off x="1510466" y="1783215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 bwMode="auto">
              <a:xfrm>
                <a:off x="1741898" y="1791968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 bwMode="auto">
              <a:xfrm>
                <a:off x="1973329" y="1783215"/>
                <a:ext cx="231431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9" name="Group 257"/>
            <p:cNvGrpSpPr/>
            <p:nvPr/>
          </p:nvGrpSpPr>
          <p:grpSpPr>
            <a:xfrm rot="5400000">
              <a:off x="476789" y="1976665"/>
              <a:ext cx="1357322" cy="1143008"/>
              <a:chOff x="2627784" y="4725144"/>
              <a:chExt cx="1738122" cy="1224136"/>
            </a:xfrm>
            <a:scene3d>
              <a:camera prst="orthographicFront"/>
              <a:lightRig rig="sunrise" dir="t"/>
            </a:scene3d>
          </p:grpSpPr>
          <p:sp>
            <p:nvSpPr>
              <p:cNvPr id="40" name="Rounded Rectangle 39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47" name="Curved Connector 229"/>
              <p:cNvCxnSpPr>
                <a:stCxn id="43" idx="2"/>
                <a:endCxn id="41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48" name="Curved Connector 229"/>
              <p:cNvCxnSpPr>
                <a:stCxn id="41" idx="0"/>
                <a:endCxn id="40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49" name="Curved Connector 229"/>
              <p:cNvCxnSpPr>
                <a:endCxn id="40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50" name="Curved Connector 229"/>
              <p:cNvCxnSpPr>
                <a:stCxn id="44" idx="0"/>
                <a:endCxn id="46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51" name="Curved Connector 229"/>
              <p:cNvCxnSpPr>
                <a:stCxn id="42" idx="2"/>
                <a:endCxn id="46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52" name="Curved Connector 229"/>
              <p:cNvCxnSpPr>
                <a:stCxn id="45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53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54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sp>
          <p:nvSpPr>
            <p:cNvPr id="129" name="TextBox 128"/>
            <p:cNvSpPr txBox="1"/>
            <p:nvPr/>
          </p:nvSpPr>
          <p:spPr>
            <a:xfrm>
              <a:off x="322021" y="1138598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latin typeface="+mn-lt"/>
                </a:rPr>
                <a:t>Scopolamine</a:t>
              </a:r>
              <a:endParaRPr lang="en-GB" sz="18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+mn-lt"/>
              </a:endParaRPr>
            </a:p>
          </p:txBody>
        </p:sp>
        <p:cxnSp>
          <p:nvCxnSpPr>
            <p:cNvPr id="130" name="Straight Connector 129"/>
            <p:cNvCxnSpPr>
              <a:stCxn id="129" idx="2"/>
            </p:cNvCxnSpPr>
            <p:nvPr/>
          </p:nvCxnSpPr>
          <p:spPr bwMode="auto">
            <a:xfrm flipH="1">
              <a:off x="790850" y="1507930"/>
              <a:ext cx="341650" cy="35074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sp>
        <p:nvSpPr>
          <p:cNvPr id="134" name="TextBox 133"/>
          <p:cNvSpPr txBox="1"/>
          <p:nvPr/>
        </p:nvSpPr>
        <p:spPr>
          <a:xfrm>
            <a:off x="5436096" y="1268760"/>
            <a:ext cx="352839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Cholinergic blockade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Scopolamine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hysocine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produced cognitive deficits in monkeys and non- demented elderly humans</a:t>
            </a:r>
          </a:p>
          <a:p>
            <a:pPr marL="263525" indent="-26352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Deficits in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ChAT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enzymes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Brains of AD patients exhibited significant loss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ChAT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enzymes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Down-regulation of cholinergic neurons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Atrophy of basal forebrain neurones in animals &amp; human (75% loss in nucleus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basalis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Meynert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Down-regulation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ACh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Reversal by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anticholinesterase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drugs</a:t>
            </a:r>
          </a:p>
          <a:p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Physostigmine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tacrine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improved symptoms in animals and humans</a:t>
            </a:r>
            <a:endParaRPr lang="en-GB" i="0" dirty="0">
              <a:solidFill>
                <a:srgbClr val="336699"/>
              </a:solidFill>
              <a:latin typeface="+mn-lt"/>
            </a:endParaRPr>
          </a:p>
        </p:txBody>
      </p:sp>
      <p:pic>
        <p:nvPicPr>
          <p:cNvPr id="75" name="Picture 74" descr="A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0401" y="1052736"/>
            <a:ext cx="2276847" cy="2863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3995936" y="1220554"/>
            <a:ext cx="4896544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Donepezil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Reversible cholinesterase inhibitor.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Long plasma half-life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Treatment costs ~ £800-1200 per year</a:t>
            </a:r>
          </a:p>
          <a:p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Rivastigmine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Inhibits both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AChE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BChE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in a pseudo-reversible manner 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An 8 hour half-life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Reformulated as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transdermal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patch 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Treatment costs ~ £900 per year</a:t>
            </a:r>
          </a:p>
          <a:p>
            <a:pPr marL="263525" indent="-18097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60363" indent="-360363">
              <a:buFont typeface="+mj-lt"/>
              <a:buAutoNum type="arabicPeriod" startAt="3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Galantamine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Reversible cholinesterase inhibitor with modest activity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elimination half-life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galantamine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is about 7-8 hours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Has additional properties as an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7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nAChR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agonist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Treatment costs £900-1100 per year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Anti-cholinesterase drugs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561168" y="2477778"/>
            <a:ext cx="3125464" cy="1743310"/>
          </a:xfrm>
          <a:custGeom>
            <a:avLst/>
            <a:gdLst>
              <a:gd name="connsiteX0" fmla="*/ 0 w 2660073"/>
              <a:gd name="connsiteY0" fmla="*/ 1207655 h 1207655"/>
              <a:gd name="connsiteX1" fmla="*/ 96982 w 2660073"/>
              <a:gd name="connsiteY1" fmla="*/ 819728 h 1207655"/>
              <a:gd name="connsiteX2" fmla="*/ 221673 w 2660073"/>
              <a:gd name="connsiteY2" fmla="*/ 307109 h 1207655"/>
              <a:gd name="connsiteX3" fmla="*/ 304800 w 2660073"/>
              <a:gd name="connsiteY3" fmla="*/ 57728 h 1207655"/>
              <a:gd name="connsiteX4" fmla="*/ 443345 w 2660073"/>
              <a:gd name="connsiteY4" fmla="*/ 2309 h 1207655"/>
              <a:gd name="connsiteX5" fmla="*/ 678873 w 2660073"/>
              <a:gd name="connsiteY5" fmla="*/ 43873 h 1207655"/>
              <a:gd name="connsiteX6" fmla="*/ 1066800 w 2660073"/>
              <a:gd name="connsiteY6" fmla="*/ 182419 h 1207655"/>
              <a:gd name="connsiteX7" fmla="*/ 1524000 w 2660073"/>
              <a:gd name="connsiteY7" fmla="*/ 334819 h 1207655"/>
              <a:gd name="connsiteX8" fmla="*/ 2424545 w 2660073"/>
              <a:gd name="connsiteY8" fmla="*/ 598055 h 1207655"/>
              <a:gd name="connsiteX9" fmla="*/ 2660073 w 2660073"/>
              <a:gd name="connsiteY9" fmla="*/ 667328 h 120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60073" h="1207655">
                <a:moveTo>
                  <a:pt x="0" y="1207655"/>
                </a:moveTo>
                <a:cubicBezTo>
                  <a:pt x="30018" y="1087582"/>
                  <a:pt x="60037" y="969819"/>
                  <a:pt x="96982" y="819728"/>
                </a:cubicBezTo>
                <a:cubicBezTo>
                  <a:pt x="133927" y="669637"/>
                  <a:pt x="187037" y="434109"/>
                  <a:pt x="221673" y="307109"/>
                </a:cubicBezTo>
                <a:cubicBezTo>
                  <a:pt x="256309" y="180109"/>
                  <a:pt x="267855" y="108528"/>
                  <a:pt x="304800" y="57728"/>
                </a:cubicBezTo>
                <a:cubicBezTo>
                  <a:pt x="341745" y="6928"/>
                  <a:pt x="381000" y="4618"/>
                  <a:pt x="443345" y="2309"/>
                </a:cubicBezTo>
                <a:cubicBezTo>
                  <a:pt x="505690" y="0"/>
                  <a:pt x="574964" y="13855"/>
                  <a:pt x="678873" y="43873"/>
                </a:cubicBezTo>
                <a:cubicBezTo>
                  <a:pt x="782782" y="73891"/>
                  <a:pt x="925946" y="133928"/>
                  <a:pt x="1066800" y="182419"/>
                </a:cubicBezTo>
                <a:cubicBezTo>
                  <a:pt x="1207654" y="230910"/>
                  <a:pt x="1297709" y="265546"/>
                  <a:pt x="1524000" y="334819"/>
                </a:cubicBezTo>
                <a:cubicBezTo>
                  <a:pt x="1750291" y="404092"/>
                  <a:pt x="2424545" y="598055"/>
                  <a:pt x="2424545" y="598055"/>
                </a:cubicBezTo>
                <a:lnTo>
                  <a:pt x="2660073" y="667328"/>
                </a:ln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5" name="Group 19"/>
          <p:cNvGrpSpPr/>
          <p:nvPr/>
        </p:nvGrpSpPr>
        <p:grpSpPr>
          <a:xfrm>
            <a:off x="179512" y="2348879"/>
            <a:ext cx="3684842" cy="2417497"/>
            <a:chOff x="76956" y="4005064"/>
            <a:chExt cx="3136158" cy="1674689"/>
          </a:xfrm>
        </p:grpSpPr>
        <p:grpSp>
          <p:nvGrpSpPr>
            <p:cNvPr id="26" name="Group 13"/>
            <p:cNvGrpSpPr/>
            <p:nvPr/>
          </p:nvGrpSpPr>
          <p:grpSpPr>
            <a:xfrm>
              <a:off x="395536" y="4005064"/>
              <a:ext cx="2664296" cy="1296144"/>
              <a:chOff x="395536" y="4005064"/>
              <a:chExt cx="2664296" cy="1296144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>
                <a:off x="395536" y="4005064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flipH="1">
                <a:off x="395536" y="5301208"/>
                <a:ext cx="266429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7" name="TextBox 26"/>
            <p:cNvSpPr txBox="1"/>
            <p:nvPr/>
          </p:nvSpPr>
          <p:spPr>
            <a:xfrm>
              <a:off x="683568" y="5301208"/>
              <a:ext cx="254035" cy="234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00000"/>
                  </a:solidFill>
                  <a:latin typeface="+mn-lt"/>
                </a:rPr>
                <a:t>5</a:t>
              </a:r>
              <a:endParaRPr lang="en-GB" b="1" i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2214" y="5301208"/>
              <a:ext cx="350900" cy="234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00000"/>
                  </a:solidFill>
                  <a:latin typeface="+mn-lt"/>
                </a:rPr>
                <a:t>24</a:t>
              </a:r>
              <a:endParaRPr lang="en-GB" b="1" i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75656" y="5445224"/>
              <a:ext cx="834795" cy="234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00000"/>
                  </a:solidFill>
                  <a:latin typeface="+mn-lt"/>
                </a:rPr>
                <a:t>Time (h)</a:t>
              </a:r>
              <a:endParaRPr lang="en-GB" b="1" i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-277125" y="4478426"/>
              <a:ext cx="996304" cy="288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00000"/>
                  </a:solidFill>
                  <a:latin typeface="+mn-lt"/>
                </a:rPr>
                <a:t>Plasma conc</a:t>
              </a:r>
              <a:endParaRPr lang="en-GB" b="1" i="0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33" name="Freeform 32"/>
          <p:cNvSpPr/>
          <p:nvPr/>
        </p:nvSpPr>
        <p:spPr bwMode="auto">
          <a:xfrm>
            <a:off x="600446" y="2464444"/>
            <a:ext cx="1595290" cy="1756644"/>
          </a:xfrm>
          <a:custGeom>
            <a:avLst/>
            <a:gdLst>
              <a:gd name="connsiteX0" fmla="*/ 0 w 1357746"/>
              <a:gd name="connsiteY0" fmla="*/ 1216891 h 1216891"/>
              <a:gd name="connsiteX1" fmla="*/ 69273 w 1357746"/>
              <a:gd name="connsiteY1" fmla="*/ 579582 h 1216891"/>
              <a:gd name="connsiteX2" fmla="*/ 96982 w 1357746"/>
              <a:gd name="connsiteY2" fmla="*/ 150091 h 1216891"/>
              <a:gd name="connsiteX3" fmla="*/ 138546 w 1357746"/>
              <a:gd name="connsiteY3" fmla="*/ 11545 h 1216891"/>
              <a:gd name="connsiteX4" fmla="*/ 180109 w 1357746"/>
              <a:gd name="connsiteY4" fmla="*/ 219363 h 1216891"/>
              <a:gd name="connsiteX5" fmla="*/ 263237 w 1357746"/>
              <a:gd name="connsiteY5" fmla="*/ 607291 h 1216891"/>
              <a:gd name="connsiteX6" fmla="*/ 484909 w 1357746"/>
              <a:gd name="connsiteY6" fmla="*/ 870527 h 1216891"/>
              <a:gd name="connsiteX7" fmla="*/ 775855 w 1357746"/>
              <a:gd name="connsiteY7" fmla="*/ 1022927 h 1216891"/>
              <a:gd name="connsiteX8" fmla="*/ 1191491 w 1357746"/>
              <a:gd name="connsiteY8" fmla="*/ 1161473 h 1216891"/>
              <a:gd name="connsiteX9" fmla="*/ 1357746 w 1357746"/>
              <a:gd name="connsiteY9" fmla="*/ 1189182 h 1216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7746" h="1216891">
                <a:moveTo>
                  <a:pt x="0" y="1216891"/>
                </a:moveTo>
                <a:cubicBezTo>
                  <a:pt x="26554" y="987136"/>
                  <a:pt x="53109" y="757382"/>
                  <a:pt x="69273" y="579582"/>
                </a:cubicBezTo>
                <a:cubicBezTo>
                  <a:pt x="85437" y="401782"/>
                  <a:pt x="85437" y="244764"/>
                  <a:pt x="96982" y="150091"/>
                </a:cubicBezTo>
                <a:cubicBezTo>
                  <a:pt x="108528" y="55418"/>
                  <a:pt x="124692" y="0"/>
                  <a:pt x="138546" y="11545"/>
                </a:cubicBezTo>
                <a:cubicBezTo>
                  <a:pt x="152400" y="23090"/>
                  <a:pt x="159327" y="120072"/>
                  <a:pt x="180109" y="219363"/>
                </a:cubicBezTo>
                <a:cubicBezTo>
                  <a:pt x="200891" y="318654"/>
                  <a:pt x="212437" y="498764"/>
                  <a:pt x="263237" y="607291"/>
                </a:cubicBezTo>
                <a:cubicBezTo>
                  <a:pt x="314037" y="715818"/>
                  <a:pt x="399473" y="801254"/>
                  <a:pt x="484909" y="870527"/>
                </a:cubicBezTo>
                <a:cubicBezTo>
                  <a:pt x="570345" y="939800"/>
                  <a:pt x="658091" y="974436"/>
                  <a:pt x="775855" y="1022927"/>
                </a:cubicBezTo>
                <a:cubicBezTo>
                  <a:pt x="893619" y="1071418"/>
                  <a:pt x="1094509" y="1133764"/>
                  <a:pt x="1191491" y="1161473"/>
                </a:cubicBezTo>
                <a:cubicBezTo>
                  <a:pt x="1288473" y="1189182"/>
                  <a:pt x="1323109" y="1189182"/>
                  <a:pt x="1357746" y="1189182"/>
                </a:cubicBezTo>
              </a:path>
            </a:pathLst>
          </a:custGeom>
          <a:noFill/>
          <a:ln w="12700" cap="flat" cmpd="sng" algn="ctr">
            <a:solidFill>
              <a:srgbClr val="33669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539552" y="2420888"/>
            <a:ext cx="2197592" cy="1773309"/>
          </a:xfrm>
          <a:custGeom>
            <a:avLst/>
            <a:gdLst>
              <a:gd name="connsiteX0" fmla="*/ 0 w 1870364"/>
              <a:gd name="connsiteY0" fmla="*/ 1228436 h 1228436"/>
              <a:gd name="connsiteX1" fmla="*/ 41564 w 1870364"/>
              <a:gd name="connsiteY1" fmla="*/ 715818 h 1228436"/>
              <a:gd name="connsiteX2" fmla="*/ 55418 w 1870364"/>
              <a:gd name="connsiteY2" fmla="*/ 314036 h 1228436"/>
              <a:gd name="connsiteX3" fmla="*/ 69273 w 1870364"/>
              <a:gd name="connsiteY3" fmla="*/ 92364 h 1228436"/>
              <a:gd name="connsiteX4" fmla="*/ 152400 w 1870364"/>
              <a:gd name="connsiteY4" fmla="*/ 36945 h 1228436"/>
              <a:gd name="connsiteX5" fmla="*/ 249382 w 1870364"/>
              <a:gd name="connsiteY5" fmla="*/ 314036 h 1228436"/>
              <a:gd name="connsiteX6" fmla="*/ 401782 w 1870364"/>
              <a:gd name="connsiteY6" fmla="*/ 618836 h 1228436"/>
              <a:gd name="connsiteX7" fmla="*/ 692728 w 1870364"/>
              <a:gd name="connsiteY7" fmla="*/ 882073 h 1228436"/>
              <a:gd name="connsiteX8" fmla="*/ 1066800 w 1870364"/>
              <a:gd name="connsiteY8" fmla="*/ 1062182 h 1228436"/>
              <a:gd name="connsiteX9" fmla="*/ 1316182 w 1870364"/>
              <a:gd name="connsiteY9" fmla="*/ 1131454 h 1228436"/>
              <a:gd name="connsiteX10" fmla="*/ 1634837 w 1870364"/>
              <a:gd name="connsiteY10" fmla="*/ 1200727 h 1228436"/>
              <a:gd name="connsiteX11" fmla="*/ 1870364 w 1870364"/>
              <a:gd name="connsiteY11" fmla="*/ 1214582 h 122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70364" h="1228436">
                <a:moveTo>
                  <a:pt x="0" y="1228436"/>
                </a:moveTo>
                <a:cubicBezTo>
                  <a:pt x="16164" y="1048327"/>
                  <a:pt x="32328" y="868218"/>
                  <a:pt x="41564" y="715818"/>
                </a:cubicBezTo>
                <a:cubicBezTo>
                  <a:pt x="50800" y="563418"/>
                  <a:pt x="50800" y="417945"/>
                  <a:pt x="55418" y="314036"/>
                </a:cubicBezTo>
                <a:cubicBezTo>
                  <a:pt x="60036" y="210127"/>
                  <a:pt x="53109" y="138546"/>
                  <a:pt x="69273" y="92364"/>
                </a:cubicBezTo>
                <a:cubicBezTo>
                  <a:pt x="85437" y="46182"/>
                  <a:pt x="122382" y="0"/>
                  <a:pt x="152400" y="36945"/>
                </a:cubicBezTo>
                <a:cubicBezTo>
                  <a:pt x="182418" y="73890"/>
                  <a:pt x="207818" y="217054"/>
                  <a:pt x="249382" y="314036"/>
                </a:cubicBezTo>
                <a:cubicBezTo>
                  <a:pt x="290946" y="411018"/>
                  <a:pt x="327891" y="524163"/>
                  <a:pt x="401782" y="618836"/>
                </a:cubicBezTo>
                <a:cubicBezTo>
                  <a:pt x="475673" y="713509"/>
                  <a:pt x="581892" y="808182"/>
                  <a:pt x="692728" y="882073"/>
                </a:cubicBezTo>
                <a:cubicBezTo>
                  <a:pt x="803564" y="955964"/>
                  <a:pt x="962891" y="1020619"/>
                  <a:pt x="1066800" y="1062182"/>
                </a:cubicBezTo>
                <a:cubicBezTo>
                  <a:pt x="1170709" y="1103745"/>
                  <a:pt x="1221509" y="1108363"/>
                  <a:pt x="1316182" y="1131454"/>
                </a:cubicBezTo>
                <a:cubicBezTo>
                  <a:pt x="1410855" y="1154545"/>
                  <a:pt x="1542473" y="1186872"/>
                  <a:pt x="1634837" y="1200727"/>
                </a:cubicBezTo>
                <a:cubicBezTo>
                  <a:pt x="1727201" y="1214582"/>
                  <a:pt x="1798782" y="1214582"/>
                  <a:pt x="1870364" y="1214582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537823" y="3654736"/>
            <a:ext cx="1513897" cy="183329"/>
          </a:xfrm>
          <a:custGeom>
            <a:avLst/>
            <a:gdLst>
              <a:gd name="connsiteX0" fmla="*/ 0 w 1288473"/>
              <a:gd name="connsiteY0" fmla="*/ 126999 h 126999"/>
              <a:gd name="connsiteX1" fmla="*/ 249382 w 1288473"/>
              <a:gd name="connsiteY1" fmla="*/ 43872 h 126999"/>
              <a:gd name="connsiteX2" fmla="*/ 540327 w 1288473"/>
              <a:gd name="connsiteY2" fmla="*/ 2309 h 126999"/>
              <a:gd name="connsiteX3" fmla="*/ 969818 w 1288473"/>
              <a:gd name="connsiteY3" fmla="*/ 30018 h 126999"/>
              <a:gd name="connsiteX4" fmla="*/ 1288473 w 1288473"/>
              <a:gd name="connsiteY4" fmla="*/ 99290 h 12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8473" h="126999">
                <a:moveTo>
                  <a:pt x="0" y="126999"/>
                </a:moveTo>
                <a:cubicBezTo>
                  <a:pt x="79664" y="95826"/>
                  <a:pt x="159328" y="64654"/>
                  <a:pt x="249382" y="43872"/>
                </a:cubicBezTo>
                <a:cubicBezTo>
                  <a:pt x="339436" y="23090"/>
                  <a:pt x="420254" y="4618"/>
                  <a:pt x="540327" y="2309"/>
                </a:cubicBezTo>
                <a:cubicBezTo>
                  <a:pt x="660400" y="0"/>
                  <a:pt x="845127" y="13855"/>
                  <a:pt x="969818" y="30018"/>
                </a:cubicBezTo>
                <a:cubicBezTo>
                  <a:pt x="1094509" y="46181"/>
                  <a:pt x="1191491" y="72735"/>
                  <a:pt x="1288473" y="99290"/>
                </a:cubicBezTo>
              </a:path>
            </a:pathLst>
          </a:custGeom>
          <a:noFill/>
          <a:ln w="19050" cap="flat" cmpd="sng" algn="ctr">
            <a:solidFill>
              <a:schemeClr val="tx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3" grpId="0" animBg="1"/>
      <p:bldP spid="3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9070" y="3717032"/>
            <a:ext cx="3312368" cy="720080"/>
            <a:chOff x="231271" y="4077072"/>
            <a:chExt cx="4223188" cy="850462"/>
          </a:xfrm>
        </p:grpSpPr>
        <p:grpSp>
          <p:nvGrpSpPr>
            <p:cNvPr id="7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20" name="Freeform 19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Oval 92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Freeform 7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724491" y="2437891"/>
            <a:ext cx="5270439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6352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 use-dependent non-competitive NMDA receptor blocker with low channel affinity.</a:t>
            </a:r>
          </a:p>
          <a:p>
            <a:pPr marL="26352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Preferentially blocks excessive NMDA activity possibly by an action on extra-synaptic currents</a:t>
            </a:r>
          </a:p>
          <a:p>
            <a:pPr marL="26352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Plasma half-life ~ 70 hours</a:t>
            </a:r>
          </a:p>
          <a:p>
            <a:pPr marL="26352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Not metabolised by liver cytP450 enzymes</a:t>
            </a:r>
          </a:p>
          <a:p>
            <a:pPr marL="263525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Treatment costs ~ £900 per year</a:t>
            </a:r>
          </a:p>
        </p:txBody>
      </p:sp>
      <p:sp>
        <p:nvSpPr>
          <p:cNvPr id="333" name="Rectangle 332"/>
          <p:cNvSpPr/>
          <p:nvPr/>
        </p:nvSpPr>
        <p:spPr bwMode="auto">
          <a:xfrm>
            <a:off x="110237" y="1772816"/>
            <a:ext cx="3381643" cy="3168352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5" name="Picture 4" descr="NMD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996952"/>
            <a:ext cx="792088" cy="1640183"/>
          </a:xfrm>
          <a:prstGeom prst="rect">
            <a:avLst/>
          </a:prstGeom>
        </p:spPr>
      </p:pic>
      <p:sp>
        <p:nvSpPr>
          <p:cNvPr id="97" name="Oval 96"/>
          <p:cNvSpPr/>
          <p:nvPr/>
        </p:nvSpPr>
        <p:spPr bwMode="auto">
          <a:xfrm>
            <a:off x="1691680" y="2060848"/>
            <a:ext cx="360040" cy="36004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95250"/>
          </a:sp3d>
        </p:spPr>
        <p:txBody>
          <a:bodyPr vert="horz" wrap="none" lIns="91440" tIns="0" rIns="91440" bIns="324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rPr>
              <a:t>M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627784" y="2276872"/>
            <a:ext cx="61587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800" b="1" i="0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Glu</a:t>
            </a:r>
            <a:endParaRPr lang="en-GB" sz="1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71750" y="2276872"/>
            <a:ext cx="61587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800" b="1" i="0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Glu</a:t>
            </a:r>
            <a:endParaRPr lang="en-GB" sz="1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Memantine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mechanism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1 0.01828 0.0026 0.0368 0.00781 0.05254 C 0.01302 0.06828 0.02361 0.08588 0.03142 0.09467 C 0.03923 0.10347 0.04705 0.10416 0.05503 0.10509 " pathEditMode="relative" ptsTypes="aaaA">
                                      <p:cBhvr>
                                        <p:cTn id="9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59 0.0368 -0.02101 0.07361 -0.02361 0.10509 C -0.02621 0.13657 -0.0158 0.1699 -0.0158 0.18912 C -0.0158 0.20833 -0.01979 0.21435 -0.02361 0.2206 " pathEditMode="relative" ptsTypes="aaaA">
                                      <p:cBhvr>
                                        <p:cTn id="1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C -0.02101 0.01412 -0.03889 0.02477 -0.05521 0.04213 C -0.07153 0.05949 -0.08941 0.0912 -0.09827 0.10416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/>
      <p:bldP spid="98" grpId="1"/>
      <p:bldP spid="99" grpId="0"/>
      <p:bldP spid="9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Clinical trials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220554"/>
            <a:ext cx="8712968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174625" lvl="0" indent="-174625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DON-Nordic (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Winblad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B et al, 2001)</a:t>
            </a:r>
          </a:p>
          <a:p>
            <a:pPr lvl="0"/>
            <a:r>
              <a:rPr lang="en-GB" i="0" dirty="0" smtClean="0">
                <a:solidFill>
                  <a:srgbClr val="006699"/>
                </a:solidFill>
                <a:latin typeface="+mn-lt"/>
              </a:rPr>
              <a:t>52-week, double-blind, parallel-group, placebo-controlled, randomized study</a:t>
            </a:r>
          </a:p>
          <a:p>
            <a:pPr lvl="0"/>
            <a:r>
              <a:rPr lang="en-GB" i="0" dirty="0" smtClean="0">
                <a:solidFill>
                  <a:srgbClr val="006699"/>
                </a:solidFill>
                <a:latin typeface="+mn-lt"/>
              </a:rPr>
              <a:t>286 participants with mild to moderate possible or probable AD, 67% completion rate</a:t>
            </a:r>
          </a:p>
          <a:p>
            <a:pPr lvl="0"/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AD2000 (Courtney C et al, 2004)</a:t>
            </a:r>
          </a:p>
          <a:p>
            <a:pPr marL="174625" lvl="0" indent="-174625"/>
            <a:r>
              <a:rPr lang="en-GB" i="0" dirty="0" smtClean="0">
                <a:solidFill>
                  <a:srgbClr val="006699"/>
                </a:solidFill>
                <a:latin typeface="+mn-lt"/>
              </a:rPr>
              <a:t>565 patients assessed over a 2 year period</a:t>
            </a:r>
          </a:p>
          <a:p>
            <a:pPr marL="174625" lvl="0" indent="-174625"/>
            <a:r>
              <a:rPr lang="en-GB" i="0" dirty="0" smtClean="0">
                <a:solidFill>
                  <a:srgbClr val="006699"/>
                </a:solidFill>
                <a:latin typeface="+mn-lt"/>
              </a:rPr>
              <a:t>Given either 5/10 mg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Donepezil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or placebo</a:t>
            </a:r>
          </a:p>
          <a:p>
            <a:pPr lvl="0"/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Donepezil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not cost effective, with benefits below minimally relevant thresholds</a:t>
            </a:r>
          </a:p>
          <a:p>
            <a:pPr lvl="0"/>
            <a:r>
              <a:rPr lang="en-GB" i="0" dirty="0" smtClean="0">
                <a:solidFill>
                  <a:srgbClr val="006699"/>
                </a:solidFill>
                <a:latin typeface="+mn-lt"/>
              </a:rPr>
              <a:t>High number of dropouts (20% remained), complex design, 5 &amp;10mg not reported separately </a:t>
            </a:r>
          </a:p>
          <a:p>
            <a:pPr lvl="0"/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DON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vs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RIV (Bullock R et al 2005)</a:t>
            </a:r>
          </a:p>
          <a:p>
            <a:pPr marL="174625" lvl="0" indent="-174625"/>
            <a:r>
              <a:rPr lang="en-GB" i="0" dirty="0" smtClean="0">
                <a:solidFill>
                  <a:srgbClr val="006699"/>
                </a:solidFill>
                <a:latin typeface="+mn-lt"/>
              </a:rPr>
              <a:t>104 week, randomized, double-blind, parallel group</a:t>
            </a:r>
          </a:p>
          <a:p>
            <a:pPr marL="174625" lvl="0" indent="-174625"/>
            <a:r>
              <a:rPr lang="en-GB" i="0" dirty="0" smtClean="0">
                <a:solidFill>
                  <a:srgbClr val="006699"/>
                </a:solidFill>
                <a:latin typeface="+mn-lt"/>
              </a:rPr>
              <a:t>998 participants with mild to moderate probable Alzheimer's disease, 58% completion rate</a:t>
            </a:r>
          </a:p>
          <a:p>
            <a:pPr lvl="0"/>
            <a:r>
              <a:rPr lang="en-GB" i="0" dirty="0" smtClean="0">
                <a:solidFill>
                  <a:srgbClr val="006699"/>
                </a:solidFill>
                <a:latin typeface="+mn-lt"/>
              </a:rPr>
              <a:t>Although both drugs performed similarly on cognition and behaviour,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rivastigmine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may provide greater benefit in activities of daily living and global functioning.</a:t>
            </a:r>
          </a:p>
          <a:p>
            <a:pPr marL="174625" lvl="0" indent="-174625"/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DOMINO-AD (Howard R et al, 2012)</a:t>
            </a:r>
          </a:p>
          <a:p>
            <a:pPr marL="174625" lvl="0" indent="-174625"/>
            <a:r>
              <a:rPr lang="en-GB" i="0" dirty="0" smtClean="0">
                <a:solidFill>
                  <a:srgbClr val="006699"/>
                </a:solidFill>
                <a:latin typeface="+mn-lt"/>
              </a:rPr>
              <a:t>295 patients assessed over 52-weeks</a:t>
            </a:r>
          </a:p>
          <a:p>
            <a:pPr lvl="0"/>
            <a:r>
              <a:rPr lang="en-GB" i="0" dirty="0" smtClean="0">
                <a:solidFill>
                  <a:srgbClr val="006699"/>
                </a:solidFill>
                <a:latin typeface="+mn-lt"/>
              </a:rPr>
              <a:t>continued treatment with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donepezil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was associated with cognitive benefits that exceeded the minimum clinically important difference.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04" y="908720"/>
            <a:ext cx="2952000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Current drugs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Anti-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cholinesterases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Donepezil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1</a:t>
            </a:r>
            <a:r>
              <a:rPr lang="en-GB" i="0" baseline="30000" dirty="0" smtClean="0">
                <a:solidFill>
                  <a:srgbClr val="006699"/>
                </a:solidFill>
                <a:latin typeface="+mn-lt"/>
              </a:rPr>
              <a:t>st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line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Rivastigmine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patches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Galantamine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7 agonist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Memantine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Moderate-severe AD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Use-dependent block</a:t>
            </a:r>
          </a:p>
          <a:p>
            <a:pPr marL="174625" lvl="0" indent="-174625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Clinical trials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DON-Nordic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AD2000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DOMINO-AD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3140" y="908720"/>
            <a:ext cx="295200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Recent failures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-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secretase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inhibitors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amyloid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antibodies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127476" y="908720"/>
            <a:ext cx="2952000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Promising future?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Tau aggregation</a:t>
            </a:r>
          </a:p>
          <a:p>
            <a:pPr marL="174625" lvl="0" indent="-174625">
              <a:buFont typeface="Arial" pitchFamily="34" charset="0"/>
              <a:buChar char="•"/>
            </a:pP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Other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Biomarkers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sym typeface="Symbol"/>
              </a:rPr>
              <a:t>Recent failures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184250" y="986035"/>
            <a:ext cx="4824536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  <a:sym typeface="Symbol"/>
              </a:rPr>
              <a:t>-</a:t>
            </a:r>
            <a:r>
              <a:rPr lang="en-GB" sz="1800" b="1" i="0" dirty="0" err="1" smtClean="0">
                <a:solidFill>
                  <a:srgbClr val="336699"/>
                </a:solidFill>
                <a:latin typeface="+mn-lt"/>
                <a:sym typeface="Symbol"/>
              </a:rPr>
              <a:t>secretase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  <a:sym typeface="Symbol"/>
              </a:rPr>
              <a:t> inhibitors</a:t>
            </a: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/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Tarenflurbil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-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secretase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modulator that binds to 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amyloid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precursor protein (APP) molecule</a:t>
            </a:r>
          </a:p>
          <a:p>
            <a:pPr>
              <a:spcAft>
                <a:spcPts val="600"/>
              </a:spcAft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Phase 3 study conducted in 1800 patients over 18 months showed no efficacy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/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Semagacestat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A small molecule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-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secretase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inhibitor</a:t>
            </a: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Phase III (IDENTITY1 &amp; 2) trials were halted during an interim analysis when it was found that symptoms significantly worsened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</a:p>
          <a:p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  <a:sym typeface="Symbol"/>
              </a:rPr>
              <a:t>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-</a:t>
            </a:r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amyloid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 antibodies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Bapineuzumab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Humanised monoclonal antibody</a:t>
            </a:r>
          </a:p>
          <a:p>
            <a:pPr>
              <a:spcAft>
                <a:spcPts val="600"/>
              </a:spcAft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No clinical benefit &amp; increased incidence of side-effects</a:t>
            </a:r>
          </a:p>
          <a:p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Solanezumab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Humanised monoclonal antibody</a:t>
            </a:r>
          </a:p>
          <a:p>
            <a:pPr>
              <a:spcAft>
                <a:spcPts val="600"/>
              </a:spcAft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Failed to meet primary end-points in Phase III EXPEDITION trials</a:t>
            </a:r>
          </a:p>
        </p:txBody>
      </p:sp>
      <p:sp>
        <p:nvSpPr>
          <p:cNvPr id="75" name="Rounded Rectangle 74"/>
          <p:cNvSpPr>
            <a:spLocks/>
          </p:cNvSpPr>
          <p:nvPr/>
        </p:nvSpPr>
        <p:spPr bwMode="auto">
          <a:xfrm>
            <a:off x="395536" y="884826"/>
            <a:ext cx="3600000" cy="2880000"/>
          </a:xfrm>
          <a:prstGeom prst="roundRect">
            <a:avLst>
              <a:gd name="adj" fmla="val 7889"/>
            </a:avLst>
          </a:prstGeom>
          <a:solidFill>
            <a:schemeClr val="accent1">
              <a:lumMod val="20000"/>
              <a:lumOff val="80000"/>
              <a:alpha val="93000"/>
            </a:schemeClr>
          </a:solidFill>
          <a:ln w="952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76" name="Group 207"/>
          <p:cNvGrpSpPr>
            <a:grpSpLocks noChangeAspect="1"/>
          </p:cNvGrpSpPr>
          <p:nvPr/>
        </p:nvGrpSpPr>
        <p:grpSpPr>
          <a:xfrm>
            <a:off x="423965" y="2326261"/>
            <a:ext cx="3560850" cy="517756"/>
            <a:chOff x="3500430" y="5130633"/>
            <a:chExt cx="5500726" cy="895893"/>
          </a:xfrm>
          <a:effectLst>
            <a:glow rad="101600">
              <a:srgbClr val="FFFF99">
                <a:alpha val="60000"/>
              </a:srgbClr>
            </a:glow>
          </a:effectLst>
        </p:grpSpPr>
        <p:sp>
          <p:nvSpPr>
            <p:cNvPr id="90" name="Rectangle 89"/>
            <p:cNvSpPr/>
            <p:nvPr/>
          </p:nvSpPr>
          <p:spPr bwMode="auto">
            <a:xfrm>
              <a:off x="3500430" y="5143512"/>
              <a:ext cx="5500726" cy="857256"/>
            </a:xfrm>
            <a:prstGeom prst="rect">
              <a:avLst/>
            </a:prstGeom>
            <a:solidFill>
              <a:schemeClr val="bg1">
                <a:lumMod val="6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Freeform 90"/>
            <p:cNvSpPr/>
            <p:nvPr/>
          </p:nvSpPr>
          <p:spPr bwMode="auto">
            <a:xfrm>
              <a:off x="3615474" y="5512630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3897369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4192175" y="5514283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2" name="Freeform 101"/>
            <p:cNvSpPr/>
            <p:nvPr/>
          </p:nvSpPr>
          <p:spPr bwMode="auto">
            <a:xfrm>
              <a:off x="5620935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3" name="Freeform 102"/>
            <p:cNvSpPr/>
            <p:nvPr/>
          </p:nvSpPr>
          <p:spPr bwMode="auto">
            <a:xfrm>
              <a:off x="6473664" y="5518810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4" name="Freeform 103"/>
            <p:cNvSpPr/>
            <p:nvPr/>
          </p:nvSpPr>
          <p:spPr bwMode="auto">
            <a:xfrm>
              <a:off x="6187912" y="5540451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5050425" y="5509756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 bwMode="auto">
            <a:xfrm>
              <a:off x="4755619" y="5514283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7" name="Freeform 106"/>
            <p:cNvSpPr/>
            <p:nvPr/>
          </p:nvSpPr>
          <p:spPr bwMode="auto">
            <a:xfrm>
              <a:off x="5330656" y="5509756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8" name="Freeform 107"/>
            <p:cNvSpPr/>
            <p:nvPr/>
          </p:nvSpPr>
          <p:spPr bwMode="auto">
            <a:xfrm>
              <a:off x="7344501" y="5532391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5886838" y="5509755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4465340" y="5527864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6751356" y="5500702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7050689" y="5523337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7897897" y="5544978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4" name="Freeform 113"/>
            <p:cNvSpPr/>
            <p:nvPr/>
          </p:nvSpPr>
          <p:spPr bwMode="auto">
            <a:xfrm>
              <a:off x="7612145" y="5518810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5" name="Freeform 114"/>
            <p:cNvSpPr/>
            <p:nvPr/>
          </p:nvSpPr>
          <p:spPr bwMode="auto">
            <a:xfrm>
              <a:off x="8769728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8201757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7" name="Freeform 116"/>
            <p:cNvSpPr/>
            <p:nvPr/>
          </p:nvSpPr>
          <p:spPr bwMode="auto">
            <a:xfrm>
              <a:off x="8469401" y="5509756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8" name="Freeform 117"/>
            <p:cNvSpPr/>
            <p:nvPr/>
          </p:nvSpPr>
          <p:spPr bwMode="auto">
            <a:xfrm>
              <a:off x="4765896" y="542302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9" name="Freeform 118"/>
            <p:cNvSpPr/>
            <p:nvPr/>
          </p:nvSpPr>
          <p:spPr bwMode="auto">
            <a:xfrm>
              <a:off x="3620671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0" name="Freeform 119"/>
            <p:cNvSpPr/>
            <p:nvPr/>
          </p:nvSpPr>
          <p:spPr bwMode="auto">
            <a:xfrm>
              <a:off x="4178594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1" name="Freeform 120"/>
            <p:cNvSpPr/>
            <p:nvPr/>
          </p:nvSpPr>
          <p:spPr bwMode="auto">
            <a:xfrm>
              <a:off x="5027790" y="540309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2" name="Freeform 121"/>
            <p:cNvSpPr/>
            <p:nvPr/>
          </p:nvSpPr>
          <p:spPr bwMode="auto">
            <a:xfrm>
              <a:off x="5880519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3" name="Freeform 122"/>
            <p:cNvSpPr/>
            <p:nvPr/>
          </p:nvSpPr>
          <p:spPr bwMode="auto">
            <a:xfrm>
              <a:off x="6175325" y="5429264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4" name="Freeform 123"/>
            <p:cNvSpPr/>
            <p:nvPr/>
          </p:nvSpPr>
          <p:spPr bwMode="auto">
            <a:xfrm>
              <a:off x="7067803" y="540309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5" name="Freeform 124"/>
            <p:cNvSpPr/>
            <p:nvPr/>
          </p:nvSpPr>
          <p:spPr bwMode="auto">
            <a:xfrm>
              <a:off x="7358082" y="5429264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6" name="Freeform 125"/>
            <p:cNvSpPr/>
            <p:nvPr/>
          </p:nvSpPr>
          <p:spPr bwMode="auto">
            <a:xfrm>
              <a:off x="6500826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7" name="Freeform 126"/>
            <p:cNvSpPr/>
            <p:nvPr/>
          </p:nvSpPr>
          <p:spPr bwMode="auto">
            <a:xfrm>
              <a:off x="6769464" y="5411156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8" name="Freeform 127"/>
            <p:cNvSpPr/>
            <p:nvPr/>
          </p:nvSpPr>
          <p:spPr bwMode="auto">
            <a:xfrm>
              <a:off x="7643834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1" name="Freeform 130"/>
            <p:cNvSpPr/>
            <p:nvPr/>
          </p:nvSpPr>
          <p:spPr bwMode="auto">
            <a:xfrm>
              <a:off x="5626456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2" name="Freeform 131"/>
            <p:cNvSpPr/>
            <p:nvPr/>
          </p:nvSpPr>
          <p:spPr bwMode="auto">
            <a:xfrm>
              <a:off x="5344237" y="5424737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3" name="Freeform 132"/>
            <p:cNvSpPr/>
            <p:nvPr/>
          </p:nvSpPr>
          <p:spPr bwMode="auto">
            <a:xfrm>
              <a:off x="8786842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5" name="Freeform 134"/>
            <p:cNvSpPr/>
            <p:nvPr/>
          </p:nvSpPr>
          <p:spPr bwMode="auto">
            <a:xfrm>
              <a:off x="4429124" y="5429264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6" name="Freeform 135"/>
            <p:cNvSpPr/>
            <p:nvPr/>
          </p:nvSpPr>
          <p:spPr bwMode="auto">
            <a:xfrm>
              <a:off x="7858148" y="5429264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7" name="Freeform 136"/>
            <p:cNvSpPr/>
            <p:nvPr/>
          </p:nvSpPr>
          <p:spPr bwMode="auto">
            <a:xfrm>
              <a:off x="8134846" y="5411156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8" name="Freeform 137"/>
            <p:cNvSpPr/>
            <p:nvPr/>
          </p:nvSpPr>
          <p:spPr bwMode="auto">
            <a:xfrm>
              <a:off x="8434179" y="5384988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9" name="Freeform 138"/>
            <p:cNvSpPr/>
            <p:nvPr/>
          </p:nvSpPr>
          <p:spPr bwMode="auto">
            <a:xfrm>
              <a:off x="3848566" y="5415683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0" name="Oval 139"/>
            <p:cNvSpPr/>
            <p:nvPr/>
          </p:nvSpPr>
          <p:spPr bwMode="auto">
            <a:xfrm>
              <a:off x="3500430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3786182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2" name="Oval 141"/>
            <p:cNvSpPr/>
            <p:nvPr/>
          </p:nvSpPr>
          <p:spPr bwMode="auto">
            <a:xfrm>
              <a:off x="4071934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4357686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4643438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4929190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5214942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5500694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5786446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6072198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6357950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6643702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6946711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7232463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7518215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5" name="Oval 154"/>
            <p:cNvSpPr/>
            <p:nvPr/>
          </p:nvSpPr>
          <p:spPr bwMode="auto">
            <a:xfrm>
              <a:off x="7803967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8089719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8375471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8661223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3500430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3786182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4071934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4357686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4643438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4929190" y="5689258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5" name="Oval 164"/>
            <p:cNvSpPr/>
            <p:nvPr/>
          </p:nvSpPr>
          <p:spPr bwMode="auto">
            <a:xfrm>
              <a:off x="5214942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6" name="Oval 165"/>
            <p:cNvSpPr/>
            <p:nvPr/>
          </p:nvSpPr>
          <p:spPr bwMode="auto">
            <a:xfrm>
              <a:off x="5500694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5786446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>
              <a:off x="6072198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6357950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0" name="Oval 169"/>
            <p:cNvSpPr/>
            <p:nvPr/>
          </p:nvSpPr>
          <p:spPr bwMode="auto">
            <a:xfrm>
              <a:off x="6643702" y="5689258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1" name="Oval 170"/>
            <p:cNvSpPr/>
            <p:nvPr/>
          </p:nvSpPr>
          <p:spPr bwMode="auto">
            <a:xfrm>
              <a:off x="6946711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7232463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7518215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803967" y="5740774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5" name="Oval 174"/>
            <p:cNvSpPr/>
            <p:nvPr/>
          </p:nvSpPr>
          <p:spPr bwMode="auto">
            <a:xfrm>
              <a:off x="8089719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6" name="Oval 175"/>
            <p:cNvSpPr/>
            <p:nvPr/>
          </p:nvSpPr>
          <p:spPr bwMode="auto">
            <a:xfrm>
              <a:off x="8375471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7" name="Oval 176"/>
            <p:cNvSpPr/>
            <p:nvPr/>
          </p:nvSpPr>
          <p:spPr bwMode="auto">
            <a:xfrm>
              <a:off x="8661223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78" name="Can 177"/>
          <p:cNvSpPr>
            <a:spLocks noChangeAspect="1"/>
          </p:cNvSpPr>
          <p:nvPr/>
        </p:nvSpPr>
        <p:spPr bwMode="auto">
          <a:xfrm>
            <a:off x="2001361" y="2803772"/>
            <a:ext cx="126607" cy="373934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9" name="Can 178"/>
          <p:cNvSpPr>
            <a:spLocks noChangeAspect="1"/>
          </p:cNvSpPr>
          <p:nvPr/>
        </p:nvSpPr>
        <p:spPr bwMode="auto">
          <a:xfrm>
            <a:off x="2001361" y="2671174"/>
            <a:ext cx="121500" cy="376461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0" name="Can 179"/>
          <p:cNvSpPr>
            <a:spLocks noChangeAspect="1"/>
          </p:cNvSpPr>
          <p:nvPr/>
        </p:nvSpPr>
        <p:spPr bwMode="auto">
          <a:xfrm>
            <a:off x="2001361" y="1865163"/>
            <a:ext cx="126607" cy="841351"/>
          </a:xfrm>
          <a:prstGeom prst="can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81" name="Group 181"/>
          <p:cNvGrpSpPr>
            <a:grpSpLocks noChangeAspect="1"/>
          </p:cNvGrpSpPr>
          <p:nvPr/>
        </p:nvGrpSpPr>
        <p:grpSpPr>
          <a:xfrm>
            <a:off x="2789448" y="1802457"/>
            <a:ext cx="1249740" cy="1516786"/>
            <a:chOff x="7179731" y="2051201"/>
            <a:chExt cx="1410339" cy="1674246"/>
          </a:xfrm>
        </p:grpSpPr>
        <p:sp>
          <p:nvSpPr>
            <p:cNvPr id="182" name="Freeform 181"/>
            <p:cNvSpPr/>
            <p:nvPr/>
          </p:nvSpPr>
          <p:spPr bwMode="auto">
            <a:xfrm>
              <a:off x="7179731" y="2051201"/>
              <a:ext cx="297350" cy="1295738"/>
            </a:xfrm>
            <a:custGeom>
              <a:avLst/>
              <a:gdLst>
                <a:gd name="connsiteX0" fmla="*/ 278384 w 505291"/>
                <a:gd name="connsiteY0" fmla="*/ 49445 h 1279482"/>
                <a:gd name="connsiteX1" fmla="*/ 172720 w 505291"/>
                <a:gd name="connsiteY1" fmla="*/ 677 h 1279482"/>
                <a:gd name="connsiteX2" fmla="*/ 54864 w 505291"/>
                <a:gd name="connsiteY2" fmla="*/ 45381 h 1279482"/>
                <a:gd name="connsiteX3" fmla="*/ 22352 w 505291"/>
                <a:gd name="connsiteY3" fmla="*/ 195749 h 1279482"/>
                <a:gd name="connsiteX4" fmla="*/ 188976 w 505291"/>
                <a:gd name="connsiteY4" fmla="*/ 378629 h 1279482"/>
                <a:gd name="connsiteX5" fmla="*/ 254000 w 505291"/>
                <a:gd name="connsiteY5" fmla="*/ 463973 h 1279482"/>
                <a:gd name="connsiteX6" fmla="*/ 262128 w 505291"/>
                <a:gd name="connsiteY6" fmla="*/ 780965 h 1279482"/>
                <a:gd name="connsiteX7" fmla="*/ 270256 w 505291"/>
                <a:gd name="connsiteY7" fmla="*/ 967909 h 1279482"/>
                <a:gd name="connsiteX8" fmla="*/ 270256 w 505291"/>
                <a:gd name="connsiteY8" fmla="*/ 1053253 h 1279482"/>
                <a:gd name="connsiteX9" fmla="*/ 229616 w 505291"/>
                <a:gd name="connsiteY9" fmla="*/ 1110149 h 1279482"/>
                <a:gd name="connsiteX10" fmla="*/ 217424 w 505291"/>
                <a:gd name="connsiteY10" fmla="*/ 1187365 h 1279482"/>
                <a:gd name="connsiteX11" fmla="*/ 286512 w 505291"/>
                <a:gd name="connsiteY11" fmla="*/ 1268645 h 1279482"/>
                <a:gd name="connsiteX12" fmla="*/ 388112 w 505291"/>
                <a:gd name="connsiteY12" fmla="*/ 1252389 h 1279482"/>
                <a:gd name="connsiteX13" fmla="*/ 408432 w 505291"/>
                <a:gd name="connsiteY13" fmla="*/ 1150789 h 1279482"/>
                <a:gd name="connsiteX14" fmla="*/ 355600 w 505291"/>
                <a:gd name="connsiteY14" fmla="*/ 1061381 h 1279482"/>
                <a:gd name="connsiteX15" fmla="*/ 347472 w 505291"/>
                <a:gd name="connsiteY15" fmla="*/ 984165 h 1279482"/>
                <a:gd name="connsiteX16" fmla="*/ 343408 w 505291"/>
                <a:gd name="connsiteY16" fmla="*/ 610277 h 1279482"/>
                <a:gd name="connsiteX17" fmla="*/ 343408 w 505291"/>
                <a:gd name="connsiteY17" fmla="*/ 447717 h 1279482"/>
                <a:gd name="connsiteX18" fmla="*/ 367792 w 505291"/>
                <a:gd name="connsiteY18" fmla="*/ 350181 h 1279482"/>
                <a:gd name="connsiteX19" fmla="*/ 485648 w 505291"/>
                <a:gd name="connsiteY19" fmla="*/ 277029 h 1279482"/>
                <a:gd name="connsiteX20" fmla="*/ 485648 w 505291"/>
                <a:gd name="connsiteY20" fmla="*/ 151045 h 1279482"/>
                <a:gd name="connsiteX21" fmla="*/ 371856 w 505291"/>
                <a:gd name="connsiteY21" fmla="*/ 69765 h 1279482"/>
                <a:gd name="connsiteX22" fmla="*/ 278384 w 505291"/>
                <a:gd name="connsiteY22" fmla="*/ 49445 h 1279482"/>
                <a:gd name="connsiteX0" fmla="*/ 278384 w 505291"/>
                <a:gd name="connsiteY0" fmla="*/ 28448 h 1258485"/>
                <a:gd name="connsiteX1" fmla="*/ 54864 w 505291"/>
                <a:gd name="connsiteY1" fmla="*/ 24384 h 1258485"/>
                <a:gd name="connsiteX2" fmla="*/ 22352 w 505291"/>
                <a:gd name="connsiteY2" fmla="*/ 174752 h 1258485"/>
                <a:gd name="connsiteX3" fmla="*/ 188976 w 505291"/>
                <a:gd name="connsiteY3" fmla="*/ 357632 h 1258485"/>
                <a:gd name="connsiteX4" fmla="*/ 254000 w 505291"/>
                <a:gd name="connsiteY4" fmla="*/ 442976 h 1258485"/>
                <a:gd name="connsiteX5" fmla="*/ 262128 w 505291"/>
                <a:gd name="connsiteY5" fmla="*/ 759968 h 1258485"/>
                <a:gd name="connsiteX6" fmla="*/ 270256 w 505291"/>
                <a:gd name="connsiteY6" fmla="*/ 946912 h 1258485"/>
                <a:gd name="connsiteX7" fmla="*/ 270256 w 505291"/>
                <a:gd name="connsiteY7" fmla="*/ 1032256 h 1258485"/>
                <a:gd name="connsiteX8" fmla="*/ 229616 w 505291"/>
                <a:gd name="connsiteY8" fmla="*/ 1089152 h 1258485"/>
                <a:gd name="connsiteX9" fmla="*/ 217424 w 505291"/>
                <a:gd name="connsiteY9" fmla="*/ 1166368 h 1258485"/>
                <a:gd name="connsiteX10" fmla="*/ 286512 w 505291"/>
                <a:gd name="connsiteY10" fmla="*/ 1247648 h 1258485"/>
                <a:gd name="connsiteX11" fmla="*/ 388112 w 505291"/>
                <a:gd name="connsiteY11" fmla="*/ 1231392 h 1258485"/>
                <a:gd name="connsiteX12" fmla="*/ 408432 w 505291"/>
                <a:gd name="connsiteY12" fmla="*/ 1129792 h 1258485"/>
                <a:gd name="connsiteX13" fmla="*/ 355600 w 505291"/>
                <a:gd name="connsiteY13" fmla="*/ 1040384 h 1258485"/>
                <a:gd name="connsiteX14" fmla="*/ 347472 w 505291"/>
                <a:gd name="connsiteY14" fmla="*/ 963168 h 1258485"/>
                <a:gd name="connsiteX15" fmla="*/ 343408 w 505291"/>
                <a:gd name="connsiteY15" fmla="*/ 589280 h 1258485"/>
                <a:gd name="connsiteX16" fmla="*/ 343408 w 505291"/>
                <a:gd name="connsiteY16" fmla="*/ 426720 h 1258485"/>
                <a:gd name="connsiteX17" fmla="*/ 367792 w 505291"/>
                <a:gd name="connsiteY17" fmla="*/ 329184 h 1258485"/>
                <a:gd name="connsiteX18" fmla="*/ 485648 w 505291"/>
                <a:gd name="connsiteY18" fmla="*/ 256032 h 1258485"/>
                <a:gd name="connsiteX19" fmla="*/ 485648 w 505291"/>
                <a:gd name="connsiteY19" fmla="*/ 130048 h 1258485"/>
                <a:gd name="connsiteX20" fmla="*/ 371856 w 505291"/>
                <a:gd name="connsiteY20" fmla="*/ 48768 h 1258485"/>
                <a:gd name="connsiteX21" fmla="*/ 278384 w 505291"/>
                <a:gd name="connsiteY21" fmla="*/ 28448 h 1258485"/>
                <a:gd name="connsiteX0" fmla="*/ 270933 w 497840"/>
                <a:gd name="connsiteY0" fmla="*/ 20997 h 1251034"/>
                <a:gd name="connsiteX1" fmla="*/ 14901 w 497840"/>
                <a:gd name="connsiteY1" fmla="*/ 167301 h 1251034"/>
                <a:gd name="connsiteX2" fmla="*/ 181525 w 497840"/>
                <a:gd name="connsiteY2" fmla="*/ 350181 h 1251034"/>
                <a:gd name="connsiteX3" fmla="*/ 246549 w 497840"/>
                <a:gd name="connsiteY3" fmla="*/ 435525 h 1251034"/>
                <a:gd name="connsiteX4" fmla="*/ 254677 w 497840"/>
                <a:gd name="connsiteY4" fmla="*/ 752517 h 1251034"/>
                <a:gd name="connsiteX5" fmla="*/ 262805 w 497840"/>
                <a:gd name="connsiteY5" fmla="*/ 939461 h 1251034"/>
                <a:gd name="connsiteX6" fmla="*/ 262805 w 497840"/>
                <a:gd name="connsiteY6" fmla="*/ 1024805 h 1251034"/>
                <a:gd name="connsiteX7" fmla="*/ 222165 w 497840"/>
                <a:gd name="connsiteY7" fmla="*/ 1081701 h 1251034"/>
                <a:gd name="connsiteX8" fmla="*/ 209973 w 497840"/>
                <a:gd name="connsiteY8" fmla="*/ 1158917 h 1251034"/>
                <a:gd name="connsiteX9" fmla="*/ 279061 w 497840"/>
                <a:gd name="connsiteY9" fmla="*/ 1240197 h 1251034"/>
                <a:gd name="connsiteX10" fmla="*/ 380661 w 497840"/>
                <a:gd name="connsiteY10" fmla="*/ 1223941 h 1251034"/>
                <a:gd name="connsiteX11" fmla="*/ 400981 w 497840"/>
                <a:gd name="connsiteY11" fmla="*/ 1122341 h 1251034"/>
                <a:gd name="connsiteX12" fmla="*/ 348149 w 497840"/>
                <a:gd name="connsiteY12" fmla="*/ 1032933 h 1251034"/>
                <a:gd name="connsiteX13" fmla="*/ 340021 w 497840"/>
                <a:gd name="connsiteY13" fmla="*/ 955717 h 1251034"/>
                <a:gd name="connsiteX14" fmla="*/ 335957 w 497840"/>
                <a:gd name="connsiteY14" fmla="*/ 581829 h 1251034"/>
                <a:gd name="connsiteX15" fmla="*/ 335957 w 497840"/>
                <a:gd name="connsiteY15" fmla="*/ 419269 h 1251034"/>
                <a:gd name="connsiteX16" fmla="*/ 360341 w 497840"/>
                <a:gd name="connsiteY16" fmla="*/ 321733 h 1251034"/>
                <a:gd name="connsiteX17" fmla="*/ 478197 w 497840"/>
                <a:gd name="connsiteY17" fmla="*/ 248581 h 1251034"/>
                <a:gd name="connsiteX18" fmla="*/ 478197 w 497840"/>
                <a:gd name="connsiteY18" fmla="*/ 122597 h 1251034"/>
                <a:gd name="connsiteX19" fmla="*/ 364405 w 497840"/>
                <a:gd name="connsiteY19" fmla="*/ 41317 h 1251034"/>
                <a:gd name="connsiteX20" fmla="*/ 270933 w 497840"/>
                <a:gd name="connsiteY20" fmla="*/ 20997 h 1251034"/>
                <a:gd name="connsiteX0" fmla="*/ 93472 w 320379"/>
                <a:gd name="connsiteY0" fmla="*/ 51477 h 1281514"/>
                <a:gd name="connsiteX1" fmla="*/ 4064 w 320379"/>
                <a:gd name="connsiteY1" fmla="*/ 380661 h 1281514"/>
                <a:gd name="connsiteX2" fmla="*/ 69088 w 320379"/>
                <a:gd name="connsiteY2" fmla="*/ 466005 h 1281514"/>
                <a:gd name="connsiteX3" fmla="*/ 77216 w 320379"/>
                <a:gd name="connsiteY3" fmla="*/ 782997 h 1281514"/>
                <a:gd name="connsiteX4" fmla="*/ 85344 w 320379"/>
                <a:gd name="connsiteY4" fmla="*/ 969941 h 1281514"/>
                <a:gd name="connsiteX5" fmla="*/ 85344 w 320379"/>
                <a:gd name="connsiteY5" fmla="*/ 1055285 h 1281514"/>
                <a:gd name="connsiteX6" fmla="*/ 44704 w 320379"/>
                <a:gd name="connsiteY6" fmla="*/ 1112181 h 1281514"/>
                <a:gd name="connsiteX7" fmla="*/ 32512 w 320379"/>
                <a:gd name="connsiteY7" fmla="*/ 1189397 h 1281514"/>
                <a:gd name="connsiteX8" fmla="*/ 101600 w 320379"/>
                <a:gd name="connsiteY8" fmla="*/ 1270677 h 1281514"/>
                <a:gd name="connsiteX9" fmla="*/ 203200 w 320379"/>
                <a:gd name="connsiteY9" fmla="*/ 1254421 h 1281514"/>
                <a:gd name="connsiteX10" fmla="*/ 223520 w 320379"/>
                <a:gd name="connsiteY10" fmla="*/ 1152821 h 1281514"/>
                <a:gd name="connsiteX11" fmla="*/ 170688 w 320379"/>
                <a:gd name="connsiteY11" fmla="*/ 1063413 h 1281514"/>
                <a:gd name="connsiteX12" fmla="*/ 162560 w 320379"/>
                <a:gd name="connsiteY12" fmla="*/ 986197 h 1281514"/>
                <a:gd name="connsiteX13" fmla="*/ 158496 w 320379"/>
                <a:gd name="connsiteY13" fmla="*/ 612309 h 1281514"/>
                <a:gd name="connsiteX14" fmla="*/ 158496 w 320379"/>
                <a:gd name="connsiteY14" fmla="*/ 449749 h 1281514"/>
                <a:gd name="connsiteX15" fmla="*/ 182880 w 320379"/>
                <a:gd name="connsiteY15" fmla="*/ 352213 h 1281514"/>
                <a:gd name="connsiteX16" fmla="*/ 300736 w 320379"/>
                <a:gd name="connsiteY16" fmla="*/ 279061 h 1281514"/>
                <a:gd name="connsiteX17" fmla="*/ 300736 w 320379"/>
                <a:gd name="connsiteY17" fmla="*/ 153077 h 1281514"/>
                <a:gd name="connsiteX18" fmla="*/ 186944 w 320379"/>
                <a:gd name="connsiteY18" fmla="*/ 71797 h 1281514"/>
                <a:gd name="connsiteX19" fmla="*/ 93472 w 320379"/>
                <a:gd name="connsiteY19" fmla="*/ 51477 h 1281514"/>
                <a:gd name="connsiteX0" fmla="*/ 70443 w 297350"/>
                <a:gd name="connsiteY0" fmla="*/ 65701 h 1295738"/>
                <a:gd name="connsiteX1" fmla="*/ 46059 w 297350"/>
                <a:gd name="connsiteY1" fmla="*/ 480229 h 1295738"/>
                <a:gd name="connsiteX2" fmla="*/ 54187 w 297350"/>
                <a:gd name="connsiteY2" fmla="*/ 797221 h 1295738"/>
                <a:gd name="connsiteX3" fmla="*/ 62315 w 297350"/>
                <a:gd name="connsiteY3" fmla="*/ 984165 h 1295738"/>
                <a:gd name="connsiteX4" fmla="*/ 62315 w 297350"/>
                <a:gd name="connsiteY4" fmla="*/ 1069509 h 1295738"/>
                <a:gd name="connsiteX5" fmla="*/ 21675 w 297350"/>
                <a:gd name="connsiteY5" fmla="*/ 1126405 h 1295738"/>
                <a:gd name="connsiteX6" fmla="*/ 9483 w 297350"/>
                <a:gd name="connsiteY6" fmla="*/ 1203621 h 1295738"/>
                <a:gd name="connsiteX7" fmla="*/ 78571 w 297350"/>
                <a:gd name="connsiteY7" fmla="*/ 1284901 h 1295738"/>
                <a:gd name="connsiteX8" fmla="*/ 180171 w 297350"/>
                <a:gd name="connsiteY8" fmla="*/ 1268645 h 1295738"/>
                <a:gd name="connsiteX9" fmla="*/ 200491 w 297350"/>
                <a:gd name="connsiteY9" fmla="*/ 1167045 h 1295738"/>
                <a:gd name="connsiteX10" fmla="*/ 147659 w 297350"/>
                <a:gd name="connsiteY10" fmla="*/ 1077637 h 1295738"/>
                <a:gd name="connsiteX11" fmla="*/ 139531 w 297350"/>
                <a:gd name="connsiteY11" fmla="*/ 1000421 h 1295738"/>
                <a:gd name="connsiteX12" fmla="*/ 135467 w 297350"/>
                <a:gd name="connsiteY12" fmla="*/ 626533 h 1295738"/>
                <a:gd name="connsiteX13" fmla="*/ 135467 w 297350"/>
                <a:gd name="connsiteY13" fmla="*/ 463973 h 1295738"/>
                <a:gd name="connsiteX14" fmla="*/ 159851 w 297350"/>
                <a:gd name="connsiteY14" fmla="*/ 366437 h 1295738"/>
                <a:gd name="connsiteX15" fmla="*/ 277707 w 297350"/>
                <a:gd name="connsiteY15" fmla="*/ 293285 h 1295738"/>
                <a:gd name="connsiteX16" fmla="*/ 277707 w 297350"/>
                <a:gd name="connsiteY16" fmla="*/ 167301 h 1295738"/>
                <a:gd name="connsiteX17" fmla="*/ 163915 w 297350"/>
                <a:gd name="connsiteY17" fmla="*/ 86021 h 1295738"/>
                <a:gd name="connsiteX18" fmla="*/ 70443 w 297350"/>
                <a:gd name="connsiteY18" fmla="*/ 65701 h 129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7350" h="1295738">
                  <a:moveTo>
                    <a:pt x="70443" y="65701"/>
                  </a:moveTo>
                  <a:cubicBezTo>
                    <a:pt x="50800" y="131402"/>
                    <a:pt x="48768" y="358309"/>
                    <a:pt x="46059" y="480229"/>
                  </a:cubicBezTo>
                  <a:cubicBezTo>
                    <a:pt x="43350" y="602149"/>
                    <a:pt x="51478" y="713232"/>
                    <a:pt x="54187" y="797221"/>
                  </a:cubicBezTo>
                  <a:cubicBezTo>
                    <a:pt x="56896" y="881210"/>
                    <a:pt x="60960" y="938784"/>
                    <a:pt x="62315" y="984165"/>
                  </a:cubicBezTo>
                  <a:cubicBezTo>
                    <a:pt x="63670" y="1029546"/>
                    <a:pt x="69088" y="1045802"/>
                    <a:pt x="62315" y="1069509"/>
                  </a:cubicBezTo>
                  <a:cubicBezTo>
                    <a:pt x="55542" y="1093216"/>
                    <a:pt x="30480" y="1104053"/>
                    <a:pt x="21675" y="1126405"/>
                  </a:cubicBezTo>
                  <a:cubicBezTo>
                    <a:pt x="12870" y="1148757"/>
                    <a:pt x="0" y="1177205"/>
                    <a:pt x="9483" y="1203621"/>
                  </a:cubicBezTo>
                  <a:cubicBezTo>
                    <a:pt x="18966" y="1230037"/>
                    <a:pt x="50123" y="1274064"/>
                    <a:pt x="78571" y="1284901"/>
                  </a:cubicBezTo>
                  <a:cubicBezTo>
                    <a:pt x="107019" y="1295738"/>
                    <a:pt x="159851" y="1288288"/>
                    <a:pt x="180171" y="1268645"/>
                  </a:cubicBezTo>
                  <a:cubicBezTo>
                    <a:pt x="200491" y="1249002"/>
                    <a:pt x="205910" y="1198880"/>
                    <a:pt x="200491" y="1167045"/>
                  </a:cubicBezTo>
                  <a:cubicBezTo>
                    <a:pt x="195072" y="1135210"/>
                    <a:pt x="157819" y="1105408"/>
                    <a:pt x="147659" y="1077637"/>
                  </a:cubicBezTo>
                  <a:cubicBezTo>
                    <a:pt x="137499" y="1049866"/>
                    <a:pt x="141563" y="1075605"/>
                    <a:pt x="139531" y="1000421"/>
                  </a:cubicBezTo>
                  <a:cubicBezTo>
                    <a:pt x="137499" y="925237"/>
                    <a:pt x="136144" y="715941"/>
                    <a:pt x="135467" y="626533"/>
                  </a:cubicBezTo>
                  <a:cubicBezTo>
                    <a:pt x="134790" y="537125"/>
                    <a:pt x="131403" y="507322"/>
                    <a:pt x="135467" y="463973"/>
                  </a:cubicBezTo>
                  <a:cubicBezTo>
                    <a:pt x="139531" y="420624"/>
                    <a:pt x="136144" y="394885"/>
                    <a:pt x="159851" y="366437"/>
                  </a:cubicBezTo>
                  <a:cubicBezTo>
                    <a:pt x="183558" y="337989"/>
                    <a:pt x="258064" y="326474"/>
                    <a:pt x="277707" y="293285"/>
                  </a:cubicBezTo>
                  <a:cubicBezTo>
                    <a:pt x="297350" y="260096"/>
                    <a:pt x="296672" y="201845"/>
                    <a:pt x="277707" y="167301"/>
                  </a:cubicBezTo>
                  <a:cubicBezTo>
                    <a:pt x="258742" y="132757"/>
                    <a:pt x="196427" y="100245"/>
                    <a:pt x="163915" y="86021"/>
                  </a:cubicBezTo>
                  <a:cubicBezTo>
                    <a:pt x="131403" y="71797"/>
                    <a:pt x="90086" y="0"/>
                    <a:pt x="70443" y="65701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1499988" rev="0"/>
              </a:camera>
              <a:lightRig rig="threePt" dir="t"/>
            </a:scene3d>
            <a:sp3d extrusionH="50800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83" name="Group 169"/>
            <p:cNvGrpSpPr/>
            <p:nvPr/>
          </p:nvGrpSpPr>
          <p:grpSpPr>
            <a:xfrm>
              <a:off x="7310746" y="3266493"/>
              <a:ext cx="1279324" cy="458954"/>
              <a:chOff x="7310746" y="3266493"/>
              <a:chExt cx="1279324" cy="458954"/>
            </a:xfrm>
          </p:grpSpPr>
          <p:sp>
            <p:nvSpPr>
              <p:cNvPr id="184" name="TextBox 183"/>
              <p:cNvSpPr txBox="1"/>
              <p:nvPr/>
            </p:nvSpPr>
            <p:spPr>
              <a:xfrm>
                <a:off x="7310746" y="3385719"/>
                <a:ext cx="1279324" cy="3397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0" dirty="0" smtClean="0">
                    <a:solidFill>
                      <a:srgbClr val="006699"/>
                    </a:solidFill>
                    <a:latin typeface="+mn-lt"/>
                    <a:sym typeface="Symbol"/>
                  </a:rPr>
                  <a:t>-</a:t>
                </a:r>
                <a:r>
                  <a:rPr lang="en-GB" sz="1400" i="0" dirty="0" err="1" smtClean="0">
                    <a:solidFill>
                      <a:srgbClr val="006699"/>
                    </a:solidFill>
                    <a:latin typeface="+mn-lt"/>
                    <a:sym typeface="Symbol"/>
                  </a:rPr>
                  <a:t>secretase</a:t>
                </a:r>
                <a:endParaRPr lang="en-GB" sz="14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  <p:cxnSp>
            <p:nvCxnSpPr>
              <p:cNvPr id="185" name="Straight Arrow Connector 184"/>
              <p:cNvCxnSpPr/>
              <p:nvPr/>
            </p:nvCxnSpPr>
            <p:spPr bwMode="auto">
              <a:xfrm flipH="1" flipV="1">
                <a:off x="7432641" y="3266493"/>
                <a:ext cx="182838" cy="17883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  <p:grpSp>
        <p:nvGrpSpPr>
          <p:cNvPr id="186" name="Group 170"/>
          <p:cNvGrpSpPr>
            <a:grpSpLocks noChangeAspect="1"/>
          </p:cNvGrpSpPr>
          <p:nvPr/>
        </p:nvGrpSpPr>
        <p:grpSpPr>
          <a:xfrm>
            <a:off x="1853461" y="3187314"/>
            <a:ext cx="545342" cy="566656"/>
            <a:chOff x="7927268" y="3145080"/>
            <a:chExt cx="615423" cy="625480"/>
          </a:xfrm>
        </p:grpSpPr>
        <p:sp>
          <p:nvSpPr>
            <p:cNvPr id="187" name="TextBox 186"/>
            <p:cNvSpPr txBox="1"/>
            <p:nvPr/>
          </p:nvSpPr>
          <p:spPr>
            <a:xfrm>
              <a:off x="7927268" y="3430832"/>
              <a:ext cx="615423" cy="339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0" dirty="0" smtClean="0">
                  <a:solidFill>
                    <a:srgbClr val="006699"/>
                  </a:solidFill>
                  <a:latin typeface="+mn-lt"/>
                  <a:sym typeface="Symbol"/>
                </a:rPr>
                <a:t>APP</a:t>
              </a:r>
              <a:endParaRPr lang="en-GB" sz="1400" i="0" dirty="0">
                <a:solidFill>
                  <a:srgbClr val="006699"/>
                </a:solidFill>
                <a:latin typeface="+mn-lt"/>
              </a:endParaRPr>
            </a:p>
          </p:txBody>
        </p:sp>
        <p:cxnSp>
          <p:nvCxnSpPr>
            <p:cNvPr id="188" name="Straight Arrow Connector 187"/>
            <p:cNvCxnSpPr>
              <a:stCxn id="187" idx="0"/>
            </p:cNvCxnSpPr>
            <p:nvPr/>
          </p:nvCxnSpPr>
          <p:spPr bwMode="auto">
            <a:xfrm flipH="1" flipV="1">
              <a:off x="8167622" y="3145079"/>
              <a:ext cx="67355" cy="28575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189" name="Group 180"/>
          <p:cNvGrpSpPr>
            <a:grpSpLocks noChangeAspect="1"/>
          </p:cNvGrpSpPr>
          <p:nvPr/>
        </p:nvGrpSpPr>
        <p:grpSpPr>
          <a:xfrm>
            <a:off x="423966" y="2110867"/>
            <a:ext cx="1093569" cy="1258889"/>
            <a:chOff x="4851992" y="2340665"/>
            <a:chExt cx="1234101" cy="1389576"/>
          </a:xfrm>
        </p:grpSpPr>
        <p:grpSp>
          <p:nvGrpSpPr>
            <p:cNvPr id="190" name="Group 164"/>
            <p:cNvGrpSpPr/>
            <p:nvPr/>
          </p:nvGrpSpPr>
          <p:grpSpPr>
            <a:xfrm>
              <a:off x="5309622" y="2340665"/>
              <a:ext cx="476824" cy="874022"/>
              <a:chOff x="5309622" y="1983475"/>
              <a:chExt cx="476824" cy="874022"/>
            </a:xfrm>
          </p:grpSpPr>
          <p:sp>
            <p:nvSpPr>
              <p:cNvPr id="194" name="Freeform 193"/>
              <p:cNvSpPr/>
              <p:nvPr/>
            </p:nvSpPr>
            <p:spPr bwMode="auto">
              <a:xfrm>
                <a:off x="5309622" y="2281443"/>
                <a:ext cx="333948" cy="576054"/>
              </a:xfrm>
              <a:custGeom>
                <a:avLst/>
                <a:gdLst>
                  <a:gd name="connsiteX0" fmla="*/ 293427 w 382138"/>
                  <a:gd name="connsiteY0" fmla="*/ 445827 h 696035"/>
                  <a:gd name="connsiteX1" fmla="*/ 279779 w 382138"/>
                  <a:gd name="connsiteY1" fmla="*/ 186519 h 696035"/>
                  <a:gd name="connsiteX2" fmla="*/ 293427 w 382138"/>
                  <a:gd name="connsiteY2" fmla="*/ 63689 h 696035"/>
                  <a:gd name="connsiteX3" fmla="*/ 197893 w 382138"/>
                  <a:gd name="connsiteY3" fmla="*/ 9098 h 696035"/>
                  <a:gd name="connsiteX4" fmla="*/ 88711 w 382138"/>
                  <a:gd name="connsiteY4" fmla="*/ 36394 h 696035"/>
                  <a:gd name="connsiteX5" fmla="*/ 116006 w 382138"/>
                  <a:gd name="connsiteY5" fmla="*/ 227462 h 696035"/>
                  <a:gd name="connsiteX6" fmla="*/ 116006 w 382138"/>
                  <a:gd name="connsiteY6" fmla="*/ 377588 h 696035"/>
                  <a:gd name="connsiteX7" fmla="*/ 47767 w 382138"/>
                  <a:gd name="connsiteY7" fmla="*/ 486770 h 696035"/>
                  <a:gd name="connsiteX8" fmla="*/ 20472 w 382138"/>
                  <a:gd name="connsiteY8" fmla="*/ 595952 h 696035"/>
                  <a:gd name="connsiteX9" fmla="*/ 170597 w 382138"/>
                  <a:gd name="connsiteY9" fmla="*/ 691486 h 696035"/>
                  <a:gd name="connsiteX10" fmla="*/ 361666 w 382138"/>
                  <a:gd name="connsiteY10" fmla="*/ 568656 h 696035"/>
                  <a:gd name="connsiteX11" fmla="*/ 293427 w 382138"/>
                  <a:gd name="connsiteY11" fmla="*/ 445827 h 696035"/>
                  <a:gd name="connsiteX0" fmla="*/ 507709 w 521357"/>
                  <a:gd name="connsiteY0" fmla="*/ 445827 h 696035"/>
                  <a:gd name="connsiteX1" fmla="*/ 279779 w 521357"/>
                  <a:gd name="connsiteY1" fmla="*/ 186519 h 696035"/>
                  <a:gd name="connsiteX2" fmla="*/ 293427 w 521357"/>
                  <a:gd name="connsiteY2" fmla="*/ 63689 h 696035"/>
                  <a:gd name="connsiteX3" fmla="*/ 197893 w 521357"/>
                  <a:gd name="connsiteY3" fmla="*/ 9098 h 696035"/>
                  <a:gd name="connsiteX4" fmla="*/ 88711 w 521357"/>
                  <a:gd name="connsiteY4" fmla="*/ 36394 h 696035"/>
                  <a:gd name="connsiteX5" fmla="*/ 116006 w 521357"/>
                  <a:gd name="connsiteY5" fmla="*/ 227462 h 696035"/>
                  <a:gd name="connsiteX6" fmla="*/ 116006 w 521357"/>
                  <a:gd name="connsiteY6" fmla="*/ 377588 h 696035"/>
                  <a:gd name="connsiteX7" fmla="*/ 47767 w 521357"/>
                  <a:gd name="connsiteY7" fmla="*/ 486770 h 696035"/>
                  <a:gd name="connsiteX8" fmla="*/ 20472 w 521357"/>
                  <a:gd name="connsiteY8" fmla="*/ 595952 h 696035"/>
                  <a:gd name="connsiteX9" fmla="*/ 170597 w 521357"/>
                  <a:gd name="connsiteY9" fmla="*/ 691486 h 696035"/>
                  <a:gd name="connsiteX10" fmla="*/ 361666 w 521357"/>
                  <a:gd name="connsiteY10" fmla="*/ 568656 h 696035"/>
                  <a:gd name="connsiteX11" fmla="*/ 507709 w 521357"/>
                  <a:gd name="connsiteY11" fmla="*/ 445827 h 696035"/>
                  <a:gd name="connsiteX0" fmla="*/ 507709 w 519082"/>
                  <a:gd name="connsiteY0" fmla="*/ 454926 h 705134"/>
                  <a:gd name="connsiteX1" fmla="*/ 293427 w 519082"/>
                  <a:gd name="connsiteY1" fmla="*/ 72788 h 705134"/>
                  <a:gd name="connsiteX2" fmla="*/ 197893 w 519082"/>
                  <a:gd name="connsiteY2" fmla="*/ 18197 h 705134"/>
                  <a:gd name="connsiteX3" fmla="*/ 88711 w 519082"/>
                  <a:gd name="connsiteY3" fmla="*/ 45493 h 705134"/>
                  <a:gd name="connsiteX4" fmla="*/ 116006 w 519082"/>
                  <a:gd name="connsiteY4" fmla="*/ 236561 h 705134"/>
                  <a:gd name="connsiteX5" fmla="*/ 116006 w 519082"/>
                  <a:gd name="connsiteY5" fmla="*/ 386687 h 705134"/>
                  <a:gd name="connsiteX6" fmla="*/ 47767 w 519082"/>
                  <a:gd name="connsiteY6" fmla="*/ 495869 h 705134"/>
                  <a:gd name="connsiteX7" fmla="*/ 20472 w 519082"/>
                  <a:gd name="connsiteY7" fmla="*/ 605051 h 705134"/>
                  <a:gd name="connsiteX8" fmla="*/ 170597 w 519082"/>
                  <a:gd name="connsiteY8" fmla="*/ 700585 h 705134"/>
                  <a:gd name="connsiteX9" fmla="*/ 361666 w 519082"/>
                  <a:gd name="connsiteY9" fmla="*/ 577755 h 705134"/>
                  <a:gd name="connsiteX10" fmla="*/ 507709 w 519082"/>
                  <a:gd name="connsiteY10" fmla="*/ 454926 h 705134"/>
                  <a:gd name="connsiteX0" fmla="*/ 507709 w 519082"/>
                  <a:gd name="connsiteY0" fmla="*/ 464024 h 714232"/>
                  <a:gd name="connsiteX1" fmla="*/ 293427 w 519082"/>
                  <a:gd name="connsiteY1" fmla="*/ 81886 h 714232"/>
                  <a:gd name="connsiteX2" fmla="*/ 197893 w 519082"/>
                  <a:gd name="connsiteY2" fmla="*/ 27295 h 714232"/>
                  <a:gd name="connsiteX3" fmla="*/ 116006 w 519082"/>
                  <a:gd name="connsiteY3" fmla="*/ 245659 h 714232"/>
                  <a:gd name="connsiteX4" fmla="*/ 116006 w 519082"/>
                  <a:gd name="connsiteY4" fmla="*/ 395785 h 714232"/>
                  <a:gd name="connsiteX5" fmla="*/ 47767 w 519082"/>
                  <a:gd name="connsiteY5" fmla="*/ 504967 h 714232"/>
                  <a:gd name="connsiteX6" fmla="*/ 20472 w 519082"/>
                  <a:gd name="connsiteY6" fmla="*/ 614149 h 714232"/>
                  <a:gd name="connsiteX7" fmla="*/ 170597 w 519082"/>
                  <a:gd name="connsiteY7" fmla="*/ 709683 h 714232"/>
                  <a:gd name="connsiteX8" fmla="*/ 361666 w 519082"/>
                  <a:gd name="connsiteY8" fmla="*/ 586853 h 714232"/>
                  <a:gd name="connsiteX9" fmla="*/ 507709 w 519082"/>
                  <a:gd name="connsiteY9" fmla="*/ 464024 h 714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9082" h="714232">
                    <a:moveTo>
                      <a:pt x="507709" y="464024"/>
                    </a:moveTo>
                    <a:cubicBezTo>
                      <a:pt x="496336" y="379863"/>
                      <a:pt x="345063" y="154674"/>
                      <a:pt x="293427" y="81886"/>
                    </a:cubicBezTo>
                    <a:cubicBezTo>
                      <a:pt x="241791" y="9098"/>
                      <a:pt x="227463" y="0"/>
                      <a:pt x="197893" y="27295"/>
                    </a:cubicBezTo>
                    <a:cubicBezTo>
                      <a:pt x="168323" y="54590"/>
                      <a:pt x="129654" y="184244"/>
                      <a:pt x="116006" y="245659"/>
                    </a:cubicBezTo>
                    <a:cubicBezTo>
                      <a:pt x="102358" y="307074"/>
                      <a:pt x="127379" y="352567"/>
                      <a:pt x="116006" y="395785"/>
                    </a:cubicBezTo>
                    <a:cubicBezTo>
                      <a:pt x="104633" y="439003"/>
                      <a:pt x="63689" y="468573"/>
                      <a:pt x="47767" y="504967"/>
                    </a:cubicBezTo>
                    <a:cubicBezTo>
                      <a:pt x="31845" y="541361"/>
                      <a:pt x="0" y="580030"/>
                      <a:pt x="20472" y="614149"/>
                    </a:cubicBezTo>
                    <a:cubicBezTo>
                      <a:pt x="40944" y="648268"/>
                      <a:pt x="113731" y="714232"/>
                      <a:pt x="170597" y="709683"/>
                    </a:cubicBezTo>
                    <a:cubicBezTo>
                      <a:pt x="227463" y="705134"/>
                      <a:pt x="305481" y="627796"/>
                      <a:pt x="361666" y="586853"/>
                    </a:cubicBezTo>
                    <a:cubicBezTo>
                      <a:pt x="417851" y="545910"/>
                      <a:pt x="519082" y="548185"/>
                      <a:pt x="507709" y="464024"/>
                    </a:cubicBezTo>
                    <a:close/>
                  </a:path>
                </a:pathLst>
              </a:cu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99974" rev="0"/>
                </a:camera>
                <a:lightRig rig="threePt" dir="t">
                  <a:rot lat="0" lon="0" rev="3600000"/>
                </a:lightRig>
              </a:scene3d>
              <a:sp3d extrusionH="50800" prstMaterial="matte">
                <a:bevelT w="101600"/>
                <a:bevelB w="1079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5" name="Freeform 194"/>
              <p:cNvSpPr/>
              <p:nvPr/>
            </p:nvSpPr>
            <p:spPr bwMode="auto">
              <a:xfrm>
                <a:off x="5397485" y="1983475"/>
                <a:ext cx="388961" cy="873456"/>
              </a:xfrm>
              <a:custGeom>
                <a:avLst/>
                <a:gdLst>
                  <a:gd name="connsiteX0" fmla="*/ 22746 w 388961"/>
                  <a:gd name="connsiteY0" fmla="*/ 22746 h 873456"/>
                  <a:gd name="connsiteX1" fmla="*/ 36394 w 388961"/>
                  <a:gd name="connsiteY1" fmla="*/ 227462 h 873456"/>
                  <a:gd name="connsiteX2" fmla="*/ 145576 w 388961"/>
                  <a:gd name="connsiteY2" fmla="*/ 404883 h 873456"/>
                  <a:gd name="connsiteX3" fmla="*/ 241110 w 388961"/>
                  <a:gd name="connsiteY3" fmla="*/ 677838 h 873456"/>
                  <a:gd name="connsiteX4" fmla="*/ 172872 w 388961"/>
                  <a:gd name="connsiteY4" fmla="*/ 759725 h 873456"/>
                  <a:gd name="connsiteX5" fmla="*/ 145576 w 388961"/>
                  <a:gd name="connsiteY5" fmla="*/ 787021 h 873456"/>
                  <a:gd name="connsiteX6" fmla="*/ 241110 w 388961"/>
                  <a:gd name="connsiteY6" fmla="*/ 868907 h 873456"/>
                  <a:gd name="connsiteX7" fmla="*/ 377588 w 388961"/>
                  <a:gd name="connsiteY7" fmla="*/ 759725 h 873456"/>
                  <a:gd name="connsiteX8" fmla="*/ 309349 w 388961"/>
                  <a:gd name="connsiteY8" fmla="*/ 500418 h 873456"/>
                  <a:gd name="connsiteX9" fmla="*/ 186519 w 388961"/>
                  <a:gd name="connsiteY9" fmla="*/ 213815 h 873456"/>
                  <a:gd name="connsiteX10" fmla="*/ 172872 w 388961"/>
                  <a:gd name="connsiteY10" fmla="*/ 90985 h 873456"/>
                  <a:gd name="connsiteX11" fmla="*/ 22746 w 388961"/>
                  <a:gd name="connsiteY11" fmla="*/ 22746 h 873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8961" h="873456">
                    <a:moveTo>
                      <a:pt x="22746" y="22746"/>
                    </a:moveTo>
                    <a:cubicBezTo>
                      <a:pt x="0" y="45492"/>
                      <a:pt x="15922" y="163772"/>
                      <a:pt x="36394" y="227462"/>
                    </a:cubicBezTo>
                    <a:cubicBezTo>
                      <a:pt x="56866" y="291152"/>
                      <a:pt x="111457" y="329820"/>
                      <a:pt x="145576" y="404883"/>
                    </a:cubicBezTo>
                    <a:cubicBezTo>
                      <a:pt x="179695" y="479946"/>
                      <a:pt x="236561" y="618698"/>
                      <a:pt x="241110" y="677838"/>
                    </a:cubicBezTo>
                    <a:cubicBezTo>
                      <a:pt x="245659" y="736978"/>
                      <a:pt x="188794" y="741528"/>
                      <a:pt x="172872" y="759725"/>
                    </a:cubicBezTo>
                    <a:cubicBezTo>
                      <a:pt x="156950" y="777922"/>
                      <a:pt x="134203" y="768824"/>
                      <a:pt x="145576" y="787021"/>
                    </a:cubicBezTo>
                    <a:cubicBezTo>
                      <a:pt x="156949" y="805218"/>
                      <a:pt x="202441" y="873456"/>
                      <a:pt x="241110" y="868907"/>
                    </a:cubicBezTo>
                    <a:cubicBezTo>
                      <a:pt x="279779" y="864358"/>
                      <a:pt x="366215" y="821140"/>
                      <a:pt x="377588" y="759725"/>
                    </a:cubicBezTo>
                    <a:cubicBezTo>
                      <a:pt x="388961" y="698310"/>
                      <a:pt x="341194" y="591403"/>
                      <a:pt x="309349" y="500418"/>
                    </a:cubicBezTo>
                    <a:cubicBezTo>
                      <a:pt x="277504" y="409433"/>
                      <a:pt x="209265" y="282054"/>
                      <a:pt x="186519" y="213815"/>
                    </a:cubicBezTo>
                    <a:cubicBezTo>
                      <a:pt x="163773" y="145576"/>
                      <a:pt x="200168" y="122830"/>
                      <a:pt x="172872" y="90985"/>
                    </a:cubicBezTo>
                    <a:cubicBezTo>
                      <a:pt x="145576" y="59140"/>
                      <a:pt x="45492" y="0"/>
                      <a:pt x="22746" y="22746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1500000" rev="0"/>
                </a:camera>
                <a:lightRig rig="threePt" dir="t"/>
              </a:scene3d>
              <a:sp3d extrusionH="25400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1" name="Group 175"/>
            <p:cNvGrpSpPr/>
            <p:nvPr/>
          </p:nvGrpSpPr>
          <p:grpSpPr>
            <a:xfrm>
              <a:off x="4851992" y="3226289"/>
              <a:ext cx="1234101" cy="503952"/>
              <a:chOff x="7843685" y="3226289"/>
              <a:chExt cx="1234101" cy="503952"/>
            </a:xfrm>
          </p:grpSpPr>
          <p:sp>
            <p:nvSpPr>
              <p:cNvPr id="192" name="TextBox 191"/>
              <p:cNvSpPr txBox="1"/>
              <p:nvPr/>
            </p:nvSpPr>
            <p:spPr>
              <a:xfrm>
                <a:off x="7843685" y="3390513"/>
                <a:ext cx="1234101" cy="3397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0" dirty="0" smtClean="0">
                    <a:solidFill>
                      <a:srgbClr val="006699"/>
                    </a:solidFill>
                    <a:latin typeface="+mn-lt"/>
                    <a:sym typeface="Symbol"/>
                  </a:rPr>
                  <a:t>-</a:t>
                </a:r>
                <a:r>
                  <a:rPr lang="en-GB" sz="1400" i="0" dirty="0" err="1" smtClean="0">
                    <a:solidFill>
                      <a:srgbClr val="006699"/>
                    </a:solidFill>
                    <a:latin typeface="+mn-lt"/>
                    <a:sym typeface="Symbol"/>
                  </a:rPr>
                  <a:t>secretase</a:t>
                </a:r>
                <a:endParaRPr lang="en-GB" sz="14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  <p:cxnSp>
            <p:nvCxnSpPr>
              <p:cNvPr id="193" name="Straight Arrow Connector 192"/>
              <p:cNvCxnSpPr/>
              <p:nvPr/>
            </p:nvCxnSpPr>
            <p:spPr bwMode="auto">
              <a:xfrm flipV="1">
                <a:off x="8460736" y="3226289"/>
                <a:ext cx="31650" cy="234356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  <p:grpSp>
        <p:nvGrpSpPr>
          <p:cNvPr id="196" name="Group 195"/>
          <p:cNvGrpSpPr>
            <a:grpSpLocks noChangeAspect="1"/>
          </p:cNvGrpSpPr>
          <p:nvPr/>
        </p:nvGrpSpPr>
        <p:grpSpPr>
          <a:xfrm>
            <a:off x="601767" y="949061"/>
            <a:ext cx="748923" cy="485797"/>
            <a:chOff x="5529153" y="5501329"/>
            <a:chExt cx="998564" cy="647727"/>
          </a:xfrm>
        </p:grpSpPr>
        <p:sp>
          <p:nvSpPr>
            <p:cNvPr id="197" name="TextBox 196"/>
            <p:cNvSpPr txBox="1"/>
            <p:nvPr/>
          </p:nvSpPr>
          <p:spPr>
            <a:xfrm>
              <a:off x="5529153" y="5501329"/>
              <a:ext cx="998564" cy="410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0" dirty="0" err="1" smtClean="0">
                  <a:solidFill>
                    <a:srgbClr val="006699"/>
                  </a:solidFill>
                  <a:latin typeface="+mn-lt"/>
                  <a:sym typeface="Symbol"/>
                </a:rPr>
                <a:t>sAPP</a:t>
              </a:r>
              <a:r>
                <a:rPr lang="en-GB" sz="1400" i="0" dirty="0" smtClean="0">
                  <a:solidFill>
                    <a:srgbClr val="006699"/>
                  </a:solidFill>
                  <a:latin typeface="+mn-lt"/>
                  <a:sym typeface="Symbol"/>
                </a:rPr>
                <a:t></a:t>
              </a:r>
              <a:endParaRPr lang="en-GB" sz="1400" i="0" dirty="0">
                <a:solidFill>
                  <a:srgbClr val="006699"/>
                </a:solidFill>
                <a:latin typeface="+mn-lt"/>
              </a:endParaRPr>
            </a:p>
          </p:txBody>
        </p:sp>
        <p:cxnSp>
          <p:nvCxnSpPr>
            <p:cNvPr id="198" name="Straight Arrow Connector 197"/>
            <p:cNvCxnSpPr/>
            <p:nvPr/>
          </p:nvCxnSpPr>
          <p:spPr bwMode="auto">
            <a:xfrm>
              <a:off x="5940152" y="5877272"/>
              <a:ext cx="104332" cy="2717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199" name="Group 198"/>
          <p:cNvGrpSpPr>
            <a:grpSpLocks noChangeAspect="1"/>
          </p:cNvGrpSpPr>
          <p:nvPr/>
        </p:nvGrpSpPr>
        <p:grpSpPr>
          <a:xfrm>
            <a:off x="2872233" y="898077"/>
            <a:ext cx="383438" cy="508492"/>
            <a:chOff x="5580112" y="5487315"/>
            <a:chExt cx="511253" cy="677989"/>
          </a:xfrm>
        </p:grpSpPr>
        <p:sp>
          <p:nvSpPr>
            <p:cNvPr id="200" name="TextBox 199"/>
            <p:cNvSpPr txBox="1"/>
            <p:nvPr/>
          </p:nvSpPr>
          <p:spPr>
            <a:xfrm>
              <a:off x="5580112" y="5487315"/>
              <a:ext cx="511253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0" dirty="0" smtClean="0">
                  <a:solidFill>
                    <a:srgbClr val="006699"/>
                  </a:solidFill>
                  <a:latin typeface="+mn-lt"/>
                  <a:sym typeface="Symbol"/>
                </a:rPr>
                <a:t>p3</a:t>
              </a:r>
              <a:endParaRPr lang="en-GB" sz="1400" i="0" dirty="0">
                <a:solidFill>
                  <a:srgbClr val="006699"/>
                </a:solidFill>
                <a:latin typeface="+mn-lt"/>
              </a:endParaRPr>
            </a:p>
          </p:txBody>
        </p:sp>
        <p:cxnSp>
          <p:nvCxnSpPr>
            <p:cNvPr id="201" name="Straight Arrow Connector 200"/>
            <p:cNvCxnSpPr/>
            <p:nvPr/>
          </p:nvCxnSpPr>
          <p:spPr bwMode="auto">
            <a:xfrm flipH="1">
              <a:off x="5724128" y="5877272"/>
              <a:ext cx="72008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02" name="Rounded Rectangle 201"/>
          <p:cNvSpPr>
            <a:spLocks/>
          </p:cNvSpPr>
          <p:nvPr/>
        </p:nvSpPr>
        <p:spPr bwMode="auto">
          <a:xfrm>
            <a:off x="396251" y="3861368"/>
            <a:ext cx="3600000" cy="2880000"/>
          </a:xfrm>
          <a:prstGeom prst="roundRect">
            <a:avLst>
              <a:gd name="adj" fmla="val 7889"/>
            </a:avLst>
          </a:prstGeom>
          <a:solidFill>
            <a:schemeClr val="accent1">
              <a:lumMod val="20000"/>
              <a:lumOff val="80000"/>
              <a:alpha val="93000"/>
            </a:schemeClr>
          </a:solidFill>
          <a:ln w="952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03" name="Group 207"/>
          <p:cNvGrpSpPr>
            <a:grpSpLocks noChangeAspect="1"/>
          </p:cNvGrpSpPr>
          <p:nvPr/>
        </p:nvGrpSpPr>
        <p:grpSpPr>
          <a:xfrm>
            <a:off x="437236" y="5283478"/>
            <a:ext cx="3533723" cy="517755"/>
            <a:chOff x="3500430" y="5130633"/>
            <a:chExt cx="5500726" cy="895893"/>
          </a:xfrm>
          <a:effectLst>
            <a:glow rad="101600">
              <a:srgbClr val="FFFF99">
                <a:alpha val="60000"/>
              </a:srgbClr>
            </a:glow>
          </a:effectLst>
        </p:grpSpPr>
        <p:sp>
          <p:nvSpPr>
            <p:cNvPr id="204" name="Rectangle 203"/>
            <p:cNvSpPr/>
            <p:nvPr/>
          </p:nvSpPr>
          <p:spPr bwMode="auto">
            <a:xfrm>
              <a:off x="3500430" y="5143512"/>
              <a:ext cx="5500726" cy="857256"/>
            </a:xfrm>
            <a:prstGeom prst="rect">
              <a:avLst/>
            </a:prstGeom>
            <a:solidFill>
              <a:schemeClr val="bg1">
                <a:lumMod val="6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5" name="Freeform 204"/>
            <p:cNvSpPr/>
            <p:nvPr/>
          </p:nvSpPr>
          <p:spPr bwMode="auto">
            <a:xfrm>
              <a:off x="3615474" y="5512630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6" name="Freeform 205"/>
            <p:cNvSpPr/>
            <p:nvPr/>
          </p:nvSpPr>
          <p:spPr bwMode="auto">
            <a:xfrm>
              <a:off x="3897369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7" name="Freeform 206"/>
            <p:cNvSpPr/>
            <p:nvPr/>
          </p:nvSpPr>
          <p:spPr bwMode="auto">
            <a:xfrm>
              <a:off x="4192175" y="5514283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8" name="Freeform 207"/>
            <p:cNvSpPr/>
            <p:nvPr/>
          </p:nvSpPr>
          <p:spPr bwMode="auto">
            <a:xfrm>
              <a:off x="5620935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9" name="Freeform 208"/>
            <p:cNvSpPr/>
            <p:nvPr/>
          </p:nvSpPr>
          <p:spPr bwMode="auto">
            <a:xfrm>
              <a:off x="6473664" y="5518810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0" name="Freeform 209"/>
            <p:cNvSpPr/>
            <p:nvPr/>
          </p:nvSpPr>
          <p:spPr bwMode="auto">
            <a:xfrm>
              <a:off x="6187912" y="5540451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1" name="Freeform 210"/>
            <p:cNvSpPr/>
            <p:nvPr/>
          </p:nvSpPr>
          <p:spPr bwMode="auto">
            <a:xfrm>
              <a:off x="5050425" y="5509756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2" name="Freeform 211"/>
            <p:cNvSpPr/>
            <p:nvPr/>
          </p:nvSpPr>
          <p:spPr bwMode="auto">
            <a:xfrm>
              <a:off x="4755619" y="5514283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3" name="Freeform 212"/>
            <p:cNvSpPr/>
            <p:nvPr/>
          </p:nvSpPr>
          <p:spPr bwMode="auto">
            <a:xfrm>
              <a:off x="5330656" y="5509756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4" name="Freeform 213"/>
            <p:cNvSpPr/>
            <p:nvPr/>
          </p:nvSpPr>
          <p:spPr bwMode="auto">
            <a:xfrm>
              <a:off x="7344501" y="5532391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5" name="Freeform 214"/>
            <p:cNvSpPr/>
            <p:nvPr/>
          </p:nvSpPr>
          <p:spPr bwMode="auto">
            <a:xfrm>
              <a:off x="5886838" y="5509755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6" name="Freeform 215"/>
            <p:cNvSpPr/>
            <p:nvPr/>
          </p:nvSpPr>
          <p:spPr bwMode="auto">
            <a:xfrm>
              <a:off x="4465340" y="5527864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7" name="Freeform 216"/>
            <p:cNvSpPr/>
            <p:nvPr/>
          </p:nvSpPr>
          <p:spPr bwMode="auto">
            <a:xfrm>
              <a:off x="6751356" y="5500702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8" name="Freeform 217"/>
            <p:cNvSpPr/>
            <p:nvPr/>
          </p:nvSpPr>
          <p:spPr bwMode="auto">
            <a:xfrm>
              <a:off x="7050689" y="5523337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9" name="Freeform 218"/>
            <p:cNvSpPr/>
            <p:nvPr/>
          </p:nvSpPr>
          <p:spPr bwMode="auto">
            <a:xfrm>
              <a:off x="7897897" y="5544978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0" name="Freeform 219"/>
            <p:cNvSpPr/>
            <p:nvPr/>
          </p:nvSpPr>
          <p:spPr bwMode="auto">
            <a:xfrm>
              <a:off x="7612145" y="5518810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1" name="Freeform 220"/>
            <p:cNvSpPr/>
            <p:nvPr/>
          </p:nvSpPr>
          <p:spPr bwMode="auto">
            <a:xfrm>
              <a:off x="8769728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2" name="Freeform 221"/>
            <p:cNvSpPr/>
            <p:nvPr/>
          </p:nvSpPr>
          <p:spPr bwMode="auto">
            <a:xfrm>
              <a:off x="8201757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3" name="Freeform 222"/>
            <p:cNvSpPr/>
            <p:nvPr/>
          </p:nvSpPr>
          <p:spPr bwMode="auto">
            <a:xfrm>
              <a:off x="8469401" y="5509756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4" name="Freeform 223"/>
            <p:cNvSpPr/>
            <p:nvPr/>
          </p:nvSpPr>
          <p:spPr bwMode="auto">
            <a:xfrm>
              <a:off x="4765896" y="542302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5" name="Freeform 224"/>
            <p:cNvSpPr/>
            <p:nvPr/>
          </p:nvSpPr>
          <p:spPr bwMode="auto">
            <a:xfrm>
              <a:off x="3620671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6" name="Freeform 225"/>
            <p:cNvSpPr/>
            <p:nvPr/>
          </p:nvSpPr>
          <p:spPr bwMode="auto">
            <a:xfrm>
              <a:off x="4178594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7" name="Freeform 226"/>
            <p:cNvSpPr/>
            <p:nvPr/>
          </p:nvSpPr>
          <p:spPr bwMode="auto">
            <a:xfrm>
              <a:off x="5027790" y="540309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8" name="Freeform 227"/>
            <p:cNvSpPr/>
            <p:nvPr/>
          </p:nvSpPr>
          <p:spPr bwMode="auto">
            <a:xfrm>
              <a:off x="5880519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6175325" y="5429264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7067803" y="540309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7358082" y="5429264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2" name="Freeform 231"/>
            <p:cNvSpPr/>
            <p:nvPr/>
          </p:nvSpPr>
          <p:spPr bwMode="auto">
            <a:xfrm>
              <a:off x="6500826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3" name="Freeform 232"/>
            <p:cNvSpPr/>
            <p:nvPr/>
          </p:nvSpPr>
          <p:spPr bwMode="auto">
            <a:xfrm>
              <a:off x="6769464" y="5411156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4" name="Freeform 233"/>
            <p:cNvSpPr/>
            <p:nvPr/>
          </p:nvSpPr>
          <p:spPr bwMode="auto">
            <a:xfrm>
              <a:off x="7643834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5" name="Freeform 234"/>
            <p:cNvSpPr/>
            <p:nvPr/>
          </p:nvSpPr>
          <p:spPr bwMode="auto">
            <a:xfrm>
              <a:off x="5626456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Freeform 235"/>
            <p:cNvSpPr/>
            <p:nvPr/>
          </p:nvSpPr>
          <p:spPr bwMode="auto">
            <a:xfrm>
              <a:off x="5344237" y="5424737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7" name="Freeform 236"/>
            <p:cNvSpPr/>
            <p:nvPr/>
          </p:nvSpPr>
          <p:spPr bwMode="auto">
            <a:xfrm>
              <a:off x="8786842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8" name="Freeform 237"/>
            <p:cNvSpPr/>
            <p:nvPr/>
          </p:nvSpPr>
          <p:spPr bwMode="auto">
            <a:xfrm>
              <a:off x="4429124" y="5429264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9" name="Freeform 238"/>
            <p:cNvSpPr/>
            <p:nvPr/>
          </p:nvSpPr>
          <p:spPr bwMode="auto">
            <a:xfrm>
              <a:off x="7858148" y="5429264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0" name="Freeform 239"/>
            <p:cNvSpPr/>
            <p:nvPr/>
          </p:nvSpPr>
          <p:spPr bwMode="auto">
            <a:xfrm>
              <a:off x="8134846" y="5411156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1" name="Freeform 240"/>
            <p:cNvSpPr/>
            <p:nvPr/>
          </p:nvSpPr>
          <p:spPr bwMode="auto">
            <a:xfrm>
              <a:off x="8434179" y="5384988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2" name="Freeform 241"/>
            <p:cNvSpPr/>
            <p:nvPr/>
          </p:nvSpPr>
          <p:spPr bwMode="auto">
            <a:xfrm>
              <a:off x="3848566" y="5415683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3500430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3786182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4071934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4357686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4643438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4929190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5214942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0" name="Oval 249"/>
            <p:cNvSpPr/>
            <p:nvPr/>
          </p:nvSpPr>
          <p:spPr bwMode="auto">
            <a:xfrm>
              <a:off x="5500694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1" name="Oval 250"/>
            <p:cNvSpPr/>
            <p:nvPr/>
          </p:nvSpPr>
          <p:spPr bwMode="auto">
            <a:xfrm>
              <a:off x="5786446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6072198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6357950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6643702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6946711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6" name="Oval 255"/>
            <p:cNvSpPr/>
            <p:nvPr/>
          </p:nvSpPr>
          <p:spPr bwMode="auto">
            <a:xfrm>
              <a:off x="7232463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7518215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7803967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8089719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8375471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1" name="Oval 260"/>
            <p:cNvSpPr/>
            <p:nvPr/>
          </p:nvSpPr>
          <p:spPr bwMode="auto">
            <a:xfrm>
              <a:off x="8661223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>
              <a:off x="3500430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3786182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4071934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4357686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6" name="Oval 265"/>
            <p:cNvSpPr/>
            <p:nvPr/>
          </p:nvSpPr>
          <p:spPr bwMode="auto">
            <a:xfrm>
              <a:off x="4643438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4929190" y="5689258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5214942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>
              <a:off x="5500694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5786446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1" name="Oval 270"/>
            <p:cNvSpPr/>
            <p:nvPr/>
          </p:nvSpPr>
          <p:spPr bwMode="auto">
            <a:xfrm>
              <a:off x="6072198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2" name="Oval 271"/>
            <p:cNvSpPr/>
            <p:nvPr/>
          </p:nvSpPr>
          <p:spPr bwMode="auto">
            <a:xfrm>
              <a:off x="6357950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6643702" y="5689258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6946711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7232463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7518215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7" name="Oval 276"/>
            <p:cNvSpPr/>
            <p:nvPr/>
          </p:nvSpPr>
          <p:spPr bwMode="auto">
            <a:xfrm>
              <a:off x="7803967" y="5740774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8" name="Oval 277"/>
            <p:cNvSpPr/>
            <p:nvPr/>
          </p:nvSpPr>
          <p:spPr bwMode="auto">
            <a:xfrm>
              <a:off x="8089719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9" name="Oval 278"/>
            <p:cNvSpPr/>
            <p:nvPr/>
          </p:nvSpPr>
          <p:spPr bwMode="auto">
            <a:xfrm>
              <a:off x="8375471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>
              <a:off x="8661223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81" name="Can 280"/>
          <p:cNvSpPr>
            <a:spLocks noChangeAspect="1"/>
          </p:cNvSpPr>
          <p:nvPr/>
        </p:nvSpPr>
        <p:spPr bwMode="auto">
          <a:xfrm>
            <a:off x="2028488" y="5760990"/>
            <a:ext cx="126606" cy="373934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82" name="Can 281"/>
          <p:cNvSpPr>
            <a:spLocks noChangeAspect="1"/>
          </p:cNvSpPr>
          <p:nvPr/>
        </p:nvSpPr>
        <p:spPr bwMode="auto">
          <a:xfrm>
            <a:off x="2028488" y="5628392"/>
            <a:ext cx="121500" cy="376462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83" name="Can 282"/>
          <p:cNvSpPr>
            <a:spLocks noChangeAspect="1"/>
          </p:cNvSpPr>
          <p:nvPr/>
        </p:nvSpPr>
        <p:spPr bwMode="auto">
          <a:xfrm>
            <a:off x="2028488" y="4825970"/>
            <a:ext cx="126606" cy="841352"/>
          </a:xfrm>
          <a:prstGeom prst="can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84" name="Group 181"/>
          <p:cNvGrpSpPr>
            <a:grpSpLocks noChangeAspect="1"/>
          </p:cNvGrpSpPr>
          <p:nvPr/>
        </p:nvGrpSpPr>
        <p:grpSpPr>
          <a:xfrm>
            <a:off x="2745332" y="4751947"/>
            <a:ext cx="1311491" cy="1477398"/>
            <a:chOff x="7091954" y="2094677"/>
            <a:chExt cx="1480026" cy="1630770"/>
          </a:xfrm>
        </p:grpSpPr>
        <p:sp>
          <p:nvSpPr>
            <p:cNvPr id="285" name="Freeform 284"/>
            <p:cNvSpPr/>
            <p:nvPr/>
          </p:nvSpPr>
          <p:spPr bwMode="auto">
            <a:xfrm>
              <a:off x="7091954" y="2094677"/>
              <a:ext cx="385127" cy="1252263"/>
            </a:xfrm>
            <a:custGeom>
              <a:avLst/>
              <a:gdLst>
                <a:gd name="connsiteX0" fmla="*/ 278384 w 505291"/>
                <a:gd name="connsiteY0" fmla="*/ 49445 h 1279482"/>
                <a:gd name="connsiteX1" fmla="*/ 172720 w 505291"/>
                <a:gd name="connsiteY1" fmla="*/ 677 h 1279482"/>
                <a:gd name="connsiteX2" fmla="*/ 54864 w 505291"/>
                <a:gd name="connsiteY2" fmla="*/ 45381 h 1279482"/>
                <a:gd name="connsiteX3" fmla="*/ 22352 w 505291"/>
                <a:gd name="connsiteY3" fmla="*/ 195749 h 1279482"/>
                <a:gd name="connsiteX4" fmla="*/ 188976 w 505291"/>
                <a:gd name="connsiteY4" fmla="*/ 378629 h 1279482"/>
                <a:gd name="connsiteX5" fmla="*/ 254000 w 505291"/>
                <a:gd name="connsiteY5" fmla="*/ 463973 h 1279482"/>
                <a:gd name="connsiteX6" fmla="*/ 262128 w 505291"/>
                <a:gd name="connsiteY6" fmla="*/ 780965 h 1279482"/>
                <a:gd name="connsiteX7" fmla="*/ 270256 w 505291"/>
                <a:gd name="connsiteY7" fmla="*/ 967909 h 1279482"/>
                <a:gd name="connsiteX8" fmla="*/ 270256 w 505291"/>
                <a:gd name="connsiteY8" fmla="*/ 1053253 h 1279482"/>
                <a:gd name="connsiteX9" fmla="*/ 229616 w 505291"/>
                <a:gd name="connsiteY9" fmla="*/ 1110149 h 1279482"/>
                <a:gd name="connsiteX10" fmla="*/ 217424 w 505291"/>
                <a:gd name="connsiteY10" fmla="*/ 1187365 h 1279482"/>
                <a:gd name="connsiteX11" fmla="*/ 286512 w 505291"/>
                <a:gd name="connsiteY11" fmla="*/ 1268645 h 1279482"/>
                <a:gd name="connsiteX12" fmla="*/ 388112 w 505291"/>
                <a:gd name="connsiteY12" fmla="*/ 1252389 h 1279482"/>
                <a:gd name="connsiteX13" fmla="*/ 408432 w 505291"/>
                <a:gd name="connsiteY13" fmla="*/ 1150789 h 1279482"/>
                <a:gd name="connsiteX14" fmla="*/ 355600 w 505291"/>
                <a:gd name="connsiteY14" fmla="*/ 1061381 h 1279482"/>
                <a:gd name="connsiteX15" fmla="*/ 347472 w 505291"/>
                <a:gd name="connsiteY15" fmla="*/ 984165 h 1279482"/>
                <a:gd name="connsiteX16" fmla="*/ 343408 w 505291"/>
                <a:gd name="connsiteY16" fmla="*/ 610277 h 1279482"/>
                <a:gd name="connsiteX17" fmla="*/ 343408 w 505291"/>
                <a:gd name="connsiteY17" fmla="*/ 447717 h 1279482"/>
                <a:gd name="connsiteX18" fmla="*/ 367792 w 505291"/>
                <a:gd name="connsiteY18" fmla="*/ 350181 h 1279482"/>
                <a:gd name="connsiteX19" fmla="*/ 485648 w 505291"/>
                <a:gd name="connsiteY19" fmla="*/ 277029 h 1279482"/>
                <a:gd name="connsiteX20" fmla="*/ 485648 w 505291"/>
                <a:gd name="connsiteY20" fmla="*/ 151045 h 1279482"/>
                <a:gd name="connsiteX21" fmla="*/ 371856 w 505291"/>
                <a:gd name="connsiteY21" fmla="*/ 69765 h 1279482"/>
                <a:gd name="connsiteX22" fmla="*/ 278384 w 505291"/>
                <a:gd name="connsiteY22" fmla="*/ 49445 h 1279482"/>
                <a:gd name="connsiteX0" fmla="*/ 278384 w 505291"/>
                <a:gd name="connsiteY0" fmla="*/ 28448 h 1258485"/>
                <a:gd name="connsiteX1" fmla="*/ 54864 w 505291"/>
                <a:gd name="connsiteY1" fmla="*/ 24384 h 1258485"/>
                <a:gd name="connsiteX2" fmla="*/ 22352 w 505291"/>
                <a:gd name="connsiteY2" fmla="*/ 174752 h 1258485"/>
                <a:gd name="connsiteX3" fmla="*/ 188976 w 505291"/>
                <a:gd name="connsiteY3" fmla="*/ 357632 h 1258485"/>
                <a:gd name="connsiteX4" fmla="*/ 254000 w 505291"/>
                <a:gd name="connsiteY4" fmla="*/ 442976 h 1258485"/>
                <a:gd name="connsiteX5" fmla="*/ 262128 w 505291"/>
                <a:gd name="connsiteY5" fmla="*/ 759968 h 1258485"/>
                <a:gd name="connsiteX6" fmla="*/ 270256 w 505291"/>
                <a:gd name="connsiteY6" fmla="*/ 946912 h 1258485"/>
                <a:gd name="connsiteX7" fmla="*/ 270256 w 505291"/>
                <a:gd name="connsiteY7" fmla="*/ 1032256 h 1258485"/>
                <a:gd name="connsiteX8" fmla="*/ 229616 w 505291"/>
                <a:gd name="connsiteY8" fmla="*/ 1089152 h 1258485"/>
                <a:gd name="connsiteX9" fmla="*/ 217424 w 505291"/>
                <a:gd name="connsiteY9" fmla="*/ 1166368 h 1258485"/>
                <a:gd name="connsiteX10" fmla="*/ 286512 w 505291"/>
                <a:gd name="connsiteY10" fmla="*/ 1247648 h 1258485"/>
                <a:gd name="connsiteX11" fmla="*/ 388112 w 505291"/>
                <a:gd name="connsiteY11" fmla="*/ 1231392 h 1258485"/>
                <a:gd name="connsiteX12" fmla="*/ 408432 w 505291"/>
                <a:gd name="connsiteY12" fmla="*/ 1129792 h 1258485"/>
                <a:gd name="connsiteX13" fmla="*/ 355600 w 505291"/>
                <a:gd name="connsiteY13" fmla="*/ 1040384 h 1258485"/>
                <a:gd name="connsiteX14" fmla="*/ 347472 w 505291"/>
                <a:gd name="connsiteY14" fmla="*/ 963168 h 1258485"/>
                <a:gd name="connsiteX15" fmla="*/ 343408 w 505291"/>
                <a:gd name="connsiteY15" fmla="*/ 589280 h 1258485"/>
                <a:gd name="connsiteX16" fmla="*/ 343408 w 505291"/>
                <a:gd name="connsiteY16" fmla="*/ 426720 h 1258485"/>
                <a:gd name="connsiteX17" fmla="*/ 367792 w 505291"/>
                <a:gd name="connsiteY17" fmla="*/ 329184 h 1258485"/>
                <a:gd name="connsiteX18" fmla="*/ 485648 w 505291"/>
                <a:gd name="connsiteY18" fmla="*/ 256032 h 1258485"/>
                <a:gd name="connsiteX19" fmla="*/ 485648 w 505291"/>
                <a:gd name="connsiteY19" fmla="*/ 130048 h 1258485"/>
                <a:gd name="connsiteX20" fmla="*/ 371856 w 505291"/>
                <a:gd name="connsiteY20" fmla="*/ 48768 h 1258485"/>
                <a:gd name="connsiteX21" fmla="*/ 278384 w 505291"/>
                <a:gd name="connsiteY21" fmla="*/ 28448 h 1258485"/>
                <a:gd name="connsiteX0" fmla="*/ 270933 w 497840"/>
                <a:gd name="connsiteY0" fmla="*/ 20997 h 1251034"/>
                <a:gd name="connsiteX1" fmla="*/ 14901 w 497840"/>
                <a:gd name="connsiteY1" fmla="*/ 167301 h 1251034"/>
                <a:gd name="connsiteX2" fmla="*/ 181525 w 497840"/>
                <a:gd name="connsiteY2" fmla="*/ 350181 h 1251034"/>
                <a:gd name="connsiteX3" fmla="*/ 246549 w 497840"/>
                <a:gd name="connsiteY3" fmla="*/ 435525 h 1251034"/>
                <a:gd name="connsiteX4" fmla="*/ 254677 w 497840"/>
                <a:gd name="connsiteY4" fmla="*/ 752517 h 1251034"/>
                <a:gd name="connsiteX5" fmla="*/ 262805 w 497840"/>
                <a:gd name="connsiteY5" fmla="*/ 939461 h 1251034"/>
                <a:gd name="connsiteX6" fmla="*/ 262805 w 497840"/>
                <a:gd name="connsiteY6" fmla="*/ 1024805 h 1251034"/>
                <a:gd name="connsiteX7" fmla="*/ 222165 w 497840"/>
                <a:gd name="connsiteY7" fmla="*/ 1081701 h 1251034"/>
                <a:gd name="connsiteX8" fmla="*/ 209973 w 497840"/>
                <a:gd name="connsiteY8" fmla="*/ 1158917 h 1251034"/>
                <a:gd name="connsiteX9" fmla="*/ 279061 w 497840"/>
                <a:gd name="connsiteY9" fmla="*/ 1240197 h 1251034"/>
                <a:gd name="connsiteX10" fmla="*/ 380661 w 497840"/>
                <a:gd name="connsiteY10" fmla="*/ 1223941 h 1251034"/>
                <a:gd name="connsiteX11" fmla="*/ 400981 w 497840"/>
                <a:gd name="connsiteY11" fmla="*/ 1122341 h 1251034"/>
                <a:gd name="connsiteX12" fmla="*/ 348149 w 497840"/>
                <a:gd name="connsiteY12" fmla="*/ 1032933 h 1251034"/>
                <a:gd name="connsiteX13" fmla="*/ 340021 w 497840"/>
                <a:gd name="connsiteY13" fmla="*/ 955717 h 1251034"/>
                <a:gd name="connsiteX14" fmla="*/ 335957 w 497840"/>
                <a:gd name="connsiteY14" fmla="*/ 581829 h 1251034"/>
                <a:gd name="connsiteX15" fmla="*/ 335957 w 497840"/>
                <a:gd name="connsiteY15" fmla="*/ 419269 h 1251034"/>
                <a:gd name="connsiteX16" fmla="*/ 360341 w 497840"/>
                <a:gd name="connsiteY16" fmla="*/ 321733 h 1251034"/>
                <a:gd name="connsiteX17" fmla="*/ 478197 w 497840"/>
                <a:gd name="connsiteY17" fmla="*/ 248581 h 1251034"/>
                <a:gd name="connsiteX18" fmla="*/ 478197 w 497840"/>
                <a:gd name="connsiteY18" fmla="*/ 122597 h 1251034"/>
                <a:gd name="connsiteX19" fmla="*/ 364405 w 497840"/>
                <a:gd name="connsiteY19" fmla="*/ 41317 h 1251034"/>
                <a:gd name="connsiteX20" fmla="*/ 270933 w 497840"/>
                <a:gd name="connsiteY20" fmla="*/ 20997 h 1251034"/>
                <a:gd name="connsiteX0" fmla="*/ 93472 w 320379"/>
                <a:gd name="connsiteY0" fmla="*/ 51477 h 1281514"/>
                <a:gd name="connsiteX1" fmla="*/ 4064 w 320379"/>
                <a:gd name="connsiteY1" fmla="*/ 380661 h 1281514"/>
                <a:gd name="connsiteX2" fmla="*/ 69088 w 320379"/>
                <a:gd name="connsiteY2" fmla="*/ 466005 h 1281514"/>
                <a:gd name="connsiteX3" fmla="*/ 77216 w 320379"/>
                <a:gd name="connsiteY3" fmla="*/ 782997 h 1281514"/>
                <a:gd name="connsiteX4" fmla="*/ 85344 w 320379"/>
                <a:gd name="connsiteY4" fmla="*/ 969941 h 1281514"/>
                <a:gd name="connsiteX5" fmla="*/ 85344 w 320379"/>
                <a:gd name="connsiteY5" fmla="*/ 1055285 h 1281514"/>
                <a:gd name="connsiteX6" fmla="*/ 44704 w 320379"/>
                <a:gd name="connsiteY6" fmla="*/ 1112181 h 1281514"/>
                <a:gd name="connsiteX7" fmla="*/ 32512 w 320379"/>
                <a:gd name="connsiteY7" fmla="*/ 1189397 h 1281514"/>
                <a:gd name="connsiteX8" fmla="*/ 101600 w 320379"/>
                <a:gd name="connsiteY8" fmla="*/ 1270677 h 1281514"/>
                <a:gd name="connsiteX9" fmla="*/ 203200 w 320379"/>
                <a:gd name="connsiteY9" fmla="*/ 1254421 h 1281514"/>
                <a:gd name="connsiteX10" fmla="*/ 223520 w 320379"/>
                <a:gd name="connsiteY10" fmla="*/ 1152821 h 1281514"/>
                <a:gd name="connsiteX11" fmla="*/ 170688 w 320379"/>
                <a:gd name="connsiteY11" fmla="*/ 1063413 h 1281514"/>
                <a:gd name="connsiteX12" fmla="*/ 162560 w 320379"/>
                <a:gd name="connsiteY12" fmla="*/ 986197 h 1281514"/>
                <a:gd name="connsiteX13" fmla="*/ 158496 w 320379"/>
                <a:gd name="connsiteY13" fmla="*/ 612309 h 1281514"/>
                <a:gd name="connsiteX14" fmla="*/ 158496 w 320379"/>
                <a:gd name="connsiteY14" fmla="*/ 449749 h 1281514"/>
                <a:gd name="connsiteX15" fmla="*/ 182880 w 320379"/>
                <a:gd name="connsiteY15" fmla="*/ 352213 h 1281514"/>
                <a:gd name="connsiteX16" fmla="*/ 300736 w 320379"/>
                <a:gd name="connsiteY16" fmla="*/ 279061 h 1281514"/>
                <a:gd name="connsiteX17" fmla="*/ 300736 w 320379"/>
                <a:gd name="connsiteY17" fmla="*/ 153077 h 1281514"/>
                <a:gd name="connsiteX18" fmla="*/ 186944 w 320379"/>
                <a:gd name="connsiteY18" fmla="*/ 71797 h 1281514"/>
                <a:gd name="connsiteX19" fmla="*/ 93472 w 320379"/>
                <a:gd name="connsiteY19" fmla="*/ 51477 h 1281514"/>
                <a:gd name="connsiteX0" fmla="*/ 70443 w 297350"/>
                <a:gd name="connsiteY0" fmla="*/ 65701 h 1295738"/>
                <a:gd name="connsiteX1" fmla="*/ 46059 w 297350"/>
                <a:gd name="connsiteY1" fmla="*/ 480229 h 1295738"/>
                <a:gd name="connsiteX2" fmla="*/ 54187 w 297350"/>
                <a:gd name="connsiteY2" fmla="*/ 797221 h 1295738"/>
                <a:gd name="connsiteX3" fmla="*/ 62315 w 297350"/>
                <a:gd name="connsiteY3" fmla="*/ 984165 h 1295738"/>
                <a:gd name="connsiteX4" fmla="*/ 62315 w 297350"/>
                <a:gd name="connsiteY4" fmla="*/ 1069509 h 1295738"/>
                <a:gd name="connsiteX5" fmla="*/ 21675 w 297350"/>
                <a:gd name="connsiteY5" fmla="*/ 1126405 h 1295738"/>
                <a:gd name="connsiteX6" fmla="*/ 9483 w 297350"/>
                <a:gd name="connsiteY6" fmla="*/ 1203621 h 1295738"/>
                <a:gd name="connsiteX7" fmla="*/ 78571 w 297350"/>
                <a:gd name="connsiteY7" fmla="*/ 1284901 h 1295738"/>
                <a:gd name="connsiteX8" fmla="*/ 180171 w 297350"/>
                <a:gd name="connsiteY8" fmla="*/ 1268645 h 1295738"/>
                <a:gd name="connsiteX9" fmla="*/ 200491 w 297350"/>
                <a:gd name="connsiteY9" fmla="*/ 1167045 h 1295738"/>
                <a:gd name="connsiteX10" fmla="*/ 147659 w 297350"/>
                <a:gd name="connsiteY10" fmla="*/ 1077637 h 1295738"/>
                <a:gd name="connsiteX11" fmla="*/ 139531 w 297350"/>
                <a:gd name="connsiteY11" fmla="*/ 1000421 h 1295738"/>
                <a:gd name="connsiteX12" fmla="*/ 135467 w 297350"/>
                <a:gd name="connsiteY12" fmla="*/ 626533 h 1295738"/>
                <a:gd name="connsiteX13" fmla="*/ 135467 w 297350"/>
                <a:gd name="connsiteY13" fmla="*/ 463973 h 1295738"/>
                <a:gd name="connsiteX14" fmla="*/ 159851 w 297350"/>
                <a:gd name="connsiteY14" fmla="*/ 366437 h 1295738"/>
                <a:gd name="connsiteX15" fmla="*/ 277707 w 297350"/>
                <a:gd name="connsiteY15" fmla="*/ 293285 h 1295738"/>
                <a:gd name="connsiteX16" fmla="*/ 277707 w 297350"/>
                <a:gd name="connsiteY16" fmla="*/ 167301 h 1295738"/>
                <a:gd name="connsiteX17" fmla="*/ 163915 w 297350"/>
                <a:gd name="connsiteY17" fmla="*/ 86021 h 1295738"/>
                <a:gd name="connsiteX18" fmla="*/ 70443 w 297350"/>
                <a:gd name="connsiteY18" fmla="*/ 65701 h 1295738"/>
                <a:gd name="connsiteX0" fmla="*/ 19643 w 368814"/>
                <a:gd name="connsiteY0" fmla="*/ 65701 h 1278783"/>
                <a:gd name="connsiteX1" fmla="*/ 117523 w 368814"/>
                <a:gd name="connsiteY1" fmla="*/ 463274 h 1278783"/>
                <a:gd name="connsiteX2" fmla="*/ 125651 w 368814"/>
                <a:gd name="connsiteY2" fmla="*/ 780266 h 1278783"/>
                <a:gd name="connsiteX3" fmla="*/ 133779 w 368814"/>
                <a:gd name="connsiteY3" fmla="*/ 967210 h 1278783"/>
                <a:gd name="connsiteX4" fmla="*/ 133779 w 368814"/>
                <a:gd name="connsiteY4" fmla="*/ 1052554 h 1278783"/>
                <a:gd name="connsiteX5" fmla="*/ 93139 w 368814"/>
                <a:gd name="connsiteY5" fmla="*/ 1109450 h 1278783"/>
                <a:gd name="connsiteX6" fmla="*/ 80947 w 368814"/>
                <a:gd name="connsiteY6" fmla="*/ 1186666 h 1278783"/>
                <a:gd name="connsiteX7" fmla="*/ 150035 w 368814"/>
                <a:gd name="connsiteY7" fmla="*/ 1267946 h 1278783"/>
                <a:gd name="connsiteX8" fmla="*/ 251635 w 368814"/>
                <a:gd name="connsiteY8" fmla="*/ 1251690 h 1278783"/>
                <a:gd name="connsiteX9" fmla="*/ 271955 w 368814"/>
                <a:gd name="connsiteY9" fmla="*/ 1150090 h 1278783"/>
                <a:gd name="connsiteX10" fmla="*/ 219123 w 368814"/>
                <a:gd name="connsiteY10" fmla="*/ 1060682 h 1278783"/>
                <a:gd name="connsiteX11" fmla="*/ 210995 w 368814"/>
                <a:gd name="connsiteY11" fmla="*/ 983466 h 1278783"/>
                <a:gd name="connsiteX12" fmla="*/ 206931 w 368814"/>
                <a:gd name="connsiteY12" fmla="*/ 609578 h 1278783"/>
                <a:gd name="connsiteX13" fmla="*/ 206931 w 368814"/>
                <a:gd name="connsiteY13" fmla="*/ 447018 h 1278783"/>
                <a:gd name="connsiteX14" fmla="*/ 231315 w 368814"/>
                <a:gd name="connsiteY14" fmla="*/ 349482 h 1278783"/>
                <a:gd name="connsiteX15" fmla="*/ 349171 w 368814"/>
                <a:gd name="connsiteY15" fmla="*/ 276330 h 1278783"/>
                <a:gd name="connsiteX16" fmla="*/ 349171 w 368814"/>
                <a:gd name="connsiteY16" fmla="*/ 150346 h 1278783"/>
                <a:gd name="connsiteX17" fmla="*/ 235379 w 368814"/>
                <a:gd name="connsiteY17" fmla="*/ 69066 h 1278783"/>
                <a:gd name="connsiteX18" fmla="*/ 19643 w 368814"/>
                <a:gd name="connsiteY18" fmla="*/ 65701 h 1278783"/>
                <a:gd name="connsiteX0" fmla="*/ 28271 w 377442"/>
                <a:gd name="connsiteY0" fmla="*/ 37334 h 1250416"/>
                <a:gd name="connsiteX1" fmla="*/ 74382 w 377442"/>
                <a:gd name="connsiteY1" fmla="*/ 264706 h 1250416"/>
                <a:gd name="connsiteX2" fmla="*/ 126151 w 377442"/>
                <a:gd name="connsiteY2" fmla="*/ 434907 h 1250416"/>
                <a:gd name="connsiteX3" fmla="*/ 134279 w 377442"/>
                <a:gd name="connsiteY3" fmla="*/ 751899 h 1250416"/>
                <a:gd name="connsiteX4" fmla="*/ 142407 w 377442"/>
                <a:gd name="connsiteY4" fmla="*/ 938843 h 1250416"/>
                <a:gd name="connsiteX5" fmla="*/ 142407 w 377442"/>
                <a:gd name="connsiteY5" fmla="*/ 1024187 h 1250416"/>
                <a:gd name="connsiteX6" fmla="*/ 101767 w 377442"/>
                <a:gd name="connsiteY6" fmla="*/ 1081083 h 1250416"/>
                <a:gd name="connsiteX7" fmla="*/ 89575 w 377442"/>
                <a:gd name="connsiteY7" fmla="*/ 1158299 h 1250416"/>
                <a:gd name="connsiteX8" fmla="*/ 158663 w 377442"/>
                <a:gd name="connsiteY8" fmla="*/ 1239579 h 1250416"/>
                <a:gd name="connsiteX9" fmla="*/ 260263 w 377442"/>
                <a:gd name="connsiteY9" fmla="*/ 1223323 h 1250416"/>
                <a:gd name="connsiteX10" fmla="*/ 280583 w 377442"/>
                <a:gd name="connsiteY10" fmla="*/ 1121723 h 1250416"/>
                <a:gd name="connsiteX11" fmla="*/ 227751 w 377442"/>
                <a:gd name="connsiteY11" fmla="*/ 1032315 h 1250416"/>
                <a:gd name="connsiteX12" fmla="*/ 219623 w 377442"/>
                <a:gd name="connsiteY12" fmla="*/ 955099 h 1250416"/>
                <a:gd name="connsiteX13" fmla="*/ 215559 w 377442"/>
                <a:gd name="connsiteY13" fmla="*/ 581211 h 1250416"/>
                <a:gd name="connsiteX14" fmla="*/ 215559 w 377442"/>
                <a:gd name="connsiteY14" fmla="*/ 418651 h 1250416"/>
                <a:gd name="connsiteX15" fmla="*/ 239943 w 377442"/>
                <a:gd name="connsiteY15" fmla="*/ 321115 h 1250416"/>
                <a:gd name="connsiteX16" fmla="*/ 357799 w 377442"/>
                <a:gd name="connsiteY16" fmla="*/ 247963 h 1250416"/>
                <a:gd name="connsiteX17" fmla="*/ 357799 w 377442"/>
                <a:gd name="connsiteY17" fmla="*/ 121979 h 1250416"/>
                <a:gd name="connsiteX18" fmla="*/ 244007 w 377442"/>
                <a:gd name="connsiteY18" fmla="*/ 40699 h 1250416"/>
                <a:gd name="connsiteX19" fmla="*/ 28271 w 377442"/>
                <a:gd name="connsiteY19" fmla="*/ 37334 h 1250416"/>
                <a:gd name="connsiteX0" fmla="*/ 35956 w 385127"/>
                <a:gd name="connsiteY0" fmla="*/ 39181 h 1252263"/>
                <a:gd name="connsiteX1" fmla="*/ 35956 w 385127"/>
                <a:gd name="connsiteY1" fmla="*/ 277630 h 1252263"/>
                <a:gd name="connsiteX2" fmla="*/ 133836 w 385127"/>
                <a:gd name="connsiteY2" fmla="*/ 436754 h 1252263"/>
                <a:gd name="connsiteX3" fmla="*/ 141964 w 385127"/>
                <a:gd name="connsiteY3" fmla="*/ 753746 h 1252263"/>
                <a:gd name="connsiteX4" fmla="*/ 150092 w 385127"/>
                <a:gd name="connsiteY4" fmla="*/ 940690 h 1252263"/>
                <a:gd name="connsiteX5" fmla="*/ 150092 w 385127"/>
                <a:gd name="connsiteY5" fmla="*/ 1026034 h 1252263"/>
                <a:gd name="connsiteX6" fmla="*/ 109452 w 385127"/>
                <a:gd name="connsiteY6" fmla="*/ 1082930 h 1252263"/>
                <a:gd name="connsiteX7" fmla="*/ 97260 w 385127"/>
                <a:gd name="connsiteY7" fmla="*/ 1160146 h 1252263"/>
                <a:gd name="connsiteX8" fmla="*/ 166348 w 385127"/>
                <a:gd name="connsiteY8" fmla="*/ 1241426 h 1252263"/>
                <a:gd name="connsiteX9" fmla="*/ 267948 w 385127"/>
                <a:gd name="connsiteY9" fmla="*/ 1225170 h 1252263"/>
                <a:gd name="connsiteX10" fmla="*/ 288268 w 385127"/>
                <a:gd name="connsiteY10" fmla="*/ 1123570 h 1252263"/>
                <a:gd name="connsiteX11" fmla="*/ 235436 w 385127"/>
                <a:gd name="connsiteY11" fmla="*/ 1034162 h 1252263"/>
                <a:gd name="connsiteX12" fmla="*/ 227308 w 385127"/>
                <a:gd name="connsiteY12" fmla="*/ 956946 h 1252263"/>
                <a:gd name="connsiteX13" fmla="*/ 223244 w 385127"/>
                <a:gd name="connsiteY13" fmla="*/ 583058 h 1252263"/>
                <a:gd name="connsiteX14" fmla="*/ 223244 w 385127"/>
                <a:gd name="connsiteY14" fmla="*/ 420498 h 1252263"/>
                <a:gd name="connsiteX15" fmla="*/ 247628 w 385127"/>
                <a:gd name="connsiteY15" fmla="*/ 322962 h 1252263"/>
                <a:gd name="connsiteX16" fmla="*/ 365484 w 385127"/>
                <a:gd name="connsiteY16" fmla="*/ 249810 h 1252263"/>
                <a:gd name="connsiteX17" fmla="*/ 365484 w 385127"/>
                <a:gd name="connsiteY17" fmla="*/ 123826 h 1252263"/>
                <a:gd name="connsiteX18" fmla="*/ 251692 w 385127"/>
                <a:gd name="connsiteY18" fmla="*/ 42546 h 1252263"/>
                <a:gd name="connsiteX19" fmla="*/ 35956 w 385127"/>
                <a:gd name="connsiteY19" fmla="*/ 39181 h 125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85127" h="1252263">
                  <a:moveTo>
                    <a:pt x="35956" y="39181"/>
                  </a:moveTo>
                  <a:cubicBezTo>
                    <a:pt x="0" y="78362"/>
                    <a:pt x="19643" y="211368"/>
                    <a:pt x="35956" y="277630"/>
                  </a:cubicBezTo>
                  <a:cubicBezTo>
                    <a:pt x="52269" y="343892"/>
                    <a:pt x="116168" y="357401"/>
                    <a:pt x="133836" y="436754"/>
                  </a:cubicBezTo>
                  <a:cubicBezTo>
                    <a:pt x="151504" y="516107"/>
                    <a:pt x="139255" y="669757"/>
                    <a:pt x="141964" y="753746"/>
                  </a:cubicBezTo>
                  <a:cubicBezTo>
                    <a:pt x="144673" y="837735"/>
                    <a:pt x="148737" y="895309"/>
                    <a:pt x="150092" y="940690"/>
                  </a:cubicBezTo>
                  <a:cubicBezTo>
                    <a:pt x="151447" y="986071"/>
                    <a:pt x="156865" y="1002327"/>
                    <a:pt x="150092" y="1026034"/>
                  </a:cubicBezTo>
                  <a:cubicBezTo>
                    <a:pt x="143319" y="1049741"/>
                    <a:pt x="118257" y="1060578"/>
                    <a:pt x="109452" y="1082930"/>
                  </a:cubicBezTo>
                  <a:cubicBezTo>
                    <a:pt x="100647" y="1105282"/>
                    <a:pt x="87777" y="1133730"/>
                    <a:pt x="97260" y="1160146"/>
                  </a:cubicBezTo>
                  <a:cubicBezTo>
                    <a:pt x="106743" y="1186562"/>
                    <a:pt x="137900" y="1230589"/>
                    <a:pt x="166348" y="1241426"/>
                  </a:cubicBezTo>
                  <a:cubicBezTo>
                    <a:pt x="194796" y="1252263"/>
                    <a:pt x="247628" y="1244813"/>
                    <a:pt x="267948" y="1225170"/>
                  </a:cubicBezTo>
                  <a:cubicBezTo>
                    <a:pt x="288268" y="1205527"/>
                    <a:pt x="293687" y="1155405"/>
                    <a:pt x="288268" y="1123570"/>
                  </a:cubicBezTo>
                  <a:cubicBezTo>
                    <a:pt x="282849" y="1091735"/>
                    <a:pt x="245596" y="1061933"/>
                    <a:pt x="235436" y="1034162"/>
                  </a:cubicBezTo>
                  <a:cubicBezTo>
                    <a:pt x="225276" y="1006391"/>
                    <a:pt x="229340" y="1032130"/>
                    <a:pt x="227308" y="956946"/>
                  </a:cubicBezTo>
                  <a:cubicBezTo>
                    <a:pt x="225276" y="881762"/>
                    <a:pt x="223921" y="672466"/>
                    <a:pt x="223244" y="583058"/>
                  </a:cubicBezTo>
                  <a:cubicBezTo>
                    <a:pt x="222567" y="493650"/>
                    <a:pt x="219180" y="463847"/>
                    <a:pt x="223244" y="420498"/>
                  </a:cubicBezTo>
                  <a:cubicBezTo>
                    <a:pt x="227308" y="377149"/>
                    <a:pt x="223921" y="351410"/>
                    <a:pt x="247628" y="322962"/>
                  </a:cubicBezTo>
                  <a:cubicBezTo>
                    <a:pt x="271335" y="294514"/>
                    <a:pt x="345841" y="282999"/>
                    <a:pt x="365484" y="249810"/>
                  </a:cubicBezTo>
                  <a:cubicBezTo>
                    <a:pt x="385127" y="216621"/>
                    <a:pt x="384449" y="158370"/>
                    <a:pt x="365484" y="123826"/>
                  </a:cubicBezTo>
                  <a:cubicBezTo>
                    <a:pt x="346519" y="89282"/>
                    <a:pt x="306613" y="56653"/>
                    <a:pt x="251692" y="42546"/>
                  </a:cubicBezTo>
                  <a:cubicBezTo>
                    <a:pt x="196771" y="28439"/>
                    <a:pt x="71912" y="0"/>
                    <a:pt x="35956" y="3918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1499988" rev="0"/>
              </a:camera>
              <a:lightRig rig="threePt" dir="t"/>
            </a:scene3d>
            <a:sp3d extrusionH="50800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86" name="Group 169"/>
            <p:cNvGrpSpPr/>
            <p:nvPr/>
          </p:nvGrpSpPr>
          <p:grpSpPr>
            <a:xfrm>
              <a:off x="7310746" y="3266493"/>
              <a:ext cx="1261234" cy="458954"/>
              <a:chOff x="7310746" y="3266493"/>
              <a:chExt cx="1261234" cy="458954"/>
            </a:xfrm>
          </p:grpSpPr>
          <p:sp>
            <p:nvSpPr>
              <p:cNvPr id="287" name="TextBox 286"/>
              <p:cNvSpPr txBox="1"/>
              <p:nvPr/>
            </p:nvSpPr>
            <p:spPr>
              <a:xfrm>
                <a:off x="7310746" y="3385719"/>
                <a:ext cx="1261234" cy="3397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0" dirty="0" smtClean="0">
                    <a:solidFill>
                      <a:srgbClr val="006699"/>
                    </a:solidFill>
                    <a:latin typeface="+mn-lt"/>
                    <a:sym typeface="Symbol"/>
                  </a:rPr>
                  <a:t>-</a:t>
                </a:r>
                <a:r>
                  <a:rPr lang="en-GB" sz="1400" i="0" dirty="0" err="1" smtClean="0">
                    <a:solidFill>
                      <a:srgbClr val="006699"/>
                    </a:solidFill>
                    <a:latin typeface="+mn-lt"/>
                    <a:sym typeface="Symbol"/>
                  </a:rPr>
                  <a:t>secretase</a:t>
                </a:r>
                <a:endParaRPr lang="en-GB" sz="14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  <p:cxnSp>
            <p:nvCxnSpPr>
              <p:cNvPr id="288" name="Straight Arrow Connector 287"/>
              <p:cNvCxnSpPr/>
              <p:nvPr/>
            </p:nvCxnSpPr>
            <p:spPr bwMode="auto">
              <a:xfrm flipH="1" flipV="1">
                <a:off x="7432641" y="3266493"/>
                <a:ext cx="182838" cy="17883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  <p:grpSp>
        <p:nvGrpSpPr>
          <p:cNvPr id="289" name="Group 288"/>
          <p:cNvGrpSpPr>
            <a:grpSpLocks noChangeAspect="1"/>
          </p:cNvGrpSpPr>
          <p:nvPr/>
        </p:nvGrpSpPr>
        <p:grpSpPr>
          <a:xfrm>
            <a:off x="646097" y="3881452"/>
            <a:ext cx="732893" cy="510634"/>
            <a:chOff x="5552086" y="5468213"/>
            <a:chExt cx="977190" cy="680843"/>
          </a:xfrm>
        </p:grpSpPr>
        <p:sp>
          <p:nvSpPr>
            <p:cNvPr id="290" name="TextBox 289"/>
            <p:cNvSpPr txBox="1"/>
            <p:nvPr/>
          </p:nvSpPr>
          <p:spPr>
            <a:xfrm>
              <a:off x="5552086" y="5468213"/>
              <a:ext cx="977190" cy="410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0" dirty="0" err="1" smtClean="0">
                  <a:solidFill>
                    <a:srgbClr val="006699"/>
                  </a:solidFill>
                  <a:latin typeface="+mn-lt"/>
                  <a:sym typeface="Symbol"/>
                </a:rPr>
                <a:t>sAPP</a:t>
              </a:r>
              <a:r>
                <a:rPr lang="en-GB" sz="1400" i="0" dirty="0" smtClean="0">
                  <a:solidFill>
                    <a:srgbClr val="006699"/>
                  </a:solidFill>
                  <a:latin typeface="+mn-lt"/>
                  <a:sym typeface="Symbol"/>
                </a:rPr>
                <a:t></a:t>
              </a:r>
              <a:endParaRPr lang="en-GB" sz="1400" i="0" dirty="0">
                <a:solidFill>
                  <a:srgbClr val="006699"/>
                </a:solidFill>
                <a:latin typeface="+mn-lt"/>
              </a:endParaRPr>
            </a:p>
          </p:txBody>
        </p:sp>
        <p:cxnSp>
          <p:nvCxnSpPr>
            <p:cNvPr id="291" name="Straight Arrow Connector 290"/>
            <p:cNvCxnSpPr/>
            <p:nvPr/>
          </p:nvCxnSpPr>
          <p:spPr bwMode="auto">
            <a:xfrm>
              <a:off x="5940152" y="5877272"/>
              <a:ext cx="104332" cy="2717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292" name="Group 291"/>
          <p:cNvGrpSpPr>
            <a:grpSpLocks noChangeAspect="1"/>
          </p:cNvGrpSpPr>
          <p:nvPr/>
        </p:nvGrpSpPr>
        <p:grpSpPr>
          <a:xfrm>
            <a:off x="2621842" y="3855292"/>
            <a:ext cx="712054" cy="487473"/>
            <a:chOff x="5580112" y="5515341"/>
            <a:chExt cx="949404" cy="649963"/>
          </a:xfrm>
        </p:grpSpPr>
        <p:sp>
          <p:nvSpPr>
            <p:cNvPr id="293" name="TextBox 292"/>
            <p:cNvSpPr txBox="1"/>
            <p:nvPr/>
          </p:nvSpPr>
          <p:spPr>
            <a:xfrm>
              <a:off x="5580112" y="5515341"/>
              <a:ext cx="949404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0" dirty="0" smtClean="0">
                  <a:solidFill>
                    <a:srgbClr val="006699"/>
                  </a:solidFill>
                  <a:latin typeface="+mn-lt"/>
                  <a:sym typeface="Symbol"/>
                </a:rPr>
                <a:t>A</a:t>
              </a:r>
              <a:r>
                <a:rPr lang="en-GB" sz="1400" i="0" baseline="-25000" dirty="0" smtClean="0">
                  <a:solidFill>
                    <a:srgbClr val="006699"/>
                  </a:solidFill>
                  <a:latin typeface="+mn-lt"/>
                  <a:sym typeface="Symbol"/>
                </a:rPr>
                <a:t>40-42</a:t>
              </a:r>
              <a:endParaRPr lang="en-GB" sz="1400" i="0" dirty="0">
                <a:solidFill>
                  <a:srgbClr val="006699"/>
                </a:solidFill>
                <a:latin typeface="+mn-lt"/>
              </a:endParaRPr>
            </a:p>
          </p:txBody>
        </p:sp>
        <p:cxnSp>
          <p:nvCxnSpPr>
            <p:cNvPr id="294" name="Straight Arrow Connector 293"/>
            <p:cNvCxnSpPr/>
            <p:nvPr/>
          </p:nvCxnSpPr>
          <p:spPr bwMode="auto">
            <a:xfrm flipH="1">
              <a:off x="5724128" y="5877272"/>
              <a:ext cx="72008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295" name="Group 180"/>
          <p:cNvGrpSpPr>
            <a:grpSpLocks noChangeAspect="1"/>
          </p:cNvGrpSpPr>
          <p:nvPr/>
        </p:nvGrpSpPr>
        <p:grpSpPr>
          <a:xfrm>
            <a:off x="482520" y="5068100"/>
            <a:ext cx="1093569" cy="1245036"/>
            <a:chOff x="4851992" y="2340665"/>
            <a:chExt cx="1234101" cy="1374286"/>
          </a:xfrm>
        </p:grpSpPr>
        <p:grpSp>
          <p:nvGrpSpPr>
            <p:cNvPr id="296" name="Group 164"/>
            <p:cNvGrpSpPr/>
            <p:nvPr/>
          </p:nvGrpSpPr>
          <p:grpSpPr>
            <a:xfrm>
              <a:off x="5309622" y="2340665"/>
              <a:ext cx="476824" cy="874022"/>
              <a:chOff x="5309622" y="1983475"/>
              <a:chExt cx="476824" cy="874022"/>
            </a:xfrm>
          </p:grpSpPr>
          <p:sp>
            <p:nvSpPr>
              <p:cNvPr id="300" name="Freeform 299"/>
              <p:cNvSpPr/>
              <p:nvPr/>
            </p:nvSpPr>
            <p:spPr bwMode="auto">
              <a:xfrm>
                <a:off x="5309622" y="2281443"/>
                <a:ext cx="333948" cy="576054"/>
              </a:xfrm>
              <a:custGeom>
                <a:avLst/>
                <a:gdLst>
                  <a:gd name="connsiteX0" fmla="*/ 293427 w 382138"/>
                  <a:gd name="connsiteY0" fmla="*/ 445827 h 696035"/>
                  <a:gd name="connsiteX1" fmla="*/ 279779 w 382138"/>
                  <a:gd name="connsiteY1" fmla="*/ 186519 h 696035"/>
                  <a:gd name="connsiteX2" fmla="*/ 293427 w 382138"/>
                  <a:gd name="connsiteY2" fmla="*/ 63689 h 696035"/>
                  <a:gd name="connsiteX3" fmla="*/ 197893 w 382138"/>
                  <a:gd name="connsiteY3" fmla="*/ 9098 h 696035"/>
                  <a:gd name="connsiteX4" fmla="*/ 88711 w 382138"/>
                  <a:gd name="connsiteY4" fmla="*/ 36394 h 696035"/>
                  <a:gd name="connsiteX5" fmla="*/ 116006 w 382138"/>
                  <a:gd name="connsiteY5" fmla="*/ 227462 h 696035"/>
                  <a:gd name="connsiteX6" fmla="*/ 116006 w 382138"/>
                  <a:gd name="connsiteY6" fmla="*/ 377588 h 696035"/>
                  <a:gd name="connsiteX7" fmla="*/ 47767 w 382138"/>
                  <a:gd name="connsiteY7" fmla="*/ 486770 h 696035"/>
                  <a:gd name="connsiteX8" fmla="*/ 20472 w 382138"/>
                  <a:gd name="connsiteY8" fmla="*/ 595952 h 696035"/>
                  <a:gd name="connsiteX9" fmla="*/ 170597 w 382138"/>
                  <a:gd name="connsiteY9" fmla="*/ 691486 h 696035"/>
                  <a:gd name="connsiteX10" fmla="*/ 361666 w 382138"/>
                  <a:gd name="connsiteY10" fmla="*/ 568656 h 696035"/>
                  <a:gd name="connsiteX11" fmla="*/ 293427 w 382138"/>
                  <a:gd name="connsiteY11" fmla="*/ 445827 h 696035"/>
                  <a:gd name="connsiteX0" fmla="*/ 507709 w 521357"/>
                  <a:gd name="connsiteY0" fmla="*/ 445827 h 696035"/>
                  <a:gd name="connsiteX1" fmla="*/ 279779 w 521357"/>
                  <a:gd name="connsiteY1" fmla="*/ 186519 h 696035"/>
                  <a:gd name="connsiteX2" fmla="*/ 293427 w 521357"/>
                  <a:gd name="connsiteY2" fmla="*/ 63689 h 696035"/>
                  <a:gd name="connsiteX3" fmla="*/ 197893 w 521357"/>
                  <a:gd name="connsiteY3" fmla="*/ 9098 h 696035"/>
                  <a:gd name="connsiteX4" fmla="*/ 88711 w 521357"/>
                  <a:gd name="connsiteY4" fmla="*/ 36394 h 696035"/>
                  <a:gd name="connsiteX5" fmla="*/ 116006 w 521357"/>
                  <a:gd name="connsiteY5" fmla="*/ 227462 h 696035"/>
                  <a:gd name="connsiteX6" fmla="*/ 116006 w 521357"/>
                  <a:gd name="connsiteY6" fmla="*/ 377588 h 696035"/>
                  <a:gd name="connsiteX7" fmla="*/ 47767 w 521357"/>
                  <a:gd name="connsiteY7" fmla="*/ 486770 h 696035"/>
                  <a:gd name="connsiteX8" fmla="*/ 20472 w 521357"/>
                  <a:gd name="connsiteY8" fmla="*/ 595952 h 696035"/>
                  <a:gd name="connsiteX9" fmla="*/ 170597 w 521357"/>
                  <a:gd name="connsiteY9" fmla="*/ 691486 h 696035"/>
                  <a:gd name="connsiteX10" fmla="*/ 361666 w 521357"/>
                  <a:gd name="connsiteY10" fmla="*/ 568656 h 696035"/>
                  <a:gd name="connsiteX11" fmla="*/ 507709 w 521357"/>
                  <a:gd name="connsiteY11" fmla="*/ 445827 h 696035"/>
                  <a:gd name="connsiteX0" fmla="*/ 507709 w 519082"/>
                  <a:gd name="connsiteY0" fmla="*/ 454926 h 705134"/>
                  <a:gd name="connsiteX1" fmla="*/ 293427 w 519082"/>
                  <a:gd name="connsiteY1" fmla="*/ 72788 h 705134"/>
                  <a:gd name="connsiteX2" fmla="*/ 197893 w 519082"/>
                  <a:gd name="connsiteY2" fmla="*/ 18197 h 705134"/>
                  <a:gd name="connsiteX3" fmla="*/ 88711 w 519082"/>
                  <a:gd name="connsiteY3" fmla="*/ 45493 h 705134"/>
                  <a:gd name="connsiteX4" fmla="*/ 116006 w 519082"/>
                  <a:gd name="connsiteY4" fmla="*/ 236561 h 705134"/>
                  <a:gd name="connsiteX5" fmla="*/ 116006 w 519082"/>
                  <a:gd name="connsiteY5" fmla="*/ 386687 h 705134"/>
                  <a:gd name="connsiteX6" fmla="*/ 47767 w 519082"/>
                  <a:gd name="connsiteY6" fmla="*/ 495869 h 705134"/>
                  <a:gd name="connsiteX7" fmla="*/ 20472 w 519082"/>
                  <a:gd name="connsiteY7" fmla="*/ 605051 h 705134"/>
                  <a:gd name="connsiteX8" fmla="*/ 170597 w 519082"/>
                  <a:gd name="connsiteY8" fmla="*/ 700585 h 705134"/>
                  <a:gd name="connsiteX9" fmla="*/ 361666 w 519082"/>
                  <a:gd name="connsiteY9" fmla="*/ 577755 h 705134"/>
                  <a:gd name="connsiteX10" fmla="*/ 507709 w 519082"/>
                  <a:gd name="connsiteY10" fmla="*/ 454926 h 705134"/>
                  <a:gd name="connsiteX0" fmla="*/ 507709 w 519082"/>
                  <a:gd name="connsiteY0" fmla="*/ 464024 h 714232"/>
                  <a:gd name="connsiteX1" fmla="*/ 293427 w 519082"/>
                  <a:gd name="connsiteY1" fmla="*/ 81886 h 714232"/>
                  <a:gd name="connsiteX2" fmla="*/ 197893 w 519082"/>
                  <a:gd name="connsiteY2" fmla="*/ 27295 h 714232"/>
                  <a:gd name="connsiteX3" fmla="*/ 116006 w 519082"/>
                  <a:gd name="connsiteY3" fmla="*/ 245659 h 714232"/>
                  <a:gd name="connsiteX4" fmla="*/ 116006 w 519082"/>
                  <a:gd name="connsiteY4" fmla="*/ 395785 h 714232"/>
                  <a:gd name="connsiteX5" fmla="*/ 47767 w 519082"/>
                  <a:gd name="connsiteY5" fmla="*/ 504967 h 714232"/>
                  <a:gd name="connsiteX6" fmla="*/ 20472 w 519082"/>
                  <a:gd name="connsiteY6" fmla="*/ 614149 h 714232"/>
                  <a:gd name="connsiteX7" fmla="*/ 170597 w 519082"/>
                  <a:gd name="connsiteY7" fmla="*/ 709683 h 714232"/>
                  <a:gd name="connsiteX8" fmla="*/ 361666 w 519082"/>
                  <a:gd name="connsiteY8" fmla="*/ 586853 h 714232"/>
                  <a:gd name="connsiteX9" fmla="*/ 507709 w 519082"/>
                  <a:gd name="connsiteY9" fmla="*/ 464024 h 714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9082" h="714232">
                    <a:moveTo>
                      <a:pt x="507709" y="464024"/>
                    </a:moveTo>
                    <a:cubicBezTo>
                      <a:pt x="496336" y="379863"/>
                      <a:pt x="345063" y="154674"/>
                      <a:pt x="293427" y="81886"/>
                    </a:cubicBezTo>
                    <a:cubicBezTo>
                      <a:pt x="241791" y="9098"/>
                      <a:pt x="227463" y="0"/>
                      <a:pt x="197893" y="27295"/>
                    </a:cubicBezTo>
                    <a:cubicBezTo>
                      <a:pt x="168323" y="54590"/>
                      <a:pt x="129654" y="184244"/>
                      <a:pt x="116006" y="245659"/>
                    </a:cubicBezTo>
                    <a:cubicBezTo>
                      <a:pt x="102358" y="307074"/>
                      <a:pt x="127379" y="352567"/>
                      <a:pt x="116006" y="395785"/>
                    </a:cubicBezTo>
                    <a:cubicBezTo>
                      <a:pt x="104633" y="439003"/>
                      <a:pt x="63689" y="468573"/>
                      <a:pt x="47767" y="504967"/>
                    </a:cubicBezTo>
                    <a:cubicBezTo>
                      <a:pt x="31845" y="541361"/>
                      <a:pt x="0" y="580030"/>
                      <a:pt x="20472" y="614149"/>
                    </a:cubicBezTo>
                    <a:cubicBezTo>
                      <a:pt x="40944" y="648268"/>
                      <a:pt x="113731" y="714232"/>
                      <a:pt x="170597" y="709683"/>
                    </a:cubicBezTo>
                    <a:cubicBezTo>
                      <a:pt x="227463" y="705134"/>
                      <a:pt x="305481" y="627796"/>
                      <a:pt x="361666" y="586853"/>
                    </a:cubicBezTo>
                    <a:cubicBezTo>
                      <a:pt x="417851" y="545910"/>
                      <a:pt x="519082" y="548185"/>
                      <a:pt x="507709" y="464024"/>
                    </a:cubicBezTo>
                    <a:close/>
                  </a:path>
                </a:pathLst>
              </a:cu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99974" rev="0"/>
                </a:camera>
                <a:lightRig rig="threePt" dir="t">
                  <a:rot lat="0" lon="0" rev="3600000"/>
                </a:lightRig>
              </a:scene3d>
              <a:sp3d extrusionH="50800" prstMaterial="matte">
                <a:bevelT w="101600"/>
                <a:bevelB w="1079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1" name="Freeform 300"/>
              <p:cNvSpPr/>
              <p:nvPr/>
            </p:nvSpPr>
            <p:spPr bwMode="auto">
              <a:xfrm>
                <a:off x="5397485" y="1983475"/>
                <a:ext cx="388961" cy="873456"/>
              </a:xfrm>
              <a:custGeom>
                <a:avLst/>
                <a:gdLst>
                  <a:gd name="connsiteX0" fmla="*/ 22746 w 388961"/>
                  <a:gd name="connsiteY0" fmla="*/ 22746 h 873456"/>
                  <a:gd name="connsiteX1" fmla="*/ 36394 w 388961"/>
                  <a:gd name="connsiteY1" fmla="*/ 227462 h 873456"/>
                  <a:gd name="connsiteX2" fmla="*/ 145576 w 388961"/>
                  <a:gd name="connsiteY2" fmla="*/ 404883 h 873456"/>
                  <a:gd name="connsiteX3" fmla="*/ 241110 w 388961"/>
                  <a:gd name="connsiteY3" fmla="*/ 677838 h 873456"/>
                  <a:gd name="connsiteX4" fmla="*/ 172872 w 388961"/>
                  <a:gd name="connsiteY4" fmla="*/ 759725 h 873456"/>
                  <a:gd name="connsiteX5" fmla="*/ 145576 w 388961"/>
                  <a:gd name="connsiteY5" fmla="*/ 787021 h 873456"/>
                  <a:gd name="connsiteX6" fmla="*/ 241110 w 388961"/>
                  <a:gd name="connsiteY6" fmla="*/ 868907 h 873456"/>
                  <a:gd name="connsiteX7" fmla="*/ 377588 w 388961"/>
                  <a:gd name="connsiteY7" fmla="*/ 759725 h 873456"/>
                  <a:gd name="connsiteX8" fmla="*/ 309349 w 388961"/>
                  <a:gd name="connsiteY8" fmla="*/ 500418 h 873456"/>
                  <a:gd name="connsiteX9" fmla="*/ 186519 w 388961"/>
                  <a:gd name="connsiteY9" fmla="*/ 213815 h 873456"/>
                  <a:gd name="connsiteX10" fmla="*/ 172872 w 388961"/>
                  <a:gd name="connsiteY10" fmla="*/ 90985 h 873456"/>
                  <a:gd name="connsiteX11" fmla="*/ 22746 w 388961"/>
                  <a:gd name="connsiteY11" fmla="*/ 22746 h 873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8961" h="873456">
                    <a:moveTo>
                      <a:pt x="22746" y="22746"/>
                    </a:moveTo>
                    <a:cubicBezTo>
                      <a:pt x="0" y="45492"/>
                      <a:pt x="15922" y="163772"/>
                      <a:pt x="36394" y="227462"/>
                    </a:cubicBezTo>
                    <a:cubicBezTo>
                      <a:pt x="56866" y="291152"/>
                      <a:pt x="111457" y="329820"/>
                      <a:pt x="145576" y="404883"/>
                    </a:cubicBezTo>
                    <a:cubicBezTo>
                      <a:pt x="179695" y="479946"/>
                      <a:pt x="236561" y="618698"/>
                      <a:pt x="241110" y="677838"/>
                    </a:cubicBezTo>
                    <a:cubicBezTo>
                      <a:pt x="245659" y="736978"/>
                      <a:pt x="188794" y="741528"/>
                      <a:pt x="172872" y="759725"/>
                    </a:cubicBezTo>
                    <a:cubicBezTo>
                      <a:pt x="156950" y="777922"/>
                      <a:pt x="134203" y="768824"/>
                      <a:pt x="145576" y="787021"/>
                    </a:cubicBezTo>
                    <a:cubicBezTo>
                      <a:pt x="156949" y="805218"/>
                      <a:pt x="202441" y="873456"/>
                      <a:pt x="241110" y="868907"/>
                    </a:cubicBezTo>
                    <a:cubicBezTo>
                      <a:pt x="279779" y="864358"/>
                      <a:pt x="366215" y="821140"/>
                      <a:pt x="377588" y="759725"/>
                    </a:cubicBezTo>
                    <a:cubicBezTo>
                      <a:pt x="388961" y="698310"/>
                      <a:pt x="341194" y="591403"/>
                      <a:pt x="309349" y="500418"/>
                    </a:cubicBezTo>
                    <a:cubicBezTo>
                      <a:pt x="277504" y="409433"/>
                      <a:pt x="209265" y="282054"/>
                      <a:pt x="186519" y="213815"/>
                    </a:cubicBezTo>
                    <a:cubicBezTo>
                      <a:pt x="163773" y="145576"/>
                      <a:pt x="200168" y="122830"/>
                      <a:pt x="172872" y="90985"/>
                    </a:cubicBezTo>
                    <a:cubicBezTo>
                      <a:pt x="145576" y="59140"/>
                      <a:pt x="45492" y="0"/>
                      <a:pt x="22746" y="22746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1500000" rev="0"/>
                </a:camera>
                <a:lightRig rig="threePt" dir="t"/>
              </a:scene3d>
              <a:sp3d extrusionH="25400">
                <a:bevelT w="63500" h="63500"/>
                <a:bevelB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7" name="Group 175"/>
            <p:cNvGrpSpPr/>
            <p:nvPr/>
          </p:nvGrpSpPr>
          <p:grpSpPr>
            <a:xfrm>
              <a:off x="4851992" y="3226289"/>
              <a:ext cx="1234101" cy="488662"/>
              <a:chOff x="7843685" y="3226289"/>
              <a:chExt cx="1234101" cy="488662"/>
            </a:xfrm>
          </p:grpSpPr>
          <p:sp>
            <p:nvSpPr>
              <p:cNvPr id="298" name="TextBox 297"/>
              <p:cNvSpPr txBox="1"/>
              <p:nvPr/>
            </p:nvSpPr>
            <p:spPr>
              <a:xfrm>
                <a:off x="7843685" y="3375223"/>
                <a:ext cx="1234101" cy="3397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0" dirty="0" smtClean="0">
                    <a:solidFill>
                      <a:srgbClr val="006699"/>
                    </a:solidFill>
                    <a:latin typeface="+mn-lt"/>
                    <a:sym typeface="Symbol"/>
                  </a:rPr>
                  <a:t>-</a:t>
                </a:r>
                <a:r>
                  <a:rPr lang="en-GB" sz="1400" i="0" dirty="0" err="1" smtClean="0">
                    <a:solidFill>
                      <a:srgbClr val="006699"/>
                    </a:solidFill>
                    <a:latin typeface="+mn-lt"/>
                    <a:sym typeface="Symbol"/>
                  </a:rPr>
                  <a:t>secretase</a:t>
                </a:r>
                <a:endParaRPr lang="en-GB" sz="14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  <p:cxnSp>
            <p:nvCxnSpPr>
              <p:cNvPr id="299" name="Straight Arrow Connector 298"/>
              <p:cNvCxnSpPr/>
              <p:nvPr/>
            </p:nvCxnSpPr>
            <p:spPr bwMode="auto">
              <a:xfrm flipV="1">
                <a:off x="8460736" y="3226289"/>
                <a:ext cx="31650" cy="234356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1.65587E-6 L -0.10243 -1.65587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1.11111E-6 -1.85185E-6 C -0.00747 -0.00926 -0.0316 -0.03958 -0.04479 -0.05555 C -0.05799 -0.07153 -0.06806 -0.0875 -0.07899 -0.09537 C -0.08993 -0.10324 -0.10365 -0.10092 -0.11007 -0.10231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5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301 L 0.09965 -0.0106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-4.72222E-6 4.18691E-7 C 0.00105 -0.02591 0.00487 -0.04812 0.00921 -0.07587 C 0.01355 -0.10363 0.01632 -0.14666 0.02657 -0.16678 C 0.03681 -0.18691 0.0573 -0.19084 0.07014 -0.19593 C 0.08299 -0.20102 0.09653 -0.19709 0.10348 -0.19755 " pathEditMode="relative" rAng="0" ptsTypes="aaaaa">
                                      <p:cBhvr>
                                        <p:cTn id="19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-10062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1.65587E-6 L -0.10243 -1.65587E-6 " pathEditMode="relative" rAng="0" ptsTypes="AA">
                                      <p:cBhvr>
                                        <p:cTn id="51" dur="2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111E-6 -1.85185E-6 C -0.00747 -0.00926 -0.0316 -0.03958 -0.04479 -0.05555 C -0.05799 -0.07153 -0.06806 -0.0875 -0.07899 -0.09537 C -0.08993 -0.10324 -0.10365 -0.10092 -0.11007 -0.10231 " pathEditMode="relative" rAng="0" ptsTypes="aaaa">
                                      <p:cBhvr>
                                        <p:cTn id="53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5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5400000">
                                      <p:cBhvr>
                                        <p:cTn id="55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6" presetClass="emph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283"/>
                                        </p:tgtEl>
                                      </p:cBhvr>
                                      <p:by x="100000" y="7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301 L 0.09965 -0.0106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-4.72222E-6 2.89382E-6 C 0.00105 -0.02591 0.00573 -0.05159 0.00921 -0.07588 C 0.01268 -0.10016 0.01563 -0.127 0.02084 -0.14527 C 0.02605 -0.16355 0.03073 -0.17604 0.04028 -0.18506 C 0.04983 -0.19408 0.07049 -0.19616 0.0783 -0.19894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9947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8" presetClass="emph" presetSubtype="0" fill="hold" grpId="2" nodeType="withEffect">
                                  <p:stCondLst>
                                    <p:cond delay="1700"/>
                                  </p:stCondLst>
                                  <p:childTnLst>
                                    <p:animRot by="5400000">
                                      <p:cBhvr>
                                        <p:cTn id="67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79" grpId="1" animBg="1"/>
      <p:bldP spid="180" grpId="0" animBg="1"/>
      <p:bldP spid="180" grpId="1" animBg="1"/>
      <p:bldP spid="281" grpId="0" animBg="1"/>
      <p:bldP spid="282" grpId="0" animBg="1"/>
      <p:bldP spid="282" grpId="1" animBg="1"/>
      <p:bldP spid="282" grpId="2" animBg="1"/>
      <p:bldP spid="283" grpId="0" animBg="1"/>
      <p:bldP spid="283" grpId="1" animBg="1"/>
      <p:bldP spid="283" grpId="2" animBg="1"/>
      <p:bldP spid="283" grpId="3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153866</TotalTime>
  <Words>1358</Words>
  <Application>Microsoft Office PowerPoint</Application>
  <PresentationFormat>On-screen Show (4:3)</PresentationFormat>
  <Paragraphs>592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Standarddesign</vt:lpstr>
      <vt:lpstr>Pharmacology Module 3  L6- Alzheimer’s disease Nicotinic &amp; NMDA receptors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Shiel, Nuala</cp:lastModifiedBy>
  <cp:revision>1459</cp:revision>
  <dcterms:modified xsi:type="dcterms:W3CDTF">2013-01-11T14:48:32Z</dcterms:modified>
</cp:coreProperties>
</file>