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324" r:id="rId3"/>
    <p:sldId id="372" r:id="rId4"/>
    <p:sldId id="370" r:id="rId5"/>
    <p:sldId id="352" r:id="rId6"/>
    <p:sldId id="368" r:id="rId7"/>
    <p:sldId id="373" r:id="rId8"/>
    <p:sldId id="346" r:id="rId9"/>
    <p:sldId id="369" r:id="rId10"/>
    <p:sldId id="371" r:id="rId11"/>
    <p:sldId id="374" r:id="rId12"/>
    <p:sldId id="349" r:id="rId13"/>
    <p:sldId id="366" r:id="rId14"/>
    <p:sldId id="367" r:id="rId15"/>
    <p:sldId id="375" r:id="rId16"/>
    <p:sldId id="328" r:id="rId17"/>
    <p:sldId id="329" r:id="rId18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CC6600"/>
    <a:srgbClr val="FFCC99"/>
    <a:srgbClr val="FFCC66"/>
    <a:srgbClr val="FF9900"/>
    <a:srgbClr val="FF9933"/>
    <a:srgbClr val="6666FF"/>
    <a:srgbClr val="000000"/>
    <a:srgbClr val="0033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0560" autoAdjust="0"/>
  </p:normalViewPr>
  <p:slideViewPr>
    <p:cSldViewPr showGuides="1">
      <p:cViewPr>
        <p:scale>
          <a:sx n="50" d="100"/>
          <a:sy n="50" d="100"/>
        </p:scale>
        <p:origin x="-900" y="-372"/>
      </p:cViewPr>
      <p:guideLst>
        <p:guide orient="horz" pos="4020"/>
        <p:guide pos="5759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68" y="141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5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9702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3417887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3640720"/>
            <a:ext cx="4985393" cy="5542848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928794" y="76181"/>
            <a:ext cx="625794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706" y="93267"/>
            <a:ext cx="152400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Bodoni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02246" y="5301208"/>
            <a:ext cx="327766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320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8424936" cy="1720212"/>
          </a:xfrm>
          <a:noFill/>
        </p:spPr>
        <p:txBody>
          <a:bodyPr/>
          <a:lstStyle/>
          <a:p>
            <a:r>
              <a:rPr lang="en-GB" sz="36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>Pharmacology Module 3</a:t>
            </a:r>
            <a: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  <a:t/>
            </a:r>
            <a:br>
              <a:rPr lang="en-GB" sz="20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latin typeface="+mn-lt"/>
              </a:rPr>
            </a:br>
            <a: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L4 </a:t>
            </a:r>
            <a:r>
              <a:rPr lang="en-GB" sz="4800" b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Other neurotransmitters</a:t>
            </a:r>
            <a:endParaRPr lang="en-GB" sz="4800" b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1960" y="974333"/>
            <a:ext cx="4824536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i="0" dirty="0" smtClean="0">
                <a:solidFill>
                  <a:srgbClr val="336699"/>
                </a:solidFill>
                <a:latin typeface="+mn-lt"/>
              </a:rPr>
              <a:t>ATP is found as a co-transmitter with glutamate, NE,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GABA and dopamine</a:t>
            </a:r>
          </a:p>
          <a:p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1938" indent="-261938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P2X receptors: Ion channels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Involved in fast transmission and synaptic plasticity</a:t>
            </a: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7 genes encoding P2X receptors named P2X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1-7</a:t>
            </a: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permeable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trimeric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ligand-gated ion channels</a:t>
            </a:r>
            <a:endParaRPr lang="en-GB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Presynaptic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P2X receptors modulate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glutamatergic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neurones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Khakh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2009)</a:t>
            </a:r>
          </a:p>
          <a:p>
            <a:pPr marL="261938" indent="-26193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261938" indent="-261938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P2Y receptors: GPCRs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8 mammalian P2Y receptors named P2Y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1,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2, 4, 6, 11, 12, 13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14</a:t>
            </a: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P2Y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1,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2, 4, 6, 11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14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linked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</a:t>
            </a: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P2Y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4, 12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13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linked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</a:t>
            </a: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P2Y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11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linked to G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</a:t>
            </a:r>
          </a:p>
          <a:p>
            <a:pPr marL="363538" lvl="1" indent="-2762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P2Y receptors are activated by ADP, ATP &amp; UTP with different sensitivities and have important cardiovascular and respiratory roles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Purinergics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P2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94" name="Group 193"/>
          <p:cNvGrpSpPr/>
          <p:nvPr/>
        </p:nvGrpSpPr>
        <p:grpSpPr>
          <a:xfrm>
            <a:off x="107504" y="822858"/>
            <a:ext cx="3975091" cy="2952327"/>
            <a:chOff x="107504" y="822858"/>
            <a:chExt cx="3975091" cy="2952327"/>
          </a:xfrm>
        </p:grpSpPr>
        <p:sp>
          <p:nvSpPr>
            <p:cNvPr id="244" name="Rectangle 243"/>
            <p:cNvSpPr/>
            <p:nvPr/>
          </p:nvSpPr>
          <p:spPr bwMode="auto">
            <a:xfrm>
              <a:off x="121360" y="2132856"/>
              <a:ext cx="3946584" cy="1642329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none" lIns="91440" tIns="39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P2X-</a:t>
              </a: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receptors</a:t>
              </a:r>
              <a:endParaRPr kumimoji="0" lang="en-GB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 rot="5400000">
              <a:off x="611560" y="318802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343" name="Group 150"/>
            <p:cNvGrpSpPr/>
            <p:nvPr/>
          </p:nvGrpSpPr>
          <p:grpSpPr>
            <a:xfrm>
              <a:off x="136532" y="1829429"/>
              <a:ext cx="3946063" cy="604287"/>
              <a:chOff x="362882" y="1408640"/>
              <a:chExt cx="3747915" cy="604287"/>
            </a:xfrm>
          </p:grpSpPr>
          <p:sp>
            <p:nvSpPr>
              <p:cNvPr id="365" name="Oval 364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6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7" name="Freeform 366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8" name="Freeform 367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9" name="Freeform 368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0" name="Freeform 369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1" name="Freeform 370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2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3" name="Freeform 372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4" name="Freeform 373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5" name="Freeform 374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6" name="Freeform 375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7" name="Freeform 376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8" name="Freeform 377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9" name="Freeform 378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0" name="Freeform 379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1" name="Freeform 380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2" name="Freeform 381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3" name="Freeform 382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4" name="Freeform 383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5" name="Freeform 384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6" name="Freeform 385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7" name="Freeform 386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8" name="Freeform 387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4" name="Oval 393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6" name="Oval 395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7" name="Oval 396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8" name="Oval 397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2" name="Oval 401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4" name="Oval 403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6" name="Oval 405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8" name="Oval 407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0" name="Freeform 409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1" name="Freeform 410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2" name="Freeform 411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3" name="Freeform 412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4" name="Oval 413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5" name="Oval 414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6" name="Oval 415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7" name="Oval 416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8" name="Freeform 417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9" name="Freeform 418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0" name="Freeform 419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1" name="Freeform 420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2" name="Freeform 421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3" name="Freeform 422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4" name="Freeform 423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5" name="Freeform 424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7" name="Oval 426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8" name="Oval 427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9" name="Oval 428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0" name="Oval 429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1" name="Oval 430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2" name="Oval 431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3" name="Group 552"/>
            <p:cNvGrpSpPr/>
            <p:nvPr/>
          </p:nvGrpSpPr>
          <p:grpSpPr>
            <a:xfrm>
              <a:off x="1692242" y="1463932"/>
              <a:ext cx="895440" cy="1461012"/>
              <a:chOff x="1692242" y="1463932"/>
              <a:chExt cx="895440" cy="1461012"/>
            </a:xfrm>
          </p:grpSpPr>
          <p:sp>
            <p:nvSpPr>
              <p:cNvPr id="550" name="Freeform 549"/>
              <p:cNvSpPr/>
              <p:nvPr/>
            </p:nvSpPr>
            <p:spPr bwMode="auto">
              <a:xfrm>
                <a:off x="1916924" y="1463932"/>
                <a:ext cx="464613" cy="1442414"/>
              </a:xfrm>
              <a:custGeom>
                <a:avLst/>
                <a:gdLst>
                  <a:gd name="connsiteX0" fmla="*/ 83128 w 551873"/>
                  <a:gd name="connsiteY0" fmla="*/ 182418 h 1336964"/>
                  <a:gd name="connsiteX1" fmla="*/ 152401 w 551873"/>
                  <a:gd name="connsiteY1" fmla="*/ 764309 h 1336964"/>
                  <a:gd name="connsiteX2" fmla="*/ 152401 w 551873"/>
                  <a:gd name="connsiteY2" fmla="*/ 1193800 h 1336964"/>
                  <a:gd name="connsiteX3" fmla="*/ 277091 w 551873"/>
                  <a:gd name="connsiteY3" fmla="*/ 1318491 h 1336964"/>
                  <a:gd name="connsiteX4" fmla="*/ 457201 w 551873"/>
                  <a:gd name="connsiteY4" fmla="*/ 1304637 h 1336964"/>
                  <a:gd name="connsiteX5" fmla="*/ 512619 w 551873"/>
                  <a:gd name="connsiteY5" fmla="*/ 1152237 h 1336964"/>
                  <a:gd name="connsiteX6" fmla="*/ 484910 w 551873"/>
                  <a:gd name="connsiteY6" fmla="*/ 708891 h 1336964"/>
                  <a:gd name="connsiteX7" fmla="*/ 540328 w 551873"/>
                  <a:gd name="connsiteY7" fmla="*/ 237837 h 1336964"/>
                  <a:gd name="connsiteX8" fmla="*/ 512619 w 551873"/>
                  <a:gd name="connsiteY8" fmla="*/ 57727 h 1336964"/>
                  <a:gd name="connsiteX9" fmla="*/ 304801 w 551873"/>
                  <a:gd name="connsiteY9" fmla="*/ 2309 h 1336964"/>
                  <a:gd name="connsiteX10" fmla="*/ 41564 w 551873"/>
                  <a:gd name="connsiteY10" fmla="*/ 43873 h 1336964"/>
                  <a:gd name="connsiteX11" fmla="*/ 83128 w 551873"/>
                  <a:gd name="connsiteY11" fmla="*/ 182418 h 1336964"/>
                  <a:gd name="connsiteX0" fmla="*/ 25400 w 494145"/>
                  <a:gd name="connsiteY0" fmla="*/ 200891 h 1355437"/>
                  <a:gd name="connsiteX1" fmla="*/ 94673 w 494145"/>
                  <a:gd name="connsiteY1" fmla="*/ 782782 h 1355437"/>
                  <a:gd name="connsiteX2" fmla="*/ 94673 w 494145"/>
                  <a:gd name="connsiteY2" fmla="*/ 1212273 h 1355437"/>
                  <a:gd name="connsiteX3" fmla="*/ 219363 w 494145"/>
                  <a:gd name="connsiteY3" fmla="*/ 1336964 h 1355437"/>
                  <a:gd name="connsiteX4" fmla="*/ 399473 w 494145"/>
                  <a:gd name="connsiteY4" fmla="*/ 1323110 h 1355437"/>
                  <a:gd name="connsiteX5" fmla="*/ 454891 w 494145"/>
                  <a:gd name="connsiteY5" fmla="*/ 1170710 h 1355437"/>
                  <a:gd name="connsiteX6" fmla="*/ 427182 w 494145"/>
                  <a:gd name="connsiteY6" fmla="*/ 727364 h 1355437"/>
                  <a:gd name="connsiteX7" fmla="*/ 482600 w 494145"/>
                  <a:gd name="connsiteY7" fmla="*/ 256310 h 1355437"/>
                  <a:gd name="connsiteX8" fmla="*/ 454891 w 494145"/>
                  <a:gd name="connsiteY8" fmla="*/ 76200 h 1355437"/>
                  <a:gd name="connsiteX9" fmla="*/ 247073 w 494145"/>
                  <a:gd name="connsiteY9" fmla="*/ 20782 h 1355437"/>
                  <a:gd name="connsiteX10" fmla="*/ 25400 w 494145"/>
                  <a:gd name="connsiteY10" fmla="*/ 200891 h 1355437"/>
                  <a:gd name="connsiteX0" fmla="*/ 3032 w 494145"/>
                  <a:gd name="connsiteY0" fmla="*/ 259609 h 1414155"/>
                  <a:gd name="connsiteX1" fmla="*/ 72305 w 494145"/>
                  <a:gd name="connsiteY1" fmla="*/ 841500 h 1414155"/>
                  <a:gd name="connsiteX2" fmla="*/ 72305 w 494145"/>
                  <a:gd name="connsiteY2" fmla="*/ 1270991 h 1414155"/>
                  <a:gd name="connsiteX3" fmla="*/ 196995 w 494145"/>
                  <a:gd name="connsiteY3" fmla="*/ 1395682 h 1414155"/>
                  <a:gd name="connsiteX4" fmla="*/ 377105 w 494145"/>
                  <a:gd name="connsiteY4" fmla="*/ 1381828 h 1414155"/>
                  <a:gd name="connsiteX5" fmla="*/ 432523 w 494145"/>
                  <a:gd name="connsiteY5" fmla="*/ 1229428 h 1414155"/>
                  <a:gd name="connsiteX6" fmla="*/ 404814 w 494145"/>
                  <a:gd name="connsiteY6" fmla="*/ 786082 h 1414155"/>
                  <a:gd name="connsiteX7" fmla="*/ 460232 w 494145"/>
                  <a:gd name="connsiteY7" fmla="*/ 315028 h 1414155"/>
                  <a:gd name="connsiteX8" fmla="*/ 432523 w 494145"/>
                  <a:gd name="connsiteY8" fmla="*/ 134918 h 1414155"/>
                  <a:gd name="connsiteX9" fmla="*/ 90498 w 494145"/>
                  <a:gd name="connsiteY9" fmla="*/ 20782 h 1414155"/>
                  <a:gd name="connsiteX10" fmla="*/ 3032 w 494145"/>
                  <a:gd name="connsiteY10" fmla="*/ 259609 h 1414155"/>
                  <a:gd name="connsiteX0" fmla="*/ 3032 w 464613"/>
                  <a:gd name="connsiteY0" fmla="*/ 287868 h 1442414"/>
                  <a:gd name="connsiteX1" fmla="*/ 72305 w 464613"/>
                  <a:gd name="connsiteY1" fmla="*/ 869759 h 1442414"/>
                  <a:gd name="connsiteX2" fmla="*/ 72305 w 464613"/>
                  <a:gd name="connsiteY2" fmla="*/ 1299250 h 1442414"/>
                  <a:gd name="connsiteX3" fmla="*/ 196995 w 464613"/>
                  <a:gd name="connsiteY3" fmla="*/ 1423941 h 1442414"/>
                  <a:gd name="connsiteX4" fmla="*/ 377105 w 464613"/>
                  <a:gd name="connsiteY4" fmla="*/ 1410087 h 1442414"/>
                  <a:gd name="connsiteX5" fmla="*/ 432523 w 464613"/>
                  <a:gd name="connsiteY5" fmla="*/ 1257687 h 1442414"/>
                  <a:gd name="connsiteX6" fmla="*/ 404814 w 464613"/>
                  <a:gd name="connsiteY6" fmla="*/ 814341 h 1442414"/>
                  <a:gd name="connsiteX7" fmla="*/ 460232 w 464613"/>
                  <a:gd name="connsiteY7" fmla="*/ 343287 h 1442414"/>
                  <a:gd name="connsiteX8" fmla="*/ 378530 w 464613"/>
                  <a:gd name="connsiteY8" fmla="*/ 49041 h 1442414"/>
                  <a:gd name="connsiteX9" fmla="*/ 90498 w 464613"/>
                  <a:gd name="connsiteY9" fmla="*/ 49041 h 1442414"/>
                  <a:gd name="connsiteX10" fmla="*/ 3032 w 464613"/>
                  <a:gd name="connsiteY10" fmla="*/ 287868 h 144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4613" h="1442414">
                    <a:moveTo>
                      <a:pt x="3032" y="287868"/>
                    </a:moveTo>
                    <a:cubicBezTo>
                      <a:pt x="0" y="424654"/>
                      <a:pt x="60759" y="701195"/>
                      <a:pt x="72305" y="869759"/>
                    </a:cubicBezTo>
                    <a:cubicBezTo>
                      <a:pt x="83851" y="1038323"/>
                      <a:pt x="51523" y="1206886"/>
                      <a:pt x="72305" y="1299250"/>
                    </a:cubicBezTo>
                    <a:cubicBezTo>
                      <a:pt x="93087" y="1391614"/>
                      <a:pt x="146195" y="1405468"/>
                      <a:pt x="196995" y="1423941"/>
                    </a:cubicBezTo>
                    <a:cubicBezTo>
                      <a:pt x="247795" y="1442414"/>
                      <a:pt x="337850" y="1437796"/>
                      <a:pt x="377105" y="1410087"/>
                    </a:cubicBezTo>
                    <a:cubicBezTo>
                      <a:pt x="416360" y="1382378"/>
                      <a:pt x="427905" y="1356978"/>
                      <a:pt x="432523" y="1257687"/>
                    </a:cubicBezTo>
                    <a:cubicBezTo>
                      <a:pt x="437141" y="1158396"/>
                      <a:pt x="400196" y="966741"/>
                      <a:pt x="404814" y="814341"/>
                    </a:cubicBezTo>
                    <a:cubicBezTo>
                      <a:pt x="409432" y="661941"/>
                      <a:pt x="464613" y="470837"/>
                      <a:pt x="460232" y="343287"/>
                    </a:cubicBezTo>
                    <a:cubicBezTo>
                      <a:pt x="455851" y="215737"/>
                      <a:pt x="440152" y="98082"/>
                      <a:pt x="378530" y="49041"/>
                    </a:cubicBezTo>
                    <a:cubicBezTo>
                      <a:pt x="316908" y="0"/>
                      <a:pt x="153081" y="9236"/>
                      <a:pt x="90498" y="49041"/>
                    </a:cubicBezTo>
                    <a:cubicBezTo>
                      <a:pt x="27915" y="88846"/>
                      <a:pt x="6064" y="151082"/>
                      <a:pt x="3032" y="287868"/>
                    </a:cubicBez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extrusionH="88900" prstMaterial="matte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1" name="Freeform 550"/>
              <p:cNvSpPr/>
              <p:nvPr/>
            </p:nvSpPr>
            <p:spPr bwMode="auto">
              <a:xfrm>
                <a:off x="1692242" y="1482530"/>
                <a:ext cx="464613" cy="1442414"/>
              </a:xfrm>
              <a:custGeom>
                <a:avLst/>
                <a:gdLst>
                  <a:gd name="connsiteX0" fmla="*/ 83128 w 551873"/>
                  <a:gd name="connsiteY0" fmla="*/ 182418 h 1336964"/>
                  <a:gd name="connsiteX1" fmla="*/ 152401 w 551873"/>
                  <a:gd name="connsiteY1" fmla="*/ 764309 h 1336964"/>
                  <a:gd name="connsiteX2" fmla="*/ 152401 w 551873"/>
                  <a:gd name="connsiteY2" fmla="*/ 1193800 h 1336964"/>
                  <a:gd name="connsiteX3" fmla="*/ 277091 w 551873"/>
                  <a:gd name="connsiteY3" fmla="*/ 1318491 h 1336964"/>
                  <a:gd name="connsiteX4" fmla="*/ 457201 w 551873"/>
                  <a:gd name="connsiteY4" fmla="*/ 1304637 h 1336964"/>
                  <a:gd name="connsiteX5" fmla="*/ 512619 w 551873"/>
                  <a:gd name="connsiteY5" fmla="*/ 1152237 h 1336964"/>
                  <a:gd name="connsiteX6" fmla="*/ 484910 w 551873"/>
                  <a:gd name="connsiteY6" fmla="*/ 708891 h 1336964"/>
                  <a:gd name="connsiteX7" fmla="*/ 540328 w 551873"/>
                  <a:gd name="connsiteY7" fmla="*/ 237837 h 1336964"/>
                  <a:gd name="connsiteX8" fmla="*/ 512619 w 551873"/>
                  <a:gd name="connsiteY8" fmla="*/ 57727 h 1336964"/>
                  <a:gd name="connsiteX9" fmla="*/ 304801 w 551873"/>
                  <a:gd name="connsiteY9" fmla="*/ 2309 h 1336964"/>
                  <a:gd name="connsiteX10" fmla="*/ 41564 w 551873"/>
                  <a:gd name="connsiteY10" fmla="*/ 43873 h 1336964"/>
                  <a:gd name="connsiteX11" fmla="*/ 83128 w 551873"/>
                  <a:gd name="connsiteY11" fmla="*/ 182418 h 1336964"/>
                  <a:gd name="connsiteX0" fmla="*/ 25400 w 494145"/>
                  <a:gd name="connsiteY0" fmla="*/ 200891 h 1355437"/>
                  <a:gd name="connsiteX1" fmla="*/ 94673 w 494145"/>
                  <a:gd name="connsiteY1" fmla="*/ 782782 h 1355437"/>
                  <a:gd name="connsiteX2" fmla="*/ 94673 w 494145"/>
                  <a:gd name="connsiteY2" fmla="*/ 1212273 h 1355437"/>
                  <a:gd name="connsiteX3" fmla="*/ 219363 w 494145"/>
                  <a:gd name="connsiteY3" fmla="*/ 1336964 h 1355437"/>
                  <a:gd name="connsiteX4" fmla="*/ 399473 w 494145"/>
                  <a:gd name="connsiteY4" fmla="*/ 1323110 h 1355437"/>
                  <a:gd name="connsiteX5" fmla="*/ 454891 w 494145"/>
                  <a:gd name="connsiteY5" fmla="*/ 1170710 h 1355437"/>
                  <a:gd name="connsiteX6" fmla="*/ 427182 w 494145"/>
                  <a:gd name="connsiteY6" fmla="*/ 727364 h 1355437"/>
                  <a:gd name="connsiteX7" fmla="*/ 482600 w 494145"/>
                  <a:gd name="connsiteY7" fmla="*/ 256310 h 1355437"/>
                  <a:gd name="connsiteX8" fmla="*/ 454891 w 494145"/>
                  <a:gd name="connsiteY8" fmla="*/ 76200 h 1355437"/>
                  <a:gd name="connsiteX9" fmla="*/ 247073 w 494145"/>
                  <a:gd name="connsiteY9" fmla="*/ 20782 h 1355437"/>
                  <a:gd name="connsiteX10" fmla="*/ 25400 w 494145"/>
                  <a:gd name="connsiteY10" fmla="*/ 200891 h 1355437"/>
                  <a:gd name="connsiteX0" fmla="*/ 3032 w 494145"/>
                  <a:gd name="connsiteY0" fmla="*/ 259609 h 1414155"/>
                  <a:gd name="connsiteX1" fmla="*/ 72305 w 494145"/>
                  <a:gd name="connsiteY1" fmla="*/ 841500 h 1414155"/>
                  <a:gd name="connsiteX2" fmla="*/ 72305 w 494145"/>
                  <a:gd name="connsiteY2" fmla="*/ 1270991 h 1414155"/>
                  <a:gd name="connsiteX3" fmla="*/ 196995 w 494145"/>
                  <a:gd name="connsiteY3" fmla="*/ 1395682 h 1414155"/>
                  <a:gd name="connsiteX4" fmla="*/ 377105 w 494145"/>
                  <a:gd name="connsiteY4" fmla="*/ 1381828 h 1414155"/>
                  <a:gd name="connsiteX5" fmla="*/ 432523 w 494145"/>
                  <a:gd name="connsiteY5" fmla="*/ 1229428 h 1414155"/>
                  <a:gd name="connsiteX6" fmla="*/ 404814 w 494145"/>
                  <a:gd name="connsiteY6" fmla="*/ 786082 h 1414155"/>
                  <a:gd name="connsiteX7" fmla="*/ 460232 w 494145"/>
                  <a:gd name="connsiteY7" fmla="*/ 315028 h 1414155"/>
                  <a:gd name="connsiteX8" fmla="*/ 432523 w 494145"/>
                  <a:gd name="connsiteY8" fmla="*/ 134918 h 1414155"/>
                  <a:gd name="connsiteX9" fmla="*/ 90498 w 494145"/>
                  <a:gd name="connsiteY9" fmla="*/ 20782 h 1414155"/>
                  <a:gd name="connsiteX10" fmla="*/ 3032 w 494145"/>
                  <a:gd name="connsiteY10" fmla="*/ 259609 h 1414155"/>
                  <a:gd name="connsiteX0" fmla="*/ 3032 w 464613"/>
                  <a:gd name="connsiteY0" fmla="*/ 287868 h 1442414"/>
                  <a:gd name="connsiteX1" fmla="*/ 72305 w 464613"/>
                  <a:gd name="connsiteY1" fmla="*/ 869759 h 1442414"/>
                  <a:gd name="connsiteX2" fmla="*/ 72305 w 464613"/>
                  <a:gd name="connsiteY2" fmla="*/ 1299250 h 1442414"/>
                  <a:gd name="connsiteX3" fmla="*/ 196995 w 464613"/>
                  <a:gd name="connsiteY3" fmla="*/ 1423941 h 1442414"/>
                  <a:gd name="connsiteX4" fmla="*/ 377105 w 464613"/>
                  <a:gd name="connsiteY4" fmla="*/ 1410087 h 1442414"/>
                  <a:gd name="connsiteX5" fmla="*/ 432523 w 464613"/>
                  <a:gd name="connsiteY5" fmla="*/ 1257687 h 1442414"/>
                  <a:gd name="connsiteX6" fmla="*/ 404814 w 464613"/>
                  <a:gd name="connsiteY6" fmla="*/ 814341 h 1442414"/>
                  <a:gd name="connsiteX7" fmla="*/ 460232 w 464613"/>
                  <a:gd name="connsiteY7" fmla="*/ 343287 h 1442414"/>
                  <a:gd name="connsiteX8" fmla="*/ 378530 w 464613"/>
                  <a:gd name="connsiteY8" fmla="*/ 49041 h 1442414"/>
                  <a:gd name="connsiteX9" fmla="*/ 90498 w 464613"/>
                  <a:gd name="connsiteY9" fmla="*/ 49041 h 1442414"/>
                  <a:gd name="connsiteX10" fmla="*/ 3032 w 464613"/>
                  <a:gd name="connsiteY10" fmla="*/ 287868 h 144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4613" h="1442414">
                    <a:moveTo>
                      <a:pt x="3032" y="287868"/>
                    </a:moveTo>
                    <a:cubicBezTo>
                      <a:pt x="0" y="424654"/>
                      <a:pt x="60759" y="701195"/>
                      <a:pt x="72305" y="869759"/>
                    </a:cubicBezTo>
                    <a:cubicBezTo>
                      <a:pt x="83851" y="1038323"/>
                      <a:pt x="51523" y="1206886"/>
                      <a:pt x="72305" y="1299250"/>
                    </a:cubicBezTo>
                    <a:cubicBezTo>
                      <a:pt x="93087" y="1391614"/>
                      <a:pt x="146195" y="1405468"/>
                      <a:pt x="196995" y="1423941"/>
                    </a:cubicBezTo>
                    <a:cubicBezTo>
                      <a:pt x="247795" y="1442414"/>
                      <a:pt x="337850" y="1437796"/>
                      <a:pt x="377105" y="1410087"/>
                    </a:cubicBezTo>
                    <a:cubicBezTo>
                      <a:pt x="416360" y="1382378"/>
                      <a:pt x="427905" y="1356978"/>
                      <a:pt x="432523" y="1257687"/>
                    </a:cubicBezTo>
                    <a:cubicBezTo>
                      <a:pt x="437141" y="1158396"/>
                      <a:pt x="400196" y="966741"/>
                      <a:pt x="404814" y="814341"/>
                    </a:cubicBezTo>
                    <a:cubicBezTo>
                      <a:pt x="409432" y="661941"/>
                      <a:pt x="464613" y="470837"/>
                      <a:pt x="460232" y="343287"/>
                    </a:cubicBezTo>
                    <a:cubicBezTo>
                      <a:pt x="455851" y="215737"/>
                      <a:pt x="440152" y="98082"/>
                      <a:pt x="378530" y="49041"/>
                    </a:cubicBezTo>
                    <a:cubicBezTo>
                      <a:pt x="316908" y="0"/>
                      <a:pt x="153081" y="9236"/>
                      <a:pt x="90498" y="49041"/>
                    </a:cubicBezTo>
                    <a:cubicBezTo>
                      <a:pt x="27915" y="88846"/>
                      <a:pt x="6064" y="151082"/>
                      <a:pt x="3032" y="287868"/>
                    </a:cubicBez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21473343" lon="1494988" rev="272014"/>
                </a:camera>
                <a:lightRig rig="balanced" dir="t"/>
              </a:scene3d>
              <a:sp3d extrusionH="88900" prstMaterial="matte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2" name="Freeform 551"/>
              <p:cNvSpPr/>
              <p:nvPr/>
            </p:nvSpPr>
            <p:spPr bwMode="auto">
              <a:xfrm>
                <a:off x="2123069" y="1482530"/>
                <a:ext cx="464613" cy="1442414"/>
              </a:xfrm>
              <a:custGeom>
                <a:avLst/>
                <a:gdLst>
                  <a:gd name="connsiteX0" fmla="*/ 83128 w 551873"/>
                  <a:gd name="connsiteY0" fmla="*/ 182418 h 1336964"/>
                  <a:gd name="connsiteX1" fmla="*/ 152401 w 551873"/>
                  <a:gd name="connsiteY1" fmla="*/ 764309 h 1336964"/>
                  <a:gd name="connsiteX2" fmla="*/ 152401 w 551873"/>
                  <a:gd name="connsiteY2" fmla="*/ 1193800 h 1336964"/>
                  <a:gd name="connsiteX3" fmla="*/ 277091 w 551873"/>
                  <a:gd name="connsiteY3" fmla="*/ 1318491 h 1336964"/>
                  <a:gd name="connsiteX4" fmla="*/ 457201 w 551873"/>
                  <a:gd name="connsiteY4" fmla="*/ 1304637 h 1336964"/>
                  <a:gd name="connsiteX5" fmla="*/ 512619 w 551873"/>
                  <a:gd name="connsiteY5" fmla="*/ 1152237 h 1336964"/>
                  <a:gd name="connsiteX6" fmla="*/ 484910 w 551873"/>
                  <a:gd name="connsiteY6" fmla="*/ 708891 h 1336964"/>
                  <a:gd name="connsiteX7" fmla="*/ 540328 w 551873"/>
                  <a:gd name="connsiteY7" fmla="*/ 237837 h 1336964"/>
                  <a:gd name="connsiteX8" fmla="*/ 512619 w 551873"/>
                  <a:gd name="connsiteY8" fmla="*/ 57727 h 1336964"/>
                  <a:gd name="connsiteX9" fmla="*/ 304801 w 551873"/>
                  <a:gd name="connsiteY9" fmla="*/ 2309 h 1336964"/>
                  <a:gd name="connsiteX10" fmla="*/ 41564 w 551873"/>
                  <a:gd name="connsiteY10" fmla="*/ 43873 h 1336964"/>
                  <a:gd name="connsiteX11" fmla="*/ 83128 w 551873"/>
                  <a:gd name="connsiteY11" fmla="*/ 182418 h 1336964"/>
                  <a:gd name="connsiteX0" fmla="*/ 25400 w 494145"/>
                  <a:gd name="connsiteY0" fmla="*/ 200891 h 1355437"/>
                  <a:gd name="connsiteX1" fmla="*/ 94673 w 494145"/>
                  <a:gd name="connsiteY1" fmla="*/ 782782 h 1355437"/>
                  <a:gd name="connsiteX2" fmla="*/ 94673 w 494145"/>
                  <a:gd name="connsiteY2" fmla="*/ 1212273 h 1355437"/>
                  <a:gd name="connsiteX3" fmla="*/ 219363 w 494145"/>
                  <a:gd name="connsiteY3" fmla="*/ 1336964 h 1355437"/>
                  <a:gd name="connsiteX4" fmla="*/ 399473 w 494145"/>
                  <a:gd name="connsiteY4" fmla="*/ 1323110 h 1355437"/>
                  <a:gd name="connsiteX5" fmla="*/ 454891 w 494145"/>
                  <a:gd name="connsiteY5" fmla="*/ 1170710 h 1355437"/>
                  <a:gd name="connsiteX6" fmla="*/ 427182 w 494145"/>
                  <a:gd name="connsiteY6" fmla="*/ 727364 h 1355437"/>
                  <a:gd name="connsiteX7" fmla="*/ 482600 w 494145"/>
                  <a:gd name="connsiteY7" fmla="*/ 256310 h 1355437"/>
                  <a:gd name="connsiteX8" fmla="*/ 454891 w 494145"/>
                  <a:gd name="connsiteY8" fmla="*/ 76200 h 1355437"/>
                  <a:gd name="connsiteX9" fmla="*/ 247073 w 494145"/>
                  <a:gd name="connsiteY9" fmla="*/ 20782 h 1355437"/>
                  <a:gd name="connsiteX10" fmla="*/ 25400 w 494145"/>
                  <a:gd name="connsiteY10" fmla="*/ 200891 h 1355437"/>
                  <a:gd name="connsiteX0" fmla="*/ 3032 w 494145"/>
                  <a:gd name="connsiteY0" fmla="*/ 259609 h 1414155"/>
                  <a:gd name="connsiteX1" fmla="*/ 72305 w 494145"/>
                  <a:gd name="connsiteY1" fmla="*/ 841500 h 1414155"/>
                  <a:gd name="connsiteX2" fmla="*/ 72305 w 494145"/>
                  <a:gd name="connsiteY2" fmla="*/ 1270991 h 1414155"/>
                  <a:gd name="connsiteX3" fmla="*/ 196995 w 494145"/>
                  <a:gd name="connsiteY3" fmla="*/ 1395682 h 1414155"/>
                  <a:gd name="connsiteX4" fmla="*/ 377105 w 494145"/>
                  <a:gd name="connsiteY4" fmla="*/ 1381828 h 1414155"/>
                  <a:gd name="connsiteX5" fmla="*/ 432523 w 494145"/>
                  <a:gd name="connsiteY5" fmla="*/ 1229428 h 1414155"/>
                  <a:gd name="connsiteX6" fmla="*/ 404814 w 494145"/>
                  <a:gd name="connsiteY6" fmla="*/ 786082 h 1414155"/>
                  <a:gd name="connsiteX7" fmla="*/ 460232 w 494145"/>
                  <a:gd name="connsiteY7" fmla="*/ 315028 h 1414155"/>
                  <a:gd name="connsiteX8" fmla="*/ 432523 w 494145"/>
                  <a:gd name="connsiteY8" fmla="*/ 134918 h 1414155"/>
                  <a:gd name="connsiteX9" fmla="*/ 90498 w 494145"/>
                  <a:gd name="connsiteY9" fmla="*/ 20782 h 1414155"/>
                  <a:gd name="connsiteX10" fmla="*/ 3032 w 494145"/>
                  <a:gd name="connsiteY10" fmla="*/ 259609 h 1414155"/>
                  <a:gd name="connsiteX0" fmla="*/ 3032 w 464613"/>
                  <a:gd name="connsiteY0" fmla="*/ 287868 h 1442414"/>
                  <a:gd name="connsiteX1" fmla="*/ 72305 w 464613"/>
                  <a:gd name="connsiteY1" fmla="*/ 869759 h 1442414"/>
                  <a:gd name="connsiteX2" fmla="*/ 72305 w 464613"/>
                  <a:gd name="connsiteY2" fmla="*/ 1299250 h 1442414"/>
                  <a:gd name="connsiteX3" fmla="*/ 196995 w 464613"/>
                  <a:gd name="connsiteY3" fmla="*/ 1423941 h 1442414"/>
                  <a:gd name="connsiteX4" fmla="*/ 377105 w 464613"/>
                  <a:gd name="connsiteY4" fmla="*/ 1410087 h 1442414"/>
                  <a:gd name="connsiteX5" fmla="*/ 432523 w 464613"/>
                  <a:gd name="connsiteY5" fmla="*/ 1257687 h 1442414"/>
                  <a:gd name="connsiteX6" fmla="*/ 404814 w 464613"/>
                  <a:gd name="connsiteY6" fmla="*/ 814341 h 1442414"/>
                  <a:gd name="connsiteX7" fmla="*/ 460232 w 464613"/>
                  <a:gd name="connsiteY7" fmla="*/ 343287 h 1442414"/>
                  <a:gd name="connsiteX8" fmla="*/ 378530 w 464613"/>
                  <a:gd name="connsiteY8" fmla="*/ 49041 h 1442414"/>
                  <a:gd name="connsiteX9" fmla="*/ 90498 w 464613"/>
                  <a:gd name="connsiteY9" fmla="*/ 49041 h 1442414"/>
                  <a:gd name="connsiteX10" fmla="*/ 3032 w 464613"/>
                  <a:gd name="connsiteY10" fmla="*/ 287868 h 144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4613" h="1442414">
                    <a:moveTo>
                      <a:pt x="3032" y="287868"/>
                    </a:moveTo>
                    <a:cubicBezTo>
                      <a:pt x="0" y="424654"/>
                      <a:pt x="60759" y="701195"/>
                      <a:pt x="72305" y="869759"/>
                    </a:cubicBezTo>
                    <a:cubicBezTo>
                      <a:pt x="83851" y="1038323"/>
                      <a:pt x="51523" y="1206886"/>
                      <a:pt x="72305" y="1299250"/>
                    </a:cubicBezTo>
                    <a:cubicBezTo>
                      <a:pt x="93087" y="1391614"/>
                      <a:pt x="146195" y="1405468"/>
                      <a:pt x="196995" y="1423941"/>
                    </a:cubicBezTo>
                    <a:cubicBezTo>
                      <a:pt x="247795" y="1442414"/>
                      <a:pt x="337850" y="1437796"/>
                      <a:pt x="377105" y="1410087"/>
                    </a:cubicBezTo>
                    <a:cubicBezTo>
                      <a:pt x="416360" y="1382378"/>
                      <a:pt x="427905" y="1356978"/>
                      <a:pt x="432523" y="1257687"/>
                    </a:cubicBezTo>
                    <a:cubicBezTo>
                      <a:pt x="437141" y="1158396"/>
                      <a:pt x="400196" y="966741"/>
                      <a:pt x="404814" y="814341"/>
                    </a:cubicBezTo>
                    <a:cubicBezTo>
                      <a:pt x="409432" y="661941"/>
                      <a:pt x="464613" y="470837"/>
                      <a:pt x="460232" y="343287"/>
                    </a:cubicBezTo>
                    <a:cubicBezTo>
                      <a:pt x="455851" y="215737"/>
                      <a:pt x="440152" y="98082"/>
                      <a:pt x="378530" y="49041"/>
                    </a:cubicBezTo>
                    <a:cubicBezTo>
                      <a:pt x="316908" y="0"/>
                      <a:pt x="153081" y="9236"/>
                      <a:pt x="90498" y="49041"/>
                    </a:cubicBezTo>
                    <a:cubicBezTo>
                      <a:pt x="27915" y="88846"/>
                      <a:pt x="6064" y="151082"/>
                      <a:pt x="3032" y="287868"/>
                    </a:cubicBez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21497502" lon="20404206" rev="21318001"/>
                </a:camera>
                <a:lightRig rig="balanced" dir="t"/>
              </a:scene3d>
              <a:sp3d extrusionH="88900" prstMaterial="matte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4" name="Group 553"/>
            <p:cNvGrpSpPr/>
            <p:nvPr/>
          </p:nvGrpSpPr>
          <p:grpSpPr>
            <a:xfrm>
              <a:off x="1951244" y="881013"/>
              <a:ext cx="412630" cy="2368011"/>
              <a:chOff x="1747757" y="2969245"/>
              <a:chExt cx="412630" cy="2368011"/>
            </a:xfrm>
          </p:grpSpPr>
          <p:sp>
            <p:nvSpPr>
              <p:cNvPr id="555" name="Oval 554"/>
              <p:cNvSpPr>
                <a:spLocks noChangeAspect="1"/>
              </p:cNvSpPr>
              <p:nvPr/>
            </p:nvSpPr>
            <p:spPr bwMode="auto">
              <a:xfrm>
                <a:off x="1747757" y="2969245"/>
                <a:ext cx="412630" cy="39562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  <a:alpha val="6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228600" h="127000"/>
                <a:bevelB w="228600" h="127000"/>
              </a:sp3d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b="1" i="0" dirty="0" smtClean="0">
                    <a:solidFill>
                      <a:sysClr val="windowText" lastClr="000000"/>
                    </a:solidFill>
                    <a:latin typeface="Arial Narrow" pitchFamily="34" charset="0"/>
                  </a:rPr>
                  <a:t>C</a:t>
                </a:r>
                <a:r>
                  <a:rPr kumimoji="0" lang="en-GB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Arial Narrow" pitchFamily="34" charset="0"/>
                  </a:rPr>
                  <a:t>a</a:t>
                </a:r>
                <a:r>
                  <a:rPr lang="en-GB" b="1" i="0" baseline="30000" dirty="0" smtClean="0">
                    <a:solidFill>
                      <a:sysClr val="windowText" lastClr="000000"/>
                    </a:solidFill>
                    <a:latin typeface="Arial Narrow" pitchFamily="34" charset="0"/>
                  </a:rPr>
                  <a:t>2+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556" name="Down Arrow 555"/>
              <p:cNvSpPr/>
              <p:nvPr/>
            </p:nvSpPr>
            <p:spPr bwMode="auto">
              <a:xfrm>
                <a:off x="1765006" y="3429256"/>
                <a:ext cx="324000" cy="1908000"/>
              </a:xfrm>
              <a:prstGeom prst="downArrow">
                <a:avLst>
                  <a:gd name="adj1" fmla="val 50000"/>
                  <a:gd name="adj2" fmla="val 60078"/>
                </a:avLst>
              </a:prstGeom>
              <a:solidFill>
                <a:schemeClr val="bg1">
                  <a:lumMod val="85000"/>
                  <a:alpha val="75000"/>
                </a:schemeClr>
              </a:solidFill>
              <a:ln w="1905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95" name="Group 194"/>
          <p:cNvGrpSpPr/>
          <p:nvPr/>
        </p:nvGrpSpPr>
        <p:grpSpPr>
          <a:xfrm>
            <a:off x="107504" y="3819484"/>
            <a:ext cx="3960440" cy="2952327"/>
            <a:chOff x="107504" y="3819484"/>
            <a:chExt cx="3960440" cy="2952327"/>
          </a:xfrm>
        </p:grpSpPr>
        <p:sp>
          <p:nvSpPr>
            <p:cNvPr id="437" name="Rectangle 436"/>
            <p:cNvSpPr/>
            <p:nvPr/>
          </p:nvSpPr>
          <p:spPr bwMode="auto">
            <a:xfrm>
              <a:off x="121360" y="4408086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 rot="5400000">
              <a:off x="611560" y="3315428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1547664" y="5949280"/>
              <a:ext cx="500066" cy="500066"/>
            </a:xfrm>
            <a:prstGeom prst="ellipse">
              <a:avLst/>
            </a:prstGeom>
            <a:solidFill>
              <a:schemeClr val="accent1"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i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440" name="Group 150"/>
            <p:cNvGrpSpPr/>
            <p:nvPr/>
          </p:nvGrpSpPr>
          <p:grpSpPr>
            <a:xfrm>
              <a:off x="121881" y="4391411"/>
              <a:ext cx="3946063" cy="604287"/>
              <a:chOff x="362882" y="1408640"/>
              <a:chExt cx="3747915" cy="604287"/>
            </a:xfrm>
          </p:grpSpPr>
          <p:sp>
            <p:nvSpPr>
              <p:cNvPr id="481" name="Oval 480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2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3" name="Freeform 482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4" name="Freeform 483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5" name="Freeform 484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6" name="Freeform 485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7" name="Freeform 486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8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9" name="Freeform 488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0" name="Freeform 489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1" name="Freeform 490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2" name="Freeform 491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3" name="Freeform 492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4" name="Freeform 493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5" name="Freeform 494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6" name="Freeform 495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7" name="Freeform 496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8" name="Freeform 497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9" name="Freeform 498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0" name="Freeform 499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1" name="Freeform 500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2" name="Freeform 501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3" name="Freeform 502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4" name="Freeform 503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5" name="Oval 504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6" name="Oval 505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7" name="Oval 506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8" name="Oval 507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9" name="Oval 508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0" name="Oval 509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1" name="Oval 510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2" name="Oval 511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3" name="Oval 512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4" name="Oval 513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5" name="Oval 514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6" name="Oval 515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7" name="Oval 516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8" name="Oval 517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9" name="Oval 518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0" name="Oval 519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1" name="Oval 520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2" name="Oval 521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3" name="Oval 522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4" name="Oval 523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5" name="Oval 524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6" name="Freeform 525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7" name="Freeform 526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8" name="Freeform 527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9" name="Freeform 528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0" name="Oval 529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1" name="Oval 530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2" name="Oval 531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3" name="Oval 532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4" name="Freeform 533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5" name="Freeform 534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6" name="Freeform 535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7" name="Freeform 536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8" name="Freeform 537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9" name="Freeform 538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0" name="Freeform 539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1" name="Freeform 540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2" name="Oval 541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3" name="Oval 542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4" name="Oval 543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5" name="Oval 544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6" name="Oval 545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7" name="Oval 546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8" name="Oval 547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41" name="Group 257"/>
            <p:cNvGrpSpPr/>
            <p:nvPr/>
          </p:nvGrpSpPr>
          <p:grpSpPr>
            <a:xfrm rot="5400000">
              <a:off x="215231" y="4098587"/>
              <a:ext cx="1357322" cy="1143008"/>
              <a:chOff x="2627784" y="4725144"/>
              <a:chExt cx="1738122" cy="1224136"/>
            </a:xfrm>
            <a:solidFill>
              <a:schemeClr val="bg2">
                <a:lumMod val="50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466" name="Rounded Rectangle 465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7" name="Rounded Rectangle 466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8" name="Rounded Rectangle 467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9" name="Rounded Rectangle 468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0" name="Rounded Rectangle 469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1" name="Rounded Rectangle 470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2" name="Rounded Rectangle 471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473" name="Curved Connector 229"/>
              <p:cNvCxnSpPr>
                <a:stCxn id="469" idx="2"/>
                <a:endCxn id="467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74" name="Curved Connector 229"/>
              <p:cNvCxnSpPr>
                <a:stCxn id="467" idx="0"/>
                <a:endCxn id="466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75" name="Curved Connector 229"/>
              <p:cNvCxnSpPr>
                <a:endCxn id="466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76" name="Curved Connector 229"/>
              <p:cNvCxnSpPr>
                <a:stCxn id="470" idx="0"/>
                <a:endCxn id="472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77" name="Curved Connector 229"/>
              <p:cNvCxnSpPr>
                <a:stCxn id="468" idx="2"/>
                <a:endCxn id="472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78" name="Curved Connector 229"/>
              <p:cNvCxnSpPr>
                <a:stCxn id="471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79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480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442" name="Group 258"/>
            <p:cNvGrpSpPr/>
            <p:nvPr/>
          </p:nvGrpSpPr>
          <p:grpSpPr>
            <a:xfrm>
              <a:off x="2225131" y="4383067"/>
              <a:ext cx="762693" cy="990149"/>
              <a:chOff x="1696308" y="2758406"/>
              <a:chExt cx="1020282" cy="1219765"/>
            </a:xfrm>
          </p:grpSpPr>
          <p:cxnSp>
            <p:nvCxnSpPr>
              <p:cNvPr id="450" name="Shape 449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451" name="Shape 450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452" name="Rounded Rectangle 451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288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3" name="Rounded Rectangle 452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4" name="Rounded Rectangle 453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5" name="Rounded Rectangle 454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6" name="Rounded Rectangle 455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7" name="Rounded Rectangle 456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8" name="Rounded Rectangle 457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9" name="Rounded Rectangle 458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0" name="Rounded Rectangle 459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1" name="Rounded Rectangle 460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2" name="Rounded Rectangle 461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3" name="Rounded Rectangle 462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4" name="Rounded Rectangle 463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5" name="Rounded Rectangle 464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7" name="Oval 336"/>
            <p:cNvSpPr/>
            <p:nvPr/>
          </p:nvSpPr>
          <p:spPr bwMode="auto">
            <a:xfrm>
              <a:off x="1043608" y="5589240"/>
              <a:ext cx="500066" cy="500066"/>
            </a:xfrm>
            <a:prstGeom prst="ellipse">
              <a:avLst/>
            </a:prstGeom>
            <a:solidFill>
              <a:schemeClr val="bg2">
                <a:lumMod val="5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q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549" name="Oval 548"/>
            <p:cNvSpPr/>
            <p:nvPr/>
          </p:nvSpPr>
          <p:spPr bwMode="auto">
            <a:xfrm>
              <a:off x="1619672" y="5301208"/>
              <a:ext cx="500066" cy="500066"/>
            </a:xfrm>
            <a:prstGeom prst="ellipse">
              <a:avLst/>
            </a:prstGeom>
            <a:solidFill>
              <a:schemeClr val="tx2">
                <a:lumMod val="75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lang="en-GB" sz="2000" b="1" i="0" baseline="-25000" dirty="0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latin typeface="+mn-lt"/>
                  <a:sym typeface="Symbol"/>
                </a:rPr>
                <a:t>s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557" name="Group 153"/>
            <p:cNvGrpSpPr/>
            <p:nvPr/>
          </p:nvGrpSpPr>
          <p:grpSpPr>
            <a:xfrm>
              <a:off x="3203848" y="4581128"/>
              <a:ext cx="550221" cy="682178"/>
              <a:chOff x="2575557" y="1628800"/>
              <a:chExt cx="604638" cy="749646"/>
            </a:xfrm>
          </p:grpSpPr>
          <p:sp>
            <p:nvSpPr>
              <p:cNvPr id="558" name="Rounded Rectangle 557"/>
              <p:cNvSpPr/>
              <p:nvPr/>
            </p:nvSpPr>
            <p:spPr bwMode="auto">
              <a:xfrm>
                <a:off x="2575557" y="1628800"/>
                <a:ext cx="214314" cy="441852"/>
              </a:xfrm>
              <a:prstGeom prst="roundRect">
                <a:avLst>
                  <a:gd name="adj" fmla="val 45539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9" name="Rounded Rectangle 558"/>
              <p:cNvSpPr/>
              <p:nvPr/>
            </p:nvSpPr>
            <p:spPr bwMode="auto">
              <a:xfrm rot="5919764">
                <a:off x="2733611" y="1931862"/>
                <a:ext cx="359851" cy="533317"/>
              </a:xfrm>
              <a:prstGeom prst="roundRect">
                <a:avLst>
                  <a:gd name="adj" fmla="val 46833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Verdana" pitchFamily="34" charset="0"/>
                    <a:cs typeface="Times New Roman" pitchFamily="18" charset="0"/>
                  </a:rPr>
                  <a:t>PLC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560" name="Shape 85"/>
              <p:cNvCxnSpPr>
                <a:stCxn id="558" idx="2"/>
              </p:cNvCxnSpPr>
              <p:nvPr/>
            </p:nvCxnSpPr>
            <p:spPr bwMode="auto">
              <a:xfrm rot="16200000" flipH="1">
                <a:off x="2588143" y="2165223"/>
                <a:ext cx="206220" cy="1707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47625" cap="flat" cmpd="sng" algn="ctr">
                <a:solidFill>
                  <a:srgbClr val="CCE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</p:grpSp>
      <p:sp>
        <p:nvSpPr>
          <p:cNvPr id="561" name="TextBox 560"/>
          <p:cNvSpPr txBox="1"/>
          <p:nvPr/>
        </p:nvSpPr>
        <p:spPr>
          <a:xfrm>
            <a:off x="4932040" y="6495147"/>
            <a:ext cx="410445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Khakh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(2009) </a:t>
            </a:r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Neuropsychopharmacology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56(1): 216–22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04" y="908720"/>
            <a:ext cx="2952000" cy="46782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Acetylcholine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Generated from choline and acetyl co-A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ChAT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Metabolised by the cholinesterase enzyme, which is targeted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anticholinesterase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drugs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Nicotinic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Cation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permeable ion channels with different subunit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stoichiometry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Target for drugs used in smoking cessation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Muscarinic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Central role not well defined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Purinergics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ATP &amp; Adenosine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ATP produced in mitochondria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Adenosine produced from ATP metabolism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P1 receptors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GPCRs with a predominantly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presynaptic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location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X-receptors are Ca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-permeable LGICs 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Y receptors are GPCRs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27476" y="908720"/>
            <a:ext cx="2952000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Neuropeptides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Y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Substance P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Neurokinins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A &amp; B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Freeform 129"/>
          <p:cNvSpPr/>
          <p:nvPr/>
        </p:nvSpPr>
        <p:spPr bwMode="auto">
          <a:xfrm rot="5400000">
            <a:off x="93271" y="822481"/>
            <a:ext cx="2908787" cy="2880319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3491880" y="1496973"/>
            <a:ext cx="5472608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SYNTHESIS &amp; 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Produced by the successive cleavage of the precursor by the enzymes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prohomone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convertase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(PC2); C-terminal flanking peptide (CPH)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peptidylglycine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l-GR" i="0" dirty="0" smtClean="0">
                <a:solidFill>
                  <a:srgbClr val="336699"/>
                </a:solidFill>
                <a:latin typeface="+mn-lt"/>
              </a:rPr>
              <a:t>α-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amidating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mono-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oxygenase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(PAM)</a:t>
            </a: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RECEPTORS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There are five known NPY (Y1, 2, 4-6) receptors which are all G-protein linked and coupled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endogenous ligand for NPY4 is pancreatic polypeptide, whilst the ligand NPY6 is unknown</a:t>
            </a: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  <a:cs typeface="Arial" pitchFamily="34" charset="0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FUNCTIONAL ROLE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There is substantial evidence from animal models that NPY plays an important role in epilepsy by modulating glutamate release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Woldbye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2010)</a:t>
            </a:r>
          </a:p>
        </p:txBody>
      </p:sp>
      <p:sp>
        <p:nvSpPr>
          <p:cNvPr id="133" name="Rectangle 132"/>
          <p:cNvSpPr/>
          <p:nvPr/>
        </p:nvSpPr>
        <p:spPr bwMode="auto">
          <a:xfrm rot="5400000">
            <a:off x="715516" y="4297660"/>
            <a:ext cx="1844824" cy="3275856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 rot="5400000">
            <a:off x="1363751" y="3217378"/>
            <a:ext cx="548353" cy="3275856"/>
            <a:chOff x="7020272" y="764704"/>
            <a:chExt cx="620362" cy="6093296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57753" y="1916112"/>
            <a:ext cx="1509991" cy="145457"/>
            <a:chOff x="756700" y="2131415"/>
            <a:chExt cx="1509991" cy="145457"/>
          </a:xfrm>
        </p:grpSpPr>
        <p:sp>
          <p:nvSpPr>
            <p:cNvPr id="224" name="Rectangle 223"/>
            <p:cNvSpPr/>
            <p:nvPr/>
          </p:nvSpPr>
          <p:spPr bwMode="auto">
            <a:xfrm>
              <a:off x="756700" y="2132856"/>
              <a:ext cx="504056" cy="144016"/>
            </a:xfrm>
            <a:prstGeom prst="rect">
              <a:avLst/>
            </a:pr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259632" y="2132856"/>
              <a:ext cx="504056" cy="1440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762635" y="2131415"/>
              <a:ext cx="504056" cy="14401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28" name="Rectangle 227"/>
          <p:cNvSpPr/>
          <p:nvPr/>
        </p:nvSpPr>
        <p:spPr bwMode="auto">
          <a:xfrm>
            <a:off x="1979712" y="2420888"/>
            <a:ext cx="504056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rPr>
              <a:t>CPON</a:t>
            </a:r>
          </a:p>
        </p:txBody>
      </p:sp>
      <p:sp>
        <p:nvSpPr>
          <p:cNvPr id="230" name="Rectangle 229"/>
          <p:cNvSpPr/>
          <p:nvPr/>
        </p:nvSpPr>
        <p:spPr bwMode="auto">
          <a:xfrm>
            <a:off x="1276400" y="3356992"/>
            <a:ext cx="504056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44450"/>
          </a:sp3d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NPY</a:t>
            </a:r>
          </a:p>
        </p:txBody>
      </p:sp>
      <p:grpSp>
        <p:nvGrpSpPr>
          <p:cNvPr id="234" name="Group 233"/>
          <p:cNvGrpSpPr/>
          <p:nvPr/>
        </p:nvGrpSpPr>
        <p:grpSpPr>
          <a:xfrm>
            <a:off x="827584" y="2363394"/>
            <a:ext cx="971544" cy="276999"/>
            <a:chOff x="827584" y="2579418"/>
            <a:chExt cx="971544" cy="276999"/>
          </a:xfrm>
        </p:grpSpPr>
        <p:sp>
          <p:nvSpPr>
            <p:cNvPr id="227" name="Rectangle 226"/>
            <p:cNvSpPr/>
            <p:nvPr/>
          </p:nvSpPr>
          <p:spPr bwMode="auto">
            <a:xfrm>
              <a:off x="827584" y="2636912"/>
              <a:ext cx="504056" cy="1440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NPY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273022" y="2579418"/>
              <a:ext cx="526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00000"/>
                  </a:solidFill>
                  <a:latin typeface="+mn-lt"/>
                </a:rPr>
                <a:t>GKR</a:t>
              </a:r>
              <a:endParaRPr lang="en-GB" sz="1200" b="1" i="0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847556" y="2851498"/>
            <a:ext cx="744762" cy="276999"/>
            <a:chOff x="1043608" y="2935977"/>
            <a:chExt cx="744762" cy="276999"/>
          </a:xfrm>
        </p:grpSpPr>
        <p:sp>
          <p:nvSpPr>
            <p:cNvPr id="229" name="Rectangle 228"/>
            <p:cNvSpPr/>
            <p:nvPr/>
          </p:nvSpPr>
          <p:spPr bwMode="auto">
            <a:xfrm>
              <a:off x="1043608" y="2996952"/>
              <a:ext cx="504056" cy="1440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NPY</a:t>
              </a: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483478" y="2935977"/>
              <a:ext cx="3048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i="0" dirty="0" smtClean="0">
                  <a:solidFill>
                    <a:srgbClr val="000000"/>
                  </a:solidFill>
                  <a:latin typeface="+mn-lt"/>
                </a:rPr>
                <a:t>G</a:t>
              </a:r>
              <a:endParaRPr lang="en-GB" sz="1200" b="1" i="0" dirty="0">
                <a:solidFill>
                  <a:srgbClr val="000000"/>
                </a:solidFill>
                <a:latin typeface="+mn-lt"/>
              </a:endParaRPr>
            </a:p>
          </p:txBody>
        </p:sp>
      </p:grpSp>
      <p:cxnSp>
        <p:nvCxnSpPr>
          <p:cNvPr id="237" name="Straight Arrow Connector 236"/>
          <p:cNvCxnSpPr/>
          <p:nvPr/>
        </p:nvCxnSpPr>
        <p:spPr bwMode="auto">
          <a:xfrm flipH="1">
            <a:off x="1403648" y="2060848"/>
            <a:ext cx="72008" cy="3600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39" name="Straight Arrow Connector 238"/>
          <p:cNvCxnSpPr>
            <a:endCxn id="229" idx="0"/>
          </p:cNvCxnSpPr>
          <p:nvPr/>
        </p:nvCxnSpPr>
        <p:spPr bwMode="auto">
          <a:xfrm flipH="1">
            <a:off x="1099584" y="2564904"/>
            <a:ext cx="160048" cy="34756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187624" y="3068960"/>
            <a:ext cx="288032" cy="28803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3" name="Straight Arrow Connector 242"/>
          <p:cNvCxnSpPr>
            <a:stCxn id="225" idx="2"/>
          </p:cNvCxnSpPr>
          <p:nvPr/>
        </p:nvCxnSpPr>
        <p:spPr bwMode="auto">
          <a:xfrm>
            <a:off x="1512713" y="2061569"/>
            <a:ext cx="466999" cy="28731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47" name="TextBox 246"/>
          <p:cNvSpPr txBox="1"/>
          <p:nvPr/>
        </p:nvSpPr>
        <p:spPr>
          <a:xfrm>
            <a:off x="928058" y="2089876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0" dirty="0" smtClean="0">
                <a:solidFill>
                  <a:srgbClr val="FF0000"/>
                </a:solidFill>
                <a:latin typeface="+mn-lt"/>
              </a:rPr>
              <a:t>PC2</a:t>
            </a:r>
            <a:endParaRPr lang="en-GB" sz="1200" b="1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626074" y="2575937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0" dirty="0" smtClean="0">
                <a:solidFill>
                  <a:srgbClr val="FF0000"/>
                </a:solidFill>
                <a:latin typeface="+mn-lt"/>
              </a:rPr>
              <a:t>CPH</a:t>
            </a:r>
            <a:endParaRPr lang="en-GB" sz="1200" b="1" i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13070" y="3079993"/>
            <a:ext cx="514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0" dirty="0" smtClean="0">
                <a:solidFill>
                  <a:srgbClr val="FF0000"/>
                </a:solidFill>
                <a:latin typeface="+mn-lt"/>
              </a:rPr>
              <a:t>PAM</a:t>
            </a:r>
            <a:endParaRPr lang="en-GB" sz="1200" b="1" i="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50" name="Group 257"/>
          <p:cNvGrpSpPr/>
          <p:nvPr/>
        </p:nvGrpSpPr>
        <p:grpSpPr>
          <a:xfrm rot="5400000" flipV="1">
            <a:off x="1619671" y="4077073"/>
            <a:ext cx="1080122" cy="1224136"/>
            <a:chOff x="2655617" y="4700435"/>
            <a:chExt cx="1532809" cy="1292153"/>
          </a:xfrm>
          <a:solidFill>
            <a:schemeClr val="tx2">
              <a:lumMod val="75000"/>
            </a:schemeClr>
          </a:solidFill>
        </p:grpSpPr>
        <p:sp>
          <p:nvSpPr>
            <p:cNvPr id="251" name="Rounded Rectangle 250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Rounded Rectangle 251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Rounded Rectangle 252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Rounded Rectangle 253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Rounded Rectangle 254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Rounded Rectangle 255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Rounded Rectangle 256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 prstMaterial="flat">
              <a:bevelT w="139700" h="139700"/>
              <a:bevelB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258" name="Curved Connector 229"/>
            <p:cNvCxnSpPr>
              <a:stCxn id="254" idx="2"/>
              <a:endCxn id="252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Curved Connector 229"/>
            <p:cNvCxnSpPr>
              <a:stCxn id="252" idx="0"/>
              <a:endCxn id="251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0" name="Curved Connector 229"/>
            <p:cNvCxnSpPr>
              <a:endCxn id="251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Curved Connector 229"/>
            <p:cNvCxnSpPr>
              <a:stCxn id="255" idx="0"/>
              <a:endCxn id="257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Curved Connector 229"/>
            <p:cNvCxnSpPr>
              <a:stCxn id="253" idx="2"/>
              <a:endCxn id="257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3" name="Curved Connector 229"/>
            <p:cNvCxnSpPr>
              <a:stCxn id="256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4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grpFill/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5" name="Curved Connector 229"/>
            <p:cNvCxnSpPr/>
            <p:nvPr/>
          </p:nvCxnSpPr>
          <p:spPr bwMode="auto">
            <a:xfrm rot="5400000" flipH="1" flipV="1">
              <a:off x="3865314" y="4726563"/>
              <a:ext cx="349239" cy="296984"/>
            </a:xfrm>
            <a:prstGeom prst="curvedConnector3">
              <a:avLst>
                <a:gd name="adj1" fmla="val 50000"/>
              </a:avLst>
            </a:prstGeom>
            <a:grpFill/>
            <a:ln w="2540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6" name="Oval 265"/>
          <p:cNvSpPr/>
          <p:nvPr/>
        </p:nvSpPr>
        <p:spPr bwMode="auto">
          <a:xfrm>
            <a:off x="1331640" y="5157192"/>
            <a:ext cx="418774" cy="367447"/>
          </a:xfrm>
          <a:prstGeom prst="ellipse">
            <a:avLst/>
          </a:prstGeom>
          <a:solidFill>
            <a:schemeClr val="bg2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7200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Times New Roman" pitchFamily="18" charset="0"/>
              </a:rPr>
              <a:t>G</a:t>
            </a:r>
            <a:r>
              <a:rPr kumimoji="0" lang="en-GB" b="1" i="0" u="none" strike="noStrike" cap="none" normalizeH="0" baseline="-2500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Times New Roman" pitchFamily="18" charset="0"/>
              </a:rPr>
              <a:t>i</a:t>
            </a:r>
            <a:endParaRPr kumimoji="0" lang="en-GB" b="1" i="0" u="none" strike="noStrike" cap="none" normalizeH="0" baseline="-25000" dirty="0" smtClean="0">
              <a:ln>
                <a:noFill/>
              </a:ln>
              <a:solidFill>
                <a:srgbClr val="0033CC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 rot="19552921">
            <a:off x="2397662" y="3237359"/>
            <a:ext cx="315742" cy="426015"/>
          </a:xfrm>
          <a:prstGeom prst="downArrow">
            <a:avLst>
              <a:gd name="adj1" fmla="val 50000"/>
              <a:gd name="adj2" fmla="val 60078"/>
            </a:avLst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3859069">
            <a:off x="1870704" y="2987744"/>
            <a:ext cx="315742" cy="426015"/>
          </a:xfrm>
          <a:prstGeom prst="downArrow">
            <a:avLst>
              <a:gd name="adj1" fmla="val 50000"/>
              <a:gd name="adj2" fmla="val 60078"/>
            </a:avLst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979712" y="2780928"/>
            <a:ext cx="532522" cy="489542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oft" dir="t"/>
          </a:scene3d>
          <a:sp3d prstMaterial="clear">
            <a:bevelT w="381000" h="381000"/>
            <a:bevelB w="381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411760" y="3789040"/>
            <a:ext cx="504056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44450"/>
          </a:sp3d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NPY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Neuropeptides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neuropeptide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Y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44208" y="6495147"/>
            <a:ext cx="252028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Woldbye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(2010) Brain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133; 2778-88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Freeform 129"/>
          <p:cNvSpPr/>
          <p:nvPr/>
        </p:nvSpPr>
        <p:spPr bwMode="auto">
          <a:xfrm rot="5400000">
            <a:off x="165279" y="822481"/>
            <a:ext cx="2908787" cy="2880319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3391406" y="964460"/>
            <a:ext cx="5688000" cy="54168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SYNTHESIS &amp; METABOLISM</a:t>
            </a: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,  &amp; -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preprotachykinin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(PPT) processing of the TAC1 gene can produce 3 alternative pro-peptides, all of which can be converted into substance P (SP) through different post-translational processing 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RECEPTORS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tachykinin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consists of three 7-TM G-protein coupled receptors named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neurokinin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(NK)-1, NK-2 &amp; NK-3.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All linked 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proteins and SP acts on the NK-1 receptor, with low affinity for NK-3 and very low affinity for NK-2</a:t>
            </a:r>
            <a:endParaRPr lang="en-GB" i="0" dirty="0" smtClean="0">
              <a:solidFill>
                <a:srgbClr val="336699"/>
              </a:solidFill>
              <a:latin typeface="+mn-lt"/>
              <a:cs typeface="Arial" pitchFamily="34" charset="0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FUNCTIONAL ROLE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Shows substantial distribution within the spinal cord,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substantia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nigra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pars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compacta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amygdala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SP is released in response to peripheral inflammation and noxious stimulation but antagonists do not function as analgesics in humans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Aprepitant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Fosaprepitant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allosteric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NK-1 receptor antagonists licensed for use in chemotherapy-induced nausea and vomiting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Casopitant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in clinical trials for major depressive disorder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Ratti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 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2011)</a:t>
            </a:r>
          </a:p>
        </p:txBody>
      </p:sp>
      <p:sp>
        <p:nvSpPr>
          <p:cNvPr id="132" name="Rectangle 131"/>
          <p:cNvSpPr/>
          <p:nvPr/>
        </p:nvSpPr>
        <p:spPr bwMode="auto">
          <a:xfrm rot="5400000">
            <a:off x="787524" y="4297660"/>
            <a:ext cx="1844824" cy="3275856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 rot="5400000">
            <a:off x="1435759" y="3217378"/>
            <a:ext cx="548353" cy="3275856"/>
            <a:chOff x="7020272" y="764704"/>
            <a:chExt cx="620362" cy="6093296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038457" y="4293096"/>
            <a:ext cx="1636139" cy="2448272"/>
            <a:chOff x="966449" y="4293096"/>
            <a:chExt cx="1636139" cy="2448272"/>
          </a:xfrm>
        </p:grpSpPr>
        <p:grpSp>
          <p:nvGrpSpPr>
            <p:cNvPr id="138" name="Group 257"/>
            <p:cNvGrpSpPr/>
            <p:nvPr/>
          </p:nvGrpSpPr>
          <p:grpSpPr>
            <a:xfrm rot="5400000">
              <a:off x="908563" y="4350982"/>
              <a:ext cx="957986" cy="842214"/>
              <a:chOff x="2655617" y="4700435"/>
              <a:chExt cx="1532809" cy="1292153"/>
            </a:xfrm>
            <a:solidFill>
              <a:schemeClr val="bg2">
                <a:lumMod val="75000"/>
              </a:schemeClr>
            </a:solidFill>
          </p:grpSpPr>
          <p:sp>
            <p:nvSpPr>
              <p:cNvPr id="139" name="Rounded Rectangle 138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 bwMode="auto">
              <a:xfrm rot="16200000">
                <a:off x="3543540" y="519135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Rounded Rectangle 141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Rounded Rectangle 142"/>
              <p:cNvSpPr/>
              <p:nvPr/>
            </p:nvSpPr>
            <p:spPr bwMode="auto">
              <a:xfrm rot="16200000">
                <a:off x="3348093" y="4971850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 bwMode="auto">
              <a:xfrm rot="16200000">
                <a:off x="3464193" y="466497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Rounded Rectangle 148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51" name="Curved Connector 229"/>
              <p:cNvCxnSpPr>
                <a:stCxn id="142" idx="2"/>
                <a:endCxn id="140" idx="2"/>
              </p:cNvCxnSpPr>
              <p:nvPr/>
            </p:nvCxnSpPr>
            <p:spPr bwMode="auto">
              <a:xfrm flipV="1">
                <a:off x="3949289" y="5578011"/>
                <a:ext cx="70916" cy="120081"/>
              </a:xfrm>
              <a:prstGeom prst="curvedConnector3">
                <a:avLst>
                  <a:gd name="adj1" fmla="val 395590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2" name="Curved Connector 229"/>
              <p:cNvCxnSpPr>
                <a:stCxn id="140" idx="0"/>
                <a:endCxn id="139" idx="0"/>
              </p:cNvCxnSpPr>
              <p:nvPr/>
            </p:nvCxnSpPr>
            <p:spPr bwMode="auto">
              <a:xfrm rot="10800000">
                <a:off x="3152315" y="5446065"/>
                <a:ext cx="94580" cy="131947"/>
              </a:xfrm>
              <a:prstGeom prst="curvedConnector3">
                <a:avLst>
                  <a:gd name="adj1" fmla="val 311540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3" name="Curved Connector 229"/>
              <p:cNvCxnSpPr>
                <a:endCxn id="139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4" name="Curved Connector 229"/>
              <p:cNvCxnSpPr>
                <a:stCxn id="143" idx="0"/>
                <a:endCxn id="149" idx="0"/>
              </p:cNvCxnSpPr>
              <p:nvPr/>
            </p:nvCxnSpPr>
            <p:spPr bwMode="auto">
              <a:xfrm rot="10800000" flipH="1">
                <a:off x="3051447" y="5171668"/>
                <a:ext cx="163925" cy="186838"/>
              </a:xfrm>
              <a:prstGeom prst="curvedConnector3">
                <a:avLst>
                  <a:gd name="adj1" fmla="val -197771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Curved Connector 229"/>
              <p:cNvCxnSpPr>
                <a:stCxn id="141" idx="2"/>
                <a:endCxn id="149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Curved Connector 229"/>
              <p:cNvCxnSpPr>
                <a:stCxn id="146" idx="0"/>
              </p:cNvCxnSpPr>
              <p:nvPr/>
            </p:nvCxnSpPr>
            <p:spPr bwMode="auto">
              <a:xfrm rot="10800000" flipH="1" flipV="1">
                <a:off x="3167548" y="5051631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Curved Connector 229"/>
              <p:cNvCxnSpPr/>
              <p:nvPr/>
            </p:nvCxnSpPr>
            <p:spPr bwMode="auto">
              <a:xfrm flipV="1">
                <a:off x="2655617" y="5704556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Curved Connector 229"/>
              <p:cNvCxnSpPr/>
              <p:nvPr/>
            </p:nvCxnSpPr>
            <p:spPr bwMode="auto">
              <a:xfrm rot="5400000" flipH="1" flipV="1">
                <a:off x="3865314" y="4726563"/>
                <a:ext cx="349239" cy="296984"/>
              </a:xfrm>
              <a:prstGeom prst="curvedConnector3">
                <a:avLst>
                  <a:gd name="adj1" fmla="val 50000"/>
                </a:avLst>
              </a:prstGeom>
              <a:grpFill/>
              <a:ln w="2540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2" name="Group 211"/>
            <p:cNvGrpSpPr/>
            <p:nvPr/>
          </p:nvGrpSpPr>
          <p:grpSpPr>
            <a:xfrm>
              <a:off x="1160591" y="5173733"/>
              <a:ext cx="1441997" cy="1567635"/>
              <a:chOff x="1689843" y="2834136"/>
              <a:chExt cx="1441997" cy="1567635"/>
            </a:xfrm>
          </p:grpSpPr>
          <p:sp>
            <p:nvSpPr>
              <p:cNvPr id="213" name="TextBox 212"/>
              <p:cNvSpPr txBox="1"/>
              <p:nvPr/>
            </p:nvSpPr>
            <p:spPr>
              <a:xfrm>
                <a:off x="2072885" y="2834136"/>
                <a:ext cx="6960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PIP</a:t>
                </a:r>
                <a:r>
                  <a:rPr lang="en-GB" b="1" i="0" baseline="-2500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2</a:t>
                </a:r>
                <a:endParaRPr lang="en-US" b="1" i="0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725515" y="3438507"/>
                <a:ext cx="5453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IP</a:t>
                </a:r>
                <a:r>
                  <a:rPr lang="en-GB" b="1" i="0" baseline="-2500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3</a:t>
                </a:r>
                <a:endParaRPr lang="en-US" b="1" i="0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1689843" y="4044167"/>
                <a:ext cx="6880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Ca</a:t>
                </a:r>
                <a:r>
                  <a:rPr lang="en-GB" b="1" i="0" baseline="3000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2+</a:t>
                </a:r>
                <a:endParaRPr lang="en-US" b="1" i="0" baseline="30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16" name="Down Arrow 215"/>
              <p:cNvSpPr/>
              <p:nvPr/>
            </p:nvSpPr>
            <p:spPr bwMode="auto">
              <a:xfrm rot="19828109">
                <a:off x="2499110" y="3166798"/>
                <a:ext cx="235807" cy="327751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Down Arrow 216"/>
              <p:cNvSpPr/>
              <p:nvPr/>
            </p:nvSpPr>
            <p:spPr bwMode="auto">
              <a:xfrm>
                <a:off x="2640906" y="3775185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2400202" y="3421966"/>
                <a:ext cx="6799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DAG</a:t>
                </a:r>
                <a:endParaRPr lang="en-US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2488715" y="4063217"/>
                <a:ext cx="6431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PKC</a:t>
                </a:r>
                <a:endParaRPr lang="en-US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220" name="Down Arrow 219"/>
              <p:cNvSpPr/>
              <p:nvPr/>
            </p:nvSpPr>
            <p:spPr bwMode="auto">
              <a:xfrm rot="1844495">
                <a:off x="2037295" y="3166371"/>
                <a:ext cx="249086" cy="353532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Down Arrow 220"/>
              <p:cNvSpPr/>
              <p:nvPr/>
            </p:nvSpPr>
            <p:spPr bwMode="auto">
              <a:xfrm>
                <a:off x="1846934" y="3742418"/>
                <a:ext cx="233361" cy="308120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467544" y="1916112"/>
            <a:ext cx="2160240" cy="2232968"/>
            <a:chOff x="395536" y="1916112"/>
            <a:chExt cx="2160240" cy="2232968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187624" y="2780928"/>
              <a:ext cx="559296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80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SP</a:t>
              </a:r>
            </a:p>
          </p:txBody>
        </p:sp>
        <p:sp>
          <p:nvSpPr>
            <p:cNvPr id="83" name="Down Arrow 82"/>
            <p:cNvSpPr/>
            <p:nvPr/>
          </p:nvSpPr>
          <p:spPr bwMode="auto">
            <a:xfrm>
              <a:off x="1335969" y="3487056"/>
              <a:ext cx="315742" cy="426015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755576" y="1916112"/>
              <a:ext cx="1512168" cy="14473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9050"/>
            </a:sp3d>
          </p:spPr>
          <p:txBody>
            <a:bodyPr vert="horz" wrap="square" lIns="91440" tIns="0" rIns="91440" bIns="21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cs typeface="Times New Roman" pitchFamily="18" charset="0"/>
                </a:rPr>
                <a:t>TAC1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412124" y="2364809"/>
              <a:ext cx="576064" cy="1585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/>
            </a:sp3d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-PPT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 flipH="1">
              <a:off x="899592" y="2060848"/>
              <a:ext cx="216024" cy="28803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9" name="Straight Arrow Connector 98"/>
            <p:cNvCxnSpPr>
              <a:endCxn id="116" idx="0"/>
            </p:cNvCxnSpPr>
            <p:nvPr/>
          </p:nvCxnSpPr>
          <p:spPr bwMode="auto">
            <a:xfrm flipH="1">
              <a:off x="675184" y="2492896"/>
              <a:ext cx="8384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5" name="Down Arrow 104"/>
            <p:cNvSpPr/>
            <p:nvPr/>
          </p:nvSpPr>
          <p:spPr bwMode="auto">
            <a:xfrm>
              <a:off x="1331640" y="2924944"/>
              <a:ext cx="325032" cy="441256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1238366" y="3068960"/>
              <a:ext cx="532522" cy="48954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 bwMode="auto">
            <a:xfrm>
              <a:off x="1547664" y="2060848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1907704" y="2060848"/>
              <a:ext cx="216024" cy="28803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14" name="Rectangle 113"/>
            <p:cNvSpPr/>
            <p:nvPr/>
          </p:nvSpPr>
          <p:spPr bwMode="auto">
            <a:xfrm>
              <a:off x="1187624" y="2420888"/>
              <a:ext cx="576064" cy="1585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/>
            </a:sp3d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-PPT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979712" y="2348880"/>
              <a:ext cx="576064" cy="1585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/>
            </a:sp3d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-PPT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395536" y="2708920"/>
              <a:ext cx="559296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80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SP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979712" y="2708920"/>
              <a:ext cx="559296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80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SP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 flipH="1">
              <a:off x="1475656" y="2564904"/>
              <a:ext cx="8384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 bwMode="auto">
            <a:xfrm flipH="1">
              <a:off x="2248727" y="2492896"/>
              <a:ext cx="8384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1" name="Rectangle 120"/>
            <p:cNvSpPr/>
            <p:nvPr/>
          </p:nvSpPr>
          <p:spPr bwMode="auto">
            <a:xfrm>
              <a:off x="1187624" y="4005064"/>
              <a:ext cx="559296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80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SP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Neuropeptides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substance P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52120" y="6495147"/>
            <a:ext cx="338437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Ratti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(2011)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Clin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Psychopharmacol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31(6) 727-33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3491880" y="836712"/>
            <a:ext cx="5544616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SYNTHESIS &amp; 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,  &amp; -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preprotachykinin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(PPT) processing of the TAC1 gene can produce 3 alternative pro-peptides, 2 of which can be converted into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Neurokinin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A (NK-A) through different post-translational processing.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NK-B is produced from the TAC3 gene 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RECEPTORS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Act on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q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-linked NK receptors proteins and NK-A acts on the NK-2 receptor, with low affinity for NK-2 and NK-3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cs typeface="Arial" pitchFamily="34" charset="0"/>
              </a:rPr>
              <a:t>NK-B acts on the NK-3R with low affinity for the other two</a:t>
            </a: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  <a:cs typeface="Arial" pitchFamily="34" charset="0"/>
            </a:endParaRPr>
          </a:p>
          <a:p>
            <a:r>
              <a:rPr lang="en-GB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FUNCTIONAL ROLE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Mutations in NK-B genes or receptors results in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hypogonadism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NK-2 antagonist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saredutant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in phase III clinical trials for major depressive disorder &amp; anxiety (see Hopkins, 2010)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Osanetant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Talnetant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are NK-3 antagonists being developed primarily for the treatment of schizophrenia (see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Spooren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2005)</a:t>
            </a:r>
          </a:p>
        </p:txBody>
      </p:sp>
      <p:sp>
        <p:nvSpPr>
          <p:cNvPr id="84" name="Freeform 83"/>
          <p:cNvSpPr/>
          <p:nvPr/>
        </p:nvSpPr>
        <p:spPr bwMode="auto">
          <a:xfrm rot="5400000">
            <a:off x="165279" y="822481"/>
            <a:ext cx="2908787" cy="2880319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sp>
        <p:nvSpPr>
          <p:cNvPr id="85" name="Rectangle 84"/>
          <p:cNvSpPr/>
          <p:nvPr/>
        </p:nvSpPr>
        <p:spPr bwMode="auto">
          <a:xfrm rot="5400000">
            <a:off x="787524" y="4297660"/>
            <a:ext cx="1844824" cy="3275856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 rot="5400000">
            <a:off x="1435759" y="3217378"/>
            <a:ext cx="548353" cy="3275856"/>
            <a:chOff x="7020272" y="764704"/>
            <a:chExt cx="620362" cy="6093296"/>
          </a:xfrm>
        </p:grpSpPr>
        <p:sp>
          <p:nvSpPr>
            <p:cNvPr id="87" name="Rectangle 86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038457" y="4293096"/>
            <a:ext cx="1636139" cy="2448272"/>
            <a:chOff x="966449" y="4293096"/>
            <a:chExt cx="1636139" cy="2448272"/>
          </a:xfrm>
        </p:grpSpPr>
        <p:grpSp>
          <p:nvGrpSpPr>
            <p:cNvPr id="89" name="Group 257"/>
            <p:cNvGrpSpPr/>
            <p:nvPr/>
          </p:nvGrpSpPr>
          <p:grpSpPr>
            <a:xfrm rot="5400000">
              <a:off x="908563" y="4350982"/>
              <a:ext cx="957986" cy="842214"/>
              <a:chOff x="2655617" y="4700435"/>
              <a:chExt cx="1532809" cy="1292153"/>
            </a:xfrm>
            <a:solidFill>
              <a:schemeClr val="bg2">
                <a:lumMod val="75000"/>
              </a:schemeClr>
            </a:solidFill>
          </p:grpSpPr>
          <p:sp>
            <p:nvSpPr>
              <p:cNvPr id="90" name="Rounded Rectangle 89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 bwMode="auto">
              <a:xfrm rot="16200000">
                <a:off x="3543540" y="519135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 bwMode="auto">
              <a:xfrm rot="16200000">
                <a:off x="3472624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 bwMode="auto">
              <a:xfrm rot="16200000">
                <a:off x="3348093" y="4971850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Rounded Rectangle 94"/>
              <p:cNvSpPr/>
              <p:nvPr/>
            </p:nvSpPr>
            <p:spPr bwMode="auto">
              <a:xfrm rot="16200000">
                <a:off x="3464193" y="4664976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Rounded Rectangle 95"/>
              <p:cNvSpPr/>
              <p:nvPr/>
            </p:nvSpPr>
            <p:spPr bwMode="auto">
              <a:xfrm rot="16200000">
                <a:off x="3512018" y="4785014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139700" h="139700"/>
                <a:bevelB w="1397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97" name="Curved Connector 229"/>
              <p:cNvCxnSpPr>
                <a:stCxn id="93" idx="2"/>
                <a:endCxn id="91" idx="2"/>
              </p:cNvCxnSpPr>
              <p:nvPr/>
            </p:nvCxnSpPr>
            <p:spPr bwMode="auto">
              <a:xfrm flipV="1">
                <a:off x="3949289" y="5578011"/>
                <a:ext cx="70916" cy="120081"/>
              </a:xfrm>
              <a:prstGeom prst="curvedConnector3">
                <a:avLst>
                  <a:gd name="adj1" fmla="val 395590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Curved Connector 229"/>
              <p:cNvCxnSpPr>
                <a:stCxn id="91" idx="0"/>
                <a:endCxn id="90" idx="0"/>
              </p:cNvCxnSpPr>
              <p:nvPr/>
            </p:nvCxnSpPr>
            <p:spPr bwMode="auto">
              <a:xfrm rot="10800000">
                <a:off x="3152315" y="5446065"/>
                <a:ext cx="94580" cy="131947"/>
              </a:xfrm>
              <a:prstGeom prst="curvedConnector3">
                <a:avLst>
                  <a:gd name="adj1" fmla="val 311540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Curved Connector 229"/>
              <p:cNvCxnSpPr>
                <a:endCxn id="90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Curved Connector 229"/>
              <p:cNvCxnSpPr>
                <a:stCxn id="94" idx="0"/>
                <a:endCxn id="96" idx="0"/>
              </p:cNvCxnSpPr>
              <p:nvPr/>
            </p:nvCxnSpPr>
            <p:spPr bwMode="auto">
              <a:xfrm rot="10800000" flipH="1">
                <a:off x="3051447" y="5171668"/>
                <a:ext cx="163925" cy="186838"/>
              </a:xfrm>
              <a:prstGeom prst="curvedConnector3">
                <a:avLst>
                  <a:gd name="adj1" fmla="val -197771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Curved Connector 229"/>
              <p:cNvCxnSpPr>
                <a:stCxn id="92" idx="2"/>
                <a:endCxn id="96" idx="2"/>
              </p:cNvCxnSpPr>
              <p:nvPr/>
            </p:nvCxnSpPr>
            <p:spPr bwMode="auto">
              <a:xfrm flipH="1" flipV="1">
                <a:off x="3988683" y="5171668"/>
                <a:ext cx="37809" cy="94376"/>
              </a:xfrm>
              <a:prstGeom prst="curvedConnector3">
                <a:avLst>
                  <a:gd name="adj1" fmla="val -630176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Curved Connector 229"/>
              <p:cNvCxnSpPr>
                <a:stCxn id="95" idx="0"/>
              </p:cNvCxnSpPr>
              <p:nvPr/>
            </p:nvCxnSpPr>
            <p:spPr bwMode="auto">
              <a:xfrm rot="10800000" flipH="1" flipV="1">
                <a:off x="3167548" y="5051631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Curved Connector 229"/>
              <p:cNvCxnSpPr/>
              <p:nvPr/>
            </p:nvCxnSpPr>
            <p:spPr bwMode="auto">
              <a:xfrm flipV="1">
                <a:off x="2655617" y="5704556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Curved Connector 229"/>
              <p:cNvCxnSpPr/>
              <p:nvPr/>
            </p:nvCxnSpPr>
            <p:spPr bwMode="auto">
              <a:xfrm rot="5400000" flipH="1" flipV="1">
                <a:off x="3865314" y="4726563"/>
                <a:ext cx="349239" cy="296984"/>
              </a:xfrm>
              <a:prstGeom prst="curvedConnector3">
                <a:avLst>
                  <a:gd name="adj1" fmla="val 50000"/>
                </a:avLst>
              </a:prstGeom>
              <a:grpFill/>
              <a:ln w="2540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1160591" y="5173733"/>
              <a:ext cx="1441997" cy="1567635"/>
              <a:chOff x="1689843" y="2834136"/>
              <a:chExt cx="1441997" cy="1567635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2072885" y="2834136"/>
                <a:ext cx="6960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PIP</a:t>
                </a:r>
                <a:r>
                  <a:rPr lang="en-GB" b="1" i="0" baseline="-2500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2</a:t>
                </a:r>
                <a:endParaRPr lang="en-US" b="1" i="0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725515" y="3438507"/>
                <a:ext cx="5453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IP</a:t>
                </a:r>
                <a:r>
                  <a:rPr lang="en-GB" b="1" i="0" baseline="-2500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3</a:t>
                </a:r>
                <a:endParaRPr lang="en-US" b="1" i="0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89843" y="4044167"/>
                <a:ext cx="6880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Ca</a:t>
                </a:r>
                <a:r>
                  <a:rPr lang="en-GB" b="1" i="0" baseline="3000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2+</a:t>
                </a:r>
                <a:endParaRPr lang="en-US" b="1" i="0" baseline="30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Down Arrow 108"/>
              <p:cNvSpPr/>
              <p:nvPr/>
            </p:nvSpPr>
            <p:spPr bwMode="auto">
              <a:xfrm rot="19828109">
                <a:off x="2499110" y="3166798"/>
                <a:ext cx="235807" cy="327751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Down Arrow 109"/>
              <p:cNvSpPr/>
              <p:nvPr/>
            </p:nvSpPr>
            <p:spPr bwMode="auto">
              <a:xfrm>
                <a:off x="2640906" y="3775185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400202" y="3421966"/>
                <a:ext cx="6799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DAG</a:t>
                </a:r>
                <a:endParaRPr lang="en-US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2488715" y="4063217"/>
                <a:ext cx="6431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PKC</a:t>
                </a:r>
                <a:endParaRPr lang="en-US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Down Arrow 112"/>
              <p:cNvSpPr/>
              <p:nvPr/>
            </p:nvSpPr>
            <p:spPr bwMode="auto">
              <a:xfrm rot="1844495">
                <a:off x="2037295" y="3166371"/>
                <a:ext cx="249086" cy="353532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Down Arrow 113"/>
              <p:cNvSpPr/>
              <p:nvPr/>
            </p:nvSpPr>
            <p:spPr bwMode="auto">
              <a:xfrm>
                <a:off x="1846934" y="3742418"/>
                <a:ext cx="233361" cy="308120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0" i="1" u="none" strike="noStrike" cap="none" normalizeH="0" baseline="0" smtClean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0" name="Group 149"/>
          <p:cNvGrpSpPr/>
          <p:nvPr/>
        </p:nvGrpSpPr>
        <p:grpSpPr>
          <a:xfrm>
            <a:off x="827584" y="1916112"/>
            <a:ext cx="1800200" cy="2232968"/>
            <a:chOff x="755576" y="1916112"/>
            <a:chExt cx="1800200" cy="2232968"/>
          </a:xfrm>
        </p:grpSpPr>
        <p:sp>
          <p:nvSpPr>
            <p:cNvPr id="115" name="Rectangle 114"/>
            <p:cNvSpPr/>
            <p:nvPr/>
          </p:nvSpPr>
          <p:spPr bwMode="auto">
            <a:xfrm>
              <a:off x="1187624" y="2780928"/>
              <a:ext cx="559296" cy="1440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44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NK-A</a:t>
              </a:r>
            </a:p>
          </p:txBody>
        </p:sp>
        <p:sp>
          <p:nvSpPr>
            <p:cNvPr id="116" name="Down Arrow 115"/>
            <p:cNvSpPr/>
            <p:nvPr/>
          </p:nvSpPr>
          <p:spPr bwMode="auto">
            <a:xfrm>
              <a:off x="1335969" y="3487056"/>
              <a:ext cx="315742" cy="426015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755576" y="1916112"/>
              <a:ext cx="1512168" cy="14473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9050"/>
            </a:sp3d>
          </p:spPr>
          <p:txBody>
            <a:bodyPr vert="horz" wrap="square" lIns="91440" tIns="0" rIns="91440" bIns="21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cs typeface="Times New Roman" pitchFamily="18" charset="0"/>
                </a:rPr>
                <a:t>TAC1</a:t>
              </a:r>
            </a:p>
          </p:txBody>
        </p:sp>
        <p:sp>
          <p:nvSpPr>
            <p:cNvPr id="121" name="Down Arrow 120"/>
            <p:cNvSpPr/>
            <p:nvPr/>
          </p:nvSpPr>
          <p:spPr bwMode="auto">
            <a:xfrm>
              <a:off x="1331640" y="2924944"/>
              <a:ext cx="325032" cy="441256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238366" y="3110525"/>
              <a:ext cx="532522" cy="48954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23" name="Straight Arrow Connector 122"/>
            <p:cNvCxnSpPr/>
            <p:nvPr/>
          </p:nvCxnSpPr>
          <p:spPr bwMode="auto">
            <a:xfrm>
              <a:off x="1547664" y="2060848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1907704" y="2060848"/>
              <a:ext cx="216024" cy="288032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5" name="Rectangle 124"/>
            <p:cNvSpPr/>
            <p:nvPr/>
          </p:nvSpPr>
          <p:spPr bwMode="auto">
            <a:xfrm>
              <a:off x="1187624" y="2420888"/>
              <a:ext cx="576064" cy="1585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/>
            </a:sp3d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-PPT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979712" y="2348880"/>
              <a:ext cx="576064" cy="1585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/>
            </a:sp3d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-PPT</a:t>
              </a: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79712" y="2708920"/>
              <a:ext cx="559296" cy="1440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44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NK-A</a:t>
              </a:r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 flipH="1">
              <a:off x="1475656" y="2564904"/>
              <a:ext cx="8384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37" name="Straight Arrow Connector 136"/>
            <p:cNvCxnSpPr/>
            <p:nvPr/>
          </p:nvCxnSpPr>
          <p:spPr bwMode="auto">
            <a:xfrm flipH="1">
              <a:off x="2248727" y="2492896"/>
              <a:ext cx="8384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44" name="Rectangle 143"/>
            <p:cNvSpPr/>
            <p:nvPr/>
          </p:nvSpPr>
          <p:spPr bwMode="auto">
            <a:xfrm>
              <a:off x="1187624" y="4005064"/>
              <a:ext cx="559296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80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SP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37101" y="2212528"/>
            <a:ext cx="639688" cy="856432"/>
            <a:chOff x="365093" y="2212528"/>
            <a:chExt cx="639688" cy="856432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412124" y="2580833"/>
              <a:ext cx="576064" cy="1585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25400"/>
            </a:sp3d>
          </p:spPr>
          <p:txBody>
            <a:bodyPr vert="horz" wrap="non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683568" y="2348880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20" name="Straight Arrow Connector 119"/>
            <p:cNvCxnSpPr>
              <a:endCxn id="127" idx="0"/>
            </p:cNvCxnSpPr>
            <p:nvPr/>
          </p:nvCxnSpPr>
          <p:spPr bwMode="auto">
            <a:xfrm flipH="1">
              <a:off x="675184" y="2708920"/>
              <a:ext cx="8384" cy="21602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27" name="Rectangle 126"/>
            <p:cNvSpPr/>
            <p:nvPr/>
          </p:nvSpPr>
          <p:spPr bwMode="auto">
            <a:xfrm>
              <a:off x="395536" y="2924944"/>
              <a:ext cx="559296" cy="14401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25400"/>
            </a:sp3d>
          </p:spPr>
          <p:txBody>
            <a:bodyPr vert="horz" wrap="none" lIns="108000" tIns="0" rIns="91440" bIns="18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NK-B</a:t>
              </a: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365093" y="2212528"/>
              <a:ext cx="639688" cy="136352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9050"/>
            </a:sp3d>
          </p:spPr>
          <p:txBody>
            <a:bodyPr vert="horz" wrap="square" lIns="91440" tIns="0" rIns="91440" bIns="21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cs typeface="Times New Roman" pitchFamily="18" charset="0"/>
                </a:rPr>
                <a:t>TAC3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Neuropeptides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neurokinins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A &amp; B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80112" y="6341258"/>
            <a:ext cx="338437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Hopkins (2010)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ACS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Chem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Neurosci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1(10), 653-4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Spooren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(2005)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Nat Rev Drug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Discov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4(12) 967-75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04" y="908720"/>
            <a:ext cx="2952000" cy="46782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Acetylcholine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Generated from choline and acetyl co-A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ChAT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Metabolised by the cholinesterase enzyme, which is targeted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anticholinesterase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drugs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Nicotinic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Cation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permeable ion channels with different subunit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stoichiometry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Target for drugs used in smoking cessation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Muscarinic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Central role not well defined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430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Purinergics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ATP &amp; Adenosine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ATP produced in mitochondria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Adenosine produced from ATP metabolism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P1 receptors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GPCRs with a predominantly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presynaptic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location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X-receptors are Ca</a:t>
            </a:r>
            <a:r>
              <a:rPr lang="en-GB" i="0" baseline="30000" dirty="0" smtClean="0">
                <a:solidFill>
                  <a:srgbClr val="00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-permeable LGICs 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Y receptors are GPCRs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27476" y="908720"/>
            <a:ext cx="2952000" cy="5688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Neuropeptides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Y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Acts on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protein coupled receptors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Thought to play a role in epilepsy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Substance P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Acts on 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006699"/>
                </a:solidFill>
                <a:latin typeface="+mn-lt"/>
              </a:rPr>
              <a:t>q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linked NK-1 receptor</a:t>
            </a: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Aprepitant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used to treat chemotherapy-induced nausea and vomiting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Neurokinins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A &amp; B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NKA &amp; B are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tachykinins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that act on the NK-2 and NK-3 GPCRs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Antagonists are being investigated for the treatment of depression and schizophrenia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482" y="1176299"/>
            <a:ext cx="8643998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processes of acetylcholine (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ACh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) synthesis and breakdown</a:t>
            </a:r>
          </a:p>
          <a:p>
            <a:pPr marL="271463" lvl="0" indent="-271463"/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ACh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is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sythesised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from choline &amp; Acetyl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CoA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by the action of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ChAT</a:t>
            </a:r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It is broken down in the synaptic cleft by cholinesterase enzymes and the products are taken back up into the nerve terminal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Classify the receptors associated with neuronal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ACh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signalling and summarise the important receptor configurations in the CNS  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Nicotinic: ligand-gated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cation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channels, 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42, 34 &amp; 7 important in neurons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Muscarinic: 7-TM receptors, M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,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3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 &amp; 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5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=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q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, M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, 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4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=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i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8482" y="1220554"/>
            <a:ext cx="8643998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Categorise the receptors associated with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purinergic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signalling </a:t>
            </a:r>
          </a:p>
          <a:p>
            <a:pPr marL="271463" lvl="0" indent="-271463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Adenosine acts on P1A receptors: A1 &amp; A3=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, A2a &amp;b= G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s</a:t>
            </a:r>
          </a:p>
          <a:p>
            <a:pPr lvl="0">
              <a:tabLst>
                <a:tab pos="0" algn="l"/>
              </a:tabLst>
            </a:pP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ATP acts of P2X ligand-gated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cation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channels and P2Y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-protein linked receptors </a:t>
            </a:r>
            <a:endParaRPr lang="en-GB" sz="2000" b="1" i="0" dirty="0" smtClean="0">
              <a:solidFill>
                <a:srgbClr val="006699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main principles of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synthesis within the CNS</a:t>
            </a:r>
          </a:p>
          <a:p>
            <a:pPr lvl="0"/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Sythesised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by cleavage of pro-peptides and stored in vesicles at much lower concentrations than NTs but are potent at receptors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271463" lvl="0" indent="-271463">
              <a:buFont typeface="Arial" pitchFamily="34" charset="0"/>
              <a:buChar char="•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Summarise the actions of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Y and the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tachykinins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Neuropeptide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Y:G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-PCRs, schizophrenia?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Substance P: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-coupled neurokinin-1 (NK-1) receptor. Antagonists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aprepitant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&amp;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fosaprepitant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are used to treat chemotherapy-induced nausea and vomiting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neurokinins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A &amp; B: NK-2 and NK-3 receptors (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-PCRs)</a:t>
            </a:r>
          </a:p>
          <a:p>
            <a:pPr lvl="0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NK-3 receptor antagonists: Schizophrenia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8482" y="1772816"/>
            <a:ext cx="8643998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processes of acetylcholine (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ACh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) synthesis and breakdown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Classify the receptors associated with neuronal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ACh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signalling and summarise the important receptor configurations in the CNS  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Categorise the receptors associated with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purinergic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signalling 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Outline the main principles of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synthesis within the CNS</a:t>
            </a:r>
          </a:p>
          <a:p>
            <a:pPr marL="457200" lvl="0" indent="-457200">
              <a:buFont typeface="+mj-lt"/>
              <a:buAutoNum type="arabicPeriod"/>
            </a:pPr>
            <a:endParaRPr lang="en-GB" sz="20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Summarise the actions of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2000" i="0" dirty="0" smtClean="0">
                <a:solidFill>
                  <a:srgbClr val="006699"/>
                </a:solidFill>
                <a:latin typeface="+mn-lt"/>
              </a:rPr>
              <a:t> Y and the </a:t>
            </a:r>
            <a:r>
              <a:rPr lang="en-GB" sz="2000" i="0" dirty="0" err="1" smtClean="0">
                <a:solidFill>
                  <a:srgbClr val="006699"/>
                </a:solidFill>
                <a:latin typeface="+mn-lt"/>
              </a:rPr>
              <a:t>tachykinins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04" y="908720"/>
            <a:ext cx="2952000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Acetylcholine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Nicotinic 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Muscarinic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Purinergics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ATP &amp; Adenosine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P1 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 receptors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7476" y="908720"/>
            <a:ext cx="2952000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Neuropeptides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Y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Substance P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Neurokinins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A &amp; B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/>
          <p:cNvSpPr>
            <a:spLocks noChangeAspect="1"/>
          </p:cNvSpPr>
          <p:nvPr/>
        </p:nvSpPr>
        <p:spPr bwMode="auto">
          <a:xfrm rot="5400000">
            <a:off x="-26419" y="1243102"/>
            <a:ext cx="4061965" cy="3161123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  <a:gd name="connsiteX0" fmla="*/ 0 w 3298301"/>
              <a:gd name="connsiteY0" fmla="*/ 445501 h 1718135"/>
              <a:gd name="connsiteX1" fmla="*/ 1163905 w 3298301"/>
              <a:gd name="connsiteY1" fmla="*/ 577165 h 1718135"/>
              <a:gd name="connsiteX2" fmla="*/ 2172385 w 3298301"/>
              <a:gd name="connsiteY2" fmla="*/ 21042 h 1718135"/>
              <a:gd name="connsiteX3" fmla="*/ 3137455 w 3298301"/>
              <a:gd name="connsiteY3" fmla="*/ 450911 h 1718135"/>
              <a:gd name="connsiteX4" fmla="*/ 3137456 w 3298301"/>
              <a:gd name="connsiteY4" fmla="*/ 1305597 h 1718135"/>
              <a:gd name="connsiteX5" fmla="*/ 2172385 w 3298301"/>
              <a:gd name="connsiteY5" fmla="*/ 1689418 h 1718135"/>
              <a:gd name="connsiteX6" fmla="*/ 1163904 w 3298301"/>
              <a:gd name="connsiteY6" fmla="*/ 1133294 h 1718135"/>
              <a:gd name="connsiteX7" fmla="*/ 294624 w 3298301"/>
              <a:gd name="connsiteY7" fmla="*/ 1224197 h 1718135"/>
              <a:gd name="connsiteX0" fmla="*/ 0 w 3298301"/>
              <a:gd name="connsiteY0" fmla="*/ 445501 h 1718135"/>
              <a:gd name="connsiteX1" fmla="*/ 1163905 w 3298301"/>
              <a:gd name="connsiteY1" fmla="*/ 577165 h 1718135"/>
              <a:gd name="connsiteX2" fmla="*/ 2172385 w 3298301"/>
              <a:gd name="connsiteY2" fmla="*/ 21042 h 1718135"/>
              <a:gd name="connsiteX3" fmla="*/ 3137455 w 3298301"/>
              <a:gd name="connsiteY3" fmla="*/ 450911 h 1718135"/>
              <a:gd name="connsiteX4" fmla="*/ 3137456 w 3298301"/>
              <a:gd name="connsiteY4" fmla="*/ 1305597 h 1718135"/>
              <a:gd name="connsiteX5" fmla="*/ 2172385 w 3298301"/>
              <a:gd name="connsiteY5" fmla="*/ 1689418 h 1718135"/>
              <a:gd name="connsiteX6" fmla="*/ 1163904 w 3298301"/>
              <a:gd name="connsiteY6" fmla="*/ 1133294 h 1718135"/>
              <a:gd name="connsiteX7" fmla="*/ 0 w 3298301"/>
              <a:gd name="connsiteY7" fmla="*/ 1267965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8301" h="1718135">
                <a:moveTo>
                  <a:pt x="0" y="445501"/>
                </a:moveTo>
                <a:cubicBezTo>
                  <a:pt x="443831" y="500311"/>
                  <a:pt x="870811" y="549524"/>
                  <a:pt x="1163905" y="577165"/>
                </a:cubicBezTo>
                <a:cubicBezTo>
                  <a:pt x="1342790" y="386630"/>
                  <a:pt x="1843460" y="42084"/>
                  <a:pt x="2172385" y="21042"/>
                </a:cubicBezTo>
                <a:cubicBezTo>
                  <a:pt x="2501310" y="0"/>
                  <a:pt x="2976610" y="236819"/>
                  <a:pt x="3137455" y="450911"/>
                </a:cubicBezTo>
                <a:cubicBezTo>
                  <a:pt x="3298300" y="665004"/>
                  <a:pt x="3298301" y="1099179"/>
                  <a:pt x="3137456" y="1305597"/>
                </a:cubicBezTo>
                <a:cubicBezTo>
                  <a:pt x="2976611" y="1512015"/>
                  <a:pt x="2501310" y="1718135"/>
                  <a:pt x="2172385" y="1689418"/>
                </a:cubicBezTo>
                <a:cubicBezTo>
                  <a:pt x="1843460" y="1660701"/>
                  <a:pt x="1431108" y="1404512"/>
                  <a:pt x="1163904" y="1133294"/>
                </a:cubicBezTo>
                <a:cubicBezTo>
                  <a:pt x="804571" y="1129733"/>
                  <a:pt x="203200" y="1267965"/>
                  <a:pt x="0" y="1267965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grpSp>
        <p:nvGrpSpPr>
          <p:cNvPr id="63" name="Group 62"/>
          <p:cNvGrpSpPr/>
          <p:nvPr/>
        </p:nvGrpSpPr>
        <p:grpSpPr>
          <a:xfrm>
            <a:off x="0" y="5805264"/>
            <a:ext cx="4226474" cy="1080120"/>
            <a:chOff x="0" y="5805264"/>
            <a:chExt cx="4226474" cy="1080120"/>
          </a:xfrm>
        </p:grpSpPr>
        <p:sp>
          <p:nvSpPr>
            <p:cNvPr id="39" name="Rectangle 38"/>
            <p:cNvSpPr/>
            <p:nvPr/>
          </p:nvSpPr>
          <p:spPr bwMode="auto">
            <a:xfrm rot="5400000">
              <a:off x="1719064" y="4383360"/>
              <a:ext cx="782960" cy="422108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2" name="Group 55"/>
            <p:cNvGrpSpPr/>
            <p:nvPr/>
          </p:nvGrpSpPr>
          <p:grpSpPr>
            <a:xfrm rot="5400000">
              <a:off x="1863983" y="3946667"/>
              <a:ext cx="503893" cy="4221088"/>
              <a:chOff x="7020272" y="764704"/>
              <a:chExt cx="620362" cy="6093296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7020272" y="764704"/>
                <a:ext cx="288032" cy="609329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</a:schemeClr>
                  </a:gs>
                  <a:gs pos="61000">
                    <a:schemeClr val="tx1">
                      <a:lumMod val="40000"/>
                      <a:lumOff val="60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7352602" y="764704"/>
                <a:ext cx="288032" cy="6093296"/>
              </a:xfrm>
              <a:prstGeom prst="rect">
                <a:avLst/>
              </a:prstGeom>
              <a:gradFill flip="none" rotWithShape="1">
                <a:gsLst>
                  <a:gs pos="46000">
                    <a:schemeClr val="tx1">
                      <a:lumMod val="40000"/>
                      <a:lumOff val="60000"/>
                    </a:schemeClr>
                  </a:gs>
                  <a:gs pos="88000">
                    <a:schemeClr val="tx1">
                      <a:lumMod val="7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</p:grpSp>
      <p:sp>
        <p:nvSpPr>
          <p:cNvPr id="138" name="Rectangle 137"/>
          <p:cNvSpPr/>
          <p:nvPr/>
        </p:nvSpPr>
        <p:spPr>
          <a:xfrm>
            <a:off x="1630765" y="3284984"/>
            <a:ext cx="8178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flat">
              <a:bevelT w="0" h="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0" cap="none" spc="0" dirty="0" err="1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rPr>
              <a:t>ACh</a:t>
            </a:r>
            <a:endParaRPr lang="en-GB" sz="24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188186" y="1979548"/>
            <a:ext cx="1637951" cy="1362882"/>
            <a:chOff x="1188186" y="1979548"/>
            <a:chExt cx="1637951" cy="1362882"/>
          </a:xfrm>
        </p:grpSpPr>
        <p:sp>
          <p:nvSpPr>
            <p:cNvPr id="50" name="Rectangle 49"/>
            <p:cNvSpPr/>
            <p:nvPr/>
          </p:nvSpPr>
          <p:spPr>
            <a:xfrm>
              <a:off x="1469304" y="1979548"/>
              <a:ext cx="10310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800" b="1" i="0" dirty="0" err="1" smtClean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Choline</a:t>
              </a:r>
              <a:endParaRPr lang="en-US" sz="1800" b="1" i="0" dirty="0">
                <a:ln w="11430">
                  <a:solidFill>
                    <a:srgbClr val="00B050"/>
                  </a:solidFill>
                </a:ln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333421" y="2564904"/>
              <a:ext cx="149271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800" b="1" i="0" dirty="0" smtClean="0">
                  <a:ln w="11430">
                    <a:solidFill>
                      <a:srgbClr val="00B050"/>
                    </a:solidFill>
                  </a:ln>
                  <a:solidFill>
                    <a:srgbClr val="C00000"/>
                  </a:solidFill>
                  <a:latin typeface="+mn-lt"/>
                </a:rPr>
                <a:t>Acetyl Co-A</a:t>
              </a:r>
              <a:endParaRPr lang="en-US" sz="1800" b="1" i="0" dirty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146" name="Cross 145"/>
            <p:cNvSpPr/>
            <p:nvPr/>
          </p:nvSpPr>
          <p:spPr bwMode="auto">
            <a:xfrm>
              <a:off x="1852283" y="2311878"/>
              <a:ext cx="288032" cy="288032"/>
            </a:xfrm>
            <a:prstGeom prst="plus">
              <a:avLst>
                <a:gd name="adj" fmla="val 37827"/>
              </a:avLst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B05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188186" y="2267580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3525" indent="-263525"/>
              <a:r>
                <a:rPr lang="en-GB" b="1" i="0" dirty="0" err="1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ChAT</a:t>
              </a:r>
              <a:endParaRPr lang="en-GB" b="1" i="0" baseline="-25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49" name="Down Arrow 148"/>
            <p:cNvSpPr/>
            <p:nvPr/>
          </p:nvSpPr>
          <p:spPr bwMode="auto">
            <a:xfrm rot="21600000">
              <a:off x="1864163" y="2910430"/>
              <a:ext cx="288000" cy="43200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8" name="Group 160"/>
          <p:cNvGrpSpPr/>
          <p:nvPr/>
        </p:nvGrpSpPr>
        <p:grpSpPr>
          <a:xfrm>
            <a:off x="2483768" y="4851747"/>
            <a:ext cx="1666927" cy="716007"/>
            <a:chOff x="4699290" y="2215161"/>
            <a:chExt cx="1666927" cy="716007"/>
          </a:xfrm>
        </p:grpSpPr>
        <p:sp>
          <p:nvSpPr>
            <p:cNvPr id="157" name="Freeform 156"/>
            <p:cNvSpPr/>
            <p:nvPr/>
          </p:nvSpPr>
          <p:spPr bwMode="auto">
            <a:xfrm rot="11502454">
              <a:off x="4699290" y="2215161"/>
              <a:ext cx="600278" cy="606424"/>
            </a:xfrm>
            <a:custGeom>
              <a:avLst/>
              <a:gdLst>
                <a:gd name="connsiteX0" fmla="*/ 231775 w 595312"/>
                <a:gd name="connsiteY0" fmla="*/ 11112 h 606424"/>
                <a:gd name="connsiteX1" fmla="*/ 203200 w 595312"/>
                <a:gd name="connsiteY1" fmla="*/ 153987 h 606424"/>
                <a:gd name="connsiteX2" fmla="*/ 260350 w 595312"/>
                <a:gd name="connsiteY2" fmla="*/ 258762 h 606424"/>
                <a:gd name="connsiteX3" fmla="*/ 365125 w 595312"/>
                <a:gd name="connsiteY3" fmla="*/ 325437 h 606424"/>
                <a:gd name="connsiteX4" fmla="*/ 460375 w 595312"/>
                <a:gd name="connsiteY4" fmla="*/ 344487 h 606424"/>
                <a:gd name="connsiteX5" fmla="*/ 574675 w 595312"/>
                <a:gd name="connsiteY5" fmla="*/ 306387 h 606424"/>
                <a:gd name="connsiteX6" fmla="*/ 584200 w 595312"/>
                <a:gd name="connsiteY6" fmla="*/ 354012 h 606424"/>
                <a:gd name="connsiteX7" fmla="*/ 555625 w 595312"/>
                <a:gd name="connsiteY7" fmla="*/ 458787 h 606424"/>
                <a:gd name="connsiteX8" fmla="*/ 460375 w 595312"/>
                <a:gd name="connsiteY8" fmla="*/ 554037 h 606424"/>
                <a:gd name="connsiteX9" fmla="*/ 307975 w 595312"/>
                <a:gd name="connsiteY9" fmla="*/ 601662 h 606424"/>
                <a:gd name="connsiteX10" fmla="*/ 174625 w 595312"/>
                <a:gd name="connsiteY10" fmla="*/ 582612 h 606424"/>
                <a:gd name="connsiteX11" fmla="*/ 60325 w 595312"/>
                <a:gd name="connsiteY11" fmla="*/ 477837 h 606424"/>
                <a:gd name="connsiteX12" fmla="*/ 3175 w 595312"/>
                <a:gd name="connsiteY12" fmla="*/ 363537 h 606424"/>
                <a:gd name="connsiteX13" fmla="*/ 41275 w 595312"/>
                <a:gd name="connsiteY13" fmla="*/ 182562 h 606424"/>
                <a:gd name="connsiteX14" fmla="*/ 88900 w 595312"/>
                <a:gd name="connsiteY14" fmla="*/ 87312 h 606424"/>
                <a:gd name="connsiteX15" fmla="*/ 231775 w 595312"/>
                <a:gd name="connsiteY15" fmla="*/ 11112 h 606424"/>
                <a:gd name="connsiteX0" fmla="*/ 236741 w 600278"/>
                <a:gd name="connsiteY0" fmla="*/ 11112 h 606424"/>
                <a:gd name="connsiteX1" fmla="*/ 208166 w 600278"/>
                <a:gd name="connsiteY1" fmla="*/ 153987 h 606424"/>
                <a:gd name="connsiteX2" fmla="*/ 265316 w 600278"/>
                <a:gd name="connsiteY2" fmla="*/ 258762 h 606424"/>
                <a:gd name="connsiteX3" fmla="*/ 370091 w 600278"/>
                <a:gd name="connsiteY3" fmla="*/ 325437 h 606424"/>
                <a:gd name="connsiteX4" fmla="*/ 465341 w 600278"/>
                <a:gd name="connsiteY4" fmla="*/ 344487 h 606424"/>
                <a:gd name="connsiteX5" fmla="*/ 579641 w 600278"/>
                <a:gd name="connsiteY5" fmla="*/ 306387 h 606424"/>
                <a:gd name="connsiteX6" fmla="*/ 589166 w 600278"/>
                <a:gd name="connsiteY6" fmla="*/ 354012 h 606424"/>
                <a:gd name="connsiteX7" fmla="*/ 560591 w 600278"/>
                <a:gd name="connsiteY7" fmla="*/ 458787 h 606424"/>
                <a:gd name="connsiteX8" fmla="*/ 465341 w 600278"/>
                <a:gd name="connsiteY8" fmla="*/ 554037 h 606424"/>
                <a:gd name="connsiteX9" fmla="*/ 312941 w 600278"/>
                <a:gd name="connsiteY9" fmla="*/ 601662 h 606424"/>
                <a:gd name="connsiteX10" fmla="*/ 179591 w 600278"/>
                <a:gd name="connsiteY10" fmla="*/ 582612 h 606424"/>
                <a:gd name="connsiteX11" fmla="*/ 65291 w 600278"/>
                <a:gd name="connsiteY11" fmla="*/ 477837 h 606424"/>
                <a:gd name="connsiteX12" fmla="*/ 8141 w 600278"/>
                <a:gd name="connsiteY12" fmla="*/ 363537 h 606424"/>
                <a:gd name="connsiteX13" fmla="*/ 16445 w 600278"/>
                <a:gd name="connsiteY13" fmla="*/ 248028 h 606424"/>
                <a:gd name="connsiteX14" fmla="*/ 93866 w 600278"/>
                <a:gd name="connsiteY14" fmla="*/ 87312 h 606424"/>
                <a:gd name="connsiteX15" fmla="*/ 236741 w 600278"/>
                <a:gd name="connsiteY15" fmla="*/ 11112 h 60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0278" h="606424">
                  <a:moveTo>
                    <a:pt x="236741" y="11112"/>
                  </a:moveTo>
                  <a:cubicBezTo>
                    <a:pt x="255791" y="22224"/>
                    <a:pt x="203404" y="112712"/>
                    <a:pt x="208166" y="153987"/>
                  </a:cubicBezTo>
                  <a:cubicBezTo>
                    <a:pt x="212928" y="195262"/>
                    <a:pt x="238329" y="230187"/>
                    <a:pt x="265316" y="258762"/>
                  </a:cubicBezTo>
                  <a:cubicBezTo>
                    <a:pt x="292304" y="287337"/>
                    <a:pt x="336754" y="311150"/>
                    <a:pt x="370091" y="325437"/>
                  </a:cubicBezTo>
                  <a:cubicBezTo>
                    <a:pt x="403428" y="339724"/>
                    <a:pt x="430416" y="347662"/>
                    <a:pt x="465341" y="344487"/>
                  </a:cubicBezTo>
                  <a:cubicBezTo>
                    <a:pt x="500266" y="341312"/>
                    <a:pt x="559004" y="304800"/>
                    <a:pt x="579641" y="306387"/>
                  </a:cubicBezTo>
                  <a:cubicBezTo>
                    <a:pt x="600278" y="307974"/>
                    <a:pt x="592341" y="328612"/>
                    <a:pt x="589166" y="354012"/>
                  </a:cubicBezTo>
                  <a:cubicBezTo>
                    <a:pt x="585991" y="379412"/>
                    <a:pt x="581229" y="425450"/>
                    <a:pt x="560591" y="458787"/>
                  </a:cubicBezTo>
                  <a:cubicBezTo>
                    <a:pt x="539954" y="492125"/>
                    <a:pt x="506616" y="530225"/>
                    <a:pt x="465341" y="554037"/>
                  </a:cubicBezTo>
                  <a:cubicBezTo>
                    <a:pt x="424066" y="577849"/>
                    <a:pt x="360566" y="596900"/>
                    <a:pt x="312941" y="601662"/>
                  </a:cubicBezTo>
                  <a:cubicBezTo>
                    <a:pt x="265316" y="606424"/>
                    <a:pt x="220866" y="603250"/>
                    <a:pt x="179591" y="582612"/>
                  </a:cubicBezTo>
                  <a:cubicBezTo>
                    <a:pt x="138316" y="561975"/>
                    <a:pt x="93866" y="514349"/>
                    <a:pt x="65291" y="477837"/>
                  </a:cubicBezTo>
                  <a:cubicBezTo>
                    <a:pt x="36716" y="441325"/>
                    <a:pt x="16282" y="401838"/>
                    <a:pt x="8141" y="363537"/>
                  </a:cubicBezTo>
                  <a:cubicBezTo>
                    <a:pt x="0" y="325236"/>
                    <a:pt x="2158" y="294065"/>
                    <a:pt x="16445" y="248028"/>
                  </a:cubicBezTo>
                  <a:cubicBezTo>
                    <a:pt x="30732" y="201991"/>
                    <a:pt x="57150" y="126798"/>
                    <a:pt x="93866" y="87312"/>
                  </a:cubicBezTo>
                  <a:cubicBezTo>
                    <a:pt x="130582" y="47826"/>
                    <a:pt x="217691" y="0"/>
                    <a:pt x="236741" y="11112"/>
                  </a:cubicBezTo>
                  <a:close/>
                </a:path>
              </a:pathLst>
            </a:custGeom>
            <a:solidFill>
              <a:srgbClr val="6666FF">
                <a:alpha val="7568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 h="88900"/>
              <a:bevelB w="139700" h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347362" y="2592614"/>
              <a:ext cx="1018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3525" indent="-263525"/>
              <a:r>
                <a:rPr lang="en-GB" b="1" i="0" dirty="0" err="1" smtClean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AChase</a:t>
              </a:r>
              <a:endParaRPr lang="en-GB" b="1" i="0" baseline="-25000" dirty="0" smtClean="0">
                <a:solidFill>
                  <a:schemeClr val="tx2">
                    <a:lumMod val="50000"/>
                  </a:schemeClr>
                </a:solidFill>
                <a:latin typeface="+mn-lt"/>
              </a:endParaRPr>
            </a:p>
          </p:txBody>
        </p:sp>
        <p:cxnSp>
          <p:nvCxnSpPr>
            <p:cNvPr id="159" name="Straight Arrow Connector 158"/>
            <p:cNvCxnSpPr/>
            <p:nvPr/>
          </p:nvCxnSpPr>
          <p:spPr bwMode="auto">
            <a:xfrm flipH="1" flipV="1">
              <a:off x="5275354" y="2520606"/>
              <a:ext cx="360040" cy="144017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ACh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synthesis &amp; metabolism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619672" y="3717084"/>
            <a:ext cx="817853" cy="1800148"/>
            <a:chOff x="1619672" y="3717084"/>
            <a:chExt cx="817853" cy="1800148"/>
          </a:xfrm>
        </p:grpSpPr>
        <p:sp>
          <p:nvSpPr>
            <p:cNvPr id="135" name="Oval 134"/>
            <p:cNvSpPr/>
            <p:nvPr/>
          </p:nvSpPr>
          <p:spPr bwMode="auto">
            <a:xfrm rot="16146533">
              <a:off x="1618523" y="3860011"/>
              <a:ext cx="794388" cy="779828"/>
            </a:xfrm>
            <a:prstGeom prst="ellipse">
              <a:avLst/>
            </a:prstGeom>
            <a:solidFill>
              <a:srgbClr val="FF99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39" name="Down Arrow 138"/>
            <p:cNvSpPr/>
            <p:nvPr/>
          </p:nvSpPr>
          <p:spPr bwMode="auto">
            <a:xfrm rot="21600000">
              <a:off x="1878708" y="3717084"/>
              <a:ext cx="288000" cy="431996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7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619672" y="5055567"/>
              <a:ext cx="81785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cap="none" spc="0" dirty="0" err="1" smtClean="0">
                  <a:ln w="11430">
                    <a:solidFill>
                      <a:srgbClr val="C00000"/>
                    </a:solidFill>
                  </a:ln>
                  <a:solidFill>
                    <a:srgbClr val="C00000"/>
                  </a:solidFill>
                  <a:latin typeface="+mn-lt"/>
                </a:rPr>
                <a:t>ACh</a:t>
              </a:r>
              <a:endParaRPr lang="en-GB" sz="2400" b="1" cap="none" spc="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67" name="Down Arrow 66"/>
            <p:cNvSpPr/>
            <p:nvPr/>
          </p:nvSpPr>
          <p:spPr bwMode="auto">
            <a:xfrm rot="21600000">
              <a:off x="1893190" y="4509120"/>
              <a:ext cx="288000" cy="54000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7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7504" y="2977296"/>
            <a:ext cx="1492716" cy="2611944"/>
            <a:chOff x="107504" y="2977296"/>
            <a:chExt cx="1492716" cy="2611944"/>
          </a:xfrm>
        </p:grpSpPr>
        <p:sp>
          <p:nvSpPr>
            <p:cNvPr id="166" name="Down Arrow 165"/>
            <p:cNvSpPr/>
            <p:nvPr/>
          </p:nvSpPr>
          <p:spPr bwMode="auto">
            <a:xfrm rot="12180000">
              <a:off x="1107825" y="2977296"/>
              <a:ext cx="288000" cy="169200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  <a:alpha val="80000"/>
              </a:schemeClr>
            </a:solidFill>
            <a:ln w="127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7504" y="5219908"/>
              <a:ext cx="149271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800" b="1" i="0" dirty="0" smtClean="0">
                  <a:ln w="11430">
                    <a:solidFill>
                      <a:srgbClr val="00B050"/>
                    </a:solidFill>
                  </a:ln>
                  <a:solidFill>
                    <a:srgbClr val="C00000"/>
                  </a:solidFill>
                  <a:latin typeface="+mn-lt"/>
                </a:rPr>
                <a:t>Acetyl Co-A</a:t>
              </a:r>
              <a:endParaRPr lang="en-US" sz="1800" b="1" i="0" dirty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23528" y="4648504"/>
              <a:ext cx="10310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800" b="1" i="0" dirty="0" err="1" smtClean="0">
                  <a:ln w="11430">
                    <a:solidFill>
                      <a:srgbClr val="00B050"/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Choline</a:t>
              </a:r>
              <a:endParaRPr lang="en-US" sz="1800" b="1" i="0" dirty="0">
                <a:ln w="11430">
                  <a:solidFill>
                    <a:srgbClr val="00B050"/>
                  </a:solidFill>
                </a:ln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73" name="Cross 72"/>
            <p:cNvSpPr/>
            <p:nvPr/>
          </p:nvSpPr>
          <p:spPr bwMode="auto">
            <a:xfrm>
              <a:off x="683568" y="4974856"/>
              <a:ext cx="288032" cy="288032"/>
            </a:xfrm>
            <a:prstGeom prst="plus">
              <a:avLst>
                <a:gd name="adj" fmla="val 37827"/>
              </a:avLst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B050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4644008" y="1340768"/>
            <a:ext cx="4297823" cy="47551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choline acetyl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transferase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enzyme catalyses the formation of acetylcholine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from choline and acetyl co-enzyme A</a:t>
            </a:r>
          </a:p>
          <a:p>
            <a:pPr marL="179388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transported into vesicles by the vesicular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transporter</a:t>
            </a:r>
          </a:p>
          <a:p>
            <a:pPr marL="179388" indent="-179388"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metabolised in the synaptic cleft by cholinesterase (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enzymes and the products are taken back up into the nerve terminals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targeted by drugs used to treat:</a:t>
            </a:r>
          </a:p>
          <a:p>
            <a:pPr marL="636588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Alzheimer’s disease: </a:t>
            </a:r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Donepezil</a:t>
            </a: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  <a:p>
            <a:pPr marL="636588" lvl="1" indent="-179388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Myasthenia Gravis: </a:t>
            </a:r>
            <a:r>
              <a:rPr lang="en-GB" sz="1800" b="1" i="0" dirty="0" err="1" smtClean="0">
                <a:solidFill>
                  <a:srgbClr val="336699"/>
                </a:solidFill>
                <a:latin typeface="+mn-lt"/>
              </a:rPr>
              <a:t>Neostigmine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ounded Rectangle 77"/>
          <p:cNvSpPr/>
          <p:nvPr/>
        </p:nvSpPr>
        <p:spPr bwMode="auto">
          <a:xfrm>
            <a:off x="0" y="5301208"/>
            <a:ext cx="3867224" cy="1440160"/>
          </a:xfrm>
          <a:prstGeom prst="roundRect">
            <a:avLst>
              <a:gd name="adj" fmla="val 6683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130" y="908720"/>
            <a:ext cx="3765790" cy="5760640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80" name="Group 425"/>
          <p:cNvGrpSpPr/>
          <p:nvPr/>
        </p:nvGrpSpPr>
        <p:grpSpPr>
          <a:xfrm>
            <a:off x="107447" y="5013176"/>
            <a:ext cx="3744473" cy="720080"/>
            <a:chOff x="231271" y="4077072"/>
            <a:chExt cx="4223188" cy="850462"/>
          </a:xfrm>
        </p:grpSpPr>
        <p:grpSp>
          <p:nvGrpSpPr>
            <p:cNvPr id="86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107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Freeform 126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Freeform 127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Freeform 128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129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Freeform 130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Freeform 131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136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137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Freeform 138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Freeform 139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3910073" y="922672"/>
            <a:ext cx="5161919" cy="50937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cation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-selective channel that belong to 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cys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-loop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ligand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-gated ion channel family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16 human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nACh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subunits have been cloned and named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(1-7, 9-10), (1-4), ,  &amp; 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Muscle type: 2(1)1,,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Neuronal combination include: 42, 34 &amp; 7  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/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DRUGS</a:t>
            </a:r>
          </a:p>
          <a:p>
            <a:pPr marL="342900" lvl="1" indent="-342900">
              <a:buFont typeface="+mj-lt"/>
              <a:buAutoNum type="arabicParenR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Varenicline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A partial agonist at 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42 receptors and a full agonist at  7 receptors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Mihalak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  <a:sym typeface="Symbol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, 2006)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Licensed as a treatment for smoking cessation but also being investigated for:</a:t>
            </a:r>
          </a:p>
          <a:p>
            <a:pPr marL="536575" lvl="1" indent="-27463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Schizophrenia: as an adjunct (Shim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2012)</a:t>
            </a:r>
          </a:p>
          <a:p>
            <a:pPr marL="536575" lvl="1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Cocaine dependence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Plebani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2012)</a:t>
            </a:r>
          </a:p>
          <a:p>
            <a:pPr marL="363538" lvl="1" indent="-363538">
              <a:buFont typeface="+mj-lt"/>
              <a:buAutoNum type="arabicParenR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Bupropion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A non-competitive nicotinic receptor antagonist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Slemmer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2000), that also inhibits DAT &amp; NET.</a:t>
            </a:r>
          </a:p>
          <a:p>
            <a:pPr marL="0" lvl="1"/>
            <a:r>
              <a:rPr lang="en-GB" i="0" dirty="0" smtClean="0">
                <a:solidFill>
                  <a:srgbClr val="336699"/>
                </a:solidFill>
                <a:latin typeface="+mn-lt"/>
              </a:rPr>
              <a:t>Used as treatment for nicotine addiction and depression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213799" y="980728"/>
            <a:ext cx="1333865" cy="1651992"/>
            <a:chOff x="147207" y="984920"/>
            <a:chExt cx="1333865" cy="1651992"/>
          </a:xfrm>
        </p:grpSpPr>
        <p:sp>
          <p:nvSpPr>
            <p:cNvPr id="184" name="Oval 183"/>
            <p:cNvSpPr/>
            <p:nvPr/>
          </p:nvSpPr>
          <p:spPr bwMode="auto">
            <a:xfrm>
              <a:off x="518179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1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147207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  <a:sym typeface="Symbol"/>
                </a:rPr>
                <a:t>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905929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1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412995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8000" tIns="3600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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460260" y="984920"/>
              <a:ext cx="1020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Muscle</a:t>
              </a: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975204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1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302031" y="980728"/>
            <a:ext cx="1333865" cy="1651992"/>
            <a:chOff x="147207" y="984920"/>
            <a:chExt cx="1333865" cy="1651992"/>
          </a:xfrm>
        </p:grpSpPr>
        <p:sp>
          <p:nvSpPr>
            <p:cNvPr id="209" name="Oval 208"/>
            <p:cNvSpPr/>
            <p:nvPr/>
          </p:nvSpPr>
          <p:spPr bwMode="auto">
            <a:xfrm>
              <a:off x="518179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2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147207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4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905929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2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412995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2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28944" y="984920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Neuronal</a:t>
              </a: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975204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4</a:t>
              </a:r>
              <a:endPara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179512" y="2708920"/>
            <a:ext cx="1333865" cy="1651992"/>
            <a:chOff x="147207" y="984920"/>
            <a:chExt cx="1333865" cy="1651992"/>
          </a:xfrm>
        </p:grpSpPr>
        <p:sp>
          <p:nvSpPr>
            <p:cNvPr id="221" name="Oval 220"/>
            <p:cNvSpPr/>
            <p:nvPr/>
          </p:nvSpPr>
          <p:spPr bwMode="auto">
            <a:xfrm>
              <a:off x="518179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4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147207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3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905929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4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412995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4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28944" y="984920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Neuronal</a:t>
              </a: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975204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3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2339752" y="2852936"/>
            <a:ext cx="1333865" cy="1651992"/>
            <a:chOff x="147207" y="984920"/>
            <a:chExt cx="1333865" cy="1651992"/>
          </a:xfrm>
        </p:grpSpPr>
        <p:sp>
          <p:nvSpPr>
            <p:cNvPr id="228" name="Oval 227"/>
            <p:cNvSpPr/>
            <p:nvPr/>
          </p:nvSpPr>
          <p:spPr bwMode="auto">
            <a:xfrm>
              <a:off x="518179" y="131305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7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147207" y="1686763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7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905929" y="2060848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7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412995" y="2132856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72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7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28944" y="984920"/>
              <a:ext cx="11521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Neuronal</a:t>
              </a: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975204" y="1559525"/>
              <a:ext cx="504056" cy="504056"/>
            </a:xfrm>
            <a:prstGeom prst="ellipse">
              <a:avLst/>
            </a:prstGeom>
            <a:noFill/>
            <a:ln w="25400" cap="flat" cmpd="sng" algn="ctr">
              <a:solidFill>
                <a:srgbClr val="FFCC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sz="1800" b="1" i="0" dirty="0" smtClean="0">
                  <a:solidFill>
                    <a:schemeClr val="tx1">
                      <a:lumMod val="50000"/>
                    </a:schemeClr>
                  </a:solidFill>
                  <a:sym typeface="Symbol"/>
                </a:rPr>
                <a:t>7</a:t>
              </a:r>
              <a:endParaRPr lang="en-GB" sz="1800" b="1" i="0" dirty="0" smtClean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ACh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nicotinic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196" name="Group 195"/>
          <p:cNvGrpSpPr>
            <a:grpSpLocks noChangeAspect="1"/>
          </p:cNvGrpSpPr>
          <p:nvPr/>
        </p:nvGrpSpPr>
        <p:grpSpPr>
          <a:xfrm>
            <a:off x="1619672" y="4437112"/>
            <a:ext cx="720080" cy="1514277"/>
            <a:chOff x="6643702" y="4048151"/>
            <a:chExt cx="1136033" cy="2388994"/>
          </a:xfrm>
        </p:grpSpPr>
        <p:sp>
          <p:nvSpPr>
            <p:cNvPr id="192" name="Freeform 191"/>
            <p:cNvSpPr/>
            <p:nvPr/>
          </p:nvSpPr>
          <p:spPr bwMode="auto">
            <a:xfrm flipH="1">
              <a:off x="6939574" y="4048151"/>
              <a:ext cx="583006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6643702" y="4058833"/>
              <a:ext cx="1136033" cy="2346916"/>
            </a:xfrm>
            <a:custGeom>
              <a:avLst/>
              <a:gdLst>
                <a:gd name="connsiteX0" fmla="*/ 677918 w 1403132"/>
                <a:gd name="connsiteY0" fmla="*/ 144517 h 3034862"/>
                <a:gd name="connsiteX1" fmla="*/ 331077 w 1403132"/>
                <a:gd name="connsiteY1" fmla="*/ 144517 h 3034862"/>
                <a:gd name="connsiteX2" fmla="*/ 47297 w 1403132"/>
                <a:gd name="connsiteY2" fmla="*/ 869731 h 3034862"/>
                <a:gd name="connsiteX3" fmla="*/ 47297 w 1403132"/>
                <a:gd name="connsiteY3" fmla="*/ 1610710 h 3034862"/>
                <a:gd name="connsiteX4" fmla="*/ 315311 w 1403132"/>
                <a:gd name="connsiteY4" fmla="*/ 2320159 h 3034862"/>
                <a:gd name="connsiteX5" fmla="*/ 693684 w 1403132"/>
                <a:gd name="connsiteY5" fmla="*/ 3029607 h 3034862"/>
                <a:gd name="connsiteX6" fmla="*/ 1056290 w 1403132"/>
                <a:gd name="connsiteY6" fmla="*/ 2288628 h 3034862"/>
                <a:gd name="connsiteX7" fmla="*/ 1355835 w 1403132"/>
                <a:gd name="connsiteY7" fmla="*/ 1594945 h 3034862"/>
                <a:gd name="connsiteX8" fmla="*/ 1340070 w 1403132"/>
                <a:gd name="connsiteY8" fmla="*/ 838200 h 3034862"/>
                <a:gd name="connsiteX9" fmla="*/ 1056290 w 1403132"/>
                <a:gd name="connsiteY9" fmla="*/ 112986 h 3034862"/>
                <a:gd name="connsiteX10" fmla="*/ 677918 w 1403132"/>
                <a:gd name="connsiteY10" fmla="*/ 144517 h 303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3132" h="3034862">
                  <a:moveTo>
                    <a:pt x="677918" y="144517"/>
                  </a:moveTo>
                  <a:cubicBezTo>
                    <a:pt x="557049" y="149772"/>
                    <a:pt x="436180" y="23648"/>
                    <a:pt x="331077" y="144517"/>
                  </a:cubicBezTo>
                  <a:cubicBezTo>
                    <a:pt x="225974" y="265386"/>
                    <a:pt x="94594" y="625366"/>
                    <a:pt x="47297" y="869731"/>
                  </a:cubicBezTo>
                  <a:cubicBezTo>
                    <a:pt x="0" y="1114096"/>
                    <a:pt x="2628" y="1368972"/>
                    <a:pt x="47297" y="1610710"/>
                  </a:cubicBezTo>
                  <a:cubicBezTo>
                    <a:pt x="91966" y="1852448"/>
                    <a:pt x="207580" y="2083676"/>
                    <a:pt x="315311" y="2320159"/>
                  </a:cubicBezTo>
                  <a:cubicBezTo>
                    <a:pt x="423042" y="2556642"/>
                    <a:pt x="570188" y="3034862"/>
                    <a:pt x="693684" y="3029607"/>
                  </a:cubicBezTo>
                  <a:cubicBezTo>
                    <a:pt x="817181" y="3024352"/>
                    <a:pt x="945932" y="2527738"/>
                    <a:pt x="1056290" y="2288628"/>
                  </a:cubicBezTo>
                  <a:cubicBezTo>
                    <a:pt x="1166648" y="2049518"/>
                    <a:pt x="1308538" y="1836683"/>
                    <a:pt x="1355835" y="1594945"/>
                  </a:cubicBezTo>
                  <a:cubicBezTo>
                    <a:pt x="1403132" y="1353207"/>
                    <a:pt x="1389994" y="1085193"/>
                    <a:pt x="1340070" y="838200"/>
                  </a:cubicBezTo>
                  <a:cubicBezTo>
                    <a:pt x="1290146" y="591207"/>
                    <a:pt x="1164021" y="225972"/>
                    <a:pt x="1056290" y="112986"/>
                  </a:cubicBezTo>
                  <a:cubicBezTo>
                    <a:pt x="948559" y="0"/>
                    <a:pt x="798787" y="139262"/>
                    <a:pt x="677918" y="144517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1800000"/>
              </a:lightRig>
            </a:scene3d>
            <a:sp3d extrusionH="508000" prstMaterial="plastic">
              <a:bevelT w="635000" h="508000"/>
              <a:bevelB w="635000" h="508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6966895" y="4060095"/>
              <a:ext cx="439313" cy="2296494"/>
            </a:xfrm>
            <a:custGeom>
              <a:avLst/>
              <a:gdLst>
                <a:gd name="connsiteX0" fmla="*/ 54187 w 663787"/>
                <a:gd name="connsiteY0" fmla="*/ 362373 h 3393440"/>
                <a:gd name="connsiteX1" fmla="*/ 277707 w 663787"/>
                <a:gd name="connsiteY1" fmla="*/ 2536613 h 3393440"/>
                <a:gd name="connsiteX2" fmla="*/ 196427 w 663787"/>
                <a:gd name="connsiteY2" fmla="*/ 3268133 h 3393440"/>
                <a:gd name="connsiteX3" fmla="*/ 480907 w 663787"/>
                <a:gd name="connsiteY3" fmla="*/ 3268133 h 3393440"/>
                <a:gd name="connsiteX4" fmla="*/ 419947 w 663787"/>
                <a:gd name="connsiteY4" fmla="*/ 2516293 h 3393440"/>
                <a:gd name="connsiteX5" fmla="*/ 602827 w 663787"/>
                <a:gd name="connsiteY5" fmla="*/ 362373 h 3393440"/>
                <a:gd name="connsiteX6" fmla="*/ 54187 w 663787"/>
                <a:gd name="connsiteY6" fmla="*/ 362373 h 3393440"/>
                <a:gd name="connsiteX0" fmla="*/ 54187 w 671628"/>
                <a:gd name="connsiteY0" fmla="*/ 364313 h 3391992"/>
                <a:gd name="connsiteX1" fmla="*/ 277707 w 671628"/>
                <a:gd name="connsiteY1" fmla="*/ 2538553 h 3391992"/>
                <a:gd name="connsiteX2" fmla="*/ 196427 w 671628"/>
                <a:gd name="connsiteY2" fmla="*/ 3270073 h 3391992"/>
                <a:gd name="connsiteX3" fmla="*/ 480907 w 671628"/>
                <a:gd name="connsiteY3" fmla="*/ 3270073 h 3391992"/>
                <a:gd name="connsiteX4" fmla="*/ 466994 w 671628"/>
                <a:gd name="connsiteY4" fmla="*/ 2550191 h 3391992"/>
                <a:gd name="connsiteX5" fmla="*/ 602827 w 671628"/>
                <a:gd name="connsiteY5" fmla="*/ 364313 h 3391992"/>
                <a:gd name="connsiteX6" fmla="*/ 54187 w 671628"/>
                <a:gd name="connsiteY6" fmla="*/ 364313 h 3391992"/>
                <a:gd name="connsiteX0" fmla="*/ 67115 w 684556"/>
                <a:gd name="connsiteY0" fmla="*/ 364313 h 3390052"/>
                <a:gd name="connsiteX1" fmla="*/ 213067 w 684556"/>
                <a:gd name="connsiteY1" fmla="*/ 2550191 h 3390052"/>
                <a:gd name="connsiteX2" fmla="*/ 209355 w 684556"/>
                <a:gd name="connsiteY2" fmla="*/ 3270073 h 3390052"/>
                <a:gd name="connsiteX3" fmla="*/ 493835 w 684556"/>
                <a:gd name="connsiteY3" fmla="*/ 3270073 h 3390052"/>
                <a:gd name="connsiteX4" fmla="*/ 479922 w 684556"/>
                <a:gd name="connsiteY4" fmla="*/ 2550191 h 3390052"/>
                <a:gd name="connsiteX5" fmla="*/ 615755 w 684556"/>
                <a:gd name="connsiteY5" fmla="*/ 364313 h 3390052"/>
                <a:gd name="connsiteX6" fmla="*/ 67115 w 684556"/>
                <a:gd name="connsiteY6" fmla="*/ 364313 h 339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556" h="3390052">
                  <a:moveTo>
                    <a:pt x="67115" y="364313"/>
                  </a:moveTo>
                  <a:cubicBezTo>
                    <a:pt x="0" y="728626"/>
                    <a:pt x="189360" y="2065898"/>
                    <a:pt x="213067" y="2550191"/>
                  </a:cubicBezTo>
                  <a:cubicBezTo>
                    <a:pt x="236774" y="3034484"/>
                    <a:pt x="162560" y="3150093"/>
                    <a:pt x="209355" y="3270073"/>
                  </a:cubicBezTo>
                  <a:cubicBezTo>
                    <a:pt x="256150" y="3390053"/>
                    <a:pt x="448740" y="3390053"/>
                    <a:pt x="493835" y="3270073"/>
                  </a:cubicBezTo>
                  <a:cubicBezTo>
                    <a:pt x="538930" y="3150093"/>
                    <a:pt x="459602" y="3034484"/>
                    <a:pt x="479922" y="2550191"/>
                  </a:cubicBezTo>
                  <a:cubicBezTo>
                    <a:pt x="500242" y="2065898"/>
                    <a:pt x="684556" y="728626"/>
                    <a:pt x="615755" y="364313"/>
                  </a:cubicBezTo>
                  <a:cubicBezTo>
                    <a:pt x="546954" y="0"/>
                    <a:pt x="134230" y="0"/>
                    <a:pt x="67115" y="364313"/>
                  </a:cubicBezTo>
                  <a:close/>
                </a:path>
              </a:pathLst>
            </a:custGeom>
            <a:solidFill>
              <a:schemeClr val="tx1">
                <a:lumMod val="5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5" name="Freeform 194"/>
            <p:cNvSpPr/>
            <p:nvPr/>
          </p:nvSpPr>
          <p:spPr bwMode="auto">
            <a:xfrm>
              <a:off x="6929454" y="4071942"/>
              <a:ext cx="663749" cy="2365203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4961068" y="6093296"/>
            <a:ext cx="410445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Mihalak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(2006) Mol </a:t>
            </a:r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Pharm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; 73(3) 801-5</a:t>
            </a:r>
          </a:p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Shim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(2012)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Neuropsychopharmacology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; 37(3) 660-46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Plebani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 (2012) Drug Alcohol Depend; 121(1-2) 163-6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Slemmer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(2000) J </a:t>
            </a:r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Pharmacol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Exp </a:t>
            </a:r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Ther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: 295 321-7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4355976" y="867191"/>
            <a:ext cx="4608512" cy="5586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7-TM G-protein coupled receptors with a very wide peripheral distribution pattern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Muscarinic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antagonists are used as bronchodilators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Ipratropium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tiotropium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  <a:endParaRPr lang="en-GB" i="0" dirty="0" smtClean="0">
              <a:solidFill>
                <a:srgbClr val="336699"/>
              </a:solidFill>
              <a:latin typeface="+mn-lt"/>
              <a:sym typeface="Symbol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Agonists are used to treat glaucoma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pilocarpine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) and urinary retention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  <a:sym typeface="Symbol"/>
              </a:rPr>
              <a:t>bethanechol</a:t>
            </a:r>
            <a:r>
              <a:rPr lang="en-GB" i="0" dirty="0" smtClean="0">
                <a:solidFill>
                  <a:srgbClr val="336699"/>
                </a:solidFill>
                <a:latin typeface="+mn-lt"/>
                <a:sym typeface="Symbol"/>
              </a:rPr>
              <a:t>)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  <a:sym typeface="Symbol"/>
            </a:endParaRPr>
          </a:p>
          <a:p>
            <a:pPr marL="263525" indent="-263525">
              <a:buFont typeface="+mj-lt"/>
              <a:buAutoNum type="arabicPeriod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G</a:t>
            </a:r>
            <a:r>
              <a:rPr lang="en-GB" b="1" i="0" baseline="-25000" dirty="0" err="1" smtClean="0">
                <a:solidFill>
                  <a:srgbClr val="336699"/>
                </a:solidFill>
                <a:latin typeface="+mn-lt"/>
                <a:sym typeface="Symbol"/>
              </a:rPr>
              <a:t>q</a:t>
            </a: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- linked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5</a:t>
            </a:r>
          </a:p>
          <a:p>
            <a:pPr marL="442913" lvl="1" indent="-17938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Numerous 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1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 blockers have been developed for the treatment of Alzheimer’s disease but are ineffective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b="1" i="0" dirty="0" err="1" smtClean="0">
                <a:solidFill>
                  <a:srgbClr val="336699"/>
                </a:solidFill>
                <a:latin typeface="+mn-lt"/>
                <a:sym typeface="Symbol"/>
              </a:rPr>
              <a:t>G</a:t>
            </a:r>
            <a:r>
              <a:rPr lang="en-GB" b="1" i="0" baseline="-25000" dirty="0" err="1" smtClean="0">
                <a:solidFill>
                  <a:srgbClr val="336699"/>
                </a:solidFill>
                <a:latin typeface="+mn-lt"/>
                <a:sym typeface="Symbol"/>
              </a:rPr>
              <a:t>i</a:t>
            </a:r>
            <a:r>
              <a:rPr lang="en-GB" b="1" i="0" dirty="0" smtClean="0">
                <a:solidFill>
                  <a:srgbClr val="336699"/>
                </a:solidFill>
                <a:latin typeface="+mn-lt"/>
                <a:sym typeface="Symbol"/>
              </a:rPr>
              <a:t> linked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4</a:t>
            </a:r>
          </a:p>
          <a:p>
            <a:pPr marL="442913" lvl="1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Blockade of M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4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receptors has been investigated for Parkinson’s disease and Schizophrenia</a:t>
            </a:r>
          </a:p>
          <a:p>
            <a:pPr marL="174625" lvl="1" indent="-17462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174625" lvl="1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M1 &amp; M4 ‘preferring’ agonist </a:t>
            </a:r>
            <a:r>
              <a:rPr lang="en-GB" b="1" i="0" dirty="0" err="1" smtClean="0">
                <a:solidFill>
                  <a:srgbClr val="336699"/>
                </a:solidFill>
                <a:latin typeface="+mn-lt"/>
              </a:rPr>
              <a:t>Xanomeline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is effective in animal models of schizophrenia (Barak &amp; Weiner, 2011)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ACh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muscarinic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7504" y="822858"/>
            <a:ext cx="4014703" cy="2952327"/>
            <a:chOff x="107504" y="836713"/>
            <a:chExt cx="4014703" cy="2952327"/>
          </a:xfrm>
        </p:grpSpPr>
        <p:sp>
          <p:nvSpPr>
            <p:cNvPr id="68" name="Rectangle 67"/>
            <p:cNvSpPr/>
            <p:nvPr/>
          </p:nvSpPr>
          <p:spPr bwMode="auto">
            <a:xfrm>
              <a:off x="121360" y="1425315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non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M</a:t>
              </a:r>
              <a:r>
                <a:rPr kumimoji="0" lang="en-GB" sz="1600" i="0" u="none" strike="noStrike" normalizeH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1</a:t>
              </a: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, M</a:t>
              </a:r>
              <a:r>
                <a:rPr kumimoji="0" lang="en-GB" sz="1600" i="0" u="none" strike="noStrike" normalizeH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3</a:t>
              </a:r>
              <a:r>
                <a:rPr kumimoji="0" lang="en-GB" sz="1600" i="0" u="none" strike="noStrike" normalizeH="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 &amp; M</a:t>
              </a:r>
              <a:r>
                <a:rPr kumimoji="0" lang="en-GB" sz="1600" i="0" u="none" strike="noStrike" normalizeH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  <a:sym typeface="Symbol"/>
                </a:rPr>
                <a:t>5</a:t>
              </a:r>
              <a:endParaRPr kumimoji="0" lang="en-GB" sz="1600" i="0" u="none" strike="noStrike" normalizeH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 rot="5400000">
              <a:off x="611560" y="332657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322520" y="2365981"/>
              <a:ext cx="500066" cy="500066"/>
            </a:xfrm>
            <a:prstGeom prst="ellipse">
              <a:avLst/>
            </a:prstGeom>
            <a:solidFill>
              <a:schemeClr val="bg2">
                <a:lumMod val="50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q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71" name="Group 153"/>
            <p:cNvGrpSpPr/>
            <p:nvPr/>
          </p:nvGrpSpPr>
          <p:grpSpPr>
            <a:xfrm>
              <a:off x="1691680" y="1628800"/>
              <a:ext cx="604638" cy="749646"/>
              <a:chOff x="2575557" y="1628800"/>
              <a:chExt cx="604638" cy="749646"/>
            </a:xfrm>
          </p:grpSpPr>
          <p:sp>
            <p:nvSpPr>
              <p:cNvPr id="166" name="Rounded Rectangle 165"/>
              <p:cNvSpPr/>
              <p:nvPr/>
            </p:nvSpPr>
            <p:spPr bwMode="auto">
              <a:xfrm>
                <a:off x="2575557" y="1628800"/>
                <a:ext cx="214314" cy="441852"/>
              </a:xfrm>
              <a:prstGeom prst="roundRect">
                <a:avLst>
                  <a:gd name="adj" fmla="val 45539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Rounded Rectangle 166"/>
              <p:cNvSpPr/>
              <p:nvPr/>
            </p:nvSpPr>
            <p:spPr bwMode="auto">
              <a:xfrm rot="5919764">
                <a:off x="2733611" y="1931862"/>
                <a:ext cx="359851" cy="533317"/>
              </a:xfrm>
              <a:prstGeom prst="roundRect">
                <a:avLst>
                  <a:gd name="adj" fmla="val 46833"/>
                </a:avLst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4572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Verdana" pitchFamily="34" charset="0"/>
                    <a:cs typeface="Times New Roman" pitchFamily="18" charset="0"/>
                  </a:rPr>
                  <a:t>PLC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168" name="Shape 85"/>
              <p:cNvCxnSpPr>
                <a:stCxn id="166" idx="2"/>
              </p:cNvCxnSpPr>
              <p:nvPr/>
            </p:nvCxnSpPr>
            <p:spPr bwMode="auto">
              <a:xfrm rot="16200000" flipH="1">
                <a:off x="2588143" y="2165223"/>
                <a:ext cx="206220" cy="1707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47625" cap="flat" cmpd="sng" algn="ctr">
                <a:solidFill>
                  <a:srgbClr val="CCEC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</p:grpSp>
        <p:sp>
          <p:nvSpPr>
            <p:cNvPr id="72" name="TextBox 71"/>
            <p:cNvSpPr txBox="1"/>
            <p:nvPr/>
          </p:nvSpPr>
          <p:spPr>
            <a:xfrm>
              <a:off x="2296750" y="2551049"/>
              <a:ext cx="5886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IP</a:t>
              </a:r>
              <a:r>
                <a:rPr lang="en-GB" sz="2400" b="1" i="0" baseline="-2500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3</a:t>
              </a:r>
              <a:endParaRPr lang="en-US" sz="2400" b="1" i="0" baseline="-2500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202491" y="3284984"/>
              <a:ext cx="8130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Ca</a:t>
              </a:r>
              <a:r>
                <a:rPr lang="en-GB" sz="2400" b="1" i="0" baseline="3000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2+</a:t>
              </a:r>
              <a:endParaRPr lang="en-US" sz="2400" b="1" i="0" baseline="3000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74" name="Down Arrow 73"/>
            <p:cNvSpPr/>
            <p:nvPr/>
          </p:nvSpPr>
          <p:spPr bwMode="auto">
            <a:xfrm>
              <a:off x="2416617" y="2177685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Down Arrow 74"/>
            <p:cNvSpPr/>
            <p:nvPr/>
          </p:nvSpPr>
          <p:spPr bwMode="auto">
            <a:xfrm>
              <a:off x="2413884" y="2972506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76" name="Group 150"/>
            <p:cNvGrpSpPr/>
            <p:nvPr/>
          </p:nvGrpSpPr>
          <p:grpSpPr>
            <a:xfrm>
              <a:off x="121881" y="1408640"/>
              <a:ext cx="3946063" cy="604287"/>
              <a:chOff x="362882" y="1408640"/>
              <a:chExt cx="3747915" cy="604287"/>
            </a:xfrm>
          </p:grpSpPr>
          <p:sp>
            <p:nvSpPr>
              <p:cNvPr id="98" name="Oval 97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145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7" name="Down Arrow 76"/>
            <p:cNvSpPr/>
            <p:nvPr/>
          </p:nvSpPr>
          <p:spPr bwMode="auto">
            <a:xfrm rot="16200000">
              <a:off x="2981024" y="1742944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Down Arrow 77"/>
            <p:cNvSpPr/>
            <p:nvPr/>
          </p:nvSpPr>
          <p:spPr bwMode="auto">
            <a:xfrm>
              <a:off x="3541387" y="2170055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253058" y="1700583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DAG</a:t>
              </a:r>
              <a:endParaRPr lang="en-US" sz="24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228492" y="239127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PKC</a:t>
              </a:r>
              <a:endParaRPr lang="en-US" sz="2400" b="1" i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98469" y="1715489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PIP</a:t>
              </a:r>
              <a:r>
                <a:rPr lang="en-GB" sz="2400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</a:rPr>
                <a:t>2</a:t>
              </a:r>
              <a:endParaRPr lang="en-US" sz="2400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endParaRPr>
            </a:p>
          </p:txBody>
        </p:sp>
        <p:grpSp>
          <p:nvGrpSpPr>
            <p:cNvPr id="82" name="Group 257"/>
            <p:cNvGrpSpPr/>
            <p:nvPr/>
          </p:nvGrpSpPr>
          <p:grpSpPr>
            <a:xfrm rot="5400000">
              <a:off x="215231" y="1115816"/>
              <a:ext cx="1357322" cy="1143008"/>
              <a:chOff x="2627784" y="4725144"/>
              <a:chExt cx="1738122" cy="1224136"/>
            </a:xfrm>
            <a:scene3d>
              <a:camera prst="orthographicFront"/>
              <a:lightRig rig="sunrise" dir="t"/>
            </a:scene3d>
          </p:grpSpPr>
          <p:sp>
            <p:nvSpPr>
              <p:cNvPr id="83" name="Rounded Rectangle 82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Rounded Rectangle 88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90" name="Curved Connector 229"/>
              <p:cNvCxnSpPr>
                <a:stCxn id="86" idx="2"/>
                <a:endCxn id="84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1" name="Curved Connector 229"/>
              <p:cNvCxnSpPr>
                <a:stCxn id="84" idx="0"/>
                <a:endCxn id="83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2" name="Curved Connector 229"/>
              <p:cNvCxnSpPr>
                <a:endCxn id="83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3" name="Curved Connector 229"/>
              <p:cNvCxnSpPr>
                <a:stCxn id="87" idx="0"/>
                <a:endCxn id="89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4" name="Curved Connector 229"/>
              <p:cNvCxnSpPr>
                <a:stCxn id="85" idx="2"/>
                <a:endCxn id="89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5" name="Curved Connector 229"/>
              <p:cNvCxnSpPr>
                <a:stCxn id="88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6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97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</p:grpSp>
      <p:grpSp>
        <p:nvGrpSpPr>
          <p:cNvPr id="169" name="Group 168"/>
          <p:cNvGrpSpPr/>
          <p:nvPr/>
        </p:nvGrpSpPr>
        <p:grpSpPr>
          <a:xfrm>
            <a:off x="107504" y="3819484"/>
            <a:ext cx="3960440" cy="2952327"/>
            <a:chOff x="107504" y="3819484"/>
            <a:chExt cx="3960440" cy="2952327"/>
          </a:xfrm>
        </p:grpSpPr>
        <p:sp>
          <p:nvSpPr>
            <p:cNvPr id="170" name="Rectangle 169"/>
            <p:cNvSpPr/>
            <p:nvPr/>
          </p:nvSpPr>
          <p:spPr bwMode="auto">
            <a:xfrm>
              <a:off x="121360" y="4408086"/>
              <a:ext cx="3946584" cy="236372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1116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M</a:t>
              </a:r>
              <a:r>
                <a:rPr lang="en-GB" i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2</a:t>
              </a:r>
              <a:r>
                <a:rPr lang="en-GB" i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 &amp; M</a:t>
              </a:r>
              <a:r>
                <a:rPr lang="en-GB" i="0" baseline="-25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sym typeface="Symbol"/>
                </a:rPr>
                <a:t>4</a:t>
              </a:r>
              <a:endParaRPr lang="en-GB" i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 rot="5400000">
              <a:off x="611560" y="3315428"/>
              <a:ext cx="2952327" cy="396044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447215" y="5237912"/>
              <a:ext cx="500066" cy="500066"/>
            </a:xfrm>
            <a:prstGeom prst="ellipse">
              <a:avLst/>
            </a:prstGeom>
            <a:solidFill>
              <a:schemeClr val="accent1"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171450"/>
            </a:sp3d>
          </p:spPr>
          <p:txBody>
            <a:bodyPr vert="horz" wrap="none" lIns="64008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sz="2000" b="1" i="0" u="none" strike="noStrike" cap="none" normalizeH="0" baseline="-25000" dirty="0" err="1" smtClean="0">
                  <a:ln>
                    <a:solidFill>
                      <a:srgbClr val="FFFF00"/>
                    </a:solidFill>
                  </a:ln>
                  <a:solidFill>
                    <a:srgbClr val="FFFF66"/>
                  </a:solidFill>
                  <a:effectLst/>
                  <a:latin typeface="+mn-lt"/>
                  <a:cs typeface="Times New Roman" pitchFamily="18" charset="0"/>
                  <a:sym typeface="Symbol"/>
                </a:rPr>
                <a:t>i</a:t>
              </a:r>
              <a:endParaRPr kumimoji="0" lang="en-GB" sz="2000" b="1" i="0" u="none" strike="noStrike" cap="none" normalizeH="0" baseline="-25000" dirty="0" smtClean="0">
                <a:ln>
                  <a:solidFill>
                    <a:srgbClr val="FFFF00"/>
                  </a:solidFill>
                </a:ln>
                <a:solidFill>
                  <a:srgbClr val="FFFF66"/>
                </a:solidFill>
                <a:effectLst/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173" name="Group 150"/>
            <p:cNvGrpSpPr/>
            <p:nvPr/>
          </p:nvGrpSpPr>
          <p:grpSpPr>
            <a:xfrm>
              <a:off x="121881" y="4391411"/>
              <a:ext cx="3946063" cy="604287"/>
              <a:chOff x="362882" y="1408640"/>
              <a:chExt cx="3747915" cy="604287"/>
            </a:xfrm>
          </p:grpSpPr>
          <p:sp>
            <p:nvSpPr>
              <p:cNvPr id="214" name="Oval 213"/>
              <p:cNvSpPr/>
              <p:nvPr/>
            </p:nvSpPr>
            <p:spPr bwMode="auto">
              <a:xfrm>
                <a:off x="1022311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Oval 10"/>
              <p:cNvSpPr/>
              <p:nvPr/>
            </p:nvSpPr>
            <p:spPr bwMode="auto">
              <a:xfrm>
                <a:off x="2341170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Freeform 215"/>
              <p:cNvSpPr/>
              <p:nvPr/>
            </p:nvSpPr>
            <p:spPr bwMode="auto">
              <a:xfrm>
                <a:off x="451377" y="166826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Freeform 216"/>
              <p:cNvSpPr/>
              <p:nvPr/>
            </p:nvSpPr>
            <p:spPr bwMode="auto">
              <a:xfrm>
                <a:off x="668221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Freeform 217"/>
              <p:cNvSpPr/>
              <p:nvPr/>
            </p:nvSpPr>
            <p:spPr bwMode="auto">
              <a:xfrm>
                <a:off x="89499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9" name="Freeform 218"/>
              <p:cNvSpPr/>
              <p:nvPr/>
            </p:nvSpPr>
            <p:spPr bwMode="auto">
              <a:xfrm>
                <a:off x="1994045" y="1675546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0" name="Freeform 219"/>
              <p:cNvSpPr/>
              <p:nvPr/>
            </p:nvSpPr>
            <p:spPr bwMode="auto">
              <a:xfrm>
                <a:off x="2649991" y="1672469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Freeform 16"/>
              <p:cNvSpPr/>
              <p:nvPr/>
            </p:nvSpPr>
            <p:spPr bwMode="auto">
              <a:xfrm>
                <a:off x="243018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2" name="Freeform 221"/>
              <p:cNvSpPr/>
              <p:nvPr/>
            </p:nvSpPr>
            <p:spPr bwMode="auto">
              <a:xfrm>
                <a:off x="1555190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Freeform 222"/>
              <p:cNvSpPr/>
              <p:nvPr/>
            </p:nvSpPr>
            <p:spPr bwMode="auto">
              <a:xfrm>
                <a:off x="1328415" y="166939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4" name="Freeform 223"/>
              <p:cNvSpPr/>
              <p:nvPr/>
            </p:nvSpPr>
            <p:spPr bwMode="auto">
              <a:xfrm>
                <a:off x="1770752" y="1666315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Freeform 224"/>
              <p:cNvSpPr/>
              <p:nvPr/>
            </p:nvSpPr>
            <p:spPr bwMode="auto">
              <a:xfrm>
                <a:off x="2198585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6" name="Freeform 225"/>
              <p:cNvSpPr/>
              <p:nvPr/>
            </p:nvSpPr>
            <p:spPr bwMode="auto">
              <a:xfrm>
                <a:off x="1105123" y="1678623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7" name="Freeform 226"/>
              <p:cNvSpPr/>
              <p:nvPr/>
            </p:nvSpPr>
            <p:spPr bwMode="auto">
              <a:xfrm>
                <a:off x="1336320" y="160736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8" name="Freeform 227"/>
              <p:cNvSpPr/>
              <p:nvPr/>
            </p:nvSpPr>
            <p:spPr bwMode="auto">
              <a:xfrm>
                <a:off x="45537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9" name="Freeform 228"/>
              <p:cNvSpPr/>
              <p:nvPr/>
            </p:nvSpPr>
            <p:spPr bwMode="auto">
              <a:xfrm>
                <a:off x="884548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0" name="Freeform 229"/>
              <p:cNvSpPr/>
              <p:nvPr/>
            </p:nvSpPr>
            <p:spPr bwMode="auto">
              <a:xfrm>
                <a:off x="1537778" y="1593823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1" name="Freeform 230"/>
              <p:cNvSpPr/>
              <p:nvPr/>
            </p:nvSpPr>
            <p:spPr bwMode="auto">
              <a:xfrm>
                <a:off x="2193725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2" name="Freeform 231"/>
              <p:cNvSpPr/>
              <p:nvPr/>
            </p:nvSpPr>
            <p:spPr bwMode="auto">
              <a:xfrm>
                <a:off x="2420499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3" name="Freeform 232"/>
              <p:cNvSpPr/>
              <p:nvPr/>
            </p:nvSpPr>
            <p:spPr bwMode="auto">
              <a:xfrm>
                <a:off x="2670884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4" name="Freeform 233"/>
              <p:cNvSpPr/>
              <p:nvPr/>
            </p:nvSpPr>
            <p:spPr bwMode="auto">
              <a:xfrm>
                <a:off x="1998291" y="1611609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5" name="Freeform 234"/>
              <p:cNvSpPr/>
              <p:nvPr/>
            </p:nvSpPr>
            <p:spPr bwMode="auto">
              <a:xfrm>
                <a:off x="1781199" y="1608531"/>
                <a:ext cx="50575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6" name="Freeform 235"/>
              <p:cNvSpPr/>
              <p:nvPr/>
            </p:nvSpPr>
            <p:spPr bwMode="auto">
              <a:xfrm>
                <a:off x="1077264" y="161160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7" name="Freeform 236"/>
              <p:cNvSpPr/>
              <p:nvPr/>
            </p:nvSpPr>
            <p:spPr bwMode="auto">
              <a:xfrm>
                <a:off x="630679" y="1602378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 bwMode="auto">
              <a:xfrm>
                <a:off x="362882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 bwMode="auto">
              <a:xfrm>
                <a:off x="582692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 bwMode="auto">
              <a:xfrm>
                <a:off x="80250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 bwMode="auto">
              <a:xfrm>
                <a:off x="1022311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 bwMode="auto">
              <a:xfrm>
                <a:off x="124212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 bwMode="auto">
              <a:xfrm>
                <a:off x="1461931" y="140864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 bwMode="auto">
              <a:xfrm>
                <a:off x="168174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 bwMode="auto">
              <a:xfrm>
                <a:off x="1901551" y="1426147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 bwMode="auto">
              <a:xfrm>
                <a:off x="2121361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>
                <a:off x="2341170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256098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362882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582692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>
                <a:off x="80250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124212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1461931" y="178831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 bwMode="auto">
              <a:xfrm>
                <a:off x="168174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 bwMode="auto">
              <a:xfrm>
                <a:off x="1901551" y="180582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 bwMode="auto">
              <a:xfrm>
                <a:off x="2121361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256098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 bwMode="auto">
              <a:xfrm>
                <a:off x="3000599" y="181457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258"/>
              <p:cNvSpPr/>
              <p:nvPr/>
            </p:nvSpPr>
            <p:spPr bwMode="auto">
              <a:xfrm>
                <a:off x="3089611" y="1687177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259"/>
              <p:cNvSpPr/>
              <p:nvPr/>
            </p:nvSpPr>
            <p:spPr bwMode="auto">
              <a:xfrm>
                <a:off x="2858014" y="1666315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Freeform 260"/>
              <p:cNvSpPr/>
              <p:nvPr/>
            </p:nvSpPr>
            <p:spPr bwMode="auto">
              <a:xfrm>
                <a:off x="2853154" y="1605455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Freeform 261"/>
              <p:cNvSpPr/>
              <p:nvPr/>
            </p:nvSpPr>
            <p:spPr bwMode="auto">
              <a:xfrm>
                <a:off x="3079928" y="1611609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 bwMode="auto">
              <a:xfrm>
                <a:off x="2780790" y="1417394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>
                <a:off x="3000599" y="143490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>
                <a:off x="2780790" y="179707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 bwMode="auto">
              <a:xfrm>
                <a:off x="3890987" y="1818712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3320053" y="1672404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3536897" y="1679682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3763671" y="1673528"/>
                <a:ext cx="39627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0" name="Freeform 269"/>
              <p:cNvSpPr/>
              <p:nvPr/>
            </p:nvSpPr>
            <p:spPr bwMode="auto">
              <a:xfrm>
                <a:off x="3973799" y="1682759"/>
                <a:ext cx="35168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1" name="Freeform 270"/>
              <p:cNvSpPr/>
              <p:nvPr/>
            </p:nvSpPr>
            <p:spPr bwMode="auto">
              <a:xfrm>
                <a:off x="3324051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2" name="Freeform 271"/>
              <p:cNvSpPr/>
              <p:nvPr/>
            </p:nvSpPr>
            <p:spPr bwMode="auto">
              <a:xfrm>
                <a:off x="3753224" y="1609591"/>
                <a:ext cx="14508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3" name="Freeform 272"/>
              <p:cNvSpPr/>
              <p:nvPr/>
            </p:nvSpPr>
            <p:spPr bwMode="auto">
              <a:xfrm>
                <a:off x="3945940" y="161574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4" name="Freeform 273"/>
              <p:cNvSpPr/>
              <p:nvPr/>
            </p:nvSpPr>
            <p:spPr bwMode="auto">
              <a:xfrm>
                <a:off x="3499355" y="1606514"/>
                <a:ext cx="69510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 bwMode="auto">
              <a:xfrm>
                <a:off x="3231558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 bwMode="auto">
              <a:xfrm>
                <a:off x="3451368" y="1430283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 bwMode="auto">
              <a:xfrm>
                <a:off x="3671177" y="1421530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>
                <a:off x="3890987" y="143903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 bwMode="auto">
              <a:xfrm>
                <a:off x="3231558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 bwMode="auto">
              <a:xfrm>
                <a:off x="3451368" y="1809959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 bwMode="auto">
              <a:xfrm>
                <a:off x="3671177" y="1801206"/>
                <a:ext cx="219810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4" name="Group 257"/>
            <p:cNvGrpSpPr/>
            <p:nvPr/>
          </p:nvGrpSpPr>
          <p:grpSpPr>
            <a:xfrm rot="5400000">
              <a:off x="215231" y="4098587"/>
              <a:ext cx="1357322" cy="1143008"/>
              <a:chOff x="2627784" y="4725144"/>
              <a:chExt cx="1738122" cy="1224136"/>
            </a:xfrm>
            <a:solidFill>
              <a:schemeClr val="bg2">
                <a:lumMod val="50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sp>
            <p:nvSpPr>
              <p:cNvPr id="199" name="Rounded Rectangle 198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0" name="Rounded Rectangle 199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Rounded Rectangle 200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Rounded Rectangle 202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4" name="Rounded Rectangle 203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Rounded Rectangle 204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06" name="Curved Connector 229"/>
              <p:cNvCxnSpPr>
                <a:stCxn id="202" idx="2"/>
                <a:endCxn id="200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07" name="Curved Connector 229"/>
              <p:cNvCxnSpPr>
                <a:stCxn id="200" idx="0"/>
                <a:endCxn id="199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08" name="Curved Connector 229"/>
              <p:cNvCxnSpPr>
                <a:endCxn id="199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09" name="Curved Connector 229"/>
              <p:cNvCxnSpPr>
                <a:stCxn id="203" idx="0"/>
                <a:endCxn id="205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10" name="Curved Connector 229"/>
              <p:cNvCxnSpPr>
                <a:stCxn id="201" idx="2"/>
                <a:endCxn id="205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11" name="Curved Connector 229"/>
              <p:cNvCxnSpPr>
                <a:stCxn id="204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12" name="Curved Connector 229"/>
              <p:cNvCxnSpPr/>
              <p:nvPr/>
            </p:nvCxnSpPr>
            <p:spPr bwMode="auto">
              <a:xfrm flipV="1">
                <a:off x="2627784" y="5661248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  <p:cxnSp>
            <p:nvCxnSpPr>
              <p:cNvPr id="213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grp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/>
            </p:spPr>
          </p:cxnSp>
        </p:grpSp>
        <p:grpSp>
          <p:nvGrpSpPr>
            <p:cNvPr id="175" name="Group 258"/>
            <p:cNvGrpSpPr/>
            <p:nvPr/>
          </p:nvGrpSpPr>
          <p:grpSpPr>
            <a:xfrm>
              <a:off x="2225131" y="4383067"/>
              <a:ext cx="762693" cy="990149"/>
              <a:chOff x="1696308" y="2758406"/>
              <a:chExt cx="1020282" cy="1219765"/>
            </a:xfrm>
          </p:grpSpPr>
          <p:cxnSp>
            <p:nvCxnSpPr>
              <p:cNvPr id="183" name="Shape 182"/>
              <p:cNvCxnSpPr/>
              <p:nvPr/>
            </p:nvCxnSpPr>
            <p:spPr bwMode="auto">
              <a:xfrm rot="5400000">
                <a:off x="1887102" y="3612218"/>
                <a:ext cx="212233" cy="26677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cxnSp>
            <p:nvCxnSpPr>
              <p:cNvPr id="184" name="Shape 183"/>
              <p:cNvCxnSpPr/>
              <p:nvPr/>
            </p:nvCxnSpPr>
            <p:spPr bwMode="auto">
              <a:xfrm rot="16200000" flipH="1">
                <a:off x="2333282" y="3697589"/>
                <a:ext cx="309912" cy="89205"/>
              </a:xfrm>
              <a:prstGeom prst="curvedConnector2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0B6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50800"/>
              </a:sp3d>
            </p:spPr>
          </p:cxnSp>
          <p:sp>
            <p:nvSpPr>
              <p:cNvPr id="185" name="Rounded Rectangle 184"/>
              <p:cNvSpPr/>
              <p:nvPr/>
            </p:nvSpPr>
            <p:spPr bwMode="auto">
              <a:xfrm rot="6399598">
                <a:off x="2092600" y="3525815"/>
                <a:ext cx="327520" cy="577191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vert270" wrap="none" lIns="0" tIns="252000" rIns="288000" bIns="36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Arial" pitchFamily="34" charset="0"/>
                    <a:cs typeface="Arial" pitchFamily="34" charset="0"/>
                  </a:rPr>
                  <a:t>AC</a:t>
                </a: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Rounded Rectangle 185"/>
              <p:cNvSpPr/>
              <p:nvPr/>
            </p:nvSpPr>
            <p:spPr bwMode="auto">
              <a:xfrm rot="675103">
                <a:off x="2338232" y="29453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Rounded Rectangle 186"/>
              <p:cNvSpPr/>
              <p:nvPr/>
            </p:nvSpPr>
            <p:spPr bwMode="auto">
              <a:xfrm rot="675103">
                <a:off x="2550007" y="2967126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Rounded Rectangle 187"/>
              <p:cNvSpPr/>
              <p:nvPr/>
            </p:nvSpPr>
            <p:spPr bwMode="auto">
              <a:xfrm rot="675103">
                <a:off x="2476782" y="3012651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ounded Rectangle 188"/>
              <p:cNvSpPr/>
              <p:nvPr/>
            </p:nvSpPr>
            <p:spPr bwMode="auto">
              <a:xfrm rot="675103">
                <a:off x="2397795" y="2873912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Rounded Rectangle 189"/>
              <p:cNvSpPr/>
              <p:nvPr/>
            </p:nvSpPr>
            <p:spPr bwMode="auto">
              <a:xfrm rot="675103">
                <a:off x="2409482" y="298370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Rounded Rectangle 190"/>
              <p:cNvSpPr/>
              <p:nvPr/>
            </p:nvSpPr>
            <p:spPr bwMode="auto">
              <a:xfrm rot="675103">
                <a:off x="2492983" y="2864577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Rounded Rectangle 191"/>
              <p:cNvSpPr/>
              <p:nvPr/>
            </p:nvSpPr>
            <p:spPr bwMode="auto">
              <a:xfrm rot="20632175">
                <a:off x="1912347" y="2910528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Rounded Rectangle 192"/>
              <p:cNvSpPr/>
              <p:nvPr/>
            </p:nvSpPr>
            <p:spPr bwMode="auto">
              <a:xfrm rot="20632175">
                <a:off x="1839122" y="2956053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Rounded Rectangle 193"/>
              <p:cNvSpPr/>
              <p:nvPr/>
            </p:nvSpPr>
            <p:spPr bwMode="auto">
              <a:xfrm rot="20632175">
                <a:off x="1760135" y="2817314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" name="Rounded Rectangle 194"/>
              <p:cNvSpPr/>
              <p:nvPr/>
            </p:nvSpPr>
            <p:spPr bwMode="auto">
              <a:xfrm rot="20632175">
                <a:off x="1771822" y="2927105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Rounded Rectangle 195"/>
              <p:cNvSpPr/>
              <p:nvPr/>
            </p:nvSpPr>
            <p:spPr bwMode="auto">
              <a:xfrm rot="20632175">
                <a:off x="1855323" y="2807979"/>
                <a:ext cx="126559" cy="548007"/>
              </a:xfrm>
              <a:prstGeom prst="roundRect">
                <a:avLst>
                  <a:gd name="adj" fmla="val 45539"/>
                </a:avLst>
              </a:prstGeom>
              <a:solidFill>
                <a:srgbClr val="F0B6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7" name="Rounded Rectangle 196"/>
              <p:cNvSpPr/>
              <p:nvPr/>
            </p:nvSpPr>
            <p:spPr bwMode="auto">
              <a:xfrm rot="675103">
                <a:off x="2322460" y="2816845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Rounded Rectangle 197"/>
              <p:cNvSpPr/>
              <p:nvPr/>
            </p:nvSpPr>
            <p:spPr bwMode="auto">
              <a:xfrm rot="20584901">
                <a:off x="1696308" y="2758406"/>
                <a:ext cx="394130" cy="777867"/>
              </a:xfrm>
              <a:prstGeom prst="roundRect">
                <a:avLst>
                  <a:gd name="adj" fmla="val 45539"/>
                </a:avLst>
              </a:prstGeom>
              <a:solidFill>
                <a:srgbClr val="F0B670">
                  <a:alpha val="67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190500" h="139700"/>
                <a:bevelB w="190500" h="1397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6" name="Group 275"/>
            <p:cNvGrpSpPr/>
            <p:nvPr/>
          </p:nvGrpSpPr>
          <p:grpSpPr>
            <a:xfrm>
              <a:off x="2739242" y="5013176"/>
              <a:ext cx="1040670" cy="1659020"/>
              <a:chOff x="1742453" y="4029029"/>
              <a:chExt cx="1293890" cy="2020976"/>
            </a:xfrm>
          </p:grpSpPr>
          <p:sp>
            <p:nvSpPr>
              <p:cNvPr id="178" name="TextBox 177"/>
              <p:cNvSpPr txBox="1"/>
              <p:nvPr/>
            </p:nvSpPr>
            <p:spPr>
              <a:xfrm>
                <a:off x="1916421" y="4029029"/>
                <a:ext cx="966550" cy="56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ATP</a:t>
                </a:r>
                <a:endParaRPr lang="en-US" sz="2400" b="1" i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1742453" y="4739485"/>
                <a:ext cx="1293890" cy="562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err="1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cAMP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1890175" y="5487616"/>
                <a:ext cx="1038779" cy="5623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i="0" dirty="0" smtClean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PKA</a:t>
                </a:r>
                <a:endParaRPr lang="en-US" sz="2400" b="1" i="0" dirty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Down Arrow 180"/>
              <p:cNvSpPr/>
              <p:nvPr/>
            </p:nvSpPr>
            <p:spPr bwMode="auto">
              <a:xfrm>
                <a:off x="2246316" y="4507161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Down Arrow 181"/>
              <p:cNvSpPr/>
              <p:nvPr/>
            </p:nvSpPr>
            <p:spPr bwMode="auto">
              <a:xfrm>
                <a:off x="2243118" y="5261753"/>
                <a:ext cx="241610" cy="292654"/>
              </a:xfrm>
              <a:prstGeom prst="downArrow">
                <a:avLst>
                  <a:gd name="adj1" fmla="val 27459"/>
                  <a:gd name="adj2" fmla="val 50000"/>
                </a:avLst>
              </a:prstGeom>
              <a:solidFill>
                <a:srgbClr val="00CC99"/>
              </a:solidFill>
              <a:ln w="9525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77" name="Straight Connector 176"/>
            <p:cNvCxnSpPr/>
            <p:nvPr/>
          </p:nvCxnSpPr>
          <p:spPr bwMode="auto">
            <a:xfrm flipV="1">
              <a:off x="1924292" y="5229200"/>
              <a:ext cx="329597" cy="144016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sp>
        <p:nvSpPr>
          <p:cNvPr id="282" name="TextBox 281"/>
          <p:cNvSpPr txBox="1"/>
          <p:nvPr/>
        </p:nvSpPr>
        <p:spPr>
          <a:xfrm>
            <a:off x="4860032" y="6495147"/>
            <a:ext cx="410445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Barak &amp; Weiner (2011)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Int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Neuropsychopharmacol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; 14(9) 1233-46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04" y="908720"/>
            <a:ext cx="2952000" cy="46782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Acetylcholine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Synthesis &amp; metabolism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Generated from choline and acetyl co-A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ChAT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Metabolised by the cholinesterase enzyme, which is targeted by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anticholinesterase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drugs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Nicotinic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Cation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permeable ion channels with different subunit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stoichiometry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4625" lvl="0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Target for drugs used in smoking cessation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Muscarinic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Central role not well defined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Lecture structure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3140" y="908720"/>
            <a:ext cx="2952000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Purinergics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ATP &amp; Adenosine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P1 receptors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P2 receptors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7476" y="908720"/>
            <a:ext cx="2952000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/>
            <a:r>
              <a:rPr lang="en-GB" sz="2400" b="1" i="0" dirty="0" err="1" smtClean="0">
                <a:solidFill>
                  <a:srgbClr val="006699"/>
                </a:solidFill>
                <a:latin typeface="+mn-lt"/>
              </a:rPr>
              <a:t>Neuropeptides</a:t>
            </a:r>
            <a:endParaRPr lang="en-GB" sz="24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Neuropeptide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Y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Substance P</a:t>
            </a:r>
          </a:p>
          <a:p>
            <a:pPr lvl="0"/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Neurokinins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A &amp; B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>
            <a:grpSpLocks noChangeAspect="1"/>
          </p:cNvGrpSpPr>
          <p:nvPr/>
        </p:nvGrpSpPr>
        <p:grpSpPr>
          <a:xfrm rot="1225155">
            <a:off x="1407286" y="2206683"/>
            <a:ext cx="785420" cy="795804"/>
            <a:chOff x="5873448" y="2145695"/>
            <a:chExt cx="1274838" cy="1461105"/>
          </a:xfrm>
        </p:grpSpPr>
        <p:sp>
          <p:nvSpPr>
            <p:cNvPr id="49" name="Freeform 48"/>
            <p:cNvSpPr/>
            <p:nvPr/>
          </p:nvSpPr>
          <p:spPr bwMode="auto">
            <a:xfrm>
              <a:off x="5873448" y="2145695"/>
              <a:ext cx="1274838" cy="1461105"/>
            </a:xfrm>
            <a:custGeom>
              <a:avLst/>
              <a:gdLst>
                <a:gd name="connsiteX0" fmla="*/ 803123 w 1274838"/>
                <a:gd name="connsiteY0" fmla="*/ 2419 h 1461105"/>
                <a:gd name="connsiteX1" fmla="*/ 367695 w 1274838"/>
                <a:gd name="connsiteY1" fmla="*/ 89505 h 1461105"/>
                <a:gd name="connsiteX2" fmla="*/ 91923 w 1274838"/>
                <a:gd name="connsiteY2" fmla="*/ 379791 h 1461105"/>
                <a:gd name="connsiteX3" fmla="*/ 19352 w 1274838"/>
                <a:gd name="connsiteY3" fmla="*/ 757162 h 1461105"/>
                <a:gd name="connsiteX4" fmla="*/ 19352 w 1274838"/>
                <a:gd name="connsiteY4" fmla="*/ 1047448 h 1461105"/>
                <a:gd name="connsiteX5" fmla="*/ 135466 w 1274838"/>
                <a:gd name="connsiteY5" fmla="*/ 1323219 h 1461105"/>
                <a:gd name="connsiteX6" fmla="*/ 483809 w 1274838"/>
                <a:gd name="connsiteY6" fmla="*/ 1453848 h 1461105"/>
                <a:gd name="connsiteX7" fmla="*/ 832152 w 1274838"/>
                <a:gd name="connsiteY7" fmla="*/ 1279676 h 1461105"/>
                <a:gd name="connsiteX8" fmla="*/ 919238 w 1274838"/>
                <a:gd name="connsiteY8" fmla="*/ 873276 h 1461105"/>
                <a:gd name="connsiteX9" fmla="*/ 1165981 w 1274838"/>
                <a:gd name="connsiteY9" fmla="*/ 626534 h 1461105"/>
                <a:gd name="connsiteX10" fmla="*/ 1267581 w 1274838"/>
                <a:gd name="connsiteY10" fmla="*/ 336248 h 1461105"/>
                <a:gd name="connsiteX11" fmla="*/ 1122438 w 1274838"/>
                <a:gd name="connsiteY11" fmla="*/ 74991 h 1461105"/>
                <a:gd name="connsiteX12" fmla="*/ 803123 w 1274838"/>
                <a:gd name="connsiteY12" fmla="*/ 2419 h 1461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4838" h="1461105">
                  <a:moveTo>
                    <a:pt x="803123" y="2419"/>
                  </a:moveTo>
                  <a:cubicBezTo>
                    <a:pt x="677333" y="4838"/>
                    <a:pt x="486228" y="26610"/>
                    <a:pt x="367695" y="89505"/>
                  </a:cubicBezTo>
                  <a:cubicBezTo>
                    <a:pt x="249162" y="152400"/>
                    <a:pt x="149980" y="268515"/>
                    <a:pt x="91923" y="379791"/>
                  </a:cubicBezTo>
                  <a:cubicBezTo>
                    <a:pt x="33866" y="491067"/>
                    <a:pt x="31447" y="645886"/>
                    <a:pt x="19352" y="757162"/>
                  </a:cubicBezTo>
                  <a:cubicBezTo>
                    <a:pt x="7257" y="868438"/>
                    <a:pt x="0" y="953105"/>
                    <a:pt x="19352" y="1047448"/>
                  </a:cubicBezTo>
                  <a:cubicBezTo>
                    <a:pt x="38704" y="1141791"/>
                    <a:pt x="58057" y="1255486"/>
                    <a:pt x="135466" y="1323219"/>
                  </a:cubicBezTo>
                  <a:cubicBezTo>
                    <a:pt x="212876" y="1390952"/>
                    <a:pt x="367695" y="1461105"/>
                    <a:pt x="483809" y="1453848"/>
                  </a:cubicBezTo>
                  <a:cubicBezTo>
                    <a:pt x="599923" y="1446591"/>
                    <a:pt x="759581" y="1376438"/>
                    <a:pt x="832152" y="1279676"/>
                  </a:cubicBezTo>
                  <a:cubicBezTo>
                    <a:pt x="904723" y="1182914"/>
                    <a:pt x="863600" y="982133"/>
                    <a:pt x="919238" y="873276"/>
                  </a:cubicBezTo>
                  <a:cubicBezTo>
                    <a:pt x="974876" y="764419"/>
                    <a:pt x="1107924" y="716039"/>
                    <a:pt x="1165981" y="626534"/>
                  </a:cubicBezTo>
                  <a:cubicBezTo>
                    <a:pt x="1224038" y="537029"/>
                    <a:pt x="1274838" y="428172"/>
                    <a:pt x="1267581" y="336248"/>
                  </a:cubicBezTo>
                  <a:cubicBezTo>
                    <a:pt x="1260324" y="244324"/>
                    <a:pt x="1192591" y="130629"/>
                    <a:pt x="1122438" y="74991"/>
                  </a:cubicBezTo>
                  <a:cubicBezTo>
                    <a:pt x="1052286" y="19353"/>
                    <a:pt x="928913" y="0"/>
                    <a:pt x="803123" y="2419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58750" h="177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5967791" y="2286000"/>
              <a:ext cx="1069219" cy="1262742"/>
            </a:xfrm>
            <a:custGeom>
              <a:avLst/>
              <a:gdLst>
                <a:gd name="connsiteX0" fmla="*/ 665238 w 1069219"/>
                <a:gd name="connsiteY0" fmla="*/ 7257 h 1262742"/>
                <a:gd name="connsiteX1" fmla="*/ 810380 w 1069219"/>
                <a:gd name="connsiteY1" fmla="*/ 7257 h 1262742"/>
                <a:gd name="connsiteX2" fmla="*/ 941009 w 1069219"/>
                <a:gd name="connsiteY2" fmla="*/ 50800 h 1262742"/>
                <a:gd name="connsiteX3" fmla="*/ 1042609 w 1069219"/>
                <a:gd name="connsiteY3" fmla="*/ 137886 h 1262742"/>
                <a:gd name="connsiteX4" fmla="*/ 1042609 w 1069219"/>
                <a:gd name="connsiteY4" fmla="*/ 326571 h 1262742"/>
                <a:gd name="connsiteX5" fmla="*/ 882952 w 1069219"/>
                <a:gd name="connsiteY5" fmla="*/ 268514 h 1262742"/>
                <a:gd name="connsiteX6" fmla="*/ 737809 w 1069219"/>
                <a:gd name="connsiteY6" fmla="*/ 210457 h 1262742"/>
                <a:gd name="connsiteX7" fmla="*/ 795866 w 1069219"/>
                <a:gd name="connsiteY7" fmla="*/ 326571 h 1262742"/>
                <a:gd name="connsiteX8" fmla="*/ 926495 w 1069219"/>
                <a:gd name="connsiteY8" fmla="*/ 399143 h 1262742"/>
                <a:gd name="connsiteX9" fmla="*/ 955523 w 1069219"/>
                <a:gd name="connsiteY9" fmla="*/ 457200 h 1262742"/>
                <a:gd name="connsiteX10" fmla="*/ 926495 w 1069219"/>
                <a:gd name="connsiteY10" fmla="*/ 515257 h 1262742"/>
                <a:gd name="connsiteX11" fmla="*/ 752323 w 1069219"/>
                <a:gd name="connsiteY11" fmla="*/ 544286 h 1262742"/>
                <a:gd name="connsiteX12" fmla="*/ 621695 w 1069219"/>
                <a:gd name="connsiteY12" fmla="*/ 442686 h 1262742"/>
                <a:gd name="connsiteX13" fmla="*/ 534609 w 1069219"/>
                <a:gd name="connsiteY13" fmla="*/ 457200 h 1262742"/>
                <a:gd name="connsiteX14" fmla="*/ 708780 w 1069219"/>
                <a:gd name="connsiteY14" fmla="*/ 602343 h 1262742"/>
                <a:gd name="connsiteX15" fmla="*/ 752323 w 1069219"/>
                <a:gd name="connsiteY15" fmla="*/ 703943 h 1262742"/>
                <a:gd name="connsiteX16" fmla="*/ 752323 w 1069219"/>
                <a:gd name="connsiteY16" fmla="*/ 747486 h 1262742"/>
                <a:gd name="connsiteX17" fmla="*/ 607180 w 1069219"/>
                <a:gd name="connsiteY17" fmla="*/ 718457 h 1262742"/>
                <a:gd name="connsiteX18" fmla="*/ 505580 w 1069219"/>
                <a:gd name="connsiteY18" fmla="*/ 616857 h 1262742"/>
                <a:gd name="connsiteX19" fmla="*/ 418495 w 1069219"/>
                <a:gd name="connsiteY19" fmla="*/ 587829 h 1262742"/>
                <a:gd name="connsiteX20" fmla="*/ 360438 w 1069219"/>
                <a:gd name="connsiteY20" fmla="*/ 645886 h 1262742"/>
                <a:gd name="connsiteX21" fmla="*/ 534609 w 1069219"/>
                <a:gd name="connsiteY21" fmla="*/ 747486 h 1262742"/>
                <a:gd name="connsiteX22" fmla="*/ 621695 w 1069219"/>
                <a:gd name="connsiteY22" fmla="*/ 805543 h 1262742"/>
                <a:gd name="connsiteX23" fmla="*/ 737809 w 1069219"/>
                <a:gd name="connsiteY23" fmla="*/ 878114 h 1262742"/>
                <a:gd name="connsiteX24" fmla="*/ 737809 w 1069219"/>
                <a:gd name="connsiteY24" fmla="*/ 921657 h 1262742"/>
                <a:gd name="connsiteX25" fmla="*/ 708780 w 1069219"/>
                <a:gd name="connsiteY25" fmla="*/ 994229 h 1262742"/>
                <a:gd name="connsiteX26" fmla="*/ 578152 w 1069219"/>
                <a:gd name="connsiteY26" fmla="*/ 1008743 h 1262742"/>
                <a:gd name="connsiteX27" fmla="*/ 462038 w 1069219"/>
                <a:gd name="connsiteY27" fmla="*/ 979714 h 1262742"/>
                <a:gd name="connsiteX28" fmla="*/ 345923 w 1069219"/>
                <a:gd name="connsiteY28" fmla="*/ 907143 h 1262742"/>
                <a:gd name="connsiteX29" fmla="*/ 331409 w 1069219"/>
                <a:gd name="connsiteY29" fmla="*/ 994229 h 1262742"/>
                <a:gd name="connsiteX30" fmla="*/ 534609 w 1069219"/>
                <a:gd name="connsiteY30" fmla="*/ 1110343 h 1262742"/>
                <a:gd name="connsiteX31" fmla="*/ 607180 w 1069219"/>
                <a:gd name="connsiteY31" fmla="*/ 1182914 h 1262742"/>
                <a:gd name="connsiteX32" fmla="*/ 505580 w 1069219"/>
                <a:gd name="connsiteY32" fmla="*/ 1240971 h 1262742"/>
                <a:gd name="connsiteX33" fmla="*/ 316895 w 1069219"/>
                <a:gd name="connsiteY33" fmla="*/ 1240971 h 1262742"/>
                <a:gd name="connsiteX34" fmla="*/ 128209 w 1069219"/>
                <a:gd name="connsiteY34" fmla="*/ 1110343 h 1262742"/>
                <a:gd name="connsiteX35" fmla="*/ 84666 w 1069219"/>
                <a:gd name="connsiteY35" fmla="*/ 1052286 h 1262742"/>
                <a:gd name="connsiteX36" fmla="*/ 70152 w 1069219"/>
                <a:gd name="connsiteY36" fmla="*/ 965200 h 1262742"/>
                <a:gd name="connsiteX37" fmla="*/ 186266 w 1069219"/>
                <a:gd name="connsiteY37" fmla="*/ 965200 h 1262742"/>
                <a:gd name="connsiteX38" fmla="*/ 215295 w 1069219"/>
                <a:gd name="connsiteY38" fmla="*/ 921657 h 1262742"/>
                <a:gd name="connsiteX39" fmla="*/ 99180 w 1069219"/>
                <a:gd name="connsiteY39" fmla="*/ 892629 h 1262742"/>
                <a:gd name="connsiteX40" fmla="*/ 41123 w 1069219"/>
                <a:gd name="connsiteY40" fmla="*/ 849086 h 1262742"/>
                <a:gd name="connsiteX41" fmla="*/ 26609 w 1069219"/>
                <a:gd name="connsiteY41" fmla="*/ 703943 h 1262742"/>
                <a:gd name="connsiteX42" fmla="*/ 200780 w 1069219"/>
                <a:gd name="connsiteY42" fmla="*/ 791029 h 1262742"/>
                <a:gd name="connsiteX43" fmla="*/ 345923 w 1069219"/>
                <a:gd name="connsiteY43" fmla="*/ 834571 h 1262742"/>
                <a:gd name="connsiteX44" fmla="*/ 389466 w 1069219"/>
                <a:gd name="connsiteY44" fmla="*/ 820057 h 1262742"/>
                <a:gd name="connsiteX45" fmla="*/ 273352 w 1069219"/>
                <a:gd name="connsiteY45" fmla="*/ 703943 h 1262742"/>
                <a:gd name="connsiteX46" fmla="*/ 200780 w 1069219"/>
                <a:gd name="connsiteY46" fmla="*/ 674914 h 1262742"/>
                <a:gd name="connsiteX47" fmla="*/ 70152 w 1069219"/>
                <a:gd name="connsiteY47" fmla="*/ 587829 h 1262742"/>
                <a:gd name="connsiteX48" fmla="*/ 55638 w 1069219"/>
                <a:gd name="connsiteY48" fmla="*/ 486229 h 1262742"/>
                <a:gd name="connsiteX49" fmla="*/ 113695 w 1069219"/>
                <a:gd name="connsiteY49" fmla="*/ 413657 h 1262742"/>
                <a:gd name="connsiteX50" fmla="*/ 258838 w 1069219"/>
                <a:gd name="connsiteY50" fmla="*/ 442686 h 1262742"/>
                <a:gd name="connsiteX51" fmla="*/ 389466 w 1069219"/>
                <a:gd name="connsiteY51" fmla="*/ 500743 h 1262742"/>
                <a:gd name="connsiteX52" fmla="*/ 433009 w 1069219"/>
                <a:gd name="connsiteY52" fmla="*/ 442686 h 1262742"/>
                <a:gd name="connsiteX53" fmla="*/ 244323 w 1069219"/>
                <a:gd name="connsiteY53" fmla="*/ 355600 h 1262742"/>
                <a:gd name="connsiteX54" fmla="*/ 186266 w 1069219"/>
                <a:gd name="connsiteY54" fmla="*/ 297543 h 1262742"/>
                <a:gd name="connsiteX55" fmla="*/ 200780 w 1069219"/>
                <a:gd name="connsiteY55" fmla="*/ 210457 h 1262742"/>
                <a:gd name="connsiteX56" fmla="*/ 403980 w 1069219"/>
                <a:gd name="connsiteY56" fmla="*/ 268514 h 1262742"/>
                <a:gd name="connsiteX57" fmla="*/ 520095 w 1069219"/>
                <a:gd name="connsiteY57" fmla="*/ 297543 h 1262742"/>
                <a:gd name="connsiteX58" fmla="*/ 534609 w 1069219"/>
                <a:gd name="connsiteY58" fmla="*/ 239486 h 1262742"/>
                <a:gd name="connsiteX59" fmla="*/ 534609 w 1069219"/>
                <a:gd name="connsiteY59" fmla="*/ 239486 h 1262742"/>
                <a:gd name="connsiteX60" fmla="*/ 462038 w 1069219"/>
                <a:gd name="connsiteY60" fmla="*/ 181429 h 1262742"/>
                <a:gd name="connsiteX61" fmla="*/ 331409 w 1069219"/>
                <a:gd name="connsiteY61" fmla="*/ 137886 h 1262742"/>
                <a:gd name="connsiteX62" fmla="*/ 418495 w 1069219"/>
                <a:gd name="connsiteY62" fmla="*/ 79829 h 1262742"/>
                <a:gd name="connsiteX63" fmla="*/ 549123 w 1069219"/>
                <a:gd name="connsiteY63" fmla="*/ 36286 h 1262742"/>
                <a:gd name="connsiteX64" fmla="*/ 665238 w 1069219"/>
                <a:gd name="connsiteY64" fmla="*/ 7257 h 126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69219" h="1262742">
                  <a:moveTo>
                    <a:pt x="665238" y="7257"/>
                  </a:moveTo>
                  <a:cubicBezTo>
                    <a:pt x="708781" y="2419"/>
                    <a:pt x="764418" y="0"/>
                    <a:pt x="810380" y="7257"/>
                  </a:cubicBezTo>
                  <a:cubicBezTo>
                    <a:pt x="856342" y="14514"/>
                    <a:pt x="902304" y="29029"/>
                    <a:pt x="941009" y="50800"/>
                  </a:cubicBezTo>
                  <a:cubicBezTo>
                    <a:pt x="979714" y="72571"/>
                    <a:pt x="1025676" y="91924"/>
                    <a:pt x="1042609" y="137886"/>
                  </a:cubicBezTo>
                  <a:cubicBezTo>
                    <a:pt x="1059542" y="183848"/>
                    <a:pt x="1069219" y="304800"/>
                    <a:pt x="1042609" y="326571"/>
                  </a:cubicBezTo>
                  <a:cubicBezTo>
                    <a:pt x="1015999" y="348342"/>
                    <a:pt x="933752" y="287866"/>
                    <a:pt x="882952" y="268514"/>
                  </a:cubicBezTo>
                  <a:cubicBezTo>
                    <a:pt x="832152" y="249162"/>
                    <a:pt x="752323" y="200781"/>
                    <a:pt x="737809" y="210457"/>
                  </a:cubicBezTo>
                  <a:cubicBezTo>
                    <a:pt x="723295" y="220133"/>
                    <a:pt x="764418" y="295123"/>
                    <a:pt x="795866" y="326571"/>
                  </a:cubicBezTo>
                  <a:cubicBezTo>
                    <a:pt x="827314" y="358019"/>
                    <a:pt x="899886" y="377372"/>
                    <a:pt x="926495" y="399143"/>
                  </a:cubicBezTo>
                  <a:cubicBezTo>
                    <a:pt x="953104" y="420914"/>
                    <a:pt x="955523" y="437848"/>
                    <a:pt x="955523" y="457200"/>
                  </a:cubicBezTo>
                  <a:cubicBezTo>
                    <a:pt x="955523" y="476552"/>
                    <a:pt x="960362" y="500743"/>
                    <a:pt x="926495" y="515257"/>
                  </a:cubicBezTo>
                  <a:cubicBezTo>
                    <a:pt x="892628" y="529771"/>
                    <a:pt x="803123" y="556381"/>
                    <a:pt x="752323" y="544286"/>
                  </a:cubicBezTo>
                  <a:cubicBezTo>
                    <a:pt x="701523" y="532191"/>
                    <a:pt x="657981" y="457200"/>
                    <a:pt x="621695" y="442686"/>
                  </a:cubicBezTo>
                  <a:cubicBezTo>
                    <a:pt x="585409" y="428172"/>
                    <a:pt x="520095" y="430591"/>
                    <a:pt x="534609" y="457200"/>
                  </a:cubicBezTo>
                  <a:cubicBezTo>
                    <a:pt x="549123" y="483810"/>
                    <a:pt x="672494" y="561219"/>
                    <a:pt x="708780" y="602343"/>
                  </a:cubicBezTo>
                  <a:cubicBezTo>
                    <a:pt x="745066" y="643467"/>
                    <a:pt x="745066" y="679753"/>
                    <a:pt x="752323" y="703943"/>
                  </a:cubicBezTo>
                  <a:cubicBezTo>
                    <a:pt x="759580" y="728133"/>
                    <a:pt x="776513" y="745067"/>
                    <a:pt x="752323" y="747486"/>
                  </a:cubicBezTo>
                  <a:cubicBezTo>
                    <a:pt x="728133" y="749905"/>
                    <a:pt x="648304" y="740229"/>
                    <a:pt x="607180" y="718457"/>
                  </a:cubicBezTo>
                  <a:cubicBezTo>
                    <a:pt x="566056" y="696686"/>
                    <a:pt x="537027" y="638628"/>
                    <a:pt x="505580" y="616857"/>
                  </a:cubicBezTo>
                  <a:cubicBezTo>
                    <a:pt x="474133" y="595086"/>
                    <a:pt x="442685" y="582991"/>
                    <a:pt x="418495" y="587829"/>
                  </a:cubicBezTo>
                  <a:cubicBezTo>
                    <a:pt x="394305" y="592667"/>
                    <a:pt x="341086" y="619277"/>
                    <a:pt x="360438" y="645886"/>
                  </a:cubicBezTo>
                  <a:cubicBezTo>
                    <a:pt x="379790" y="672495"/>
                    <a:pt x="491066" y="720877"/>
                    <a:pt x="534609" y="747486"/>
                  </a:cubicBezTo>
                  <a:cubicBezTo>
                    <a:pt x="578152" y="774096"/>
                    <a:pt x="587828" y="783772"/>
                    <a:pt x="621695" y="805543"/>
                  </a:cubicBezTo>
                  <a:cubicBezTo>
                    <a:pt x="655562" y="827314"/>
                    <a:pt x="718457" y="858762"/>
                    <a:pt x="737809" y="878114"/>
                  </a:cubicBezTo>
                  <a:cubicBezTo>
                    <a:pt x="757161" y="897466"/>
                    <a:pt x="742647" y="902305"/>
                    <a:pt x="737809" y="921657"/>
                  </a:cubicBezTo>
                  <a:cubicBezTo>
                    <a:pt x="732971" y="941010"/>
                    <a:pt x="735389" y="979715"/>
                    <a:pt x="708780" y="994229"/>
                  </a:cubicBezTo>
                  <a:cubicBezTo>
                    <a:pt x="682171" y="1008743"/>
                    <a:pt x="619276" y="1011162"/>
                    <a:pt x="578152" y="1008743"/>
                  </a:cubicBezTo>
                  <a:cubicBezTo>
                    <a:pt x="537028" y="1006324"/>
                    <a:pt x="500743" y="996647"/>
                    <a:pt x="462038" y="979714"/>
                  </a:cubicBezTo>
                  <a:cubicBezTo>
                    <a:pt x="423333" y="962781"/>
                    <a:pt x="367694" y="904724"/>
                    <a:pt x="345923" y="907143"/>
                  </a:cubicBezTo>
                  <a:cubicBezTo>
                    <a:pt x="324152" y="909562"/>
                    <a:pt x="299961" y="960362"/>
                    <a:pt x="331409" y="994229"/>
                  </a:cubicBezTo>
                  <a:cubicBezTo>
                    <a:pt x="362857" y="1028096"/>
                    <a:pt x="488647" y="1078896"/>
                    <a:pt x="534609" y="1110343"/>
                  </a:cubicBezTo>
                  <a:cubicBezTo>
                    <a:pt x="580571" y="1141790"/>
                    <a:pt x="612018" y="1161143"/>
                    <a:pt x="607180" y="1182914"/>
                  </a:cubicBezTo>
                  <a:cubicBezTo>
                    <a:pt x="602342" y="1204685"/>
                    <a:pt x="553961" y="1231295"/>
                    <a:pt x="505580" y="1240971"/>
                  </a:cubicBezTo>
                  <a:cubicBezTo>
                    <a:pt x="457199" y="1250647"/>
                    <a:pt x="379790" y="1262742"/>
                    <a:pt x="316895" y="1240971"/>
                  </a:cubicBezTo>
                  <a:cubicBezTo>
                    <a:pt x="254000" y="1219200"/>
                    <a:pt x="166914" y="1141790"/>
                    <a:pt x="128209" y="1110343"/>
                  </a:cubicBezTo>
                  <a:cubicBezTo>
                    <a:pt x="89504" y="1078896"/>
                    <a:pt x="94342" y="1076476"/>
                    <a:pt x="84666" y="1052286"/>
                  </a:cubicBezTo>
                  <a:cubicBezTo>
                    <a:pt x="74990" y="1028096"/>
                    <a:pt x="53219" y="979714"/>
                    <a:pt x="70152" y="965200"/>
                  </a:cubicBezTo>
                  <a:cubicBezTo>
                    <a:pt x="87085" y="950686"/>
                    <a:pt x="162076" y="972457"/>
                    <a:pt x="186266" y="965200"/>
                  </a:cubicBezTo>
                  <a:cubicBezTo>
                    <a:pt x="210456" y="957943"/>
                    <a:pt x="229809" y="933752"/>
                    <a:pt x="215295" y="921657"/>
                  </a:cubicBezTo>
                  <a:cubicBezTo>
                    <a:pt x="200781" y="909562"/>
                    <a:pt x="128209" y="904724"/>
                    <a:pt x="99180" y="892629"/>
                  </a:cubicBezTo>
                  <a:cubicBezTo>
                    <a:pt x="70151" y="880534"/>
                    <a:pt x="53218" y="880534"/>
                    <a:pt x="41123" y="849086"/>
                  </a:cubicBezTo>
                  <a:cubicBezTo>
                    <a:pt x="29028" y="817638"/>
                    <a:pt x="0" y="713619"/>
                    <a:pt x="26609" y="703943"/>
                  </a:cubicBezTo>
                  <a:cubicBezTo>
                    <a:pt x="53219" y="694267"/>
                    <a:pt x="147561" y="769258"/>
                    <a:pt x="200780" y="791029"/>
                  </a:cubicBezTo>
                  <a:cubicBezTo>
                    <a:pt x="253999" y="812800"/>
                    <a:pt x="314475" y="829733"/>
                    <a:pt x="345923" y="834571"/>
                  </a:cubicBezTo>
                  <a:cubicBezTo>
                    <a:pt x="377371" y="839409"/>
                    <a:pt x="401561" y="841828"/>
                    <a:pt x="389466" y="820057"/>
                  </a:cubicBezTo>
                  <a:cubicBezTo>
                    <a:pt x="377371" y="798286"/>
                    <a:pt x="304800" y="728133"/>
                    <a:pt x="273352" y="703943"/>
                  </a:cubicBezTo>
                  <a:cubicBezTo>
                    <a:pt x="241904" y="679753"/>
                    <a:pt x="234647" y="694266"/>
                    <a:pt x="200780" y="674914"/>
                  </a:cubicBezTo>
                  <a:cubicBezTo>
                    <a:pt x="166913" y="655562"/>
                    <a:pt x="94342" y="619276"/>
                    <a:pt x="70152" y="587829"/>
                  </a:cubicBezTo>
                  <a:cubicBezTo>
                    <a:pt x="45962" y="556382"/>
                    <a:pt x="48381" y="515258"/>
                    <a:pt x="55638" y="486229"/>
                  </a:cubicBezTo>
                  <a:cubicBezTo>
                    <a:pt x="62895" y="457200"/>
                    <a:pt x="79828" y="420914"/>
                    <a:pt x="113695" y="413657"/>
                  </a:cubicBezTo>
                  <a:cubicBezTo>
                    <a:pt x="147562" y="406400"/>
                    <a:pt x="212876" y="428172"/>
                    <a:pt x="258838" y="442686"/>
                  </a:cubicBezTo>
                  <a:cubicBezTo>
                    <a:pt x="304800" y="457200"/>
                    <a:pt x="360438" y="500743"/>
                    <a:pt x="389466" y="500743"/>
                  </a:cubicBezTo>
                  <a:cubicBezTo>
                    <a:pt x="418494" y="500743"/>
                    <a:pt x="457199" y="466876"/>
                    <a:pt x="433009" y="442686"/>
                  </a:cubicBezTo>
                  <a:cubicBezTo>
                    <a:pt x="408819" y="418496"/>
                    <a:pt x="285447" y="379790"/>
                    <a:pt x="244323" y="355600"/>
                  </a:cubicBezTo>
                  <a:cubicBezTo>
                    <a:pt x="203199" y="331410"/>
                    <a:pt x="193523" y="321733"/>
                    <a:pt x="186266" y="297543"/>
                  </a:cubicBezTo>
                  <a:cubicBezTo>
                    <a:pt x="179009" y="273353"/>
                    <a:pt x="164494" y="215295"/>
                    <a:pt x="200780" y="210457"/>
                  </a:cubicBezTo>
                  <a:cubicBezTo>
                    <a:pt x="237066" y="205619"/>
                    <a:pt x="350761" y="254000"/>
                    <a:pt x="403980" y="268514"/>
                  </a:cubicBezTo>
                  <a:cubicBezTo>
                    <a:pt x="457199" y="283028"/>
                    <a:pt x="498324" y="302381"/>
                    <a:pt x="520095" y="297543"/>
                  </a:cubicBezTo>
                  <a:cubicBezTo>
                    <a:pt x="541866" y="292705"/>
                    <a:pt x="534609" y="239486"/>
                    <a:pt x="534609" y="239486"/>
                  </a:cubicBezTo>
                  <a:lnTo>
                    <a:pt x="534609" y="239486"/>
                  </a:lnTo>
                  <a:cubicBezTo>
                    <a:pt x="522514" y="229810"/>
                    <a:pt x="495905" y="198362"/>
                    <a:pt x="462038" y="181429"/>
                  </a:cubicBezTo>
                  <a:cubicBezTo>
                    <a:pt x="428171" y="164496"/>
                    <a:pt x="338666" y="154819"/>
                    <a:pt x="331409" y="137886"/>
                  </a:cubicBezTo>
                  <a:cubicBezTo>
                    <a:pt x="324152" y="120953"/>
                    <a:pt x="382209" y="96762"/>
                    <a:pt x="418495" y="79829"/>
                  </a:cubicBezTo>
                  <a:cubicBezTo>
                    <a:pt x="454781" y="62896"/>
                    <a:pt x="505580" y="48381"/>
                    <a:pt x="549123" y="36286"/>
                  </a:cubicBezTo>
                  <a:cubicBezTo>
                    <a:pt x="592666" y="24191"/>
                    <a:pt x="621695" y="12095"/>
                    <a:pt x="665238" y="7257"/>
                  </a:cubicBezTo>
                  <a:close/>
                </a:path>
              </a:pathLst>
            </a:custGeom>
            <a:solidFill>
              <a:schemeClr val="bg1">
                <a:alpha val="59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plastic">
              <a:bevelT w="120650" h="107950" prst="softRound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" name="Freeform 4"/>
          <p:cNvSpPr/>
          <p:nvPr/>
        </p:nvSpPr>
        <p:spPr bwMode="auto">
          <a:xfrm rot="5400000">
            <a:off x="246613" y="1019366"/>
            <a:ext cx="4032450" cy="3610211"/>
          </a:xfrm>
          <a:custGeom>
            <a:avLst/>
            <a:gdLst>
              <a:gd name="connsiteX0" fmla="*/ 203200 w 2975810"/>
              <a:gd name="connsiteY0" fmla="*/ 657726 h 2154989"/>
              <a:gd name="connsiteX1" fmla="*/ 1406358 w 2975810"/>
              <a:gd name="connsiteY1" fmla="*/ 657726 h 2154989"/>
              <a:gd name="connsiteX2" fmla="*/ 2096168 w 2975810"/>
              <a:gd name="connsiteY2" fmla="*/ 0 h 2154989"/>
              <a:gd name="connsiteX3" fmla="*/ 2850147 w 2975810"/>
              <a:gd name="connsiteY3" fmla="*/ 657726 h 2154989"/>
              <a:gd name="connsiteX4" fmla="*/ 2850147 w 2975810"/>
              <a:gd name="connsiteY4" fmla="*/ 1459832 h 2154989"/>
              <a:gd name="connsiteX5" fmla="*/ 2160337 w 2975810"/>
              <a:gd name="connsiteY5" fmla="*/ 2149642 h 2154989"/>
              <a:gd name="connsiteX6" fmla="*/ 1374274 w 2975810"/>
              <a:gd name="connsiteY6" fmla="*/ 1427747 h 2154989"/>
              <a:gd name="connsiteX7" fmla="*/ 203200 w 2975810"/>
              <a:gd name="connsiteY7" fmla="*/ 1411705 h 2154989"/>
              <a:gd name="connsiteX8" fmla="*/ 155074 w 2975810"/>
              <a:gd name="connsiteY8" fmla="*/ 1427747 h 2154989"/>
              <a:gd name="connsiteX0" fmla="*/ 0 w 2772610"/>
              <a:gd name="connsiteY0" fmla="*/ 657726 h 2154989"/>
              <a:gd name="connsiteX1" fmla="*/ 1203158 w 2772610"/>
              <a:gd name="connsiteY1" fmla="*/ 657726 h 2154989"/>
              <a:gd name="connsiteX2" fmla="*/ 1892968 w 2772610"/>
              <a:gd name="connsiteY2" fmla="*/ 0 h 2154989"/>
              <a:gd name="connsiteX3" fmla="*/ 2646947 w 2772610"/>
              <a:gd name="connsiteY3" fmla="*/ 657726 h 2154989"/>
              <a:gd name="connsiteX4" fmla="*/ 2646947 w 2772610"/>
              <a:gd name="connsiteY4" fmla="*/ 1459832 h 2154989"/>
              <a:gd name="connsiteX5" fmla="*/ 1957137 w 2772610"/>
              <a:gd name="connsiteY5" fmla="*/ 2149642 h 2154989"/>
              <a:gd name="connsiteX6" fmla="*/ 1171074 w 2772610"/>
              <a:gd name="connsiteY6" fmla="*/ 1427747 h 2154989"/>
              <a:gd name="connsiteX7" fmla="*/ 0 w 2772610"/>
              <a:gd name="connsiteY7" fmla="*/ 1411705 h 2154989"/>
              <a:gd name="connsiteX0" fmla="*/ 0 w 2775145"/>
              <a:gd name="connsiteY0" fmla="*/ 657726 h 1882273"/>
              <a:gd name="connsiteX1" fmla="*/ 1203158 w 2775145"/>
              <a:gd name="connsiteY1" fmla="*/ 657726 h 1882273"/>
              <a:gd name="connsiteX2" fmla="*/ 1892968 w 2775145"/>
              <a:gd name="connsiteY2" fmla="*/ 0 h 1882273"/>
              <a:gd name="connsiteX3" fmla="*/ 2646947 w 2775145"/>
              <a:gd name="connsiteY3" fmla="*/ 657726 h 1882273"/>
              <a:gd name="connsiteX4" fmla="*/ 2646947 w 2775145"/>
              <a:gd name="connsiteY4" fmla="*/ 1459832 h 1882273"/>
              <a:gd name="connsiteX5" fmla="*/ 1877761 w 2775145"/>
              <a:gd name="connsiteY5" fmla="*/ 1876926 h 1882273"/>
              <a:gd name="connsiteX6" fmla="*/ 1171074 w 2775145"/>
              <a:gd name="connsiteY6" fmla="*/ 1427747 h 1882273"/>
              <a:gd name="connsiteX7" fmla="*/ 0 w 2775145"/>
              <a:gd name="connsiteY7" fmla="*/ 1411705 h 1882273"/>
              <a:gd name="connsiteX0" fmla="*/ 0 w 2775145"/>
              <a:gd name="connsiteY0" fmla="*/ 449176 h 1673723"/>
              <a:gd name="connsiteX1" fmla="*/ 1203158 w 2775145"/>
              <a:gd name="connsiteY1" fmla="*/ 449176 h 1673723"/>
              <a:gd name="connsiteX2" fmla="*/ 1877761 w 2775145"/>
              <a:gd name="connsiteY2" fmla="*/ 0 h 1673723"/>
              <a:gd name="connsiteX3" fmla="*/ 2646947 w 2775145"/>
              <a:gd name="connsiteY3" fmla="*/ 449176 h 1673723"/>
              <a:gd name="connsiteX4" fmla="*/ 2646947 w 2775145"/>
              <a:gd name="connsiteY4" fmla="*/ 1251282 h 1673723"/>
              <a:gd name="connsiteX5" fmla="*/ 1877761 w 2775145"/>
              <a:gd name="connsiteY5" fmla="*/ 1668376 h 1673723"/>
              <a:gd name="connsiteX6" fmla="*/ 1171074 w 2775145"/>
              <a:gd name="connsiteY6" fmla="*/ 1219197 h 1673723"/>
              <a:gd name="connsiteX7" fmla="*/ 0 w 2775145"/>
              <a:gd name="connsiteY7" fmla="*/ 1203155 h 1673723"/>
              <a:gd name="connsiteX0" fmla="*/ 0 w 2775145"/>
              <a:gd name="connsiteY0" fmla="*/ 467000 h 1691547"/>
              <a:gd name="connsiteX1" fmla="*/ 869281 w 2775145"/>
              <a:gd name="connsiteY1" fmla="*/ 573947 h 1691547"/>
              <a:gd name="connsiteX2" fmla="*/ 1877761 w 2775145"/>
              <a:gd name="connsiteY2" fmla="*/ 17824 h 1691547"/>
              <a:gd name="connsiteX3" fmla="*/ 2646947 w 2775145"/>
              <a:gd name="connsiteY3" fmla="*/ 467000 h 1691547"/>
              <a:gd name="connsiteX4" fmla="*/ 2646947 w 2775145"/>
              <a:gd name="connsiteY4" fmla="*/ 1269106 h 1691547"/>
              <a:gd name="connsiteX5" fmla="*/ 1877761 w 2775145"/>
              <a:gd name="connsiteY5" fmla="*/ 1686200 h 1691547"/>
              <a:gd name="connsiteX6" fmla="*/ 1171074 w 2775145"/>
              <a:gd name="connsiteY6" fmla="*/ 1237021 h 1691547"/>
              <a:gd name="connsiteX7" fmla="*/ 0 w 2775145"/>
              <a:gd name="connsiteY7" fmla="*/ 1220979 h 1691547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775145"/>
              <a:gd name="connsiteY0" fmla="*/ 467000 h 1709372"/>
              <a:gd name="connsiteX1" fmla="*/ 869281 w 2775145"/>
              <a:gd name="connsiteY1" fmla="*/ 573947 h 1709372"/>
              <a:gd name="connsiteX2" fmla="*/ 1877761 w 2775145"/>
              <a:gd name="connsiteY2" fmla="*/ 17824 h 1709372"/>
              <a:gd name="connsiteX3" fmla="*/ 2646947 w 2775145"/>
              <a:gd name="connsiteY3" fmla="*/ 467000 h 1709372"/>
              <a:gd name="connsiteX4" fmla="*/ 2646947 w 2775145"/>
              <a:gd name="connsiteY4" fmla="*/ 1269106 h 1709372"/>
              <a:gd name="connsiteX5" fmla="*/ 1877761 w 2775145"/>
              <a:gd name="connsiteY5" fmla="*/ 1686200 h 1709372"/>
              <a:gd name="connsiteX6" fmla="*/ 869280 w 2775145"/>
              <a:gd name="connsiteY6" fmla="*/ 1130076 h 1709372"/>
              <a:gd name="connsiteX7" fmla="*/ 0 w 2775145"/>
              <a:gd name="connsiteY7" fmla="*/ 1220979 h 1709372"/>
              <a:gd name="connsiteX0" fmla="*/ 0 w 2971029"/>
              <a:gd name="connsiteY0" fmla="*/ 470218 h 1712590"/>
              <a:gd name="connsiteX1" fmla="*/ 869281 w 2971029"/>
              <a:gd name="connsiteY1" fmla="*/ 577165 h 1712590"/>
              <a:gd name="connsiteX2" fmla="*/ 1877761 w 2971029"/>
              <a:gd name="connsiteY2" fmla="*/ 21042 h 1712590"/>
              <a:gd name="connsiteX3" fmla="*/ 2842831 w 2971029"/>
              <a:gd name="connsiteY3" fmla="*/ 450911 h 1712590"/>
              <a:gd name="connsiteX4" fmla="*/ 2646947 w 2971029"/>
              <a:gd name="connsiteY4" fmla="*/ 1272324 h 1712590"/>
              <a:gd name="connsiteX5" fmla="*/ 1877761 w 2971029"/>
              <a:gd name="connsiteY5" fmla="*/ 1689418 h 1712590"/>
              <a:gd name="connsiteX6" fmla="*/ 869280 w 2971029"/>
              <a:gd name="connsiteY6" fmla="*/ 1133294 h 1712590"/>
              <a:gd name="connsiteX7" fmla="*/ 0 w 2971029"/>
              <a:gd name="connsiteY7" fmla="*/ 1224197 h 1712590"/>
              <a:gd name="connsiteX0" fmla="*/ 0 w 3003677"/>
              <a:gd name="connsiteY0" fmla="*/ 470218 h 1718135"/>
              <a:gd name="connsiteX1" fmla="*/ 869281 w 3003677"/>
              <a:gd name="connsiteY1" fmla="*/ 577165 h 1718135"/>
              <a:gd name="connsiteX2" fmla="*/ 1877761 w 3003677"/>
              <a:gd name="connsiteY2" fmla="*/ 21042 h 1718135"/>
              <a:gd name="connsiteX3" fmla="*/ 2842831 w 3003677"/>
              <a:gd name="connsiteY3" fmla="*/ 450911 h 1718135"/>
              <a:gd name="connsiteX4" fmla="*/ 2842832 w 3003677"/>
              <a:gd name="connsiteY4" fmla="*/ 1305597 h 1718135"/>
              <a:gd name="connsiteX5" fmla="*/ 1877761 w 3003677"/>
              <a:gd name="connsiteY5" fmla="*/ 1689418 h 1718135"/>
              <a:gd name="connsiteX6" fmla="*/ 869280 w 3003677"/>
              <a:gd name="connsiteY6" fmla="*/ 1133294 h 1718135"/>
              <a:gd name="connsiteX7" fmla="*/ 0 w 3003677"/>
              <a:gd name="connsiteY7" fmla="*/ 1224197 h 171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677" h="1718135">
                <a:moveTo>
                  <a:pt x="0" y="470218"/>
                </a:moveTo>
                <a:cubicBezTo>
                  <a:pt x="443831" y="525028"/>
                  <a:pt x="576187" y="549524"/>
                  <a:pt x="869281" y="577165"/>
                </a:cubicBezTo>
                <a:cubicBezTo>
                  <a:pt x="1048166" y="386630"/>
                  <a:pt x="1548836" y="42084"/>
                  <a:pt x="1877761" y="21042"/>
                </a:cubicBezTo>
                <a:cubicBezTo>
                  <a:pt x="2206686" y="0"/>
                  <a:pt x="2681986" y="236819"/>
                  <a:pt x="2842831" y="450911"/>
                </a:cubicBezTo>
                <a:cubicBezTo>
                  <a:pt x="3003676" y="665004"/>
                  <a:pt x="3003677" y="1099179"/>
                  <a:pt x="2842832" y="1305597"/>
                </a:cubicBezTo>
                <a:cubicBezTo>
                  <a:pt x="2681987" y="1512015"/>
                  <a:pt x="2206686" y="1718135"/>
                  <a:pt x="1877761" y="1689418"/>
                </a:cubicBezTo>
                <a:cubicBezTo>
                  <a:pt x="1548836" y="1660701"/>
                  <a:pt x="1136484" y="1404512"/>
                  <a:pt x="869280" y="1133294"/>
                </a:cubicBezTo>
                <a:cubicBezTo>
                  <a:pt x="509947" y="1129733"/>
                  <a:pt x="203200" y="1224197"/>
                  <a:pt x="0" y="1224197"/>
                </a:cubicBezTo>
              </a:path>
            </a:pathLst>
          </a:custGeom>
          <a:solidFill>
            <a:schemeClr val="accent6">
              <a:lumMod val="20000"/>
              <a:lumOff val="8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15900" dist="228600" sx="99000" sy="99000" algn="l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21599992" rev="0"/>
            </a:camera>
            <a:lightRig rig="threePt" dir="t"/>
          </a:scene3d>
          <a:sp3d extrusionH="190500" prstMaterial="flat">
            <a:bevelT w="482600" h="482600"/>
            <a:bevelB w="304800" h="304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4644008" y="980728"/>
            <a:ext cx="4248472" cy="566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Synthesis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ATP is generated within mitochondria by the ATP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synthase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enzyme and transported into vesicles by the SLC17A9 transporter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ATP can be stored in vesicles alone but is found as a co-transmitter with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NE, Glutamate, GABA &amp; DA</a:t>
            </a:r>
          </a:p>
          <a:p>
            <a:pPr marL="174625" indent="-17462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Adenosine is not a classical neurotransmitter because it is not stored in vesicles and is generally produced by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ecto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-enzymatic breakdown of released ATP</a:t>
            </a:r>
          </a:p>
          <a:p>
            <a:pPr marL="174625" indent="-174625">
              <a:spcAft>
                <a:spcPts val="600"/>
              </a:spcAft>
            </a:pP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Metabolism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ATP released into the synaptic cleft is broken down by the membrane bound enzyme ATP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disphosphatase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Adenosine is broken down by adenosine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deaminases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 rot="5400000">
            <a:off x="1692188" y="4329100"/>
            <a:ext cx="836712" cy="4221088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 rot="5400000">
            <a:off x="1800363" y="4076909"/>
            <a:ext cx="620362" cy="4221088"/>
            <a:chOff x="7020272" y="764704"/>
            <a:chExt cx="620362" cy="6093296"/>
          </a:xfrm>
        </p:grpSpPr>
        <p:sp>
          <p:nvSpPr>
            <p:cNvPr id="63" name="Rectangle 62"/>
            <p:cNvSpPr/>
            <p:nvPr/>
          </p:nvSpPr>
          <p:spPr bwMode="auto">
            <a:xfrm>
              <a:off x="7020272" y="764704"/>
              <a:ext cx="288032" cy="6093296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1000">
                  <a:schemeClr val="tx1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352602" y="764704"/>
              <a:ext cx="288032" cy="6093296"/>
            </a:xfrm>
            <a:prstGeom prst="rect">
              <a:avLst/>
            </a:prstGeom>
            <a:gradFill flip="none" rotWithShape="1">
              <a:gsLst>
                <a:gs pos="46000">
                  <a:schemeClr val="tx1">
                    <a:lumMod val="40000"/>
                    <a:lumOff val="60000"/>
                  </a:schemeClr>
                </a:gs>
                <a:gs pos="88000">
                  <a:schemeClr val="tx1">
                    <a:lumMod val="75000"/>
                  </a:scheme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50039" y="2462453"/>
            <a:ext cx="864096" cy="2061181"/>
            <a:chOff x="1850039" y="2462453"/>
            <a:chExt cx="864096" cy="2061181"/>
          </a:xfrm>
        </p:grpSpPr>
        <p:sp>
          <p:nvSpPr>
            <p:cNvPr id="10" name="Rectangle 9"/>
            <p:cNvSpPr/>
            <p:nvPr/>
          </p:nvSpPr>
          <p:spPr>
            <a:xfrm>
              <a:off x="1881467" y="2462453"/>
              <a:ext cx="77739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morning" dir="tl"/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ATP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850039" y="3659538"/>
              <a:ext cx="864096" cy="86409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oft" dir="t"/>
            </a:scene3d>
            <a:sp3d prstMaterial="clear">
              <a:bevelT w="381000" h="381000"/>
              <a:bevelB w="381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Down Arrow 40"/>
            <p:cNvSpPr/>
            <p:nvPr/>
          </p:nvSpPr>
          <p:spPr bwMode="auto">
            <a:xfrm>
              <a:off x="2098646" y="2867450"/>
              <a:ext cx="324000" cy="86400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10495" y="3845945"/>
              <a:ext cx="77739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morning" dir="tl"/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ATP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Purinergics</a:t>
            </a:r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ATP &amp; adenosine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5416" y="4500039"/>
            <a:ext cx="3289760" cy="1233217"/>
            <a:chOff x="115416" y="4500039"/>
            <a:chExt cx="3289760" cy="1233217"/>
          </a:xfrm>
        </p:grpSpPr>
        <p:sp>
          <p:nvSpPr>
            <p:cNvPr id="20" name="Down Arrow 19"/>
            <p:cNvSpPr/>
            <p:nvPr/>
          </p:nvSpPr>
          <p:spPr bwMode="auto">
            <a:xfrm rot="19658990">
              <a:off x="2563863" y="4500039"/>
              <a:ext cx="324000" cy="662489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627784" y="5157192"/>
              <a:ext cx="77739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ATP</a:t>
              </a:r>
              <a:endParaRPr lang="en-US" sz="2400" b="1" i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83568" y="5394702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0" dirty="0" smtClean="0">
                  <a:solidFill>
                    <a:srgbClr val="336699"/>
                  </a:solidFill>
                  <a:latin typeface="+mn-lt"/>
                </a:rPr>
                <a:t>ATP </a:t>
              </a:r>
              <a:r>
                <a:rPr lang="en-GB" b="1" i="0" dirty="0" err="1" smtClean="0">
                  <a:solidFill>
                    <a:srgbClr val="336699"/>
                  </a:solidFill>
                  <a:latin typeface="+mn-lt"/>
                </a:rPr>
                <a:t>diphosphatase</a:t>
              </a:r>
              <a:endParaRPr lang="en-GB" b="1" i="0" baseline="-25000" dirty="0" smtClean="0">
                <a:solidFill>
                  <a:srgbClr val="336699"/>
                </a:solidFill>
                <a:latin typeface="+mn-lt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15416" y="4797152"/>
              <a:ext cx="175721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morning" dir="tl"/>
              </a:scene3d>
              <a:sp3d extrusionH="25400" contourW="8890" prstMaterial="flat">
                <a:bevelT w="0" h="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i="0" dirty="0" smtClean="0">
                  <a:ln w="11430"/>
                  <a:solidFill>
                    <a:schemeClr val="bg2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Adenosine</a:t>
              </a:r>
              <a:endParaRPr lang="en-US" sz="2400" b="1" i="0" dirty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6" name="Down Arrow 25"/>
            <p:cNvSpPr/>
            <p:nvPr/>
          </p:nvSpPr>
          <p:spPr bwMode="auto">
            <a:xfrm rot="27960000">
              <a:off x="2116332" y="4811797"/>
              <a:ext cx="216000" cy="900000"/>
            </a:xfrm>
            <a:prstGeom prst="downArrow">
              <a:avLst>
                <a:gd name="adj1" fmla="val 50000"/>
                <a:gd name="adj2" fmla="val 60078"/>
              </a:avLst>
            </a:prstGeom>
            <a:solidFill>
              <a:schemeClr val="bg1">
                <a:lumMod val="75000"/>
                <a:alpha val="68000"/>
              </a:schemeClr>
            </a:solidFill>
            <a:ln w="6350" cap="flat" cmpd="sng" algn="ctr">
              <a:solidFill>
                <a:srgbClr val="33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0400" y="908720"/>
            <a:ext cx="5436096" cy="5247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Adenosine is the predominant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presynaptic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modulator of transmitter release in the CNS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Receptors fall into three categories (the P1s)</a:t>
            </a:r>
          </a:p>
          <a:p>
            <a:pPr marL="261938" indent="-261938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They are being investigated as therapeutic targets for the treatment of schizophrenia (see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Boison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2012)</a:t>
            </a:r>
          </a:p>
          <a:p>
            <a:pPr marL="261938" indent="-261938">
              <a:buFont typeface="+mj-lt"/>
              <a:buAutoNum type="arabicPeriod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(P1)A1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188913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-protein linked</a:t>
            </a:r>
            <a:endParaRPr lang="en-GB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188913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Presynaptic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A1 receptors inhibit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currents &amp; reduce neurotransmitter release</a:t>
            </a:r>
          </a:p>
          <a:p>
            <a:pPr marL="261938" indent="-261938">
              <a:buFont typeface="+mj-lt"/>
              <a:buAutoNum type="arabicPeriod" startAt="2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(P1)A2a, A2b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1889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-protein linked</a:t>
            </a:r>
            <a:endParaRPr lang="en-GB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1889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A2a receptors are functionally coupled to dopamine receptors and glutamate receptors</a:t>
            </a:r>
          </a:p>
          <a:p>
            <a:pPr marL="363538" lvl="1" indent="-1889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Antagonists are being investigated for the treatment of PD (see Jenner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2009)</a:t>
            </a:r>
          </a:p>
          <a:p>
            <a:pPr marL="363538" lvl="1" indent="-188913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Reduce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neuroinflammation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by actions on microglia (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Rebola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2011)</a:t>
            </a:r>
          </a:p>
          <a:p>
            <a:pPr marL="261938" indent="-261938">
              <a:buFont typeface="+mj-lt"/>
              <a:buAutoNum type="arabicPeriod" startAt="3"/>
            </a:pP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(P1)A3</a:t>
            </a:r>
            <a:endParaRPr lang="en-GB" b="1" i="0" baseline="-25000" dirty="0" smtClean="0">
              <a:solidFill>
                <a:srgbClr val="336699"/>
              </a:solidFill>
              <a:latin typeface="+mn-lt"/>
            </a:endParaRPr>
          </a:p>
          <a:p>
            <a:pPr marL="363538" lvl="1" indent="-188913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</a:t>
            </a:r>
            <a:r>
              <a:rPr lang="en-GB" i="0" baseline="-25000" dirty="0" err="1" smtClean="0">
                <a:solidFill>
                  <a:srgbClr val="336699"/>
                </a:solidFill>
                <a:latin typeface="+mn-lt"/>
              </a:rPr>
              <a:t>i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-protein linked</a:t>
            </a:r>
          </a:p>
          <a:p>
            <a:pPr marL="363538" lvl="1" indent="-188913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Agonists are anti-inflammatory &amp; anti-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ischaemic</a:t>
            </a:r>
            <a:endParaRPr lang="en-GB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Adenosine: P1A receptors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07504" y="3126566"/>
            <a:ext cx="3455573" cy="2880320"/>
          </a:xfrm>
          <a:prstGeom prst="roundRect">
            <a:avLst>
              <a:gd name="adj" fmla="val 2065"/>
            </a:avLst>
          </a:prstGeom>
          <a:solidFill>
            <a:schemeClr val="accent1">
              <a:lumMod val="60000"/>
              <a:lumOff val="4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936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(P</a:t>
            </a:r>
            <a:r>
              <a:rPr kumimoji="0" lang="en-US" sz="1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1) A1 &amp; A2	</a:t>
            </a:r>
            <a:r>
              <a:rPr kumimoji="0" lang="en-US" sz="14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      (P1) A3</a:t>
            </a:r>
            <a:endParaRPr kumimoji="0" lang="en-US" sz="1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31045" y="1340768"/>
            <a:ext cx="3374426" cy="4608512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92" name="Group 425"/>
          <p:cNvGrpSpPr/>
          <p:nvPr/>
        </p:nvGrpSpPr>
        <p:grpSpPr>
          <a:xfrm>
            <a:off x="139943" y="2838534"/>
            <a:ext cx="3378552" cy="680370"/>
            <a:chOff x="231271" y="4077072"/>
            <a:chExt cx="4223188" cy="850462"/>
          </a:xfrm>
        </p:grpSpPr>
        <p:grpSp>
          <p:nvGrpSpPr>
            <p:cNvPr id="196" name="Group 3"/>
            <p:cNvGrpSpPr/>
            <p:nvPr/>
          </p:nvGrpSpPr>
          <p:grpSpPr>
            <a:xfrm>
              <a:off x="231271" y="4077072"/>
              <a:ext cx="3643306" cy="850462"/>
              <a:chOff x="395536" y="2350614"/>
              <a:chExt cx="3992729" cy="730137"/>
            </a:xfrm>
          </p:grpSpPr>
          <p:sp>
            <p:nvSpPr>
              <p:cNvPr id="209" name="Freeform 4"/>
              <p:cNvSpPr/>
              <p:nvPr/>
            </p:nvSpPr>
            <p:spPr bwMode="auto">
              <a:xfrm>
                <a:off x="479872" y="266193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0" name="Freeform 5"/>
              <p:cNvSpPr/>
              <p:nvPr/>
            </p:nvSpPr>
            <p:spPr bwMode="auto">
              <a:xfrm>
                <a:off x="686522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1" name="Freeform 6"/>
              <p:cNvSpPr/>
              <p:nvPr/>
            </p:nvSpPr>
            <p:spPr bwMode="auto">
              <a:xfrm>
                <a:off x="902637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2" name="Freeform 7"/>
              <p:cNvSpPr/>
              <p:nvPr/>
            </p:nvSpPr>
            <p:spPr bwMode="auto">
              <a:xfrm>
                <a:off x="1950026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Freeform 8"/>
              <p:cNvSpPr/>
              <p:nvPr/>
            </p:nvSpPr>
            <p:spPr bwMode="auto">
              <a:xfrm>
                <a:off x="2575141" y="266697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Freeform 9"/>
              <p:cNvSpPr/>
              <p:nvPr/>
            </p:nvSpPr>
            <p:spPr bwMode="auto">
              <a:xfrm>
                <a:off x="2365663" y="2684608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Freeform 10"/>
              <p:cNvSpPr/>
              <p:nvPr/>
            </p:nvSpPr>
            <p:spPr bwMode="auto">
              <a:xfrm>
                <a:off x="153180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Freeform 11"/>
              <p:cNvSpPr/>
              <p:nvPr/>
            </p:nvSpPr>
            <p:spPr bwMode="auto">
              <a:xfrm>
                <a:off x="1315684" y="2663282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Freeform 12"/>
              <p:cNvSpPr/>
              <p:nvPr/>
            </p:nvSpPr>
            <p:spPr bwMode="auto">
              <a:xfrm>
                <a:off x="1737230" y="265959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Freeform 13"/>
              <p:cNvSpPr/>
              <p:nvPr/>
            </p:nvSpPr>
            <p:spPr bwMode="auto">
              <a:xfrm>
                <a:off x="3213531" y="26780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9" name="Freeform 14"/>
              <p:cNvSpPr/>
              <p:nvPr/>
            </p:nvSpPr>
            <p:spPr bwMode="auto">
              <a:xfrm>
                <a:off x="2144953" y="2659592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0" name="Freeform 15"/>
              <p:cNvSpPr/>
              <p:nvPr/>
            </p:nvSpPr>
            <p:spPr bwMode="auto">
              <a:xfrm>
                <a:off x="1102888" y="2674350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Freeform 16"/>
              <p:cNvSpPr/>
              <p:nvPr/>
            </p:nvSpPr>
            <p:spPr bwMode="auto">
              <a:xfrm>
                <a:off x="2778711" y="265221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2" name="Freeform 17"/>
              <p:cNvSpPr/>
              <p:nvPr/>
            </p:nvSpPr>
            <p:spPr bwMode="auto">
              <a:xfrm>
                <a:off x="2998144" y="267066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Freeform 18"/>
              <p:cNvSpPr/>
              <p:nvPr/>
            </p:nvSpPr>
            <p:spPr bwMode="auto">
              <a:xfrm>
                <a:off x="3619212" y="2688298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4" name="Freeform 19"/>
              <p:cNvSpPr/>
              <p:nvPr/>
            </p:nvSpPr>
            <p:spPr bwMode="auto">
              <a:xfrm>
                <a:off x="3409734" y="2666971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Freeform 20"/>
              <p:cNvSpPr/>
              <p:nvPr/>
            </p:nvSpPr>
            <p:spPr bwMode="auto">
              <a:xfrm>
                <a:off x="4258330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6" name="Freeform 21"/>
              <p:cNvSpPr/>
              <p:nvPr/>
            </p:nvSpPr>
            <p:spPr bwMode="auto">
              <a:xfrm>
                <a:off x="3841964" y="2670661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7" name="Freeform 22"/>
              <p:cNvSpPr/>
              <p:nvPr/>
            </p:nvSpPr>
            <p:spPr bwMode="auto">
              <a:xfrm>
                <a:off x="4038167" y="2659593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8" name="Freeform 23"/>
              <p:cNvSpPr/>
              <p:nvPr/>
            </p:nvSpPr>
            <p:spPr bwMode="auto">
              <a:xfrm>
                <a:off x="1323218" y="2588909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9" name="Freeform 24"/>
              <p:cNvSpPr/>
              <p:nvPr/>
            </p:nvSpPr>
            <p:spPr bwMode="auto">
              <a:xfrm>
                <a:off x="483682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0" name="Freeform 25"/>
              <p:cNvSpPr/>
              <p:nvPr/>
            </p:nvSpPr>
            <p:spPr bwMode="auto">
              <a:xfrm>
                <a:off x="89268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1" name="Freeform 26"/>
              <p:cNvSpPr/>
              <p:nvPr/>
            </p:nvSpPr>
            <p:spPr bwMode="auto">
              <a:xfrm>
                <a:off x="1515206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2" name="Freeform 27"/>
              <p:cNvSpPr/>
              <p:nvPr/>
            </p:nvSpPr>
            <p:spPr bwMode="auto">
              <a:xfrm>
                <a:off x="2140321" y="2586614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3" name="Freeform 28"/>
              <p:cNvSpPr/>
              <p:nvPr/>
            </p:nvSpPr>
            <p:spPr bwMode="auto">
              <a:xfrm>
                <a:off x="2356436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4" name="Freeform 29"/>
              <p:cNvSpPr/>
              <p:nvPr/>
            </p:nvSpPr>
            <p:spPr bwMode="auto">
              <a:xfrm>
                <a:off x="3010690" y="2572667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5" name="Freeform 30"/>
              <p:cNvSpPr/>
              <p:nvPr/>
            </p:nvSpPr>
            <p:spPr bwMode="auto">
              <a:xfrm>
                <a:off x="3223487" y="259399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6" name="Freeform 235"/>
              <p:cNvSpPr/>
              <p:nvPr/>
            </p:nvSpPr>
            <p:spPr bwMode="auto">
              <a:xfrm>
                <a:off x="2595053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7" name="Freeform 236"/>
              <p:cNvSpPr/>
              <p:nvPr/>
            </p:nvSpPr>
            <p:spPr bwMode="auto">
              <a:xfrm>
                <a:off x="2791985" y="2579235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8" name="Freeform 237"/>
              <p:cNvSpPr/>
              <p:nvPr/>
            </p:nvSpPr>
            <p:spPr bwMode="auto">
              <a:xfrm>
                <a:off x="343296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9" name="Freeform 238"/>
              <p:cNvSpPr/>
              <p:nvPr/>
            </p:nvSpPr>
            <p:spPr bwMode="auto">
              <a:xfrm>
                <a:off x="1954074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0" name="Freeform 239"/>
              <p:cNvSpPr/>
              <p:nvPr/>
            </p:nvSpPr>
            <p:spPr bwMode="auto">
              <a:xfrm>
                <a:off x="1747186" y="2590304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1" name="Freeform 240"/>
              <p:cNvSpPr/>
              <p:nvPr/>
            </p:nvSpPr>
            <p:spPr bwMode="auto">
              <a:xfrm>
                <a:off x="4270876" y="259399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Freeform 241"/>
              <p:cNvSpPr/>
              <p:nvPr/>
            </p:nvSpPr>
            <p:spPr bwMode="auto">
              <a:xfrm>
                <a:off x="1076339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3" name="Freeform 242"/>
              <p:cNvSpPr/>
              <p:nvPr/>
            </p:nvSpPr>
            <p:spPr bwMode="auto">
              <a:xfrm>
                <a:off x="3590073" y="2593993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4" name="Freeform 243"/>
              <p:cNvSpPr/>
              <p:nvPr/>
            </p:nvSpPr>
            <p:spPr bwMode="auto">
              <a:xfrm>
                <a:off x="3792913" y="257923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5" name="Freeform 244"/>
              <p:cNvSpPr/>
              <p:nvPr/>
            </p:nvSpPr>
            <p:spPr bwMode="auto">
              <a:xfrm>
                <a:off x="4012347" y="2557909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6" name="Freeform 245"/>
              <p:cNvSpPr/>
              <p:nvPr/>
            </p:nvSpPr>
            <p:spPr bwMode="auto">
              <a:xfrm>
                <a:off x="650746" y="2582925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>
                <a:off x="39553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605014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81449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1023969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>
                <a:off x="123344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1442925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1652403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 bwMode="auto">
              <a:xfrm>
                <a:off x="1861881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 bwMode="auto">
              <a:xfrm>
                <a:off x="2071359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 bwMode="auto">
              <a:xfrm>
                <a:off x="2280836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2490314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 bwMode="auto">
              <a:xfrm>
                <a:off x="2699792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Oval 258"/>
              <p:cNvSpPr/>
              <p:nvPr/>
            </p:nvSpPr>
            <p:spPr bwMode="auto">
              <a:xfrm>
                <a:off x="2921921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Oval 259"/>
              <p:cNvSpPr/>
              <p:nvPr/>
            </p:nvSpPr>
            <p:spPr bwMode="auto">
              <a:xfrm>
                <a:off x="3131398" y="237160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 bwMode="auto">
              <a:xfrm>
                <a:off x="3340876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 bwMode="auto">
              <a:xfrm>
                <a:off x="3550354" y="238210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 bwMode="auto">
              <a:xfrm>
                <a:off x="3759832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>
                <a:off x="3969310" y="235061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>
                <a:off x="4178787" y="236111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 bwMode="auto">
              <a:xfrm>
                <a:off x="395536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 bwMode="auto">
              <a:xfrm>
                <a:off x="605014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8" name="Oval 64"/>
              <p:cNvSpPr/>
              <p:nvPr/>
            </p:nvSpPr>
            <p:spPr bwMode="auto">
              <a:xfrm>
                <a:off x="814492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 bwMode="auto">
              <a:xfrm>
                <a:off x="1023969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0" name="Oval 269"/>
              <p:cNvSpPr/>
              <p:nvPr/>
            </p:nvSpPr>
            <p:spPr bwMode="auto">
              <a:xfrm>
                <a:off x="1233447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 bwMode="auto">
              <a:xfrm>
                <a:off x="1442925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 bwMode="auto">
              <a:xfrm>
                <a:off x="1652403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 bwMode="auto">
              <a:xfrm>
                <a:off x="186188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 bwMode="auto">
              <a:xfrm>
                <a:off x="2071359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 bwMode="auto">
              <a:xfrm>
                <a:off x="2280836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 bwMode="auto">
              <a:xfrm>
                <a:off x="2490314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 bwMode="auto">
              <a:xfrm>
                <a:off x="2699792" y="280588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>
                <a:off x="2921921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 bwMode="auto">
              <a:xfrm>
                <a:off x="3131398" y="283737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 bwMode="auto">
              <a:xfrm>
                <a:off x="3340876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 bwMode="auto">
              <a:xfrm>
                <a:off x="3550354" y="284786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Oval 281"/>
              <p:cNvSpPr/>
              <p:nvPr/>
            </p:nvSpPr>
            <p:spPr bwMode="auto">
              <a:xfrm>
                <a:off x="3759832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 bwMode="auto">
              <a:xfrm>
                <a:off x="3969310" y="281638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 bwMode="auto">
              <a:xfrm>
                <a:off x="4178787" y="282687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197" name="Freeform 196"/>
            <p:cNvSpPr/>
            <p:nvPr/>
          </p:nvSpPr>
          <p:spPr bwMode="auto">
            <a:xfrm>
              <a:off x="3957977" y="4439698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8" name="Freeform 197"/>
            <p:cNvSpPr/>
            <p:nvPr/>
          </p:nvSpPr>
          <p:spPr bwMode="auto">
            <a:xfrm>
              <a:off x="4146542" y="4449862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4343744" y="4441267"/>
              <a:ext cx="34459" cy="183387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0" name="Freeform 199"/>
            <p:cNvSpPr/>
            <p:nvPr/>
          </p:nvSpPr>
          <p:spPr bwMode="auto">
            <a:xfrm>
              <a:off x="3961454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/>
            <p:nvPr/>
          </p:nvSpPr>
          <p:spPr bwMode="auto">
            <a:xfrm>
              <a:off x="4334659" y="4351964"/>
              <a:ext cx="12616" cy="163293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2" name="Freeform 201"/>
            <p:cNvSpPr/>
            <p:nvPr/>
          </p:nvSpPr>
          <p:spPr bwMode="auto">
            <a:xfrm>
              <a:off x="4113897" y="4347667"/>
              <a:ext cx="60445" cy="231085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3881022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4072168" y="4101523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4263313" y="4089298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3881022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Oval 206"/>
            <p:cNvSpPr/>
            <p:nvPr/>
          </p:nvSpPr>
          <p:spPr bwMode="auto">
            <a:xfrm>
              <a:off x="4072168" y="4631821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8" name="Oval 207"/>
            <p:cNvSpPr/>
            <p:nvPr/>
          </p:nvSpPr>
          <p:spPr bwMode="auto">
            <a:xfrm>
              <a:off x="4263313" y="4619595"/>
              <a:ext cx="191146" cy="2712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39944" y="2355517"/>
            <a:ext cx="2189699" cy="3048477"/>
            <a:chOff x="139944" y="2355517"/>
            <a:chExt cx="2189699" cy="3048477"/>
          </a:xfrm>
        </p:grpSpPr>
        <p:grpSp>
          <p:nvGrpSpPr>
            <p:cNvPr id="158" name="Group 157"/>
            <p:cNvGrpSpPr/>
            <p:nvPr/>
          </p:nvGrpSpPr>
          <p:grpSpPr>
            <a:xfrm>
              <a:off x="139944" y="2355517"/>
              <a:ext cx="2189699" cy="3048477"/>
              <a:chOff x="139944" y="2355517"/>
              <a:chExt cx="2189699" cy="3048477"/>
            </a:xfrm>
          </p:grpSpPr>
          <p:grpSp>
            <p:nvGrpSpPr>
              <p:cNvPr id="93" name="Group 257"/>
              <p:cNvGrpSpPr/>
              <p:nvPr/>
            </p:nvGrpSpPr>
            <p:grpSpPr>
              <a:xfrm rot="5400000">
                <a:off x="73441" y="2422020"/>
                <a:ext cx="1382552" cy="1249546"/>
                <a:chOff x="2655617" y="4700435"/>
                <a:chExt cx="1532809" cy="1292153"/>
              </a:xfrm>
              <a:solidFill>
                <a:srgbClr val="00B050">
                  <a:alpha val="80000"/>
                </a:srgbClr>
              </a:solidFill>
              <a:scene3d>
                <a:camera prst="orthographicFront"/>
                <a:lightRig rig="morning" dir="t"/>
              </a:scene3d>
            </p:grpSpPr>
            <p:sp>
              <p:nvSpPr>
                <p:cNvPr id="181" name="Rounded Rectangle 180"/>
                <p:cNvSpPr/>
                <p:nvPr/>
              </p:nvSpPr>
              <p:spPr bwMode="auto">
                <a:xfrm rot="16200000">
                  <a:off x="3448960" y="50594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Rounded Rectangle 181"/>
                <p:cNvSpPr/>
                <p:nvPr/>
              </p:nvSpPr>
              <p:spPr bwMode="auto">
                <a:xfrm rot="16200000">
                  <a:off x="3543540" y="5191356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Rounded Rectangle 182"/>
                <p:cNvSpPr/>
                <p:nvPr/>
              </p:nvSpPr>
              <p:spPr bwMode="auto">
                <a:xfrm rot="16200000">
                  <a:off x="3549827" y="487938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Rounded Rectangle 183"/>
                <p:cNvSpPr/>
                <p:nvPr/>
              </p:nvSpPr>
              <p:spPr bwMode="auto">
                <a:xfrm rot="16200000">
                  <a:off x="3472624" y="531143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Rounded Rectangle 184"/>
                <p:cNvSpPr/>
                <p:nvPr/>
              </p:nvSpPr>
              <p:spPr bwMode="auto">
                <a:xfrm rot="16200000">
                  <a:off x="3348093" y="4971850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Rounded Rectangle 185"/>
                <p:cNvSpPr/>
                <p:nvPr/>
              </p:nvSpPr>
              <p:spPr bwMode="auto">
                <a:xfrm rot="16200000">
                  <a:off x="3464193" y="4664976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 bwMode="auto">
                <a:xfrm rot="16200000">
                  <a:off x="3512018" y="4785014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88" name="Curved Connector 229"/>
                <p:cNvCxnSpPr>
                  <a:stCxn id="184" idx="2"/>
                  <a:endCxn id="182" idx="2"/>
                </p:cNvCxnSpPr>
                <p:nvPr/>
              </p:nvCxnSpPr>
              <p:spPr bwMode="auto">
                <a:xfrm flipV="1">
                  <a:off x="3949289" y="5578011"/>
                  <a:ext cx="70916" cy="120081"/>
                </a:xfrm>
                <a:prstGeom prst="curvedConnector3">
                  <a:avLst>
                    <a:gd name="adj1" fmla="val 39559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89" name="Curved Connector 229"/>
                <p:cNvCxnSpPr>
                  <a:stCxn id="182" idx="0"/>
                  <a:endCxn id="181" idx="0"/>
                </p:cNvCxnSpPr>
                <p:nvPr/>
              </p:nvCxnSpPr>
              <p:spPr bwMode="auto">
                <a:xfrm rot="10800000">
                  <a:off x="3152315" y="5446065"/>
                  <a:ext cx="94580" cy="131947"/>
                </a:xfrm>
                <a:prstGeom prst="curvedConnector3">
                  <a:avLst>
                    <a:gd name="adj1" fmla="val 31154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90" name="Curved Connector 229"/>
                <p:cNvCxnSpPr>
                  <a:endCxn id="181" idx="2"/>
                </p:cNvCxnSpPr>
                <p:nvPr/>
              </p:nvCxnSpPr>
              <p:spPr bwMode="auto">
                <a:xfrm>
                  <a:off x="3791137" y="5392059"/>
                  <a:ext cx="134489" cy="54006"/>
                </a:xfrm>
                <a:prstGeom prst="curvedConnector3">
                  <a:avLst>
                    <a:gd name="adj1" fmla="val 158732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91" name="Curved Connector 229"/>
                <p:cNvCxnSpPr>
                  <a:stCxn id="185" idx="0"/>
                  <a:endCxn id="187" idx="0"/>
                </p:cNvCxnSpPr>
                <p:nvPr/>
              </p:nvCxnSpPr>
              <p:spPr bwMode="auto">
                <a:xfrm rot="10800000" flipH="1">
                  <a:off x="3051447" y="5171668"/>
                  <a:ext cx="163925" cy="186838"/>
                </a:xfrm>
                <a:prstGeom prst="curvedConnector3">
                  <a:avLst>
                    <a:gd name="adj1" fmla="val -197771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92" name="Curved Connector 229"/>
                <p:cNvCxnSpPr>
                  <a:stCxn id="183" idx="2"/>
                  <a:endCxn id="187" idx="2"/>
                </p:cNvCxnSpPr>
                <p:nvPr/>
              </p:nvCxnSpPr>
              <p:spPr bwMode="auto">
                <a:xfrm flipH="1" flipV="1">
                  <a:off x="3988683" y="5171668"/>
                  <a:ext cx="37809" cy="94376"/>
                </a:xfrm>
                <a:prstGeom prst="curvedConnector3">
                  <a:avLst>
                    <a:gd name="adj1" fmla="val -630176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93" name="Curved Connector 229"/>
                <p:cNvCxnSpPr>
                  <a:stCxn id="186" idx="0"/>
                </p:cNvCxnSpPr>
                <p:nvPr/>
              </p:nvCxnSpPr>
              <p:spPr bwMode="auto">
                <a:xfrm rot="10800000" flipH="1" flipV="1">
                  <a:off x="3167548" y="5051631"/>
                  <a:ext cx="229259" cy="216865"/>
                </a:xfrm>
                <a:prstGeom prst="curvedConnector3">
                  <a:avLst>
                    <a:gd name="adj1" fmla="val -136038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94" name="Curved Connector 229"/>
                <p:cNvCxnSpPr/>
                <p:nvPr/>
              </p:nvCxnSpPr>
              <p:spPr bwMode="auto">
                <a:xfrm flipV="1">
                  <a:off x="2655617" y="5704556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95" name="Curved Connector 229"/>
                <p:cNvCxnSpPr/>
                <p:nvPr/>
              </p:nvCxnSpPr>
              <p:spPr bwMode="auto">
                <a:xfrm rot="5400000" flipH="1" flipV="1">
                  <a:off x="3865314" y="4726563"/>
                  <a:ext cx="349239" cy="296984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2700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</p:grpSp>
          <p:grpSp>
            <p:nvGrpSpPr>
              <p:cNvPr id="94" name="Group 171"/>
              <p:cNvGrpSpPr/>
              <p:nvPr/>
            </p:nvGrpSpPr>
            <p:grpSpPr>
              <a:xfrm>
                <a:off x="1431639" y="2780928"/>
                <a:ext cx="758620" cy="964938"/>
                <a:chOff x="1696308" y="2758406"/>
                <a:chExt cx="1020282" cy="1219765"/>
              </a:xfrm>
            </p:grpSpPr>
            <p:cxnSp>
              <p:nvCxnSpPr>
                <p:cNvPr id="143" name="Shape 142"/>
                <p:cNvCxnSpPr/>
                <p:nvPr/>
              </p:nvCxnSpPr>
              <p:spPr bwMode="auto">
                <a:xfrm rot="5400000">
                  <a:off x="1887102" y="3612218"/>
                  <a:ext cx="212233" cy="26677"/>
                </a:xfrm>
                <a:prstGeom prst="curvedConnector2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F0B6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0800"/>
                </a:sp3d>
              </p:spPr>
            </p:cxnSp>
            <p:cxnSp>
              <p:nvCxnSpPr>
                <p:cNvPr id="144" name="Shape 143"/>
                <p:cNvCxnSpPr/>
                <p:nvPr/>
              </p:nvCxnSpPr>
              <p:spPr bwMode="auto">
                <a:xfrm rot="16200000" flipH="1">
                  <a:off x="2333282" y="3697589"/>
                  <a:ext cx="309912" cy="89205"/>
                </a:xfrm>
                <a:prstGeom prst="curvedConnector2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rgbClr val="F0B67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50800"/>
                </a:sp3d>
              </p:spPr>
            </p:cxnSp>
            <p:sp>
              <p:nvSpPr>
                <p:cNvPr id="145" name="Rounded Rectangle 144"/>
                <p:cNvSpPr/>
                <p:nvPr/>
              </p:nvSpPr>
              <p:spPr bwMode="auto">
                <a:xfrm rot="6399598">
                  <a:off x="2092600" y="3525815"/>
                  <a:ext cx="327520" cy="577191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vert270" wrap="none" lIns="0" tIns="360000" rIns="0" bIns="9144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1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CC"/>
                      </a:solidFill>
                      <a:effectLst/>
                      <a:latin typeface="Verdana" pitchFamily="34" charset="0"/>
                      <a:cs typeface="Times New Roman" pitchFamily="18" charset="0"/>
                    </a:rPr>
                    <a:t>AC</a:t>
                  </a:r>
                  <a:endPara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66CC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Rounded Rectangle 167"/>
                <p:cNvSpPr/>
                <p:nvPr/>
              </p:nvSpPr>
              <p:spPr bwMode="auto">
                <a:xfrm rot="675103">
                  <a:off x="2338232" y="2945351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Rounded Rectangle 168"/>
                <p:cNvSpPr/>
                <p:nvPr/>
              </p:nvSpPr>
              <p:spPr bwMode="auto">
                <a:xfrm rot="675103">
                  <a:off x="2550007" y="2967126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Rounded Rectangle 169"/>
                <p:cNvSpPr/>
                <p:nvPr/>
              </p:nvSpPr>
              <p:spPr bwMode="auto">
                <a:xfrm rot="675103">
                  <a:off x="2476782" y="3012651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Rounded Rectangle 170"/>
                <p:cNvSpPr/>
                <p:nvPr/>
              </p:nvSpPr>
              <p:spPr bwMode="auto">
                <a:xfrm rot="675103">
                  <a:off x="2397795" y="2873912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Rounded Rectangle 171"/>
                <p:cNvSpPr/>
                <p:nvPr/>
              </p:nvSpPr>
              <p:spPr bwMode="auto">
                <a:xfrm rot="675103">
                  <a:off x="2409482" y="2983703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 bwMode="auto">
                <a:xfrm rot="675103">
                  <a:off x="2492983" y="2864577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Rounded Rectangle 173"/>
                <p:cNvSpPr/>
                <p:nvPr/>
              </p:nvSpPr>
              <p:spPr bwMode="auto">
                <a:xfrm rot="20632175">
                  <a:off x="1912347" y="2910528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Rounded Rectangle 174"/>
                <p:cNvSpPr/>
                <p:nvPr/>
              </p:nvSpPr>
              <p:spPr bwMode="auto">
                <a:xfrm rot="20632175">
                  <a:off x="1839122" y="2956053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Rounded Rectangle 175"/>
                <p:cNvSpPr/>
                <p:nvPr/>
              </p:nvSpPr>
              <p:spPr bwMode="auto">
                <a:xfrm rot="20632175">
                  <a:off x="1760135" y="2817314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Rounded Rectangle 176"/>
                <p:cNvSpPr/>
                <p:nvPr/>
              </p:nvSpPr>
              <p:spPr bwMode="auto">
                <a:xfrm rot="20632175">
                  <a:off x="1771822" y="2927105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Rounded Rectangle 177"/>
                <p:cNvSpPr/>
                <p:nvPr/>
              </p:nvSpPr>
              <p:spPr bwMode="auto">
                <a:xfrm rot="20632175">
                  <a:off x="1855323" y="2807979"/>
                  <a:ext cx="126559" cy="54800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Rounded Rectangle 178"/>
                <p:cNvSpPr/>
                <p:nvPr/>
              </p:nvSpPr>
              <p:spPr bwMode="auto">
                <a:xfrm rot="675103">
                  <a:off x="2322460" y="2816845"/>
                  <a:ext cx="394130" cy="77786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>
                    <a:alpha val="67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 bwMode="auto">
                <a:xfrm rot="20584901">
                  <a:off x="1696308" y="2758406"/>
                  <a:ext cx="394130" cy="777867"/>
                </a:xfrm>
                <a:prstGeom prst="roundRect">
                  <a:avLst>
                    <a:gd name="adj" fmla="val 45539"/>
                  </a:avLst>
                </a:prstGeom>
                <a:solidFill>
                  <a:srgbClr val="F0B670">
                    <a:alpha val="67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190500" h="139700"/>
                  <a:bevelB w="1905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5" name="Group 166"/>
              <p:cNvGrpSpPr/>
              <p:nvPr/>
            </p:nvGrpSpPr>
            <p:grpSpPr>
              <a:xfrm>
                <a:off x="1431639" y="3918026"/>
                <a:ext cx="898004" cy="1485968"/>
                <a:chOff x="1794131" y="4130293"/>
                <a:chExt cx="1122504" cy="1857460"/>
              </a:xfrm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1916422" y="4130293"/>
                  <a:ext cx="850233" cy="500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000" b="1" i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ATP</a:t>
                  </a:r>
                  <a:endParaRPr lang="en-US" sz="2000" b="1" i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1794131" y="4773235"/>
                  <a:ext cx="1122504" cy="500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000" b="1" i="0" dirty="0" err="1" smtClean="0">
                      <a:ln w="12700">
                        <a:solidFill>
                          <a:srgbClr val="C00000"/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cAMP</a:t>
                  </a:r>
                  <a:endParaRPr lang="en-US" sz="2000" b="1" i="0" dirty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886897" y="5487615"/>
                  <a:ext cx="910104" cy="500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2000" b="1" i="0" dirty="0" smtClean="0">
                      <a:ln w="12700">
                        <a:solidFill>
                          <a:srgbClr val="C00000"/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+mn-lt"/>
                    </a:rPr>
                    <a:t>PKA</a:t>
                  </a:r>
                  <a:endParaRPr lang="en-US" sz="2000" b="1" i="0" dirty="0">
                    <a:ln w="12700">
                      <a:solidFill>
                        <a:srgbClr val="C00000"/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119" name="Down Arrow 118"/>
                <p:cNvSpPr/>
                <p:nvPr/>
              </p:nvSpPr>
              <p:spPr bwMode="auto">
                <a:xfrm>
                  <a:off x="2204751" y="4540914"/>
                  <a:ext cx="241610" cy="292654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rgbClr val="00CC99"/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latin typeface="+mn-lt"/>
                    <a:cs typeface="Times New Roman" pitchFamily="18" charset="0"/>
                  </a:endParaRPr>
                </a:p>
              </p:txBody>
            </p:sp>
            <p:sp>
              <p:nvSpPr>
                <p:cNvPr id="120" name="Down Arrow 119"/>
                <p:cNvSpPr/>
                <p:nvPr/>
              </p:nvSpPr>
              <p:spPr bwMode="auto">
                <a:xfrm>
                  <a:off x="2201553" y="5227998"/>
                  <a:ext cx="241610" cy="292654"/>
                </a:xfrm>
                <a:prstGeom prst="downArrow">
                  <a:avLst>
                    <a:gd name="adj1" fmla="val 27459"/>
                    <a:gd name="adj2" fmla="val 50000"/>
                  </a:avLst>
                </a:prstGeom>
                <a:solidFill>
                  <a:srgbClr val="00CC99"/>
                </a:solidFill>
                <a:ln w="9525" cap="flat" cmpd="sng" algn="ctr">
                  <a:solidFill>
                    <a:srgbClr val="3333CC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latin typeface="+mn-lt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96" name="Oval 95"/>
            <p:cNvSpPr/>
            <p:nvPr/>
          </p:nvSpPr>
          <p:spPr bwMode="auto">
            <a:xfrm>
              <a:off x="1114880" y="3703157"/>
              <a:ext cx="328311" cy="293958"/>
            </a:xfrm>
            <a:prstGeom prst="ellipse">
              <a:avLst/>
            </a:prstGeom>
            <a:solidFill>
              <a:schemeClr val="bg2">
                <a:lumMod val="75000"/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w="171450"/>
            </a:sp3d>
          </p:spPr>
          <p:txBody>
            <a:bodyPr vert="horz" wrap="none" lIns="7200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G</a:t>
              </a:r>
              <a:r>
                <a:rPr kumimoji="0" lang="en-GB" b="1" i="0" u="none" strike="noStrike" cap="none" normalizeH="0" baseline="-2500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rPr>
                <a:t>s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123729" y="2377683"/>
            <a:ext cx="1382555" cy="1618905"/>
            <a:chOff x="2123729" y="2377683"/>
            <a:chExt cx="1382555" cy="1618905"/>
          </a:xfrm>
        </p:grpSpPr>
        <p:grpSp>
          <p:nvGrpSpPr>
            <p:cNvPr id="97" name="Group 165"/>
            <p:cNvGrpSpPr/>
            <p:nvPr/>
          </p:nvGrpSpPr>
          <p:grpSpPr>
            <a:xfrm flipH="1">
              <a:off x="2297363" y="2377683"/>
              <a:ext cx="1208921" cy="1618905"/>
              <a:chOff x="2802242" y="2132858"/>
              <a:chExt cx="1503969" cy="2095637"/>
            </a:xfrm>
            <a:solidFill>
              <a:schemeClr val="tx2">
                <a:lumMod val="60000"/>
                <a:lumOff val="40000"/>
                <a:alpha val="80000"/>
              </a:schemeClr>
            </a:solidFill>
            <a:scene3d>
              <a:camera prst="orthographicFront"/>
              <a:lightRig rig="morning" dir="t"/>
            </a:scene3d>
          </p:grpSpPr>
          <p:grpSp>
            <p:nvGrpSpPr>
              <p:cNvPr id="99" name="Group 257"/>
              <p:cNvGrpSpPr/>
              <p:nvPr/>
            </p:nvGrpSpPr>
            <p:grpSpPr>
              <a:xfrm rot="5400000">
                <a:off x="2654127" y="2280973"/>
                <a:ext cx="1800200" cy="1503969"/>
                <a:chOff x="2655617" y="4700435"/>
                <a:chExt cx="1532809" cy="1292153"/>
              </a:xfrm>
              <a:grpFill/>
            </p:grpSpPr>
            <p:sp>
              <p:nvSpPr>
                <p:cNvPr id="101" name="Rounded Rectangle 100"/>
                <p:cNvSpPr/>
                <p:nvPr/>
              </p:nvSpPr>
              <p:spPr bwMode="auto">
                <a:xfrm rot="16200000">
                  <a:off x="3448960" y="50594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Rounded Rectangle 101"/>
                <p:cNvSpPr/>
                <p:nvPr/>
              </p:nvSpPr>
              <p:spPr bwMode="auto">
                <a:xfrm rot="16200000">
                  <a:off x="3543540" y="5191356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Rounded Rectangle 102"/>
                <p:cNvSpPr/>
                <p:nvPr/>
              </p:nvSpPr>
              <p:spPr bwMode="auto">
                <a:xfrm rot="16200000">
                  <a:off x="3549827" y="487938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 bwMode="auto">
                <a:xfrm rot="16200000">
                  <a:off x="3472624" y="531143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Rounded Rectangle 104"/>
                <p:cNvSpPr/>
                <p:nvPr/>
              </p:nvSpPr>
              <p:spPr bwMode="auto">
                <a:xfrm rot="16200000">
                  <a:off x="3348093" y="4971850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 bwMode="auto">
                <a:xfrm rot="16200000">
                  <a:off x="3464193" y="4664976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 bwMode="auto">
                <a:xfrm rot="16200000">
                  <a:off x="3512018" y="4785014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139700" h="139700"/>
                  <a:bevelB w="139700" h="1397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08" name="Curved Connector 229"/>
                <p:cNvCxnSpPr>
                  <a:stCxn id="104" idx="2"/>
                  <a:endCxn id="102" idx="2"/>
                </p:cNvCxnSpPr>
                <p:nvPr/>
              </p:nvCxnSpPr>
              <p:spPr bwMode="auto">
                <a:xfrm flipV="1">
                  <a:off x="3949289" y="5578011"/>
                  <a:ext cx="70916" cy="120081"/>
                </a:xfrm>
                <a:prstGeom prst="curvedConnector3">
                  <a:avLst>
                    <a:gd name="adj1" fmla="val 39559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09" name="Curved Connector 229"/>
                <p:cNvCxnSpPr>
                  <a:stCxn id="102" idx="0"/>
                  <a:endCxn id="101" idx="0"/>
                </p:cNvCxnSpPr>
                <p:nvPr/>
              </p:nvCxnSpPr>
              <p:spPr bwMode="auto">
                <a:xfrm rot="10800000">
                  <a:off x="3152315" y="5446065"/>
                  <a:ext cx="94580" cy="131947"/>
                </a:xfrm>
                <a:prstGeom prst="curvedConnector3">
                  <a:avLst>
                    <a:gd name="adj1" fmla="val 31154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10" name="Curved Connector 229"/>
                <p:cNvCxnSpPr>
                  <a:endCxn id="101" idx="2"/>
                </p:cNvCxnSpPr>
                <p:nvPr/>
              </p:nvCxnSpPr>
              <p:spPr bwMode="auto">
                <a:xfrm>
                  <a:off x="3791137" y="5392059"/>
                  <a:ext cx="134489" cy="54006"/>
                </a:xfrm>
                <a:prstGeom prst="curvedConnector3">
                  <a:avLst>
                    <a:gd name="adj1" fmla="val 158732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11" name="Curved Connector 229"/>
                <p:cNvCxnSpPr>
                  <a:stCxn id="105" idx="0"/>
                  <a:endCxn id="107" idx="0"/>
                </p:cNvCxnSpPr>
                <p:nvPr/>
              </p:nvCxnSpPr>
              <p:spPr bwMode="auto">
                <a:xfrm rot="10800000" flipH="1">
                  <a:off x="3051447" y="5171668"/>
                  <a:ext cx="163925" cy="186838"/>
                </a:xfrm>
                <a:prstGeom prst="curvedConnector3">
                  <a:avLst>
                    <a:gd name="adj1" fmla="val -197771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12" name="Curved Connector 229"/>
                <p:cNvCxnSpPr>
                  <a:stCxn id="103" idx="2"/>
                  <a:endCxn id="107" idx="2"/>
                </p:cNvCxnSpPr>
                <p:nvPr/>
              </p:nvCxnSpPr>
              <p:spPr bwMode="auto">
                <a:xfrm flipH="1" flipV="1">
                  <a:off x="3988683" y="5171668"/>
                  <a:ext cx="37809" cy="94376"/>
                </a:xfrm>
                <a:prstGeom prst="curvedConnector3">
                  <a:avLst>
                    <a:gd name="adj1" fmla="val -630176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13" name="Curved Connector 229"/>
                <p:cNvCxnSpPr>
                  <a:stCxn id="106" idx="0"/>
                </p:cNvCxnSpPr>
                <p:nvPr/>
              </p:nvCxnSpPr>
              <p:spPr bwMode="auto">
                <a:xfrm rot="10800000" flipH="1" flipV="1">
                  <a:off x="3167548" y="5051631"/>
                  <a:ext cx="229259" cy="216865"/>
                </a:xfrm>
                <a:prstGeom prst="curvedConnector3">
                  <a:avLst>
                    <a:gd name="adj1" fmla="val -136038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14" name="Curved Connector 229"/>
                <p:cNvCxnSpPr/>
                <p:nvPr/>
              </p:nvCxnSpPr>
              <p:spPr bwMode="auto">
                <a:xfrm flipV="1">
                  <a:off x="2655617" y="5704556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  <p:cxnSp>
              <p:nvCxnSpPr>
                <p:cNvPr id="115" name="Curved Connector 229"/>
                <p:cNvCxnSpPr/>
                <p:nvPr/>
              </p:nvCxnSpPr>
              <p:spPr bwMode="auto">
                <a:xfrm rot="5400000" flipH="1" flipV="1">
                  <a:off x="3865314" y="4726563"/>
                  <a:ext cx="349239" cy="296984"/>
                </a:xfrm>
                <a:prstGeom prst="curvedConnector3">
                  <a:avLst>
                    <a:gd name="adj1" fmla="val 50000"/>
                  </a:avLst>
                </a:prstGeom>
                <a:grpFill/>
                <a:ln w="12700" cap="flat" cmpd="sng" algn="ctr">
                  <a:solidFill>
                    <a:schemeClr val="tx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</p:cxnSp>
          </p:grpSp>
          <p:sp>
            <p:nvSpPr>
              <p:cNvPr id="100" name="Oval 99"/>
              <p:cNvSpPr/>
              <p:nvPr/>
            </p:nvSpPr>
            <p:spPr bwMode="auto">
              <a:xfrm>
                <a:off x="3863042" y="3861048"/>
                <a:ext cx="410388" cy="367447"/>
              </a:xfrm>
              <a:prstGeom prst="ellipse">
                <a:avLst/>
              </a:prstGeom>
              <a:grpFill/>
              <a:ln w="1270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1450"/>
              </a:sp3d>
            </p:spPr>
            <p:txBody>
              <a:bodyPr vert="horz" wrap="none" lIns="72000" tIns="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b="1" i="0" u="none" strike="noStrike" cap="none" normalizeH="0" baseline="0" dirty="0" err="1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+mn-lt"/>
                    <a:cs typeface="Times New Roman" pitchFamily="18" charset="0"/>
                  </a:rPr>
                  <a:t>G</a:t>
                </a:r>
                <a:r>
                  <a:rPr lang="en-GB" b="1" i="0" baseline="-25000" dirty="0" err="1" smtClean="0">
                    <a:solidFill>
                      <a:srgbClr val="FFFF00"/>
                    </a:solidFill>
                    <a:latin typeface="+mn-lt"/>
                  </a:rPr>
                  <a:t>i</a:t>
                </a:r>
                <a:endParaRPr kumimoji="0" lang="en-GB" b="1" i="0" u="none" strike="noStrike" cap="none" normalizeH="0" baseline="-2500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+mn-lt"/>
                  <a:cs typeface="Times New Roman" pitchFamily="18" charset="0"/>
                </a:endParaRPr>
              </a:p>
            </p:txBody>
          </p:sp>
        </p:grpSp>
        <p:cxnSp>
          <p:nvCxnSpPr>
            <p:cNvPr id="98" name="Straight Connector 97"/>
            <p:cNvCxnSpPr/>
            <p:nvPr/>
          </p:nvCxnSpPr>
          <p:spPr bwMode="auto">
            <a:xfrm flipH="1" flipV="1">
              <a:off x="2123729" y="3702630"/>
              <a:ext cx="172819" cy="57606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  <p:sp>
        <p:nvSpPr>
          <p:cNvPr id="285" name="TextBox 284"/>
          <p:cNvSpPr txBox="1"/>
          <p:nvPr/>
        </p:nvSpPr>
        <p:spPr>
          <a:xfrm>
            <a:off x="4932040" y="6237312"/>
            <a:ext cx="4104456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Boison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(2012)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Neuropharmacology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62(3): 1527-43</a:t>
            </a:r>
          </a:p>
          <a:p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Jenner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(2009)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Parkinsonsonism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Relat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Disord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15(6): 406-13</a:t>
            </a:r>
          </a:p>
          <a:p>
            <a:r>
              <a:rPr lang="en-GB" sz="1000" i="0" dirty="0" err="1" smtClean="0">
                <a:solidFill>
                  <a:srgbClr val="336699"/>
                </a:solidFill>
                <a:latin typeface="+mn-lt"/>
              </a:rPr>
              <a:t>Rebola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et al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(2011) </a:t>
            </a:r>
            <a:r>
              <a:rPr lang="en-GB" sz="1000" dirty="0" smtClean="0">
                <a:solidFill>
                  <a:srgbClr val="336699"/>
                </a:solidFill>
                <a:latin typeface="+mn-lt"/>
              </a:rPr>
              <a:t>J </a:t>
            </a:r>
            <a:r>
              <a:rPr lang="en-GB" sz="1000" dirty="0" err="1" smtClean="0">
                <a:solidFill>
                  <a:srgbClr val="336699"/>
                </a:solidFill>
                <a:latin typeface="+mn-lt"/>
              </a:rPr>
              <a:t>Neurochem</a:t>
            </a:r>
            <a:r>
              <a:rPr lang="en-GB" sz="1000" i="0" dirty="0" smtClean="0">
                <a:solidFill>
                  <a:srgbClr val="336699"/>
                </a:solidFill>
                <a:latin typeface="+mn-lt"/>
              </a:rPr>
              <a:t>  117(1): 100-11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153101</TotalTime>
  <Words>2004</Words>
  <Application>Microsoft Office PowerPoint</Application>
  <PresentationFormat>On-screen Show (4:3)</PresentationFormat>
  <Paragraphs>390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Standarddesign</vt:lpstr>
      <vt:lpstr>Pharmacology Module 3  L4 - Other neurotransmitters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1378</cp:revision>
  <dcterms:modified xsi:type="dcterms:W3CDTF">2013-01-08T14:35:44Z</dcterms:modified>
</cp:coreProperties>
</file>