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6" r:id="rId2"/>
    <p:sldId id="324" r:id="rId3"/>
    <p:sldId id="364" r:id="rId4"/>
    <p:sldId id="367" r:id="rId5"/>
    <p:sldId id="339" r:id="rId6"/>
    <p:sldId id="343" r:id="rId7"/>
    <p:sldId id="369" r:id="rId8"/>
    <p:sldId id="371" r:id="rId9"/>
    <p:sldId id="366" r:id="rId10"/>
    <p:sldId id="341" r:id="rId11"/>
    <p:sldId id="370" r:id="rId12"/>
    <p:sldId id="346" r:id="rId13"/>
    <p:sldId id="368" r:id="rId14"/>
    <p:sldId id="358" r:id="rId15"/>
    <p:sldId id="349" r:id="rId16"/>
    <p:sldId id="372" r:id="rId17"/>
    <p:sldId id="362" r:id="rId18"/>
    <p:sldId id="373" r:id="rId19"/>
    <p:sldId id="328" r:id="rId20"/>
    <p:sldId id="329" r:id="rId21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00"/>
    <a:srgbClr val="FF9900"/>
    <a:srgbClr val="FFFF99"/>
    <a:srgbClr val="FFFF66"/>
    <a:srgbClr val="CCCC00"/>
    <a:srgbClr val="FF9933"/>
    <a:srgbClr val="0033CC"/>
    <a:srgbClr val="FFCC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2" autoAdjust="0"/>
    <p:restoredTop sz="90560" autoAdjust="0"/>
  </p:normalViewPr>
  <p:slideViewPr>
    <p:cSldViewPr showGuides="1">
      <p:cViewPr>
        <p:scale>
          <a:sx n="50" d="100"/>
          <a:sy n="50" d="100"/>
        </p:scale>
        <p:origin x="-930" y="-372"/>
      </p:cViewPr>
      <p:guideLst>
        <p:guide orient="horz" pos="4020"/>
        <p:guide pos="5759"/>
        <p:guide pos="5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368" y="141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8D4355B-43B1-420B-9541-9DD6A943DAE4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76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5629"/>
            <a:ext cx="4985393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A6A8592-1CFA-4C87-ACC0-15368D0C306E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9124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4ADB1-F9B3-49C7-8998-75578CEEA9FB}" type="slidenum">
              <a:rPr lang="da-DK"/>
              <a:pPr/>
              <a:t>1</a:t>
            </a:fld>
            <a:endParaRPr lang="da-DK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3417887" cy="2563812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3640720"/>
            <a:ext cx="4985393" cy="5542848"/>
          </a:xfrm>
        </p:spPr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r>
              <a:rPr lang="da-DK"/>
              <a:t>sdfgafgafga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67BB3313-120F-45A7-9CD1-4F8227362E58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257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Picture 39" descr="Second_To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928794" y="76181"/>
            <a:ext cx="625794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title style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1064" name="Picture 40" descr="IMP_Logo_2Colou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706" y="93267"/>
            <a:ext cx="1524000" cy="4000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Bodoni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67544" y="4869160"/>
            <a:ext cx="2952328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i="0" u="none" strike="noStrike" kern="0" cap="none" spc="0" normalizeH="0" baseline="0" noProof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Dr Sohag Saleh</a:t>
            </a:r>
            <a:endParaRPr kumimoji="0" lang="en-GB" sz="3200" i="0" u="none" strike="noStrike" kern="0" cap="none" spc="0" normalizeH="0" baseline="0" noProof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336699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060848"/>
            <a:ext cx="8424936" cy="2016224"/>
          </a:xfrm>
          <a:noFill/>
        </p:spPr>
        <p:txBody>
          <a:bodyPr/>
          <a:lstStyle/>
          <a:p>
            <a:r>
              <a:rPr lang="en-GB" sz="36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  <a:t>Pharmacology Module </a:t>
            </a:r>
            <a:r>
              <a:rPr lang="en-GB" sz="36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  <a:t>3</a:t>
            </a:r>
            <a:r>
              <a:rPr lang="en-GB" sz="48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  <a:t/>
            </a:r>
            <a:br>
              <a:rPr lang="en-GB" sz="48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</a:br>
            <a:r>
              <a:rPr lang="en-GB" sz="20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  <a:t/>
            </a:r>
            <a:br>
              <a:rPr lang="en-GB" sz="20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</a:br>
            <a:r>
              <a:rPr lang="en-GB" sz="40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L2 - </a:t>
            </a:r>
            <a:r>
              <a:rPr lang="en-GB" sz="40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Monoamine </a:t>
            </a:r>
            <a:r>
              <a:rPr lang="en-GB" sz="40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neurotransmitters</a:t>
            </a:r>
            <a:endParaRPr lang="en-GB" sz="4000" b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Box 137"/>
          <p:cNvSpPr txBox="1"/>
          <p:nvPr/>
        </p:nvSpPr>
        <p:spPr>
          <a:xfrm>
            <a:off x="4211960" y="1106735"/>
            <a:ext cx="4752528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7-TM G-protein linked receptors associated with G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proteins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Have numerous cardiovascular, respiratory and metabolic effects. 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Are also licensed for the treatment of anxiety (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propranolol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,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oxprenolol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), migraines (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nadolol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,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timolol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 &amp; hyperthyroidism (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metoprolol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) </a:t>
            </a:r>
          </a:p>
          <a:p>
            <a:pPr marL="88900" indent="-88900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263525" indent="-263525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  <a:sym typeface="Symbol"/>
              </a:rPr>
              <a:t>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1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179388" lvl="1"/>
            <a:r>
              <a:rPr lang="en-GB" i="0" dirty="0" smtClean="0">
                <a:solidFill>
                  <a:srgbClr val="336699"/>
                </a:solidFill>
                <a:latin typeface="+mn-lt"/>
              </a:rPr>
              <a:t>Important for the retrieval of contextual and spatial memories but not emotional memories (Murchison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2004)</a:t>
            </a:r>
          </a:p>
          <a:p>
            <a:pPr marL="263525" indent="-263525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  <a:sym typeface="Symbol"/>
              </a:rPr>
              <a:t>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2</a:t>
            </a:r>
          </a:p>
          <a:p>
            <a:pPr marL="179388" lvl="1"/>
            <a:r>
              <a:rPr lang="en-GB" i="0" dirty="0" smtClean="0">
                <a:solidFill>
                  <a:srgbClr val="336699"/>
                </a:solidFill>
                <a:latin typeface="+mn-lt"/>
              </a:rPr>
              <a:t>Acute stress can impair memory retrieval through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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  <a:sym typeface="Symbol"/>
              </a:rPr>
              <a:t>2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receptors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Schutsky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</a:t>
            </a:r>
            <a:r>
              <a:rPr lang="en-GB" dirty="0" smtClean="0">
                <a:solidFill>
                  <a:srgbClr val="336699"/>
                </a:solidFill>
                <a:latin typeface="+mn-lt"/>
                <a:sym typeface="Symbol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, 2011)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263525" indent="-263525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  <a:sym typeface="Symbol"/>
              </a:rPr>
              <a:t>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3</a:t>
            </a:r>
          </a:p>
          <a:p>
            <a:pPr marL="179388" lvl="1">
              <a:tabLst>
                <a:tab pos="179388" algn="l"/>
              </a:tabLst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NE activates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neurogenesis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in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hippocampal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neurones through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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  <a:sym typeface="Symbol"/>
              </a:rPr>
              <a:t>3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receptors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Jhaveri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2010)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Noradrenaline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sym typeface="Symbol"/>
              </a:rPr>
              <a:t>- 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receptors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145" name="Group 144"/>
          <p:cNvGrpSpPr/>
          <p:nvPr/>
        </p:nvGrpSpPr>
        <p:grpSpPr>
          <a:xfrm>
            <a:off x="107504" y="1916832"/>
            <a:ext cx="3960440" cy="2952327"/>
            <a:chOff x="107504" y="2132856"/>
            <a:chExt cx="3960440" cy="2952327"/>
          </a:xfrm>
        </p:grpSpPr>
        <p:sp>
          <p:nvSpPr>
            <p:cNvPr id="32" name="Rectangle 31"/>
            <p:cNvSpPr/>
            <p:nvPr/>
          </p:nvSpPr>
          <p:spPr bwMode="auto">
            <a:xfrm>
              <a:off x="121360" y="2721458"/>
              <a:ext cx="3946584" cy="236372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111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i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-receptors</a:t>
              </a:r>
              <a:endParaRPr lang="en-GB" i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 rot="5400000">
              <a:off x="611560" y="1628800"/>
              <a:ext cx="2952327" cy="3960440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1447215" y="3551284"/>
              <a:ext cx="500066" cy="500066"/>
            </a:xfrm>
            <a:prstGeom prst="ellipse">
              <a:avLst/>
            </a:prstGeom>
            <a:solidFill>
              <a:srgbClr val="92D050">
                <a:alpha val="76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kumimoji="0" lang="en-GB" sz="2000" b="1" i="0" u="none" strike="noStrike" cap="none" normalizeH="0" baseline="-2500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s</a:t>
              </a:r>
              <a:endParaRPr kumimoji="0" lang="en-GB" sz="2000" b="1" i="0" u="none" strike="noStrike" cap="none" normalizeH="0" baseline="-25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35" name="Group 150"/>
            <p:cNvGrpSpPr/>
            <p:nvPr/>
          </p:nvGrpSpPr>
          <p:grpSpPr>
            <a:xfrm>
              <a:off x="121881" y="2704783"/>
              <a:ext cx="3946063" cy="604287"/>
              <a:chOff x="362882" y="1408640"/>
              <a:chExt cx="3747915" cy="604287"/>
            </a:xfrm>
          </p:grpSpPr>
          <p:sp>
            <p:nvSpPr>
              <p:cNvPr id="76" name="Oval 75"/>
              <p:cNvSpPr/>
              <p:nvPr/>
            </p:nvSpPr>
            <p:spPr bwMode="auto">
              <a:xfrm>
                <a:off x="1022311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10"/>
              <p:cNvSpPr/>
              <p:nvPr/>
            </p:nvSpPr>
            <p:spPr bwMode="auto">
              <a:xfrm>
                <a:off x="2341170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Freeform 77"/>
              <p:cNvSpPr/>
              <p:nvPr/>
            </p:nvSpPr>
            <p:spPr bwMode="auto">
              <a:xfrm>
                <a:off x="451377" y="166826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Freeform 78"/>
              <p:cNvSpPr/>
              <p:nvPr/>
            </p:nvSpPr>
            <p:spPr bwMode="auto">
              <a:xfrm>
                <a:off x="668221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Freeform 79"/>
              <p:cNvSpPr/>
              <p:nvPr/>
            </p:nvSpPr>
            <p:spPr bwMode="auto">
              <a:xfrm>
                <a:off x="89499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Freeform 80"/>
              <p:cNvSpPr/>
              <p:nvPr/>
            </p:nvSpPr>
            <p:spPr bwMode="auto">
              <a:xfrm>
                <a:off x="1994045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 bwMode="auto">
              <a:xfrm>
                <a:off x="2649991" y="1672469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Freeform 16"/>
              <p:cNvSpPr/>
              <p:nvPr/>
            </p:nvSpPr>
            <p:spPr bwMode="auto">
              <a:xfrm>
                <a:off x="243018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 bwMode="auto">
              <a:xfrm>
                <a:off x="1555190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Freeform 84"/>
              <p:cNvSpPr/>
              <p:nvPr/>
            </p:nvSpPr>
            <p:spPr bwMode="auto">
              <a:xfrm>
                <a:off x="132841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Freeform 85"/>
              <p:cNvSpPr/>
              <p:nvPr/>
            </p:nvSpPr>
            <p:spPr bwMode="auto">
              <a:xfrm>
                <a:off x="1770752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 bwMode="auto">
              <a:xfrm>
                <a:off x="2198585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Freeform 87"/>
              <p:cNvSpPr/>
              <p:nvPr/>
            </p:nvSpPr>
            <p:spPr bwMode="auto">
              <a:xfrm>
                <a:off x="1105123" y="1678623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 bwMode="auto">
              <a:xfrm>
                <a:off x="1336320" y="160736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" name="Freeform 89"/>
              <p:cNvSpPr/>
              <p:nvPr/>
            </p:nvSpPr>
            <p:spPr bwMode="auto">
              <a:xfrm>
                <a:off x="45537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" name="Freeform 90"/>
              <p:cNvSpPr/>
              <p:nvPr/>
            </p:nvSpPr>
            <p:spPr bwMode="auto">
              <a:xfrm>
                <a:off x="884548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" name="Freeform 91"/>
              <p:cNvSpPr/>
              <p:nvPr/>
            </p:nvSpPr>
            <p:spPr bwMode="auto">
              <a:xfrm>
                <a:off x="1537778" y="1593823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" name="Freeform 92"/>
              <p:cNvSpPr/>
              <p:nvPr/>
            </p:nvSpPr>
            <p:spPr bwMode="auto">
              <a:xfrm>
                <a:off x="219372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Freeform 93"/>
              <p:cNvSpPr/>
              <p:nvPr/>
            </p:nvSpPr>
            <p:spPr bwMode="auto">
              <a:xfrm>
                <a:off x="2420499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5" name="Freeform 94"/>
              <p:cNvSpPr/>
              <p:nvPr/>
            </p:nvSpPr>
            <p:spPr bwMode="auto">
              <a:xfrm>
                <a:off x="2670884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>
                <a:off x="1998291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>
                <a:off x="1781199" y="1608531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>
                <a:off x="1077264" y="161160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>
                <a:off x="630679" y="160237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 bwMode="auto">
              <a:xfrm>
                <a:off x="362882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 bwMode="auto">
              <a:xfrm>
                <a:off x="582692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 bwMode="auto">
              <a:xfrm>
                <a:off x="80250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 bwMode="auto">
              <a:xfrm>
                <a:off x="1022311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 bwMode="auto">
              <a:xfrm>
                <a:off x="124212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Oval 104"/>
              <p:cNvSpPr/>
              <p:nvPr/>
            </p:nvSpPr>
            <p:spPr bwMode="auto">
              <a:xfrm>
                <a:off x="1461931" y="140864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 bwMode="auto">
              <a:xfrm>
                <a:off x="168174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 bwMode="auto">
              <a:xfrm>
                <a:off x="1901551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 bwMode="auto">
              <a:xfrm>
                <a:off x="212136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 bwMode="auto">
              <a:xfrm>
                <a:off x="2341170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 bwMode="auto">
              <a:xfrm>
                <a:off x="256098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 bwMode="auto">
              <a:xfrm>
                <a:off x="362882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 bwMode="auto">
              <a:xfrm>
                <a:off x="582692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 bwMode="auto">
              <a:xfrm>
                <a:off x="80250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 bwMode="auto">
              <a:xfrm>
                <a:off x="124212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 bwMode="auto">
              <a:xfrm>
                <a:off x="1461931" y="178831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 bwMode="auto">
              <a:xfrm>
                <a:off x="168174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 bwMode="auto">
              <a:xfrm>
                <a:off x="1901551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 bwMode="auto">
              <a:xfrm>
                <a:off x="212136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>
                <a:off x="256098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>
                <a:off x="3000599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Freeform 120"/>
              <p:cNvSpPr/>
              <p:nvPr/>
            </p:nvSpPr>
            <p:spPr bwMode="auto">
              <a:xfrm>
                <a:off x="308961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Freeform 121"/>
              <p:cNvSpPr/>
              <p:nvPr/>
            </p:nvSpPr>
            <p:spPr bwMode="auto">
              <a:xfrm>
                <a:off x="2858014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Freeform 122"/>
              <p:cNvSpPr/>
              <p:nvPr/>
            </p:nvSpPr>
            <p:spPr bwMode="auto">
              <a:xfrm>
                <a:off x="2853154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Freeform 123"/>
              <p:cNvSpPr/>
              <p:nvPr/>
            </p:nvSpPr>
            <p:spPr bwMode="auto">
              <a:xfrm>
                <a:off x="3079928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>
                <a:off x="278079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>
                <a:off x="3000599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>
                <a:off x="278079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>
                <a:off x="3890987" y="1818712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Freeform 128"/>
              <p:cNvSpPr/>
              <p:nvPr/>
            </p:nvSpPr>
            <p:spPr bwMode="auto">
              <a:xfrm>
                <a:off x="3320053" y="1672404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Freeform 129"/>
              <p:cNvSpPr/>
              <p:nvPr/>
            </p:nvSpPr>
            <p:spPr bwMode="auto">
              <a:xfrm>
                <a:off x="3536897" y="167968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Freeform 130"/>
              <p:cNvSpPr/>
              <p:nvPr/>
            </p:nvSpPr>
            <p:spPr bwMode="auto">
              <a:xfrm>
                <a:off x="3763671" y="167352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Freeform 131"/>
              <p:cNvSpPr/>
              <p:nvPr/>
            </p:nvSpPr>
            <p:spPr bwMode="auto">
              <a:xfrm>
                <a:off x="3973799" y="1682759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Freeform 132"/>
              <p:cNvSpPr/>
              <p:nvPr/>
            </p:nvSpPr>
            <p:spPr bwMode="auto">
              <a:xfrm>
                <a:off x="3324051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Freeform 133"/>
              <p:cNvSpPr/>
              <p:nvPr/>
            </p:nvSpPr>
            <p:spPr bwMode="auto">
              <a:xfrm>
                <a:off x="3753224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Freeform 134"/>
              <p:cNvSpPr/>
              <p:nvPr/>
            </p:nvSpPr>
            <p:spPr bwMode="auto">
              <a:xfrm>
                <a:off x="3945940" y="161574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Freeform 135"/>
              <p:cNvSpPr/>
              <p:nvPr/>
            </p:nvSpPr>
            <p:spPr bwMode="auto">
              <a:xfrm>
                <a:off x="3499355" y="160651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>
                <a:off x="3231558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3451368" y="143028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 bwMode="auto">
              <a:xfrm>
                <a:off x="3671177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 bwMode="auto">
              <a:xfrm>
                <a:off x="3890987" y="143903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 bwMode="auto">
              <a:xfrm>
                <a:off x="3231558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 bwMode="auto">
              <a:xfrm>
                <a:off x="3451368" y="1809959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 bwMode="auto">
              <a:xfrm>
                <a:off x="3671177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6" name="Group 257"/>
            <p:cNvGrpSpPr/>
            <p:nvPr/>
          </p:nvGrpSpPr>
          <p:grpSpPr>
            <a:xfrm rot="5400000">
              <a:off x="215231" y="2411959"/>
              <a:ext cx="1357322" cy="1143008"/>
              <a:chOff x="2627784" y="4725144"/>
              <a:chExt cx="1738122" cy="1224136"/>
            </a:xfrm>
            <a:solidFill>
              <a:srgbClr val="92D050">
                <a:alpha val="80000"/>
              </a:srgbClr>
            </a:solidFill>
            <a:scene3d>
              <a:camera prst="orthographicFront"/>
              <a:lightRig rig="morning" dir="t"/>
            </a:scene3d>
          </p:grpSpPr>
          <p:sp>
            <p:nvSpPr>
              <p:cNvPr id="61" name="Rounded Rectangle 60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Rounded Rectangle 62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Rounded Rectangle 63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Rounded Rectangle 64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Rounded Rectangle 65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Rounded Rectangle 66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68" name="Curved Connector 229"/>
              <p:cNvCxnSpPr>
                <a:stCxn id="64" idx="2"/>
                <a:endCxn id="62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grpFill/>
              <a:ln w="1905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9" name="Curved Connector 229"/>
              <p:cNvCxnSpPr>
                <a:stCxn id="62" idx="0"/>
                <a:endCxn id="61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grpFill/>
              <a:ln w="1905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0" name="Curved Connector 229"/>
              <p:cNvCxnSpPr>
                <a:endCxn id="61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grpFill/>
              <a:ln w="1905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1" name="Curved Connector 229"/>
              <p:cNvCxnSpPr>
                <a:stCxn id="65" idx="0"/>
                <a:endCxn id="67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grpFill/>
              <a:ln w="1905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2" name="Curved Connector 229"/>
              <p:cNvCxnSpPr>
                <a:stCxn id="63" idx="2"/>
                <a:endCxn id="67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grpFill/>
              <a:ln w="1905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3" name="Curved Connector 229"/>
              <p:cNvCxnSpPr>
                <a:stCxn id="66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grpFill/>
              <a:ln w="1905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4" name="Curved Connector 229"/>
              <p:cNvCxnSpPr/>
              <p:nvPr/>
            </p:nvCxnSpPr>
            <p:spPr bwMode="auto">
              <a:xfrm flipV="1">
                <a:off x="2627784" y="5661248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905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5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905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</p:grpSp>
        <p:grpSp>
          <p:nvGrpSpPr>
            <p:cNvPr id="37" name="Group 258"/>
            <p:cNvGrpSpPr/>
            <p:nvPr/>
          </p:nvGrpSpPr>
          <p:grpSpPr>
            <a:xfrm>
              <a:off x="2051720" y="2696439"/>
              <a:ext cx="762693" cy="990149"/>
              <a:chOff x="1696308" y="2758406"/>
              <a:chExt cx="1020282" cy="1219765"/>
            </a:xfrm>
          </p:grpSpPr>
          <p:cxnSp>
            <p:nvCxnSpPr>
              <p:cNvPr id="45" name="Shape 44"/>
              <p:cNvCxnSpPr/>
              <p:nvPr/>
            </p:nvCxnSpPr>
            <p:spPr bwMode="auto">
              <a:xfrm rot="5400000">
                <a:off x="1887102" y="3612218"/>
                <a:ext cx="212233" cy="26677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cxnSp>
            <p:nvCxnSpPr>
              <p:cNvPr id="46" name="Shape 45"/>
              <p:cNvCxnSpPr/>
              <p:nvPr/>
            </p:nvCxnSpPr>
            <p:spPr bwMode="auto">
              <a:xfrm rot="16200000" flipH="1">
                <a:off x="2333282" y="3697589"/>
                <a:ext cx="309912" cy="89205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sp>
            <p:nvSpPr>
              <p:cNvPr id="47" name="Rounded Rectangle 46"/>
              <p:cNvSpPr/>
              <p:nvPr/>
            </p:nvSpPr>
            <p:spPr bwMode="auto">
              <a:xfrm rot="6399598">
                <a:off x="2092600" y="3525815"/>
                <a:ext cx="327520" cy="577191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0" tIns="252000" rIns="288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b="1" i="0" u="none" strike="noStrike" cap="none" normalizeH="0" baseline="0" dirty="0" smtClean="0">
                    <a:ln>
                      <a:noFill/>
                    </a:ln>
                    <a:solidFill>
                      <a:srgbClr val="0066CC"/>
                    </a:solidFill>
                    <a:effectLst/>
                    <a:latin typeface="Arial" pitchFamily="34" charset="0"/>
                    <a:cs typeface="Arial" pitchFamily="34" charset="0"/>
                  </a:rPr>
                  <a:t>AC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Rounded Rectangle 47"/>
              <p:cNvSpPr/>
              <p:nvPr/>
            </p:nvSpPr>
            <p:spPr bwMode="auto">
              <a:xfrm rot="675103">
                <a:off x="2338232" y="29453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 bwMode="auto">
              <a:xfrm rot="675103">
                <a:off x="2550007" y="2967126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 bwMode="auto">
              <a:xfrm rot="675103">
                <a:off x="2476782" y="30126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Rounded Rectangle 50"/>
              <p:cNvSpPr/>
              <p:nvPr/>
            </p:nvSpPr>
            <p:spPr bwMode="auto">
              <a:xfrm rot="675103">
                <a:off x="2397795" y="2873912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Rounded Rectangle 51"/>
              <p:cNvSpPr/>
              <p:nvPr/>
            </p:nvSpPr>
            <p:spPr bwMode="auto">
              <a:xfrm rot="675103">
                <a:off x="2409482" y="298370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ounded Rectangle 52"/>
              <p:cNvSpPr/>
              <p:nvPr/>
            </p:nvSpPr>
            <p:spPr bwMode="auto">
              <a:xfrm rot="675103">
                <a:off x="2492983" y="2864577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Rounded Rectangle 53"/>
              <p:cNvSpPr/>
              <p:nvPr/>
            </p:nvSpPr>
            <p:spPr bwMode="auto">
              <a:xfrm rot="20632175">
                <a:off x="1912347" y="2910528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ounded Rectangle 54"/>
              <p:cNvSpPr/>
              <p:nvPr/>
            </p:nvSpPr>
            <p:spPr bwMode="auto">
              <a:xfrm rot="20632175">
                <a:off x="1839122" y="295605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Rounded Rectangle 55"/>
              <p:cNvSpPr/>
              <p:nvPr/>
            </p:nvSpPr>
            <p:spPr bwMode="auto">
              <a:xfrm rot="20632175">
                <a:off x="1760135" y="2817314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Rounded Rectangle 56"/>
              <p:cNvSpPr/>
              <p:nvPr/>
            </p:nvSpPr>
            <p:spPr bwMode="auto">
              <a:xfrm rot="20632175">
                <a:off x="1771822" y="2927105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Rounded Rectangle 57"/>
              <p:cNvSpPr/>
              <p:nvPr/>
            </p:nvSpPr>
            <p:spPr bwMode="auto">
              <a:xfrm rot="20632175">
                <a:off x="1855323" y="2807979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Rounded Rectangle 58"/>
              <p:cNvSpPr/>
              <p:nvPr/>
            </p:nvSpPr>
            <p:spPr bwMode="auto">
              <a:xfrm rot="675103">
                <a:off x="2322460" y="2816845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 bwMode="auto">
              <a:xfrm rot="20584901">
                <a:off x="1696308" y="2758406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8" name="Group 275"/>
            <p:cNvGrpSpPr/>
            <p:nvPr/>
          </p:nvGrpSpPr>
          <p:grpSpPr>
            <a:xfrm>
              <a:off x="2565831" y="3326548"/>
              <a:ext cx="1040670" cy="1659020"/>
              <a:chOff x="1742453" y="4029029"/>
              <a:chExt cx="1293890" cy="2020976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1916421" y="4029029"/>
                <a:ext cx="966550" cy="56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ATP</a:t>
                </a:r>
                <a:endParaRPr lang="en-US" sz="2400" b="1" i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742453" y="4739485"/>
                <a:ext cx="1293890" cy="5623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i="0" dirty="0" err="1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cAMP</a:t>
                </a:r>
                <a:endParaRPr lang="en-US" sz="2400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817992" y="5487617"/>
                <a:ext cx="1038779" cy="56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PKA</a:t>
                </a:r>
                <a:endParaRPr lang="en-US" sz="2400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Down Arrow 42"/>
              <p:cNvSpPr/>
              <p:nvPr/>
            </p:nvSpPr>
            <p:spPr bwMode="auto">
              <a:xfrm>
                <a:off x="2246316" y="4507161"/>
                <a:ext cx="241610" cy="292654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rgbClr val="00CC99"/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Down Arrow 43"/>
              <p:cNvSpPr/>
              <p:nvPr/>
            </p:nvSpPr>
            <p:spPr bwMode="auto">
              <a:xfrm>
                <a:off x="2243118" y="5261753"/>
                <a:ext cx="241610" cy="292654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rgbClr val="00CC99"/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46" name="TextBox 145"/>
          <p:cNvSpPr txBox="1"/>
          <p:nvPr/>
        </p:nvSpPr>
        <p:spPr>
          <a:xfrm>
            <a:off x="5580112" y="6187370"/>
            <a:ext cx="3384376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Murchison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(2004)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Cell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117(1), 131-143</a:t>
            </a:r>
          </a:p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Schutsky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(2011)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J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Neurosci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31(40), 14172-81</a:t>
            </a:r>
          </a:p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Jhaveri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(2010)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J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Neurosci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30(7), 2795-806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Summary slide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35" y="936000"/>
            <a:ext cx="2952000" cy="5463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Dopamine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From L-tyrosine via the intermediary L-DOPA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process utilises the enzymes TH and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dopa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decarboxylase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Reuptaken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by DAT and metabolised by MAO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A,B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COMT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1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5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receptors are G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- linked 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2-4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are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006699"/>
                </a:solidFill>
                <a:latin typeface="+mn-lt"/>
              </a:rPr>
              <a:t>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- linked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Agonists are used to treat PD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Antagonists are used in schizophrenia and as anti-emetics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34855" y="936000"/>
            <a:ext cx="2952000" cy="5216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Noradrenaline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From DA by the DA-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-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hydroxylase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enzyme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Reuptaken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by NET and metabolised by MAO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A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and COMT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Two categories of GPCRs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Alpha: Two types (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1 &amp; 2)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1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G</a:t>
            </a:r>
            <a:r>
              <a:rPr lang="en-GB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q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- linked, 2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G</a:t>
            </a:r>
            <a:r>
              <a:rPr lang="en-GB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i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- linked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Beta: Three types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All three G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s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- linked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Alpha blockers are centrally acting anti-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hypertensives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Beta-blockers are licensed for the treatment of anxiety &amp; migraines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56458" y="5246910"/>
            <a:ext cx="3024000" cy="8463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Histamine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67305" y="936430"/>
            <a:ext cx="3024000" cy="19236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Serotonin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157"/>
          <p:cNvGrpSpPr/>
          <p:nvPr/>
        </p:nvGrpSpPr>
        <p:grpSpPr>
          <a:xfrm rot="8130360">
            <a:off x="4079064" y="2576121"/>
            <a:ext cx="587390" cy="587199"/>
            <a:chOff x="5873451" y="2145695"/>
            <a:chExt cx="1274838" cy="1461105"/>
          </a:xfrm>
        </p:grpSpPr>
        <p:sp>
          <p:nvSpPr>
            <p:cNvPr id="58" name="Freeform 57"/>
            <p:cNvSpPr/>
            <p:nvPr/>
          </p:nvSpPr>
          <p:spPr bwMode="auto">
            <a:xfrm>
              <a:off x="5873451" y="2145695"/>
              <a:ext cx="1274838" cy="1461105"/>
            </a:xfrm>
            <a:custGeom>
              <a:avLst/>
              <a:gdLst>
                <a:gd name="connsiteX0" fmla="*/ 803123 w 1274838"/>
                <a:gd name="connsiteY0" fmla="*/ 2419 h 1461105"/>
                <a:gd name="connsiteX1" fmla="*/ 367695 w 1274838"/>
                <a:gd name="connsiteY1" fmla="*/ 89505 h 1461105"/>
                <a:gd name="connsiteX2" fmla="*/ 91923 w 1274838"/>
                <a:gd name="connsiteY2" fmla="*/ 379791 h 1461105"/>
                <a:gd name="connsiteX3" fmla="*/ 19352 w 1274838"/>
                <a:gd name="connsiteY3" fmla="*/ 757162 h 1461105"/>
                <a:gd name="connsiteX4" fmla="*/ 19352 w 1274838"/>
                <a:gd name="connsiteY4" fmla="*/ 1047448 h 1461105"/>
                <a:gd name="connsiteX5" fmla="*/ 135466 w 1274838"/>
                <a:gd name="connsiteY5" fmla="*/ 1323219 h 1461105"/>
                <a:gd name="connsiteX6" fmla="*/ 483809 w 1274838"/>
                <a:gd name="connsiteY6" fmla="*/ 1453848 h 1461105"/>
                <a:gd name="connsiteX7" fmla="*/ 832152 w 1274838"/>
                <a:gd name="connsiteY7" fmla="*/ 1279676 h 1461105"/>
                <a:gd name="connsiteX8" fmla="*/ 919238 w 1274838"/>
                <a:gd name="connsiteY8" fmla="*/ 873276 h 1461105"/>
                <a:gd name="connsiteX9" fmla="*/ 1165981 w 1274838"/>
                <a:gd name="connsiteY9" fmla="*/ 626534 h 1461105"/>
                <a:gd name="connsiteX10" fmla="*/ 1267581 w 1274838"/>
                <a:gd name="connsiteY10" fmla="*/ 336248 h 1461105"/>
                <a:gd name="connsiteX11" fmla="*/ 1122438 w 1274838"/>
                <a:gd name="connsiteY11" fmla="*/ 74991 h 1461105"/>
                <a:gd name="connsiteX12" fmla="*/ 803123 w 1274838"/>
                <a:gd name="connsiteY12" fmla="*/ 2419 h 146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4838" h="1461105">
                  <a:moveTo>
                    <a:pt x="803123" y="2419"/>
                  </a:moveTo>
                  <a:cubicBezTo>
                    <a:pt x="677333" y="4838"/>
                    <a:pt x="486228" y="26610"/>
                    <a:pt x="367695" y="89505"/>
                  </a:cubicBezTo>
                  <a:cubicBezTo>
                    <a:pt x="249162" y="152400"/>
                    <a:pt x="149980" y="268515"/>
                    <a:pt x="91923" y="379791"/>
                  </a:cubicBezTo>
                  <a:cubicBezTo>
                    <a:pt x="33866" y="491067"/>
                    <a:pt x="31447" y="645886"/>
                    <a:pt x="19352" y="757162"/>
                  </a:cubicBezTo>
                  <a:cubicBezTo>
                    <a:pt x="7257" y="868438"/>
                    <a:pt x="0" y="953105"/>
                    <a:pt x="19352" y="1047448"/>
                  </a:cubicBezTo>
                  <a:cubicBezTo>
                    <a:pt x="38704" y="1141791"/>
                    <a:pt x="58057" y="1255486"/>
                    <a:pt x="135466" y="1323219"/>
                  </a:cubicBezTo>
                  <a:cubicBezTo>
                    <a:pt x="212876" y="1390952"/>
                    <a:pt x="367695" y="1461105"/>
                    <a:pt x="483809" y="1453848"/>
                  </a:cubicBezTo>
                  <a:cubicBezTo>
                    <a:pt x="599923" y="1446591"/>
                    <a:pt x="759581" y="1376438"/>
                    <a:pt x="832152" y="1279676"/>
                  </a:cubicBezTo>
                  <a:cubicBezTo>
                    <a:pt x="904723" y="1182914"/>
                    <a:pt x="863600" y="982133"/>
                    <a:pt x="919238" y="873276"/>
                  </a:cubicBezTo>
                  <a:cubicBezTo>
                    <a:pt x="974876" y="764419"/>
                    <a:pt x="1107924" y="716039"/>
                    <a:pt x="1165981" y="626534"/>
                  </a:cubicBezTo>
                  <a:cubicBezTo>
                    <a:pt x="1224038" y="537029"/>
                    <a:pt x="1274838" y="428172"/>
                    <a:pt x="1267581" y="336248"/>
                  </a:cubicBezTo>
                  <a:cubicBezTo>
                    <a:pt x="1260324" y="244324"/>
                    <a:pt x="1192591" y="130629"/>
                    <a:pt x="1122438" y="74991"/>
                  </a:cubicBezTo>
                  <a:cubicBezTo>
                    <a:pt x="1052286" y="19353"/>
                    <a:pt x="928913" y="0"/>
                    <a:pt x="803123" y="2419"/>
                  </a:cubicBezTo>
                  <a:close/>
                </a:path>
              </a:pathLst>
            </a:custGeom>
            <a:solidFill>
              <a:schemeClr val="accent1">
                <a:alpha val="46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8750" h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>
              <a:off x="5967791" y="2285998"/>
              <a:ext cx="1069220" cy="1262743"/>
            </a:xfrm>
            <a:custGeom>
              <a:avLst/>
              <a:gdLst>
                <a:gd name="connsiteX0" fmla="*/ 665238 w 1069219"/>
                <a:gd name="connsiteY0" fmla="*/ 7257 h 1262742"/>
                <a:gd name="connsiteX1" fmla="*/ 810380 w 1069219"/>
                <a:gd name="connsiteY1" fmla="*/ 7257 h 1262742"/>
                <a:gd name="connsiteX2" fmla="*/ 941009 w 1069219"/>
                <a:gd name="connsiteY2" fmla="*/ 50800 h 1262742"/>
                <a:gd name="connsiteX3" fmla="*/ 1042609 w 1069219"/>
                <a:gd name="connsiteY3" fmla="*/ 137886 h 1262742"/>
                <a:gd name="connsiteX4" fmla="*/ 1042609 w 1069219"/>
                <a:gd name="connsiteY4" fmla="*/ 326571 h 1262742"/>
                <a:gd name="connsiteX5" fmla="*/ 882952 w 1069219"/>
                <a:gd name="connsiteY5" fmla="*/ 268514 h 1262742"/>
                <a:gd name="connsiteX6" fmla="*/ 737809 w 1069219"/>
                <a:gd name="connsiteY6" fmla="*/ 210457 h 1262742"/>
                <a:gd name="connsiteX7" fmla="*/ 795866 w 1069219"/>
                <a:gd name="connsiteY7" fmla="*/ 326571 h 1262742"/>
                <a:gd name="connsiteX8" fmla="*/ 926495 w 1069219"/>
                <a:gd name="connsiteY8" fmla="*/ 399143 h 1262742"/>
                <a:gd name="connsiteX9" fmla="*/ 955523 w 1069219"/>
                <a:gd name="connsiteY9" fmla="*/ 457200 h 1262742"/>
                <a:gd name="connsiteX10" fmla="*/ 926495 w 1069219"/>
                <a:gd name="connsiteY10" fmla="*/ 515257 h 1262742"/>
                <a:gd name="connsiteX11" fmla="*/ 752323 w 1069219"/>
                <a:gd name="connsiteY11" fmla="*/ 544286 h 1262742"/>
                <a:gd name="connsiteX12" fmla="*/ 621695 w 1069219"/>
                <a:gd name="connsiteY12" fmla="*/ 442686 h 1262742"/>
                <a:gd name="connsiteX13" fmla="*/ 534609 w 1069219"/>
                <a:gd name="connsiteY13" fmla="*/ 457200 h 1262742"/>
                <a:gd name="connsiteX14" fmla="*/ 708780 w 1069219"/>
                <a:gd name="connsiteY14" fmla="*/ 602343 h 1262742"/>
                <a:gd name="connsiteX15" fmla="*/ 752323 w 1069219"/>
                <a:gd name="connsiteY15" fmla="*/ 703943 h 1262742"/>
                <a:gd name="connsiteX16" fmla="*/ 752323 w 1069219"/>
                <a:gd name="connsiteY16" fmla="*/ 747486 h 1262742"/>
                <a:gd name="connsiteX17" fmla="*/ 607180 w 1069219"/>
                <a:gd name="connsiteY17" fmla="*/ 718457 h 1262742"/>
                <a:gd name="connsiteX18" fmla="*/ 505580 w 1069219"/>
                <a:gd name="connsiteY18" fmla="*/ 616857 h 1262742"/>
                <a:gd name="connsiteX19" fmla="*/ 418495 w 1069219"/>
                <a:gd name="connsiteY19" fmla="*/ 587829 h 1262742"/>
                <a:gd name="connsiteX20" fmla="*/ 360438 w 1069219"/>
                <a:gd name="connsiteY20" fmla="*/ 645886 h 1262742"/>
                <a:gd name="connsiteX21" fmla="*/ 534609 w 1069219"/>
                <a:gd name="connsiteY21" fmla="*/ 747486 h 1262742"/>
                <a:gd name="connsiteX22" fmla="*/ 621695 w 1069219"/>
                <a:gd name="connsiteY22" fmla="*/ 805543 h 1262742"/>
                <a:gd name="connsiteX23" fmla="*/ 737809 w 1069219"/>
                <a:gd name="connsiteY23" fmla="*/ 878114 h 1262742"/>
                <a:gd name="connsiteX24" fmla="*/ 737809 w 1069219"/>
                <a:gd name="connsiteY24" fmla="*/ 921657 h 1262742"/>
                <a:gd name="connsiteX25" fmla="*/ 708780 w 1069219"/>
                <a:gd name="connsiteY25" fmla="*/ 994229 h 1262742"/>
                <a:gd name="connsiteX26" fmla="*/ 578152 w 1069219"/>
                <a:gd name="connsiteY26" fmla="*/ 1008743 h 1262742"/>
                <a:gd name="connsiteX27" fmla="*/ 462038 w 1069219"/>
                <a:gd name="connsiteY27" fmla="*/ 979714 h 1262742"/>
                <a:gd name="connsiteX28" fmla="*/ 345923 w 1069219"/>
                <a:gd name="connsiteY28" fmla="*/ 907143 h 1262742"/>
                <a:gd name="connsiteX29" fmla="*/ 331409 w 1069219"/>
                <a:gd name="connsiteY29" fmla="*/ 994229 h 1262742"/>
                <a:gd name="connsiteX30" fmla="*/ 534609 w 1069219"/>
                <a:gd name="connsiteY30" fmla="*/ 1110343 h 1262742"/>
                <a:gd name="connsiteX31" fmla="*/ 607180 w 1069219"/>
                <a:gd name="connsiteY31" fmla="*/ 1182914 h 1262742"/>
                <a:gd name="connsiteX32" fmla="*/ 505580 w 1069219"/>
                <a:gd name="connsiteY32" fmla="*/ 1240971 h 1262742"/>
                <a:gd name="connsiteX33" fmla="*/ 316895 w 1069219"/>
                <a:gd name="connsiteY33" fmla="*/ 1240971 h 1262742"/>
                <a:gd name="connsiteX34" fmla="*/ 128209 w 1069219"/>
                <a:gd name="connsiteY34" fmla="*/ 1110343 h 1262742"/>
                <a:gd name="connsiteX35" fmla="*/ 84666 w 1069219"/>
                <a:gd name="connsiteY35" fmla="*/ 1052286 h 1262742"/>
                <a:gd name="connsiteX36" fmla="*/ 70152 w 1069219"/>
                <a:gd name="connsiteY36" fmla="*/ 965200 h 1262742"/>
                <a:gd name="connsiteX37" fmla="*/ 186266 w 1069219"/>
                <a:gd name="connsiteY37" fmla="*/ 965200 h 1262742"/>
                <a:gd name="connsiteX38" fmla="*/ 215295 w 1069219"/>
                <a:gd name="connsiteY38" fmla="*/ 921657 h 1262742"/>
                <a:gd name="connsiteX39" fmla="*/ 99180 w 1069219"/>
                <a:gd name="connsiteY39" fmla="*/ 892629 h 1262742"/>
                <a:gd name="connsiteX40" fmla="*/ 41123 w 1069219"/>
                <a:gd name="connsiteY40" fmla="*/ 849086 h 1262742"/>
                <a:gd name="connsiteX41" fmla="*/ 26609 w 1069219"/>
                <a:gd name="connsiteY41" fmla="*/ 703943 h 1262742"/>
                <a:gd name="connsiteX42" fmla="*/ 200780 w 1069219"/>
                <a:gd name="connsiteY42" fmla="*/ 791029 h 1262742"/>
                <a:gd name="connsiteX43" fmla="*/ 345923 w 1069219"/>
                <a:gd name="connsiteY43" fmla="*/ 834571 h 1262742"/>
                <a:gd name="connsiteX44" fmla="*/ 389466 w 1069219"/>
                <a:gd name="connsiteY44" fmla="*/ 820057 h 1262742"/>
                <a:gd name="connsiteX45" fmla="*/ 273352 w 1069219"/>
                <a:gd name="connsiteY45" fmla="*/ 703943 h 1262742"/>
                <a:gd name="connsiteX46" fmla="*/ 200780 w 1069219"/>
                <a:gd name="connsiteY46" fmla="*/ 674914 h 1262742"/>
                <a:gd name="connsiteX47" fmla="*/ 70152 w 1069219"/>
                <a:gd name="connsiteY47" fmla="*/ 587829 h 1262742"/>
                <a:gd name="connsiteX48" fmla="*/ 55638 w 1069219"/>
                <a:gd name="connsiteY48" fmla="*/ 486229 h 1262742"/>
                <a:gd name="connsiteX49" fmla="*/ 113695 w 1069219"/>
                <a:gd name="connsiteY49" fmla="*/ 413657 h 1262742"/>
                <a:gd name="connsiteX50" fmla="*/ 258838 w 1069219"/>
                <a:gd name="connsiteY50" fmla="*/ 442686 h 1262742"/>
                <a:gd name="connsiteX51" fmla="*/ 389466 w 1069219"/>
                <a:gd name="connsiteY51" fmla="*/ 500743 h 1262742"/>
                <a:gd name="connsiteX52" fmla="*/ 433009 w 1069219"/>
                <a:gd name="connsiteY52" fmla="*/ 442686 h 1262742"/>
                <a:gd name="connsiteX53" fmla="*/ 244323 w 1069219"/>
                <a:gd name="connsiteY53" fmla="*/ 355600 h 1262742"/>
                <a:gd name="connsiteX54" fmla="*/ 186266 w 1069219"/>
                <a:gd name="connsiteY54" fmla="*/ 297543 h 1262742"/>
                <a:gd name="connsiteX55" fmla="*/ 200780 w 1069219"/>
                <a:gd name="connsiteY55" fmla="*/ 210457 h 1262742"/>
                <a:gd name="connsiteX56" fmla="*/ 403980 w 1069219"/>
                <a:gd name="connsiteY56" fmla="*/ 268514 h 1262742"/>
                <a:gd name="connsiteX57" fmla="*/ 520095 w 1069219"/>
                <a:gd name="connsiteY57" fmla="*/ 297543 h 1262742"/>
                <a:gd name="connsiteX58" fmla="*/ 534609 w 1069219"/>
                <a:gd name="connsiteY58" fmla="*/ 239486 h 1262742"/>
                <a:gd name="connsiteX59" fmla="*/ 534609 w 1069219"/>
                <a:gd name="connsiteY59" fmla="*/ 239486 h 1262742"/>
                <a:gd name="connsiteX60" fmla="*/ 462038 w 1069219"/>
                <a:gd name="connsiteY60" fmla="*/ 181429 h 1262742"/>
                <a:gd name="connsiteX61" fmla="*/ 331409 w 1069219"/>
                <a:gd name="connsiteY61" fmla="*/ 137886 h 1262742"/>
                <a:gd name="connsiteX62" fmla="*/ 418495 w 1069219"/>
                <a:gd name="connsiteY62" fmla="*/ 79829 h 1262742"/>
                <a:gd name="connsiteX63" fmla="*/ 549123 w 1069219"/>
                <a:gd name="connsiteY63" fmla="*/ 36286 h 1262742"/>
                <a:gd name="connsiteX64" fmla="*/ 665238 w 1069219"/>
                <a:gd name="connsiteY64" fmla="*/ 7257 h 126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69219" h="1262742">
                  <a:moveTo>
                    <a:pt x="665238" y="7257"/>
                  </a:moveTo>
                  <a:cubicBezTo>
                    <a:pt x="708781" y="2419"/>
                    <a:pt x="764418" y="0"/>
                    <a:pt x="810380" y="7257"/>
                  </a:cubicBezTo>
                  <a:cubicBezTo>
                    <a:pt x="856342" y="14514"/>
                    <a:pt x="902304" y="29029"/>
                    <a:pt x="941009" y="50800"/>
                  </a:cubicBezTo>
                  <a:cubicBezTo>
                    <a:pt x="979714" y="72571"/>
                    <a:pt x="1025676" y="91924"/>
                    <a:pt x="1042609" y="137886"/>
                  </a:cubicBezTo>
                  <a:cubicBezTo>
                    <a:pt x="1059542" y="183848"/>
                    <a:pt x="1069219" y="304800"/>
                    <a:pt x="1042609" y="326571"/>
                  </a:cubicBezTo>
                  <a:cubicBezTo>
                    <a:pt x="1015999" y="348342"/>
                    <a:pt x="933752" y="287866"/>
                    <a:pt x="882952" y="268514"/>
                  </a:cubicBezTo>
                  <a:cubicBezTo>
                    <a:pt x="832152" y="249162"/>
                    <a:pt x="752323" y="200781"/>
                    <a:pt x="737809" y="210457"/>
                  </a:cubicBezTo>
                  <a:cubicBezTo>
                    <a:pt x="723295" y="220133"/>
                    <a:pt x="764418" y="295123"/>
                    <a:pt x="795866" y="326571"/>
                  </a:cubicBezTo>
                  <a:cubicBezTo>
                    <a:pt x="827314" y="358019"/>
                    <a:pt x="899886" y="377372"/>
                    <a:pt x="926495" y="399143"/>
                  </a:cubicBezTo>
                  <a:cubicBezTo>
                    <a:pt x="953104" y="420914"/>
                    <a:pt x="955523" y="437848"/>
                    <a:pt x="955523" y="457200"/>
                  </a:cubicBezTo>
                  <a:cubicBezTo>
                    <a:pt x="955523" y="476552"/>
                    <a:pt x="960362" y="500743"/>
                    <a:pt x="926495" y="515257"/>
                  </a:cubicBezTo>
                  <a:cubicBezTo>
                    <a:pt x="892628" y="529771"/>
                    <a:pt x="803123" y="556381"/>
                    <a:pt x="752323" y="544286"/>
                  </a:cubicBezTo>
                  <a:cubicBezTo>
                    <a:pt x="701523" y="532191"/>
                    <a:pt x="657981" y="457200"/>
                    <a:pt x="621695" y="442686"/>
                  </a:cubicBezTo>
                  <a:cubicBezTo>
                    <a:pt x="585409" y="428172"/>
                    <a:pt x="520095" y="430591"/>
                    <a:pt x="534609" y="457200"/>
                  </a:cubicBezTo>
                  <a:cubicBezTo>
                    <a:pt x="549123" y="483810"/>
                    <a:pt x="672494" y="561219"/>
                    <a:pt x="708780" y="602343"/>
                  </a:cubicBezTo>
                  <a:cubicBezTo>
                    <a:pt x="745066" y="643467"/>
                    <a:pt x="745066" y="679753"/>
                    <a:pt x="752323" y="703943"/>
                  </a:cubicBezTo>
                  <a:cubicBezTo>
                    <a:pt x="759580" y="728133"/>
                    <a:pt x="776513" y="745067"/>
                    <a:pt x="752323" y="747486"/>
                  </a:cubicBezTo>
                  <a:cubicBezTo>
                    <a:pt x="728133" y="749905"/>
                    <a:pt x="648304" y="740229"/>
                    <a:pt x="607180" y="718457"/>
                  </a:cubicBezTo>
                  <a:cubicBezTo>
                    <a:pt x="566056" y="696686"/>
                    <a:pt x="537027" y="638628"/>
                    <a:pt x="505580" y="616857"/>
                  </a:cubicBezTo>
                  <a:cubicBezTo>
                    <a:pt x="474133" y="595086"/>
                    <a:pt x="442685" y="582991"/>
                    <a:pt x="418495" y="587829"/>
                  </a:cubicBezTo>
                  <a:cubicBezTo>
                    <a:pt x="394305" y="592667"/>
                    <a:pt x="341086" y="619277"/>
                    <a:pt x="360438" y="645886"/>
                  </a:cubicBezTo>
                  <a:cubicBezTo>
                    <a:pt x="379790" y="672495"/>
                    <a:pt x="491066" y="720877"/>
                    <a:pt x="534609" y="747486"/>
                  </a:cubicBezTo>
                  <a:cubicBezTo>
                    <a:pt x="578152" y="774096"/>
                    <a:pt x="587828" y="783772"/>
                    <a:pt x="621695" y="805543"/>
                  </a:cubicBezTo>
                  <a:cubicBezTo>
                    <a:pt x="655562" y="827314"/>
                    <a:pt x="718457" y="858762"/>
                    <a:pt x="737809" y="878114"/>
                  </a:cubicBezTo>
                  <a:cubicBezTo>
                    <a:pt x="757161" y="897466"/>
                    <a:pt x="742647" y="902305"/>
                    <a:pt x="737809" y="921657"/>
                  </a:cubicBezTo>
                  <a:cubicBezTo>
                    <a:pt x="732971" y="941010"/>
                    <a:pt x="735389" y="979715"/>
                    <a:pt x="708780" y="994229"/>
                  </a:cubicBezTo>
                  <a:cubicBezTo>
                    <a:pt x="682171" y="1008743"/>
                    <a:pt x="619276" y="1011162"/>
                    <a:pt x="578152" y="1008743"/>
                  </a:cubicBezTo>
                  <a:cubicBezTo>
                    <a:pt x="537028" y="1006324"/>
                    <a:pt x="500743" y="996647"/>
                    <a:pt x="462038" y="979714"/>
                  </a:cubicBezTo>
                  <a:cubicBezTo>
                    <a:pt x="423333" y="962781"/>
                    <a:pt x="367694" y="904724"/>
                    <a:pt x="345923" y="907143"/>
                  </a:cubicBezTo>
                  <a:cubicBezTo>
                    <a:pt x="324152" y="909562"/>
                    <a:pt x="299961" y="960362"/>
                    <a:pt x="331409" y="994229"/>
                  </a:cubicBezTo>
                  <a:cubicBezTo>
                    <a:pt x="362857" y="1028096"/>
                    <a:pt x="488647" y="1078896"/>
                    <a:pt x="534609" y="1110343"/>
                  </a:cubicBezTo>
                  <a:cubicBezTo>
                    <a:pt x="580571" y="1141790"/>
                    <a:pt x="612018" y="1161143"/>
                    <a:pt x="607180" y="1182914"/>
                  </a:cubicBezTo>
                  <a:cubicBezTo>
                    <a:pt x="602342" y="1204685"/>
                    <a:pt x="553961" y="1231295"/>
                    <a:pt x="505580" y="1240971"/>
                  </a:cubicBezTo>
                  <a:cubicBezTo>
                    <a:pt x="457199" y="1250647"/>
                    <a:pt x="379790" y="1262742"/>
                    <a:pt x="316895" y="1240971"/>
                  </a:cubicBezTo>
                  <a:cubicBezTo>
                    <a:pt x="254000" y="1219200"/>
                    <a:pt x="166914" y="1141790"/>
                    <a:pt x="128209" y="1110343"/>
                  </a:cubicBezTo>
                  <a:cubicBezTo>
                    <a:pt x="89504" y="1078896"/>
                    <a:pt x="94342" y="1076476"/>
                    <a:pt x="84666" y="1052286"/>
                  </a:cubicBezTo>
                  <a:cubicBezTo>
                    <a:pt x="74990" y="1028096"/>
                    <a:pt x="53219" y="979714"/>
                    <a:pt x="70152" y="965200"/>
                  </a:cubicBezTo>
                  <a:cubicBezTo>
                    <a:pt x="87085" y="950686"/>
                    <a:pt x="162076" y="972457"/>
                    <a:pt x="186266" y="965200"/>
                  </a:cubicBezTo>
                  <a:cubicBezTo>
                    <a:pt x="210456" y="957943"/>
                    <a:pt x="229809" y="933752"/>
                    <a:pt x="215295" y="921657"/>
                  </a:cubicBezTo>
                  <a:cubicBezTo>
                    <a:pt x="200781" y="909562"/>
                    <a:pt x="128209" y="904724"/>
                    <a:pt x="99180" y="892629"/>
                  </a:cubicBezTo>
                  <a:cubicBezTo>
                    <a:pt x="70151" y="880534"/>
                    <a:pt x="53218" y="880534"/>
                    <a:pt x="41123" y="849086"/>
                  </a:cubicBezTo>
                  <a:cubicBezTo>
                    <a:pt x="29028" y="817638"/>
                    <a:pt x="0" y="713619"/>
                    <a:pt x="26609" y="703943"/>
                  </a:cubicBezTo>
                  <a:cubicBezTo>
                    <a:pt x="53219" y="694267"/>
                    <a:pt x="147561" y="769258"/>
                    <a:pt x="200780" y="791029"/>
                  </a:cubicBezTo>
                  <a:cubicBezTo>
                    <a:pt x="253999" y="812800"/>
                    <a:pt x="314475" y="829733"/>
                    <a:pt x="345923" y="834571"/>
                  </a:cubicBezTo>
                  <a:cubicBezTo>
                    <a:pt x="377371" y="839409"/>
                    <a:pt x="401561" y="841828"/>
                    <a:pt x="389466" y="820057"/>
                  </a:cubicBezTo>
                  <a:cubicBezTo>
                    <a:pt x="377371" y="798286"/>
                    <a:pt x="304800" y="728133"/>
                    <a:pt x="273352" y="703943"/>
                  </a:cubicBezTo>
                  <a:cubicBezTo>
                    <a:pt x="241904" y="679753"/>
                    <a:pt x="234647" y="694266"/>
                    <a:pt x="200780" y="674914"/>
                  </a:cubicBezTo>
                  <a:cubicBezTo>
                    <a:pt x="166913" y="655562"/>
                    <a:pt x="94342" y="619276"/>
                    <a:pt x="70152" y="587829"/>
                  </a:cubicBezTo>
                  <a:cubicBezTo>
                    <a:pt x="45962" y="556382"/>
                    <a:pt x="48381" y="515258"/>
                    <a:pt x="55638" y="486229"/>
                  </a:cubicBezTo>
                  <a:cubicBezTo>
                    <a:pt x="62895" y="457200"/>
                    <a:pt x="79828" y="420914"/>
                    <a:pt x="113695" y="413657"/>
                  </a:cubicBezTo>
                  <a:cubicBezTo>
                    <a:pt x="147562" y="406400"/>
                    <a:pt x="212876" y="428172"/>
                    <a:pt x="258838" y="442686"/>
                  </a:cubicBezTo>
                  <a:cubicBezTo>
                    <a:pt x="304800" y="457200"/>
                    <a:pt x="360438" y="500743"/>
                    <a:pt x="389466" y="500743"/>
                  </a:cubicBezTo>
                  <a:cubicBezTo>
                    <a:pt x="418494" y="500743"/>
                    <a:pt x="457199" y="466876"/>
                    <a:pt x="433009" y="442686"/>
                  </a:cubicBezTo>
                  <a:cubicBezTo>
                    <a:pt x="408819" y="418496"/>
                    <a:pt x="285447" y="379790"/>
                    <a:pt x="244323" y="355600"/>
                  </a:cubicBezTo>
                  <a:cubicBezTo>
                    <a:pt x="203199" y="331410"/>
                    <a:pt x="193523" y="321733"/>
                    <a:pt x="186266" y="297543"/>
                  </a:cubicBezTo>
                  <a:cubicBezTo>
                    <a:pt x="179009" y="273353"/>
                    <a:pt x="164494" y="215295"/>
                    <a:pt x="200780" y="210457"/>
                  </a:cubicBezTo>
                  <a:cubicBezTo>
                    <a:pt x="237066" y="205619"/>
                    <a:pt x="350761" y="254000"/>
                    <a:pt x="403980" y="268514"/>
                  </a:cubicBezTo>
                  <a:cubicBezTo>
                    <a:pt x="457199" y="283028"/>
                    <a:pt x="498324" y="302381"/>
                    <a:pt x="520095" y="297543"/>
                  </a:cubicBezTo>
                  <a:cubicBezTo>
                    <a:pt x="541866" y="292705"/>
                    <a:pt x="534609" y="239486"/>
                    <a:pt x="534609" y="239486"/>
                  </a:cubicBezTo>
                  <a:lnTo>
                    <a:pt x="534609" y="239486"/>
                  </a:lnTo>
                  <a:cubicBezTo>
                    <a:pt x="522514" y="229810"/>
                    <a:pt x="495905" y="198362"/>
                    <a:pt x="462038" y="181429"/>
                  </a:cubicBezTo>
                  <a:cubicBezTo>
                    <a:pt x="428171" y="164496"/>
                    <a:pt x="338666" y="154819"/>
                    <a:pt x="331409" y="137886"/>
                  </a:cubicBezTo>
                  <a:cubicBezTo>
                    <a:pt x="324152" y="120953"/>
                    <a:pt x="382209" y="96762"/>
                    <a:pt x="418495" y="79829"/>
                  </a:cubicBezTo>
                  <a:cubicBezTo>
                    <a:pt x="454781" y="62896"/>
                    <a:pt x="505580" y="48381"/>
                    <a:pt x="549123" y="36286"/>
                  </a:cubicBezTo>
                  <a:cubicBezTo>
                    <a:pt x="592666" y="24191"/>
                    <a:pt x="621695" y="12095"/>
                    <a:pt x="665238" y="7257"/>
                  </a:cubicBezTo>
                  <a:close/>
                </a:path>
              </a:pathLst>
            </a:custGeom>
            <a:solidFill>
              <a:schemeClr val="bg1">
                <a:alpha val="59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plastic">
              <a:bevelT w="120650" h="10795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896545" y="1173807"/>
            <a:ext cx="4139951" cy="46012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Synthesis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Synthesised from dietary Tryptophan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Trp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 and transported into the brain utilising a neutral amino acid carrier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The tryptophan hydroxylase (TH) enzyme converts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Trp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to 5-hydroxytryptophan (5-HTP)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Aromatic amino acid decarboxylase (AADC) subsequently converts 5-HTP to 5-hydroxytryptamine (5-HT)</a:t>
            </a:r>
          </a:p>
          <a:p>
            <a:pPr marL="174625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5-HT is taken up into vesicles by the vesicular mono-amine transporter-2</a:t>
            </a:r>
          </a:p>
          <a:p>
            <a:pPr marL="174625" indent="-174625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Metabolism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5-HT is taken back up into nerve terminals and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glia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actively by the serotonin transporter (SERT)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5-HT can also be broken down by cellular monoamine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oxidase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-A (MAO-A)</a:t>
            </a:r>
          </a:p>
        </p:txBody>
      </p:sp>
      <p:sp>
        <p:nvSpPr>
          <p:cNvPr id="5" name="Freeform 4"/>
          <p:cNvSpPr/>
          <p:nvPr/>
        </p:nvSpPr>
        <p:spPr bwMode="auto">
          <a:xfrm rot="5400000">
            <a:off x="-140602" y="1389082"/>
            <a:ext cx="3830828" cy="3429701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  <a:gd name="connsiteX0" fmla="*/ 0 w 2775145"/>
              <a:gd name="connsiteY0" fmla="*/ 657726 h 1882273"/>
              <a:gd name="connsiteX1" fmla="*/ 1203158 w 2775145"/>
              <a:gd name="connsiteY1" fmla="*/ 657726 h 1882273"/>
              <a:gd name="connsiteX2" fmla="*/ 1892968 w 2775145"/>
              <a:gd name="connsiteY2" fmla="*/ 0 h 1882273"/>
              <a:gd name="connsiteX3" fmla="*/ 2646947 w 2775145"/>
              <a:gd name="connsiteY3" fmla="*/ 657726 h 1882273"/>
              <a:gd name="connsiteX4" fmla="*/ 2646947 w 2775145"/>
              <a:gd name="connsiteY4" fmla="*/ 1459832 h 1882273"/>
              <a:gd name="connsiteX5" fmla="*/ 1877761 w 2775145"/>
              <a:gd name="connsiteY5" fmla="*/ 1876926 h 1882273"/>
              <a:gd name="connsiteX6" fmla="*/ 1171074 w 2775145"/>
              <a:gd name="connsiteY6" fmla="*/ 1427747 h 1882273"/>
              <a:gd name="connsiteX7" fmla="*/ 0 w 2775145"/>
              <a:gd name="connsiteY7" fmla="*/ 1411705 h 1882273"/>
              <a:gd name="connsiteX0" fmla="*/ 0 w 2775145"/>
              <a:gd name="connsiteY0" fmla="*/ 449176 h 1673723"/>
              <a:gd name="connsiteX1" fmla="*/ 1203158 w 2775145"/>
              <a:gd name="connsiteY1" fmla="*/ 449176 h 1673723"/>
              <a:gd name="connsiteX2" fmla="*/ 1877761 w 2775145"/>
              <a:gd name="connsiteY2" fmla="*/ 0 h 1673723"/>
              <a:gd name="connsiteX3" fmla="*/ 2646947 w 2775145"/>
              <a:gd name="connsiteY3" fmla="*/ 449176 h 1673723"/>
              <a:gd name="connsiteX4" fmla="*/ 2646947 w 2775145"/>
              <a:gd name="connsiteY4" fmla="*/ 1251282 h 1673723"/>
              <a:gd name="connsiteX5" fmla="*/ 1877761 w 2775145"/>
              <a:gd name="connsiteY5" fmla="*/ 1668376 h 1673723"/>
              <a:gd name="connsiteX6" fmla="*/ 1171074 w 2775145"/>
              <a:gd name="connsiteY6" fmla="*/ 1219197 h 1673723"/>
              <a:gd name="connsiteX7" fmla="*/ 0 w 2775145"/>
              <a:gd name="connsiteY7" fmla="*/ 1203155 h 1673723"/>
              <a:gd name="connsiteX0" fmla="*/ 0 w 2775145"/>
              <a:gd name="connsiteY0" fmla="*/ 467000 h 1691547"/>
              <a:gd name="connsiteX1" fmla="*/ 869281 w 2775145"/>
              <a:gd name="connsiteY1" fmla="*/ 573947 h 1691547"/>
              <a:gd name="connsiteX2" fmla="*/ 1877761 w 2775145"/>
              <a:gd name="connsiteY2" fmla="*/ 17824 h 1691547"/>
              <a:gd name="connsiteX3" fmla="*/ 2646947 w 2775145"/>
              <a:gd name="connsiteY3" fmla="*/ 467000 h 1691547"/>
              <a:gd name="connsiteX4" fmla="*/ 2646947 w 2775145"/>
              <a:gd name="connsiteY4" fmla="*/ 1269106 h 1691547"/>
              <a:gd name="connsiteX5" fmla="*/ 1877761 w 2775145"/>
              <a:gd name="connsiteY5" fmla="*/ 1686200 h 1691547"/>
              <a:gd name="connsiteX6" fmla="*/ 1171074 w 2775145"/>
              <a:gd name="connsiteY6" fmla="*/ 1237021 h 1691547"/>
              <a:gd name="connsiteX7" fmla="*/ 0 w 2775145"/>
              <a:gd name="connsiteY7" fmla="*/ 1220979 h 1691547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971029"/>
              <a:gd name="connsiteY0" fmla="*/ 470218 h 1712590"/>
              <a:gd name="connsiteX1" fmla="*/ 869281 w 2971029"/>
              <a:gd name="connsiteY1" fmla="*/ 577165 h 1712590"/>
              <a:gd name="connsiteX2" fmla="*/ 1877761 w 2971029"/>
              <a:gd name="connsiteY2" fmla="*/ 21042 h 1712590"/>
              <a:gd name="connsiteX3" fmla="*/ 2842831 w 2971029"/>
              <a:gd name="connsiteY3" fmla="*/ 450911 h 1712590"/>
              <a:gd name="connsiteX4" fmla="*/ 2646947 w 2971029"/>
              <a:gd name="connsiteY4" fmla="*/ 1272324 h 1712590"/>
              <a:gd name="connsiteX5" fmla="*/ 1877761 w 2971029"/>
              <a:gd name="connsiteY5" fmla="*/ 1689418 h 1712590"/>
              <a:gd name="connsiteX6" fmla="*/ 869280 w 2971029"/>
              <a:gd name="connsiteY6" fmla="*/ 1133294 h 1712590"/>
              <a:gd name="connsiteX7" fmla="*/ 0 w 2971029"/>
              <a:gd name="connsiteY7" fmla="*/ 1224197 h 1712590"/>
              <a:gd name="connsiteX0" fmla="*/ 0 w 3003677"/>
              <a:gd name="connsiteY0" fmla="*/ 470218 h 1718135"/>
              <a:gd name="connsiteX1" fmla="*/ 869281 w 3003677"/>
              <a:gd name="connsiteY1" fmla="*/ 577165 h 1718135"/>
              <a:gd name="connsiteX2" fmla="*/ 1877761 w 3003677"/>
              <a:gd name="connsiteY2" fmla="*/ 21042 h 1718135"/>
              <a:gd name="connsiteX3" fmla="*/ 2842831 w 3003677"/>
              <a:gd name="connsiteY3" fmla="*/ 450911 h 1718135"/>
              <a:gd name="connsiteX4" fmla="*/ 2842832 w 3003677"/>
              <a:gd name="connsiteY4" fmla="*/ 1305597 h 1718135"/>
              <a:gd name="connsiteX5" fmla="*/ 1877761 w 3003677"/>
              <a:gd name="connsiteY5" fmla="*/ 1689418 h 1718135"/>
              <a:gd name="connsiteX6" fmla="*/ 869280 w 3003677"/>
              <a:gd name="connsiteY6" fmla="*/ 1133294 h 1718135"/>
              <a:gd name="connsiteX7" fmla="*/ 0 w 3003677"/>
              <a:gd name="connsiteY7" fmla="*/ 1224197 h 171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3677" h="1718135">
                <a:moveTo>
                  <a:pt x="0" y="470218"/>
                </a:moveTo>
                <a:cubicBezTo>
                  <a:pt x="443831" y="525028"/>
                  <a:pt x="576187" y="549524"/>
                  <a:pt x="869281" y="577165"/>
                </a:cubicBezTo>
                <a:cubicBezTo>
                  <a:pt x="1048166" y="386630"/>
                  <a:pt x="1548836" y="42084"/>
                  <a:pt x="1877761" y="21042"/>
                </a:cubicBezTo>
                <a:cubicBezTo>
                  <a:pt x="2206686" y="0"/>
                  <a:pt x="2681986" y="236819"/>
                  <a:pt x="2842831" y="450911"/>
                </a:cubicBezTo>
                <a:cubicBezTo>
                  <a:pt x="3003676" y="665004"/>
                  <a:pt x="3003677" y="1099179"/>
                  <a:pt x="2842832" y="1305597"/>
                </a:cubicBezTo>
                <a:cubicBezTo>
                  <a:pt x="2681987" y="1512015"/>
                  <a:pt x="2206686" y="1718135"/>
                  <a:pt x="1877761" y="1689418"/>
                </a:cubicBezTo>
                <a:cubicBezTo>
                  <a:pt x="1548836" y="1660701"/>
                  <a:pt x="1136484" y="1404512"/>
                  <a:pt x="869280" y="1133294"/>
                </a:cubicBezTo>
                <a:cubicBezTo>
                  <a:pt x="509947" y="1129733"/>
                  <a:pt x="203200" y="1224197"/>
                  <a:pt x="0" y="1224197"/>
                </a:cubicBezTo>
              </a:path>
            </a:pathLst>
          </a:custGeom>
          <a:solidFill>
            <a:schemeClr val="accent6">
              <a:lumMod val="20000"/>
              <a:lumOff val="8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15900" dist="228600" sx="99000" sy="99000" algn="l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21599992" rev="0"/>
            </a:camera>
            <a:lightRig rig="threePt" dir="t"/>
          </a:scene3d>
          <a:sp3d extrusionH="190500" prstMaterial="flat">
            <a:bevelT w="482600" h="482600"/>
            <a:bevelB w="304800" h="304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0744" y="1283968"/>
            <a:ext cx="6992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morning" dir="tl"/>
            </a:scene3d>
            <a:sp3d extrusionH="25400" contourW="8890" prstMaterial="flat">
              <a:bevelT w="0" h="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i="0" dirty="0" smtClean="0">
                <a:ln w="11430">
                  <a:solidFill>
                    <a:srgbClr val="00B050"/>
                  </a:solidFill>
                </a:ln>
                <a:solidFill>
                  <a:srgbClr val="C00000"/>
                </a:solidFill>
                <a:latin typeface="+mn-lt"/>
              </a:rPr>
              <a:t>TRP</a:t>
            </a:r>
            <a:endParaRPr lang="en-US" sz="2000" b="1" i="0" dirty="0">
              <a:ln w="11430">
                <a:solidFill>
                  <a:srgbClr val="00B050"/>
                </a:solidFill>
              </a:ln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2479538" y="1247998"/>
            <a:ext cx="2308486" cy="3258042"/>
            <a:chOff x="4470265" y="1360398"/>
            <a:chExt cx="2429985" cy="3429518"/>
          </a:xfrm>
          <a:effectLst>
            <a:outerShdw blurRad="50800" dist="419100" dir="2700000" sx="94000" sy="94000" algn="tl" rotWithShape="0">
              <a:prstClr val="black">
                <a:alpha val="7000"/>
              </a:prstClr>
            </a:outerShdw>
          </a:effectLst>
        </p:grpSpPr>
        <p:sp>
          <p:nvSpPr>
            <p:cNvPr id="22" name="Freeform 21"/>
            <p:cNvSpPr/>
            <p:nvPr/>
          </p:nvSpPr>
          <p:spPr bwMode="auto">
            <a:xfrm>
              <a:off x="4470265" y="1360398"/>
              <a:ext cx="2429985" cy="3429518"/>
            </a:xfrm>
            <a:custGeom>
              <a:avLst/>
              <a:gdLst>
                <a:gd name="connsiteX0" fmla="*/ 106438 w 2472266"/>
                <a:gd name="connsiteY0" fmla="*/ 74990 h 3742266"/>
                <a:gd name="connsiteX1" fmla="*/ 62895 w 2472266"/>
                <a:gd name="connsiteY1" fmla="*/ 292705 h 3742266"/>
                <a:gd name="connsiteX2" fmla="*/ 222552 w 2472266"/>
                <a:gd name="connsiteY2" fmla="*/ 452362 h 3742266"/>
                <a:gd name="connsiteX3" fmla="*/ 599923 w 2472266"/>
                <a:gd name="connsiteY3" fmla="*/ 699105 h 3742266"/>
                <a:gd name="connsiteX4" fmla="*/ 803123 w 2472266"/>
                <a:gd name="connsiteY4" fmla="*/ 1207105 h 3742266"/>
                <a:gd name="connsiteX5" fmla="*/ 1093409 w 2472266"/>
                <a:gd name="connsiteY5" fmla="*/ 1628019 h 3742266"/>
                <a:gd name="connsiteX6" fmla="*/ 1354666 w 2472266"/>
                <a:gd name="connsiteY6" fmla="*/ 1961847 h 3742266"/>
                <a:gd name="connsiteX7" fmla="*/ 1427238 w 2472266"/>
                <a:gd name="connsiteY7" fmla="*/ 2397276 h 3742266"/>
                <a:gd name="connsiteX8" fmla="*/ 1195009 w 2472266"/>
                <a:gd name="connsiteY8" fmla="*/ 2847219 h 3742266"/>
                <a:gd name="connsiteX9" fmla="*/ 672495 w 2472266"/>
                <a:gd name="connsiteY9" fmla="*/ 3485847 h 3742266"/>
                <a:gd name="connsiteX10" fmla="*/ 411238 w 2472266"/>
                <a:gd name="connsiteY10" fmla="*/ 3616476 h 3742266"/>
                <a:gd name="connsiteX11" fmla="*/ 454781 w 2472266"/>
                <a:gd name="connsiteY11" fmla="*/ 3718076 h 3742266"/>
                <a:gd name="connsiteX12" fmla="*/ 701523 w 2472266"/>
                <a:gd name="connsiteY12" fmla="*/ 3674533 h 3742266"/>
                <a:gd name="connsiteX13" fmla="*/ 1195009 w 2472266"/>
                <a:gd name="connsiteY13" fmla="*/ 3311676 h 3742266"/>
                <a:gd name="connsiteX14" fmla="*/ 1920723 w 2472266"/>
                <a:gd name="connsiteY14" fmla="*/ 2876247 h 3742266"/>
                <a:gd name="connsiteX15" fmla="*/ 2399695 w 2472266"/>
                <a:gd name="connsiteY15" fmla="*/ 1802190 h 3742266"/>
                <a:gd name="connsiteX16" fmla="*/ 2356152 w 2472266"/>
                <a:gd name="connsiteY16" fmla="*/ 829733 h 3742266"/>
                <a:gd name="connsiteX17" fmla="*/ 1732038 w 2472266"/>
                <a:gd name="connsiteY17" fmla="*/ 191105 h 3742266"/>
                <a:gd name="connsiteX18" fmla="*/ 701523 w 2472266"/>
                <a:gd name="connsiteY18" fmla="*/ 16933 h 3742266"/>
                <a:gd name="connsiteX19" fmla="*/ 106438 w 2472266"/>
                <a:gd name="connsiteY19" fmla="*/ 74990 h 3742266"/>
                <a:gd name="connsiteX0" fmla="*/ 106438 w 2472266"/>
                <a:gd name="connsiteY0" fmla="*/ 74990 h 3761619"/>
                <a:gd name="connsiteX1" fmla="*/ 62895 w 2472266"/>
                <a:gd name="connsiteY1" fmla="*/ 292705 h 3761619"/>
                <a:gd name="connsiteX2" fmla="*/ 222552 w 2472266"/>
                <a:gd name="connsiteY2" fmla="*/ 452362 h 3761619"/>
                <a:gd name="connsiteX3" fmla="*/ 599923 w 2472266"/>
                <a:gd name="connsiteY3" fmla="*/ 699105 h 3761619"/>
                <a:gd name="connsiteX4" fmla="*/ 803123 w 2472266"/>
                <a:gd name="connsiteY4" fmla="*/ 1207105 h 3761619"/>
                <a:gd name="connsiteX5" fmla="*/ 1093409 w 2472266"/>
                <a:gd name="connsiteY5" fmla="*/ 1628019 h 3761619"/>
                <a:gd name="connsiteX6" fmla="*/ 1354666 w 2472266"/>
                <a:gd name="connsiteY6" fmla="*/ 1961847 h 3761619"/>
                <a:gd name="connsiteX7" fmla="*/ 1427238 w 2472266"/>
                <a:gd name="connsiteY7" fmla="*/ 2397276 h 3761619"/>
                <a:gd name="connsiteX8" fmla="*/ 1195009 w 2472266"/>
                <a:gd name="connsiteY8" fmla="*/ 2847219 h 3761619"/>
                <a:gd name="connsiteX9" fmla="*/ 411238 w 2472266"/>
                <a:gd name="connsiteY9" fmla="*/ 3616476 h 3761619"/>
                <a:gd name="connsiteX10" fmla="*/ 454781 w 2472266"/>
                <a:gd name="connsiteY10" fmla="*/ 3718076 h 3761619"/>
                <a:gd name="connsiteX11" fmla="*/ 701523 w 2472266"/>
                <a:gd name="connsiteY11" fmla="*/ 3674533 h 3761619"/>
                <a:gd name="connsiteX12" fmla="*/ 1195009 w 2472266"/>
                <a:gd name="connsiteY12" fmla="*/ 3311676 h 3761619"/>
                <a:gd name="connsiteX13" fmla="*/ 1920723 w 2472266"/>
                <a:gd name="connsiteY13" fmla="*/ 2876247 h 3761619"/>
                <a:gd name="connsiteX14" fmla="*/ 2399695 w 2472266"/>
                <a:gd name="connsiteY14" fmla="*/ 1802190 h 3761619"/>
                <a:gd name="connsiteX15" fmla="*/ 2356152 w 2472266"/>
                <a:gd name="connsiteY15" fmla="*/ 829733 h 3761619"/>
                <a:gd name="connsiteX16" fmla="*/ 1732038 w 2472266"/>
                <a:gd name="connsiteY16" fmla="*/ 191105 h 3761619"/>
                <a:gd name="connsiteX17" fmla="*/ 701523 w 2472266"/>
                <a:gd name="connsiteY17" fmla="*/ 16933 h 3761619"/>
                <a:gd name="connsiteX18" fmla="*/ 106438 w 2472266"/>
                <a:gd name="connsiteY18" fmla="*/ 74990 h 3761619"/>
                <a:gd name="connsiteX0" fmla="*/ 106438 w 2472266"/>
                <a:gd name="connsiteY0" fmla="*/ 74990 h 3754362"/>
                <a:gd name="connsiteX1" fmla="*/ 62895 w 2472266"/>
                <a:gd name="connsiteY1" fmla="*/ 292705 h 3754362"/>
                <a:gd name="connsiteX2" fmla="*/ 222552 w 2472266"/>
                <a:gd name="connsiteY2" fmla="*/ 452362 h 3754362"/>
                <a:gd name="connsiteX3" fmla="*/ 599923 w 2472266"/>
                <a:gd name="connsiteY3" fmla="*/ 699105 h 3754362"/>
                <a:gd name="connsiteX4" fmla="*/ 803123 w 2472266"/>
                <a:gd name="connsiteY4" fmla="*/ 1207105 h 3754362"/>
                <a:gd name="connsiteX5" fmla="*/ 1093409 w 2472266"/>
                <a:gd name="connsiteY5" fmla="*/ 1628019 h 3754362"/>
                <a:gd name="connsiteX6" fmla="*/ 1354666 w 2472266"/>
                <a:gd name="connsiteY6" fmla="*/ 1961847 h 3754362"/>
                <a:gd name="connsiteX7" fmla="*/ 1427238 w 2472266"/>
                <a:gd name="connsiteY7" fmla="*/ 2397276 h 3754362"/>
                <a:gd name="connsiteX8" fmla="*/ 1195009 w 2472266"/>
                <a:gd name="connsiteY8" fmla="*/ 2847219 h 3754362"/>
                <a:gd name="connsiteX9" fmla="*/ 411238 w 2472266"/>
                <a:gd name="connsiteY9" fmla="*/ 3616476 h 3754362"/>
                <a:gd name="connsiteX10" fmla="*/ 701523 w 2472266"/>
                <a:gd name="connsiteY10" fmla="*/ 3674533 h 3754362"/>
                <a:gd name="connsiteX11" fmla="*/ 1195009 w 2472266"/>
                <a:gd name="connsiteY11" fmla="*/ 3311676 h 3754362"/>
                <a:gd name="connsiteX12" fmla="*/ 1920723 w 2472266"/>
                <a:gd name="connsiteY12" fmla="*/ 2876247 h 3754362"/>
                <a:gd name="connsiteX13" fmla="*/ 2399695 w 2472266"/>
                <a:gd name="connsiteY13" fmla="*/ 1802190 h 3754362"/>
                <a:gd name="connsiteX14" fmla="*/ 2356152 w 2472266"/>
                <a:gd name="connsiteY14" fmla="*/ 829733 h 3754362"/>
                <a:gd name="connsiteX15" fmla="*/ 1732038 w 2472266"/>
                <a:gd name="connsiteY15" fmla="*/ 191105 h 3754362"/>
                <a:gd name="connsiteX16" fmla="*/ 701523 w 2472266"/>
                <a:gd name="connsiteY16" fmla="*/ 16933 h 3754362"/>
                <a:gd name="connsiteX17" fmla="*/ 106438 w 2472266"/>
                <a:gd name="connsiteY17" fmla="*/ 74990 h 3754362"/>
                <a:gd name="connsiteX0" fmla="*/ 106438 w 2472266"/>
                <a:gd name="connsiteY0" fmla="*/ 74990 h 3751942"/>
                <a:gd name="connsiteX1" fmla="*/ 62895 w 2472266"/>
                <a:gd name="connsiteY1" fmla="*/ 292705 h 3751942"/>
                <a:gd name="connsiteX2" fmla="*/ 222552 w 2472266"/>
                <a:gd name="connsiteY2" fmla="*/ 452362 h 3751942"/>
                <a:gd name="connsiteX3" fmla="*/ 599923 w 2472266"/>
                <a:gd name="connsiteY3" fmla="*/ 699105 h 3751942"/>
                <a:gd name="connsiteX4" fmla="*/ 803123 w 2472266"/>
                <a:gd name="connsiteY4" fmla="*/ 1207105 h 3751942"/>
                <a:gd name="connsiteX5" fmla="*/ 1093409 w 2472266"/>
                <a:gd name="connsiteY5" fmla="*/ 1628019 h 3751942"/>
                <a:gd name="connsiteX6" fmla="*/ 1354666 w 2472266"/>
                <a:gd name="connsiteY6" fmla="*/ 1961847 h 3751942"/>
                <a:gd name="connsiteX7" fmla="*/ 1427238 w 2472266"/>
                <a:gd name="connsiteY7" fmla="*/ 2397276 h 3751942"/>
                <a:gd name="connsiteX8" fmla="*/ 1195009 w 2472266"/>
                <a:gd name="connsiteY8" fmla="*/ 2847219 h 3751942"/>
                <a:gd name="connsiteX9" fmla="*/ 701523 w 2472266"/>
                <a:gd name="connsiteY9" fmla="*/ 3674533 h 3751942"/>
                <a:gd name="connsiteX10" fmla="*/ 1195009 w 2472266"/>
                <a:gd name="connsiteY10" fmla="*/ 3311676 h 3751942"/>
                <a:gd name="connsiteX11" fmla="*/ 1920723 w 2472266"/>
                <a:gd name="connsiteY11" fmla="*/ 2876247 h 3751942"/>
                <a:gd name="connsiteX12" fmla="*/ 2399695 w 2472266"/>
                <a:gd name="connsiteY12" fmla="*/ 1802190 h 3751942"/>
                <a:gd name="connsiteX13" fmla="*/ 2356152 w 2472266"/>
                <a:gd name="connsiteY13" fmla="*/ 829733 h 3751942"/>
                <a:gd name="connsiteX14" fmla="*/ 1732038 w 2472266"/>
                <a:gd name="connsiteY14" fmla="*/ 191105 h 3751942"/>
                <a:gd name="connsiteX15" fmla="*/ 701523 w 2472266"/>
                <a:gd name="connsiteY15" fmla="*/ 16933 h 3751942"/>
                <a:gd name="connsiteX16" fmla="*/ 106438 w 2472266"/>
                <a:gd name="connsiteY16" fmla="*/ 74990 h 3751942"/>
                <a:gd name="connsiteX0" fmla="*/ 106438 w 2472266"/>
                <a:gd name="connsiteY0" fmla="*/ 74990 h 3316514"/>
                <a:gd name="connsiteX1" fmla="*/ 62895 w 2472266"/>
                <a:gd name="connsiteY1" fmla="*/ 292705 h 3316514"/>
                <a:gd name="connsiteX2" fmla="*/ 222552 w 2472266"/>
                <a:gd name="connsiteY2" fmla="*/ 452362 h 3316514"/>
                <a:gd name="connsiteX3" fmla="*/ 599923 w 2472266"/>
                <a:gd name="connsiteY3" fmla="*/ 699105 h 3316514"/>
                <a:gd name="connsiteX4" fmla="*/ 803123 w 2472266"/>
                <a:gd name="connsiteY4" fmla="*/ 1207105 h 3316514"/>
                <a:gd name="connsiteX5" fmla="*/ 1093409 w 2472266"/>
                <a:gd name="connsiteY5" fmla="*/ 1628019 h 3316514"/>
                <a:gd name="connsiteX6" fmla="*/ 1354666 w 2472266"/>
                <a:gd name="connsiteY6" fmla="*/ 1961847 h 3316514"/>
                <a:gd name="connsiteX7" fmla="*/ 1427238 w 2472266"/>
                <a:gd name="connsiteY7" fmla="*/ 2397276 h 3316514"/>
                <a:gd name="connsiteX8" fmla="*/ 1195009 w 2472266"/>
                <a:gd name="connsiteY8" fmla="*/ 2847219 h 3316514"/>
                <a:gd name="connsiteX9" fmla="*/ 1195009 w 2472266"/>
                <a:gd name="connsiteY9" fmla="*/ 3311676 h 3316514"/>
                <a:gd name="connsiteX10" fmla="*/ 1920723 w 2472266"/>
                <a:gd name="connsiteY10" fmla="*/ 2876247 h 3316514"/>
                <a:gd name="connsiteX11" fmla="*/ 2399695 w 2472266"/>
                <a:gd name="connsiteY11" fmla="*/ 1802190 h 3316514"/>
                <a:gd name="connsiteX12" fmla="*/ 2356152 w 2472266"/>
                <a:gd name="connsiteY12" fmla="*/ 829733 h 3316514"/>
                <a:gd name="connsiteX13" fmla="*/ 1732038 w 2472266"/>
                <a:gd name="connsiteY13" fmla="*/ 191105 h 3316514"/>
                <a:gd name="connsiteX14" fmla="*/ 701523 w 2472266"/>
                <a:gd name="connsiteY14" fmla="*/ 16933 h 3316514"/>
                <a:gd name="connsiteX15" fmla="*/ 106438 w 2472266"/>
                <a:gd name="connsiteY15" fmla="*/ 74990 h 3316514"/>
                <a:gd name="connsiteX0" fmla="*/ 106438 w 2472266"/>
                <a:gd name="connsiteY0" fmla="*/ 74990 h 3316514"/>
                <a:gd name="connsiteX1" fmla="*/ 62895 w 2472266"/>
                <a:gd name="connsiteY1" fmla="*/ 292705 h 3316514"/>
                <a:gd name="connsiteX2" fmla="*/ 222552 w 2472266"/>
                <a:gd name="connsiteY2" fmla="*/ 452362 h 3316514"/>
                <a:gd name="connsiteX3" fmla="*/ 599923 w 2472266"/>
                <a:gd name="connsiteY3" fmla="*/ 699105 h 3316514"/>
                <a:gd name="connsiteX4" fmla="*/ 803123 w 2472266"/>
                <a:gd name="connsiteY4" fmla="*/ 1207105 h 3316514"/>
                <a:gd name="connsiteX5" fmla="*/ 1093409 w 2472266"/>
                <a:gd name="connsiteY5" fmla="*/ 1628019 h 3316514"/>
                <a:gd name="connsiteX6" fmla="*/ 1354666 w 2472266"/>
                <a:gd name="connsiteY6" fmla="*/ 1961847 h 3316514"/>
                <a:gd name="connsiteX7" fmla="*/ 1427238 w 2472266"/>
                <a:gd name="connsiteY7" fmla="*/ 2397276 h 3316514"/>
                <a:gd name="connsiteX8" fmla="*/ 1195009 w 2472266"/>
                <a:gd name="connsiteY8" fmla="*/ 2847219 h 3316514"/>
                <a:gd name="connsiteX9" fmla="*/ 1195009 w 2472266"/>
                <a:gd name="connsiteY9" fmla="*/ 3311676 h 3316514"/>
                <a:gd name="connsiteX10" fmla="*/ 1920723 w 2472266"/>
                <a:gd name="connsiteY10" fmla="*/ 2876247 h 3316514"/>
                <a:gd name="connsiteX11" fmla="*/ 2399695 w 2472266"/>
                <a:gd name="connsiteY11" fmla="*/ 1802190 h 3316514"/>
                <a:gd name="connsiteX12" fmla="*/ 2356152 w 2472266"/>
                <a:gd name="connsiteY12" fmla="*/ 829733 h 3316514"/>
                <a:gd name="connsiteX13" fmla="*/ 1732038 w 2472266"/>
                <a:gd name="connsiteY13" fmla="*/ 191105 h 3316514"/>
                <a:gd name="connsiteX14" fmla="*/ 701523 w 2472266"/>
                <a:gd name="connsiteY14" fmla="*/ 16933 h 3316514"/>
                <a:gd name="connsiteX15" fmla="*/ 106438 w 2472266"/>
                <a:gd name="connsiteY15" fmla="*/ 74990 h 3316514"/>
                <a:gd name="connsiteX0" fmla="*/ 106438 w 2472266"/>
                <a:gd name="connsiteY0" fmla="*/ 74990 h 3377140"/>
                <a:gd name="connsiteX1" fmla="*/ 62895 w 2472266"/>
                <a:gd name="connsiteY1" fmla="*/ 292705 h 3377140"/>
                <a:gd name="connsiteX2" fmla="*/ 222552 w 2472266"/>
                <a:gd name="connsiteY2" fmla="*/ 452362 h 3377140"/>
                <a:gd name="connsiteX3" fmla="*/ 599923 w 2472266"/>
                <a:gd name="connsiteY3" fmla="*/ 699105 h 3377140"/>
                <a:gd name="connsiteX4" fmla="*/ 803123 w 2472266"/>
                <a:gd name="connsiteY4" fmla="*/ 1207105 h 3377140"/>
                <a:gd name="connsiteX5" fmla="*/ 1093409 w 2472266"/>
                <a:gd name="connsiteY5" fmla="*/ 1628019 h 3377140"/>
                <a:gd name="connsiteX6" fmla="*/ 1354666 w 2472266"/>
                <a:gd name="connsiteY6" fmla="*/ 1961847 h 3377140"/>
                <a:gd name="connsiteX7" fmla="*/ 1427238 w 2472266"/>
                <a:gd name="connsiteY7" fmla="*/ 2397276 h 3377140"/>
                <a:gd name="connsiteX8" fmla="*/ 1195009 w 2472266"/>
                <a:gd name="connsiteY8" fmla="*/ 2847219 h 3377140"/>
                <a:gd name="connsiteX9" fmla="*/ 1195009 w 2472266"/>
                <a:gd name="connsiteY9" fmla="*/ 3311676 h 3377140"/>
                <a:gd name="connsiteX10" fmla="*/ 1920723 w 2472266"/>
                <a:gd name="connsiteY10" fmla="*/ 2876247 h 3377140"/>
                <a:gd name="connsiteX11" fmla="*/ 2399695 w 2472266"/>
                <a:gd name="connsiteY11" fmla="*/ 1802190 h 3377140"/>
                <a:gd name="connsiteX12" fmla="*/ 2356152 w 2472266"/>
                <a:gd name="connsiteY12" fmla="*/ 829733 h 3377140"/>
                <a:gd name="connsiteX13" fmla="*/ 1732038 w 2472266"/>
                <a:gd name="connsiteY13" fmla="*/ 191105 h 3377140"/>
                <a:gd name="connsiteX14" fmla="*/ 701523 w 2472266"/>
                <a:gd name="connsiteY14" fmla="*/ 16933 h 3377140"/>
                <a:gd name="connsiteX15" fmla="*/ 106438 w 2472266"/>
                <a:gd name="connsiteY15" fmla="*/ 74990 h 3377140"/>
                <a:gd name="connsiteX0" fmla="*/ 64157 w 2429985"/>
                <a:gd name="connsiteY0" fmla="*/ 74990 h 3377140"/>
                <a:gd name="connsiteX1" fmla="*/ 20614 w 2429985"/>
                <a:gd name="connsiteY1" fmla="*/ 292705 h 3377140"/>
                <a:gd name="connsiteX2" fmla="*/ 180271 w 2429985"/>
                <a:gd name="connsiteY2" fmla="*/ 452362 h 3377140"/>
                <a:gd name="connsiteX3" fmla="*/ 557642 w 2429985"/>
                <a:gd name="connsiteY3" fmla="*/ 699105 h 3377140"/>
                <a:gd name="connsiteX4" fmla="*/ 760842 w 2429985"/>
                <a:gd name="connsiteY4" fmla="*/ 1207105 h 3377140"/>
                <a:gd name="connsiteX5" fmla="*/ 1051128 w 2429985"/>
                <a:gd name="connsiteY5" fmla="*/ 1628019 h 3377140"/>
                <a:gd name="connsiteX6" fmla="*/ 1312385 w 2429985"/>
                <a:gd name="connsiteY6" fmla="*/ 1961847 h 3377140"/>
                <a:gd name="connsiteX7" fmla="*/ 1384957 w 2429985"/>
                <a:gd name="connsiteY7" fmla="*/ 2397276 h 3377140"/>
                <a:gd name="connsiteX8" fmla="*/ 1152728 w 2429985"/>
                <a:gd name="connsiteY8" fmla="*/ 2847219 h 3377140"/>
                <a:gd name="connsiteX9" fmla="*/ 1152728 w 2429985"/>
                <a:gd name="connsiteY9" fmla="*/ 3311676 h 3377140"/>
                <a:gd name="connsiteX10" fmla="*/ 1878442 w 2429985"/>
                <a:gd name="connsiteY10" fmla="*/ 2876247 h 3377140"/>
                <a:gd name="connsiteX11" fmla="*/ 2357414 w 2429985"/>
                <a:gd name="connsiteY11" fmla="*/ 1802190 h 3377140"/>
                <a:gd name="connsiteX12" fmla="*/ 2313871 w 2429985"/>
                <a:gd name="connsiteY12" fmla="*/ 829733 h 3377140"/>
                <a:gd name="connsiteX13" fmla="*/ 1689757 w 2429985"/>
                <a:gd name="connsiteY13" fmla="*/ 191105 h 3377140"/>
                <a:gd name="connsiteX14" fmla="*/ 659242 w 2429985"/>
                <a:gd name="connsiteY14" fmla="*/ 16933 h 3377140"/>
                <a:gd name="connsiteX15" fmla="*/ 64157 w 2429985"/>
                <a:gd name="connsiteY15" fmla="*/ 74990 h 3377140"/>
                <a:gd name="connsiteX0" fmla="*/ 64157 w 2429985"/>
                <a:gd name="connsiteY0" fmla="*/ 127368 h 3429518"/>
                <a:gd name="connsiteX1" fmla="*/ 20614 w 2429985"/>
                <a:gd name="connsiteY1" fmla="*/ 345083 h 3429518"/>
                <a:gd name="connsiteX2" fmla="*/ 180271 w 2429985"/>
                <a:gd name="connsiteY2" fmla="*/ 504740 h 3429518"/>
                <a:gd name="connsiteX3" fmla="*/ 557642 w 2429985"/>
                <a:gd name="connsiteY3" fmla="*/ 751483 h 3429518"/>
                <a:gd name="connsiteX4" fmla="*/ 760842 w 2429985"/>
                <a:gd name="connsiteY4" fmla="*/ 1259483 h 3429518"/>
                <a:gd name="connsiteX5" fmla="*/ 1051128 w 2429985"/>
                <a:gd name="connsiteY5" fmla="*/ 1680397 h 3429518"/>
                <a:gd name="connsiteX6" fmla="*/ 1312385 w 2429985"/>
                <a:gd name="connsiteY6" fmla="*/ 2014225 h 3429518"/>
                <a:gd name="connsiteX7" fmla="*/ 1384957 w 2429985"/>
                <a:gd name="connsiteY7" fmla="*/ 2449654 h 3429518"/>
                <a:gd name="connsiteX8" fmla="*/ 1152728 w 2429985"/>
                <a:gd name="connsiteY8" fmla="*/ 2899597 h 3429518"/>
                <a:gd name="connsiteX9" fmla="*/ 1152728 w 2429985"/>
                <a:gd name="connsiteY9" fmla="*/ 3364054 h 3429518"/>
                <a:gd name="connsiteX10" fmla="*/ 1878442 w 2429985"/>
                <a:gd name="connsiteY10" fmla="*/ 2928625 h 3429518"/>
                <a:gd name="connsiteX11" fmla="*/ 2357414 w 2429985"/>
                <a:gd name="connsiteY11" fmla="*/ 1854568 h 3429518"/>
                <a:gd name="connsiteX12" fmla="*/ 2313871 w 2429985"/>
                <a:gd name="connsiteY12" fmla="*/ 882111 h 3429518"/>
                <a:gd name="connsiteX13" fmla="*/ 1689757 w 2429985"/>
                <a:gd name="connsiteY13" fmla="*/ 243483 h 3429518"/>
                <a:gd name="connsiteX14" fmla="*/ 659242 w 2429985"/>
                <a:gd name="connsiteY14" fmla="*/ 69311 h 3429518"/>
                <a:gd name="connsiteX15" fmla="*/ 64157 w 2429985"/>
                <a:gd name="connsiteY15" fmla="*/ 127368 h 342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29985" h="3429518">
                  <a:moveTo>
                    <a:pt x="64157" y="127368"/>
                  </a:moveTo>
                  <a:cubicBezTo>
                    <a:pt x="0" y="281737"/>
                    <a:pt x="1262" y="282188"/>
                    <a:pt x="20614" y="345083"/>
                  </a:cubicBezTo>
                  <a:cubicBezTo>
                    <a:pt x="39966" y="407978"/>
                    <a:pt x="90766" y="437007"/>
                    <a:pt x="180271" y="504740"/>
                  </a:cubicBezTo>
                  <a:cubicBezTo>
                    <a:pt x="269776" y="572473"/>
                    <a:pt x="460880" y="625693"/>
                    <a:pt x="557642" y="751483"/>
                  </a:cubicBezTo>
                  <a:cubicBezTo>
                    <a:pt x="654404" y="877273"/>
                    <a:pt x="678594" y="1104664"/>
                    <a:pt x="760842" y="1259483"/>
                  </a:cubicBezTo>
                  <a:cubicBezTo>
                    <a:pt x="843090" y="1414302"/>
                    <a:pt x="959204" y="1554607"/>
                    <a:pt x="1051128" y="1680397"/>
                  </a:cubicBezTo>
                  <a:cubicBezTo>
                    <a:pt x="1143052" y="1806187"/>
                    <a:pt x="1256747" y="1886016"/>
                    <a:pt x="1312385" y="2014225"/>
                  </a:cubicBezTo>
                  <a:cubicBezTo>
                    <a:pt x="1368023" y="2142434"/>
                    <a:pt x="1411566" y="2302092"/>
                    <a:pt x="1384957" y="2449654"/>
                  </a:cubicBezTo>
                  <a:cubicBezTo>
                    <a:pt x="1358348" y="2597216"/>
                    <a:pt x="1191433" y="2747197"/>
                    <a:pt x="1152728" y="2899597"/>
                  </a:cubicBezTo>
                  <a:cubicBezTo>
                    <a:pt x="1114023" y="3051997"/>
                    <a:pt x="1067431" y="3144071"/>
                    <a:pt x="1152728" y="3364054"/>
                  </a:cubicBezTo>
                  <a:cubicBezTo>
                    <a:pt x="1428266" y="3429518"/>
                    <a:pt x="1677661" y="3180206"/>
                    <a:pt x="1878442" y="2928625"/>
                  </a:cubicBezTo>
                  <a:cubicBezTo>
                    <a:pt x="2079223" y="2677044"/>
                    <a:pt x="2284843" y="2195654"/>
                    <a:pt x="2357414" y="1854568"/>
                  </a:cubicBezTo>
                  <a:cubicBezTo>
                    <a:pt x="2429985" y="1513482"/>
                    <a:pt x="2425147" y="1150625"/>
                    <a:pt x="2313871" y="882111"/>
                  </a:cubicBezTo>
                  <a:cubicBezTo>
                    <a:pt x="2202595" y="613597"/>
                    <a:pt x="1965529" y="378950"/>
                    <a:pt x="1689757" y="243483"/>
                  </a:cubicBezTo>
                  <a:cubicBezTo>
                    <a:pt x="1413986" y="108016"/>
                    <a:pt x="927756" y="86244"/>
                    <a:pt x="659242" y="69311"/>
                  </a:cubicBezTo>
                  <a:cubicBezTo>
                    <a:pt x="390728" y="52378"/>
                    <a:pt x="98452" y="0"/>
                    <a:pt x="64157" y="12736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254000" h="381000"/>
              <a:bevelB w="254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 rot="14158054">
              <a:off x="5714849" y="1679736"/>
              <a:ext cx="642942" cy="500066"/>
            </a:xfrm>
            <a:prstGeom prst="ellipse">
              <a:avLst/>
            </a:prstGeom>
            <a:solidFill>
              <a:schemeClr val="tx1">
                <a:lumMod val="50000"/>
                <a:alpha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1450"/>
              <a:bevelB w="133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350165" y="1707576"/>
            <a:ext cx="1064575" cy="881560"/>
            <a:chOff x="1393606" y="1354623"/>
            <a:chExt cx="1120606" cy="927958"/>
          </a:xfrm>
        </p:grpSpPr>
        <p:sp>
          <p:nvSpPr>
            <p:cNvPr id="38" name="Rectangle 37"/>
            <p:cNvSpPr/>
            <p:nvPr/>
          </p:nvSpPr>
          <p:spPr>
            <a:xfrm>
              <a:off x="1393606" y="1861412"/>
              <a:ext cx="975639" cy="42116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i="0" dirty="0" smtClean="0">
                  <a:ln w="11430">
                    <a:solidFill>
                      <a:srgbClr val="00B050"/>
                    </a:solidFill>
                  </a:ln>
                  <a:solidFill>
                    <a:srgbClr val="C00000"/>
                  </a:solidFill>
                  <a:latin typeface="+mn-lt"/>
                </a:rPr>
                <a:t>5-HTP</a:t>
              </a:r>
              <a:endParaRPr lang="en-US" sz="2000" b="1" i="0" dirty="0">
                <a:ln w="11430">
                  <a:solidFill>
                    <a:srgbClr val="00B050"/>
                  </a:solidFill>
                </a:ln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38147" y="1396188"/>
              <a:ext cx="576065" cy="388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TH</a:t>
              </a:r>
              <a:endParaRPr lang="en-GB" sz="1800" b="1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37" name="Down Arrow 36"/>
            <p:cNvSpPr/>
            <p:nvPr/>
          </p:nvSpPr>
          <p:spPr bwMode="auto">
            <a:xfrm>
              <a:off x="1679284" y="1354623"/>
              <a:ext cx="303158" cy="576064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325099" y="3528257"/>
            <a:ext cx="878445" cy="2471810"/>
            <a:chOff x="1367220" y="3271129"/>
            <a:chExt cx="924679" cy="2601905"/>
          </a:xfrm>
        </p:grpSpPr>
        <p:sp>
          <p:nvSpPr>
            <p:cNvPr id="19" name="Oval 18"/>
            <p:cNvSpPr/>
            <p:nvPr/>
          </p:nvSpPr>
          <p:spPr bwMode="auto">
            <a:xfrm>
              <a:off x="1427803" y="3659538"/>
              <a:ext cx="864096" cy="86409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/>
            </a:scene3d>
            <a:sp3d prstMaterial="clear">
              <a:bevelT w="381000" h="381000"/>
              <a:bevelB w="381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20" name="Down Arrow 19"/>
            <p:cNvSpPr/>
            <p:nvPr/>
          </p:nvSpPr>
          <p:spPr bwMode="auto">
            <a:xfrm>
              <a:off x="1690556" y="4580566"/>
              <a:ext cx="303158" cy="864096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367220" y="5387071"/>
              <a:ext cx="914894" cy="4859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dirty="0" smtClean="0">
                  <a:ln w="11430"/>
                  <a:solidFill>
                    <a:schemeClr val="accent1"/>
                  </a:solidFill>
                  <a:latin typeface="+mn-lt"/>
                </a:rPr>
                <a:t>5-HT</a:t>
              </a:r>
              <a:endParaRPr lang="en-US" sz="2400" b="1" i="0" dirty="0">
                <a:ln w="11430"/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41" name="Down Arrow 40"/>
            <p:cNvSpPr/>
            <p:nvPr/>
          </p:nvSpPr>
          <p:spPr bwMode="auto">
            <a:xfrm>
              <a:off x="1663971" y="3271129"/>
              <a:ext cx="341053" cy="655894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71017" y="2625796"/>
            <a:ext cx="1356841" cy="979830"/>
            <a:chOff x="1415554" y="2321172"/>
            <a:chExt cx="1428254" cy="1031401"/>
          </a:xfrm>
        </p:grpSpPr>
        <p:sp>
          <p:nvSpPr>
            <p:cNvPr id="39" name="Rectangle 38"/>
            <p:cNvSpPr/>
            <p:nvPr/>
          </p:nvSpPr>
          <p:spPr>
            <a:xfrm>
              <a:off x="1415554" y="2866609"/>
              <a:ext cx="914894" cy="48596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dirty="0" smtClean="0">
                  <a:ln w="11430"/>
                  <a:solidFill>
                    <a:schemeClr val="accent1"/>
                  </a:solidFill>
                  <a:latin typeface="+mn-lt"/>
                </a:rPr>
                <a:t>5-HT</a:t>
              </a:r>
              <a:endParaRPr lang="en-US" sz="2400" b="1" i="0" dirty="0">
                <a:ln w="11430"/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40" name="Down Arrow 39"/>
            <p:cNvSpPr/>
            <p:nvPr/>
          </p:nvSpPr>
          <p:spPr bwMode="auto">
            <a:xfrm>
              <a:off x="1647381" y="2321172"/>
              <a:ext cx="303158" cy="576065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952001" y="2348883"/>
              <a:ext cx="891807" cy="388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AADC</a:t>
              </a:r>
              <a:endParaRPr lang="en-GB" sz="1800" b="1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355274" y="3583817"/>
            <a:ext cx="3260547" cy="2941527"/>
            <a:chOff x="1398983" y="3329613"/>
            <a:chExt cx="3432154" cy="3096344"/>
          </a:xfrm>
        </p:grpSpPr>
        <p:grpSp>
          <p:nvGrpSpPr>
            <p:cNvPr id="51" name="Group 50"/>
            <p:cNvGrpSpPr/>
            <p:nvPr/>
          </p:nvGrpSpPr>
          <p:grpSpPr>
            <a:xfrm>
              <a:off x="1398983" y="3730093"/>
              <a:ext cx="1778806" cy="1975868"/>
              <a:chOff x="1398983" y="3730093"/>
              <a:chExt cx="1778806" cy="1975868"/>
            </a:xfrm>
          </p:grpSpPr>
          <p:sp>
            <p:nvSpPr>
              <p:cNvPr id="25" name="Circular Arrow 24"/>
              <p:cNvSpPr/>
              <p:nvPr/>
            </p:nvSpPr>
            <p:spPr bwMode="auto">
              <a:xfrm rot="19908454" flipV="1">
                <a:off x="1533902" y="4121785"/>
                <a:ext cx="1440160" cy="1584176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4720568"/>
                  <a:gd name="adj5" fmla="val 12500"/>
                </a:avLst>
              </a:prstGeom>
              <a:solidFill>
                <a:schemeClr val="bg1">
                  <a:lumMod val="85000"/>
                </a:schemeClr>
              </a:solidFill>
              <a:ln w="1905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pic>
            <p:nvPicPr>
              <p:cNvPr id="32" name="Picture 31" descr="eaat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rot="19013265">
                <a:off x="2727541" y="4103614"/>
                <a:ext cx="450248" cy="521385"/>
              </a:xfrm>
              <a:prstGeom prst="rect">
                <a:avLst/>
              </a:prstGeom>
            </p:spPr>
          </p:pic>
          <p:sp>
            <p:nvSpPr>
              <p:cNvPr id="34" name="Circular Arrow 33"/>
              <p:cNvSpPr/>
              <p:nvPr/>
            </p:nvSpPr>
            <p:spPr bwMode="auto">
              <a:xfrm rot="5400000" flipH="1">
                <a:off x="1599921" y="3529155"/>
                <a:ext cx="1326316" cy="1728192"/>
              </a:xfrm>
              <a:prstGeom prst="circularArrow">
                <a:avLst>
                  <a:gd name="adj1" fmla="val 14140"/>
                  <a:gd name="adj2" fmla="val 1223004"/>
                  <a:gd name="adj3" fmla="val 20188977"/>
                  <a:gd name="adj4" fmla="val 17954061"/>
                  <a:gd name="adj5" fmla="val 14226"/>
                </a:avLst>
              </a:prstGeom>
              <a:solidFill>
                <a:schemeClr val="bg1">
                  <a:lumMod val="85000"/>
                  <a:alpha val="70000"/>
                </a:schemeClr>
              </a:solidFill>
              <a:ln w="1905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1590777" y="3329613"/>
              <a:ext cx="3240360" cy="3096344"/>
              <a:chOff x="1590777" y="3329613"/>
              <a:chExt cx="3240360" cy="3096344"/>
            </a:xfrm>
          </p:grpSpPr>
          <p:sp>
            <p:nvSpPr>
              <p:cNvPr id="26" name="Circular Arrow 25"/>
              <p:cNvSpPr/>
              <p:nvPr/>
            </p:nvSpPr>
            <p:spPr bwMode="auto">
              <a:xfrm rot="19361001" flipV="1">
                <a:off x="1590777" y="3329613"/>
                <a:ext cx="3240360" cy="3096344"/>
              </a:xfrm>
              <a:prstGeom prst="circularArrow">
                <a:avLst>
                  <a:gd name="adj1" fmla="val 5710"/>
                  <a:gd name="adj2" fmla="val 785575"/>
                  <a:gd name="adj3" fmla="val 20354420"/>
                  <a:gd name="adj4" fmla="val 10970840"/>
                  <a:gd name="adj5" fmla="val 10328"/>
                </a:avLst>
              </a:prstGeom>
              <a:solidFill>
                <a:schemeClr val="bg1">
                  <a:lumMod val="85000"/>
                </a:schemeClr>
              </a:solidFill>
              <a:ln w="1905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pic>
            <p:nvPicPr>
              <p:cNvPr id="35" name="Picture 34" descr="eaat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rot="19013265">
                <a:off x="3932358" y="3760245"/>
                <a:ext cx="450248" cy="521385"/>
              </a:xfrm>
              <a:prstGeom prst="rect">
                <a:avLst/>
              </a:prstGeom>
            </p:spPr>
          </p:pic>
        </p:grpSp>
      </p:grpSp>
      <p:sp>
        <p:nvSpPr>
          <p:cNvPr id="48" name="TextBox 47"/>
          <p:cNvSpPr txBox="1"/>
          <p:nvPr/>
        </p:nvSpPr>
        <p:spPr>
          <a:xfrm>
            <a:off x="2929671" y="4634601"/>
            <a:ext cx="847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SERT</a:t>
            </a:r>
            <a:endParaRPr lang="en-GB" sz="1800" b="1" i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5-HT: synthesis &amp; metabolism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97785" y="2173267"/>
            <a:ext cx="1817108" cy="1497767"/>
            <a:chOff x="2797785" y="2173267"/>
            <a:chExt cx="1817108" cy="1497767"/>
          </a:xfrm>
        </p:grpSpPr>
        <p:grpSp>
          <p:nvGrpSpPr>
            <p:cNvPr id="56" name="Group 55"/>
            <p:cNvGrpSpPr/>
            <p:nvPr/>
          </p:nvGrpSpPr>
          <p:grpSpPr>
            <a:xfrm>
              <a:off x="2797785" y="2173267"/>
              <a:ext cx="1817108" cy="1497767"/>
              <a:chOff x="2917416" y="1844824"/>
              <a:chExt cx="1912745" cy="157659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915267" y="2852936"/>
                <a:ext cx="914894" cy="48596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 prstMaterial="flat">
                  <a:bevelT w="0" h="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400" b="1" i="0" dirty="0" smtClean="0">
                    <a:ln w="11430"/>
                    <a:solidFill>
                      <a:srgbClr val="C00000"/>
                    </a:solidFill>
                    <a:latin typeface="+mn-lt"/>
                  </a:rPr>
                  <a:t>5-HT</a:t>
                </a:r>
                <a:endParaRPr lang="en-US" sz="2400" b="1" i="0" dirty="0">
                  <a:ln w="11430"/>
                  <a:solidFill>
                    <a:srgbClr val="C00000"/>
                  </a:solidFill>
                  <a:latin typeface="+mn-lt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356633" y="1844824"/>
                <a:ext cx="1095443" cy="421168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 prstMaterial="flat">
                  <a:bevelT w="0" h="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000" b="1" i="0" dirty="0" smtClean="0">
                    <a:ln w="11430">
                      <a:solidFill>
                        <a:srgbClr val="00B050"/>
                      </a:solidFill>
                    </a:ln>
                    <a:solidFill>
                      <a:schemeClr val="tx2">
                        <a:lumMod val="75000"/>
                      </a:schemeClr>
                    </a:solidFill>
                    <a:latin typeface="+mn-lt"/>
                  </a:rPr>
                  <a:t>5-HIAA</a:t>
                </a:r>
                <a:endParaRPr lang="en-US" sz="2000" b="1" i="0" dirty="0">
                  <a:ln w="11430">
                    <a:solidFill>
                      <a:srgbClr val="00B050"/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3" name="Circular Arrow 42"/>
              <p:cNvSpPr/>
              <p:nvPr/>
            </p:nvSpPr>
            <p:spPr bwMode="auto">
              <a:xfrm rot="6335714" flipH="1">
                <a:off x="3133440" y="1909253"/>
                <a:ext cx="1296144" cy="1728192"/>
              </a:xfrm>
              <a:prstGeom prst="circularArrow">
                <a:avLst>
                  <a:gd name="adj1" fmla="val 14140"/>
                  <a:gd name="adj2" fmla="val 1223004"/>
                  <a:gd name="adj3" fmla="val 20188977"/>
                  <a:gd name="adj4" fmla="val 17149503"/>
                  <a:gd name="adj5" fmla="val 14226"/>
                </a:avLst>
              </a:prstGeom>
              <a:solidFill>
                <a:schemeClr val="accent1">
                  <a:lumMod val="40000"/>
                  <a:lumOff val="60000"/>
                  <a:alpha val="70000"/>
                </a:scheme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</p:grpSp>
        <p:sp>
          <p:nvSpPr>
            <p:cNvPr id="55" name="Oval 54"/>
            <p:cNvSpPr/>
            <p:nvPr/>
          </p:nvSpPr>
          <p:spPr bwMode="auto">
            <a:xfrm rot="16146533">
              <a:off x="3900218" y="2611800"/>
              <a:ext cx="363521" cy="54240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/>
            </a:scene3d>
            <a:sp3d prstMaterial="clear">
              <a:bevelT w="381000" h="381000"/>
              <a:bevelB w="381000" h="381000"/>
            </a:sp3d>
          </p:spPr>
          <p:txBody>
            <a:bodyPr vert="vert" wrap="none" lIns="252000" tIns="72000" rIns="72000" bIns="540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200" b="1" i="0" dirty="0" smtClean="0">
                  <a:solidFill>
                    <a:srgbClr val="FFFF99"/>
                  </a:solidFill>
                  <a:latin typeface="Arial Narrow" pitchFamily="34" charset="0"/>
                </a:rPr>
                <a:t>MAO-A</a:t>
              </a:r>
              <a:endPara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27984" y="3371508"/>
            <a:ext cx="4644008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2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60363" indent="-360363">
              <a:buFont typeface="+mj-lt"/>
              <a:buAutoNum type="arabicPeriod" startAt="2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  <a:sym typeface="Symbol"/>
              </a:rPr>
              <a:t>i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360363" lvl="1" indent="-277813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5-HT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1A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, 5-HT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1B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, 5-HT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1D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, 5-HT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1E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, 5-HT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1F</a:t>
            </a:r>
          </a:p>
          <a:p>
            <a:pPr marL="360363" lvl="1" indent="-2778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1A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 have both pre- and post-synaptic locations and inhibit neuronal firing</a:t>
            </a:r>
            <a:endParaRPr lang="en-GB" i="0" baseline="-25000" dirty="0" smtClean="0">
              <a:solidFill>
                <a:srgbClr val="336699"/>
              </a:solidFill>
              <a:latin typeface="+mn-lt"/>
            </a:endParaRPr>
          </a:p>
          <a:p>
            <a:pPr marL="360363" lvl="1" indent="-2778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1B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&amp;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1D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are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heterologous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autoreceptors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where they inhibit neurotransmitter release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4427984" y="5099700"/>
            <a:ext cx="4644008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2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60363" indent="-360363">
              <a:buFont typeface="+mj-lt"/>
              <a:buAutoNum type="arabicPeriod" startAt="3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  <a:sym typeface="Symbol"/>
              </a:rPr>
              <a:t>q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360363" lvl="1" indent="-180975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5-HT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2A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, 5-HT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2B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, 5-HT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2C</a:t>
            </a:r>
          </a:p>
          <a:p>
            <a:pPr marL="360363" lvl="1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 have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somato-dendritic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locations and may modulate glutamate release</a:t>
            </a:r>
          </a:p>
          <a:p>
            <a:pPr marL="360363" lvl="1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 inhibit dopamine release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27984" y="939163"/>
            <a:ext cx="4636222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2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60363" indent="-360363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b="1" i="0" dirty="0" smtClean="0">
                <a:solidFill>
                  <a:srgbClr val="336699"/>
                </a:solidFill>
                <a:latin typeface="+mn-lt"/>
                <a:sym typeface="Symbol"/>
              </a:rPr>
              <a:t>s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360363" lvl="1" indent="-277813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5-HT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4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, 5-HT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6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, 5-HT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7</a:t>
            </a:r>
          </a:p>
          <a:p>
            <a:pPr marL="360363" lvl="1" indent="-2778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4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 are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heterologous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autoreceptors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360363" lvl="1" indent="-2778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6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 have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heterologous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dendritic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locations</a:t>
            </a:r>
          </a:p>
          <a:p>
            <a:pPr marL="360363" lvl="1" indent="-2778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7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 are mainly located on the soma and axon terminals of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GABAergic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neurones</a:t>
            </a:r>
            <a:endParaRPr lang="en-GB" i="0" baseline="-2500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5-HT: G-protein coupled receptors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6" name="Freeform 85"/>
          <p:cNvSpPr>
            <a:spLocks/>
          </p:cNvSpPr>
          <p:nvPr/>
        </p:nvSpPr>
        <p:spPr bwMode="auto">
          <a:xfrm rot="4440000">
            <a:off x="-348091" y="1059773"/>
            <a:ext cx="2316437" cy="1504069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  <a:gd name="connsiteX0" fmla="*/ 0 w 2775145"/>
              <a:gd name="connsiteY0" fmla="*/ 657726 h 1882273"/>
              <a:gd name="connsiteX1" fmla="*/ 1203158 w 2775145"/>
              <a:gd name="connsiteY1" fmla="*/ 657726 h 1882273"/>
              <a:gd name="connsiteX2" fmla="*/ 1892968 w 2775145"/>
              <a:gd name="connsiteY2" fmla="*/ 0 h 1882273"/>
              <a:gd name="connsiteX3" fmla="*/ 2646947 w 2775145"/>
              <a:gd name="connsiteY3" fmla="*/ 657726 h 1882273"/>
              <a:gd name="connsiteX4" fmla="*/ 2646947 w 2775145"/>
              <a:gd name="connsiteY4" fmla="*/ 1459832 h 1882273"/>
              <a:gd name="connsiteX5" fmla="*/ 1877761 w 2775145"/>
              <a:gd name="connsiteY5" fmla="*/ 1876926 h 1882273"/>
              <a:gd name="connsiteX6" fmla="*/ 1171074 w 2775145"/>
              <a:gd name="connsiteY6" fmla="*/ 1427747 h 1882273"/>
              <a:gd name="connsiteX7" fmla="*/ 0 w 2775145"/>
              <a:gd name="connsiteY7" fmla="*/ 1411705 h 1882273"/>
              <a:gd name="connsiteX0" fmla="*/ 0 w 2775145"/>
              <a:gd name="connsiteY0" fmla="*/ 449176 h 1673723"/>
              <a:gd name="connsiteX1" fmla="*/ 1203158 w 2775145"/>
              <a:gd name="connsiteY1" fmla="*/ 449176 h 1673723"/>
              <a:gd name="connsiteX2" fmla="*/ 1877761 w 2775145"/>
              <a:gd name="connsiteY2" fmla="*/ 0 h 1673723"/>
              <a:gd name="connsiteX3" fmla="*/ 2646947 w 2775145"/>
              <a:gd name="connsiteY3" fmla="*/ 449176 h 1673723"/>
              <a:gd name="connsiteX4" fmla="*/ 2646947 w 2775145"/>
              <a:gd name="connsiteY4" fmla="*/ 1251282 h 1673723"/>
              <a:gd name="connsiteX5" fmla="*/ 1877761 w 2775145"/>
              <a:gd name="connsiteY5" fmla="*/ 1668376 h 1673723"/>
              <a:gd name="connsiteX6" fmla="*/ 1171074 w 2775145"/>
              <a:gd name="connsiteY6" fmla="*/ 1219197 h 1673723"/>
              <a:gd name="connsiteX7" fmla="*/ 0 w 2775145"/>
              <a:gd name="connsiteY7" fmla="*/ 1203155 h 1673723"/>
              <a:gd name="connsiteX0" fmla="*/ 0 w 2775145"/>
              <a:gd name="connsiteY0" fmla="*/ 467000 h 1691547"/>
              <a:gd name="connsiteX1" fmla="*/ 869281 w 2775145"/>
              <a:gd name="connsiteY1" fmla="*/ 573947 h 1691547"/>
              <a:gd name="connsiteX2" fmla="*/ 1877761 w 2775145"/>
              <a:gd name="connsiteY2" fmla="*/ 17824 h 1691547"/>
              <a:gd name="connsiteX3" fmla="*/ 2646947 w 2775145"/>
              <a:gd name="connsiteY3" fmla="*/ 467000 h 1691547"/>
              <a:gd name="connsiteX4" fmla="*/ 2646947 w 2775145"/>
              <a:gd name="connsiteY4" fmla="*/ 1269106 h 1691547"/>
              <a:gd name="connsiteX5" fmla="*/ 1877761 w 2775145"/>
              <a:gd name="connsiteY5" fmla="*/ 1686200 h 1691547"/>
              <a:gd name="connsiteX6" fmla="*/ 1171074 w 2775145"/>
              <a:gd name="connsiteY6" fmla="*/ 1237021 h 1691547"/>
              <a:gd name="connsiteX7" fmla="*/ 0 w 2775145"/>
              <a:gd name="connsiteY7" fmla="*/ 1220979 h 1691547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971029"/>
              <a:gd name="connsiteY0" fmla="*/ 470218 h 1712590"/>
              <a:gd name="connsiteX1" fmla="*/ 869281 w 2971029"/>
              <a:gd name="connsiteY1" fmla="*/ 577165 h 1712590"/>
              <a:gd name="connsiteX2" fmla="*/ 1877761 w 2971029"/>
              <a:gd name="connsiteY2" fmla="*/ 21042 h 1712590"/>
              <a:gd name="connsiteX3" fmla="*/ 2842831 w 2971029"/>
              <a:gd name="connsiteY3" fmla="*/ 450911 h 1712590"/>
              <a:gd name="connsiteX4" fmla="*/ 2646947 w 2971029"/>
              <a:gd name="connsiteY4" fmla="*/ 1272324 h 1712590"/>
              <a:gd name="connsiteX5" fmla="*/ 1877761 w 2971029"/>
              <a:gd name="connsiteY5" fmla="*/ 1689418 h 1712590"/>
              <a:gd name="connsiteX6" fmla="*/ 869280 w 2971029"/>
              <a:gd name="connsiteY6" fmla="*/ 1133294 h 1712590"/>
              <a:gd name="connsiteX7" fmla="*/ 0 w 2971029"/>
              <a:gd name="connsiteY7" fmla="*/ 1224197 h 1712590"/>
              <a:gd name="connsiteX0" fmla="*/ 0 w 3003677"/>
              <a:gd name="connsiteY0" fmla="*/ 470218 h 1718135"/>
              <a:gd name="connsiteX1" fmla="*/ 869281 w 3003677"/>
              <a:gd name="connsiteY1" fmla="*/ 577165 h 1718135"/>
              <a:gd name="connsiteX2" fmla="*/ 1877761 w 3003677"/>
              <a:gd name="connsiteY2" fmla="*/ 21042 h 1718135"/>
              <a:gd name="connsiteX3" fmla="*/ 2842831 w 3003677"/>
              <a:gd name="connsiteY3" fmla="*/ 450911 h 1718135"/>
              <a:gd name="connsiteX4" fmla="*/ 2842832 w 3003677"/>
              <a:gd name="connsiteY4" fmla="*/ 1305597 h 1718135"/>
              <a:gd name="connsiteX5" fmla="*/ 1877761 w 3003677"/>
              <a:gd name="connsiteY5" fmla="*/ 1689418 h 1718135"/>
              <a:gd name="connsiteX6" fmla="*/ 869280 w 3003677"/>
              <a:gd name="connsiteY6" fmla="*/ 1133294 h 1718135"/>
              <a:gd name="connsiteX7" fmla="*/ 0 w 3003677"/>
              <a:gd name="connsiteY7" fmla="*/ 1224197 h 1718135"/>
              <a:gd name="connsiteX0" fmla="*/ 0 w 3003677"/>
              <a:gd name="connsiteY0" fmla="*/ 470218 h 1710593"/>
              <a:gd name="connsiteX1" fmla="*/ 869281 w 3003677"/>
              <a:gd name="connsiteY1" fmla="*/ 577165 h 1710593"/>
              <a:gd name="connsiteX2" fmla="*/ 1877761 w 3003677"/>
              <a:gd name="connsiteY2" fmla="*/ 21042 h 1710593"/>
              <a:gd name="connsiteX3" fmla="*/ 2842831 w 3003677"/>
              <a:gd name="connsiteY3" fmla="*/ 450911 h 1710593"/>
              <a:gd name="connsiteX4" fmla="*/ 2842832 w 3003677"/>
              <a:gd name="connsiteY4" fmla="*/ 1305597 h 1710593"/>
              <a:gd name="connsiteX5" fmla="*/ 1877761 w 3003677"/>
              <a:gd name="connsiteY5" fmla="*/ 1689418 h 1710593"/>
              <a:gd name="connsiteX6" fmla="*/ 1085675 w 3003677"/>
              <a:gd name="connsiteY6" fmla="*/ 1178545 h 1710593"/>
              <a:gd name="connsiteX7" fmla="*/ 0 w 3003677"/>
              <a:gd name="connsiteY7" fmla="*/ 1224197 h 1710593"/>
              <a:gd name="connsiteX0" fmla="*/ 0 w 3003677"/>
              <a:gd name="connsiteY0" fmla="*/ 472067 h 1712442"/>
              <a:gd name="connsiteX1" fmla="*/ 1085675 w 3003677"/>
              <a:gd name="connsiteY1" fmla="*/ 590109 h 1712442"/>
              <a:gd name="connsiteX2" fmla="*/ 1877761 w 3003677"/>
              <a:gd name="connsiteY2" fmla="*/ 22891 h 1712442"/>
              <a:gd name="connsiteX3" fmla="*/ 2842831 w 3003677"/>
              <a:gd name="connsiteY3" fmla="*/ 452760 h 1712442"/>
              <a:gd name="connsiteX4" fmla="*/ 2842832 w 3003677"/>
              <a:gd name="connsiteY4" fmla="*/ 1307446 h 1712442"/>
              <a:gd name="connsiteX5" fmla="*/ 1877761 w 3003677"/>
              <a:gd name="connsiteY5" fmla="*/ 1691267 h 1712442"/>
              <a:gd name="connsiteX6" fmla="*/ 1085675 w 3003677"/>
              <a:gd name="connsiteY6" fmla="*/ 1180394 h 1712442"/>
              <a:gd name="connsiteX7" fmla="*/ 0 w 3003677"/>
              <a:gd name="connsiteY7" fmla="*/ 1226046 h 1712442"/>
              <a:gd name="connsiteX0" fmla="*/ 0 w 3003677"/>
              <a:gd name="connsiteY0" fmla="*/ 531873 h 1712442"/>
              <a:gd name="connsiteX1" fmla="*/ 1085675 w 3003677"/>
              <a:gd name="connsiteY1" fmla="*/ 590109 h 1712442"/>
              <a:gd name="connsiteX2" fmla="*/ 1877761 w 3003677"/>
              <a:gd name="connsiteY2" fmla="*/ 22891 h 1712442"/>
              <a:gd name="connsiteX3" fmla="*/ 2842831 w 3003677"/>
              <a:gd name="connsiteY3" fmla="*/ 452760 h 1712442"/>
              <a:gd name="connsiteX4" fmla="*/ 2842832 w 3003677"/>
              <a:gd name="connsiteY4" fmla="*/ 1307446 h 1712442"/>
              <a:gd name="connsiteX5" fmla="*/ 1877761 w 3003677"/>
              <a:gd name="connsiteY5" fmla="*/ 1691267 h 1712442"/>
              <a:gd name="connsiteX6" fmla="*/ 1085675 w 3003677"/>
              <a:gd name="connsiteY6" fmla="*/ 1180394 h 1712442"/>
              <a:gd name="connsiteX7" fmla="*/ 0 w 3003677"/>
              <a:gd name="connsiteY7" fmla="*/ 1226046 h 1712442"/>
              <a:gd name="connsiteX0" fmla="*/ 0 w 3003677"/>
              <a:gd name="connsiteY0" fmla="*/ 531873 h 1712442"/>
              <a:gd name="connsiteX1" fmla="*/ 1085675 w 3003677"/>
              <a:gd name="connsiteY1" fmla="*/ 590109 h 1712442"/>
              <a:gd name="connsiteX2" fmla="*/ 1877761 w 3003677"/>
              <a:gd name="connsiteY2" fmla="*/ 22891 h 1712442"/>
              <a:gd name="connsiteX3" fmla="*/ 2842831 w 3003677"/>
              <a:gd name="connsiteY3" fmla="*/ 452760 h 1712442"/>
              <a:gd name="connsiteX4" fmla="*/ 2842832 w 3003677"/>
              <a:gd name="connsiteY4" fmla="*/ 1307446 h 1712442"/>
              <a:gd name="connsiteX5" fmla="*/ 1877761 w 3003677"/>
              <a:gd name="connsiteY5" fmla="*/ 1691267 h 1712442"/>
              <a:gd name="connsiteX6" fmla="*/ 1085675 w 3003677"/>
              <a:gd name="connsiteY6" fmla="*/ 1180394 h 1712442"/>
              <a:gd name="connsiteX7" fmla="*/ 0 w 3003677"/>
              <a:gd name="connsiteY7" fmla="*/ 1226046 h 1712442"/>
              <a:gd name="connsiteX0" fmla="*/ 0 w 3003677"/>
              <a:gd name="connsiteY0" fmla="*/ 531873 h 1712442"/>
              <a:gd name="connsiteX1" fmla="*/ 1085675 w 3003677"/>
              <a:gd name="connsiteY1" fmla="*/ 590109 h 1712442"/>
              <a:gd name="connsiteX2" fmla="*/ 1877761 w 3003677"/>
              <a:gd name="connsiteY2" fmla="*/ 22891 h 1712442"/>
              <a:gd name="connsiteX3" fmla="*/ 2842831 w 3003677"/>
              <a:gd name="connsiteY3" fmla="*/ 452760 h 1712442"/>
              <a:gd name="connsiteX4" fmla="*/ 2842832 w 3003677"/>
              <a:gd name="connsiteY4" fmla="*/ 1307446 h 1712442"/>
              <a:gd name="connsiteX5" fmla="*/ 1877761 w 3003677"/>
              <a:gd name="connsiteY5" fmla="*/ 1691267 h 1712442"/>
              <a:gd name="connsiteX6" fmla="*/ 1085675 w 3003677"/>
              <a:gd name="connsiteY6" fmla="*/ 1180394 h 1712442"/>
              <a:gd name="connsiteX7" fmla="*/ 0 w 3003677"/>
              <a:gd name="connsiteY7" fmla="*/ 1226046 h 1712442"/>
              <a:gd name="connsiteX0" fmla="*/ 333096 w 3336773"/>
              <a:gd name="connsiteY0" fmla="*/ 531873 h 1712442"/>
              <a:gd name="connsiteX1" fmla="*/ 1418771 w 3336773"/>
              <a:gd name="connsiteY1" fmla="*/ 590109 h 1712442"/>
              <a:gd name="connsiteX2" fmla="*/ 2210857 w 3336773"/>
              <a:gd name="connsiteY2" fmla="*/ 22891 h 1712442"/>
              <a:gd name="connsiteX3" fmla="*/ 3175927 w 3336773"/>
              <a:gd name="connsiteY3" fmla="*/ 452760 h 1712442"/>
              <a:gd name="connsiteX4" fmla="*/ 3175928 w 3336773"/>
              <a:gd name="connsiteY4" fmla="*/ 1307446 h 1712442"/>
              <a:gd name="connsiteX5" fmla="*/ 2210857 w 3336773"/>
              <a:gd name="connsiteY5" fmla="*/ 1691267 h 1712442"/>
              <a:gd name="connsiteX6" fmla="*/ 1418771 w 3336773"/>
              <a:gd name="connsiteY6" fmla="*/ 1180394 h 1712442"/>
              <a:gd name="connsiteX7" fmla="*/ 0 w 3336773"/>
              <a:gd name="connsiteY7" fmla="*/ 1245889 h 1712442"/>
              <a:gd name="connsiteX0" fmla="*/ 260756 w 3336773"/>
              <a:gd name="connsiteY0" fmla="*/ 482328 h 1712442"/>
              <a:gd name="connsiteX1" fmla="*/ 1418771 w 3336773"/>
              <a:gd name="connsiteY1" fmla="*/ 590109 h 1712442"/>
              <a:gd name="connsiteX2" fmla="*/ 2210857 w 3336773"/>
              <a:gd name="connsiteY2" fmla="*/ 22891 h 1712442"/>
              <a:gd name="connsiteX3" fmla="*/ 3175927 w 3336773"/>
              <a:gd name="connsiteY3" fmla="*/ 452760 h 1712442"/>
              <a:gd name="connsiteX4" fmla="*/ 3175928 w 3336773"/>
              <a:gd name="connsiteY4" fmla="*/ 1307446 h 1712442"/>
              <a:gd name="connsiteX5" fmla="*/ 2210857 w 3336773"/>
              <a:gd name="connsiteY5" fmla="*/ 1691267 h 1712442"/>
              <a:gd name="connsiteX6" fmla="*/ 1418771 w 3336773"/>
              <a:gd name="connsiteY6" fmla="*/ 1180394 h 1712442"/>
              <a:gd name="connsiteX7" fmla="*/ 0 w 3336773"/>
              <a:gd name="connsiteY7" fmla="*/ 1245889 h 171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6773" h="1712442">
                <a:moveTo>
                  <a:pt x="260756" y="482328"/>
                </a:moveTo>
                <a:cubicBezTo>
                  <a:pt x="747067" y="521647"/>
                  <a:pt x="1125677" y="562468"/>
                  <a:pt x="1418771" y="590109"/>
                </a:cubicBezTo>
                <a:cubicBezTo>
                  <a:pt x="1597656" y="399574"/>
                  <a:pt x="1917998" y="45782"/>
                  <a:pt x="2210857" y="22891"/>
                </a:cubicBezTo>
                <a:cubicBezTo>
                  <a:pt x="2503716" y="0"/>
                  <a:pt x="3015082" y="238668"/>
                  <a:pt x="3175927" y="452760"/>
                </a:cubicBezTo>
                <a:cubicBezTo>
                  <a:pt x="3336772" y="666853"/>
                  <a:pt x="3336773" y="1101028"/>
                  <a:pt x="3175928" y="1307446"/>
                </a:cubicBezTo>
                <a:cubicBezTo>
                  <a:pt x="3015083" y="1513864"/>
                  <a:pt x="2503716" y="1712442"/>
                  <a:pt x="2210857" y="1691267"/>
                </a:cubicBezTo>
                <a:cubicBezTo>
                  <a:pt x="1917998" y="1670092"/>
                  <a:pt x="1685975" y="1451612"/>
                  <a:pt x="1418771" y="1180394"/>
                </a:cubicBezTo>
                <a:cubicBezTo>
                  <a:pt x="1059438" y="1176833"/>
                  <a:pt x="203200" y="1245889"/>
                  <a:pt x="0" y="1245889"/>
                </a:cubicBezTo>
              </a:path>
            </a:pathLst>
          </a:custGeom>
          <a:solidFill>
            <a:srgbClr val="92D05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599992" rev="0"/>
            </a:camera>
            <a:lightRig rig="morning" dir="t">
              <a:rot lat="0" lon="0" rev="3000000"/>
            </a:lightRig>
          </a:scene3d>
          <a:sp3d extrusionH="50800" prstMaterial="flat">
            <a:bevelT w="177800" h="177800"/>
            <a:bevelB w="177800" h="177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</p:txBody>
      </p:sp>
      <p:sp>
        <p:nvSpPr>
          <p:cNvPr id="90" name="Freeform 89"/>
          <p:cNvSpPr>
            <a:spLocks/>
          </p:cNvSpPr>
          <p:nvPr/>
        </p:nvSpPr>
        <p:spPr bwMode="auto">
          <a:xfrm rot="6240000" flipV="1">
            <a:off x="2050325" y="1018351"/>
            <a:ext cx="2316437" cy="1577590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  <a:gd name="connsiteX0" fmla="*/ 0 w 2775145"/>
              <a:gd name="connsiteY0" fmla="*/ 657726 h 1882273"/>
              <a:gd name="connsiteX1" fmla="*/ 1203158 w 2775145"/>
              <a:gd name="connsiteY1" fmla="*/ 657726 h 1882273"/>
              <a:gd name="connsiteX2" fmla="*/ 1892968 w 2775145"/>
              <a:gd name="connsiteY2" fmla="*/ 0 h 1882273"/>
              <a:gd name="connsiteX3" fmla="*/ 2646947 w 2775145"/>
              <a:gd name="connsiteY3" fmla="*/ 657726 h 1882273"/>
              <a:gd name="connsiteX4" fmla="*/ 2646947 w 2775145"/>
              <a:gd name="connsiteY4" fmla="*/ 1459832 h 1882273"/>
              <a:gd name="connsiteX5" fmla="*/ 1877761 w 2775145"/>
              <a:gd name="connsiteY5" fmla="*/ 1876926 h 1882273"/>
              <a:gd name="connsiteX6" fmla="*/ 1171074 w 2775145"/>
              <a:gd name="connsiteY6" fmla="*/ 1427747 h 1882273"/>
              <a:gd name="connsiteX7" fmla="*/ 0 w 2775145"/>
              <a:gd name="connsiteY7" fmla="*/ 1411705 h 1882273"/>
              <a:gd name="connsiteX0" fmla="*/ 0 w 2775145"/>
              <a:gd name="connsiteY0" fmla="*/ 449176 h 1673723"/>
              <a:gd name="connsiteX1" fmla="*/ 1203158 w 2775145"/>
              <a:gd name="connsiteY1" fmla="*/ 449176 h 1673723"/>
              <a:gd name="connsiteX2" fmla="*/ 1877761 w 2775145"/>
              <a:gd name="connsiteY2" fmla="*/ 0 h 1673723"/>
              <a:gd name="connsiteX3" fmla="*/ 2646947 w 2775145"/>
              <a:gd name="connsiteY3" fmla="*/ 449176 h 1673723"/>
              <a:gd name="connsiteX4" fmla="*/ 2646947 w 2775145"/>
              <a:gd name="connsiteY4" fmla="*/ 1251282 h 1673723"/>
              <a:gd name="connsiteX5" fmla="*/ 1877761 w 2775145"/>
              <a:gd name="connsiteY5" fmla="*/ 1668376 h 1673723"/>
              <a:gd name="connsiteX6" fmla="*/ 1171074 w 2775145"/>
              <a:gd name="connsiteY6" fmla="*/ 1219197 h 1673723"/>
              <a:gd name="connsiteX7" fmla="*/ 0 w 2775145"/>
              <a:gd name="connsiteY7" fmla="*/ 1203155 h 1673723"/>
              <a:gd name="connsiteX0" fmla="*/ 0 w 2775145"/>
              <a:gd name="connsiteY0" fmla="*/ 467000 h 1691547"/>
              <a:gd name="connsiteX1" fmla="*/ 869281 w 2775145"/>
              <a:gd name="connsiteY1" fmla="*/ 573947 h 1691547"/>
              <a:gd name="connsiteX2" fmla="*/ 1877761 w 2775145"/>
              <a:gd name="connsiteY2" fmla="*/ 17824 h 1691547"/>
              <a:gd name="connsiteX3" fmla="*/ 2646947 w 2775145"/>
              <a:gd name="connsiteY3" fmla="*/ 467000 h 1691547"/>
              <a:gd name="connsiteX4" fmla="*/ 2646947 w 2775145"/>
              <a:gd name="connsiteY4" fmla="*/ 1269106 h 1691547"/>
              <a:gd name="connsiteX5" fmla="*/ 1877761 w 2775145"/>
              <a:gd name="connsiteY5" fmla="*/ 1686200 h 1691547"/>
              <a:gd name="connsiteX6" fmla="*/ 1171074 w 2775145"/>
              <a:gd name="connsiteY6" fmla="*/ 1237021 h 1691547"/>
              <a:gd name="connsiteX7" fmla="*/ 0 w 2775145"/>
              <a:gd name="connsiteY7" fmla="*/ 1220979 h 1691547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971029"/>
              <a:gd name="connsiteY0" fmla="*/ 470218 h 1712590"/>
              <a:gd name="connsiteX1" fmla="*/ 869281 w 2971029"/>
              <a:gd name="connsiteY1" fmla="*/ 577165 h 1712590"/>
              <a:gd name="connsiteX2" fmla="*/ 1877761 w 2971029"/>
              <a:gd name="connsiteY2" fmla="*/ 21042 h 1712590"/>
              <a:gd name="connsiteX3" fmla="*/ 2842831 w 2971029"/>
              <a:gd name="connsiteY3" fmla="*/ 450911 h 1712590"/>
              <a:gd name="connsiteX4" fmla="*/ 2646947 w 2971029"/>
              <a:gd name="connsiteY4" fmla="*/ 1272324 h 1712590"/>
              <a:gd name="connsiteX5" fmla="*/ 1877761 w 2971029"/>
              <a:gd name="connsiteY5" fmla="*/ 1689418 h 1712590"/>
              <a:gd name="connsiteX6" fmla="*/ 869280 w 2971029"/>
              <a:gd name="connsiteY6" fmla="*/ 1133294 h 1712590"/>
              <a:gd name="connsiteX7" fmla="*/ 0 w 2971029"/>
              <a:gd name="connsiteY7" fmla="*/ 1224197 h 1712590"/>
              <a:gd name="connsiteX0" fmla="*/ 0 w 3003677"/>
              <a:gd name="connsiteY0" fmla="*/ 470218 h 1718135"/>
              <a:gd name="connsiteX1" fmla="*/ 869281 w 3003677"/>
              <a:gd name="connsiteY1" fmla="*/ 577165 h 1718135"/>
              <a:gd name="connsiteX2" fmla="*/ 1877761 w 3003677"/>
              <a:gd name="connsiteY2" fmla="*/ 21042 h 1718135"/>
              <a:gd name="connsiteX3" fmla="*/ 2842831 w 3003677"/>
              <a:gd name="connsiteY3" fmla="*/ 450911 h 1718135"/>
              <a:gd name="connsiteX4" fmla="*/ 2842832 w 3003677"/>
              <a:gd name="connsiteY4" fmla="*/ 1305597 h 1718135"/>
              <a:gd name="connsiteX5" fmla="*/ 1877761 w 3003677"/>
              <a:gd name="connsiteY5" fmla="*/ 1689418 h 1718135"/>
              <a:gd name="connsiteX6" fmla="*/ 869280 w 3003677"/>
              <a:gd name="connsiteY6" fmla="*/ 1133294 h 1718135"/>
              <a:gd name="connsiteX7" fmla="*/ 0 w 3003677"/>
              <a:gd name="connsiteY7" fmla="*/ 1224197 h 1718135"/>
              <a:gd name="connsiteX0" fmla="*/ 0 w 3003677"/>
              <a:gd name="connsiteY0" fmla="*/ 470218 h 1710593"/>
              <a:gd name="connsiteX1" fmla="*/ 869281 w 3003677"/>
              <a:gd name="connsiteY1" fmla="*/ 577165 h 1710593"/>
              <a:gd name="connsiteX2" fmla="*/ 1877761 w 3003677"/>
              <a:gd name="connsiteY2" fmla="*/ 21042 h 1710593"/>
              <a:gd name="connsiteX3" fmla="*/ 2842831 w 3003677"/>
              <a:gd name="connsiteY3" fmla="*/ 450911 h 1710593"/>
              <a:gd name="connsiteX4" fmla="*/ 2842832 w 3003677"/>
              <a:gd name="connsiteY4" fmla="*/ 1305597 h 1710593"/>
              <a:gd name="connsiteX5" fmla="*/ 1877761 w 3003677"/>
              <a:gd name="connsiteY5" fmla="*/ 1689418 h 1710593"/>
              <a:gd name="connsiteX6" fmla="*/ 1085675 w 3003677"/>
              <a:gd name="connsiteY6" fmla="*/ 1178545 h 1710593"/>
              <a:gd name="connsiteX7" fmla="*/ 0 w 3003677"/>
              <a:gd name="connsiteY7" fmla="*/ 1224197 h 1710593"/>
              <a:gd name="connsiteX0" fmla="*/ 0 w 3003677"/>
              <a:gd name="connsiteY0" fmla="*/ 472067 h 1712442"/>
              <a:gd name="connsiteX1" fmla="*/ 1085675 w 3003677"/>
              <a:gd name="connsiteY1" fmla="*/ 590109 h 1712442"/>
              <a:gd name="connsiteX2" fmla="*/ 1877761 w 3003677"/>
              <a:gd name="connsiteY2" fmla="*/ 22891 h 1712442"/>
              <a:gd name="connsiteX3" fmla="*/ 2842831 w 3003677"/>
              <a:gd name="connsiteY3" fmla="*/ 452760 h 1712442"/>
              <a:gd name="connsiteX4" fmla="*/ 2842832 w 3003677"/>
              <a:gd name="connsiteY4" fmla="*/ 1307446 h 1712442"/>
              <a:gd name="connsiteX5" fmla="*/ 1877761 w 3003677"/>
              <a:gd name="connsiteY5" fmla="*/ 1691267 h 1712442"/>
              <a:gd name="connsiteX6" fmla="*/ 1085675 w 3003677"/>
              <a:gd name="connsiteY6" fmla="*/ 1180394 h 1712442"/>
              <a:gd name="connsiteX7" fmla="*/ 0 w 3003677"/>
              <a:gd name="connsiteY7" fmla="*/ 1226046 h 1712442"/>
              <a:gd name="connsiteX0" fmla="*/ 0 w 3003677"/>
              <a:gd name="connsiteY0" fmla="*/ 531873 h 1712442"/>
              <a:gd name="connsiteX1" fmla="*/ 1085675 w 3003677"/>
              <a:gd name="connsiteY1" fmla="*/ 590109 h 1712442"/>
              <a:gd name="connsiteX2" fmla="*/ 1877761 w 3003677"/>
              <a:gd name="connsiteY2" fmla="*/ 22891 h 1712442"/>
              <a:gd name="connsiteX3" fmla="*/ 2842831 w 3003677"/>
              <a:gd name="connsiteY3" fmla="*/ 452760 h 1712442"/>
              <a:gd name="connsiteX4" fmla="*/ 2842832 w 3003677"/>
              <a:gd name="connsiteY4" fmla="*/ 1307446 h 1712442"/>
              <a:gd name="connsiteX5" fmla="*/ 1877761 w 3003677"/>
              <a:gd name="connsiteY5" fmla="*/ 1691267 h 1712442"/>
              <a:gd name="connsiteX6" fmla="*/ 1085675 w 3003677"/>
              <a:gd name="connsiteY6" fmla="*/ 1180394 h 1712442"/>
              <a:gd name="connsiteX7" fmla="*/ 0 w 3003677"/>
              <a:gd name="connsiteY7" fmla="*/ 1226046 h 1712442"/>
              <a:gd name="connsiteX0" fmla="*/ 0 w 3003677"/>
              <a:gd name="connsiteY0" fmla="*/ 531873 h 1712442"/>
              <a:gd name="connsiteX1" fmla="*/ 1085675 w 3003677"/>
              <a:gd name="connsiteY1" fmla="*/ 590109 h 1712442"/>
              <a:gd name="connsiteX2" fmla="*/ 1877761 w 3003677"/>
              <a:gd name="connsiteY2" fmla="*/ 22891 h 1712442"/>
              <a:gd name="connsiteX3" fmla="*/ 2842831 w 3003677"/>
              <a:gd name="connsiteY3" fmla="*/ 452760 h 1712442"/>
              <a:gd name="connsiteX4" fmla="*/ 2842832 w 3003677"/>
              <a:gd name="connsiteY4" fmla="*/ 1307446 h 1712442"/>
              <a:gd name="connsiteX5" fmla="*/ 1877761 w 3003677"/>
              <a:gd name="connsiteY5" fmla="*/ 1691267 h 1712442"/>
              <a:gd name="connsiteX6" fmla="*/ 1085675 w 3003677"/>
              <a:gd name="connsiteY6" fmla="*/ 1180394 h 1712442"/>
              <a:gd name="connsiteX7" fmla="*/ 0 w 3003677"/>
              <a:gd name="connsiteY7" fmla="*/ 1226046 h 1712442"/>
              <a:gd name="connsiteX0" fmla="*/ 0 w 3003677"/>
              <a:gd name="connsiteY0" fmla="*/ 531873 h 1712442"/>
              <a:gd name="connsiteX1" fmla="*/ 1085675 w 3003677"/>
              <a:gd name="connsiteY1" fmla="*/ 590109 h 1712442"/>
              <a:gd name="connsiteX2" fmla="*/ 1877761 w 3003677"/>
              <a:gd name="connsiteY2" fmla="*/ 22891 h 1712442"/>
              <a:gd name="connsiteX3" fmla="*/ 2842831 w 3003677"/>
              <a:gd name="connsiteY3" fmla="*/ 452760 h 1712442"/>
              <a:gd name="connsiteX4" fmla="*/ 2842832 w 3003677"/>
              <a:gd name="connsiteY4" fmla="*/ 1307446 h 1712442"/>
              <a:gd name="connsiteX5" fmla="*/ 1877761 w 3003677"/>
              <a:gd name="connsiteY5" fmla="*/ 1691267 h 1712442"/>
              <a:gd name="connsiteX6" fmla="*/ 1085675 w 3003677"/>
              <a:gd name="connsiteY6" fmla="*/ 1180394 h 1712442"/>
              <a:gd name="connsiteX7" fmla="*/ 0 w 3003677"/>
              <a:gd name="connsiteY7" fmla="*/ 1226046 h 1712442"/>
              <a:gd name="connsiteX0" fmla="*/ 333096 w 3336773"/>
              <a:gd name="connsiteY0" fmla="*/ 531873 h 1712442"/>
              <a:gd name="connsiteX1" fmla="*/ 1418771 w 3336773"/>
              <a:gd name="connsiteY1" fmla="*/ 590109 h 1712442"/>
              <a:gd name="connsiteX2" fmla="*/ 2210857 w 3336773"/>
              <a:gd name="connsiteY2" fmla="*/ 22891 h 1712442"/>
              <a:gd name="connsiteX3" fmla="*/ 3175927 w 3336773"/>
              <a:gd name="connsiteY3" fmla="*/ 452760 h 1712442"/>
              <a:gd name="connsiteX4" fmla="*/ 3175928 w 3336773"/>
              <a:gd name="connsiteY4" fmla="*/ 1307446 h 1712442"/>
              <a:gd name="connsiteX5" fmla="*/ 2210857 w 3336773"/>
              <a:gd name="connsiteY5" fmla="*/ 1691267 h 1712442"/>
              <a:gd name="connsiteX6" fmla="*/ 1418771 w 3336773"/>
              <a:gd name="connsiteY6" fmla="*/ 1180394 h 1712442"/>
              <a:gd name="connsiteX7" fmla="*/ 0 w 3336773"/>
              <a:gd name="connsiteY7" fmla="*/ 1245889 h 1712442"/>
              <a:gd name="connsiteX0" fmla="*/ 260756 w 3336773"/>
              <a:gd name="connsiteY0" fmla="*/ 482328 h 1712442"/>
              <a:gd name="connsiteX1" fmla="*/ 1418771 w 3336773"/>
              <a:gd name="connsiteY1" fmla="*/ 590109 h 1712442"/>
              <a:gd name="connsiteX2" fmla="*/ 2210857 w 3336773"/>
              <a:gd name="connsiteY2" fmla="*/ 22891 h 1712442"/>
              <a:gd name="connsiteX3" fmla="*/ 3175927 w 3336773"/>
              <a:gd name="connsiteY3" fmla="*/ 452760 h 1712442"/>
              <a:gd name="connsiteX4" fmla="*/ 3175928 w 3336773"/>
              <a:gd name="connsiteY4" fmla="*/ 1307446 h 1712442"/>
              <a:gd name="connsiteX5" fmla="*/ 2210857 w 3336773"/>
              <a:gd name="connsiteY5" fmla="*/ 1691267 h 1712442"/>
              <a:gd name="connsiteX6" fmla="*/ 1418771 w 3336773"/>
              <a:gd name="connsiteY6" fmla="*/ 1180394 h 1712442"/>
              <a:gd name="connsiteX7" fmla="*/ 0 w 3336773"/>
              <a:gd name="connsiteY7" fmla="*/ 1245889 h 171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6773" h="1712442">
                <a:moveTo>
                  <a:pt x="260756" y="482328"/>
                </a:moveTo>
                <a:cubicBezTo>
                  <a:pt x="747067" y="521647"/>
                  <a:pt x="1125677" y="562468"/>
                  <a:pt x="1418771" y="590109"/>
                </a:cubicBezTo>
                <a:cubicBezTo>
                  <a:pt x="1597656" y="399574"/>
                  <a:pt x="1917998" y="45782"/>
                  <a:pt x="2210857" y="22891"/>
                </a:cubicBezTo>
                <a:cubicBezTo>
                  <a:pt x="2503716" y="0"/>
                  <a:pt x="3015082" y="238668"/>
                  <a:pt x="3175927" y="452760"/>
                </a:cubicBezTo>
                <a:cubicBezTo>
                  <a:pt x="3336772" y="666853"/>
                  <a:pt x="3336773" y="1101028"/>
                  <a:pt x="3175928" y="1307446"/>
                </a:cubicBezTo>
                <a:cubicBezTo>
                  <a:pt x="3015083" y="1513864"/>
                  <a:pt x="2503716" y="1712442"/>
                  <a:pt x="2210857" y="1691267"/>
                </a:cubicBezTo>
                <a:cubicBezTo>
                  <a:pt x="1917998" y="1670092"/>
                  <a:pt x="1685975" y="1451612"/>
                  <a:pt x="1418771" y="1180394"/>
                </a:cubicBezTo>
                <a:cubicBezTo>
                  <a:pt x="1059438" y="1176833"/>
                  <a:pt x="203200" y="1245889"/>
                  <a:pt x="0" y="1245889"/>
                </a:cubicBezTo>
              </a:path>
            </a:pathLst>
          </a:custGeom>
          <a:solidFill>
            <a:schemeClr val="accent2">
              <a:lumMod val="40000"/>
              <a:lumOff val="60000"/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599992" rev="0"/>
            </a:camera>
            <a:lightRig rig="morning" dir="t">
              <a:rot lat="0" lon="0" rev="10200000"/>
            </a:lightRig>
          </a:scene3d>
          <a:sp3d extrusionH="50800" prstMaterial="flat">
            <a:bevelT w="177800" h="177800"/>
            <a:bevelB w="177800" h="177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</p:txBody>
      </p:sp>
      <p:grpSp>
        <p:nvGrpSpPr>
          <p:cNvPr id="144" name="Group 143"/>
          <p:cNvGrpSpPr/>
          <p:nvPr/>
        </p:nvGrpSpPr>
        <p:grpSpPr>
          <a:xfrm>
            <a:off x="-3336" y="3356992"/>
            <a:ext cx="1365419" cy="1128992"/>
            <a:chOff x="38229" y="3782624"/>
            <a:chExt cx="3963336" cy="1128992"/>
          </a:xfrm>
        </p:grpSpPr>
        <p:sp>
          <p:nvSpPr>
            <p:cNvPr id="91" name="Rectangle 90"/>
            <p:cNvSpPr/>
            <p:nvPr/>
          </p:nvSpPr>
          <p:spPr bwMode="auto">
            <a:xfrm>
              <a:off x="41565" y="3808492"/>
              <a:ext cx="3960000" cy="108012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 rot="5400000">
              <a:off x="1943013" y="2856400"/>
              <a:ext cx="150432" cy="3960000"/>
            </a:xfrm>
            <a:prstGeom prst="rect">
              <a:avLst/>
            </a:prstGeom>
            <a:solidFill>
              <a:schemeClr val="bg1">
                <a:lumMod val="8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 rot="5400000">
              <a:off x="1943013" y="1877840"/>
              <a:ext cx="150432" cy="3960000"/>
            </a:xfrm>
            <a:prstGeom prst="rect">
              <a:avLst/>
            </a:prstGeom>
            <a:solidFill>
              <a:schemeClr val="bg1">
                <a:lumMod val="8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45" name="Freeform 144"/>
          <p:cNvSpPr>
            <a:spLocks/>
          </p:cNvSpPr>
          <p:nvPr/>
        </p:nvSpPr>
        <p:spPr bwMode="auto">
          <a:xfrm rot="15180000">
            <a:off x="737548" y="5201503"/>
            <a:ext cx="2213350" cy="1413825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  <a:gd name="connsiteX0" fmla="*/ 0 w 2775145"/>
              <a:gd name="connsiteY0" fmla="*/ 657726 h 1882273"/>
              <a:gd name="connsiteX1" fmla="*/ 1203158 w 2775145"/>
              <a:gd name="connsiteY1" fmla="*/ 657726 h 1882273"/>
              <a:gd name="connsiteX2" fmla="*/ 1892968 w 2775145"/>
              <a:gd name="connsiteY2" fmla="*/ 0 h 1882273"/>
              <a:gd name="connsiteX3" fmla="*/ 2646947 w 2775145"/>
              <a:gd name="connsiteY3" fmla="*/ 657726 h 1882273"/>
              <a:gd name="connsiteX4" fmla="*/ 2646947 w 2775145"/>
              <a:gd name="connsiteY4" fmla="*/ 1459832 h 1882273"/>
              <a:gd name="connsiteX5" fmla="*/ 1877761 w 2775145"/>
              <a:gd name="connsiteY5" fmla="*/ 1876926 h 1882273"/>
              <a:gd name="connsiteX6" fmla="*/ 1171074 w 2775145"/>
              <a:gd name="connsiteY6" fmla="*/ 1427747 h 1882273"/>
              <a:gd name="connsiteX7" fmla="*/ 0 w 2775145"/>
              <a:gd name="connsiteY7" fmla="*/ 1411705 h 1882273"/>
              <a:gd name="connsiteX0" fmla="*/ 0 w 2775145"/>
              <a:gd name="connsiteY0" fmla="*/ 449176 h 1673723"/>
              <a:gd name="connsiteX1" fmla="*/ 1203158 w 2775145"/>
              <a:gd name="connsiteY1" fmla="*/ 449176 h 1673723"/>
              <a:gd name="connsiteX2" fmla="*/ 1877761 w 2775145"/>
              <a:gd name="connsiteY2" fmla="*/ 0 h 1673723"/>
              <a:gd name="connsiteX3" fmla="*/ 2646947 w 2775145"/>
              <a:gd name="connsiteY3" fmla="*/ 449176 h 1673723"/>
              <a:gd name="connsiteX4" fmla="*/ 2646947 w 2775145"/>
              <a:gd name="connsiteY4" fmla="*/ 1251282 h 1673723"/>
              <a:gd name="connsiteX5" fmla="*/ 1877761 w 2775145"/>
              <a:gd name="connsiteY5" fmla="*/ 1668376 h 1673723"/>
              <a:gd name="connsiteX6" fmla="*/ 1171074 w 2775145"/>
              <a:gd name="connsiteY6" fmla="*/ 1219197 h 1673723"/>
              <a:gd name="connsiteX7" fmla="*/ 0 w 2775145"/>
              <a:gd name="connsiteY7" fmla="*/ 1203155 h 1673723"/>
              <a:gd name="connsiteX0" fmla="*/ 0 w 2775145"/>
              <a:gd name="connsiteY0" fmla="*/ 467000 h 1691547"/>
              <a:gd name="connsiteX1" fmla="*/ 869281 w 2775145"/>
              <a:gd name="connsiteY1" fmla="*/ 573947 h 1691547"/>
              <a:gd name="connsiteX2" fmla="*/ 1877761 w 2775145"/>
              <a:gd name="connsiteY2" fmla="*/ 17824 h 1691547"/>
              <a:gd name="connsiteX3" fmla="*/ 2646947 w 2775145"/>
              <a:gd name="connsiteY3" fmla="*/ 467000 h 1691547"/>
              <a:gd name="connsiteX4" fmla="*/ 2646947 w 2775145"/>
              <a:gd name="connsiteY4" fmla="*/ 1269106 h 1691547"/>
              <a:gd name="connsiteX5" fmla="*/ 1877761 w 2775145"/>
              <a:gd name="connsiteY5" fmla="*/ 1686200 h 1691547"/>
              <a:gd name="connsiteX6" fmla="*/ 1171074 w 2775145"/>
              <a:gd name="connsiteY6" fmla="*/ 1237021 h 1691547"/>
              <a:gd name="connsiteX7" fmla="*/ 0 w 2775145"/>
              <a:gd name="connsiteY7" fmla="*/ 1220979 h 1691547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971029"/>
              <a:gd name="connsiteY0" fmla="*/ 470218 h 1712590"/>
              <a:gd name="connsiteX1" fmla="*/ 869281 w 2971029"/>
              <a:gd name="connsiteY1" fmla="*/ 577165 h 1712590"/>
              <a:gd name="connsiteX2" fmla="*/ 1877761 w 2971029"/>
              <a:gd name="connsiteY2" fmla="*/ 21042 h 1712590"/>
              <a:gd name="connsiteX3" fmla="*/ 2842831 w 2971029"/>
              <a:gd name="connsiteY3" fmla="*/ 450911 h 1712590"/>
              <a:gd name="connsiteX4" fmla="*/ 2646947 w 2971029"/>
              <a:gd name="connsiteY4" fmla="*/ 1272324 h 1712590"/>
              <a:gd name="connsiteX5" fmla="*/ 1877761 w 2971029"/>
              <a:gd name="connsiteY5" fmla="*/ 1689418 h 1712590"/>
              <a:gd name="connsiteX6" fmla="*/ 869280 w 2971029"/>
              <a:gd name="connsiteY6" fmla="*/ 1133294 h 1712590"/>
              <a:gd name="connsiteX7" fmla="*/ 0 w 2971029"/>
              <a:gd name="connsiteY7" fmla="*/ 1224197 h 1712590"/>
              <a:gd name="connsiteX0" fmla="*/ 0 w 3003677"/>
              <a:gd name="connsiteY0" fmla="*/ 470218 h 1718135"/>
              <a:gd name="connsiteX1" fmla="*/ 869281 w 3003677"/>
              <a:gd name="connsiteY1" fmla="*/ 577165 h 1718135"/>
              <a:gd name="connsiteX2" fmla="*/ 1877761 w 3003677"/>
              <a:gd name="connsiteY2" fmla="*/ 21042 h 1718135"/>
              <a:gd name="connsiteX3" fmla="*/ 2842831 w 3003677"/>
              <a:gd name="connsiteY3" fmla="*/ 450911 h 1718135"/>
              <a:gd name="connsiteX4" fmla="*/ 2842832 w 3003677"/>
              <a:gd name="connsiteY4" fmla="*/ 1305597 h 1718135"/>
              <a:gd name="connsiteX5" fmla="*/ 1877761 w 3003677"/>
              <a:gd name="connsiteY5" fmla="*/ 1689418 h 1718135"/>
              <a:gd name="connsiteX6" fmla="*/ 869280 w 3003677"/>
              <a:gd name="connsiteY6" fmla="*/ 1133294 h 1718135"/>
              <a:gd name="connsiteX7" fmla="*/ 0 w 3003677"/>
              <a:gd name="connsiteY7" fmla="*/ 1224197 h 1718135"/>
              <a:gd name="connsiteX0" fmla="*/ 0 w 3003677"/>
              <a:gd name="connsiteY0" fmla="*/ 470218 h 1710593"/>
              <a:gd name="connsiteX1" fmla="*/ 869281 w 3003677"/>
              <a:gd name="connsiteY1" fmla="*/ 577165 h 1710593"/>
              <a:gd name="connsiteX2" fmla="*/ 1877761 w 3003677"/>
              <a:gd name="connsiteY2" fmla="*/ 21042 h 1710593"/>
              <a:gd name="connsiteX3" fmla="*/ 2842831 w 3003677"/>
              <a:gd name="connsiteY3" fmla="*/ 450911 h 1710593"/>
              <a:gd name="connsiteX4" fmla="*/ 2842832 w 3003677"/>
              <a:gd name="connsiteY4" fmla="*/ 1305597 h 1710593"/>
              <a:gd name="connsiteX5" fmla="*/ 1877761 w 3003677"/>
              <a:gd name="connsiteY5" fmla="*/ 1689418 h 1710593"/>
              <a:gd name="connsiteX6" fmla="*/ 1085675 w 3003677"/>
              <a:gd name="connsiteY6" fmla="*/ 1178545 h 1710593"/>
              <a:gd name="connsiteX7" fmla="*/ 0 w 3003677"/>
              <a:gd name="connsiteY7" fmla="*/ 1224197 h 1710593"/>
              <a:gd name="connsiteX0" fmla="*/ 0 w 3003677"/>
              <a:gd name="connsiteY0" fmla="*/ 472067 h 1712442"/>
              <a:gd name="connsiteX1" fmla="*/ 1085675 w 3003677"/>
              <a:gd name="connsiteY1" fmla="*/ 590109 h 1712442"/>
              <a:gd name="connsiteX2" fmla="*/ 1877761 w 3003677"/>
              <a:gd name="connsiteY2" fmla="*/ 22891 h 1712442"/>
              <a:gd name="connsiteX3" fmla="*/ 2842831 w 3003677"/>
              <a:gd name="connsiteY3" fmla="*/ 452760 h 1712442"/>
              <a:gd name="connsiteX4" fmla="*/ 2842832 w 3003677"/>
              <a:gd name="connsiteY4" fmla="*/ 1307446 h 1712442"/>
              <a:gd name="connsiteX5" fmla="*/ 1877761 w 3003677"/>
              <a:gd name="connsiteY5" fmla="*/ 1691267 h 1712442"/>
              <a:gd name="connsiteX6" fmla="*/ 1085675 w 3003677"/>
              <a:gd name="connsiteY6" fmla="*/ 1180394 h 1712442"/>
              <a:gd name="connsiteX7" fmla="*/ 0 w 3003677"/>
              <a:gd name="connsiteY7" fmla="*/ 1226046 h 1712442"/>
              <a:gd name="connsiteX0" fmla="*/ 0 w 3003677"/>
              <a:gd name="connsiteY0" fmla="*/ 531873 h 1712442"/>
              <a:gd name="connsiteX1" fmla="*/ 1085675 w 3003677"/>
              <a:gd name="connsiteY1" fmla="*/ 590109 h 1712442"/>
              <a:gd name="connsiteX2" fmla="*/ 1877761 w 3003677"/>
              <a:gd name="connsiteY2" fmla="*/ 22891 h 1712442"/>
              <a:gd name="connsiteX3" fmla="*/ 2842831 w 3003677"/>
              <a:gd name="connsiteY3" fmla="*/ 452760 h 1712442"/>
              <a:gd name="connsiteX4" fmla="*/ 2842832 w 3003677"/>
              <a:gd name="connsiteY4" fmla="*/ 1307446 h 1712442"/>
              <a:gd name="connsiteX5" fmla="*/ 1877761 w 3003677"/>
              <a:gd name="connsiteY5" fmla="*/ 1691267 h 1712442"/>
              <a:gd name="connsiteX6" fmla="*/ 1085675 w 3003677"/>
              <a:gd name="connsiteY6" fmla="*/ 1180394 h 1712442"/>
              <a:gd name="connsiteX7" fmla="*/ 0 w 3003677"/>
              <a:gd name="connsiteY7" fmla="*/ 1226046 h 1712442"/>
              <a:gd name="connsiteX0" fmla="*/ 0 w 3003677"/>
              <a:gd name="connsiteY0" fmla="*/ 531873 h 1712442"/>
              <a:gd name="connsiteX1" fmla="*/ 1085675 w 3003677"/>
              <a:gd name="connsiteY1" fmla="*/ 590109 h 1712442"/>
              <a:gd name="connsiteX2" fmla="*/ 1877761 w 3003677"/>
              <a:gd name="connsiteY2" fmla="*/ 22891 h 1712442"/>
              <a:gd name="connsiteX3" fmla="*/ 2842831 w 3003677"/>
              <a:gd name="connsiteY3" fmla="*/ 452760 h 1712442"/>
              <a:gd name="connsiteX4" fmla="*/ 2842832 w 3003677"/>
              <a:gd name="connsiteY4" fmla="*/ 1307446 h 1712442"/>
              <a:gd name="connsiteX5" fmla="*/ 1877761 w 3003677"/>
              <a:gd name="connsiteY5" fmla="*/ 1691267 h 1712442"/>
              <a:gd name="connsiteX6" fmla="*/ 1085675 w 3003677"/>
              <a:gd name="connsiteY6" fmla="*/ 1180394 h 1712442"/>
              <a:gd name="connsiteX7" fmla="*/ 0 w 3003677"/>
              <a:gd name="connsiteY7" fmla="*/ 1226046 h 1712442"/>
              <a:gd name="connsiteX0" fmla="*/ 0 w 3003677"/>
              <a:gd name="connsiteY0" fmla="*/ 531873 h 1712442"/>
              <a:gd name="connsiteX1" fmla="*/ 1085675 w 3003677"/>
              <a:gd name="connsiteY1" fmla="*/ 590109 h 1712442"/>
              <a:gd name="connsiteX2" fmla="*/ 1877761 w 3003677"/>
              <a:gd name="connsiteY2" fmla="*/ 22891 h 1712442"/>
              <a:gd name="connsiteX3" fmla="*/ 2842831 w 3003677"/>
              <a:gd name="connsiteY3" fmla="*/ 452760 h 1712442"/>
              <a:gd name="connsiteX4" fmla="*/ 2842832 w 3003677"/>
              <a:gd name="connsiteY4" fmla="*/ 1307446 h 1712442"/>
              <a:gd name="connsiteX5" fmla="*/ 1877761 w 3003677"/>
              <a:gd name="connsiteY5" fmla="*/ 1691267 h 1712442"/>
              <a:gd name="connsiteX6" fmla="*/ 1085675 w 3003677"/>
              <a:gd name="connsiteY6" fmla="*/ 1180394 h 1712442"/>
              <a:gd name="connsiteX7" fmla="*/ 0 w 3003677"/>
              <a:gd name="connsiteY7" fmla="*/ 1226046 h 1712442"/>
              <a:gd name="connsiteX0" fmla="*/ 333096 w 3336773"/>
              <a:gd name="connsiteY0" fmla="*/ 531873 h 1712442"/>
              <a:gd name="connsiteX1" fmla="*/ 1418771 w 3336773"/>
              <a:gd name="connsiteY1" fmla="*/ 590109 h 1712442"/>
              <a:gd name="connsiteX2" fmla="*/ 2210857 w 3336773"/>
              <a:gd name="connsiteY2" fmla="*/ 22891 h 1712442"/>
              <a:gd name="connsiteX3" fmla="*/ 3175927 w 3336773"/>
              <a:gd name="connsiteY3" fmla="*/ 452760 h 1712442"/>
              <a:gd name="connsiteX4" fmla="*/ 3175928 w 3336773"/>
              <a:gd name="connsiteY4" fmla="*/ 1307446 h 1712442"/>
              <a:gd name="connsiteX5" fmla="*/ 2210857 w 3336773"/>
              <a:gd name="connsiteY5" fmla="*/ 1691267 h 1712442"/>
              <a:gd name="connsiteX6" fmla="*/ 1418771 w 3336773"/>
              <a:gd name="connsiteY6" fmla="*/ 1180394 h 1712442"/>
              <a:gd name="connsiteX7" fmla="*/ 0 w 3336773"/>
              <a:gd name="connsiteY7" fmla="*/ 1245889 h 1712442"/>
              <a:gd name="connsiteX0" fmla="*/ 260756 w 3336773"/>
              <a:gd name="connsiteY0" fmla="*/ 482328 h 1712442"/>
              <a:gd name="connsiteX1" fmla="*/ 1418771 w 3336773"/>
              <a:gd name="connsiteY1" fmla="*/ 590109 h 1712442"/>
              <a:gd name="connsiteX2" fmla="*/ 2210857 w 3336773"/>
              <a:gd name="connsiteY2" fmla="*/ 22891 h 1712442"/>
              <a:gd name="connsiteX3" fmla="*/ 3175927 w 3336773"/>
              <a:gd name="connsiteY3" fmla="*/ 452760 h 1712442"/>
              <a:gd name="connsiteX4" fmla="*/ 3175928 w 3336773"/>
              <a:gd name="connsiteY4" fmla="*/ 1307446 h 1712442"/>
              <a:gd name="connsiteX5" fmla="*/ 2210857 w 3336773"/>
              <a:gd name="connsiteY5" fmla="*/ 1691267 h 1712442"/>
              <a:gd name="connsiteX6" fmla="*/ 1418771 w 3336773"/>
              <a:gd name="connsiteY6" fmla="*/ 1180394 h 1712442"/>
              <a:gd name="connsiteX7" fmla="*/ 0 w 3336773"/>
              <a:gd name="connsiteY7" fmla="*/ 1245889 h 1712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6773" h="1712442">
                <a:moveTo>
                  <a:pt x="260756" y="482328"/>
                </a:moveTo>
                <a:cubicBezTo>
                  <a:pt x="747067" y="521647"/>
                  <a:pt x="1125677" y="562468"/>
                  <a:pt x="1418771" y="590109"/>
                </a:cubicBezTo>
                <a:cubicBezTo>
                  <a:pt x="1597656" y="399574"/>
                  <a:pt x="1917998" y="45782"/>
                  <a:pt x="2210857" y="22891"/>
                </a:cubicBezTo>
                <a:cubicBezTo>
                  <a:pt x="2503716" y="0"/>
                  <a:pt x="3015082" y="238668"/>
                  <a:pt x="3175927" y="452760"/>
                </a:cubicBezTo>
                <a:cubicBezTo>
                  <a:pt x="3336772" y="666853"/>
                  <a:pt x="3336773" y="1101028"/>
                  <a:pt x="3175928" y="1307446"/>
                </a:cubicBezTo>
                <a:cubicBezTo>
                  <a:pt x="3015083" y="1513864"/>
                  <a:pt x="2503716" y="1712442"/>
                  <a:pt x="2210857" y="1691267"/>
                </a:cubicBezTo>
                <a:cubicBezTo>
                  <a:pt x="1917998" y="1670092"/>
                  <a:pt x="1685975" y="1451612"/>
                  <a:pt x="1418771" y="1180394"/>
                </a:cubicBezTo>
                <a:cubicBezTo>
                  <a:pt x="1059438" y="1176833"/>
                  <a:pt x="203200" y="1245889"/>
                  <a:pt x="0" y="1245889"/>
                </a:cubicBezTo>
              </a:path>
            </a:pathLst>
          </a:custGeom>
          <a:solidFill>
            <a:schemeClr val="accent5">
              <a:lumMod val="75000"/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599992" rev="0"/>
            </a:camera>
            <a:lightRig rig="morning" dir="t">
              <a:rot lat="0" lon="0" rev="3000000"/>
            </a:lightRig>
          </a:scene3d>
          <a:sp3d extrusionH="50800" prstMaterial="flat">
            <a:bevelT w="177800" h="177800"/>
            <a:bevelB w="177800" h="177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</p:txBody>
      </p:sp>
      <p:grpSp>
        <p:nvGrpSpPr>
          <p:cNvPr id="162" name="Group 161"/>
          <p:cNvGrpSpPr/>
          <p:nvPr/>
        </p:nvGrpSpPr>
        <p:grpSpPr>
          <a:xfrm>
            <a:off x="1475656" y="3356992"/>
            <a:ext cx="1365419" cy="1128992"/>
            <a:chOff x="38229" y="3782624"/>
            <a:chExt cx="3963336" cy="1128992"/>
          </a:xfrm>
        </p:grpSpPr>
        <p:sp>
          <p:nvSpPr>
            <p:cNvPr id="163" name="Rectangle 162"/>
            <p:cNvSpPr/>
            <p:nvPr/>
          </p:nvSpPr>
          <p:spPr bwMode="auto">
            <a:xfrm>
              <a:off x="41565" y="3808492"/>
              <a:ext cx="3960000" cy="1080120"/>
            </a:xfrm>
            <a:prstGeom prst="rect">
              <a:avLst/>
            </a:prstGeom>
            <a:solidFill>
              <a:srgbClr val="92D050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 rot="5400000">
              <a:off x="1943013" y="2856400"/>
              <a:ext cx="150432" cy="3960000"/>
            </a:xfrm>
            <a:prstGeom prst="rect">
              <a:avLst/>
            </a:prstGeom>
            <a:solidFill>
              <a:schemeClr val="bg1">
                <a:lumMod val="8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 rot="5400000">
              <a:off x="1943013" y="1877840"/>
              <a:ext cx="150432" cy="3960000"/>
            </a:xfrm>
            <a:prstGeom prst="rect">
              <a:avLst/>
            </a:prstGeom>
            <a:solidFill>
              <a:schemeClr val="bg1">
                <a:lumMod val="8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2918549" y="3356992"/>
            <a:ext cx="1365419" cy="1128992"/>
            <a:chOff x="38229" y="3782624"/>
            <a:chExt cx="3963336" cy="1128992"/>
          </a:xfrm>
        </p:grpSpPr>
        <p:sp>
          <p:nvSpPr>
            <p:cNvPr id="167" name="Rectangle 166"/>
            <p:cNvSpPr/>
            <p:nvPr/>
          </p:nvSpPr>
          <p:spPr bwMode="auto">
            <a:xfrm>
              <a:off x="41565" y="3808492"/>
              <a:ext cx="3960000" cy="1080120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 rot="5400000">
              <a:off x="1943013" y="2856400"/>
              <a:ext cx="150432" cy="3960000"/>
            </a:xfrm>
            <a:prstGeom prst="rect">
              <a:avLst/>
            </a:prstGeom>
            <a:solidFill>
              <a:schemeClr val="bg1">
                <a:lumMod val="8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 rot="5400000">
              <a:off x="1943013" y="1877840"/>
              <a:ext cx="150432" cy="3960000"/>
            </a:xfrm>
            <a:prstGeom prst="rect">
              <a:avLst/>
            </a:prstGeom>
            <a:solidFill>
              <a:schemeClr val="bg1">
                <a:lumMod val="8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 rot="5400000">
            <a:off x="-619667" y="5482759"/>
            <a:ext cx="2534462" cy="216024"/>
            <a:chOff x="38229" y="3782624"/>
            <a:chExt cx="3963336" cy="1128992"/>
          </a:xfrm>
        </p:grpSpPr>
        <p:sp>
          <p:nvSpPr>
            <p:cNvPr id="171" name="Rectangle 170"/>
            <p:cNvSpPr/>
            <p:nvPr/>
          </p:nvSpPr>
          <p:spPr bwMode="auto">
            <a:xfrm>
              <a:off x="41565" y="3808492"/>
              <a:ext cx="3960000" cy="108012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 rot="5400000">
              <a:off x="1943013" y="2856400"/>
              <a:ext cx="150432" cy="3960000"/>
            </a:xfrm>
            <a:prstGeom prst="rect">
              <a:avLst/>
            </a:prstGeom>
            <a:solidFill>
              <a:schemeClr val="bg1">
                <a:lumMod val="8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 rot="5400000">
              <a:off x="1943013" y="1877840"/>
              <a:ext cx="150432" cy="3960000"/>
            </a:xfrm>
            <a:prstGeom prst="rect">
              <a:avLst/>
            </a:prstGeom>
            <a:solidFill>
              <a:schemeClr val="bg1">
                <a:lumMod val="8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 rot="5400000">
            <a:off x="750212" y="2030302"/>
            <a:ext cx="2700000" cy="218758"/>
            <a:chOff x="38229" y="3782624"/>
            <a:chExt cx="3963336" cy="1128992"/>
          </a:xfrm>
        </p:grpSpPr>
        <p:sp>
          <p:nvSpPr>
            <p:cNvPr id="175" name="Rectangle 174"/>
            <p:cNvSpPr/>
            <p:nvPr/>
          </p:nvSpPr>
          <p:spPr bwMode="auto">
            <a:xfrm>
              <a:off x="41565" y="3808492"/>
              <a:ext cx="3960000" cy="1080120"/>
            </a:xfrm>
            <a:prstGeom prst="rect">
              <a:avLst/>
            </a:prstGeom>
            <a:solidFill>
              <a:srgbClr val="92D050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 rot="5400000">
              <a:off x="1943013" y="2856400"/>
              <a:ext cx="150432" cy="3960000"/>
            </a:xfrm>
            <a:prstGeom prst="rect">
              <a:avLst/>
            </a:prstGeom>
            <a:solidFill>
              <a:schemeClr val="bg1">
                <a:lumMod val="8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 rot="5400000">
              <a:off x="1943013" y="1877840"/>
              <a:ext cx="150432" cy="3960000"/>
            </a:xfrm>
            <a:prstGeom prst="rect">
              <a:avLst/>
            </a:prstGeom>
            <a:solidFill>
              <a:schemeClr val="bg1">
                <a:lumMod val="8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 rot="5400000">
            <a:off x="2332661" y="5482757"/>
            <a:ext cx="2534462" cy="216024"/>
            <a:chOff x="38229" y="3782624"/>
            <a:chExt cx="3963336" cy="1128992"/>
          </a:xfrm>
        </p:grpSpPr>
        <p:sp>
          <p:nvSpPr>
            <p:cNvPr id="179" name="Rectangle 178"/>
            <p:cNvSpPr/>
            <p:nvPr/>
          </p:nvSpPr>
          <p:spPr bwMode="auto">
            <a:xfrm>
              <a:off x="41565" y="3808492"/>
              <a:ext cx="3960000" cy="108012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 rot="5400000">
              <a:off x="1943013" y="2856400"/>
              <a:ext cx="150432" cy="3960000"/>
            </a:xfrm>
            <a:prstGeom prst="rect">
              <a:avLst/>
            </a:prstGeom>
            <a:solidFill>
              <a:schemeClr val="bg1">
                <a:lumMod val="8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 rot="5400000">
              <a:off x="1943013" y="1877840"/>
              <a:ext cx="150432" cy="3960000"/>
            </a:xfrm>
            <a:prstGeom prst="rect">
              <a:avLst/>
            </a:prstGeom>
            <a:solidFill>
              <a:schemeClr val="bg1">
                <a:lumMod val="8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74328" y="3717032"/>
            <a:ext cx="1135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Serotonergic</a:t>
            </a:r>
            <a:endParaRPr lang="en-GB" i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536835" y="3717032"/>
            <a:ext cx="12282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Glutamatergic</a:t>
            </a:r>
            <a:endParaRPr lang="en-GB" i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3109472" y="3717032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GABAergic</a:t>
            </a:r>
            <a:endParaRPr lang="en-GB" i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708561" y="5322694"/>
            <a:ext cx="1135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Serotonergic</a:t>
            </a:r>
            <a:endParaRPr lang="en-GB" i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323528" y="1866310"/>
            <a:ext cx="12282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Glutamatergic</a:t>
            </a:r>
            <a:endParaRPr lang="en-GB" i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2627784" y="1866310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GABAergic</a:t>
            </a:r>
            <a:endParaRPr lang="en-GB" i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493621" y="2204864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5HT</a:t>
            </a:r>
            <a:r>
              <a:rPr lang="en-GB" i="0" baseline="-2500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4</a:t>
            </a:r>
            <a:endParaRPr lang="en-GB" i="0" baseline="-2500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763688" y="1268760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5HT</a:t>
            </a:r>
            <a:r>
              <a:rPr lang="en-GB" i="0" baseline="-2500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6</a:t>
            </a:r>
            <a:endParaRPr lang="en-GB" i="0" baseline="-2500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+mn-lt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275856" y="5106670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5HT</a:t>
            </a:r>
            <a:r>
              <a:rPr lang="en-GB" i="0" baseline="-2500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6</a:t>
            </a:r>
            <a:endParaRPr lang="en-GB" i="0" baseline="-2500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+mn-lt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275856" y="3234462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5HT</a:t>
            </a:r>
            <a:r>
              <a:rPr lang="en-GB" i="0" baseline="-2500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7</a:t>
            </a:r>
            <a:endParaRPr lang="en-GB" i="0" baseline="-2500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+mn-lt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205589" y="2636912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5HT</a:t>
            </a:r>
            <a:r>
              <a:rPr lang="en-GB" i="0" baseline="-2500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7</a:t>
            </a:r>
            <a:endParaRPr lang="en-GB" i="0" baseline="-2500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+mn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547664" y="4674622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+mn-lt"/>
              </a:rPr>
              <a:t>5HT</a:t>
            </a:r>
            <a:r>
              <a:rPr lang="en-GB" i="0" baseline="-250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+mn-lt"/>
              </a:rPr>
              <a:t>1A</a:t>
            </a:r>
            <a:endParaRPr lang="en-GB" i="0" baseline="-250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683568" y="4221088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+mn-lt"/>
              </a:rPr>
              <a:t>5HT</a:t>
            </a:r>
            <a:r>
              <a:rPr lang="en-GB" i="0" baseline="-250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+mn-lt"/>
              </a:rPr>
              <a:t>1A</a:t>
            </a:r>
            <a:endParaRPr lang="en-GB" i="0" baseline="-250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2411760" y="2658398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+mn-lt"/>
              </a:rPr>
              <a:t>5HT</a:t>
            </a:r>
            <a:r>
              <a:rPr lang="en-GB" i="0" baseline="-250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+mn-lt"/>
              </a:rPr>
              <a:t>1B</a:t>
            </a:r>
            <a:endParaRPr lang="en-GB" i="0" baseline="-250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395536" y="2730406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+mn-lt"/>
              </a:rPr>
              <a:t>5HT</a:t>
            </a:r>
            <a:r>
              <a:rPr lang="en-GB" i="0" baseline="-250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+mn-lt"/>
              </a:rPr>
              <a:t>1B</a:t>
            </a:r>
            <a:endParaRPr lang="en-GB" i="0" baseline="-250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1115616" y="2276872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+mn-lt"/>
              </a:rPr>
              <a:t>5HT</a:t>
            </a:r>
            <a:r>
              <a:rPr lang="en-GB" i="0" baseline="-250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+mn-lt"/>
              </a:rPr>
              <a:t>1D</a:t>
            </a:r>
            <a:endParaRPr lang="en-GB" i="0" baseline="-250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123728" y="2226350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+mn-lt"/>
              </a:rPr>
              <a:t>5HT</a:t>
            </a:r>
            <a:r>
              <a:rPr lang="en-GB" i="0" baseline="-250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+mn-lt"/>
              </a:rPr>
              <a:t>1D</a:t>
            </a:r>
            <a:endParaRPr lang="en-GB" i="0" baseline="-250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179512" y="3212976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36699"/>
                </a:solidFill>
                <a:latin typeface="+mn-lt"/>
              </a:rPr>
              <a:t>5HT</a:t>
            </a:r>
            <a:r>
              <a:rPr lang="en-GB" i="0" baseline="-25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36699"/>
                </a:solidFill>
                <a:latin typeface="+mn-lt"/>
              </a:rPr>
              <a:t>2A</a:t>
            </a:r>
            <a:endParaRPr lang="en-GB" i="0" baseline="-250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336699"/>
              </a:solidFill>
              <a:latin typeface="+mn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305906" y="5949280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36699"/>
                </a:solidFill>
                <a:latin typeface="+mn-lt"/>
              </a:rPr>
              <a:t>5HT</a:t>
            </a:r>
            <a:r>
              <a:rPr lang="en-GB" i="0" baseline="-25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36699"/>
                </a:solidFill>
                <a:latin typeface="+mn-lt"/>
              </a:rPr>
              <a:t>2A</a:t>
            </a:r>
            <a:endParaRPr lang="en-GB" i="0" baseline="-250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336699"/>
              </a:solidFill>
              <a:latin typeface="+mn-lt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763688" y="3090446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36699"/>
                </a:solidFill>
                <a:latin typeface="+mn-lt"/>
              </a:rPr>
              <a:t>5HT</a:t>
            </a:r>
            <a:r>
              <a:rPr lang="en-GB" i="0" baseline="-25000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36699"/>
                </a:solidFill>
                <a:latin typeface="+mn-lt"/>
              </a:rPr>
              <a:t>2A</a:t>
            </a:r>
            <a:endParaRPr lang="en-GB" i="0" baseline="-25000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33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TextBox 416"/>
          <p:cNvSpPr txBox="1"/>
          <p:nvPr/>
        </p:nvSpPr>
        <p:spPr>
          <a:xfrm>
            <a:off x="3860304" y="1194132"/>
            <a:ext cx="5176192" cy="47551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336699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63525" indent="-263525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Antipsychotics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Olanzapine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),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quetiapine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 and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risperidone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 antagonise a range of 5-HT receptors</a:t>
            </a:r>
          </a:p>
          <a:p>
            <a:pPr marL="263525" indent="-263525">
              <a:buFont typeface="+mj-lt"/>
              <a:buAutoNum type="arabicPeriod" startAt="2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Anxiolytics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Buspirone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is a partial agonist at the 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Blier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1997) and is licensed for the short-term treatment of anxiety</a:t>
            </a:r>
          </a:p>
          <a:p>
            <a:pPr marL="263525" indent="-263525">
              <a:buFont typeface="+mj-lt"/>
              <a:buAutoNum type="arabicPeriod" startAt="3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Migraine</a:t>
            </a:r>
          </a:p>
          <a:p>
            <a:pPr>
              <a:spcAft>
                <a:spcPts val="600"/>
              </a:spcAft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The ‘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Triptans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’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e.g.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Sumatriptan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,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zolmitriptan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are agonists at 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1B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1D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 that are licensed for the treatment of acute migraine and cluster headaches</a:t>
            </a:r>
          </a:p>
          <a:p>
            <a:pPr marL="263525" indent="-263525">
              <a:buFont typeface="+mj-lt"/>
              <a:buAutoNum type="arabicPeriod" startAt="4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Others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263525" lvl="1" indent="-263525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Lorcaserin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is a selective 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 agonist and may be useful in the treatment of obesity</a:t>
            </a:r>
          </a:p>
          <a:p>
            <a:pPr marL="263525" lvl="1" indent="-263525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Xaliproden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is a 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agonist that showed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neuroprotection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in vivo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and was investigated for the treatment of AD and ALS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5-HT: pharmacotherapy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32040" y="6237312"/>
            <a:ext cx="4104456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Blier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(1997) </a:t>
            </a:r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Neuropsychopharmacology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16 (5): 333–338.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07508" y="958404"/>
            <a:ext cx="3617789" cy="2686620"/>
            <a:chOff x="107504" y="836713"/>
            <a:chExt cx="3975594" cy="2952327"/>
          </a:xfrm>
        </p:grpSpPr>
        <p:sp>
          <p:nvSpPr>
            <p:cNvPr id="6" name="Rectangle 5"/>
            <p:cNvSpPr/>
            <p:nvPr/>
          </p:nvSpPr>
          <p:spPr bwMode="auto">
            <a:xfrm>
              <a:off x="121360" y="1425315"/>
              <a:ext cx="3946586" cy="236372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none" lIns="91440" tIns="111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i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5-HT</a:t>
              </a:r>
              <a:r>
                <a:rPr lang="en-GB" i="0" baseline="-25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2A, 2C</a:t>
              </a:r>
              <a:endParaRPr kumimoji="0" lang="en-GB" sz="16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611561" y="332656"/>
              <a:ext cx="2952327" cy="3960442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322521" y="2365981"/>
              <a:ext cx="500066" cy="500065"/>
            </a:xfrm>
            <a:prstGeom prst="ellipse">
              <a:avLst/>
            </a:prstGeom>
            <a:solidFill>
              <a:schemeClr val="bg2">
                <a:lumMod val="50000"/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kumimoji="0" lang="en-GB" sz="2000" b="1" i="0" u="none" strike="noStrike" cap="none" normalizeH="0" baseline="-2500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q</a:t>
              </a:r>
              <a:endParaRPr kumimoji="0" lang="en-GB" sz="2000" b="1" i="0" u="none" strike="noStrike" cap="none" normalizeH="0" baseline="-250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9" name="Group 153"/>
            <p:cNvGrpSpPr/>
            <p:nvPr/>
          </p:nvGrpSpPr>
          <p:grpSpPr>
            <a:xfrm>
              <a:off x="1691681" y="1628800"/>
              <a:ext cx="604639" cy="749645"/>
              <a:chOff x="2575557" y="1628800"/>
              <a:chExt cx="604638" cy="749646"/>
            </a:xfrm>
          </p:grpSpPr>
          <p:sp>
            <p:nvSpPr>
              <p:cNvPr id="106" name="Rounded Rectangle 105"/>
              <p:cNvSpPr/>
              <p:nvPr/>
            </p:nvSpPr>
            <p:spPr bwMode="auto">
              <a:xfrm>
                <a:off x="2575557" y="1628800"/>
                <a:ext cx="214314" cy="441852"/>
              </a:xfrm>
              <a:prstGeom prst="roundRect">
                <a:avLst>
                  <a:gd name="adj" fmla="val 45539"/>
                </a:avLst>
              </a:prstGeom>
              <a:solidFill>
                <a:srgbClr val="CCE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Rounded Rectangle 106"/>
              <p:cNvSpPr/>
              <p:nvPr/>
            </p:nvSpPr>
            <p:spPr bwMode="auto">
              <a:xfrm rot="5919764">
                <a:off x="2733611" y="1931862"/>
                <a:ext cx="359851" cy="533317"/>
              </a:xfrm>
              <a:prstGeom prst="roundRect">
                <a:avLst>
                  <a:gd name="adj" fmla="val 46833"/>
                </a:avLst>
              </a:prstGeom>
              <a:solidFill>
                <a:srgbClr val="CCE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0" tIns="4572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Verdana" pitchFamily="34" charset="0"/>
                    <a:cs typeface="Times New Roman" pitchFamily="18" charset="0"/>
                  </a:rPr>
                  <a:t>PLC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108" name="Shape 85"/>
              <p:cNvCxnSpPr>
                <a:stCxn id="106" idx="2"/>
              </p:cNvCxnSpPr>
              <p:nvPr/>
            </p:nvCxnSpPr>
            <p:spPr bwMode="auto">
              <a:xfrm rot="16200000" flipH="1">
                <a:off x="2588143" y="2165223"/>
                <a:ext cx="206220" cy="17078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47625" cap="flat" cmpd="sng" algn="ctr">
                <a:solidFill>
                  <a:srgbClr val="CCEC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</p:grpSp>
        <p:sp>
          <p:nvSpPr>
            <p:cNvPr id="10" name="TextBox 9"/>
            <p:cNvSpPr txBox="1"/>
            <p:nvPr/>
          </p:nvSpPr>
          <p:spPr>
            <a:xfrm>
              <a:off x="2296751" y="2551049"/>
              <a:ext cx="572854" cy="4396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IP</a:t>
              </a:r>
              <a:r>
                <a:rPr lang="en-GB" sz="2000" b="1" i="0" baseline="-2500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3</a:t>
              </a:r>
              <a:endParaRPr lang="en-US" sz="2000" b="1" i="0" baseline="-2500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02492" y="3284984"/>
              <a:ext cx="777193" cy="4396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Ca</a:t>
              </a:r>
              <a:r>
                <a:rPr lang="en-GB" sz="2000" b="1" i="0" baseline="3000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2+</a:t>
              </a:r>
              <a:endParaRPr lang="en-US" sz="2000" b="1" i="0" baseline="3000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2" name="Down Arrow 11"/>
            <p:cNvSpPr/>
            <p:nvPr/>
          </p:nvSpPr>
          <p:spPr bwMode="auto">
            <a:xfrm>
              <a:off x="2416618" y="2177685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" name="Down Arrow 12"/>
            <p:cNvSpPr/>
            <p:nvPr/>
          </p:nvSpPr>
          <p:spPr bwMode="auto">
            <a:xfrm>
              <a:off x="2413885" y="2972506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4" name="Group 150"/>
            <p:cNvGrpSpPr/>
            <p:nvPr/>
          </p:nvGrpSpPr>
          <p:grpSpPr>
            <a:xfrm>
              <a:off x="121881" y="1408640"/>
              <a:ext cx="3946065" cy="604287"/>
              <a:chOff x="362882" y="1408640"/>
              <a:chExt cx="3747915" cy="604287"/>
            </a:xfrm>
          </p:grpSpPr>
          <p:sp>
            <p:nvSpPr>
              <p:cNvPr id="36" name="Oval 35"/>
              <p:cNvSpPr/>
              <p:nvPr/>
            </p:nvSpPr>
            <p:spPr bwMode="auto">
              <a:xfrm>
                <a:off x="1022311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Oval 10"/>
              <p:cNvSpPr/>
              <p:nvPr/>
            </p:nvSpPr>
            <p:spPr bwMode="auto">
              <a:xfrm>
                <a:off x="2341170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 bwMode="auto">
              <a:xfrm>
                <a:off x="451377" y="166826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>
                <a:off x="668221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>
                <a:off x="89499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auto">
              <a:xfrm>
                <a:off x="1994045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>
                <a:off x="2649991" y="1672469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Freeform 16"/>
              <p:cNvSpPr/>
              <p:nvPr/>
            </p:nvSpPr>
            <p:spPr bwMode="auto">
              <a:xfrm>
                <a:off x="243018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 bwMode="auto">
              <a:xfrm>
                <a:off x="1555190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 bwMode="auto">
              <a:xfrm>
                <a:off x="132841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 bwMode="auto">
              <a:xfrm>
                <a:off x="1770752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 bwMode="auto">
              <a:xfrm>
                <a:off x="2198585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 bwMode="auto">
              <a:xfrm>
                <a:off x="1105123" y="1678623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 bwMode="auto">
              <a:xfrm>
                <a:off x="1336320" y="160736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 bwMode="auto">
              <a:xfrm>
                <a:off x="45537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 bwMode="auto">
              <a:xfrm>
                <a:off x="884548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Freeform 51"/>
              <p:cNvSpPr/>
              <p:nvPr/>
            </p:nvSpPr>
            <p:spPr bwMode="auto">
              <a:xfrm>
                <a:off x="1537778" y="1593823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 bwMode="auto">
              <a:xfrm>
                <a:off x="219372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 bwMode="auto">
              <a:xfrm>
                <a:off x="2420499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>
                <a:off x="2670884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Freeform 55"/>
              <p:cNvSpPr/>
              <p:nvPr/>
            </p:nvSpPr>
            <p:spPr bwMode="auto">
              <a:xfrm>
                <a:off x="1998291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 bwMode="auto">
              <a:xfrm>
                <a:off x="1781199" y="1608531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 bwMode="auto">
              <a:xfrm>
                <a:off x="1077264" y="161160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Freeform 58"/>
              <p:cNvSpPr/>
              <p:nvPr/>
            </p:nvSpPr>
            <p:spPr bwMode="auto">
              <a:xfrm>
                <a:off x="630679" y="160237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362882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582692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80250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1022311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124212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1461931" y="140864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168174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1901551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212136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2341170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256098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362882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>
                <a:off x="582692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80250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124212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1461931" y="178831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168174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1901551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212136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256098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>
                <a:off x="3000599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 bwMode="auto">
              <a:xfrm>
                <a:off x="308961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 bwMode="auto">
              <a:xfrm>
                <a:off x="2858014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Freeform 84"/>
              <p:cNvSpPr/>
              <p:nvPr/>
            </p:nvSpPr>
            <p:spPr bwMode="auto">
              <a:xfrm>
                <a:off x="2853154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Freeform 85"/>
              <p:cNvSpPr/>
              <p:nvPr/>
            </p:nvSpPr>
            <p:spPr bwMode="auto">
              <a:xfrm>
                <a:off x="3079928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278079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3000599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>
                <a:off x="278079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>
                <a:off x="3890987" y="1818712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" name="Freeform 90"/>
              <p:cNvSpPr/>
              <p:nvPr/>
            </p:nvSpPr>
            <p:spPr bwMode="auto">
              <a:xfrm>
                <a:off x="3320053" y="1672404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" name="Freeform 91"/>
              <p:cNvSpPr/>
              <p:nvPr/>
            </p:nvSpPr>
            <p:spPr bwMode="auto">
              <a:xfrm>
                <a:off x="3536897" y="167968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" name="Freeform 92"/>
              <p:cNvSpPr/>
              <p:nvPr/>
            </p:nvSpPr>
            <p:spPr bwMode="auto">
              <a:xfrm>
                <a:off x="3763671" y="167352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Freeform 93"/>
              <p:cNvSpPr/>
              <p:nvPr/>
            </p:nvSpPr>
            <p:spPr bwMode="auto">
              <a:xfrm>
                <a:off x="3973799" y="1682759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5" name="Freeform 94"/>
              <p:cNvSpPr/>
              <p:nvPr/>
            </p:nvSpPr>
            <p:spPr bwMode="auto">
              <a:xfrm>
                <a:off x="3324051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>
                <a:off x="3753224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>
                <a:off x="3945940" y="161574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>
                <a:off x="3499355" y="160651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 bwMode="auto">
              <a:xfrm>
                <a:off x="3231558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 bwMode="auto">
              <a:xfrm>
                <a:off x="3451368" y="143028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 bwMode="auto">
              <a:xfrm>
                <a:off x="3671177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 bwMode="auto">
              <a:xfrm>
                <a:off x="3890987" y="143903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 bwMode="auto">
              <a:xfrm>
                <a:off x="3231558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 bwMode="auto">
              <a:xfrm>
                <a:off x="3451368" y="1809959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Oval 104"/>
              <p:cNvSpPr/>
              <p:nvPr/>
            </p:nvSpPr>
            <p:spPr bwMode="auto">
              <a:xfrm>
                <a:off x="3671177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15" name="Down Arrow 14"/>
            <p:cNvSpPr/>
            <p:nvPr/>
          </p:nvSpPr>
          <p:spPr bwMode="auto">
            <a:xfrm rot="16200000">
              <a:off x="2981025" y="1742944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" name="Down Arrow 15"/>
            <p:cNvSpPr/>
            <p:nvPr/>
          </p:nvSpPr>
          <p:spPr bwMode="auto">
            <a:xfrm>
              <a:off x="3541389" y="2170055"/>
              <a:ext cx="241610" cy="292654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53059" y="1700583"/>
              <a:ext cx="830039" cy="4396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DAG</a:t>
              </a:r>
              <a:endParaRPr lang="en-US" sz="2000" b="1" i="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28494" y="2391271"/>
              <a:ext cx="800093" cy="4396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PKC</a:t>
              </a:r>
              <a:endParaRPr lang="en-US" sz="2000" b="1" i="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8470" y="1715489"/>
              <a:ext cx="793807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PIP</a:t>
              </a:r>
              <a:r>
                <a:rPr lang="en-GB" sz="2400" b="1" i="0" baseline="-250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2</a:t>
              </a:r>
              <a:endParaRPr lang="en-US" sz="2400" b="1" i="0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grpSp>
          <p:nvGrpSpPr>
            <p:cNvPr id="20" name="Group 257"/>
            <p:cNvGrpSpPr/>
            <p:nvPr/>
          </p:nvGrpSpPr>
          <p:grpSpPr>
            <a:xfrm rot="5400000">
              <a:off x="215231" y="1115816"/>
              <a:ext cx="1357322" cy="1143008"/>
              <a:chOff x="2627784" y="4725144"/>
              <a:chExt cx="1738122" cy="1224136"/>
            </a:xfrm>
            <a:scene3d>
              <a:camera prst="orthographicFront"/>
              <a:lightRig rig="sunrise" dir="t"/>
            </a:scene3d>
          </p:grpSpPr>
          <p:sp>
            <p:nvSpPr>
              <p:cNvPr id="21" name="Rounded Rectangle 20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8" name="Curved Connector 229"/>
              <p:cNvCxnSpPr>
                <a:stCxn id="24" idx="2"/>
                <a:endCxn id="22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29" name="Curved Connector 229"/>
              <p:cNvCxnSpPr>
                <a:stCxn id="22" idx="0"/>
                <a:endCxn id="21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30" name="Curved Connector 229"/>
              <p:cNvCxnSpPr>
                <a:endCxn id="21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31" name="Curved Connector 229"/>
              <p:cNvCxnSpPr>
                <a:stCxn id="25" idx="0"/>
                <a:endCxn id="27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32" name="Curved Connector 229"/>
              <p:cNvCxnSpPr>
                <a:stCxn id="23" idx="2"/>
                <a:endCxn id="27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33" name="Curved Connector 229"/>
              <p:cNvCxnSpPr>
                <a:stCxn id="26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34" name="Curved Connector 229"/>
              <p:cNvCxnSpPr/>
              <p:nvPr/>
            </p:nvCxnSpPr>
            <p:spPr bwMode="auto">
              <a:xfrm flipV="1">
                <a:off x="2627784" y="5661248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35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</p:grpSp>
      </p:grpSp>
      <p:grpSp>
        <p:nvGrpSpPr>
          <p:cNvPr id="109" name="Group 108"/>
          <p:cNvGrpSpPr>
            <a:grpSpLocks noChangeAspect="1"/>
          </p:cNvGrpSpPr>
          <p:nvPr/>
        </p:nvGrpSpPr>
        <p:grpSpPr>
          <a:xfrm>
            <a:off x="107504" y="3982740"/>
            <a:ext cx="3603998" cy="2686620"/>
            <a:chOff x="107504" y="3819484"/>
            <a:chExt cx="3960440" cy="2952327"/>
          </a:xfrm>
        </p:grpSpPr>
        <p:sp>
          <p:nvSpPr>
            <p:cNvPr id="110" name="Rectangle 109"/>
            <p:cNvSpPr/>
            <p:nvPr/>
          </p:nvSpPr>
          <p:spPr bwMode="auto">
            <a:xfrm>
              <a:off x="121360" y="4408086"/>
              <a:ext cx="3946584" cy="236372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111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i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5-HT</a:t>
              </a:r>
              <a:r>
                <a:rPr lang="en-GB" i="0" baseline="-25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1A, 1B, 1D</a:t>
              </a:r>
            </a:p>
          </p:txBody>
        </p:sp>
        <p:sp>
          <p:nvSpPr>
            <p:cNvPr id="111" name="Rectangle 110"/>
            <p:cNvSpPr/>
            <p:nvPr/>
          </p:nvSpPr>
          <p:spPr bwMode="auto">
            <a:xfrm rot="5400000">
              <a:off x="611560" y="3315428"/>
              <a:ext cx="2952327" cy="3960440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1447215" y="5237912"/>
              <a:ext cx="500066" cy="500066"/>
            </a:xfrm>
            <a:prstGeom prst="ellipse">
              <a:avLst/>
            </a:prstGeom>
            <a:solidFill>
              <a:schemeClr val="accent1"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kumimoji="0" lang="en-GB" sz="2000" b="1" i="0" u="none" strike="noStrike" cap="none" normalizeH="0" baseline="-2500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i</a:t>
              </a:r>
              <a:endParaRPr kumimoji="0" lang="en-GB" sz="2000" b="1" i="0" u="none" strike="noStrike" cap="none" normalizeH="0" baseline="-250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113" name="Group 150"/>
            <p:cNvGrpSpPr/>
            <p:nvPr/>
          </p:nvGrpSpPr>
          <p:grpSpPr>
            <a:xfrm>
              <a:off x="121881" y="4391411"/>
              <a:ext cx="3946063" cy="604287"/>
              <a:chOff x="362882" y="1408640"/>
              <a:chExt cx="3747915" cy="604287"/>
            </a:xfrm>
          </p:grpSpPr>
          <p:sp>
            <p:nvSpPr>
              <p:cNvPr id="154" name="Oval 153"/>
              <p:cNvSpPr/>
              <p:nvPr/>
            </p:nvSpPr>
            <p:spPr bwMode="auto">
              <a:xfrm>
                <a:off x="1022311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5" name="Oval 10"/>
              <p:cNvSpPr/>
              <p:nvPr/>
            </p:nvSpPr>
            <p:spPr bwMode="auto">
              <a:xfrm>
                <a:off x="2341170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6" name="Freeform 155"/>
              <p:cNvSpPr/>
              <p:nvPr/>
            </p:nvSpPr>
            <p:spPr bwMode="auto">
              <a:xfrm>
                <a:off x="451377" y="166826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7" name="Freeform 156"/>
              <p:cNvSpPr/>
              <p:nvPr/>
            </p:nvSpPr>
            <p:spPr bwMode="auto">
              <a:xfrm>
                <a:off x="668221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8" name="Freeform 157"/>
              <p:cNvSpPr/>
              <p:nvPr/>
            </p:nvSpPr>
            <p:spPr bwMode="auto">
              <a:xfrm>
                <a:off x="89499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9" name="Freeform 158"/>
              <p:cNvSpPr/>
              <p:nvPr/>
            </p:nvSpPr>
            <p:spPr bwMode="auto">
              <a:xfrm>
                <a:off x="1994045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0" name="Freeform 159"/>
              <p:cNvSpPr/>
              <p:nvPr/>
            </p:nvSpPr>
            <p:spPr bwMode="auto">
              <a:xfrm>
                <a:off x="2649991" y="1672469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1" name="Freeform 16"/>
              <p:cNvSpPr/>
              <p:nvPr/>
            </p:nvSpPr>
            <p:spPr bwMode="auto">
              <a:xfrm>
                <a:off x="243018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2" name="Freeform 161"/>
              <p:cNvSpPr/>
              <p:nvPr/>
            </p:nvSpPr>
            <p:spPr bwMode="auto">
              <a:xfrm>
                <a:off x="1555190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3" name="Freeform 162"/>
              <p:cNvSpPr/>
              <p:nvPr/>
            </p:nvSpPr>
            <p:spPr bwMode="auto">
              <a:xfrm>
                <a:off x="132841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4" name="Freeform 163"/>
              <p:cNvSpPr/>
              <p:nvPr/>
            </p:nvSpPr>
            <p:spPr bwMode="auto">
              <a:xfrm>
                <a:off x="1770752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 bwMode="auto">
              <a:xfrm>
                <a:off x="2198585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6" name="Freeform 165"/>
              <p:cNvSpPr/>
              <p:nvPr/>
            </p:nvSpPr>
            <p:spPr bwMode="auto">
              <a:xfrm>
                <a:off x="1105123" y="1678623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7" name="Freeform 166"/>
              <p:cNvSpPr/>
              <p:nvPr/>
            </p:nvSpPr>
            <p:spPr bwMode="auto">
              <a:xfrm>
                <a:off x="1336320" y="160736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8" name="Freeform 167"/>
              <p:cNvSpPr/>
              <p:nvPr/>
            </p:nvSpPr>
            <p:spPr bwMode="auto">
              <a:xfrm>
                <a:off x="45537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9" name="Freeform 168"/>
              <p:cNvSpPr/>
              <p:nvPr/>
            </p:nvSpPr>
            <p:spPr bwMode="auto">
              <a:xfrm>
                <a:off x="884548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0" name="Freeform 169"/>
              <p:cNvSpPr/>
              <p:nvPr/>
            </p:nvSpPr>
            <p:spPr bwMode="auto">
              <a:xfrm>
                <a:off x="1537778" y="1593823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1" name="Freeform 170"/>
              <p:cNvSpPr/>
              <p:nvPr/>
            </p:nvSpPr>
            <p:spPr bwMode="auto">
              <a:xfrm>
                <a:off x="219372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2" name="Freeform 171"/>
              <p:cNvSpPr/>
              <p:nvPr/>
            </p:nvSpPr>
            <p:spPr bwMode="auto">
              <a:xfrm>
                <a:off x="2420499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3" name="Freeform 172"/>
              <p:cNvSpPr/>
              <p:nvPr/>
            </p:nvSpPr>
            <p:spPr bwMode="auto">
              <a:xfrm>
                <a:off x="2670884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4" name="Freeform 173"/>
              <p:cNvSpPr/>
              <p:nvPr/>
            </p:nvSpPr>
            <p:spPr bwMode="auto">
              <a:xfrm>
                <a:off x="1998291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5" name="Freeform 174"/>
              <p:cNvSpPr/>
              <p:nvPr/>
            </p:nvSpPr>
            <p:spPr bwMode="auto">
              <a:xfrm>
                <a:off x="1781199" y="1608531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6" name="Freeform 175"/>
              <p:cNvSpPr/>
              <p:nvPr/>
            </p:nvSpPr>
            <p:spPr bwMode="auto">
              <a:xfrm>
                <a:off x="1077264" y="161160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7" name="Freeform 176"/>
              <p:cNvSpPr/>
              <p:nvPr/>
            </p:nvSpPr>
            <p:spPr bwMode="auto">
              <a:xfrm>
                <a:off x="630679" y="160237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 bwMode="auto">
              <a:xfrm>
                <a:off x="362882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 bwMode="auto">
              <a:xfrm>
                <a:off x="582692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 bwMode="auto">
              <a:xfrm>
                <a:off x="80250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 bwMode="auto">
              <a:xfrm>
                <a:off x="1022311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 bwMode="auto">
              <a:xfrm>
                <a:off x="124212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3" name="Oval 182"/>
              <p:cNvSpPr/>
              <p:nvPr/>
            </p:nvSpPr>
            <p:spPr bwMode="auto">
              <a:xfrm>
                <a:off x="1461931" y="140864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4" name="Oval 183"/>
              <p:cNvSpPr/>
              <p:nvPr/>
            </p:nvSpPr>
            <p:spPr bwMode="auto">
              <a:xfrm>
                <a:off x="168174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5" name="Oval 184"/>
              <p:cNvSpPr/>
              <p:nvPr/>
            </p:nvSpPr>
            <p:spPr bwMode="auto">
              <a:xfrm>
                <a:off x="1901551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 bwMode="auto">
              <a:xfrm>
                <a:off x="212136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 bwMode="auto">
              <a:xfrm>
                <a:off x="2341170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8" name="Oval 187"/>
              <p:cNvSpPr/>
              <p:nvPr/>
            </p:nvSpPr>
            <p:spPr bwMode="auto">
              <a:xfrm>
                <a:off x="256098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 bwMode="auto">
              <a:xfrm>
                <a:off x="362882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 bwMode="auto">
              <a:xfrm>
                <a:off x="582692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 bwMode="auto">
              <a:xfrm>
                <a:off x="80250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 bwMode="auto">
              <a:xfrm>
                <a:off x="124212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 bwMode="auto">
              <a:xfrm>
                <a:off x="1461931" y="178831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 bwMode="auto">
              <a:xfrm>
                <a:off x="168174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5" name="Oval 194"/>
              <p:cNvSpPr/>
              <p:nvPr/>
            </p:nvSpPr>
            <p:spPr bwMode="auto">
              <a:xfrm>
                <a:off x="1901551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6" name="Oval 195"/>
              <p:cNvSpPr/>
              <p:nvPr/>
            </p:nvSpPr>
            <p:spPr bwMode="auto">
              <a:xfrm>
                <a:off x="212136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7" name="Oval 196"/>
              <p:cNvSpPr/>
              <p:nvPr/>
            </p:nvSpPr>
            <p:spPr bwMode="auto">
              <a:xfrm>
                <a:off x="256098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8" name="Oval 197"/>
              <p:cNvSpPr/>
              <p:nvPr/>
            </p:nvSpPr>
            <p:spPr bwMode="auto">
              <a:xfrm>
                <a:off x="3000599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9" name="Freeform 198"/>
              <p:cNvSpPr/>
              <p:nvPr/>
            </p:nvSpPr>
            <p:spPr bwMode="auto">
              <a:xfrm>
                <a:off x="308961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0" name="Freeform 199"/>
              <p:cNvSpPr/>
              <p:nvPr/>
            </p:nvSpPr>
            <p:spPr bwMode="auto">
              <a:xfrm>
                <a:off x="2858014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1" name="Freeform 200"/>
              <p:cNvSpPr/>
              <p:nvPr/>
            </p:nvSpPr>
            <p:spPr bwMode="auto">
              <a:xfrm>
                <a:off x="2853154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2" name="Freeform 201"/>
              <p:cNvSpPr/>
              <p:nvPr/>
            </p:nvSpPr>
            <p:spPr bwMode="auto">
              <a:xfrm>
                <a:off x="3079928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 bwMode="auto">
              <a:xfrm>
                <a:off x="278079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4" name="Oval 203"/>
              <p:cNvSpPr/>
              <p:nvPr/>
            </p:nvSpPr>
            <p:spPr bwMode="auto">
              <a:xfrm>
                <a:off x="3000599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5" name="Oval 204"/>
              <p:cNvSpPr/>
              <p:nvPr/>
            </p:nvSpPr>
            <p:spPr bwMode="auto">
              <a:xfrm>
                <a:off x="278079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6" name="Oval 205"/>
              <p:cNvSpPr/>
              <p:nvPr/>
            </p:nvSpPr>
            <p:spPr bwMode="auto">
              <a:xfrm>
                <a:off x="3890987" y="1818712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7" name="Freeform 206"/>
              <p:cNvSpPr/>
              <p:nvPr/>
            </p:nvSpPr>
            <p:spPr bwMode="auto">
              <a:xfrm>
                <a:off x="3320053" y="1672404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8" name="Freeform 207"/>
              <p:cNvSpPr/>
              <p:nvPr/>
            </p:nvSpPr>
            <p:spPr bwMode="auto">
              <a:xfrm>
                <a:off x="3536897" y="167968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9" name="Freeform 208"/>
              <p:cNvSpPr/>
              <p:nvPr/>
            </p:nvSpPr>
            <p:spPr bwMode="auto">
              <a:xfrm>
                <a:off x="3763671" y="167352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0" name="Freeform 209"/>
              <p:cNvSpPr/>
              <p:nvPr/>
            </p:nvSpPr>
            <p:spPr bwMode="auto">
              <a:xfrm>
                <a:off x="3973799" y="1682759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1" name="Freeform 210"/>
              <p:cNvSpPr/>
              <p:nvPr/>
            </p:nvSpPr>
            <p:spPr bwMode="auto">
              <a:xfrm>
                <a:off x="3324051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2" name="Freeform 211"/>
              <p:cNvSpPr/>
              <p:nvPr/>
            </p:nvSpPr>
            <p:spPr bwMode="auto">
              <a:xfrm>
                <a:off x="3753224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3" name="Freeform 212"/>
              <p:cNvSpPr/>
              <p:nvPr/>
            </p:nvSpPr>
            <p:spPr bwMode="auto">
              <a:xfrm>
                <a:off x="3945940" y="161574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4" name="Freeform 213"/>
              <p:cNvSpPr/>
              <p:nvPr/>
            </p:nvSpPr>
            <p:spPr bwMode="auto">
              <a:xfrm>
                <a:off x="3499355" y="160651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 bwMode="auto">
              <a:xfrm>
                <a:off x="3231558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6" name="Oval 215"/>
              <p:cNvSpPr/>
              <p:nvPr/>
            </p:nvSpPr>
            <p:spPr bwMode="auto">
              <a:xfrm>
                <a:off x="3451368" y="143028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7" name="Oval 216"/>
              <p:cNvSpPr/>
              <p:nvPr/>
            </p:nvSpPr>
            <p:spPr bwMode="auto">
              <a:xfrm>
                <a:off x="3671177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8" name="Oval 217"/>
              <p:cNvSpPr/>
              <p:nvPr/>
            </p:nvSpPr>
            <p:spPr bwMode="auto">
              <a:xfrm>
                <a:off x="3890987" y="143903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 bwMode="auto">
              <a:xfrm>
                <a:off x="3231558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 bwMode="auto">
              <a:xfrm>
                <a:off x="3451368" y="1809959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 bwMode="auto">
              <a:xfrm>
                <a:off x="3671177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4" name="Group 257"/>
            <p:cNvGrpSpPr/>
            <p:nvPr/>
          </p:nvGrpSpPr>
          <p:grpSpPr>
            <a:xfrm rot="5400000">
              <a:off x="215231" y="4098587"/>
              <a:ext cx="1357322" cy="1143008"/>
              <a:chOff x="2627784" y="4725144"/>
              <a:chExt cx="1738122" cy="1224136"/>
            </a:xfrm>
            <a:solidFill>
              <a:schemeClr val="bg2">
                <a:lumMod val="50000"/>
                <a:alpha val="80000"/>
              </a:schemeClr>
            </a:solidFill>
            <a:scene3d>
              <a:camera prst="orthographicFront"/>
              <a:lightRig rig="morning" dir="t"/>
            </a:scene3d>
          </p:grpSpPr>
          <p:sp>
            <p:nvSpPr>
              <p:cNvPr id="139" name="Rounded Rectangle 138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Rounded Rectangle 139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1" name="Rounded Rectangle 140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Rounded Rectangle 141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Rounded Rectangle 142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Rounded Rectangle 143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5" name="Rounded Rectangle 144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146" name="Curved Connector 229"/>
              <p:cNvCxnSpPr>
                <a:stCxn id="142" idx="2"/>
                <a:endCxn id="140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47" name="Curved Connector 229"/>
              <p:cNvCxnSpPr>
                <a:stCxn id="140" idx="0"/>
                <a:endCxn id="139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48" name="Curved Connector 229"/>
              <p:cNvCxnSpPr>
                <a:endCxn id="139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49" name="Curved Connector 229"/>
              <p:cNvCxnSpPr>
                <a:stCxn id="143" idx="0"/>
                <a:endCxn id="145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50" name="Curved Connector 229"/>
              <p:cNvCxnSpPr>
                <a:stCxn id="141" idx="2"/>
                <a:endCxn id="145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51" name="Curved Connector 229"/>
              <p:cNvCxnSpPr>
                <a:stCxn id="144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52" name="Curved Connector 229"/>
              <p:cNvCxnSpPr/>
              <p:nvPr/>
            </p:nvCxnSpPr>
            <p:spPr bwMode="auto">
              <a:xfrm flipV="1">
                <a:off x="2627784" y="5661248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53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</p:grpSp>
        <p:grpSp>
          <p:nvGrpSpPr>
            <p:cNvPr id="115" name="Group 258"/>
            <p:cNvGrpSpPr/>
            <p:nvPr/>
          </p:nvGrpSpPr>
          <p:grpSpPr>
            <a:xfrm>
              <a:off x="2225131" y="4383067"/>
              <a:ext cx="762693" cy="990149"/>
              <a:chOff x="1696308" y="2758406"/>
              <a:chExt cx="1020282" cy="1219765"/>
            </a:xfrm>
          </p:grpSpPr>
          <p:cxnSp>
            <p:nvCxnSpPr>
              <p:cNvPr id="123" name="Shape 122"/>
              <p:cNvCxnSpPr/>
              <p:nvPr/>
            </p:nvCxnSpPr>
            <p:spPr bwMode="auto">
              <a:xfrm rot="5400000">
                <a:off x="1887102" y="3612218"/>
                <a:ext cx="212233" cy="26677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cxnSp>
            <p:nvCxnSpPr>
              <p:cNvPr id="124" name="Shape 123"/>
              <p:cNvCxnSpPr/>
              <p:nvPr/>
            </p:nvCxnSpPr>
            <p:spPr bwMode="auto">
              <a:xfrm rot="16200000" flipH="1">
                <a:off x="2333282" y="3697589"/>
                <a:ext cx="309912" cy="89205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sp>
            <p:nvSpPr>
              <p:cNvPr id="125" name="Rounded Rectangle 124"/>
              <p:cNvSpPr/>
              <p:nvPr/>
            </p:nvSpPr>
            <p:spPr bwMode="auto">
              <a:xfrm rot="6399598">
                <a:off x="2092600" y="3525815"/>
                <a:ext cx="327520" cy="577191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0" tIns="252000" rIns="288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b="1" i="0" u="none" strike="noStrike" cap="none" normalizeH="0" baseline="0" dirty="0" smtClean="0">
                    <a:ln>
                      <a:noFill/>
                    </a:ln>
                    <a:solidFill>
                      <a:srgbClr val="0066CC"/>
                    </a:solidFill>
                    <a:effectLst/>
                    <a:latin typeface="Arial" pitchFamily="34" charset="0"/>
                    <a:cs typeface="Arial" pitchFamily="34" charset="0"/>
                  </a:rPr>
                  <a:t>AC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 bwMode="auto">
              <a:xfrm rot="675103">
                <a:off x="2338232" y="29453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ounded Rectangle 126"/>
              <p:cNvSpPr/>
              <p:nvPr/>
            </p:nvSpPr>
            <p:spPr bwMode="auto">
              <a:xfrm rot="675103">
                <a:off x="2550007" y="2967126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Rounded Rectangle 127"/>
              <p:cNvSpPr/>
              <p:nvPr/>
            </p:nvSpPr>
            <p:spPr bwMode="auto">
              <a:xfrm rot="675103">
                <a:off x="2476782" y="30126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Rounded Rectangle 128"/>
              <p:cNvSpPr/>
              <p:nvPr/>
            </p:nvSpPr>
            <p:spPr bwMode="auto">
              <a:xfrm rot="675103">
                <a:off x="2397795" y="2873912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" name="Rounded Rectangle 129"/>
              <p:cNvSpPr/>
              <p:nvPr/>
            </p:nvSpPr>
            <p:spPr bwMode="auto">
              <a:xfrm rot="675103">
                <a:off x="2409482" y="298370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" name="Rounded Rectangle 130"/>
              <p:cNvSpPr/>
              <p:nvPr/>
            </p:nvSpPr>
            <p:spPr bwMode="auto">
              <a:xfrm rot="675103">
                <a:off x="2492983" y="2864577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Rounded Rectangle 131"/>
              <p:cNvSpPr/>
              <p:nvPr/>
            </p:nvSpPr>
            <p:spPr bwMode="auto">
              <a:xfrm rot="20632175">
                <a:off x="1912347" y="2910528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Rounded Rectangle 132"/>
              <p:cNvSpPr/>
              <p:nvPr/>
            </p:nvSpPr>
            <p:spPr bwMode="auto">
              <a:xfrm rot="20632175">
                <a:off x="1839122" y="295605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Rounded Rectangle 133"/>
              <p:cNvSpPr/>
              <p:nvPr/>
            </p:nvSpPr>
            <p:spPr bwMode="auto">
              <a:xfrm rot="20632175">
                <a:off x="1760135" y="2817314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ounded Rectangle 134"/>
              <p:cNvSpPr/>
              <p:nvPr/>
            </p:nvSpPr>
            <p:spPr bwMode="auto">
              <a:xfrm rot="20632175">
                <a:off x="1771822" y="2927105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Rounded Rectangle 135"/>
              <p:cNvSpPr/>
              <p:nvPr/>
            </p:nvSpPr>
            <p:spPr bwMode="auto">
              <a:xfrm rot="20632175">
                <a:off x="1855323" y="2807979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Rounded Rectangle 136"/>
              <p:cNvSpPr/>
              <p:nvPr/>
            </p:nvSpPr>
            <p:spPr bwMode="auto">
              <a:xfrm rot="675103">
                <a:off x="2322460" y="2816845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" name="Rounded Rectangle 137"/>
              <p:cNvSpPr/>
              <p:nvPr/>
            </p:nvSpPr>
            <p:spPr bwMode="auto">
              <a:xfrm rot="20584901">
                <a:off x="1696308" y="2758406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6" name="Group 275"/>
            <p:cNvGrpSpPr/>
            <p:nvPr/>
          </p:nvGrpSpPr>
          <p:grpSpPr>
            <a:xfrm>
              <a:off x="2739242" y="5013176"/>
              <a:ext cx="1040670" cy="1659020"/>
              <a:chOff x="1742453" y="4029029"/>
              <a:chExt cx="1293890" cy="2020976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1916421" y="4029029"/>
                <a:ext cx="966550" cy="56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ATP</a:t>
                </a:r>
                <a:endParaRPr lang="en-US" sz="2400" b="1" i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42453" y="4739485"/>
                <a:ext cx="1293890" cy="5623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i="0" dirty="0" err="1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cAMP</a:t>
                </a:r>
                <a:endParaRPr lang="en-US" sz="2400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1817992" y="5487617"/>
                <a:ext cx="1038779" cy="56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PKA</a:t>
                </a:r>
                <a:endParaRPr lang="en-US" sz="2400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Down Arrow 120"/>
              <p:cNvSpPr/>
              <p:nvPr/>
            </p:nvSpPr>
            <p:spPr bwMode="auto">
              <a:xfrm>
                <a:off x="2246316" y="4507161"/>
                <a:ext cx="241610" cy="292654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rgbClr val="00CC99"/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Down Arrow 121"/>
              <p:cNvSpPr/>
              <p:nvPr/>
            </p:nvSpPr>
            <p:spPr bwMode="auto">
              <a:xfrm>
                <a:off x="2243118" y="5261753"/>
                <a:ext cx="241610" cy="292654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rgbClr val="00CC99"/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17" name="Straight Connector 116"/>
            <p:cNvCxnSpPr/>
            <p:nvPr/>
          </p:nvCxnSpPr>
          <p:spPr bwMode="auto">
            <a:xfrm flipV="1">
              <a:off x="1924292" y="5229200"/>
              <a:ext cx="329597" cy="144016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ounded Rectangle 237"/>
          <p:cNvSpPr/>
          <p:nvPr/>
        </p:nvSpPr>
        <p:spPr bwMode="auto">
          <a:xfrm>
            <a:off x="56704" y="4980000"/>
            <a:ext cx="3867224" cy="1440160"/>
          </a:xfrm>
          <a:prstGeom prst="roundRect">
            <a:avLst>
              <a:gd name="adj" fmla="val 6683"/>
            </a:avLst>
          </a:prstGeom>
          <a:solidFill>
            <a:schemeClr val="accent1">
              <a:lumMod val="60000"/>
              <a:lumOff val="4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33" name="Rectangle 332"/>
          <p:cNvSpPr/>
          <p:nvPr/>
        </p:nvSpPr>
        <p:spPr bwMode="auto">
          <a:xfrm>
            <a:off x="86130" y="1019560"/>
            <a:ext cx="3765790" cy="5328592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3" name="Group 425"/>
          <p:cNvGrpSpPr/>
          <p:nvPr/>
        </p:nvGrpSpPr>
        <p:grpSpPr>
          <a:xfrm>
            <a:off x="107447" y="4661525"/>
            <a:ext cx="3744473" cy="720080"/>
            <a:chOff x="231271" y="4077072"/>
            <a:chExt cx="4223188" cy="850462"/>
          </a:xfrm>
        </p:grpSpPr>
        <p:grpSp>
          <p:nvGrpSpPr>
            <p:cNvPr id="4" name="Group 3"/>
            <p:cNvGrpSpPr/>
            <p:nvPr/>
          </p:nvGrpSpPr>
          <p:grpSpPr>
            <a:xfrm>
              <a:off x="231271" y="4077072"/>
              <a:ext cx="3643306" cy="850462"/>
              <a:chOff x="395536" y="2350614"/>
              <a:chExt cx="3992729" cy="730137"/>
            </a:xfrm>
          </p:grpSpPr>
          <p:sp>
            <p:nvSpPr>
              <p:cNvPr id="5" name="Freeform 4"/>
              <p:cNvSpPr/>
              <p:nvPr/>
            </p:nvSpPr>
            <p:spPr bwMode="auto">
              <a:xfrm>
                <a:off x="479872" y="266193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 bwMode="auto">
              <a:xfrm>
                <a:off x="686522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 bwMode="auto">
              <a:xfrm>
                <a:off x="902637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>
                <a:off x="1950026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>
                <a:off x="2575141" y="266697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>
                <a:off x="2365663" y="2684608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>
                <a:off x="153180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>
                <a:off x="1315684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>
                <a:off x="173723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>
                <a:off x="3213531" y="26780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2144953" y="2659592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>
                <a:off x="1102888" y="2674350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>
                <a:off x="2778711" y="265221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>
                <a:off x="2998144" y="267066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>
                <a:off x="3619212" y="2688298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>
                <a:off x="3409734" y="266697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4258330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3841964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>
                <a:off x="4038167" y="2659593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1323218" y="258890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>
                <a:off x="483682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89268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>
                <a:off x="1515206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214032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>
                <a:off x="2356436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3010690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3223487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595053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2791985" y="2579235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>
                <a:off x="343296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 bwMode="auto">
              <a:xfrm>
                <a:off x="195407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>
                <a:off x="1747186" y="2590304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 bwMode="auto">
              <a:xfrm>
                <a:off x="4270876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>
                <a:off x="1076339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>
                <a:off x="3590073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auto">
              <a:xfrm>
                <a:off x="3792913" y="257923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>
                <a:off x="4012347" y="2557909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 bwMode="auto">
              <a:xfrm>
                <a:off x="650746" y="258292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39553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605014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81449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>
                <a:off x="1023969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123344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1442925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652403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861881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2071359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2280836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2490314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2699792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2921921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3131398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334087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3550354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375983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3969310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417878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395536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605014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814492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1023969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1233447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1442925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1652403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86188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2071359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2280836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2490314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>
                <a:off x="2699792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292192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3131398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3340876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3550354" y="284786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3759832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3969310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4178787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350" name="Freeform 349"/>
            <p:cNvSpPr/>
            <p:nvPr/>
          </p:nvSpPr>
          <p:spPr bwMode="auto">
            <a:xfrm>
              <a:off x="3957977" y="4439698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1" name="Freeform 350"/>
            <p:cNvSpPr/>
            <p:nvPr/>
          </p:nvSpPr>
          <p:spPr bwMode="auto">
            <a:xfrm>
              <a:off x="4146542" y="4449862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2" name="Freeform 351"/>
            <p:cNvSpPr/>
            <p:nvPr/>
          </p:nvSpPr>
          <p:spPr bwMode="auto">
            <a:xfrm>
              <a:off x="4343744" y="4441267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0" name="Freeform 369"/>
            <p:cNvSpPr/>
            <p:nvPr/>
          </p:nvSpPr>
          <p:spPr bwMode="auto">
            <a:xfrm>
              <a:off x="3961454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1" name="Freeform 370"/>
            <p:cNvSpPr/>
            <p:nvPr/>
          </p:nvSpPr>
          <p:spPr bwMode="auto">
            <a:xfrm>
              <a:off x="4334659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7" name="Freeform 386"/>
            <p:cNvSpPr/>
            <p:nvPr/>
          </p:nvSpPr>
          <p:spPr bwMode="auto">
            <a:xfrm>
              <a:off x="4113897" y="4347667"/>
              <a:ext cx="60445" cy="231085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8" name="Oval 387"/>
            <p:cNvSpPr/>
            <p:nvPr/>
          </p:nvSpPr>
          <p:spPr bwMode="auto">
            <a:xfrm>
              <a:off x="3881022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9" name="Oval 388"/>
            <p:cNvSpPr/>
            <p:nvPr/>
          </p:nvSpPr>
          <p:spPr bwMode="auto">
            <a:xfrm>
              <a:off x="4072168" y="4101523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0" name="Oval 389"/>
            <p:cNvSpPr/>
            <p:nvPr/>
          </p:nvSpPr>
          <p:spPr bwMode="auto">
            <a:xfrm>
              <a:off x="4263313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7" name="Oval 406"/>
            <p:cNvSpPr/>
            <p:nvPr/>
          </p:nvSpPr>
          <p:spPr bwMode="auto">
            <a:xfrm>
              <a:off x="3881022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8" name="Oval 407"/>
            <p:cNvSpPr/>
            <p:nvPr/>
          </p:nvSpPr>
          <p:spPr bwMode="auto">
            <a:xfrm>
              <a:off x="4072168" y="4631821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9" name="Oval 408"/>
            <p:cNvSpPr/>
            <p:nvPr/>
          </p:nvSpPr>
          <p:spPr bwMode="auto">
            <a:xfrm>
              <a:off x="4263313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47207" y="1095760"/>
            <a:ext cx="1333865" cy="1651992"/>
            <a:chOff x="147207" y="984920"/>
            <a:chExt cx="1333865" cy="1651992"/>
          </a:xfrm>
        </p:grpSpPr>
        <p:sp>
          <p:nvSpPr>
            <p:cNvPr id="156" name="Oval 155"/>
            <p:cNvSpPr/>
            <p:nvPr/>
          </p:nvSpPr>
          <p:spPr bwMode="auto">
            <a:xfrm>
              <a:off x="518179" y="1313058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3B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147207" y="1686763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  <a:sym typeface="Symbol"/>
                </a:rPr>
                <a:t>3A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905929" y="2060848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3B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412995" y="2132856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3A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60260" y="984920"/>
              <a:ext cx="10208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5-HT</a:t>
              </a:r>
              <a:r>
                <a:rPr lang="en-GB" b="1" i="0" baseline="-2500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3A/B</a:t>
              </a:r>
              <a:endParaRPr lang="en-GB" b="1" i="0" dirty="0" smtClean="0">
                <a:solidFill>
                  <a:schemeClr val="tx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167" name="Oval 166"/>
            <p:cNvSpPr/>
            <p:nvPr/>
          </p:nvSpPr>
          <p:spPr bwMode="auto">
            <a:xfrm>
              <a:off x="975204" y="1559525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3A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3910073" y="1057463"/>
            <a:ext cx="5161919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cation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-selective channel that belong to the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cys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-loop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ligand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-gated ion channel family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Five human 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3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 subunits have been cloned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3A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subunits can form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homomeric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and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heteromeric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assemblies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5-HT antagonists binds to the A-A interface in 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3A/B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</a:t>
            </a:r>
          </a:p>
          <a:p>
            <a:pPr marL="174625" indent="-17462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4625" indent="-174625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DRUGS</a:t>
            </a:r>
          </a:p>
          <a:p>
            <a:pPr marL="342900" lvl="1" indent="-342900">
              <a:buFont typeface="+mj-lt"/>
              <a:buAutoNum type="arabicParenR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Granisetron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0" lvl="1"/>
            <a:r>
              <a:rPr lang="en-GB" i="0" dirty="0" smtClean="0">
                <a:solidFill>
                  <a:srgbClr val="336699"/>
                </a:solidFill>
                <a:latin typeface="+mn-lt"/>
              </a:rPr>
              <a:t>A selective antagonist use in the treatment of post-operative and chemotherapy induced nausea and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vomitting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</a:p>
          <a:p>
            <a:pPr marL="342900" lvl="1" indent="-342900">
              <a:buFont typeface="+mj-lt"/>
              <a:buAutoNum type="arabicParenR" startAt="3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Ondensetron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0" lvl="1"/>
            <a:r>
              <a:rPr lang="en-GB" i="0" dirty="0" smtClean="0">
                <a:solidFill>
                  <a:srgbClr val="336699"/>
                </a:solidFill>
                <a:latin typeface="+mn-lt"/>
              </a:rPr>
              <a:t>Licensed for numerous types of nausea and vomiting. May also be useful for other neuropsychiatric disorders including alcoholism</a:t>
            </a:r>
          </a:p>
          <a:p>
            <a:pPr marL="342900" lvl="1" indent="-342900">
              <a:buFont typeface="+mj-lt"/>
              <a:buAutoNum type="arabicParenR" startAt="4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Palonosetron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</a:t>
            </a:r>
          </a:p>
          <a:p>
            <a:pPr marL="0" lvl="1"/>
            <a:r>
              <a:rPr lang="en-GB" i="0" dirty="0" smtClean="0">
                <a:solidFill>
                  <a:srgbClr val="336699"/>
                </a:solidFill>
                <a:latin typeface="+mn-lt"/>
              </a:rPr>
              <a:t>A second-generation 5-HT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3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antagonist with higher affinity and a longer half-life</a:t>
            </a:r>
          </a:p>
        </p:txBody>
      </p:sp>
      <p:grpSp>
        <p:nvGrpSpPr>
          <p:cNvPr id="82" name="Group 151"/>
          <p:cNvGrpSpPr/>
          <p:nvPr/>
        </p:nvGrpSpPr>
        <p:grpSpPr>
          <a:xfrm>
            <a:off x="827584" y="4149080"/>
            <a:ext cx="358508" cy="1315772"/>
            <a:chOff x="3580025" y="3328071"/>
            <a:chExt cx="402471" cy="1447676"/>
          </a:xfrm>
          <a:solidFill>
            <a:schemeClr val="bg1">
              <a:lumMod val="65000"/>
            </a:schemeClr>
          </a:solidFill>
        </p:grpSpPr>
        <p:cxnSp>
          <p:nvCxnSpPr>
            <p:cNvPr id="135" name="Shape 134"/>
            <p:cNvCxnSpPr/>
            <p:nvPr/>
          </p:nvCxnSpPr>
          <p:spPr bwMode="auto">
            <a:xfrm rot="17181921">
              <a:off x="3717534" y="3896785"/>
              <a:ext cx="212233" cy="26677"/>
            </a:xfrm>
            <a:prstGeom prst="curvedConnector2">
              <a:avLst/>
            </a:prstGeom>
            <a:grpFill/>
            <a:ln w="571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sp>
          <p:nvSpPr>
            <p:cNvPr id="137" name="Rounded Rectangle 136"/>
            <p:cNvSpPr/>
            <p:nvPr/>
          </p:nvSpPr>
          <p:spPr bwMode="auto">
            <a:xfrm rot="19726304">
              <a:off x="3580025" y="3328071"/>
              <a:ext cx="327520" cy="577191"/>
            </a:xfrm>
            <a:prstGeom prst="roundRect">
              <a:avLst>
                <a:gd name="adj" fmla="val 45539"/>
              </a:avLst>
            </a:prstGeom>
            <a:solidFill>
              <a:schemeClr val="bg1">
                <a:lumMod val="65000"/>
                <a:alpha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vert270" wrap="square" lIns="0" tIns="91440" rIns="9144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4" name="Rounded Rectangle 143"/>
            <p:cNvSpPr/>
            <p:nvPr/>
          </p:nvSpPr>
          <p:spPr bwMode="auto">
            <a:xfrm rot="10814096">
              <a:off x="3652986" y="4064233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5" name="Rounded Rectangle 144"/>
            <p:cNvSpPr/>
            <p:nvPr/>
          </p:nvSpPr>
          <p:spPr bwMode="auto">
            <a:xfrm rot="10814096">
              <a:off x="3736071" y="4041185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 bwMode="auto">
            <a:xfrm rot="10814096">
              <a:off x="3819076" y="4095730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8" name="Rounded Rectangle 147"/>
            <p:cNvSpPr/>
            <p:nvPr/>
          </p:nvSpPr>
          <p:spPr bwMode="auto">
            <a:xfrm rot="10814096">
              <a:off x="3722590" y="4177112"/>
              <a:ext cx="126559" cy="548007"/>
            </a:xfrm>
            <a:prstGeom prst="roundRect">
              <a:avLst>
                <a:gd name="adj" fmla="val 45539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0" name="Rounded Rectangle 149"/>
            <p:cNvSpPr/>
            <p:nvPr/>
          </p:nvSpPr>
          <p:spPr bwMode="auto">
            <a:xfrm rot="10766822">
              <a:off x="3588366" y="3997880"/>
              <a:ext cx="394130" cy="777867"/>
            </a:xfrm>
            <a:prstGeom prst="roundRect">
              <a:avLst>
                <a:gd name="adj" fmla="val 45539"/>
              </a:avLst>
            </a:prstGeom>
            <a:solidFill>
              <a:schemeClr val="bg1">
                <a:lumMod val="65000"/>
                <a:alpha val="7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20" name="Oval 119"/>
          <p:cNvSpPr/>
          <p:nvPr/>
        </p:nvSpPr>
        <p:spPr bwMode="auto">
          <a:xfrm>
            <a:off x="323528" y="2099680"/>
            <a:ext cx="360040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7950"/>
          </a:sp3d>
        </p:spPr>
        <p:txBody>
          <a:bodyPr vert="horz" wrap="none" lIns="0" tIns="36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  <a:sym typeface="Symbol"/>
              </a:rPr>
              <a:t>5-HT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  <a:cs typeface="Times New Roman" pitchFamily="18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2230023" y="1124744"/>
            <a:ext cx="1333865" cy="1651992"/>
            <a:chOff x="2230023" y="1124744"/>
            <a:chExt cx="1333865" cy="1651992"/>
          </a:xfrm>
        </p:grpSpPr>
        <p:grpSp>
          <p:nvGrpSpPr>
            <p:cNvPr id="121" name="Group 120"/>
            <p:cNvGrpSpPr/>
            <p:nvPr/>
          </p:nvGrpSpPr>
          <p:grpSpPr>
            <a:xfrm>
              <a:off x="2230023" y="1124744"/>
              <a:ext cx="1333865" cy="1651992"/>
              <a:chOff x="147207" y="984920"/>
              <a:chExt cx="1333865" cy="1651992"/>
            </a:xfrm>
          </p:grpSpPr>
          <p:sp>
            <p:nvSpPr>
              <p:cNvPr id="122" name="Oval 121"/>
              <p:cNvSpPr/>
              <p:nvPr/>
            </p:nvSpPr>
            <p:spPr bwMode="auto">
              <a:xfrm>
                <a:off x="518179" y="1313058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9144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</a:schemeClr>
                    </a:solidFill>
                    <a:effectLst/>
                    <a:latin typeface="+mn-lt"/>
                    <a:cs typeface="Times New Roman" pitchFamily="18" charset="0"/>
                    <a:sym typeface="Symbol"/>
                  </a:rPr>
                  <a:t>3B</a:t>
                </a:r>
                <a:endPara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>
                <a:off x="147207" y="1686763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sz="1800" b="1" i="0" dirty="0" smtClean="0">
                    <a:solidFill>
                      <a:schemeClr val="tx1">
                        <a:lumMod val="50000"/>
                      </a:schemeClr>
                    </a:solidFill>
                    <a:latin typeface="+mn-lt"/>
                    <a:sym typeface="Symbol"/>
                  </a:rPr>
                  <a:t>3A</a:t>
                </a:r>
                <a:endPara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 bwMode="auto">
              <a:xfrm>
                <a:off x="905929" y="2060848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</a:schemeClr>
                    </a:solidFill>
                    <a:effectLst/>
                    <a:latin typeface="+mn-lt"/>
                    <a:cs typeface="Times New Roman" pitchFamily="18" charset="0"/>
                    <a:sym typeface="Symbol"/>
                  </a:rPr>
                  <a:t>3B</a:t>
                </a:r>
                <a:endPara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>
                <a:off x="412995" y="2132856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72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</a:schemeClr>
                    </a:solidFill>
                    <a:effectLst/>
                    <a:latin typeface="+mn-lt"/>
                    <a:cs typeface="Times New Roman" pitchFamily="18" charset="0"/>
                    <a:sym typeface="Symbol"/>
                  </a:rPr>
                  <a:t>3A</a:t>
                </a:r>
                <a:endPara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60260" y="984920"/>
                <a:ext cx="10208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i="0" dirty="0" smtClean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5-HT</a:t>
                </a:r>
                <a:r>
                  <a:rPr lang="en-GB" b="1" i="0" baseline="-25000" dirty="0" smtClean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3A/B</a:t>
                </a:r>
                <a:endParaRPr lang="en-GB" b="1" i="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>
                <a:off x="975204" y="1559525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</a:schemeClr>
                    </a:solidFill>
                    <a:effectLst/>
                    <a:latin typeface="+mn-lt"/>
                    <a:cs typeface="Times New Roman" pitchFamily="18" charset="0"/>
                    <a:sym typeface="Symbol"/>
                  </a:rPr>
                  <a:t>3A</a:t>
                </a:r>
                <a:endPara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</p:grpSp>
        <p:sp>
          <p:nvSpPr>
            <p:cNvPr id="128" name="Oval 127"/>
            <p:cNvSpPr/>
            <p:nvPr/>
          </p:nvSpPr>
          <p:spPr bwMode="auto">
            <a:xfrm>
              <a:off x="2406344" y="2128664"/>
              <a:ext cx="360040" cy="3600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7950"/>
            </a:sp3d>
          </p:spPr>
          <p:txBody>
            <a:bodyPr vert="horz" wrap="none" lIns="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Grn</a:t>
              </a:r>
              <a:endPara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5-HT</a:t>
            </a:r>
            <a:r>
              <a:rPr lang="en-GB" sz="3200" b="1" i="0" baseline="-2500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3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receptors: pharmacotherapy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1547664" y="3717032"/>
            <a:ext cx="1114065" cy="1946885"/>
            <a:chOff x="1813682" y="3498339"/>
            <a:chExt cx="1114065" cy="1946885"/>
          </a:xfrm>
        </p:grpSpPr>
        <p:sp>
          <p:nvSpPr>
            <p:cNvPr id="132" name="Freeform 131"/>
            <p:cNvSpPr/>
            <p:nvPr/>
          </p:nvSpPr>
          <p:spPr bwMode="auto">
            <a:xfrm rot="229810">
              <a:off x="2372999" y="3505641"/>
              <a:ext cx="5547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0699996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3" name="Freeform 132"/>
            <p:cNvSpPr/>
            <p:nvPr/>
          </p:nvSpPr>
          <p:spPr bwMode="auto">
            <a:xfrm rot="21270411" flipH="1">
              <a:off x="1813682" y="3498339"/>
              <a:ext cx="5844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600000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4" name="Freeform 133"/>
            <p:cNvSpPr/>
            <p:nvPr/>
          </p:nvSpPr>
          <p:spPr bwMode="auto">
            <a:xfrm rot="229810">
              <a:off x="2348136" y="3577649"/>
              <a:ext cx="5547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chemeClr val="tx2">
                <a:lumMod val="7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1200000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6" name="Freeform 135"/>
            <p:cNvSpPr/>
            <p:nvPr/>
          </p:nvSpPr>
          <p:spPr bwMode="auto">
            <a:xfrm rot="21270411" flipH="1">
              <a:off x="1813682" y="3570347"/>
              <a:ext cx="5844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20399994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8" name="Freeform 137"/>
            <p:cNvSpPr/>
            <p:nvPr/>
          </p:nvSpPr>
          <p:spPr bwMode="auto">
            <a:xfrm>
              <a:off x="1835696" y="3627970"/>
              <a:ext cx="554748" cy="1817254"/>
            </a:xfrm>
            <a:custGeom>
              <a:avLst/>
              <a:gdLst>
                <a:gd name="connsiteX0" fmla="*/ 30018 w 501073"/>
                <a:gd name="connsiteY0" fmla="*/ 263236 h 1928090"/>
                <a:gd name="connsiteX1" fmla="*/ 168564 w 501073"/>
                <a:gd name="connsiteY1" fmla="*/ 110836 h 1928090"/>
                <a:gd name="connsiteX2" fmla="*/ 473364 w 501073"/>
                <a:gd name="connsiteY2" fmla="*/ 263236 h 1928090"/>
                <a:gd name="connsiteX3" fmla="*/ 334818 w 501073"/>
                <a:gd name="connsiteY3" fmla="*/ 983672 h 1928090"/>
                <a:gd name="connsiteX4" fmla="*/ 307109 w 501073"/>
                <a:gd name="connsiteY4" fmla="*/ 1690254 h 1928090"/>
                <a:gd name="connsiteX5" fmla="*/ 43873 w 501073"/>
                <a:gd name="connsiteY5" fmla="*/ 1690254 h 1928090"/>
                <a:gd name="connsiteX6" fmla="*/ 30018 w 501073"/>
                <a:gd name="connsiteY6" fmla="*/ 263236 h 1928090"/>
                <a:gd name="connsiteX0" fmla="*/ 30018 w 501073"/>
                <a:gd name="connsiteY0" fmla="*/ 152400 h 1817254"/>
                <a:gd name="connsiteX1" fmla="*/ 168564 w 501073"/>
                <a:gd name="connsiteY1" fmla="*/ 0 h 1817254"/>
                <a:gd name="connsiteX2" fmla="*/ 473364 w 501073"/>
                <a:gd name="connsiteY2" fmla="*/ 152400 h 1817254"/>
                <a:gd name="connsiteX3" fmla="*/ 334818 w 501073"/>
                <a:gd name="connsiteY3" fmla="*/ 872836 h 1817254"/>
                <a:gd name="connsiteX4" fmla="*/ 307109 w 501073"/>
                <a:gd name="connsiteY4" fmla="*/ 1579418 h 1817254"/>
                <a:gd name="connsiteX5" fmla="*/ 43873 w 501073"/>
                <a:gd name="connsiteY5" fmla="*/ 1579418 h 1817254"/>
                <a:gd name="connsiteX6" fmla="*/ 30018 w 501073"/>
                <a:gd name="connsiteY6" fmla="*/ 152400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  <a:gd name="connsiteX0" fmla="*/ 20782 w 554748"/>
                <a:gd name="connsiteY0" fmla="*/ 160481 h 1817254"/>
                <a:gd name="connsiteX1" fmla="*/ 222239 w 554748"/>
                <a:gd name="connsiteY1" fmla="*/ 1154 h 1817254"/>
                <a:gd name="connsiteX2" fmla="*/ 527039 w 554748"/>
                <a:gd name="connsiteY2" fmla="*/ 153554 h 1817254"/>
                <a:gd name="connsiteX3" fmla="*/ 388493 w 554748"/>
                <a:gd name="connsiteY3" fmla="*/ 873990 h 1817254"/>
                <a:gd name="connsiteX4" fmla="*/ 360784 w 554748"/>
                <a:gd name="connsiteY4" fmla="*/ 1580572 h 1817254"/>
                <a:gd name="connsiteX5" fmla="*/ 97548 w 554748"/>
                <a:gd name="connsiteY5" fmla="*/ 1580572 h 1817254"/>
                <a:gd name="connsiteX6" fmla="*/ 20782 w 554748"/>
                <a:gd name="connsiteY6" fmla="*/ 160481 h 181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48" h="1817254">
                  <a:moveTo>
                    <a:pt x="20782" y="160481"/>
                  </a:moveTo>
                  <a:cubicBezTo>
                    <a:pt x="120353" y="7903"/>
                    <a:pt x="137863" y="2308"/>
                    <a:pt x="222239" y="1154"/>
                  </a:cubicBezTo>
                  <a:cubicBezTo>
                    <a:pt x="306615" y="0"/>
                    <a:pt x="499330" y="8081"/>
                    <a:pt x="527039" y="153554"/>
                  </a:cubicBezTo>
                  <a:cubicBezTo>
                    <a:pt x="554748" y="299027"/>
                    <a:pt x="416202" y="636154"/>
                    <a:pt x="388493" y="873990"/>
                  </a:cubicBezTo>
                  <a:cubicBezTo>
                    <a:pt x="360784" y="1111826"/>
                    <a:pt x="409275" y="1462808"/>
                    <a:pt x="360784" y="1580572"/>
                  </a:cubicBezTo>
                  <a:cubicBezTo>
                    <a:pt x="312293" y="1698336"/>
                    <a:pt x="154215" y="1817254"/>
                    <a:pt x="97548" y="1580572"/>
                  </a:cubicBezTo>
                  <a:cubicBezTo>
                    <a:pt x="40881" y="1343890"/>
                    <a:pt x="0" y="423717"/>
                    <a:pt x="20782" y="160481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8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5400004" rev="0"/>
              </a:camera>
              <a:lightRig rig="morning" dir="t"/>
            </a:scene3d>
            <a:sp3d extrusionH="12700" prstMaterial="flat">
              <a:bevelT w="292100" h="254000"/>
              <a:bevelB w="292100" h="254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Summary slide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35" y="936000"/>
            <a:ext cx="2952000" cy="5463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Dopamine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From L-tyrosine via the intermediary L-DOPA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process utilises the enzymes TH and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dopa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decarboxylase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Reuptaken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by DAT and metabolised by MAO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A,B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COMT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1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5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receptors are G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- linked 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2-4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are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006699"/>
                </a:solidFill>
                <a:latin typeface="+mn-lt"/>
              </a:rPr>
              <a:t>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- linked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Agonists are used to treat PD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Antagonists are used in schizophrenia and as anti-emetics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4855" y="936000"/>
            <a:ext cx="2952000" cy="5216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Noradrenaline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From DA by the DA-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-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hydroxylase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enzyme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Reuptaken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by NET and metabolised by MAO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A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and COMT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Two categories of GPCRs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Alpha: Two types (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1 &amp; 2)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1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G</a:t>
            </a:r>
            <a:r>
              <a:rPr lang="en-GB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q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- linked, 2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G</a:t>
            </a:r>
            <a:r>
              <a:rPr lang="en-GB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i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- linked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Beta: Three types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All three G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s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- linked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Alpha blockers are centrally acting anti-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hypertensives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Beta-blockers are licensed for the treatment of anxiety &amp; migraines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56458" y="5246910"/>
            <a:ext cx="3024000" cy="7848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Histamine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67305" y="936430"/>
            <a:ext cx="3024000" cy="42627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Serotonin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From TRP by the TH &amp; AADC enzymes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Reuptaken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by SERT and metabolised by MAO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A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GPCRs: 5-HT1,2,4,6 &amp; 7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LGIC: 5-HT3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GPCR antagonists: anti-psychotics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GPCR agonists: migraine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triptans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), anxiety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buspirone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5HT3 antagonists: emesis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 rot="5400000">
            <a:off x="453311" y="822481"/>
            <a:ext cx="2908787" cy="2880319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  <a:gd name="connsiteX0" fmla="*/ 0 w 2775145"/>
              <a:gd name="connsiteY0" fmla="*/ 657726 h 1882273"/>
              <a:gd name="connsiteX1" fmla="*/ 1203158 w 2775145"/>
              <a:gd name="connsiteY1" fmla="*/ 657726 h 1882273"/>
              <a:gd name="connsiteX2" fmla="*/ 1892968 w 2775145"/>
              <a:gd name="connsiteY2" fmla="*/ 0 h 1882273"/>
              <a:gd name="connsiteX3" fmla="*/ 2646947 w 2775145"/>
              <a:gd name="connsiteY3" fmla="*/ 657726 h 1882273"/>
              <a:gd name="connsiteX4" fmla="*/ 2646947 w 2775145"/>
              <a:gd name="connsiteY4" fmla="*/ 1459832 h 1882273"/>
              <a:gd name="connsiteX5" fmla="*/ 1877761 w 2775145"/>
              <a:gd name="connsiteY5" fmla="*/ 1876926 h 1882273"/>
              <a:gd name="connsiteX6" fmla="*/ 1171074 w 2775145"/>
              <a:gd name="connsiteY6" fmla="*/ 1427747 h 1882273"/>
              <a:gd name="connsiteX7" fmla="*/ 0 w 2775145"/>
              <a:gd name="connsiteY7" fmla="*/ 1411705 h 1882273"/>
              <a:gd name="connsiteX0" fmla="*/ 0 w 2775145"/>
              <a:gd name="connsiteY0" fmla="*/ 449176 h 1673723"/>
              <a:gd name="connsiteX1" fmla="*/ 1203158 w 2775145"/>
              <a:gd name="connsiteY1" fmla="*/ 449176 h 1673723"/>
              <a:gd name="connsiteX2" fmla="*/ 1877761 w 2775145"/>
              <a:gd name="connsiteY2" fmla="*/ 0 h 1673723"/>
              <a:gd name="connsiteX3" fmla="*/ 2646947 w 2775145"/>
              <a:gd name="connsiteY3" fmla="*/ 449176 h 1673723"/>
              <a:gd name="connsiteX4" fmla="*/ 2646947 w 2775145"/>
              <a:gd name="connsiteY4" fmla="*/ 1251282 h 1673723"/>
              <a:gd name="connsiteX5" fmla="*/ 1877761 w 2775145"/>
              <a:gd name="connsiteY5" fmla="*/ 1668376 h 1673723"/>
              <a:gd name="connsiteX6" fmla="*/ 1171074 w 2775145"/>
              <a:gd name="connsiteY6" fmla="*/ 1219197 h 1673723"/>
              <a:gd name="connsiteX7" fmla="*/ 0 w 2775145"/>
              <a:gd name="connsiteY7" fmla="*/ 1203155 h 1673723"/>
              <a:gd name="connsiteX0" fmla="*/ 0 w 2775145"/>
              <a:gd name="connsiteY0" fmla="*/ 467000 h 1691547"/>
              <a:gd name="connsiteX1" fmla="*/ 869281 w 2775145"/>
              <a:gd name="connsiteY1" fmla="*/ 573947 h 1691547"/>
              <a:gd name="connsiteX2" fmla="*/ 1877761 w 2775145"/>
              <a:gd name="connsiteY2" fmla="*/ 17824 h 1691547"/>
              <a:gd name="connsiteX3" fmla="*/ 2646947 w 2775145"/>
              <a:gd name="connsiteY3" fmla="*/ 467000 h 1691547"/>
              <a:gd name="connsiteX4" fmla="*/ 2646947 w 2775145"/>
              <a:gd name="connsiteY4" fmla="*/ 1269106 h 1691547"/>
              <a:gd name="connsiteX5" fmla="*/ 1877761 w 2775145"/>
              <a:gd name="connsiteY5" fmla="*/ 1686200 h 1691547"/>
              <a:gd name="connsiteX6" fmla="*/ 1171074 w 2775145"/>
              <a:gd name="connsiteY6" fmla="*/ 1237021 h 1691547"/>
              <a:gd name="connsiteX7" fmla="*/ 0 w 2775145"/>
              <a:gd name="connsiteY7" fmla="*/ 1220979 h 1691547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971029"/>
              <a:gd name="connsiteY0" fmla="*/ 470218 h 1712590"/>
              <a:gd name="connsiteX1" fmla="*/ 869281 w 2971029"/>
              <a:gd name="connsiteY1" fmla="*/ 577165 h 1712590"/>
              <a:gd name="connsiteX2" fmla="*/ 1877761 w 2971029"/>
              <a:gd name="connsiteY2" fmla="*/ 21042 h 1712590"/>
              <a:gd name="connsiteX3" fmla="*/ 2842831 w 2971029"/>
              <a:gd name="connsiteY3" fmla="*/ 450911 h 1712590"/>
              <a:gd name="connsiteX4" fmla="*/ 2646947 w 2971029"/>
              <a:gd name="connsiteY4" fmla="*/ 1272324 h 1712590"/>
              <a:gd name="connsiteX5" fmla="*/ 1877761 w 2971029"/>
              <a:gd name="connsiteY5" fmla="*/ 1689418 h 1712590"/>
              <a:gd name="connsiteX6" fmla="*/ 869280 w 2971029"/>
              <a:gd name="connsiteY6" fmla="*/ 1133294 h 1712590"/>
              <a:gd name="connsiteX7" fmla="*/ 0 w 2971029"/>
              <a:gd name="connsiteY7" fmla="*/ 1224197 h 1712590"/>
              <a:gd name="connsiteX0" fmla="*/ 0 w 3003677"/>
              <a:gd name="connsiteY0" fmla="*/ 470218 h 1718135"/>
              <a:gd name="connsiteX1" fmla="*/ 869281 w 3003677"/>
              <a:gd name="connsiteY1" fmla="*/ 577165 h 1718135"/>
              <a:gd name="connsiteX2" fmla="*/ 1877761 w 3003677"/>
              <a:gd name="connsiteY2" fmla="*/ 21042 h 1718135"/>
              <a:gd name="connsiteX3" fmla="*/ 2842831 w 3003677"/>
              <a:gd name="connsiteY3" fmla="*/ 450911 h 1718135"/>
              <a:gd name="connsiteX4" fmla="*/ 2842832 w 3003677"/>
              <a:gd name="connsiteY4" fmla="*/ 1305597 h 1718135"/>
              <a:gd name="connsiteX5" fmla="*/ 1877761 w 3003677"/>
              <a:gd name="connsiteY5" fmla="*/ 1689418 h 1718135"/>
              <a:gd name="connsiteX6" fmla="*/ 869280 w 3003677"/>
              <a:gd name="connsiteY6" fmla="*/ 1133294 h 1718135"/>
              <a:gd name="connsiteX7" fmla="*/ 0 w 3003677"/>
              <a:gd name="connsiteY7" fmla="*/ 1224197 h 171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3677" h="1718135">
                <a:moveTo>
                  <a:pt x="0" y="470218"/>
                </a:moveTo>
                <a:cubicBezTo>
                  <a:pt x="443831" y="525028"/>
                  <a:pt x="576187" y="549524"/>
                  <a:pt x="869281" y="577165"/>
                </a:cubicBezTo>
                <a:cubicBezTo>
                  <a:pt x="1048166" y="386630"/>
                  <a:pt x="1548836" y="42084"/>
                  <a:pt x="1877761" y="21042"/>
                </a:cubicBezTo>
                <a:cubicBezTo>
                  <a:pt x="2206686" y="0"/>
                  <a:pt x="2681986" y="236819"/>
                  <a:pt x="2842831" y="450911"/>
                </a:cubicBezTo>
                <a:cubicBezTo>
                  <a:pt x="3003676" y="665004"/>
                  <a:pt x="3003677" y="1099179"/>
                  <a:pt x="2842832" y="1305597"/>
                </a:cubicBezTo>
                <a:cubicBezTo>
                  <a:pt x="2681987" y="1512015"/>
                  <a:pt x="2206686" y="1718135"/>
                  <a:pt x="1877761" y="1689418"/>
                </a:cubicBezTo>
                <a:cubicBezTo>
                  <a:pt x="1548836" y="1660701"/>
                  <a:pt x="1136484" y="1404512"/>
                  <a:pt x="869280" y="1133294"/>
                </a:cubicBezTo>
                <a:cubicBezTo>
                  <a:pt x="509947" y="1129733"/>
                  <a:pt x="203200" y="1224197"/>
                  <a:pt x="0" y="1224197"/>
                </a:cubicBezTo>
              </a:path>
            </a:pathLst>
          </a:custGeom>
          <a:solidFill>
            <a:schemeClr val="accent6">
              <a:lumMod val="20000"/>
              <a:lumOff val="8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15900" dist="228600" sx="99000" sy="99000" algn="l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21599992" rev="0"/>
            </a:camera>
            <a:lightRig rig="threePt" dir="t"/>
          </a:scene3d>
          <a:sp3d extrusionH="190500" prstMaterial="flat">
            <a:bevelT w="482600" h="482600"/>
            <a:bevelB w="304800" h="304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3917460" y="913938"/>
            <a:ext cx="5119036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SYNTHESIS &amp; METABOLISM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Synthesised from the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histidine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Hisd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 by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histidine-decarboxylase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(HD)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Inactivated within the synaptic cleft by neuronal histamine N-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methyltransferase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(HNMT)</a:t>
            </a:r>
          </a:p>
          <a:p>
            <a:pPr marL="174625" indent="-17462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RECEPTORS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Four 7-TM histamine receptor types (H1R-H4R) have been cloned. H1-H3R are expressed in abundance in the brain. 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H1R are coupled to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q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H2R couple to G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and exhibit constitutive activity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H3R couple to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i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/o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proteins and have a high degree of constitutive activity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 in vivo 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H4R couple to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i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/o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proteins and are mainly found in the periphery but have a high degree of similarity to H3Rs </a:t>
            </a:r>
          </a:p>
          <a:p>
            <a:pPr marL="174625" indent="-17462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  <a:cs typeface="Arial" pitchFamily="34" charset="0"/>
            </a:endParaRPr>
          </a:p>
          <a:p>
            <a:r>
              <a:rPr lang="en-GB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FUNCTIONAL ROLE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The H3R inverse agonist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pitolisant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is licensed for the treatment of narcolepsy in the US and in clinical trials for AD &amp; schizophrenia (see Schwartz, 2011)</a:t>
            </a:r>
          </a:p>
        </p:txBody>
      </p:sp>
      <p:sp>
        <p:nvSpPr>
          <p:cNvPr id="44" name="Rectangle 43"/>
          <p:cNvSpPr/>
          <p:nvPr/>
        </p:nvSpPr>
        <p:spPr bwMode="auto">
          <a:xfrm rot="5400000">
            <a:off x="1075556" y="4297660"/>
            <a:ext cx="1844824" cy="3275856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 rot="5400000">
            <a:off x="1723791" y="3217378"/>
            <a:ext cx="548353" cy="3275856"/>
            <a:chOff x="7020272" y="764704"/>
            <a:chExt cx="620362" cy="6093296"/>
          </a:xfrm>
        </p:grpSpPr>
        <p:sp>
          <p:nvSpPr>
            <p:cNvPr id="50" name="Rectangle 49"/>
            <p:cNvSpPr/>
            <p:nvPr/>
          </p:nvSpPr>
          <p:spPr bwMode="auto">
            <a:xfrm>
              <a:off x="7020272" y="764704"/>
              <a:ext cx="288032" cy="609329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</a:schemeClr>
                </a:gs>
                <a:gs pos="61000">
                  <a:schemeClr val="tx1">
                    <a:lumMod val="40000"/>
                    <a:lumOff val="60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352602" y="764704"/>
              <a:ext cx="288032" cy="6093296"/>
            </a:xfrm>
            <a:prstGeom prst="rect">
              <a:avLst/>
            </a:prstGeom>
            <a:gradFill flip="none" rotWithShape="1">
              <a:gsLst>
                <a:gs pos="46000">
                  <a:schemeClr val="tx1">
                    <a:lumMod val="40000"/>
                    <a:lumOff val="60000"/>
                  </a:schemeClr>
                </a:gs>
                <a:gs pos="88000">
                  <a:schemeClr val="tx1">
                    <a:lumMod val="75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2" name="Group 257"/>
          <p:cNvGrpSpPr/>
          <p:nvPr/>
        </p:nvGrpSpPr>
        <p:grpSpPr>
          <a:xfrm rot="5400000">
            <a:off x="359532" y="4350982"/>
            <a:ext cx="957986" cy="842214"/>
            <a:chOff x="2655617" y="4700435"/>
            <a:chExt cx="1532809" cy="1292153"/>
          </a:xfrm>
          <a:solidFill>
            <a:schemeClr val="bg2">
              <a:lumMod val="75000"/>
            </a:schemeClr>
          </a:solidFill>
        </p:grpSpPr>
        <p:sp>
          <p:nvSpPr>
            <p:cNvPr id="53" name="Rounded Rectangle 52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" name="Rounded Rectangle 53"/>
            <p:cNvSpPr/>
            <p:nvPr/>
          </p:nvSpPr>
          <p:spPr bwMode="auto">
            <a:xfrm rot="16200000">
              <a:off x="3543540" y="5191356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6" name="Rounded Rectangle 55"/>
            <p:cNvSpPr/>
            <p:nvPr/>
          </p:nvSpPr>
          <p:spPr bwMode="auto">
            <a:xfrm rot="16200000">
              <a:off x="3472624" y="5311437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 bwMode="auto">
            <a:xfrm rot="16200000">
              <a:off x="3348093" y="4971850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" name="Rounded Rectangle 57"/>
            <p:cNvSpPr/>
            <p:nvPr/>
          </p:nvSpPr>
          <p:spPr bwMode="auto">
            <a:xfrm rot="16200000">
              <a:off x="3464193" y="4664976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 bwMode="auto">
            <a:xfrm rot="16200000">
              <a:off x="3512018" y="4785014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60" name="Curved Connector 229"/>
            <p:cNvCxnSpPr>
              <a:stCxn id="56" idx="2"/>
              <a:endCxn id="54" idx="2"/>
            </p:cNvCxnSpPr>
            <p:nvPr/>
          </p:nvCxnSpPr>
          <p:spPr bwMode="auto">
            <a:xfrm flipV="1">
              <a:off x="3949289" y="5578011"/>
              <a:ext cx="70916" cy="120081"/>
            </a:xfrm>
            <a:prstGeom prst="curvedConnector3">
              <a:avLst>
                <a:gd name="adj1" fmla="val 395590"/>
              </a:avLst>
            </a:prstGeom>
            <a:grpFill/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Curved Connector 229"/>
            <p:cNvCxnSpPr>
              <a:stCxn id="54" idx="0"/>
              <a:endCxn id="53" idx="0"/>
            </p:cNvCxnSpPr>
            <p:nvPr/>
          </p:nvCxnSpPr>
          <p:spPr bwMode="auto">
            <a:xfrm rot="10800000">
              <a:off x="3152315" y="5446065"/>
              <a:ext cx="94580" cy="131947"/>
            </a:xfrm>
            <a:prstGeom prst="curvedConnector3">
              <a:avLst>
                <a:gd name="adj1" fmla="val 311540"/>
              </a:avLst>
            </a:prstGeom>
            <a:grpFill/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Curved Connector 229"/>
            <p:cNvCxnSpPr>
              <a:endCxn id="53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grpFill/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Curved Connector 229"/>
            <p:cNvCxnSpPr>
              <a:stCxn id="57" idx="0"/>
              <a:endCxn id="59" idx="0"/>
            </p:cNvCxnSpPr>
            <p:nvPr/>
          </p:nvCxnSpPr>
          <p:spPr bwMode="auto">
            <a:xfrm rot="10800000" flipH="1">
              <a:off x="3051447" y="5171668"/>
              <a:ext cx="163925" cy="186838"/>
            </a:xfrm>
            <a:prstGeom prst="curvedConnector3">
              <a:avLst>
                <a:gd name="adj1" fmla="val -197771"/>
              </a:avLst>
            </a:prstGeom>
            <a:grpFill/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Curved Connector 229"/>
            <p:cNvCxnSpPr>
              <a:stCxn id="55" idx="2"/>
              <a:endCxn id="59" idx="2"/>
            </p:cNvCxnSpPr>
            <p:nvPr/>
          </p:nvCxnSpPr>
          <p:spPr bwMode="auto">
            <a:xfrm flipH="1" flipV="1">
              <a:off x="3988683" y="5171668"/>
              <a:ext cx="37809" cy="94376"/>
            </a:xfrm>
            <a:prstGeom prst="curvedConnector3">
              <a:avLst>
                <a:gd name="adj1" fmla="val -630176"/>
              </a:avLst>
            </a:prstGeom>
            <a:grpFill/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Curved Connector 229"/>
            <p:cNvCxnSpPr>
              <a:stCxn id="58" idx="0"/>
            </p:cNvCxnSpPr>
            <p:nvPr/>
          </p:nvCxnSpPr>
          <p:spPr bwMode="auto">
            <a:xfrm rot="10800000" flipH="1" flipV="1">
              <a:off x="3167548" y="5051631"/>
              <a:ext cx="229259" cy="216865"/>
            </a:xfrm>
            <a:prstGeom prst="curvedConnector3">
              <a:avLst>
                <a:gd name="adj1" fmla="val -136038"/>
              </a:avLst>
            </a:prstGeom>
            <a:grpFill/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Curved Connector 229"/>
            <p:cNvCxnSpPr/>
            <p:nvPr/>
          </p:nvCxnSpPr>
          <p:spPr bwMode="auto">
            <a:xfrm flipV="1">
              <a:off x="2655617" y="5704556"/>
              <a:ext cx="513986" cy="288032"/>
            </a:xfrm>
            <a:prstGeom prst="curvedConnector3">
              <a:avLst>
                <a:gd name="adj1" fmla="val 50000"/>
              </a:avLst>
            </a:prstGeom>
            <a:grpFill/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Curved Connector 229"/>
            <p:cNvCxnSpPr/>
            <p:nvPr/>
          </p:nvCxnSpPr>
          <p:spPr bwMode="auto">
            <a:xfrm rot="5400000" flipH="1" flipV="1">
              <a:off x="3865314" y="4726563"/>
              <a:ext cx="349239" cy="296984"/>
            </a:xfrm>
            <a:prstGeom prst="curvedConnector3">
              <a:avLst>
                <a:gd name="adj1" fmla="val 50000"/>
              </a:avLst>
            </a:prstGeom>
            <a:grpFill/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8" name="Group 257"/>
          <p:cNvGrpSpPr/>
          <p:nvPr/>
        </p:nvGrpSpPr>
        <p:grpSpPr>
          <a:xfrm rot="5400000">
            <a:off x="1393892" y="4336028"/>
            <a:ext cx="938838" cy="913860"/>
            <a:chOff x="2655617" y="4700435"/>
            <a:chExt cx="1532809" cy="1292153"/>
          </a:xfrm>
          <a:solidFill>
            <a:srgbClr val="FF9900"/>
          </a:solidFill>
        </p:grpSpPr>
        <p:sp>
          <p:nvSpPr>
            <p:cNvPr id="69" name="Rounded Rectangle 68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 bwMode="auto">
            <a:xfrm rot="16200000">
              <a:off x="3543540" y="5191356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1" name="Rounded Rectangle 70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2" name="Rounded Rectangle 71"/>
            <p:cNvSpPr/>
            <p:nvPr/>
          </p:nvSpPr>
          <p:spPr bwMode="auto">
            <a:xfrm rot="16200000">
              <a:off x="3472624" y="5311437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3" name="Rounded Rectangle 72"/>
            <p:cNvSpPr/>
            <p:nvPr/>
          </p:nvSpPr>
          <p:spPr bwMode="auto">
            <a:xfrm rot="16200000">
              <a:off x="3348093" y="4971850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4" name="Rounded Rectangle 73"/>
            <p:cNvSpPr/>
            <p:nvPr/>
          </p:nvSpPr>
          <p:spPr bwMode="auto">
            <a:xfrm rot="16200000">
              <a:off x="3464193" y="4664976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 bwMode="auto">
            <a:xfrm rot="16200000">
              <a:off x="3512018" y="4785014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76" name="Curved Connector 229"/>
            <p:cNvCxnSpPr>
              <a:stCxn id="72" idx="2"/>
              <a:endCxn id="70" idx="2"/>
            </p:cNvCxnSpPr>
            <p:nvPr/>
          </p:nvCxnSpPr>
          <p:spPr bwMode="auto">
            <a:xfrm flipV="1">
              <a:off x="3949289" y="5578011"/>
              <a:ext cx="70916" cy="120081"/>
            </a:xfrm>
            <a:prstGeom prst="curvedConnector3">
              <a:avLst>
                <a:gd name="adj1" fmla="val 395590"/>
              </a:avLst>
            </a:prstGeom>
            <a:grpFill/>
            <a:ln w="1905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Curved Connector 229"/>
            <p:cNvCxnSpPr>
              <a:stCxn id="70" idx="0"/>
              <a:endCxn id="69" idx="0"/>
            </p:cNvCxnSpPr>
            <p:nvPr/>
          </p:nvCxnSpPr>
          <p:spPr bwMode="auto">
            <a:xfrm rot="10800000">
              <a:off x="3152315" y="5446065"/>
              <a:ext cx="94580" cy="131947"/>
            </a:xfrm>
            <a:prstGeom prst="curvedConnector3">
              <a:avLst>
                <a:gd name="adj1" fmla="val 311540"/>
              </a:avLst>
            </a:prstGeom>
            <a:grpFill/>
            <a:ln w="1905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Curved Connector 229"/>
            <p:cNvCxnSpPr>
              <a:endCxn id="69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grpFill/>
            <a:ln w="1905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Curved Connector 229"/>
            <p:cNvCxnSpPr>
              <a:stCxn id="73" idx="0"/>
              <a:endCxn id="75" idx="0"/>
            </p:cNvCxnSpPr>
            <p:nvPr/>
          </p:nvCxnSpPr>
          <p:spPr bwMode="auto">
            <a:xfrm rot="10800000" flipH="1">
              <a:off x="3051447" y="5171668"/>
              <a:ext cx="163925" cy="186838"/>
            </a:xfrm>
            <a:prstGeom prst="curvedConnector3">
              <a:avLst>
                <a:gd name="adj1" fmla="val -197771"/>
              </a:avLst>
            </a:prstGeom>
            <a:grpFill/>
            <a:ln w="1905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Curved Connector 229"/>
            <p:cNvCxnSpPr>
              <a:stCxn id="71" idx="2"/>
              <a:endCxn id="75" idx="2"/>
            </p:cNvCxnSpPr>
            <p:nvPr/>
          </p:nvCxnSpPr>
          <p:spPr bwMode="auto">
            <a:xfrm flipH="1" flipV="1">
              <a:off x="3988683" y="5171668"/>
              <a:ext cx="37809" cy="94376"/>
            </a:xfrm>
            <a:prstGeom prst="curvedConnector3">
              <a:avLst>
                <a:gd name="adj1" fmla="val -630176"/>
              </a:avLst>
            </a:prstGeom>
            <a:grpFill/>
            <a:ln w="1905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Curved Connector 229"/>
            <p:cNvCxnSpPr>
              <a:stCxn id="74" idx="0"/>
            </p:cNvCxnSpPr>
            <p:nvPr/>
          </p:nvCxnSpPr>
          <p:spPr bwMode="auto">
            <a:xfrm rot="10800000" flipH="1" flipV="1">
              <a:off x="3167548" y="5051631"/>
              <a:ext cx="229259" cy="216865"/>
            </a:xfrm>
            <a:prstGeom prst="curvedConnector3">
              <a:avLst>
                <a:gd name="adj1" fmla="val -136038"/>
              </a:avLst>
            </a:prstGeom>
            <a:grpFill/>
            <a:ln w="1905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Curved Connector 229"/>
            <p:cNvCxnSpPr/>
            <p:nvPr/>
          </p:nvCxnSpPr>
          <p:spPr bwMode="auto">
            <a:xfrm flipV="1">
              <a:off x="2655617" y="5704556"/>
              <a:ext cx="513986" cy="288032"/>
            </a:xfrm>
            <a:prstGeom prst="curvedConnector3">
              <a:avLst>
                <a:gd name="adj1" fmla="val 50000"/>
              </a:avLst>
            </a:prstGeom>
            <a:grpFill/>
            <a:ln w="1905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Curved Connector 229"/>
            <p:cNvCxnSpPr/>
            <p:nvPr/>
          </p:nvCxnSpPr>
          <p:spPr bwMode="auto">
            <a:xfrm rot="5400000" flipH="1" flipV="1">
              <a:off x="3865314" y="4726563"/>
              <a:ext cx="349239" cy="296984"/>
            </a:xfrm>
            <a:prstGeom prst="curvedConnector3">
              <a:avLst>
                <a:gd name="adj1" fmla="val 50000"/>
              </a:avLst>
            </a:prstGeom>
            <a:grpFill/>
            <a:ln w="254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3" name="Group 257"/>
          <p:cNvGrpSpPr/>
          <p:nvPr/>
        </p:nvGrpSpPr>
        <p:grpSpPr>
          <a:xfrm rot="13285519">
            <a:off x="2553647" y="2747504"/>
            <a:ext cx="891167" cy="897799"/>
            <a:chOff x="2655617" y="4700435"/>
            <a:chExt cx="1532809" cy="129215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4" name="Rounded Rectangle 93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5" name="Rounded Rectangle 94"/>
            <p:cNvSpPr/>
            <p:nvPr/>
          </p:nvSpPr>
          <p:spPr bwMode="auto">
            <a:xfrm rot="16200000">
              <a:off x="3543540" y="5191356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6" name="Rounded Rectangle 95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7" name="Rounded Rectangle 96"/>
            <p:cNvSpPr/>
            <p:nvPr/>
          </p:nvSpPr>
          <p:spPr bwMode="auto">
            <a:xfrm rot="16200000">
              <a:off x="3472624" y="5311437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8" name="Rounded Rectangle 97"/>
            <p:cNvSpPr/>
            <p:nvPr/>
          </p:nvSpPr>
          <p:spPr bwMode="auto">
            <a:xfrm rot="16200000">
              <a:off x="3348093" y="4971850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9" name="Rounded Rectangle 98"/>
            <p:cNvSpPr/>
            <p:nvPr/>
          </p:nvSpPr>
          <p:spPr bwMode="auto">
            <a:xfrm rot="16200000">
              <a:off x="3464193" y="4664976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0" name="Rounded Rectangle 99"/>
            <p:cNvSpPr/>
            <p:nvPr/>
          </p:nvSpPr>
          <p:spPr bwMode="auto">
            <a:xfrm rot="16200000">
              <a:off x="3512018" y="4785014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101" name="Curved Connector 229"/>
            <p:cNvCxnSpPr>
              <a:stCxn id="97" idx="2"/>
              <a:endCxn id="95" idx="2"/>
            </p:cNvCxnSpPr>
            <p:nvPr/>
          </p:nvCxnSpPr>
          <p:spPr bwMode="auto">
            <a:xfrm flipV="1">
              <a:off x="3949289" y="5578011"/>
              <a:ext cx="70916" cy="120081"/>
            </a:xfrm>
            <a:prstGeom prst="curvedConnector3">
              <a:avLst>
                <a:gd name="adj1" fmla="val 39559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  <p:cxnSp>
          <p:nvCxnSpPr>
            <p:cNvPr id="102" name="Curved Connector 229"/>
            <p:cNvCxnSpPr>
              <a:stCxn id="95" idx="0"/>
              <a:endCxn id="94" idx="0"/>
            </p:cNvCxnSpPr>
            <p:nvPr/>
          </p:nvCxnSpPr>
          <p:spPr bwMode="auto">
            <a:xfrm rot="10800000">
              <a:off x="3152315" y="5446065"/>
              <a:ext cx="94580" cy="131947"/>
            </a:xfrm>
            <a:prstGeom prst="curvedConnector3">
              <a:avLst>
                <a:gd name="adj1" fmla="val 31154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  <p:cxnSp>
          <p:nvCxnSpPr>
            <p:cNvPr id="103" name="Curved Connector 229"/>
            <p:cNvCxnSpPr>
              <a:endCxn id="94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  <p:cxnSp>
          <p:nvCxnSpPr>
            <p:cNvPr id="104" name="Curved Connector 229"/>
            <p:cNvCxnSpPr>
              <a:stCxn id="98" idx="0"/>
              <a:endCxn id="100" idx="0"/>
            </p:cNvCxnSpPr>
            <p:nvPr/>
          </p:nvCxnSpPr>
          <p:spPr bwMode="auto">
            <a:xfrm rot="10800000" flipH="1">
              <a:off x="3051447" y="5171668"/>
              <a:ext cx="163925" cy="186838"/>
            </a:xfrm>
            <a:prstGeom prst="curvedConnector3">
              <a:avLst>
                <a:gd name="adj1" fmla="val -197771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  <p:cxnSp>
          <p:nvCxnSpPr>
            <p:cNvPr id="105" name="Curved Connector 229"/>
            <p:cNvCxnSpPr>
              <a:stCxn id="96" idx="2"/>
              <a:endCxn id="100" idx="2"/>
            </p:cNvCxnSpPr>
            <p:nvPr/>
          </p:nvCxnSpPr>
          <p:spPr bwMode="auto">
            <a:xfrm flipH="1" flipV="1">
              <a:off x="3988683" y="5171668"/>
              <a:ext cx="37809" cy="94376"/>
            </a:xfrm>
            <a:prstGeom prst="curvedConnector3">
              <a:avLst>
                <a:gd name="adj1" fmla="val -630176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  <p:cxnSp>
          <p:nvCxnSpPr>
            <p:cNvPr id="106" name="Curved Connector 229"/>
            <p:cNvCxnSpPr>
              <a:stCxn id="99" idx="0"/>
            </p:cNvCxnSpPr>
            <p:nvPr/>
          </p:nvCxnSpPr>
          <p:spPr bwMode="auto">
            <a:xfrm rot="10800000" flipH="1" flipV="1">
              <a:off x="3167548" y="5051631"/>
              <a:ext cx="229259" cy="216865"/>
            </a:xfrm>
            <a:prstGeom prst="curvedConnector3">
              <a:avLst>
                <a:gd name="adj1" fmla="val -136038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  <p:cxnSp>
          <p:nvCxnSpPr>
            <p:cNvPr id="107" name="Curved Connector 229"/>
            <p:cNvCxnSpPr/>
            <p:nvPr/>
          </p:nvCxnSpPr>
          <p:spPr bwMode="auto">
            <a:xfrm flipV="1">
              <a:off x="2655617" y="5704556"/>
              <a:ext cx="513986" cy="288032"/>
            </a:xfrm>
            <a:prstGeom prst="curvedConnector3">
              <a:avLst>
                <a:gd name="adj1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  <p:cxnSp>
          <p:nvCxnSpPr>
            <p:cNvPr id="108" name="Curved Connector 229"/>
            <p:cNvCxnSpPr/>
            <p:nvPr/>
          </p:nvCxnSpPr>
          <p:spPr bwMode="auto">
            <a:xfrm rot="5400000" flipH="1" flipV="1">
              <a:off x="3865314" y="4726563"/>
              <a:ext cx="349239" cy="296984"/>
            </a:xfrm>
            <a:prstGeom prst="curvedConnector3">
              <a:avLst>
                <a:gd name="adj1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</p:grpSp>
      <p:grpSp>
        <p:nvGrpSpPr>
          <p:cNvPr id="84" name="Group 83"/>
          <p:cNvGrpSpPr/>
          <p:nvPr/>
        </p:nvGrpSpPr>
        <p:grpSpPr>
          <a:xfrm>
            <a:off x="1187624" y="1736717"/>
            <a:ext cx="1226869" cy="2666145"/>
            <a:chOff x="827584" y="1736717"/>
            <a:chExt cx="1226869" cy="2666145"/>
          </a:xfrm>
        </p:grpSpPr>
        <p:sp>
          <p:nvSpPr>
            <p:cNvPr id="19" name="Oval 18"/>
            <p:cNvSpPr/>
            <p:nvPr/>
          </p:nvSpPr>
          <p:spPr bwMode="auto">
            <a:xfrm>
              <a:off x="1187624" y="2852936"/>
              <a:ext cx="720080" cy="70556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/>
            </a:scene3d>
            <a:sp3d prstMaterial="clear">
              <a:bevelT w="381000" h="381000"/>
              <a:bevelB w="381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255232" y="1736717"/>
              <a:ext cx="572593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morning" dir="tl"/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b="1" i="0" dirty="0" err="1" smtClean="0">
                  <a:ln w="11430"/>
                  <a:solidFill>
                    <a:srgbClr val="C00000"/>
                  </a:solidFill>
                  <a:latin typeface="+mn-lt"/>
                </a:rPr>
                <a:t>Hisd</a:t>
              </a:r>
              <a:endParaRPr lang="en-US" sz="1400" b="1" i="0" dirty="0">
                <a:ln w="11430"/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87486" y="2523149"/>
              <a:ext cx="543739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morning" dir="tl"/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800" b="1" i="0" dirty="0" smtClean="0">
                  <a:ln w="11430"/>
                  <a:solidFill>
                    <a:schemeClr val="bg2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His</a:t>
              </a:r>
              <a:endParaRPr lang="en-US" sz="1800" b="1" i="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67821" y="4033530"/>
              <a:ext cx="543739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morning" dir="tl"/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800" b="1" i="0" dirty="0" smtClean="0">
                  <a:ln w="11430"/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His</a:t>
              </a:r>
              <a:endParaRPr lang="en-US" sz="1800" b="1" i="0" dirty="0">
                <a:ln w="11430"/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0" name="Down Arrow 39"/>
            <p:cNvSpPr/>
            <p:nvPr/>
          </p:nvSpPr>
          <p:spPr bwMode="auto">
            <a:xfrm>
              <a:off x="1418325" y="2060848"/>
              <a:ext cx="257589" cy="490201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41" name="Down Arrow 40"/>
            <p:cNvSpPr/>
            <p:nvPr/>
          </p:nvSpPr>
          <p:spPr bwMode="auto">
            <a:xfrm>
              <a:off x="1393348" y="3423534"/>
              <a:ext cx="271532" cy="601663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580840" y="2132856"/>
              <a:ext cx="473613" cy="318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HD</a:t>
              </a:r>
              <a:endParaRPr lang="en-GB" sz="1400" b="1" i="0" dirty="0">
                <a:solidFill>
                  <a:schemeClr val="tx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827584" y="3625279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HNMT</a:t>
              </a:r>
              <a:endParaRPr lang="en-GB" sz="1400" b="1" i="0" dirty="0">
                <a:solidFill>
                  <a:schemeClr val="tx1">
                    <a:lumMod val="5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10" name="Group 348"/>
          <p:cNvGrpSpPr/>
          <p:nvPr/>
        </p:nvGrpSpPr>
        <p:grpSpPr>
          <a:xfrm>
            <a:off x="2093629" y="5114774"/>
            <a:ext cx="753732" cy="1612746"/>
            <a:chOff x="1652519" y="969606"/>
            <a:chExt cx="753732" cy="1612746"/>
          </a:xfrm>
        </p:grpSpPr>
        <p:sp>
          <p:nvSpPr>
            <p:cNvPr id="111" name="TextBox 110"/>
            <p:cNvSpPr txBox="1"/>
            <p:nvPr/>
          </p:nvSpPr>
          <p:spPr>
            <a:xfrm>
              <a:off x="1774810" y="969606"/>
              <a:ext cx="5781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9933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ATP</a:t>
              </a:r>
              <a:endParaRPr lang="en-US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652519" y="1612548"/>
              <a:ext cx="7537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9933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cAMP</a:t>
              </a:r>
              <a:endParaRPr lang="en-US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745285" y="2243798"/>
              <a:ext cx="6158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9933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PKA</a:t>
              </a:r>
              <a:endParaRPr lang="en-US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14" name="Down Arrow 113"/>
            <p:cNvSpPr/>
            <p:nvPr/>
          </p:nvSpPr>
          <p:spPr bwMode="auto">
            <a:xfrm>
              <a:off x="1952299" y="1310952"/>
              <a:ext cx="241610" cy="292654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FF9933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FF9933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115" name="Down Arrow 114"/>
            <p:cNvSpPr/>
            <p:nvPr/>
          </p:nvSpPr>
          <p:spPr bwMode="auto">
            <a:xfrm>
              <a:off x="1949101" y="1970326"/>
              <a:ext cx="241610" cy="292654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FF9933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FF9933"/>
                </a:solidFill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611560" y="5173733"/>
            <a:ext cx="1414746" cy="1567635"/>
            <a:chOff x="1689843" y="2834136"/>
            <a:chExt cx="1414746" cy="1567635"/>
          </a:xfrm>
        </p:grpSpPr>
        <p:sp>
          <p:nvSpPr>
            <p:cNvPr id="117" name="TextBox 116"/>
            <p:cNvSpPr txBox="1"/>
            <p:nvPr/>
          </p:nvSpPr>
          <p:spPr>
            <a:xfrm>
              <a:off x="2072885" y="2834136"/>
              <a:ext cx="5902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PIP</a:t>
              </a:r>
              <a:r>
                <a:rPr lang="en-GB" b="1" i="0" baseline="-250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2</a:t>
              </a:r>
              <a:endParaRPr lang="en-US" b="1" i="0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725515" y="3438507"/>
              <a:ext cx="4539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IP</a:t>
              </a:r>
              <a:r>
                <a:rPr lang="en-GB" b="1" i="0" baseline="-250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3</a:t>
              </a:r>
              <a:endParaRPr lang="en-US" b="1" i="0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689843" y="4044167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Ca</a:t>
              </a:r>
              <a:r>
                <a:rPr lang="en-GB" b="1" i="0" baseline="300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2+</a:t>
              </a:r>
              <a:endParaRPr lang="en-US" b="1" i="0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20" name="Down Arrow 119"/>
            <p:cNvSpPr/>
            <p:nvPr/>
          </p:nvSpPr>
          <p:spPr bwMode="auto">
            <a:xfrm rot="19828109">
              <a:off x="2499110" y="3166798"/>
              <a:ext cx="235807" cy="327751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1" u="none" strike="noStrike" cap="none" normalizeH="0" baseline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121" name="Down Arrow 120"/>
            <p:cNvSpPr/>
            <p:nvPr/>
          </p:nvSpPr>
          <p:spPr bwMode="auto">
            <a:xfrm>
              <a:off x="2640906" y="3775185"/>
              <a:ext cx="241610" cy="292654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1" u="none" strike="noStrike" cap="none" normalizeH="0" baseline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400202" y="3421966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DAG</a:t>
              </a:r>
              <a:endParaRPr lang="en-US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488715" y="4063217"/>
              <a:ext cx="6158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PKC</a:t>
              </a:r>
              <a:endParaRPr lang="en-US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24" name="Down Arrow 123"/>
            <p:cNvSpPr/>
            <p:nvPr/>
          </p:nvSpPr>
          <p:spPr bwMode="auto">
            <a:xfrm rot="1844495">
              <a:off x="2037295" y="3166371"/>
              <a:ext cx="249086" cy="353532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1" u="none" strike="noStrike" cap="none" normalizeH="0" baseline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125" name="Down Arrow 124"/>
            <p:cNvSpPr/>
            <p:nvPr/>
          </p:nvSpPr>
          <p:spPr bwMode="auto">
            <a:xfrm>
              <a:off x="1846934" y="3742418"/>
              <a:ext cx="233361" cy="308120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1" u="none" strike="noStrike" cap="none" normalizeH="0" baseline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Histamine: briefly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932040" y="6495147"/>
            <a:ext cx="4104456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Schwartz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(2011)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Br J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Pharmacol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 163(4): 713-21</a:t>
            </a:r>
          </a:p>
        </p:txBody>
      </p:sp>
      <p:grpSp>
        <p:nvGrpSpPr>
          <p:cNvPr id="87" name="Group 257"/>
          <p:cNvGrpSpPr/>
          <p:nvPr/>
        </p:nvGrpSpPr>
        <p:grpSpPr>
          <a:xfrm rot="5400000" flipV="1">
            <a:off x="2721998" y="4373342"/>
            <a:ext cx="891167" cy="902402"/>
            <a:chOff x="2655617" y="4700435"/>
            <a:chExt cx="1532809" cy="129215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8" name="Rounded Rectangle 87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9" name="Rounded Rectangle 88"/>
            <p:cNvSpPr/>
            <p:nvPr/>
          </p:nvSpPr>
          <p:spPr bwMode="auto">
            <a:xfrm rot="16200000">
              <a:off x="3543540" y="5191356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0" name="Rounded Rectangle 89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 bwMode="auto">
            <a:xfrm rot="16200000">
              <a:off x="3472624" y="5311437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2" name="Rounded Rectangle 91"/>
            <p:cNvSpPr/>
            <p:nvPr/>
          </p:nvSpPr>
          <p:spPr bwMode="auto">
            <a:xfrm rot="16200000">
              <a:off x="3348093" y="4971850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6" name="Rounded Rectangle 125"/>
            <p:cNvSpPr/>
            <p:nvPr/>
          </p:nvSpPr>
          <p:spPr bwMode="auto">
            <a:xfrm rot="16200000">
              <a:off x="3464193" y="4664976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7" name="Rounded Rectangle 126"/>
            <p:cNvSpPr/>
            <p:nvPr/>
          </p:nvSpPr>
          <p:spPr bwMode="auto">
            <a:xfrm rot="16200000">
              <a:off x="3512018" y="4785014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128" name="Curved Connector 229"/>
            <p:cNvCxnSpPr>
              <a:stCxn id="91" idx="2"/>
              <a:endCxn id="89" idx="2"/>
            </p:cNvCxnSpPr>
            <p:nvPr/>
          </p:nvCxnSpPr>
          <p:spPr bwMode="auto">
            <a:xfrm flipV="1">
              <a:off x="3949289" y="5578011"/>
              <a:ext cx="70916" cy="120081"/>
            </a:xfrm>
            <a:prstGeom prst="curvedConnector3">
              <a:avLst>
                <a:gd name="adj1" fmla="val 39559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  <p:cxnSp>
          <p:nvCxnSpPr>
            <p:cNvPr id="129" name="Curved Connector 229"/>
            <p:cNvCxnSpPr>
              <a:stCxn id="89" idx="0"/>
              <a:endCxn id="88" idx="0"/>
            </p:cNvCxnSpPr>
            <p:nvPr/>
          </p:nvCxnSpPr>
          <p:spPr bwMode="auto">
            <a:xfrm rot="10800000">
              <a:off x="3152315" y="5446065"/>
              <a:ext cx="94580" cy="131947"/>
            </a:xfrm>
            <a:prstGeom prst="curvedConnector3">
              <a:avLst>
                <a:gd name="adj1" fmla="val 31154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  <p:cxnSp>
          <p:nvCxnSpPr>
            <p:cNvPr id="130" name="Curved Connector 229"/>
            <p:cNvCxnSpPr>
              <a:endCxn id="88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  <p:cxnSp>
          <p:nvCxnSpPr>
            <p:cNvPr id="131" name="Curved Connector 229"/>
            <p:cNvCxnSpPr>
              <a:stCxn id="92" idx="0"/>
              <a:endCxn id="127" idx="0"/>
            </p:cNvCxnSpPr>
            <p:nvPr/>
          </p:nvCxnSpPr>
          <p:spPr bwMode="auto">
            <a:xfrm rot="10800000" flipH="1">
              <a:off x="3051447" y="5171668"/>
              <a:ext cx="163925" cy="186838"/>
            </a:xfrm>
            <a:prstGeom prst="curvedConnector3">
              <a:avLst>
                <a:gd name="adj1" fmla="val -197771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  <p:cxnSp>
          <p:nvCxnSpPr>
            <p:cNvPr id="132" name="Curved Connector 229"/>
            <p:cNvCxnSpPr>
              <a:stCxn id="90" idx="2"/>
              <a:endCxn id="127" idx="2"/>
            </p:cNvCxnSpPr>
            <p:nvPr/>
          </p:nvCxnSpPr>
          <p:spPr bwMode="auto">
            <a:xfrm flipH="1" flipV="1">
              <a:off x="3988683" y="5171668"/>
              <a:ext cx="37809" cy="94376"/>
            </a:xfrm>
            <a:prstGeom prst="curvedConnector3">
              <a:avLst>
                <a:gd name="adj1" fmla="val -630176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  <p:cxnSp>
          <p:nvCxnSpPr>
            <p:cNvPr id="133" name="Curved Connector 229"/>
            <p:cNvCxnSpPr>
              <a:stCxn id="126" idx="0"/>
            </p:cNvCxnSpPr>
            <p:nvPr/>
          </p:nvCxnSpPr>
          <p:spPr bwMode="auto">
            <a:xfrm rot="10800000" flipH="1" flipV="1">
              <a:off x="3167548" y="5051631"/>
              <a:ext cx="229259" cy="216865"/>
            </a:xfrm>
            <a:prstGeom prst="curvedConnector3">
              <a:avLst>
                <a:gd name="adj1" fmla="val -136038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  <p:cxnSp>
          <p:nvCxnSpPr>
            <p:cNvPr id="134" name="Curved Connector 229"/>
            <p:cNvCxnSpPr/>
            <p:nvPr/>
          </p:nvCxnSpPr>
          <p:spPr bwMode="auto">
            <a:xfrm flipV="1">
              <a:off x="2655617" y="5704556"/>
              <a:ext cx="513986" cy="288032"/>
            </a:xfrm>
            <a:prstGeom prst="curvedConnector3">
              <a:avLst>
                <a:gd name="adj1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  <p:cxnSp>
          <p:nvCxnSpPr>
            <p:cNvPr id="135" name="Curved Connector 229"/>
            <p:cNvCxnSpPr/>
            <p:nvPr/>
          </p:nvCxnSpPr>
          <p:spPr bwMode="auto">
            <a:xfrm rot="5400000" flipH="1" flipV="1">
              <a:off x="3865314" y="4726563"/>
              <a:ext cx="349239" cy="296984"/>
            </a:xfrm>
            <a:prstGeom prst="curvedConnector3">
              <a:avLst>
                <a:gd name="adj1" fmla="val 50000"/>
              </a:avLst>
            </a:prstGeom>
            <a:grpFill/>
            <a:ln w="31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/>
          </p:spPr>
        </p:cxnSp>
      </p:grpSp>
      <p:sp>
        <p:nvSpPr>
          <p:cNvPr id="136" name="TextBox 135"/>
          <p:cNvSpPr txBox="1"/>
          <p:nvPr/>
        </p:nvSpPr>
        <p:spPr>
          <a:xfrm rot="18636911">
            <a:off x="2291705" y="2590241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H3R</a:t>
            </a:r>
            <a:endParaRPr lang="en-GB" i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943526" y="527066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H3R</a:t>
            </a:r>
            <a:endParaRPr lang="en-GB" i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536542" y="525691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H2R</a:t>
            </a:r>
            <a:endParaRPr lang="en-GB" i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95254" y="5253419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H1R</a:t>
            </a:r>
            <a:endParaRPr lang="en-GB" i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Summary slide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35" y="936000"/>
            <a:ext cx="2952000" cy="5463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Dopamine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From L-tyrosine via the intermediary L-DOPA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process utilises the enzymes TH and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dopa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decarboxylase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Reuptaken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by DAT and metabolised by MAO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A,B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COMT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1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5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receptors are G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- linked 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2-4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are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006699"/>
                </a:solidFill>
                <a:latin typeface="+mn-lt"/>
              </a:rPr>
              <a:t>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- linked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Agonists are used to treat PD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Antagonists are used in schizophrenia and as anti-emetics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4855" y="936000"/>
            <a:ext cx="2952000" cy="5216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Noradrenaline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From DA by the DA-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-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hydroxylase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enzyme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Reuptaken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by NET and metabolised by MAO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A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and COMT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Two categories of GPCRs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Alpha: Two types (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1 &amp; 2)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1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G</a:t>
            </a:r>
            <a:r>
              <a:rPr lang="en-GB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q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- linked, 2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G</a:t>
            </a:r>
            <a:r>
              <a:rPr lang="en-GB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i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- linked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Beta: Three types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All three G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s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- linked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Alpha blockers are centrally acting anti-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hypertensives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Beta-blockers are licensed for the treatment of anxiety &amp; migraines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56458" y="5246910"/>
            <a:ext cx="3024000" cy="12772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Histamine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Four classes of GPCRs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H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3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4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inverse agonists/ antagonists in clinical trials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67305" y="936430"/>
            <a:ext cx="3024000" cy="42627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Serotonin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From TRP by the TH &amp; AADC enzymes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Reuptaken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by SERT and metabolised by MAO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A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GPCRs: 5-HT1,2,4,6 &amp; 7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LGIC: 5-HT3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GPCR antagonists: anti-psychotics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GPCR agonists: migraine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triptans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), anxiety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buspirone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5HT3 antagonists: emesis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980728"/>
            <a:ext cx="8643998" cy="53245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Outline the process of monoamine synthesis and name the main enzymes involved </a:t>
            </a: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Dopamine and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noradrenaline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are generated from the amino-acid L-tyrosine by the step-wise actions of the enzymes tyrosine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hydroxylase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, DOPA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decarboxylase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, dopamine-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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hydoxylase</a:t>
            </a:r>
            <a:endParaRPr lang="en-GB" sz="2000" b="1" i="0" dirty="0" smtClean="0">
              <a:solidFill>
                <a:srgbClr val="FF0000"/>
              </a:solidFill>
              <a:latin typeface="+mn-lt"/>
            </a:endParaRP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Categorise the different dopamine receptors and summarise their associated pharmacology</a:t>
            </a:r>
          </a:p>
          <a:p>
            <a:pPr marL="271463" lvl="0" indent="-271463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-like: G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</a:rPr>
              <a:t>s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proteins</a:t>
            </a:r>
          </a:p>
          <a:p>
            <a:pPr marL="271463" lvl="0" indent="-271463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-like: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G</a:t>
            </a:r>
            <a:r>
              <a:rPr lang="en-GB" sz="2000" b="1" i="0" baseline="-25000" dirty="0" err="1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proteins</a:t>
            </a: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Agonists used to treat PD. Antagonists used for schizophrenia, depression &amp; emesis</a:t>
            </a:r>
          </a:p>
          <a:p>
            <a:pPr lvl="0"/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Describe the roles of adrenergic receptors in the central nervous system</a:t>
            </a:r>
          </a:p>
          <a:p>
            <a:pPr marL="271463" lvl="0" indent="-271463"/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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1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 receptors are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G</a:t>
            </a:r>
            <a:r>
              <a:rPr lang="en-GB" sz="2000" b="1" i="0" baseline="-25000" dirty="0" err="1" smtClean="0">
                <a:solidFill>
                  <a:srgbClr val="FF0000"/>
                </a:solidFill>
                <a:latin typeface="+mn-lt"/>
                <a:sym typeface="Symbol"/>
              </a:rPr>
              <a:t>q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-linked &amp; 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2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 receptors are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G</a:t>
            </a:r>
            <a:r>
              <a:rPr lang="en-GB" sz="2000" b="1" i="0" baseline="-25000" dirty="0" err="1" smtClean="0">
                <a:solidFill>
                  <a:srgbClr val="FF0000"/>
                </a:solidFill>
                <a:latin typeface="+mn-lt"/>
                <a:sym typeface="Symbol"/>
              </a:rPr>
              <a:t>i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-linked </a:t>
            </a:r>
          </a:p>
          <a:p>
            <a:pPr marL="271463" lvl="0" indent="-271463"/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-receptors are all linked to G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s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 proteins</a:t>
            </a:r>
            <a:endParaRPr lang="en-GB" sz="2000" b="1" i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8482" y="1423804"/>
            <a:ext cx="8643998" cy="4093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Outline the process of monoamine synthesis and name the main enzymes involved 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Categorise the different dopamine receptors and summarise their associated pharmacology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Describe the roles of adrenergic receptors in the central nervous system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Outline the process of 5-HT synthesis and metabolism and summarise the therapeutic action of drugs that module 5-HT receptors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Review the actions of histamine within the central nervous system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196752"/>
            <a:ext cx="8643998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4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Outline the process of 5-HT synthesis and metabolism and summarise the therapeutic action of drugs that module 5-HT receptors</a:t>
            </a: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5-HT is synthesised from dietary tryptophan; re-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uptaken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by SERT and metabolised by MAO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</a:rPr>
              <a:t>B</a:t>
            </a:r>
            <a:endParaRPr lang="en-GB" sz="2000" b="1" i="0" dirty="0" smtClean="0">
              <a:solidFill>
                <a:srgbClr val="FF0000"/>
              </a:solidFill>
              <a:latin typeface="+mn-lt"/>
            </a:endParaRP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Partial agonists of 5-HT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</a:rPr>
              <a:t>1A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(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buspirone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) &amp; 5-HT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</a:rPr>
              <a:t>1B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(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sumatriptan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) are used in the respective treatment of anxiety and migraines</a:t>
            </a: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The 5-HT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receptor selective antagonists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granisetron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and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palonosetron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are used in the  treatment of nausea &amp; vomiting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Review the actions of histamine within the central nervous system</a:t>
            </a: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The H3R inverse agonist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pitolisant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is licensed for the treatment of narcolepsy in the US and in clinical trials for AD &amp; schizophrenia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Lecture structure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35" y="936000"/>
            <a:ext cx="2952000" cy="19236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Dopamine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34855" y="936000"/>
            <a:ext cx="2952000" cy="19236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Noradrenaline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56458" y="5246910"/>
            <a:ext cx="3024000" cy="8463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Histamine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67305" y="936430"/>
            <a:ext cx="3024000" cy="19236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Serotonin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Box 97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Dopamine: synthesis &amp; metabolism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2" name="Group 157"/>
          <p:cNvGrpSpPr/>
          <p:nvPr/>
        </p:nvGrpSpPr>
        <p:grpSpPr>
          <a:xfrm rot="8130360">
            <a:off x="3610755" y="2475823"/>
            <a:ext cx="587390" cy="587199"/>
            <a:chOff x="5873448" y="2145695"/>
            <a:chExt cx="1274838" cy="1461105"/>
          </a:xfrm>
        </p:grpSpPr>
        <p:sp>
          <p:nvSpPr>
            <p:cNvPr id="159" name="Freeform 158"/>
            <p:cNvSpPr/>
            <p:nvPr/>
          </p:nvSpPr>
          <p:spPr bwMode="auto">
            <a:xfrm>
              <a:off x="5873448" y="2145695"/>
              <a:ext cx="1274838" cy="1461105"/>
            </a:xfrm>
            <a:custGeom>
              <a:avLst/>
              <a:gdLst>
                <a:gd name="connsiteX0" fmla="*/ 803123 w 1274838"/>
                <a:gd name="connsiteY0" fmla="*/ 2419 h 1461105"/>
                <a:gd name="connsiteX1" fmla="*/ 367695 w 1274838"/>
                <a:gd name="connsiteY1" fmla="*/ 89505 h 1461105"/>
                <a:gd name="connsiteX2" fmla="*/ 91923 w 1274838"/>
                <a:gd name="connsiteY2" fmla="*/ 379791 h 1461105"/>
                <a:gd name="connsiteX3" fmla="*/ 19352 w 1274838"/>
                <a:gd name="connsiteY3" fmla="*/ 757162 h 1461105"/>
                <a:gd name="connsiteX4" fmla="*/ 19352 w 1274838"/>
                <a:gd name="connsiteY4" fmla="*/ 1047448 h 1461105"/>
                <a:gd name="connsiteX5" fmla="*/ 135466 w 1274838"/>
                <a:gd name="connsiteY5" fmla="*/ 1323219 h 1461105"/>
                <a:gd name="connsiteX6" fmla="*/ 483809 w 1274838"/>
                <a:gd name="connsiteY6" fmla="*/ 1453848 h 1461105"/>
                <a:gd name="connsiteX7" fmla="*/ 832152 w 1274838"/>
                <a:gd name="connsiteY7" fmla="*/ 1279676 h 1461105"/>
                <a:gd name="connsiteX8" fmla="*/ 919238 w 1274838"/>
                <a:gd name="connsiteY8" fmla="*/ 873276 h 1461105"/>
                <a:gd name="connsiteX9" fmla="*/ 1165981 w 1274838"/>
                <a:gd name="connsiteY9" fmla="*/ 626534 h 1461105"/>
                <a:gd name="connsiteX10" fmla="*/ 1267581 w 1274838"/>
                <a:gd name="connsiteY10" fmla="*/ 336248 h 1461105"/>
                <a:gd name="connsiteX11" fmla="*/ 1122438 w 1274838"/>
                <a:gd name="connsiteY11" fmla="*/ 74991 h 1461105"/>
                <a:gd name="connsiteX12" fmla="*/ 803123 w 1274838"/>
                <a:gd name="connsiteY12" fmla="*/ 2419 h 146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4838" h="1461105">
                  <a:moveTo>
                    <a:pt x="803123" y="2419"/>
                  </a:moveTo>
                  <a:cubicBezTo>
                    <a:pt x="677333" y="4838"/>
                    <a:pt x="486228" y="26610"/>
                    <a:pt x="367695" y="89505"/>
                  </a:cubicBezTo>
                  <a:cubicBezTo>
                    <a:pt x="249162" y="152400"/>
                    <a:pt x="149980" y="268515"/>
                    <a:pt x="91923" y="379791"/>
                  </a:cubicBezTo>
                  <a:cubicBezTo>
                    <a:pt x="33866" y="491067"/>
                    <a:pt x="31447" y="645886"/>
                    <a:pt x="19352" y="757162"/>
                  </a:cubicBezTo>
                  <a:cubicBezTo>
                    <a:pt x="7257" y="868438"/>
                    <a:pt x="0" y="953105"/>
                    <a:pt x="19352" y="1047448"/>
                  </a:cubicBezTo>
                  <a:cubicBezTo>
                    <a:pt x="38704" y="1141791"/>
                    <a:pt x="58057" y="1255486"/>
                    <a:pt x="135466" y="1323219"/>
                  </a:cubicBezTo>
                  <a:cubicBezTo>
                    <a:pt x="212876" y="1390952"/>
                    <a:pt x="367695" y="1461105"/>
                    <a:pt x="483809" y="1453848"/>
                  </a:cubicBezTo>
                  <a:cubicBezTo>
                    <a:pt x="599923" y="1446591"/>
                    <a:pt x="759581" y="1376438"/>
                    <a:pt x="832152" y="1279676"/>
                  </a:cubicBezTo>
                  <a:cubicBezTo>
                    <a:pt x="904723" y="1182914"/>
                    <a:pt x="863600" y="982133"/>
                    <a:pt x="919238" y="873276"/>
                  </a:cubicBezTo>
                  <a:cubicBezTo>
                    <a:pt x="974876" y="764419"/>
                    <a:pt x="1107924" y="716039"/>
                    <a:pt x="1165981" y="626534"/>
                  </a:cubicBezTo>
                  <a:cubicBezTo>
                    <a:pt x="1224038" y="537029"/>
                    <a:pt x="1274838" y="428172"/>
                    <a:pt x="1267581" y="336248"/>
                  </a:cubicBezTo>
                  <a:cubicBezTo>
                    <a:pt x="1260324" y="244324"/>
                    <a:pt x="1192591" y="130629"/>
                    <a:pt x="1122438" y="74991"/>
                  </a:cubicBezTo>
                  <a:cubicBezTo>
                    <a:pt x="1052286" y="19353"/>
                    <a:pt x="928913" y="0"/>
                    <a:pt x="803123" y="2419"/>
                  </a:cubicBezTo>
                  <a:close/>
                </a:path>
              </a:pathLst>
            </a:custGeom>
            <a:solidFill>
              <a:schemeClr val="accent1">
                <a:alpha val="46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8750" h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0" name="Freeform 159"/>
            <p:cNvSpPr/>
            <p:nvPr/>
          </p:nvSpPr>
          <p:spPr bwMode="auto">
            <a:xfrm>
              <a:off x="5967791" y="2286000"/>
              <a:ext cx="1069219" cy="1262742"/>
            </a:xfrm>
            <a:custGeom>
              <a:avLst/>
              <a:gdLst>
                <a:gd name="connsiteX0" fmla="*/ 665238 w 1069219"/>
                <a:gd name="connsiteY0" fmla="*/ 7257 h 1262742"/>
                <a:gd name="connsiteX1" fmla="*/ 810380 w 1069219"/>
                <a:gd name="connsiteY1" fmla="*/ 7257 h 1262742"/>
                <a:gd name="connsiteX2" fmla="*/ 941009 w 1069219"/>
                <a:gd name="connsiteY2" fmla="*/ 50800 h 1262742"/>
                <a:gd name="connsiteX3" fmla="*/ 1042609 w 1069219"/>
                <a:gd name="connsiteY3" fmla="*/ 137886 h 1262742"/>
                <a:gd name="connsiteX4" fmla="*/ 1042609 w 1069219"/>
                <a:gd name="connsiteY4" fmla="*/ 326571 h 1262742"/>
                <a:gd name="connsiteX5" fmla="*/ 882952 w 1069219"/>
                <a:gd name="connsiteY5" fmla="*/ 268514 h 1262742"/>
                <a:gd name="connsiteX6" fmla="*/ 737809 w 1069219"/>
                <a:gd name="connsiteY6" fmla="*/ 210457 h 1262742"/>
                <a:gd name="connsiteX7" fmla="*/ 795866 w 1069219"/>
                <a:gd name="connsiteY7" fmla="*/ 326571 h 1262742"/>
                <a:gd name="connsiteX8" fmla="*/ 926495 w 1069219"/>
                <a:gd name="connsiteY8" fmla="*/ 399143 h 1262742"/>
                <a:gd name="connsiteX9" fmla="*/ 955523 w 1069219"/>
                <a:gd name="connsiteY9" fmla="*/ 457200 h 1262742"/>
                <a:gd name="connsiteX10" fmla="*/ 926495 w 1069219"/>
                <a:gd name="connsiteY10" fmla="*/ 515257 h 1262742"/>
                <a:gd name="connsiteX11" fmla="*/ 752323 w 1069219"/>
                <a:gd name="connsiteY11" fmla="*/ 544286 h 1262742"/>
                <a:gd name="connsiteX12" fmla="*/ 621695 w 1069219"/>
                <a:gd name="connsiteY12" fmla="*/ 442686 h 1262742"/>
                <a:gd name="connsiteX13" fmla="*/ 534609 w 1069219"/>
                <a:gd name="connsiteY13" fmla="*/ 457200 h 1262742"/>
                <a:gd name="connsiteX14" fmla="*/ 708780 w 1069219"/>
                <a:gd name="connsiteY14" fmla="*/ 602343 h 1262742"/>
                <a:gd name="connsiteX15" fmla="*/ 752323 w 1069219"/>
                <a:gd name="connsiteY15" fmla="*/ 703943 h 1262742"/>
                <a:gd name="connsiteX16" fmla="*/ 752323 w 1069219"/>
                <a:gd name="connsiteY16" fmla="*/ 747486 h 1262742"/>
                <a:gd name="connsiteX17" fmla="*/ 607180 w 1069219"/>
                <a:gd name="connsiteY17" fmla="*/ 718457 h 1262742"/>
                <a:gd name="connsiteX18" fmla="*/ 505580 w 1069219"/>
                <a:gd name="connsiteY18" fmla="*/ 616857 h 1262742"/>
                <a:gd name="connsiteX19" fmla="*/ 418495 w 1069219"/>
                <a:gd name="connsiteY19" fmla="*/ 587829 h 1262742"/>
                <a:gd name="connsiteX20" fmla="*/ 360438 w 1069219"/>
                <a:gd name="connsiteY20" fmla="*/ 645886 h 1262742"/>
                <a:gd name="connsiteX21" fmla="*/ 534609 w 1069219"/>
                <a:gd name="connsiteY21" fmla="*/ 747486 h 1262742"/>
                <a:gd name="connsiteX22" fmla="*/ 621695 w 1069219"/>
                <a:gd name="connsiteY22" fmla="*/ 805543 h 1262742"/>
                <a:gd name="connsiteX23" fmla="*/ 737809 w 1069219"/>
                <a:gd name="connsiteY23" fmla="*/ 878114 h 1262742"/>
                <a:gd name="connsiteX24" fmla="*/ 737809 w 1069219"/>
                <a:gd name="connsiteY24" fmla="*/ 921657 h 1262742"/>
                <a:gd name="connsiteX25" fmla="*/ 708780 w 1069219"/>
                <a:gd name="connsiteY25" fmla="*/ 994229 h 1262742"/>
                <a:gd name="connsiteX26" fmla="*/ 578152 w 1069219"/>
                <a:gd name="connsiteY26" fmla="*/ 1008743 h 1262742"/>
                <a:gd name="connsiteX27" fmla="*/ 462038 w 1069219"/>
                <a:gd name="connsiteY27" fmla="*/ 979714 h 1262742"/>
                <a:gd name="connsiteX28" fmla="*/ 345923 w 1069219"/>
                <a:gd name="connsiteY28" fmla="*/ 907143 h 1262742"/>
                <a:gd name="connsiteX29" fmla="*/ 331409 w 1069219"/>
                <a:gd name="connsiteY29" fmla="*/ 994229 h 1262742"/>
                <a:gd name="connsiteX30" fmla="*/ 534609 w 1069219"/>
                <a:gd name="connsiteY30" fmla="*/ 1110343 h 1262742"/>
                <a:gd name="connsiteX31" fmla="*/ 607180 w 1069219"/>
                <a:gd name="connsiteY31" fmla="*/ 1182914 h 1262742"/>
                <a:gd name="connsiteX32" fmla="*/ 505580 w 1069219"/>
                <a:gd name="connsiteY32" fmla="*/ 1240971 h 1262742"/>
                <a:gd name="connsiteX33" fmla="*/ 316895 w 1069219"/>
                <a:gd name="connsiteY33" fmla="*/ 1240971 h 1262742"/>
                <a:gd name="connsiteX34" fmla="*/ 128209 w 1069219"/>
                <a:gd name="connsiteY34" fmla="*/ 1110343 h 1262742"/>
                <a:gd name="connsiteX35" fmla="*/ 84666 w 1069219"/>
                <a:gd name="connsiteY35" fmla="*/ 1052286 h 1262742"/>
                <a:gd name="connsiteX36" fmla="*/ 70152 w 1069219"/>
                <a:gd name="connsiteY36" fmla="*/ 965200 h 1262742"/>
                <a:gd name="connsiteX37" fmla="*/ 186266 w 1069219"/>
                <a:gd name="connsiteY37" fmla="*/ 965200 h 1262742"/>
                <a:gd name="connsiteX38" fmla="*/ 215295 w 1069219"/>
                <a:gd name="connsiteY38" fmla="*/ 921657 h 1262742"/>
                <a:gd name="connsiteX39" fmla="*/ 99180 w 1069219"/>
                <a:gd name="connsiteY39" fmla="*/ 892629 h 1262742"/>
                <a:gd name="connsiteX40" fmla="*/ 41123 w 1069219"/>
                <a:gd name="connsiteY40" fmla="*/ 849086 h 1262742"/>
                <a:gd name="connsiteX41" fmla="*/ 26609 w 1069219"/>
                <a:gd name="connsiteY41" fmla="*/ 703943 h 1262742"/>
                <a:gd name="connsiteX42" fmla="*/ 200780 w 1069219"/>
                <a:gd name="connsiteY42" fmla="*/ 791029 h 1262742"/>
                <a:gd name="connsiteX43" fmla="*/ 345923 w 1069219"/>
                <a:gd name="connsiteY43" fmla="*/ 834571 h 1262742"/>
                <a:gd name="connsiteX44" fmla="*/ 389466 w 1069219"/>
                <a:gd name="connsiteY44" fmla="*/ 820057 h 1262742"/>
                <a:gd name="connsiteX45" fmla="*/ 273352 w 1069219"/>
                <a:gd name="connsiteY45" fmla="*/ 703943 h 1262742"/>
                <a:gd name="connsiteX46" fmla="*/ 200780 w 1069219"/>
                <a:gd name="connsiteY46" fmla="*/ 674914 h 1262742"/>
                <a:gd name="connsiteX47" fmla="*/ 70152 w 1069219"/>
                <a:gd name="connsiteY47" fmla="*/ 587829 h 1262742"/>
                <a:gd name="connsiteX48" fmla="*/ 55638 w 1069219"/>
                <a:gd name="connsiteY48" fmla="*/ 486229 h 1262742"/>
                <a:gd name="connsiteX49" fmla="*/ 113695 w 1069219"/>
                <a:gd name="connsiteY49" fmla="*/ 413657 h 1262742"/>
                <a:gd name="connsiteX50" fmla="*/ 258838 w 1069219"/>
                <a:gd name="connsiteY50" fmla="*/ 442686 h 1262742"/>
                <a:gd name="connsiteX51" fmla="*/ 389466 w 1069219"/>
                <a:gd name="connsiteY51" fmla="*/ 500743 h 1262742"/>
                <a:gd name="connsiteX52" fmla="*/ 433009 w 1069219"/>
                <a:gd name="connsiteY52" fmla="*/ 442686 h 1262742"/>
                <a:gd name="connsiteX53" fmla="*/ 244323 w 1069219"/>
                <a:gd name="connsiteY53" fmla="*/ 355600 h 1262742"/>
                <a:gd name="connsiteX54" fmla="*/ 186266 w 1069219"/>
                <a:gd name="connsiteY54" fmla="*/ 297543 h 1262742"/>
                <a:gd name="connsiteX55" fmla="*/ 200780 w 1069219"/>
                <a:gd name="connsiteY55" fmla="*/ 210457 h 1262742"/>
                <a:gd name="connsiteX56" fmla="*/ 403980 w 1069219"/>
                <a:gd name="connsiteY56" fmla="*/ 268514 h 1262742"/>
                <a:gd name="connsiteX57" fmla="*/ 520095 w 1069219"/>
                <a:gd name="connsiteY57" fmla="*/ 297543 h 1262742"/>
                <a:gd name="connsiteX58" fmla="*/ 534609 w 1069219"/>
                <a:gd name="connsiteY58" fmla="*/ 239486 h 1262742"/>
                <a:gd name="connsiteX59" fmla="*/ 534609 w 1069219"/>
                <a:gd name="connsiteY59" fmla="*/ 239486 h 1262742"/>
                <a:gd name="connsiteX60" fmla="*/ 462038 w 1069219"/>
                <a:gd name="connsiteY60" fmla="*/ 181429 h 1262742"/>
                <a:gd name="connsiteX61" fmla="*/ 331409 w 1069219"/>
                <a:gd name="connsiteY61" fmla="*/ 137886 h 1262742"/>
                <a:gd name="connsiteX62" fmla="*/ 418495 w 1069219"/>
                <a:gd name="connsiteY62" fmla="*/ 79829 h 1262742"/>
                <a:gd name="connsiteX63" fmla="*/ 549123 w 1069219"/>
                <a:gd name="connsiteY63" fmla="*/ 36286 h 1262742"/>
                <a:gd name="connsiteX64" fmla="*/ 665238 w 1069219"/>
                <a:gd name="connsiteY64" fmla="*/ 7257 h 126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69219" h="1262742">
                  <a:moveTo>
                    <a:pt x="665238" y="7257"/>
                  </a:moveTo>
                  <a:cubicBezTo>
                    <a:pt x="708781" y="2419"/>
                    <a:pt x="764418" y="0"/>
                    <a:pt x="810380" y="7257"/>
                  </a:cubicBezTo>
                  <a:cubicBezTo>
                    <a:pt x="856342" y="14514"/>
                    <a:pt x="902304" y="29029"/>
                    <a:pt x="941009" y="50800"/>
                  </a:cubicBezTo>
                  <a:cubicBezTo>
                    <a:pt x="979714" y="72571"/>
                    <a:pt x="1025676" y="91924"/>
                    <a:pt x="1042609" y="137886"/>
                  </a:cubicBezTo>
                  <a:cubicBezTo>
                    <a:pt x="1059542" y="183848"/>
                    <a:pt x="1069219" y="304800"/>
                    <a:pt x="1042609" y="326571"/>
                  </a:cubicBezTo>
                  <a:cubicBezTo>
                    <a:pt x="1015999" y="348342"/>
                    <a:pt x="933752" y="287866"/>
                    <a:pt x="882952" y="268514"/>
                  </a:cubicBezTo>
                  <a:cubicBezTo>
                    <a:pt x="832152" y="249162"/>
                    <a:pt x="752323" y="200781"/>
                    <a:pt x="737809" y="210457"/>
                  </a:cubicBezTo>
                  <a:cubicBezTo>
                    <a:pt x="723295" y="220133"/>
                    <a:pt x="764418" y="295123"/>
                    <a:pt x="795866" y="326571"/>
                  </a:cubicBezTo>
                  <a:cubicBezTo>
                    <a:pt x="827314" y="358019"/>
                    <a:pt x="899886" y="377372"/>
                    <a:pt x="926495" y="399143"/>
                  </a:cubicBezTo>
                  <a:cubicBezTo>
                    <a:pt x="953104" y="420914"/>
                    <a:pt x="955523" y="437848"/>
                    <a:pt x="955523" y="457200"/>
                  </a:cubicBezTo>
                  <a:cubicBezTo>
                    <a:pt x="955523" y="476552"/>
                    <a:pt x="960362" y="500743"/>
                    <a:pt x="926495" y="515257"/>
                  </a:cubicBezTo>
                  <a:cubicBezTo>
                    <a:pt x="892628" y="529771"/>
                    <a:pt x="803123" y="556381"/>
                    <a:pt x="752323" y="544286"/>
                  </a:cubicBezTo>
                  <a:cubicBezTo>
                    <a:pt x="701523" y="532191"/>
                    <a:pt x="657981" y="457200"/>
                    <a:pt x="621695" y="442686"/>
                  </a:cubicBezTo>
                  <a:cubicBezTo>
                    <a:pt x="585409" y="428172"/>
                    <a:pt x="520095" y="430591"/>
                    <a:pt x="534609" y="457200"/>
                  </a:cubicBezTo>
                  <a:cubicBezTo>
                    <a:pt x="549123" y="483810"/>
                    <a:pt x="672494" y="561219"/>
                    <a:pt x="708780" y="602343"/>
                  </a:cubicBezTo>
                  <a:cubicBezTo>
                    <a:pt x="745066" y="643467"/>
                    <a:pt x="745066" y="679753"/>
                    <a:pt x="752323" y="703943"/>
                  </a:cubicBezTo>
                  <a:cubicBezTo>
                    <a:pt x="759580" y="728133"/>
                    <a:pt x="776513" y="745067"/>
                    <a:pt x="752323" y="747486"/>
                  </a:cubicBezTo>
                  <a:cubicBezTo>
                    <a:pt x="728133" y="749905"/>
                    <a:pt x="648304" y="740229"/>
                    <a:pt x="607180" y="718457"/>
                  </a:cubicBezTo>
                  <a:cubicBezTo>
                    <a:pt x="566056" y="696686"/>
                    <a:pt x="537027" y="638628"/>
                    <a:pt x="505580" y="616857"/>
                  </a:cubicBezTo>
                  <a:cubicBezTo>
                    <a:pt x="474133" y="595086"/>
                    <a:pt x="442685" y="582991"/>
                    <a:pt x="418495" y="587829"/>
                  </a:cubicBezTo>
                  <a:cubicBezTo>
                    <a:pt x="394305" y="592667"/>
                    <a:pt x="341086" y="619277"/>
                    <a:pt x="360438" y="645886"/>
                  </a:cubicBezTo>
                  <a:cubicBezTo>
                    <a:pt x="379790" y="672495"/>
                    <a:pt x="491066" y="720877"/>
                    <a:pt x="534609" y="747486"/>
                  </a:cubicBezTo>
                  <a:cubicBezTo>
                    <a:pt x="578152" y="774096"/>
                    <a:pt x="587828" y="783772"/>
                    <a:pt x="621695" y="805543"/>
                  </a:cubicBezTo>
                  <a:cubicBezTo>
                    <a:pt x="655562" y="827314"/>
                    <a:pt x="718457" y="858762"/>
                    <a:pt x="737809" y="878114"/>
                  </a:cubicBezTo>
                  <a:cubicBezTo>
                    <a:pt x="757161" y="897466"/>
                    <a:pt x="742647" y="902305"/>
                    <a:pt x="737809" y="921657"/>
                  </a:cubicBezTo>
                  <a:cubicBezTo>
                    <a:pt x="732971" y="941010"/>
                    <a:pt x="735389" y="979715"/>
                    <a:pt x="708780" y="994229"/>
                  </a:cubicBezTo>
                  <a:cubicBezTo>
                    <a:pt x="682171" y="1008743"/>
                    <a:pt x="619276" y="1011162"/>
                    <a:pt x="578152" y="1008743"/>
                  </a:cubicBezTo>
                  <a:cubicBezTo>
                    <a:pt x="537028" y="1006324"/>
                    <a:pt x="500743" y="996647"/>
                    <a:pt x="462038" y="979714"/>
                  </a:cubicBezTo>
                  <a:cubicBezTo>
                    <a:pt x="423333" y="962781"/>
                    <a:pt x="367694" y="904724"/>
                    <a:pt x="345923" y="907143"/>
                  </a:cubicBezTo>
                  <a:cubicBezTo>
                    <a:pt x="324152" y="909562"/>
                    <a:pt x="299961" y="960362"/>
                    <a:pt x="331409" y="994229"/>
                  </a:cubicBezTo>
                  <a:cubicBezTo>
                    <a:pt x="362857" y="1028096"/>
                    <a:pt x="488647" y="1078896"/>
                    <a:pt x="534609" y="1110343"/>
                  </a:cubicBezTo>
                  <a:cubicBezTo>
                    <a:pt x="580571" y="1141790"/>
                    <a:pt x="612018" y="1161143"/>
                    <a:pt x="607180" y="1182914"/>
                  </a:cubicBezTo>
                  <a:cubicBezTo>
                    <a:pt x="602342" y="1204685"/>
                    <a:pt x="553961" y="1231295"/>
                    <a:pt x="505580" y="1240971"/>
                  </a:cubicBezTo>
                  <a:cubicBezTo>
                    <a:pt x="457199" y="1250647"/>
                    <a:pt x="379790" y="1262742"/>
                    <a:pt x="316895" y="1240971"/>
                  </a:cubicBezTo>
                  <a:cubicBezTo>
                    <a:pt x="254000" y="1219200"/>
                    <a:pt x="166914" y="1141790"/>
                    <a:pt x="128209" y="1110343"/>
                  </a:cubicBezTo>
                  <a:cubicBezTo>
                    <a:pt x="89504" y="1078896"/>
                    <a:pt x="94342" y="1076476"/>
                    <a:pt x="84666" y="1052286"/>
                  </a:cubicBezTo>
                  <a:cubicBezTo>
                    <a:pt x="74990" y="1028096"/>
                    <a:pt x="53219" y="979714"/>
                    <a:pt x="70152" y="965200"/>
                  </a:cubicBezTo>
                  <a:cubicBezTo>
                    <a:pt x="87085" y="950686"/>
                    <a:pt x="162076" y="972457"/>
                    <a:pt x="186266" y="965200"/>
                  </a:cubicBezTo>
                  <a:cubicBezTo>
                    <a:pt x="210456" y="957943"/>
                    <a:pt x="229809" y="933752"/>
                    <a:pt x="215295" y="921657"/>
                  </a:cubicBezTo>
                  <a:cubicBezTo>
                    <a:pt x="200781" y="909562"/>
                    <a:pt x="128209" y="904724"/>
                    <a:pt x="99180" y="892629"/>
                  </a:cubicBezTo>
                  <a:cubicBezTo>
                    <a:pt x="70151" y="880534"/>
                    <a:pt x="53218" y="880534"/>
                    <a:pt x="41123" y="849086"/>
                  </a:cubicBezTo>
                  <a:cubicBezTo>
                    <a:pt x="29028" y="817638"/>
                    <a:pt x="0" y="713619"/>
                    <a:pt x="26609" y="703943"/>
                  </a:cubicBezTo>
                  <a:cubicBezTo>
                    <a:pt x="53219" y="694267"/>
                    <a:pt x="147561" y="769258"/>
                    <a:pt x="200780" y="791029"/>
                  </a:cubicBezTo>
                  <a:cubicBezTo>
                    <a:pt x="253999" y="812800"/>
                    <a:pt x="314475" y="829733"/>
                    <a:pt x="345923" y="834571"/>
                  </a:cubicBezTo>
                  <a:cubicBezTo>
                    <a:pt x="377371" y="839409"/>
                    <a:pt x="401561" y="841828"/>
                    <a:pt x="389466" y="820057"/>
                  </a:cubicBezTo>
                  <a:cubicBezTo>
                    <a:pt x="377371" y="798286"/>
                    <a:pt x="304800" y="728133"/>
                    <a:pt x="273352" y="703943"/>
                  </a:cubicBezTo>
                  <a:cubicBezTo>
                    <a:pt x="241904" y="679753"/>
                    <a:pt x="234647" y="694266"/>
                    <a:pt x="200780" y="674914"/>
                  </a:cubicBezTo>
                  <a:cubicBezTo>
                    <a:pt x="166913" y="655562"/>
                    <a:pt x="94342" y="619276"/>
                    <a:pt x="70152" y="587829"/>
                  </a:cubicBezTo>
                  <a:cubicBezTo>
                    <a:pt x="45962" y="556382"/>
                    <a:pt x="48381" y="515258"/>
                    <a:pt x="55638" y="486229"/>
                  </a:cubicBezTo>
                  <a:cubicBezTo>
                    <a:pt x="62895" y="457200"/>
                    <a:pt x="79828" y="420914"/>
                    <a:pt x="113695" y="413657"/>
                  </a:cubicBezTo>
                  <a:cubicBezTo>
                    <a:pt x="147562" y="406400"/>
                    <a:pt x="212876" y="428172"/>
                    <a:pt x="258838" y="442686"/>
                  </a:cubicBezTo>
                  <a:cubicBezTo>
                    <a:pt x="304800" y="457200"/>
                    <a:pt x="360438" y="500743"/>
                    <a:pt x="389466" y="500743"/>
                  </a:cubicBezTo>
                  <a:cubicBezTo>
                    <a:pt x="418494" y="500743"/>
                    <a:pt x="457199" y="466876"/>
                    <a:pt x="433009" y="442686"/>
                  </a:cubicBezTo>
                  <a:cubicBezTo>
                    <a:pt x="408819" y="418496"/>
                    <a:pt x="285447" y="379790"/>
                    <a:pt x="244323" y="355600"/>
                  </a:cubicBezTo>
                  <a:cubicBezTo>
                    <a:pt x="203199" y="331410"/>
                    <a:pt x="193523" y="321733"/>
                    <a:pt x="186266" y="297543"/>
                  </a:cubicBezTo>
                  <a:cubicBezTo>
                    <a:pt x="179009" y="273353"/>
                    <a:pt x="164494" y="215295"/>
                    <a:pt x="200780" y="210457"/>
                  </a:cubicBezTo>
                  <a:cubicBezTo>
                    <a:pt x="237066" y="205619"/>
                    <a:pt x="350761" y="254000"/>
                    <a:pt x="403980" y="268514"/>
                  </a:cubicBezTo>
                  <a:cubicBezTo>
                    <a:pt x="457199" y="283028"/>
                    <a:pt x="498324" y="302381"/>
                    <a:pt x="520095" y="297543"/>
                  </a:cubicBezTo>
                  <a:cubicBezTo>
                    <a:pt x="541866" y="292705"/>
                    <a:pt x="534609" y="239486"/>
                    <a:pt x="534609" y="239486"/>
                  </a:cubicBezTo>
                  <a:lnTo>
                    <a:pt x="534609" y="239486"/>
                  </a:lnTo>
                  <a:cubicBezTo>
                    <a:pt x="522514" y="229810"/>
                    <a:pt x="495905" y="198362"/>
                    <a:pt x="462038" y="181429"/>
                  </a:cubicBezTo>
                  <a:cubicBezTo>
                    <a:pt x="428171" y="164496"/>
                    <a:pt x="338666" y="154819"/>
                    <a:pt x="331409" y="137886"/>
                  </a:cubicBezTo>
                  <a:cubicBezTo>
                    <a:pt x="324152" y="120953"/>
                    <a:pt x="382209" y="96762"/>
                    <a:pt x="418495" y="79829"/>
                  </a:cubicBezTo>
                  <a:cubicBezTo>
                    <a:pt x="454781" y="62896"/>
                    <a:pt x="505580" y="48381"/>
                    <a:pt x="549123" y="36286"/>
                  </a:cubicBezTo>
                  <a:cubicBezTo>
                    <a:pt x="592666" y="24191"/>
                    <a:pt x="621695" y="12095"/>
                    <a:pt x="665238" y="7257"/>
                  </a:cubicBezTo>
                  <a:close/>
                </a:path>
              </a:pathLst>
            </a:custGeom>
            <a:solidFill>
              <a:schemeClr val="bg1">
                <a:alpha val="59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plastic">
              <a:bevelT w="120650" h="10795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Group 154"/>
          <p:cNvGrpSpPr/>
          <p:nvPr/>
        </p:nvGrpSpPr>
        <p:grpSpPr>
          <a:xfrm rot="729979">
            <a:off x="489791" y="2814249"/>
            <a:ext cx="621422" cy="644591"/>
            <a:chOff x="5873448" y="2145695"/>
            <a:chExt cx="1274838" cy="1461105"/>
          </a:xfrm>
        </p:grpSpPr>
        <p:sp>
          <p:nvSpPr>
            <p:cNvPr id="156" name="Freeform 155"/>
            <p:cNvSpPr/>
            <p:nvPr/>
          </p:nvSpPr>
          <p:spPr bwMode="auto">
            <a:xfrm>
              <a:off x="5873448" y="2145695"/>
              <a:ext cx="1274838" cy="1461105"/>
            </a:xfrm>
            <a:custGeom>
              <a:avLst/>
              <a:gdLst>
                <a:gd name="connsiteX0" fmla="*/ 803123 w 1274838"/>
                <a:gd name="connsiteY0" fmla="*/ 2419 h 1461105"/>
                <a:gd name="connsiteX1" fmla="*/ 367695 w 1274838"/>
                <a:gd name="connsiteY1" fmla="*/ 89505 h 1461105"/>
                <a:gd name="connsiteX2" fmla="*/ 91923 w 1274838"/>
                <a:gd name="connsiteY2" fmla="*/ 379791 h 1461105"/>
                <a:gd name="connsiteX3" fmla="*/ 19352 w 1274838"/>
                <a:gd name="connsiteY3" fmla="*/ 757162 h 1461105"/>
                <a:gd name="connsiteX4" fmla="*/ 19352 w 1274838"/>
                <a:gd name="connsiteY4" fmla="*/ 1047448 h 1461105"/>
                <a:gd name="connsiteX5" fmla="*/ 135466 w 1274838"/>
                <a:gd name="connsiteY5" fmla="*/ 1323219 h 1461105"/>
                <a:gd name="connsiteX6" fmla="*/ 483809 w 1274838"/>
                <a:gd name="connsiteY6" fmla="*/ 1453848 h 1461105"/>
                <a:gd name="connsiteX7" fmla="*/ 832152 w 1274838"/>
                <a:gd name="connsiteY7" fmla="*/ 1279676 h 1461105"/>
                <a:gd name="connsiteX8" fmla="*/ 919238 w 1274838"/>
                <a:gd name="connsiteY8" fmla="*/ 873276 h 1461105"/>
                <a:gd name="connsiteX9" fmla="*/ 1165981 w 1274838"/>
                <a:gd name="connsiteY9" fmla="*/ 626534 h 1461105"/>
                <a:gd name="connsiteX10" fmla="*/ 1267581 w 1274838"/>
                <a:gd name="connsiteY10" fmla="*/ 336248 h 1461105"/>
                <a:gd name="connsiteX11" fmla="*/ 1122438 w 1274838"/>
                <a:gd name="connsiteY11" fmla="*/ 74991 h 1461105"/>
                <a:gd name="connsiteX12" fmla="*/ 803123 w 1274838"/>
                <a:gd name="connsiteY12" fmla="*/ 2419 h 146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4838" h="1461105">
                  <a:moveTo>
                    <a:pt x="803123" y="2419"/>
                  </a:moveTo>
                  <a:cubicBezTo>
                    <a:pt x="677333" y="4838"/>
                    <a:pt x="486228" y="26610"/>
                    <a:pt x="367695" y="89505"/>
                  </a:cubicBezTo>
                  <a:cubicBezTo>
                    <a:pt x="249162" y="152400"/>
                    <a:pt x="149980" y="268515"/>
                    <a:pt x="91923" y="379791"/>
                  </a:cubicBezTo>
                  <a:cubicBezTo>
                    <a:pt x="33866" y="491067"/>
                    <a:pt x="31447" y="645886"/>
                    <a:pt x="19352" y="757162"/>
                  </a:cubicBezTo>
                  <a:cubicBezTo>
                    <a:pt x="7257" y="868438"/>
                    <a:pt x="0" y="953105"/>
                    <a:pt x="19352" y="1047448"/>
                  </a:cubicBezTo>
                  <a:cubicBezTo>
                    <a:pt x="38704" y="1141791"/>
                    <a:pt x="58057" y="1255486"/>
                    <a:pt x="135466" y="1323219"/>
                  </a:cubicBezTo>
                  <a:cubicBezTo>
                    <a:pt x="212876" y="1390952"/>
                    <a:pt x="367695" y="1461105"/>
                    <a:pt x="483809" y="1453848"/>
                  </a:cubicBezTo>
                  <a:cubicBezTo>
                    <a:pt x="599923" y="1446591"/>
                    <a:pt x="759581" y="1376438"/>
                    <a:pt x="832152" y="1279676"/>
                  </a:cubicBezTo>
                  <a:cubicBezTo>
                    <a:pt x="904723" y="1182914"/>
                    <a:pt x="863600" y="982133"/>
                    <a:pt x="919238" y="873276"/>
                  </a:cubicBezTo>
                  <a:cubicBezTo>
                    <a:pt x="974876" y="764419"/>
                    <a:pt x="1107924" y="716039"/>
                    <a:pt x="1165981" y="626534"/>
                  </a:cubicBezTo>
                  <a:cubicBezTo>
                    <a:pt x="1224038" y="537029"/>
                    <a:pt x="1274838" y="428172"/>
                    <a:pt x="1267581" y="336248"/>
                  </a:cubicBezTo>
                  <a:cubicBezTo>
                    <a:pt x="1260324" y="244324"/>
                    <a:pt x="1192591" y="130629"/>
                    <a:pt x="1122438" y="74991"/>
                  </a:cubicBezTo>
                  <a:cubicBezTo>
                    <a:pt x="1052286" y="19353"/>
                    <a:pt x="928913" y="0"/>
                    <a:pt x="803123" y="2419"/>
                  </a:cubicBezTo>
                  <a:close/>
                </a:path>
              </a:pathLst>
            </a:custGeom>
            <a:solidFill>
              <a:schemeClr val="accent1">
                <a:alpha val="46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8750" h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7" name="Freeform 156"/>
            <p:cNvSpPr/>
            <p:nvPr/>
          </p:nvSpPr>
          <p:spPr bwMode="auto">
            <a:xfrm>
              <a:off x="5967791" y="2286000"/>
              <a:ext cx="1069219" cy="1262742"/>
            </a:xfrm>
            <a:custGeom>
              <a:avLst/>
              <a:gdLst>
                <a:gd name="connsiteX0" fmla="*/ 665238 w 1069219"/>
                <a:gd name="connsiteY0" fmla="*/ 7257 h 1262742"/>
                <a:gd name="connsiteX1" fmla="*/ 810380 w 1069219"/>
                <a:gd name="connsiteY1" fmla="*/ 7257 h 1262742"/>
                <a:gd name="connsiteX2" fmla="*/ 941009 w 1069219"/>
                <a:gd name="connsiteY2" fmla="*/ 50800 h 1262742"/>
                <a:gd name="connsiteX3" fmla="*/ 1042609 w 1069219"/>
                <a:gd name="connsiteY3" fmla="*/ 137886 h 1262742"/>
                <a:gd name="connsiteX4" fmla="*/ 1042609 w 1069219"/>
                <a:gd name="connsiteY4" fmla="*/ 326571 h 1262742"/>
                <a:gd name="connsiteX5" fmla="*/ 882952 w 1069219"/>
                <a:gd name="connsiteY5" fmla="*/ 268514 h 1262742"/>
                <a:gd name="connsiteX6" fmla="*/ 737809 w 1069219"/>
                <a:gd name="connsiteY6" fmla="*/ 210457 h 1262742"/>
                <a:gd name="connsiteX7" fmla="*/ 795866 w 1069219"/>
                <a:gd name="connsiteY7" fmla="*/ 326571 h 1262742"/>
                <a:gd name="connsiteX8" fmla="*/ 926495 w 1069219"/>
                <a:gd name="connsiteY8" fmla="*/ 399143 h 1262742"/>
                <a:gd name="connsiteX9" fmla="*/ 955523 w 1069219"/>
                <a:gd name="connsiteY9" fmla="*/ 457200 h 1262742"/>
                <a:gd name="connsiteX10" fmla="*/ 926495 w 1069219"/>
                <a:gd name="connsiteY10" fmla="*/ 515257 h 1262742"/>
                <a:gd name="connsiteX11" fmla="*/ 752323 w 1069219"/>
                <a:gd name="connsiteY11" fmla="*/ 544286 h 1262742"/>
                <a:gd name="connsiteX12" fmla="*/ 621695 w 1069219"/>
                <a:gd name="connsiteY12" fmla="*/ 442686 h 1262742"/>
                <a:gd name="connsiteX13" fmla="*/ 534609 w 1069219"/>
                <a:gd name="connsiteY13" fmla="*/ 457200 h 1262742"/>
                <a:gd name="connsiteX14" fmla="*/ 708780 w 1069219"/>
                <a:gd name="connsiteY14" fmla="*/ 602343 h 1262742"/>
                <a:gd name="connsiteX15" fmla="*/ 752323 w 1069219"/>
                <a:gd name="connsiteY15" fmla="*/ 703943 h 1262742"/>
                <a:gd name="connsiteX16" fmla="*/ 752323 w 1069219"/>
                <a:gd name="connsiteY16" fmla="*/ 747486 h 1262742"/>
                <a:gd name="connsiteX17" fmla="*/ 607180 w 1069219"/>
                <a:gd name="connsiteY17" fmla="*/ 718457 h 1262742"/>
                <a:gd name="connsiteX18" fmla="*/ 505580 w 1069219"/>
                <a:gd name="connsiteY18" fmla="*/ 616857 h 1262742"/>
                <a:gd name="connsiteX19" fmla="*/ 418495 w 1069219"/>
                <a:gd name="connsiteY19" fmla="*/ 587829 h 1262742"/>
                <a:gd name="connsiteX20" fmla="*/ 360438 w 1069219"/>
                <a:gd name="connsiteY20" fmla="*/ 645886 h 1262742"/>
                <a:gd name="connsiteX21" fmla="*/ 534609 w 1069219"/>
                <a:gd name="connsiteY21" fmla="*/ 747486 h 1262742"/>
                <a:gd name="connsiteX22" fmla="*/ 621695 w 1069219"/>
                <a:gd name="connsiteY22" fmla="*/ 805543 h 1262742"/>
                <a:gd name="connsiteX23" fmla="*/ 737809 w 1069219"/>
                <a:gd name="connsiteY23" fmla="*/ 878114 h 1262742"/>
                <a:gd name="connsiteX24" fmla="*/ 737809 w 1069219"/>
                <a:gd name="connsiteY24" fmla="*/ 921657 h 1262742"/>
                <a:gd name="connsiteX25" fmla="*/ 708780 w 1069219"/>
                <a:gd name="connsiteY25" fmla="*/ 994229 h 1262742"/>
                <a:gd name="connsiteX26" fmla="*/ 578152 w 1069219"/>
                <a:gd name="connsiteY26" fmla="*/ 1008743 h 1262742"/>
                <a:gd name="connsiteX27" fmla="*/ 462038 w 1069219"/>
                <a:gd name="connsiteY27" fmla="*/ 979714 h 1262742"/>
                <a:gd name="connsiteX28" fmla="*/ 345923 w 1069219"/>
                <a:gd name="connsiteY28" fmla="*/ 907143 h 1262742"/>
                <a:gd name="connsiteX29" fmla="*/ 331409 w 1069219"/>
                <a:gd name="connsiteY29" fmla="*/ 994229 h 1262742"/>
                <a:gd name="connsiteX30" fmla="*/ 534609 w 1069219"/>
                <a:gd name="connsiteY30" fmla="*/ 1110343 h 1262742"/>
                <a:gd name="connsiteX31" fmla="*/ 607180 w 1069219"/>
                <a:gd name="connsiteY31" fmla="*/ 1182914 h 1262742"/>
                <a:gd name="connsiteX32" fmla="*/ 505580 w 1069219"/>
                <a:gd name="connsiteY32" fmla="*/ 1240971 h 1262742"/>
                <a:gd name="connsiteX33" fmla="*/ 316895 w 1069219"/>
                <a:gd name="connsiteY33" fmla="*/ 1240971 h 1262742"/>
                <a:gd name="connsiteX34" fmla="*/ 128209 w 1069219"/>
                <a:gd name="connsiteY34" fmla="*/ 1110343 h 1262742"/>
                <a:gd name="connsiteX35" fmla="*/ 84666 w 1069219"/>
                <a:gd name="connsiteY35" fmla="*/ 1052286 h 1262742"/>
                <a:gd name="connsiteX36" fmla="*/ 70152 w 1069219"/>
                <a:gd name="connsiteY36" fmla="*/ 965200 h 1262742"/>
                <a:gd name="connsiteX37" fmla="*/ 186266 w 1069219"/>
                <a:gd name="connsiteY37" fmla="*/ 965200 h 1262742"/>
                <a:gd name="connsiteX38" fmla="*/ 215295 w 1069219"/>
                <a:gd name="connsiteY38" fmla="*/ 921657 h 1262742"/>
                <a:gd name="connsiteX39" fmla="*/ 99180 w 1069219"/>
                <a:gd name="connsiteY39" fmla="*/ 892629 h 1262742"/>
                <a:gd name="connsiteX40" fmla="*/ 41123 w 1069219"/>
                <a:gd name="connsiteY40" fmla="*/ 849086 h 1262742"/>
                <a:gd name="connsiteX41" fmla="*/ 26609 w 1069219"/>
                <a:gd name="connsiteY41" fmla="*/ 703943 h 1262742"/>
                <a:gd name="connsiteX42" fmla="*/ 200780 w 1069219"/>
                <a:gd name="connsiteY42" fmla="*/ 791029 h 1262742"/>
                <a:gd name="connsiteX43" fmla="*/ 345923 w 1069219"/>
                <a:gd name="connsiteY43" fmla="*/ 834571 h 1262742"/>
                <a:gd name="connsiteX44" fmla="*/ 389466 w 1069219"/>
                <a:gd name="connsiteY44" fmla="*/ 820057 h 1262742"/>
                <a:gd name="connsiteX45" fmla="*/ 273352 w 1069219"/>
                <a:gd name="connsiteY45" fmla="*/ 703943 h 1262742"/>
                <a:gd name="connsiteX46" fmla="*/ 200780 w 1069219"/>
                <a:gd name="connsiteY46" fmla="*/ 674914 h 1262742"/>
                <a:gd name="connsiteX47" fmla="*/ 70152 w 1069219"/>
                <a:gd name="connsiteY47" fmla="*/ 587829 h 1262742"/>
                <a:gd name="connsiteX48" fmla="*/ 55638 w 1069219"/>
                <a:gd name="connsiteY48" fmla="*/ 486229 h 1262742"/>
                <a:gd name="connsiteX49" fmla="*/ 113695 w 1069219"/>
                <a:gd name="connsiteY49" fmla="*/ 413657 h 1262742"/>
                <a:gd name="connsiteX50" fmla="*/ 258838 w 1069219"/>
                <a:gd name="connsiteY50" fmla="*/ 442686 h 1262742"/>
                <a:gd name="connsiteX51" fmla="*/ 389466 w 1069219"/>
                <a:gd name="connsiteY51" fmla="*/ 500743 h 1262742"/>
                <a:gd name="connsiteX52" fmla="*/ 433009 w 1069219"/>
                <a:gd name="connsiteY52" fmla="*/ 442686 h 1262742"/>
                <a:gd name="connsiteX53" fmla="*/ 244323 w 1069219"/>
                <a:gd name="connsiteY53" fmla="*/ 355600 h 1262742"/>
                <a:gd name="connsiteX54" fmla="*/ 186266 w 1069219"/>
                <a:gd name="connsiteY54" fmla="*/ 297543 h 1262742"/>
                <a:gd name="connsiteX55" fmla="*/ 200780 w 1069219"/>
                <a:gd name="connsiteY55" fmla="*/ 210457 h 1262742"/>
                <a:gd name="connsiteX56" fmla="*/ 403980 w 1069219"/>
                <a:gd name="connsiteY56" fmla="*/ 268514 h 1262742"/>
                <a:gd name="connsiteX57" fmla="*/ 520095 w 1069219"/>
                <a:gd name="connsiteY57" fmla="*/ 297543 h 1262742"/>
                <a:gd name="connsiteX58" fmla="*/ 534609 w 1069219"/>
                <a:gd name="connsiteY58" fmla="*/ 239486 h 1262742"/>
                <a:gd name="connsiteX59" fmla="*/ 534609 w 1069219"/>
                <a:gd name="connsiteY59" fmla="*/ 239486 h 1262742"/>
                <a:gd name="connsiteX60" fmla="*/ 462038 w 1069219"/>
                <a:gd name="connsiteY60" fmla="*/ 181429 h 1262742"/>
                <a:gd name="connsiteX61" fmla="*/ 331409 w 1069219"/>
                <a:gd name="connsiteY61" fmla="*/ 137886 h 1262742"/>
                <a:gd name="connsiteX62" fmla="*/ 418495 w 1069219"/>
                <a:gd name="connsiteY62" fmla="*/ 79829 h 1262742"/>
                <a:gd name="connsiteX63" fmla="*/ 549123 w 1069219"/>
                <a:gd name="connsiteY63" fmla="*/ 36286 h 1262742"/>
                <a:gd name="connsiteX64" fmla="*/ 665238 w 1069219"/>
                <a:gd name="connsiteY64" fmla="*/ 7257 h 126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69219" h="1262742">
                  <a:moveTo>
                    <a:pt x="665238" y="7257"/>
                  </a:moveTo>
                  <a:cubicBezTo>
                    <a:pt x="708781" y="2419"/>
                    <a:pt x="764418" y="0"/>
                    <a:pt x="810380" y="7257"/>
                  </a:cubicBezTo>
                  <a:cubicBezTo>
                    <a:pt x="856342" y="14514"/>
                    <a:pt x="902304" y="29029"/>
                    <a:pt x="941009" y="50800"/>
                  </a:cubicBezTo>
                  <a:cubicBezTo>
                    <a:pt x="979714" y="72571"/>
                    <a:pt x="1025676" y="91924"/>
                    <a:pt x="1042609" y="137886"/>
                  </a:cubicBezTo>
                  <a:cubicBezTo>
                    <a:pt x="1059542" y="183848"/>
                    <a:pt x="1069219" y="304800"/>
                    <a:pt x="1042609" y="326571"/>
                  </a:cubicBezTo>
                  <a:cubicBezTo>
                    <a:pt x="1015999" y="348342"/>
                    <a:pt x="933752" y="287866"/>
                    <a:pt x="882952" y="268514"/>
                  </a:cubicBezTo>
                  <a:cubicBezTo>
                    <a:pt x="832152" y="249162"/>
                    <a:pt x="752323" y="200781"/>
                    <a:pt x="737809" y="210457"/>
                  </a:cubicBezTo>
                  <a:cubicBezTo>
                    <a:pt x="723295" y="220133"/>
                    <a:pt x="764418" y="295123"/>
                    <a:pt x="795866" y="326571"/>
                  </a:cubicBezTo>
                  <a:cubicBezTo>
                    <a:pt x="827314" y="358019"/>
                    <a:pt x="899886" y="377372"/>
                    <a:pt x="926495" y="399143"/>
                  </a:cubicBezTo>
                  <a:cubicBezTo>
                    <a:pt x="953104" y="420914"/>
                    <a:pt x="955523" y="437848"/>
                    <a:pt x="955523" y="457200"/>
                  </a:cubicBezTo>
                  <a:cubicBezTo>
                    <a:pt x="955523" y="476552"/>
                    <a:pt x="960362" y="500743"/>
                    <a:pt x="926495" y="515257"/>
                  </a:cubicBezTo>
                  <a:cubicBezTo>
                    <a:pt x="892628" y="529771"/>
                    <a:pt x="803123" y="556381"/>
                    <a:pt x="752323" y="544286"/>
                  </a:cubicBezTo>
                  <a:cubicBezTo>
                    <a:pt x="701523" y="532191"/>
                    <a:pt x="657981" y="457200"/>
                    <a:pt x="621695" y="442686"/>
                  </a:cubicBezTo>
                  <a:cubicBezTo>
                    <a:pt x="585409" y="428172"/>
                    <a:pt x="520095" y="430591"/>
                    <a:pt x="534609" y="457200"/>
                  </a:cubicBezTo>
                  <a:cubicBezTo>
                    <a:pt x="549123" y="483810"/>
                    <a:pt x="672494" y="561219"/>
                    <a:pt x="708780" y="602343"/>
                  </a:cubicBezTo>
                  <a:cubicBezTo>
                    <a:pt x="745066" y="643467"/>
                    <a:pt x="745066" y="679753"/>
                    <a:pt x="752323" y="703943"/>
                  </a:cubicBezTo>
                  <a:cubicBezTo>
                    <a:pt x="759580" y="728133"/>
                    <a:pt x="776513" y="745067"/>
                    <a:pt x="752323" y="747486"/>
                  </a:cubicBezTo>
                  <a:cubicBezTo>
                    <a:pt x="728133" y="749905"/>
                    <a:pt x="648304" y="740229"/>
                    <a:pt x="607180" y="718457"/>
                  </a:cubicBezTo>
                  <a:cubicBezTo>
                    <a:pt x="566056" y="696686"/>
                    <a:pt x="537027" y="638628"/>
                    <a:pt x="505580" y="616857"/>
                  </a:cubicBezTo>
                  <a:cubicBezTo>
                    <a:pt x="474133" y="595086"/>
                    <a:pt x="442685" y="582991"/>
                    <a:pt x="418495" y="587829"/>
                  </a:cubicBezTo>
                  <a:cubicBezTo>
                    <a:pt x="394305" y="592667"/>
                    <a:pt x="341086" y="619277"/>
                    <a:pt x="360438" y="645886"/>
                  </a:cubicBezTo>
                  <a:cubicBezTo>
                    <a:pt x="379790" y="672495"/>
                    <a:pt x="491066" y="720877"/>
                    <a:pt x="534609" y="747486"/>
                  </a:cubicBezTo>
                  <a:cubicBezTo>
                    <a:pt x="578152" y="774096"/>
                    <a:pt x="587828" y="783772"/>
                    <a:pt x="621695" y="805543"/>
                  </a:cubicBezTo>
                  <a:cubicBezTo>
                    <a:pt x="655562" y="827314"/>
                    <a:pt x="718457" y="858762"/>
                    <a:pt x="737809" y="878114"/>
                  </a:cubicBezTo>
                  <a:cubicBezTo>
                    <a:pt x="757161" y="897466"/>
                    <a:pt x="742647" y="902305"/>
                    <a:pt x="737809" y="921657"/>
                  </a:cubicBezTo>
                  <a:cubicBezTo>
                    <a:pt x="732971" y="941010"/>
                    <a:pt x="735389" y="979715"/>
                    <a:pt x="708780" y="994229"/>
                  </a:cubicBezTo>
                  <a:cubicBezTo>
                    <a:pt x="682171" y="1008743"/>
                    <a:pt x="619276" y="1011162"/>
                    <a:pt x="578152" y="1008743"/>
                  </a:cubicBezTo>
                  <a:cubicBezTo>
                    <a:pt x="537028" y="1006324"/>
                    <a:pt x="500743" y="996647"/>
                    <a:pt x="462038" y="979714"/>
                  </a:cubicBezTo>
                  <a:cubicBezTo>
                    <a:pt x="423333" y="962781"/>
                    <a:pt x="367694" y="904724"/>
                    <a:pt x="345923" y="907143"/>
                  </a:cubicBezTo>
                  <a:cubicBezTo>
                    <a:pt x="324152" y="909562"/>
                    <a:pt x="299961" y="960362"/>
                    <a:pt x="331409" y="994229"/>
                  </a:cubicBezTo>
                  <a:cubicBezTo>
                    <a:pt x="362857" y="1028096"/>
                    <a:pt x="488647" y="1078896"/>
                    <a:pt x="534609" y="1110343"/>
                  </a:cubicBezTo>
                  <a:cubicBezTo>
                    <a:pt x="580571" y="1141790"/>
                    <a:pt x="612018" y="1161143"/>
                    <a:pt x="607180" y="1182914"/>
                  </a:cubicBezTo>
                  <a:cubicBezTo>
                    <a:pt x="602342" y="1204685"/>
                    <a:pt x="553961" y="1231295"/>
                    <a:pt x="505580" y="1240971"/>
                  </a:cubicBezTo>
                  <a:cubicBezTo>
                    <a:pt x="457199" y="1250647"/>
                    <a:pt x="379790" y="1262742"/>
                    <a:pt x="316895" y="1240971"/>
                  </a:cubicBezTo>
                  <a:cubicBezTo>
                    <a:pt x="254000" y="1219200"/>
                    <a:pt x="166914" y="1141790"/>
                    <a:pt x="128209" y="1110343"/>
                  </a:cubicBezTo>
                  <a:cubicBezTo>
                    <a:pt x="89504" y="1078896"/>
                    <a:pt x="94342" y="1076476"/>
                    <a:pt x="84666" y="1052286"/>
                  </a:cubicBezTo>
                  <a:cubicBezTo>
                    <a:pt x="74990" y="1028096"/>
                    <a:pt x="53219" y="979714"/>
                    <a:pt x="70152" y="965200"/>
                  </a:cubicBezTo>
                  <a:cubicBezTo>
                    <a:pt x="87085" y="950686"/>
                    <a:pt x="162076" y="972457"/>
                    <a:pt x="186266" y="965200"/>
                  </a:cubicBezTo>
                  <a:cubicBezTo>
                    <a:pt x="210456" y="957943"/>
                    <a:pt x="229809" y="933752"/>
                    <a:pt x="215295" y="921657"/>
                  </a:cubicBezTo>
                  <a:cubicBezTo>
                    <a:pt x="200781" y="909562"/>
                    <a:pt x="128209" y="904724"/>
                    <a:pt x="99180" y="892629"/>
                  </a:cubicBezTo>
                  <a:cubicBezTo>
                    <a:pt x="70151" y="880534"/>
                    <a:pt x="53218" y="880534"/>
                    <a:pt x="41123" y="849086"/>
                  </a:cubicBezTo>
                  <a:cubicBezTo>
                    <a:pt x="29028" y="817638"/>
                    <a:pt x="0" y="713619"/>
                    <a:pt x="26609" y="703943"/>
                  </a:cubicBezTo>
                  <a:cubicBezTo>
                    <a:pt x="53219" y="694267"/>
                    <a:pt x="147561" y="769258"/>
                    <a:pt x="200780" y="791029"/>
                  </a:cubicBezTo>
                  <a:cubicBezTo>
                    <a:pt x="253999" y="812800"/>
                    <a:pt x="314475" y="829733"/>
                    <a:pt x="345923" y="834571"/>
                  </a:cubicBezTo>
                  <a:cubicBezTo>
                    <a:pt x="377371" y="839409"/>
                    <a:pt x="401561" y="841828"/>
                    <a:pt x="389466" y="820057"/>
                  </a:cubicBezTo>
                  <a:cubicBezTo>
                    <a:pt x="377371" y="798286"/>
                    <a:pt x="304800" y="728133"/>
                    <a:pt x="273352" y="703943"/>
                  </a:cubicBezTo>
                  <a:cubicBezTo>
                    <a:pt x="241904" y="679753"/>
                    <a:pt x="234647" y="694266"/>
                    <a:pt x="200780" y="674914"/>
                  </a:cubicBezTo>
                  <a:cubicBezTo>
                    <a:pt x="166913" y="655562"/>
                    <a:pt x="94342" y="619276"/>
                    <a:pt x="70152" y="587829"/>
                  </a:cubicBezTo>
                  <a:cubicBezTo>
                    <a:pt x="45962" y="556382"/>
                    <a:pt x="48381" y="515258"/>
                    <a:pt x="55638" y="486229"/>
                  </a:cubicBezTo>
                  <a:cubicBezTo>
                    <a:pt x="62895" y="457200"/>
                    <a:pt x="79828" y="420914"/>
                    <a:pt x="113695" y="413657"/>
                  </a:cubicBezTo>
                  <a:cubicBezTo>
                    <a:pt x="147562" y="406400"/>
                    <a:pt x="212876" y="428172"/>
                    <a:pt x="258838" y="442686"/>
                  </a:cubicBezTo>
                  <a:cubicBezTo>
                    <a:pt x="304800" y="457200"/>
                    <a:pt x="360438" y="500743"/>
                    <a:pt x="389466" y="500743"/>
                  </a:cubicBezTo>
                  <a:cubicBezTo>
                    <a:pt x="418494" y="500743"/>
                    <a:pt x="457199" y="466876"/>
                    <a:pt x="433009" y="442686"/>
                  </a:cubicBezTo>
                  <a:cubicBezTo>
                    <a:pt x="408819" y="418496"/>
                    <a:pt x="285447" y="379790"/>
                    <a:pt x="244323" y="355600"/>
                  </a:cubicBezTo>
                  <a:cubicBezTo>
                    <a:pt x="203199" y="331410"/>
                    <a:pt x="193523" y="321733"/>
                    <a:pt x="186266" y="297543"/>
                  </a:cubicBezTo>
                  <a:cubicBezTo>
                    <a:pt x="179009" y="273353"/>
                    <a:pt x="164494" y="215295"/>
                    <a:pt x="200780" y="210457"/>
                  </a:cubicBezTo>
                  <a:cubicBezTo>
                    <a:pt x="237066" y="205619"/>
                    <a:pt x="350761" y="254000"/>
                    <a:pt x="403980" y="268514"/>
                  </a:cubicBezTo>
                  <a:cubicBezTo>
                    <a:pt x="457199" y="283028"/>
                    <a:pt x="498324" y="302381"/>
                    <a:pt x="520095" y="297543"/>
                  </a:cubicBezTo>
                  <a:cubicBezTo>
                    <a:pt x="541866" y="292705"/>
                    <a:pt x="534609" y="239486"/>
                    <a:pt x="534609" y="239486"/>
                  </a:cubicBezTo>
                  <a:lnTo>
                    <a:pt x="534609" y="239486"/>
                  </a:lnTo>
                  <a:cubicBezTo>
                    <a:pt x="522514" y="229810"/>
                    <a:pt x="495905" y="198362"/>
                    <a:pt x="462038" y="181429"/>
                  </a:cubicBezTo>
                  <a:cubicBezTo>
                    <a:pt x="428171" y="164496"/>
                    <a:pt x="338666" y="154819"/>
                    <a:pt x="331409" y="137886"/>
                  </a:cubicBezTo>
                  <a:cubicBezTo>
                    <a:pt x="324152" y="120953"/>
                    <a:pt x="382209" y="96762"/>
                    <a:pt x="418495" y="79829"/>
                  </a:cubicBezTo>
                  <a:cubicBezTo>
                    <a:pt x="454781" y="62896"/>
                    <a:pt x="505580" y="48381"/>
                    <a:pt x="549123" y="36286"/>
                  </a:cubicBezTo>
                  <a:cubicBezTo>
                    <a:pt x="592666" y="24191"/>
                    <a:pt x="621695" y="12095"/>
                    <a:pt x="665238" y="7257"/>
                  </a:cubicBezTo>
                  <a:close/>
                </a:path>
              </a:pathLst>
            </a:custGeom>
            <a:solidFill>
              <a:schemeClr val="bg1">
                <a:alpha val="59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plastic">
              <a:bevelT w="120650" h="10795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53" name="Rectangle 152"/>
          <p:cNvSpPr/>
          <p:nvPr/>
        </p:nvSpPr>
        <p:spPr bwMode="auto">
          <a:xfrm rot="5400000">
            <a:off x="1907968" y="4432778"/>
            <a:ext cx="612000" cy="4140000"/>
          </a:xfrm>
          <a:prstGeom prst="rect">
            <a:avLst/>
          </a:prstGeom>
          <a:solidFill>
            <a:schemeClr val="accent6">
              <a:lumMod val="40000"/>
              <a:lumOff val="60000"/>
              <a:alpha val="5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1" name="Freeform 100"/>
          <p:cNvSpPr/>
          <p:nvPr/>
        </p:nvSpPr>
        <p:spPr bwMode="auto">
          <a:xfrm rot="5400000">
            <a:off x="-37854" y="1064879"/>
            <a:ext cx="3613884" cy="3301568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  <a:gd name="connsiteX0" fmla="*/ 0 w 2775145"/>
              <a:gd name="connsiteY0" fmla="*/ 657726 h 1882273"/>
              <a:gd name="connsiteX1" fmla="*/ 1203158 w 2775145"/>
              <a:gd name="connsiteY1" fmla="*/ 657726 h 1882273"/>
              <a:gd name="connsiteX2" fmla="*/ 1892968 w 2775145"/>
              <a:gd name="connsiteY2" fmla="*/ 0 h 1882273"/>
              <a:gd name="connsiteX3" fmla="*/ 2646947 w 2775145"/>
              <a:gd name="connsiteY3" fmla="*/ 657726 h 1882273"/>
              <a:gd name="connsiteX4" fmla="*/ 2646947 w 2775145"/>
              <a:gd name="connsiteY4" fmla="*/ 1459832 h 1882273"/>
              <a:gd name="connsiteX5" fmla="*/ 1877761 w 2775145"/>
              <a:gd name="connsiteY5" fmla="*/ 1876926 h 1882273"/>
              <a:gd name="connsiteX6" fmla="*/ 1171074 w 2775145"/>
              <a:gd name="connsiteY6" fmla="*/ 1427747 h 1882273"/>
              <a:gd name="connsiteX7" fmla="*/ 0 w 2775145"/>
              <a:gd name="connsiteY7" fmla="*/ 1411705 h 1882273"/>
              <a:gd name="connsiteX0" fmla="*/ 0 w 2775145"/>
              <a:gd name="connsiteY0" fmla="*/ 449176 h 1673723"/>
              <a:gd name="connsiteX1" fmla="*/ 1203158 w 2775145"/>
              <a:gd name="connsiteY1" fmla="*/ 449176 h 1673723"/>
              <a:gd name="connsiteX2" fmla="*/ 1877761 w 2775145"/>
              <a:gd name="connsiteY2" fmla="*/ 0 h 1673723"/>
              <a:gd name="connsiteX3" fmla="*/ 2646947 w 2775145"/>
              <a:gd name="connsiteY3" fmla="*/ 449176 h 1673723"/>
              <a:gd name="connsiteX4" fmla="*/ 2646947 w 2775145"/>
              <a:gd name="connsiteY4" fmla="*/ 1251282 h 1673723"/>
              <a:gd name="connsiteX5" fmla="*/ 1877761 w 2775145"/>
              <a:gd name="connsiteY5" fmla="*/ 1668376 h 1673723"/>
              <a:gd name="connsiteX6" fmla="*/ 1171074 w 2775145"/>
              <a:gd name="connsiteY6" fmla="*/ 1219197 h 1673723"/>
              <a:gd name="connsiteX7" fmla="*/ 0 w 2775145"/>
              <a:gd name="connsiteY7" fmla="*/ 1203155 h 1673723"/>
              <a:gd name="connsiteX0" fmla="*/ 0 w 2775145"/>
              <a:gd name="connsiteY0" fmla="*/ 467000 h 1691547"/>
              <a:gd name="connsiteX1" fmla="*/ 869281 w 2775145"/>
              <a:gd name="connsiteY1" fmla="*/ 573947 h 1691547"/>
              <a:gd name="connsiteX2" fmla="*/ 1877761 w 2775145"/>
              <a:gd name="connsiteY2" fmla="*/ 17824 h 1691547"/>
              <a:gd name="connsiteX3" fmla="*/ 2646947 w 2775145"/>
              <a:gd name="connsiteY3" fmla="*/ 467000 h 1691547"/>
              <a:gd name="connsiteX4" fmla="*/ 2646947 w 2775145"/>
              <a:gd name="connsiteY4" fmla="*/ 1269106 h 1691547"/>
              <a:gd name="connsiteX5" fmla="*/ 1877761 w 2775145"/>
              <a:gd name="connsiteY5" fmla="*/ 1686200 h 1691547"/>
              <a:gd name="connsiteX6" fmla="*/ 1171074 w 2775145"/>
              <a:gd name="connsiteY6" fmla="*/ 1237021 h 1691547"/>
              <a:gd name="connsiteX7" fmla="*/ 0 w 2775145"/>
              <a:gd name="connsiteY7" fmla="*/ 1220979 h 1691547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971029"/>
              <a:gd name="connsiteY0" fmla="*/ 470218 h 1712590"/>
              <a:gd name="connsiteX1" fmla="*/ 869281 w 2971029"/>
              <a:gd name="connsiteY1" fmla="*/ 577165 h 1712590"/>
              <a:gd name="connsiteX2" fmla="*/ 1877761 w 2971029"/>
              <a:gd name="connsiteY2" fmla="*/ 21042 h 1712590"/>
              <a:gd name="connsiteX3" fmla="*/ 2842831 w 2971029"/>
              <a:gd name="connsiteY3" fmla="*/ 450911 h 1712590"/>
              <a:gd name="connsiteX4" fmla="*/ 2646947 w 2971029"/>
              <a:gd name="connsiteY4" fmla="*/ 1272324 h 1712590"/>
              <a:gd name="connsiteX5" fmla="*/ 1877761 w 2971029"/>
              <a:gd name="connsiteY5" fmla="*/ 1689418 h 1712590"/>
              <a:gd name="connsiteX6" fmla="*/ 869280 w 2971029"/>
              <a:gd name="connsiteY6" fmla="*/ 1133294 h 1712590"/>
              <a:gd name="connsiteX7" fmla="*/ 0 w 2971029"/>
              <a:gd name="connsiteY7" fmla="*/ 1224197 h 1712590"/>
              <a:gd name="connsiteX0" fmla="*/ 0 w 3003677"/>
              <a:gd name="connsiteY0" fmla="*/ 470218 h 1718135"/>
              <a:gd name="connsiteX1" fmla="*/ 869281 w 3003677"/>
              <a:gd name="connsiteY1" fmla="*/ 577165 h 1718135"/>
              <a:gd name="connsiteX2" fmla="*/ 1877761 w 3003677"/>
              <a:gd name="connsiteY2" fmla="*/ 21042 h 1718135"/>
              <a:gd name="connsiteX3" fmla="*/ 2842831 w 3003677"/>
              <a:gd name="connsiteY3" fmla="*/ 450911 h 1718135"/>
              <a:gd name="connsiteX4" fmla="*/ 2842832 w 3003677"/>
              <a:gd name="connsiteY4" fmla="*/ 1305597 h 1718135"/>
              <a:gd name="connsiteX5" fmla="*/ 1877761 w 3003677"/>
              <a:gd name="connsiteY5" fmla="*/ 1689418 h 1718135"/>
              <a:gd name="connsiteX6" fmla="*/ 869280 w 3003677"/>
              <a:gd name="connsiteY6" fmla="*/ 1133294 h 1718135"/>
              <a:gd name="connsiteX7" fmla="*/ 0 w 3003677"/>
              <a:gd name="connsiteY7" fmla="*/ 1224197 h 171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3677" h="1718135">
                <a:moveTo>
                  <a:pt x="0" y="470218"/>
                </a:moveTo>
                <a:cubicBezTo>
                  <a:pt x="443831" y="525028"/>
                  <a:pt x="576187" y="549524"/>
                  <a:pt x="869281" y="577165"/>
                </a:cubicBezTo>
                <a:cubicBezTo>
                  <a:pt x="1048166" y="386630"/>
                  <a:pt x="1548836" y="42084"/>
                  <a:pt x="1877761" y="21042"/>
                </a:cubicBezTo>
                <a:cubicBezTo>
                  <a:pt x="2206686" y="0"/>
                  <a:pt x="2681986" y="236819"/>
                  <a:pt x="2842831" y="450911"/>
                </a:cubicBezTo>
                <a:cubicBezTo>
                  <a:pt x="3003676" y="665004"/>
                  <a:pt x="3003677" y="1099179"/>
                  <a:pt x="2842832" y="1305597"/>
                </a:cubicBezTo>
                <a:cubicBezTo>
                  <a:pt x="2681987" y="1512015"/>
                  <a:pt x="2206686" y="1718135"/>
                  <a:pt x="1877761" y="1689418"/>
                </a:cubicBezTo>
                <a:cubicBezTo>
                  <a:pt x="1548836" y="1660701"/>
                  <a:pt x="1136484" y="1404512"/>
                  <a:pt x="869280" y="1133294"/>
                </a:cubicBezTo>
                <a:cubicBezTo>
                  <a:pt x="509947" y="1129733"/>
                  <a:pt x="203200" y="1224197"/>
                  <a:pt x="0" y="1224197"/>
                </a:cubicBezTo>
              </a:path>
            </a:pathLst>
          </a:custGeom>
          <a:solidFill>
            <a:schemeClr val="accent6">
              <a:lumMod val="20000"/>
              <a:lumOff val="8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15900" dist="228600" sx="99000" sy="99000" algn="l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21599992" rev="0"/>
            </a:camera>
            <a:lightRig rig="threePt" dir="t"/>
          </a:scene3d>
          <a:sp3d extrusionH="190500" prstMaterial="flat">
            <a:bevelT w="482600" h="482600"/>
            <a:bevelB w="304800" h="304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</p:txBody>
      </p:sp>
      <p:grpSp>
        <p:nvGrpSpPr>
          <p:cNvPr id="5" name="Group 109"/>
          <p:cNvGrpSpPr/>
          <p:nvPr/>
        </p:nvGrpSpPr>
        <p:grpSpPr>
          <a:xfrm rot="362959">
            <a:off x="2290488" y="1296963"/>
            <a:ext cx="2065488" cy="2915090"/>
            <a:chOff x="4470265" y="1360398"/>
            <a:chExt cx="2429985" cy="3429518"/>
          </a:xfrm>
          <a:effectLst>
            <a:outerShdw blurRad="50800" dist="419100" dir="2700000" sx="94000" sy="94000" algn="tl" rotWithShape="0">
              <a:prstClr val="black">
                <a:alpha val="7000"/>
              </a:prstClr>
            </a:outerShdw>
          </a:effectLst>
        </p:grpSpPr>
        <p:sp>
          <p:nvSpPr>
            <p:cNvPr id="111" name="Freeform 110"/>
            <p:cNvSpPr/>
            <p:nvPr/>
          </p:nvSpPr>
          <p:spPr bwMode="auto">
            <a:xfrm>
              <a:off x="4470265" y="1360398"/>
              <a:ext cx="2429985" cy="3429518"/>
            </a:xfrm>
            <a:custGeom>
              <a:avLst/>
              <a:gdLst>
                <a:gd name="connsiteX0" fmla="*/ 106438 w 2472266"/>
                <a:gd name="connsiteY0" fmla="*/ 74990 h 3742266"/>
                <a:gd name="connsiteX1" fmla="*/ 62895 w 2472266"/>
                <a:gd name="connsiteY1" fmla="*/ 292705 h 3742266"/>
                <a:gd name="connsiteX2" fmla="*/ 222552 w 2472266"/>
                <a:gd name="connsiteY2" fmla="*/ 452362 h 3742266"/>
                <a:gd name="connsiteX3" fmla="*/ 599923 w 2472266"/>
                <a:gd name="connsiteY3" fmla="*/ 699105 h 3742266"/>
                <a:gd name="connsiteX4" fmla="*/ 803123 w 2472266"/>
                <a:gd name="connsiteY4" fmla="*/ 1207105 h 3742266"/>
                <a:gd name="connsiteX5" fmla="*/ 1093409 w 2472266"/>
                <a:gd name="connsiteY5" fmla="*/ 1628019 h 3742266"/>
                <a:gd name="connsiteX6" fmla="*/ 1354666 w 2472266"/>
                <a:gd name="connsiteY6" fmla="*/ 1961847 h 3742266"/>
                <a:gd name="connsiteX7" fmla="*/ 1427238 w 2472266"/>
                <a:gd name="connsiteY7" fmla="*/ 2397276 h 3742266"/>
                <a:gd name="connsiteX8" fmla="*/ 1195009 w 2472266"/>
                <a:gd name="connsiteY8" fmla="*/ 2847219 h 3742266"/>
                <a:gd name="connsiteX9" fmla="*/ 672495 w 2472266"/>
                <a:gd name="connsiteY9" fmla="*/ 3485847 h 3742266"/>
                <a:gd name="connsiteX10" fmla="*/ 411238 w 2472266"/>
                <a:gd name="connsiteY10" fmla="*/ 3616476 h 3742266"/>
                <a:gd name="connsiteX11" fmla="*/ 454781 w 2472266"/>
                <a:gd name="connsiteY11" fmla="*/ 3718076 h 3742266"/>
                <a:gd name="connsiteX12" fmla="*/ 701523 w 2472266"/>
                <a:gd name="connsiteY12" fmla="*/ 3674533 h 3742266"/>
                <a:gd name="connsiteX13" fmla="*/ 1195009 w 2472266"/>
                <a:gd name="connsiteY13" fmla="*/ 3311676 h 3742266"/>
                <a:gd name="connsiteX14" fmla="*/ 1920723 w 2472266"/>
                <a:gd name="connsiteY14" fmla="*/ 2876247 h 3742266"/>
                <a:gd name="connsiteX15" fmla="*/ 2399695 w 2472266"/>
                <a:gd name="connsiteY15" fmla="*/ 1802190 h 3742266"/>
                <a:gd name="connsiteX16" fmla="*/ 2356152 w 2472266"/>
                <a:gd name="connsiteY16" fmla="*/ 829733 h 3742266"/>
                <a:gd name="connsiteX17" fmla="*/ 1732038 w 2472266"/>
                <a:gd name="connsiteY17" fmla="*/ 191105 h 3742266"/>
                <a:gd name="connsiteX18" fmla="*/ 701523 w 2472266"/>
                <a:gd name="connsiteY18" fmla="*/ 16933 h 3742266"/>
                <a:gd name="connsiteX19" fmla="*/ 106438 w 2472266"/>
                <a:gd name="connsiteY19" fmla="*/ 74990 h 3742266"/>
                <a:gd name="connsiteX0" fmla="*/ 106438 w 2472266"/>
                <a:gd name="connsiteY0" fmla="*/ 74990 h 3761619"/>
                <a:gd name="connsiteX1" fmla="*/ 62895 w 2472266"/>
                <a:gd name="connsiteY1" fmla="*/ 292705 h 3761619"/>
                <a:gd name="connsiteX2" fmla="*/ 222552 w 2472266"/>
                <a:gd name="connsiteY2" fmla="*/ 452362 h 3761619"/>
                <a:gd name="connsiteX3" fmla="*/ 599923 w 2472266"/>
                <a:gd name="connsiteY3" fmla="*/ 699105 h 3761619"/>
                <a:gd name="connsiteX4" fmla="*/ 803123 w 2472266"/>
                <a:gd name="connsiteY4" fmla="*/ 1207105 h 3761619"/>
                <a:gd name="connsiteX5" fmla="*/ 1093409 w 2472266"/>
                <a:gd name="connsiteY5" fmla="*/ 1628019 h 3761619"/>
                <a:gd name="connsiteX6" fmla="*/ 1354666 w 2472266"/>
                <a:gd name="connsiteY6" fmla="*/ 1961847 h 3761619"/>
                <a:gd name="connsiteX7" fmla="*/ 1427238 w 2472266"/>
                <a:gd name="connsiteY7" fmla="*/ 2397276 h 3761619"/>
                <a:gd name="connsiteX8" fmla="*/ 1195009 w 2472266"/>
                <a:gd name="connsiteY8" fmla="*/ 2847219 h 3761619"/>
                <a:gd name="connsiteX9" fmla="*/ 411238 w 2472266"/>
                <a:gd name="connsiteY9" fmla="*/ 3616476 h 3761619"/>
                <a:gd name="connsiteX10" fmla="*/ 454781 w 2472266"/>
                <a:gd name="connsiteY10" fmla="*/ 3718076 h 3761619"/>
                <a:gd name="connsiteX11" fmla="*/ 701523 w 2472266"/>
                <a:gd name="connsiteY11" fmla="*/ 3674533 h 3761619"/>
                <a:gd name="connsiteX12" fmla="*/ 1195009 w 2472266"/>
                <a:gd name="connsiteY12" fmla="*/ 3311676 h 3761619"/>
                <a:gd name="connsiteX13" fmla="*/ 1920723 w 2472266"/>
                <a:gd name="connsiteY13" fmla="*/ 2876247 h 3761619"/>
                <a:gd name="connsiteX14" fmla="*/ 2399695 w 2472266"/>
                <a:gd name="connsiteY14" fmla="*/ 1802190 h 3761619"/>
                <a:gd name="connsiteX15" fmla="*/ 2356152 w 2472266"/>
                <a:gd name="connsiteY15" fmla="*/ 829733 h 3761619"/>
                <a:gd name="connsiteX16" fmla="*/ 1732038 w 2472266"/>
                <a:gd name="connsiteY16" fmla="*/ 191105 h 3761619"/>
                <a:gd name="connsiteX17" fmla="*/ 701523 w 2472266"/>
                <a:gd name="connsiteY17" fmla="*/ 16933 h 3761619"/>
                <a:gd name="connsiteX18" fmla="*/ 106438 w 2472266"/>
                <a:gd name="connsiteY18" fmla="*/ 74990 h 3761619"/>
                <a:gd name="connsiteX0" fmla="*/ 106438 w 2472266"/>
                <a:gd name="connsiteY0" fmla="*/ 74990 h 3754362"/>
                <a:gd name="connsiteX1" fmla="*/ 62895 w 2472266"/>
                <a:gd name="connsiteY1" fmla="*/ 292705 h 3754362"/>
                <a:gd name="connsiteX2" fmla="*/ 222552 w 2472266"/>
                <a:gd name="connsiteY2" fmla="*/ 452362 h 3754362"/>
                <a:gd name="connsiteX3" fmla="*/ 599923 w 2472266"/>
                <a:gd name="connsiteY3" fmla="*/ 699105 h 3754362"/>
                <a:gd name="connsiteX4" fmla="*/ 803123 w 2472266"/>
                <a:gd name="connsiteY4" fmla="*/ 1207105 h 3754362"/>
                <a:gd name="connsiteX5" fmla="*/ 1093409 w 2472266"/>
                <a:gd name="connsiteY5" fmla="*/ 1628019 h 3754362"/>
                <a:gd name="connsiteX6" fmla="*/ 1354666 w 2472266"/>
                <a:gd name="connsiteY6" fmla="*/ 1961847 h 3754362"/>
                <a:gd name="connsiteX7" fmla="*/ 1427238 w 2472266"/>
                <a:gd name="connsiteY7" fmla="*/ 2397276 h 3754362"/>
                <a:gd name="connsiteX8" fmla="*/ 1195009 w 2472266"/>
                <a:gd name="connsiteY8" fmla="*/ 2847219 h 3754362"/>
                <a:gd name="connsiteX9" fmla="*/ 411238 w 2472266"/>
                <a:gd name="connsiteY9" fmla="*/ 3616476 h 3754362"/>
                <a:gd name="connsiteX10" fmla="*/ 701523 w 2472266"/>
                <a:gd name="connsiteY10" fmla="*/ 3674533 h 3754362"/>
                <a:gd name="connsiteX11" fmla="*/ 1195009 w 2472266"/>
                <a:gd name="connsiteY11" fmla="*/ 3311676 h 3754362"/>
                <a:gd name="connsiteX12" fmla="*/ 1920723 w 2472266"/>
                <a:gd name="connsiteY12" fmla="*/ 2876247 h 3754362"/>
                <a:gd name="connsiteX13" fmla="*/ 2399695 w 2472266"/>
                <a:gd name="connsiteY13" fmla="*/ 1802190 h 3754362"/>
                <a:gd name="connsiteX14" fmla="*/ 2356152 w 2472266"/>
                <a:gd name="connsiteY14" fmla="*/ 829733 h 3754362"/>
                <a:gd name="connsiteX15" fmla="*/ 1732038 w 2472266"/>
                <a:gd name="connsiteY15" fmla="*/ 191105 h 3754362"/>
                <a:gd name="connsiteX16" fmla="*/ 701523 w 2472266"/>
                <a:gd name="connsiteY16" fmla="*/ 16933 h 3754362"/>
                <a:gd name="connsiteX17" fmla="*/ 106438 w 2472266"/>
                <a:gd name="connsiteY17" fmla="*/ 74990 h 3754362"/>
                <a:gd name="connsiteX0" fmla="*/ 106438 w 2472266"/>
                <a:gd name="connsiteY0" fmla="*/ 74990 h 3751942"/>
                <a:gd name="connsiteX1" fmla="*/ 62895 w 2472266"/>
                <a:gd name="connsiteY1" fmla="*/ 292705 h 3751942"/>
                <a:gd name="connsiteX2" fmla="*/ 222552 w 2472266"/>
                <a:gd name="connsiteY2" fmla="*/ 452362 h 3751942"/>
                <a:gd name="connsiteX3" fmla="*/ 599923 w 2472266"/>
                <a:gd name="connsiteY3" fmla="*/ 699105 h 3751942"/>
                <a:gd name="connsiteX4" fmla="*/ 803123 w 2472266"/>
                <a:gd name="connsiteY4" fmla="*/ 1207105 h 3751942"/>
                <a:gd name="connsiteX5" fmla="*/ 1093409 w 2472266"/>
                <a:gd name="connsiteY5" fmla="*/ 1628019 h 3751942"/>
                <a:gd name="connsiteX6" fmla="*/ 1354666 w 2472266"/>
                <a:gd name="connsiteY6" fmla="*/ 1961847 h 3751942"/>
                <a:gd name="connsiteX7" fmla="*/ 1427238 w 2472266"/>
                <a:gd name="connsiteY7" fmla="*/ 2397276 h 3751942"/>
                <a:gd name="connsiteX8" fmla="*/ 1195009 w 2472266"/>
                <a:gd name="connsiteY8" fmla="*/ 2847219 h 3751942"/>
                <a:gd name="connsiteX9" fmla="*/ 701523 w 2472266"/>
                <a:gd name="connsiteY9" fmla="*/ 3674533 h 3751942"/>
                <a:gd name="connsiteX10" fmla="*/ 1195009 w 2472266"/>
                <a:gd name="connsiteY10" fmla="*/ 3311676 h 3751942"/>
                <a:gd name="connsiteX11" fmla="*/ 1920723 w 2472266"/>
                <a:gd name="connsiteY11" fmla="*/ 2876247 h 3751942"/>
                <a:gd name="connsiteX12" fmla="*/ 2399695 w 2472266"/>
                <a:gd name="connsiteY12" fmla="*/ 1802190 h 3751942"/>
                <a:gd name="connsiteX13" fmla="*/ 2356152 w 2472266"/>
                <a:gd name="connsiteY13" fmla="*/ 829733 h 3751942"/>
                <a:gd name="connsiteX14" fmla="*/ 1732038 w 2472266"/>
                <a:gd name="connsiteY14" fmla="*/ 191105 h 3751942"/>
                <a:gd name="connsiteX15" fmla="*/ 701523 w 2472266"/>
                <a:gd name="connsiteY15" fmla="*/ 16933 h 3751942"/>
                <a:gd name="connsiteX16" fmla="*/ 106438 w 2472266"/>
                <a:gd name="connsiteY16" fmla="*/ 74990 h 3751942"/>
                <a:gd name="connsiteX0" fmla="*/ 106438 w 2472266"/>
                <a:gd name="connsiteY0" fmla="*/ 74990 h 3316514"/>
                <a:gd name="connsiteX1" fmla="*/ 62895 w 2472266"/>
                <a:gd name="connsiteY1" fmla="*/ 292705 h 3316514"/>
                <a:gd name="connsiteX2" fmla="*/ 222552 w 2472266"/>
                <a:gd name="connsiteY2" fmla="*/ 452362 h 3316514"/>
                <a:gd name="connsiteX3" fmla="*/ 599923 w 2472266"/>
                <a:gd name="connsiteY3" fmla="*/ 699105 h 3316514"/>
                <a:gd name="connsiteX4" fmla="*/ 803123 w 2472266"/>
                <a:gd name="connsiteY4" fmla="*/ 1207105 h 3316514"/>
                <a:gd name="connsiteX5" fmla="*/ 1093409 w 2472266"/>
                <a:gd name="connsiteY5" fmla="*/ 1628019 h 3316514"/>
                <a:gd name="connsiteX6" fmla="*/ 1354666 w 2472266"/>
                <a:gd name="connsiteY6" fmla="*/ 1961847 h 3316514"/>
                <a:gd name="connsiteX7" fmla="*/ 1427238 w 2472266"/>
                <a:gd name="connsiteY7" fmla="*/ 2397276 h 3316514"/>
                <a:gd name="connsiteX8" fmla="*/ 1195009 w 2472266"/>
                <a:gd name="connsiteY8" fmla="*/ 2847219 h 3316514"/>
                <a:gd name="connsiteX9" fmla="*/ 1195009 w 2472266"/>
                <a:gd name="connsiteY9" fmla="*/ 3311676 h 3316514"/>
                <a:gd name="connsiteX10" fmla="*/ 1920723 w 2472266"/>
                <a:gd name="connsiteY10" fmla="*/ 2876247 h 3316514"/>
                <a:gd name="connsiteX11" fmla="*/ 2399695 w 2472266"/>
                <a:gd name="connsiteY11" fmla="*/ 1802190 h 3316514"/>
                <a:gd name="connsiteX12" fmla="*/ 2356152 w 2472266"/>
                <a:gd name="connsiteY12" fmla="*/ 829733 h 3316514"/>
                <a:gd name="connsiteX13" fmla="*/ 1732038 w 2472266"/>
                <a:gd name="connsiteY13" fmla="*/ 191105 h 3316514"/>
                <a:gd name="connsiteX14" fmla="*/ 701523 w 2472266"/>
                <a:gd name="connsiteY14" fmla="*/ 16933 h 3316514"/>
                <a:gd name="connsiteX15" fmla="*/ 106438 w 2472266"/>
                <a:gd name="connsiteY15" fmla="*/ 74990 h 3316514"/>
                <a:gd name="connsiteX0" fmla="*/ 106438 w 2472266"/>
                <a:gd name="connsiteY0" fmla="*/ 74990 h 3316514"/>
                <a:gd name="connsiteX1" fmla="*/ 62895 w 2472266"/>
                <a:gd name="connsiteY1" fmla="*/ 292705 h 3316514"/>
                <a:gd name="connsiteX2" fmla="*/ 222552 w 2472266"/>
                <a:gd name="connsiteY2" fmla="*/ 452362 h 3316514"/>
                <a:gd name="connsiteX3" fmla="*/ 599923 w 2472266"/>
                <a:gd name="connsiteY3" fmla="*/ 699105 h 3316514"/>
                <a:gd name="connsiteX4" fmla="*/ 803123 w 2472266"/>
                <a:gd name="connsiteY4" fmla="*/ 1207105 h 3316514"/>
                <a:gd name="connsiteX5" fmla="*/ 1093409 w 2472266"/>
                <a:gd name="connsiteY5" fmla="*/ 1628019 h 3316514"/>
                <a:gd name="connsiteX6" fmla="*/ 1354666 w 2472266"/>
                <a:gd name="connsiteY6" fmla="*/ 1961847 h 3316514"/>
                <a:gd name="connsiteX7" fmla="*/ 1427238 w 2472266"/>
                <a:gd name="connsiteY7" fmla="*/ 2397276 h 3316514"/>
                <a:gd name="connsiteX8" fmla="*/ 1195009 w 2472266"/>
                <a:gd name="connsiteY8" fmla="*/ 2847219 h 3316514"/>
                <a:gd name="connsiteX9" fmla="*/ 1195009 w 2472266"/>
                <a:gd name="connsiteY9" fmla="*/ 3311676 h 3316514"/>
                <a:gd name="connsiteX10" fmla="*/ 1920723 w 2472266"/>
                <a:gd name="connsiteY10" fmla="*/ 2876247 h 3316514"/>
                <a:gd name="connsiteX11" fmla="*/ 2399695 w 2472266"/>
                <a:gd name="connsiteY11" fmla="*/ 1802190 h 3316514"/>
                <a:gd name="connsiteX12" fmla="*/ 2356152 w 2472266"/>
                <a:gd name="connsiteY12" fmla="*/ 829733 h 3316514"/>
                <a:gd name="connsiteX13" fmla="*/ 1732038 w 2472266"/>
                <a:gd name="connsiteY13" fmla="*/ 191105 h 3316514"/>
                <a:gd name="connsiteX14" fmla="*/ 701523 w 2472266"/>
                <a:gd name="connsiteY14" fmla="*/ 16933 h 3316514"/>
                <a:gd name="connsiteX15" fmla="*/ 106438 w 2472266"/>
                <a:gd name="connsiteY15" fmla="*/ 74990 h 3316514"/>
                <a:gd name="connsiteX0" fmla="*/ 106438 w 2472266"/>
                <a:gd name="connsiteY0" fmla="*/ 74990 h 3377140"/>
                <a:gd name="connsiteX1" fmla="*/ 62895 w 2472266"/>
                <a:gd name="connsiteY1" fmla="*/ 292705 h 3377140"/>
                <a:gd name="connsiteX2" fmla="*/ 222552 w 2472266"/>
                <a:gd name="connsiteY2" fmla="*/ 452362 h 3377140"/>
                <a:gd name="connsiteX3" fmla="*/ 599923 w 2472266"/>
                <a:gd name="connsiteY3" fmla="*/ 699105 h 3377140"/>
                <a:gd name="connsiteX4" fmla="*/ 803123 w 2472266"/>
                <a:gd name="connsiteY4" fmla="*/ 1207105 h 3377140"/>
                <a:gd name="connsiteX5" fmla="*/ 1093409 w 2472266"/>
                <a:gd name="connsiteY5" fmla="*/ 1628019 h 3377140"/>
                <a:gd name="connsiteX6" fmla="*/ 1354666 w 2472266"/>
                <a:gd name="connsiteY6" fmla="*/ 1961847 h 3377140"/>
                <a:gd name="connsiteX7" fmla="*/ 1427238 w 2472266"/>
                <a:gd name="connsiteY7" fmla="*/ 2397276 h 3377140"/>
                <a:gd name="connsiteX8" fmla="*/ 1195009 w 2472266"/>
                <a:gd name="connsiteY8" fmla="*/ 2847219 h 3377140"/>
                <a:gd name="connsiteX9" fmla="*/ 1195009 w 2472266"/>
                <a:gd name="connsiteY9" fmla="*/ 3311676 h 3377140"/>
                <a:gd name="connsiteX10" fmla="*/ 1920723 w 2472266"/>
                <a:gd name="connsiteY10" fmla="*/ 2876247 h 3377140"/>
                <a:gd name="connsiteX11" fmla="*/ 2399695 w 2472266"/>
                <a:gd name="connsiteY11" fmla="*/ 1802190 h 3377140"/>
                <a:gd name="connsiteX12" fmla="*/ 2356152 w 2472266"/>
                <a:gd name="connsiteY12" fmla="*/ 829733 h 3377140"/>
                <a:gd name="connsiteX13" fmla="*/ 1732038 w 2472266"/>
                <a:gd name="connsiteY13" fmla="*/ 191105 h 3377140"/>
                <a:gd name="connsiteX14" fmla="*/ 701523 w 2472266"/>
                <a:gd name="connsiteY14" fmla="*/ 16933 h 3377140"/>
                <a:gd name="connsiteX15" fmla="*/ 106438 w 2472266"/>
                <a:gd name="connsiteY15" fmla="*/ 74990 h 3377140"/>
                <a:gd name="connsiteX0" fmla="*/ 64157 w 2429985"/>
                <a:gd name="connsiteY0" fmla="*/ 74990 h 3377140"/>
                <a:gd name="connsiteX1" fmla="*/ 20614 w 2429985"/>
                <a:gd name="connsiteY1" fmla="*/ 292705 h 3377140"/>
                <a:gd name="connsiteX2" fmla="*/ 180271 w 2429985"/>
                <a:gd name="connsiteY2" fmla="*/ 452362 h 3377140"/>
                <a:gd name="connsiteX3" fmla="*/ 557642 w 2429985"/>
                <a:gd name="connsiteY3" fmla="*/ 699105 h 3377140"/>
                <a:gd name="connsiteX4" fmla="*/ 760842 w 2429985"/>
                <a:gd name="connsiteY4" fmla="*/ 1207105 h 3377140"/>
                <a:gd name="connsiteX5" fmla="*/ 1051128 w 2429985"/>
                <a:gd name="connsiteY5" fmla="*/ 1628019 h 3377140"/>
                <a:gd name="connsiteX6" fmla="*/ 1312385 w 2429985"/>
                <a:gd name="connsiteY6" fmla="*/ 1961847 h 3377140"/>
                <a:gd name="connsiteX7" fmla="*/ 1384957 w 2429985"/>
                <a:gd name="connsiteY7" fmla="*/ 2397276 h 3377140"/>
                <a:gd name="connsiteX8" fmla="*/ 1152728 w 2429985"/>
                <a:gd name="connsiteY8" fmla="*/ 2847219 h 3377140"/>
                <a:gd name="connsiteX9" fmla="*/ 1152728 w 2429985"/>
                <a:gd name="connsiteY9" fmla="*/ 3311676 h 3377140"/>
                <a:gd name="connsiteX10" fmla="*/ 1878442 w 2429985"/>
                <a:gd name="connsiteY10" fmla="*/ 2876247 h 3377140"/>
                <a:gd name="connsiteX11" fmla="*/ 2357414 w 2429985"/>
                <a:gd name="connsiteY11" fmla="*/ 1802190 h 3377140"/>
                <a:gd name="connsiteX12" fmla="*/ 2313871 w 2429985"/>
                <a:gd name="connsiteY12" fmla="*/ 829733 h 3377140"/>
                <a:gd name="connsiteX13" fmla="*/ 1689757 w 2429985"/>
                <a:gd name="connsiteY13" fmla="*/ 191105 h 3377140"/>
                <a:gd name="connsiteX14" fmla="*/ 659242 w 2429985"/>
                <a:gd name="connsiteY14" fmla="*/ 16933 h 3377140"/>
                <a:gd name="connsiteX15" fmla="*/ 64157 w 2429985"/>
                <a:gd name="connsiteY15" fmla="*/ 74990 h 3377140"/>
                <a:gd name="connsiteX0" fmla="*/ 64157 w 2429985"/>
                <a:gd name="connsiteY0" fmla="*/ 127368 h 3429518"/>
                <a:gd name="connsiteX1" fmla="*/ 20614 w 2429985"/>
                <a:gd name="connsiteY1" fmla="*/ 345083 h 3429518"/>
                <a:gd name="connsiteX2" fmla="*/ 180271 w 2429985"/>
                <a:gd name="connsiteY2" fmla="*/ 504740 h 3429518"/>
                <a:gd name="connsiteX3" fmla="*/ 557642 w 2429985"/>
                <a:gd name="connsiteY3" fmla="*/ 751483 h 3429518"/>
                <a:gd name="connsiteX4" fmla="*/ 760842 w 2429985"/>
                <a:gd name="connsiteY4" fmla="*/ 1259483 h 3429518"/>
                <a:gd name="connsiteX5" fmla="*/ 1051128 w 2429985"/>
                <a:gd name="connsiteY5" fmla="*/ 1680397 h 3429518"/>
                <a:gd name="connsiteX6" fmla="*/ 1312385 w 2429985"/>
                <a:gd name="connsiteY6" fmla="*/ 2014225 h 3429518"/>
                <a:gd name="connsiteX7" fmla="*/ 1384957 w 2429985"/>
                <a:gd name="connsiteY7" fmla="*/ 2449654 h 3429518"/>
                <a:gd name="connsiteX8" fmla="*/ 1152728 w 2429985"/>
                <a:gd name="connsiteY8" fmla="*/ 2899597 h 3429518"/>
                <a:gd name="connsiteX9" fmla="*/ 1152728 w 2429985"/>
                <a:gd name="connsiteY9" fmla="*/ 3364054 h 3429518"/>
                <a:gd name="connsiteX10" fmla="*/ 1878442 w 2429985"/>
                <a:gd name="connsiteY10" fmla="*/ 2928625 h 3429518"/>
                <a:gd name="connsiteX11" fmla="*/ 2357414 w 2429985"/>
                <a:gd name="connsiteY11" fmla="*/ 1854568 h 3429518"/>
                <a:gd name="connsiteX12" fmla="*/ 2313871 w 2429985"/>
                <a:gd name="connsiteY12" fmla="*/ 882111 h 3429518"/>
                <a:gd name="connsiteX13" fmla="*/ 1689757 w 2429985"/>
                <a:gd name="connsiteY13" fmla="*/ 243483 h 3429518"/>
                <a:gd name="connsiteX14" fmla="*/ 659242 w 2429985"/>
                <a:gd name="connsiteY14" fmla="*/ 69311 h 3429518"/>
                <a:gd name="connsiteX15" fmla="*/ 64157 w 2429985"/>
                <a:gd name="connsiteY15" fmla="*/ 127368 h 342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29985" h="3429518">
                  <a:moveTo>
                    <a:pt x="64157" y="127368"/>
                  </a:moveTo>
                  <a:cubicBezTo>
                    <a:pt x="0" y="281737"/>
                    <a:pt x="1262" y="282188"/>
                    <a:pt x="20614" y="345083"/>
                  </a:cubicBezTo>
                  <a:cubicBezTo>
                    <a:pt x="39966" y="407978"/>
                    <a:pt x="90766" y="437007"/>
                    <a:pt x="180271" y="504740"/>
                  </a:cubicBezTo>
                  <a:cubicBezTo>
                    <a:pt x="269776" y="572473"/>
                    <a:pt x="460880" y="625693"/>
                    <a:pt x="557642" y="751483"/>
                  </a:cubicBezTo>
                  <a:cubicBezTo>
                    <a:pt x="654404" y="877273"/>
                    <a:pt x="678594" y="1104664"/>
                    <a:pt x="760842" y="1259483"/>
                  </a:cubicBezTo>
                  <a:cubicBezTo>
                    <a:pt x="843090" y="1414302"/>
                    <a:pt x="959204" y="1554607"/>
                    <a:pt x="1051128" y="1680397"/>
                  </a:cubicBezTo>
                  <a:cubicBezTo>
                    <a:pt x="1143052" y="1806187"/>
                    <a:pt x="1256747" y="1886016"/>
                    <a:pt x="1312385" y="2014225"/>
                  </a:cubicBezTo>
                  <a:cubicBezTo>
                    <a:pt x="1368023" y="2142434"/>
                    <a:pt x="1411566" y="2302092"/>
                    <a:pt x="1384957" y="2449654"/>
                  </a:cubicBezTo>
                  <a:cubicBezTo>
                    <a:pt x="1358348" y="2597216"/>
                    <a:pt x="1191433" y="2747197"/>
                    <a:pt x="1152728" y="2899597"/>
                  </a:cubicBezTo>
                  <a:cubicBezTo>
                    <a:pt x="1114023" y="3051997"/>
                    <a:pt x="1067431" y="3144071"/>
                    <a:pt x="1152728" y="3364054"/>
                  </a:cubicBezTo>
                  <a:cubicBezTo>
                    <a:pt x="1428266" y="3429518"/>
                    <a:pt x="1677661" y="3180206"/>
                    <a:pt x="1878442" y="2928625"/>
                  </a:cubicBezTo>
                  <a:cubicBezTo>
                    <a:pt x="2079223" y="2677044"/>
                    <a:pt x="2284843" y="2195654"/>
                    <a:pt x="2357414" y="1854568"/>
                  </a:cubicBezTo>
                  <a:cubicBezTo>
                    <a:pt x="2429985" y="1513482"/>
                    <a:pt x="2425147" y="1150625"/>
                    <a:pt x="2313871" y="882111"/>
                  </a:cubicBezTo>
                  <a:cubicBezTo>
                    <a:pt x="2202595" y="613597"/>
                    <a:pt x="1965529" y="378950"/>
                    <a:pt x="1689757" y="243483"/>
                  </a:cubicBezTo>
                  <a:cubicBezTo>
                    <a:pt x="1413986" y="108016"/>
                    <a:pt x="927756" y="86244"/>
                    <a:pt x="659242" y="69311"/>
                  </a:cubicBezTo>
                  <a:cubicBezTo>
                    <a:pt x="390728" y="52378"/>
                    <a:pt x="98452" y="0"/>
                    <a:pt x="64157" y="12736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254000" h="381000"/>
              <a:bevelB w="254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12" name="Oval 111"/>
            <p:cNvSpPr/>
            <p:nvPr/>
          </p:nvSpPr>
          <p:spPr bwMode="auto">
            <a:xfrm rot="14158054">
              <a:off x="6005804" y="1929126"/>
              <a:ext cx="642942" cy="500066"/>
            </a:xfrm>
            <a:prstGeom prst="ellipse">
              <a:avLst/>
            </a:prstGeom>
            <a:solidFill>
              <a:schemeClr val="tx1">
                <a:lumMod val="50000"/>
                <a:alpha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1450"/>
              <a:bevelB w="133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127" name="Down Arrow 126"/>
          <p:cNvSpPr/>
          <p:nvPr/>
        </p:nvSpPr>
        <p:spPr bwMode="auto">
          <a:xfrm>
            <a:off x="1629428" y="3273240"/>
            <a:ext cx="288000" cy="612000"/>
          </a:xfrm>
          <a:prstGeom prst="downArrow">
            <a:avLst>
              <a:gd name="adj1" fmla="val 50000"/>
              <a:gd name="adj2" fmla="val 60078"/>
            </a:avLst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1428686" y="3590627"/>
            <a:ext cx="734482" cy="734482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oft" dir="t"/>
          </a:scene3d>
          <a:sp3d prstMaterial="clear">
            <a:bevelT w="381000" h="381000"/>
            <a:bevelB w="381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461915" y="1398398"/>
            <a:ext cx="1506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GLIAL CELL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132166" y="1085912"/>
            <a:ext cx="1221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NEURONE</a:t>
            </a:r>
          </a:p>
        </p:txBody>
      </p:sp>
      <p:sp>
        <p:nvSpPr>
          <p:cNvPr id="145" name="Rounded Rectangle 144"/>
          <p:cNvSpPr/>
          <p:nvPr/>
        </p:nvSpPr>
        <p:spPr bwMode="auto">
          <a:xfrm rot="5400000">
            <a:off x="3171328" y="1805337"/>
            <a:ext cx="202107" cy="569117"/>
          </a:xfrm>
          <a:prstGeom prst="roundRect">
            <a:avLst>
              <a:gd name="adj" fmla="val 45539"/>
            </a:avLst>
          </a:prstGeom>
          <a:solidFill>
            <a:schemeClr val="accent6">
              <a:lumMod val="60000"/>
              <a:lumOff val="4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90500" h="139700"/>
            <a:bevelB w="190500" h="139700"/>
          </a:sp3d>
        </p:spPr>
        <p:txBody>
          <a:bodyPr vert="vert270" wrap="none" lIns="0" tIns="0" rIns="21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COMT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146" name="Oval 145"/>
          <p:cNvSpPr/>
          <p:nvPr/>
        </p:nvSpPr>
        <p:spPr bwMode="auto">
          <a:xfrm rot="16146533">
            <a:off x="1010735" y="2636149"/>
            <a:ext cx="363521" cy="5424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oft" dir="t"/>
          </a:scene3d>
          <a:sp3d prstMaterial="clear">
            <a:bevelT w="381000" h="381000"/>
            <a:bevelB w="381000" h="381000"/>
          </a:sp3d>
        </p:spPr>
        <p:txBody>
          <a:bodyPr vert="vert" wrap="none" lIns="252000" tIns="72000" rIns="72000" bIns="54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i="0" dirty="0" smtClean="0">
                <a:solidFill>
                  <a:srgbClr val="FFFF99"/>
                </a:solidFill>
                <a:latin typeface="Arial Narrow" pitchFamily="34" charset="0"/>
              </a:rPr>
              <a:t>MAO-A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 Narrow" pitchFamily="34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 rot="16146533">
            <a:off x="629640" y="3228575"/>
            <a:ext cx="363521" cy="542406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oft" dir="t"/>
          </a:scene3d>
          <a:sp3d prstMaterial="clear">
            <a:bevelT w="381000" h="381000"/>
            <a:bevelB w="381000" h="381000"/>
          </a:sp3d>
        </p:spPr>
        <p:txBody>
          <a:bodyPr vert="vert" wrap="none" lIns="252000" tIns="72000" rIns="72000" bIns="54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i="0" dirty="0" smtClean="0">
                <a:solidFill>
                  <a:srgbClr val="FFFF99"/>
                </a:solidFill>
                <a:latin typeface="Arial Narrow" pitchFamily="34" charset="0"/>
              </a:rPr>
              <a:t>MAO-B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 Narrow" pitchFamily="34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 rot="16146533">
            <a:off x="3520214" y="2513735"/>
            <a:ext cx="363521" cy="5424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oft" dir="t"/>
          </a:scene3d>
          <a:sp3d prstMaterial="clear">
            <a:bevelT w="381000" h="381000"/>
            <a:bevelB w="381000" h="381000"/>
          </a:sp3d>
        </p:spPr>
        <p:txBody>
          <a:bodyPr vert="vert" wrap="none" lIns="252000" tIns="72000" rIns="72000" bIns="54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i="0" dirty="0" smtClean="0">
                <a:solidFill>
                  <a:srgbClr val="FFFF99"/>
                </a:solidFill>
                <a:latin typeface="Arial Narrow" pitchFamily="34" charset="0"/>
              </a:rPr>
              <a:t>MAO-A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85405" y="4035322"/>
            <a:ext cx="1993638" cy="1394760"/>
            <a:chOff x="785405" y="4035322"/>
            <a:chExt cx="1993638" cy="1394760"/>
          </a:xfrm>
        </p:grpSpPr>
        <p:grpSp>
          <p:nvGrpSpPr>
            <p:cNvPr id="4" name="Group 106"/>
            <p:cNvGrpSpPr/>
            <p:nvPr/>
          </p:nvGrpSpPr>
          <p:grpSpPr>
            <a:xfrm>
              <a:off x="1559559" y="4373501"/>
              <a:ext cx="535756" cy="1056581"/>
              <a:chOff x="1581772" y="4580566"/>
              <a:chExt cx="630301" cy="1243037"/>
            </a:xfrm>
          </p:grpSpPr>
          <p:sp>
            <p:nvSpPr>
              <p:cNvPr id="108" name="Down Arrow 107"/>
              <p:cNvSpPr/>
              <p:nvPr/>
            </p:nvSpPr>
            <p:spPr bwMode="auto">
              <a:xfrm>
                <a:off x="1690556" y="4580566"/>
                <a:ext cx="375678" cy="847059"/>
              </a:xfrm>
              <a:prstGeom prst="downArrow">
                <a:avLst>
                  <a:gd name="adj1" fmla="val 50000"/>
                  <a:gd name="adj2" fmla="val 60078"/>
                </a:avLst>
              </a:prstGeom>
              <a:solidFill>
                <a:schemeClr val="bg1">
                  <a:lumMod val="85000"/>
                </a:schemeClr>
              </a:solidFill>
              <a:ln w="1905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581772" y="5361938"/>
                <a:ext cx="630301" cy="4616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 prstMaterial="flat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400" b="1" i="0" dirty="0" smtClean="0">
                    <a:ln w="11430"/>
                    <a:solidFill>
                      <a:srgbClr val="C0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+mn-lt"/>
                  </a:rPr>
                  <a:t>DA</a:t>
                </a:r>
                <a:endParaRPr lang="en-US" sz="2400" b="1" i="0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endParaRPr>
              </a:p>
            </p:txBody>
          </p:sp>
        </p:grpSp>
        <p:sp>
          <p:nvSpPr>
            <p:cNvPr id="114" name="Circular Arrow 113"/>
            <p:cNvSpPr/>
            <p:nvPr/>
          </p:nvSpPr>
          <p:spPr bwMode="auto">
            <a:xfrm rot="20357242" flipV="1">
              <a:off x="1554907" y="4045131"/>
              <a:ext cx="1224136" cy="134655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720568"/>
                <a:gd name="adj5" fmla="val 12500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49" name="Circular Arrow 148"/>
            <p:cNvSpPr/>
            <p:nvPr/>
          </p:nvSpPr>
          <p:spPr bwMode="auto">
            <a:xfrm rot="880553" flipH="1" flipV="1">
              <a:off x="785405" y="4035322"/>
              <a:ext cx="1241957" cy="134655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720568"/>
                <a:gd name="adj5" fmla="val 12500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6" name="Group 149"/>
          <p:cNvGrpSpPr/>
          <p:nvPr/>
        </p:nvGrpSpPr>
        <p:grpSpPr>
          <a:xfrm rot="5400000">
            <a:off x="1979968" y="3958380"/>
            <a:ext cx="468000" cy="4140000"/>
            <a:chOff x="7020272" y="764704"/>
            <a:chExt cx="620362" cy="6093296"/>
          </a:xfrm>
        </p:grpSpPr>
        <p:sp>
          <p:nvSpPr>
            <p:cNvPr id="151" name="Rectangle 150"/>
            <p:cNvSpPr/>
            <p:nvPr/>
          </p:nvSpPr>
          <p:spPr bwMode="auto">
            <a:xfrm>
              <a:off x="7020272" y="764704"/>
              <a:ext cx="288032" cy="609329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</a:schemeClr>
                </a:gs>
                <a:gs pos="61000">
                  <a:schemeClr val="tx1">
                    <a:lumMod val="40000"/>
                    <a:lumOff val="60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7352602" y="764704"/>
              <a:ext cx="288032" cy="6093296"/>
            </a:xfrm>
            <a:prstGeom prst="rect">
              <a:avLst/>
            </a:prstGeom>
            <a:gradFill flip="none" rotWithShape="1">
              <a:gsLst>
                <a:gs pos="46000">
                  <a:schemeClr val="tx1">
                    <a:lumMod val="40000"/>
                    <a:lumOff val="60000"/>
                  </a:schemeClr>
                </a:gs>
                <a:gs pos="88000">
                  <a:schemeClr val="tx1">
                    <a:lumMod val="75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7" name="Group 70"/>
          <p:cNvGrpSpPr/>
          <p:nvPr/>
        </p:nvGrpSpPr>
        <p:grpSpPr>
          <a:xfrm rot="20645468">
            <a:off x="670604" y="5622665"/>
            <a:ext cx="591866" cy="939412"/>
            <a:chOff x="1755622" y="2763478"/>
            <a:chExt cx="749187" cy="1117643"/>
          </a:xfrm>
        </p:grpSpPr>
        <p:cxnSp>
          <p:nvCxnSpPr>
            <p:cNvPr id="137" name="Shape 136"/>
            <p:cNvCxnSpPr/>
            <p:nvPr/>
          </p:nvCxnSpPr>
          <p:spPr bwMode="auto">
            <a:xfrm rot="5400000">
              <a:off x="1887102" y="3612218"/>
              <a:ext cx="212233" cy="26677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sp>
          <p:nvSpPr>
            <p:cNvPr id="138" name="Rounded Rectangle 137"/>
            <p:cNvSpPr/>
            <p:nvPr/>
          </p:nvSpPr>
          <p:spPr bwMode="auto">
            <a:xfrm rot="6399598">
              <a:off x="2116329" y="3492641"/>
              <a:ext cx="199769" cy="577191"/>
            </a:xfrm>
            <a:prstGeom prst="roundRect">
              <a:avLst>
                <a:gd name="adj" fmla="val 45539"/>
              </a:avLst>
            </a:prstGeom>
            <a:solidFill>
              <a:schemeClr val="accent6">
                <a:lumMod val="60000"/>
                <a:lumOff val="40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vert270" wrap="none" lIns="36000" tIns="360000" rIns="21600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+mn-lt"/>
                  <a:cs typeface="Times New Roman" pitchFamily="18" charset="0"/>
                </a:rPr>
                <a:t>COMT</a:t>
              </a:r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39" name="Rounded Rectangle 138"/>
            <p:cNvSpPr/>
            <p:nvPr/>
          </p:nvSpPr>
          <p:spPr bwMode="auto">
            <a:xfrm rot="20632175">
              <a:off x="1912347" y="2910528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0" name="Rounded Rectangle 139"/>
            <p:cNvSpPr/>
            <p:nvPr/>
          </p:nvSpPr>
          <p:spPr bwMode="auto">
            <a:xfrm rot="20632175">
              <a:off x="1839122" y="2956053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1" name="Rounded Rectangle 140"/>
            <p:cNvSpPr/>
            <p:nvPr/>
          </p:nvSpPr>
          <p:spPr bwMode="auto">
            <a:xfrm rot="20632175">
              <a:off x="1760135" y="2817314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2" name="Rounded Rectangle 141"/>
            <p:cNvSpPr/>
            <p:nvPr/>
          </p:nvSpPr>
          <p:spPr bwMode="auto">
            <a:xfrm rot="20632175">
              <a:off x="1771822" y="2927105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3" name="Rounded Rectangle 142"/>
            <p:cNvSpPr/>
            <p:nvPr/>
          </p:nvSpPr>
          <p:spPr bwMode="auto">
            <a:xfrm rot="20632175">
              <a:off x="1855323" y="2807979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4" name="Rounded Rectangle 143"/>
            <p:cNvSpPr/>
            <p:nvPr/>
          </p:nvSpPr>
          <p:spPr bwMode="auto">
            <a:xfrm rot="20584901">
              <a:off x="1755622" y="2763478"/>
              <a:ext cx="273414" cy="777867"/>
            </a:xfrm>
            <a:prstGeom prst="roundRect">
              <a:avLst>
                <a:gd name="adj" fmla="val 45539"/>
              </a:avLst>
            </a:prstGeom>
            <a:solidFill>
              <a:schemeClr val="accent6">
                <a:lumMod val="60000"/>
                <a:lumOff val="40000"/>
                <a:alpha val="6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4572000" y="1052736"/>
            <a:ext cx="4458427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Synthesis</a:t>
            </a:r>
          </a:p>
          <a:p>
            <a:pPr marL="174625" indent="-174625">
              <a:spcAft>
                <a:spcPts val="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L-tyrosine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  <a:sym typeface="Symbol"/>
              </a:rPr>
              <a:t> (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  <a:sym typeface="Symbol"/>
              </a:rPr>
              <a:t>i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  <a:sym typeface="Symbol"/>
              </a:rPr>
              <a:t>) L-DOPA</a:t>
            </a:r>
            <a:r>
              <a:rPr lang="en-GB" sz="1800" i="0" dirty="0" smtClean="0">
                <a:solidFill>
                  <a:srgbClr val="336699"/>
                </a:solidFill>
                <a:sym typeface="Symbol"/>
              </a:rPr>
              <a:t> 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  <a:sym typeface="Symbol"/>
              </a:rPr>
              <a:t> (ii)  Dopamine (DA)</a:t>
            </a:r>
          </a:p>
          <a:p>
            <a:pPr marL="174625" indent="-174625">
              <a:spcAft>
                <a:spcPts val="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  <a:sym typeface="Symbol"/>
              </a:rPr>
              <a:t>This process utilises the enzymes:</a:t>
            </a:r>
          </a:p>
          <a:p>
            <a:pPr marL="539750" lvl="1" indent="-276225">
              <a:spcAft>
                <a:spcPts val="0"/>
              </a:spcAft>
              <a:buFont typeface="+mj-lt"/>
              <a:buAutoNum type="romanLcPeriod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  <a:sym typeface="Symbol"/>
              </a:rPr>
              <a:t>Tyrosine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  <a:sym typeface="Symbol"/>
              </a:rPr>
              <a:t>hydroxylase</a:t>
            </a:r>
            <a:endParaRPr lang="en-GB" sz="1800" i="0" dirty="0" smtClean="0">
              <a:solidFill>
                <a:srgbClr val="336699"/>
              </a:solidFill>
              <a:latin typeface="+mn-lt"/>
              <a:sym typeface="Symbol"/>
            </a:endParaRPr>
          </a:p>
          <a:p>
            <a:pPr marL="539750" lvl="1" indent="-276225">
              <a:spcAft>
                <a:spcPts val="600"/>
              </a:spcAft>
              <a:buFont typeface="+mj-lt"/>
              <a:buAutoNum type="romanLcPeriod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  <a:sym typeface="Symbol"/>
              </a:rPr>
              <a:t>DOPA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  <a:sym typeface="Symbol"/>
              </a:rPr>
              <a:t>decarboxylase</a:t>
            </a:r>
            <a:endParaRPr lang="en-GB" sz="1800" i="0" dirty="0" smtClean="0">
              <a:solidFill>
                <a:srgbClr val="336699"/>
              </a:solidFill>
              <a:latin typeface="+mn-lt"/>
            </a:endParaRPr>
          </a:p>
          <a:p>
            <a:pPr marL="174625" indent="-174625">
              <a:spcAft>
                <a:spcPts val="0"/>
              </a:spcAft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Metabolism</a:t>
            </a:r>
          </a:p>
          <a:p>
            <a:pPr marL="174625" lvl="1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DA can be removed from the synaptic cleft by the dopamine transporter (DAT) and the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noradrenaline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transporter (NET)</a:t>
            </a:r>
          </a:p>
          <a:p>
            <a:pPr marL="174625" indent="-174625">
              <a:spcAft>
                <a:spcPts val="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There are three enzymes involved in the metabolism of DA:</a:t>
            </a:r>
          </a:p>
          <a:p>
            <a:pPr marL="539750" lvl="1" indent="-276225">
              <a:spcAft>
                <a:spcPts val="0"/>
              </a:spcAft>
              <a:buFont typeface="+mj-lt"/>
              <a:buAutoNum type="arabicParenR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Monoamine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oxidase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A  (MAO-A): mitochondrial location; metabolises DA, NE &amp; 5-HT</a:t>
            </a:r>
          </a:p>
          <a:p>
            <a:pPr marL="539750" lvl="1" indent="-276225">
              <a:spcAft>
                <a:spcPts val="0"/>
              </a:spcAft>
              <a:buFont typeface="+mj-lt"/>
              <a:buAutoNum type="arabicParenR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MAO-B: metabolises DA</a:t>
            </a:r>
          </a:p>
          <a:p>
            <a:pPr marL="539750" lvl="1" indent="-276225">
              <a:spcAft>
                <a:spcPts val="0"/>
              </a:spcAft>
              <a:buFont typeface="+mj-lt"/>
              <a:buAutoNum type="arabicParenR"/>
            </a:pP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Catechol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-O-methyl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transferase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(COMT): wide distribution, metabolises all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catecholamines</a:t>
            </a:r>
            <a:endParaRPr lang="en-GB" sz="1800" i="0" dirty="0" smtClean="0">
              <a:solidFill>
                <a:srgbClr val="336699"/>
              </a:solidFill>
              <a:latin typeface="+mn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82744" y="1385066"/>
            <a:ext cx="1149867" cy="1860285"/>
            <a:chOff x="1182744" y="1385066"/>
            <a:chExt cx="1149867" cy="1860285"/>
          </a:xfrm>
        </p:grpSpPr>
        <p:sp>
          <p:nvSpPr>
            <p:cNvPr id="103" name="Rectangle 102"/>
            <p:cNvSpPr/>
            <p:nvPr/>
          </p:nvSpPr>
          <p:spPr>
            <a:xfrm>
              <a:off x="1516713" y="2852936"/>
              <a:ext cx="535756" cy="39241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DA</a:t>
              </a:r>
              <a:endParaRPr lang="en-US" sz="2400" b="1" i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182744" y="2105707"/>
              <a:ext cx="1149867" cy="400110"/>
            </a:xfrm>
            <a:prstGeom prst="rect">
              <a:avLst/>
            </a:prstGeom>
            <a:noFill/>
            <a:scene3d>
              <a:camera prst="orthographicFront"/>
              <a:lightRig rig="flat" dir="tl">
                <a:rot lat="0" lon="0" rev="6600000"/>
              </a:lightRig>
            </a:scene3d>
            <a:sp3d prstMaterial="flat"/>
          </p:spPr>
          <p:txBody>
            <a:bodyPr wrap="none" lIns="91440" tIns="45720" rIns="91440" bIns="45720">
              <a:spAutoFit/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i="0" dirty="0" smtClean="0">
                  <a:ln w="11430">
                    <a:solidFill>
                      <a:srgbClr val="00B050"/>
                    </a:solidFill>
                  </a:ln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L-DOPA</a:t>
              </a:r>
              <a:endParaRPr lang="en-US" sz="2000" b="1" i="0" dirty="0">
                <a:ln w="11430">
                  <a:solidFill>
                    <a:srgbClr val="00B050"/>
                  </a:solidFill>
                </a:ln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397109" y="1385066"/>
              <a:ext cx="69923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i="0" dirty="0" smtClean="0">
                  <a:ln w="11430">
                    <a:solidFill>
                      <a:srgbClr val="00B050"/>
                    </a:solidFill>
                  </a:ln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TYR</a:t>
              </a:r>
              <a:endParaRPr lang="en-US" sz="2000" b="1" i="0" dirty="0">
                <a:ln w="11430">
                  <a:solidFill>
                    <a:srgbClr val="00B050"/>
                  </a:solidFill>
                </a:ln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8" name="Down Arrow 47"/>
            <p:cNvSpPr/>
            <p:nvPr/>
          </p:nvSpPr>
          <p:spPr bwMode="auto">
            <a:xfrm>
              <a:off x="1630095" y="1776248"/>
              <a:ext cx="220870" cy="391198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49" name="Down Arrow 48"/>
            <p:cNvSpPr/>
            <p:nvPr/>
          </p:nvSpPr>
          <p:spPr bwMode="auto">
            <a:xfrm>
              <a:off x="1650115" y="2492896"/>
              <a:ext cx="220870" cy="391198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826535" y="1747063"/>
            <a:ext cx="547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i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</a:t>
            </a:r>
            <a:endParaRPr lang="en-GB" sz="1800" b="1" i="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44800" y="2501114"/>
            <a:ext cx="127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i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DOPA- D</a:t>
            </a:r>
            <a:endParaRPr lang="en-GB" sz="1800" b="1" i="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36478" y="4023512"/>
            <a:ext cx="988271" cy="674703"/>
            <a:chOff x="2436478" y="4023512"/>
            <a:chExt cx="988271" cy="674703"/>
          </a:xfrm>
        </p:grpSpPr>
        <p:pic>
          <p:nvPicPr>
            <p:cNvPr id="115" name="Picture 114" descr="eaa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19013265">
              <a:off x="2436478" y="4023512"/>
              <a:ext cx="382711" cy="443177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2713440" y="4328883"/>
              <a:ext cx="711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DAT</a:t>
              </a:r>
              <a:endParaRPr lang="en-GB" sz="1800" b="1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0939" y="4133400"/>
            <a:ext cx="889845" cy="608152"/>
            <a:chOff x="230939" y="4133400"/>
            <a:chExt cx="889845" cy="608152"/>
          </a:xfrm>
        </p:grpSpPr>
        <p:pic>
          <p:nvPicPr>
            <p:cNvPr id="116" name="Picture 115" descr="glas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2064251">
              <a:off x="760384" y="4133400"/>
              <a:ext cx="360400" cy="337478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230939" y="4372220"/>
              <a:ext cx="711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NET</a:t>
              </a:r>
              <a:endParaRPr lang="en-GB" sz="1800" b="1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522228" y="3599813"/>
            <a:ext cx="977764" cy="702575"/>
            <a:chOff x="3522228" y="3599813"/>
            <a:chExt cx="977764" cy="702575"/>
          </a:xfrm>
        </p:grpSpPr>
        <p:pic>
          <p:nvPicPr>
            <p:cNvPr id="133" name="Picture 132" descr="eaa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19013265">
              <a:off x="3522228" y="3599813"/>
              <a:ext cx="382711" cy="443177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3788683" y="3933056"/>
              <a:ext cx="711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DAT</a:t>
              </a:r>
              <a:endParaRPr lang="en-GB" sz="1800" b="1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145" grpId="0" animBg="1"/>
      <p:bldP spid="146" grpId="0" animBg="1"/>
      <p:bldP spid="147" grpId="0" animBg="1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4211960" y="892132"/>
            <a:ext cx="4860032" cy="5863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DOPAMINE RECEPTORS</a:t>
            </a:r>
          </a:p>
          <a:p>
            <a:pPr marL="179388" indent="-179388"/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7-TM G-protein coupled receptors involved in:</a:t>
            </a:r>
          </a:p>
          <a:p>
            <a:pPr marL="539750" lvl="1" indent="-276225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Locomotor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activity (D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1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, D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&amp; D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3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); </a:t>
            </a:r>
          </a:p>
          <a:p>
            <a:pPr marL="539750" lvl="1" indent="-27622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Reward &amp; reinforcement (D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1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&amp; D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</a:t>
            </a:r>
          </a:p>
          <a:p>
            <a:pPr marL="539750" lvl="1" indent="-27622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Learning &amp; memory (D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1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&amp; D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</a:t>
            </a:r>
          </a:p>
          <a:p>
            <a:pPr marL="539750" lvl="1" indent="-2762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Psychosis (D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</a:t>
            </a:r>
          </a:p>
          <a:p>
            <a:pPr marL="263525" indent="-263525">
              <a:buFont typeface="+mj-lt"/>
              <a:buAutoNum type="arabicPeriod"/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D</a:t>
            </a:r>
            <a:r>
              <a:rPr lang="en-GB" sz="1800" b="1" i="0" baseline="-25000" dirty="0" smtClean="0">
                <a:solidFill>
                  <a:srgbClr val="336699"/>
                </a:solidFill>
                <a:latin typeface="+mn-lt"/>
              </a:rPr>
              <a:t>1</a:t>
            </a: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 &amp; D</a:t>
            </a:r>
            <a:r>
              <a:rPr lang="en-GB" sz="1800" b="1" i="0" baseline="-25000" dirty="0" smtClean="0">
                <a:solidFill>
                  <a:srgbClr val="336699"/>
                </a:solidFill>
                <a:latin typeface="+mn-lt"/>
              </a:rPr>
              <a:t>5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s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-linked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D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1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receptor expression: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nigrostriatal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,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mesolimbic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mesocortical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areas</a:t>
            </a:r>
          </a:p>
          <a:p>
            <a:pPr marL="442913" lvl="1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D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5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receptors are also linked to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sz="1800" i="0" baseline="-25000" dirty="0" err="1" smtClean="0">
                <a:solidFill>
                  <a:srgbClr val="336699"/>
                </a:solidFill>
                <a:latin typeface="+mn-lt"/>
              </a:rPr>
              <a:t>q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proteins</a:t>
            </a:r>
          </a:p>
          <a:p>
            <a:pPr marL="263525" indent="-263525">
              <a:buFont typeface="+mj-lt"/>
              <a:buAutoNum type="arabicPeriod"/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D</a:t>
            </a:r>
            <a:r>
              <a:rPr lang="en-GB" sz="1800" b="1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, D</a:t>
            </a:r>
            <a:r>
              <a:rPr lang="en-GB" sz="1800" b="1" i="0" baseline="-25000" dirty="0" smtClean="0">
                <a:solidFill>
                  <a:srgbClr val="336699"/>
                </a:solidFill>
                <a:latin typeface="+mn-lt"/>
              </a:rPr>
              <a:t>3</a:t>
            </a: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 &amp; D</a:t>
            </a:r>
            <a:r>
              <a:rPr lang="en-GB" sz="1800" b="1" i="0" baseline="-25000" dirty="0" smtClean="0">
                <a:solidFill>
                  <a:srgbClr val="336699"/>
                </a:solidFill>
                <a:latin typeface="+mn-lt"/>
              </a:rPr>
              <a:t>4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sz="1800" i="0" baseline="-25000" dirty="0" err="1" smtClean="0">
                <a:solidFill>
                  <a:srgbClr val="336699"/>
                </a:solidFill>
                <a:latin typeface="+mn-lt"/>
              </a:rPr>
              <a:t>i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-linked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D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receptors expression: striatum, nucleus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accumbens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, olfactory tubercle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D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3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: limbic areas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D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4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: low expression in CNS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Enhanced D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sensitivity seen in schizophrenia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Dopamine: receptors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38" name="Rounded Rectangle 237"/>
          <p:cNvSpPr/>
          <p:nvPr/>
        </p:nvSpPr>
        <p:spPr bwMode="auto">
          <a:xfrm>
            <a:off x="35496" y="3176972"/>
            <a:ext cx="4103489" cy="3420380"/>
          </a:xfrm>
          <a:prstGeom prst="roundRect">
            <a:avLst>
              <a:gd name="adj" fmla="val 2065"/>
            </a:avLst>
          </a:prstGeom>
          <a:solidFill>
            <a:schemeClr val="accent1">
              <a:lumMod val="60000"/>
              <a:lumOff val="4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1116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rPr>
              <a:t>D1-type  			D2-type</a:t>
            </a:r>
          </a:p>
        </p:txBody>
      </p:sp>
      <p:sp>
        <p:nvSpPr>
          <p:cNvPr id="333" name="Rectangle 332"/>
          <p:cNvSpPr/>
          <p:nvPr/>
        </p:nvSpPr>
        <p:spPr bwMode="auto">
          <a:xfrm>
            <a:off x="63451" y="1056336"/>
            <a:ext cx="4007127" cy="5472608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</p:txBody>
      </p:sp>
      <p:grpSp>
        <p:nvGrpSpPr>
          <p:cNvPr id="426" name="Group 425"/>
          <p:cNvGrpSpPr/>
          <p:nvPr/>
        </p:nvGrpSpPr>
        <p:grpSpPr>
          <a:xfrm>
            <a:off x="74018" y="2834934"/>
            <a:ext cx="4012027" cy="807939"/>
            <a:chOff x="231271" y="4077072"/>
            <a:chExt cx="4223188" cy="850462"/>
          </a:xfrm>
        </p:grpSpPr>
        <p:grpSp>
          <p:nvGrpSpPr>
            <p:cNvPr id="4" name="Group 3"/>
            <p:cNvGrpSpPr/>
            <p:nvPr/>
          </p:nvGrpSpPr>
          <p:grpSpPr>
            <a:xfrm>
              <a:off x="231271" y="4077072"/>
              <a:ext cx="3643306" cy="850462"/>
              <a:chOff x="395536" y="2350614"/>
              <a:chExt cx="3992729" cy="730137"/>
            </a:xfrm>
          </p:grpSpPr>
          <p:sp>
            <p:nvSpPr>
              <p:cNvPr id="5" name="Freeform 4"/>
              <p:cNvSpPr/>
              <p:nvPr/>
            </p:nvSpPr>
            <p:spPr bwMode="auto">
              <a:xfrm>
                <a:off x="479872" y="266193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 bwMode="auto">
              <a:xfrm>
                <a:off x="686522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 bwMode="auto">
              <a:xfrm>
                <a:off x="902637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>
                <a:off x="1950026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>
                <a:off x="2575141" y="266697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>
                <a:off x="2365663" y="2684608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>
                <a:off x="153180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>
                <a:off x="1315684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>
                <a:off x="173723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>
                <a:off x="3213531" y="26780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2144953" y="2659592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>
                <a:off x="1102888" y="2674350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>
                <a:off x="2778711" y="265221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>
                <a:off x="2998144" y="267066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>
                <a:off x="3619212" y="2688298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>
                <a:off x="3409734" y="266697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4258330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3841964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>
                <a:off x="4038167" y="2659593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1323218" y="258890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>
                <a:off x="483682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89268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>
                <a:off x="1515206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214032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>
                <a:off x="2356436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3010690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3223487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595053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2791985" y="2579235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>
                <a:off x="343296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 bwMode="auto">
              <a:xfrm>
                <a:off x="195407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>
                <a:off x="1747186" y="2590304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 bwMode="auto">
              <a:xfrm>
                <a:off x="4270876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>
                <a:off x="1076339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>
                <a:off x="3590073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auto">
              <a:xfrm>
                <a:off x="3792913" y="257923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>
                <a:off x="4012347" y="2557909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 bwMode="auto">
              <a:xfrm>
                <a:off x="650746" y="258292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39553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605014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81449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>
                <a:off x="1023969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123344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1442925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652403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861881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2071359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2280836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2490314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2699792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2921921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3131398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334087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3550354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375983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3969310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417878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395536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605014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814492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1023969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1233447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1442925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1652403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86188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2071359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2280836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2490314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>
                <a:off x="2699792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292192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3131398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3340876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3550354" y="284786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3759832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3969310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4178787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</p:grpSp>
        <p:sp>
          <p:nvSpPr>
            <p:cNvPr id="350" name="Freeform 349"/>
            <p:cNvSpPr/>
            <p:nvPr/>
          </p:nvSpPr>
          <p:spPr bwMode="auto">
            <a:xfrm>
              <a:off x="3957977" y="4439698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351" name="Freeform 350"/>
            <p:cNvSpPr/>
            <p:nvPr/>
          </p:nvSpPr>
          <p:spPr bwMode="auto">
            <a:xfrm>
              <a:off x="4146542" y="4449862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352" name="Freeform 351"/>
            <p:cNvSpPr/>
            <p:nvPr/>
          </p:nvSpPr>
          <p:spPr bwMode="auto">
            <a:xfrm>
              <a:off x="4343744" y="4441267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370" name="Freeform 369"/>
            <p:cNvSpPr/>
            <p:nvPr/>
          </p:nvSpPr>
          <p:spPr bwMode="auto">
            <a:xfrm>
              <a:off x="3961454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371" name="Freeform 370"/>
            <p:cNvSpPr/>
            <p:nvPr/>
          </p:nvSpPr>
          <p:spPr bwMode="auto">
            <a:xfrm>
              <a:off x="4334659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387" name="Freeform 386"/>
            <p:cNvSpPr/>
            <p:nvPr/>
          </p:nvSpPr>
          <p:spPr bwMode="auto">
            <a:xfrm>
              <a:off x="4113897" y="4347667"/>
              <a:ext cx="60445" cy="231085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388" name="Oval 387"/>
            <p:cNvSpPr/>
            <p:nvPr/>
          </p:nvSpPr>
          <p:spPr bwMode="auto">
            <a:xfrm>
              <a:off x="3881022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389" name="Oval 388"/>
            <p:cNvSpPr/>
            <p:nvPr/>
          </p:nvSpPr>
          <p:spPr bwMode="auto">
            <a:xfrm>
              <a:off x="4072168" y="4101523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390" name="Oval 389"/>
            <p:cNvSpPr/>
            <p:nvPr/>
          </p:nvSpPr>
          <p:spPr bwMode="auto">
            <a:xfrm>
              <a:off x="4263313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407" name="Oval 406"/>
            <p:cNvSpPr/>
            <p:nvPr/>
          </p:nvSpPr>
          <p:spPr bwMode="auto">
            <a:xfrm>
              <a:off x="3881022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408" name="Oval 407"/>
            <p:cNvSpPr/>
            <p:nvPr/>
          </p:nvSpPr>
          <p:spPr bwMode="auto">
            <a:xfrm>
              <a:off x="4072168" y="4631821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409" name="Oval 408"/>
            <p:cNvSpPr/>
            <p:nvPr/>
          </p:nvSpPr>
          <p:spPr bwMode="auto">
            <a:xfrm>
              <a:off x="4263313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132" name="Group 257"/>
          <p:cNvGrpSpPr/>
          <p:nvPr/>
        </p:nvGrpSpPr>
        <p:grpSpPr>
          <a:xfrm rot="5400000">
            <a:off x="-4954" y="2340323"/>
            <a:ext cx="1641781" cy="1483835"/>
            <a:chOff x="2655617" y="4700435"/>
            <a:chExt cx="1532809" cy="1292153"/>
          </a:xfrm>
          <a:solidFill>
            <a:srgbClr val="00B050">
              <a:alpha val="80000"/>
            </a:srgbClr>
          </a:solidFill>
          <a:scene3d>
            <a:camera prst="orthographicFront"/>
            <a:lightRig rig="morning" dir="t"/>
          </a:scene3d>
        </p:grpSpPr>
        <p:sp>
          <p:nvSpPr>
            <p:cNvPr id="133" name="Rounded Rectangle 132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34" name="Rounded Rectangle 133"/>
            <p:cNvSpPr/>
            <p:nvPr/>
          </p:nvSpPr>
          <p:spPr bwMode="auto">
            <a:xfrm rot="16200000">
              <a:off x="3543540" y="5191356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 bwMode="auto">
            <a:xfrm rot="16200000">
              <a:off x="3472624" y="5311437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 bwMode="auto">
            <a:xfrm rot="16200000">
              <a:off x="3348093" y="4971850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 bwMode="auto">
            <a:xfrm rot="16200000">
              <a:off x="3464193" y="4664976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39" name="Rounded Rectangle 138"/>
            <p:cNvSpPr/>
            <p:nvPr/>
          </p:nvSpPr>
          <p:spPr bwMode="auto">
            <a:xfrm rot="16200000">
              <a:off x="3512018" y="4785014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cxnSp>
          <p:nvCxnSpPr>
            <p:cNvPr id="140" name="Curved Connector 229"/>
            <p:cNvCxnSpPr>
              <a:stCxn id="136" idx="2"/>
              <a:endCxn id="134" idx="2"/>
            </p:cNvCxnSpPr>
            <p:nvPr/>
          </p:nvCxnSpPr>
          <p:spPr bwMode="auto">
            <a:xfrm flipV="1">
              <a:off x="3949289" y="5578011"/>
              <a:ext cx="70916" cy="120081"/>
            </a:xfrm>
            <a:prstGeom prst="curvedConnector3">
              <a:avLst>
                <a:gd name="adj1" fmla="val 395590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41" name="Curved Connector 229"/>
            <p:cNvCxnSpPr>
              <a:stCxn id="134" idx="0"/>
              <a:endCxn id="133" idx="0"/>
            </p:cNvCxnSpPr>
            <p:nvPr/>
          </p:nvCxnSpPr>
          <p:spPr bwMode="auto">
            <a:xfrm rot="10800000">
              <a:off x="3152315" y="5446065"/>
              <a:ext cx="94580" cy="131947"/>
            </a:xfrm>
            <a:prstGeom prst="curvedConnector3">
              <a:avLst>
                <a:gd name="adj1" fmla="val 311540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42" name="Curved Connector 229"/>
            <p:cNvCxnSpPr>
              <a:endCxn id="133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43" name="Curved Connector 229"/>
            <p:cNvCxnSpPr>
              <a:stCxn id="137" idx="0"/>
              <a:endCxn id="139" idx="0"/>
            </p:cNvCxnSpPr>
            <p:nvPr/>
          </p:nvCxnSpPr>
          <p:spPr bwMode="auto">
            <a:xfrm rot="10800000" flipH="1">
              <a:off x="3051447" y="5171668"/>
              <a:ext cx="163925" cy="186838"/>
            </a:xfrm>
            <a:prstGeom prst="curvedConnector3">
              <a:avLst>
                <a:gd name="adj1" fmla="val -197771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44" name="Curved Connector 229"/>
            <p:cNvCxnSpPr>
              <a:stCxn id="135" idx="2"/>
              <a:endCxn id="139" idx="2"/>
            </p:cNvCxnSpPr>
            <p:nvPr/>
          </p:nvCxnSpPr>
          <p:spPr bwMode="auto">
            <a:xfrm flipH="1" flipV="1">
              <a:off x="3988683" y="5171668"/>
              <a:ext cx="37809" cy="94376"/>
            </a:xfrm>
            <a:prstGeom prst="curvedConnector3">
              <a:avLst>
                <a:gd name="adj1" fmla="val -630176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45" name="Curved Connector 229"/>
            <p:cNvCxnSpPr>
              <a:stCxn id="138" idx="0"/>
            </p:cNvCxnSpPr>
            <p:nvPr/>
          </p:nvCxnSpPr>
          <p:spPr bwMode="auto">
            <a:xfrm rot="10800000" flipH="1" flipV="1">
              <a:off x="3167548" y="5051631"/>
              <a:ext cx="229259" cy="216865"/>
            </a:xfrm>
            <a:prstGeom prst="curvedConnector3">
              <a:avLst>
                <a:gd name="adj1" fmla="val -136038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46" name="Curved Connector 229"/>
            <p:cNvCxnSpPr/>
            <p:nvPr/>
          </p:nvCxnSpPr>
          <p:spPr bwMode="auto">
            <a:xfrm flipV="1">
              <a:off x="2655617" y="5704556"/>
              <a:ext cx="513986" cy="288032"/>
            </a:xfrm>
            <a:prstGeom prst="curvedConnector3">
              <a:avLst>
                <a:gd name="adj1" fmla="val 50000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47" name="Curved Connector 229"/>
            <p:cNvCxnSpPr/>
            <p:nvPr/>
          </p:nvCxnSpPr>
          <p:spPr bwMode="auto">
            <a:xfrm rot="5400000" flipH="1" flipV="1">
              <a:off x="3865314" y="4726563"/>
              <a:ext cx="349239" cy="296984"/>
            </a:xfrm>
            <a:prstGeom prst="curvedConnector3">
              <a:avLst>
                <a:gd name="adj1" fmla="val 50000"/>
              </a:avLst>
            </a:prstGeom>
            <a:grp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</p:grpSp>
      <p:grpSp>
        <p:nvGrpSpPr>
          <p:cNvPr id="172" name="Group 171"/>
          <p:cNvGrpSpPr/>
          <p:nvPr/>
        </p:nvGrpSpPr>
        <p:grpSpPr>
          <a:xfrm>
            <a:off x="1607905" y="2766526"/>
            <a:ext cx="900860" cy="1145864"/>
            <a:chOff x="1696308" y="2758406"/>
            <a:chExt cx="1020282" cy="1219765"/>
          </a:xfrm>
        </p:grpSpPr>
        <p:cxnSp>
          <p:nvCxnSpPr>
            <p:cNvPr id="173" name="Shape 172"/>
            <p:cNvCxnSpPr/>
            <p:nvPr/>
          </p:nvCxnSpPr>
          <p:spPr bwMode="auto">
            <a:xfrm rot="5400000">
              <a:off x="1887102" y="3612218"/>
              <a:ext cx="212233" cy="26677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rgbClr val="F0B67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cxnSp>
          <p:nvCxnSpPr>
            <p:cNvPr id="174" name="Shape 173"/>
            <p:cNvCxnSpPr/>
            <p:nvPr/>
          </p:nvCxnSpPr>
          <p:spPr bwMode="auto">
            <a:xfrm rot="16200000" flipH="1">
              <a:off x="2333282" y="3697589"/>
              <a:ext cx="309912" cy="89205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rgbClr val="F0B67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sp>
          <p:nvSpPr>
            <p:cNvPr id="175" name="Rounded Rectangle 174"/>
            <p:cNvSpPr/>
            <p:nvPr/>
          </p:nvSpPr>
          <p:spPr bwMode="auto">
            <a:xfrm rot="6399598">
              <a:off x="2092600" y="3525815"/>
              <a:ext cx="327520" cy="577191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vert270" wrap="square" lIns="0" tIns="72000" rIns="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+mn-lt"/>
                  <a:cs typeface="Times New Roman" pitchFamily="18" charset="0"/>
                </a:rPr>
                <a:t>AC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76" name="Rounded Rectangle 175"/>
            <p:cNvSpPr/>
            <p:nvPr/>
          </p:nvSpPr>
          <p:spPr bwMode="auto">
            <a:xfrm rot="675103">
              <a:off x="2338232" y="2945351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77" name="Rounded Rectangle 176"/>
            <p:cNvSpPr/>
            <p:nvPr/>
          </p:nvSpPr>
          <p:spPr bwMode="auto">
            <a:xfrm rot="675103">
              <a:off x="2550007" y="2967126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78" name="Rounded Rectangle 177"/>
            <p:cNvSpPr/>
            <p:nvPr/>
          </p:nvSpPr>
          <p:spPr bwMode="auto">
            <a:xfrm rot="675103">
              <a:off x="2476782" y="3012651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79" name="Rounded Rectangle 178"/>
            <p:cNvSpPr/>
            <p:nvPr/>
          </p:nvSpPr>
          <p:spPr bwMode="auto">
            <a:xfrm rot="675103">
              <a:off x="2397795" y="2873912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80" name="Rounded Rectangle 179"/>
            <p:cNvSpPr/>
            <p:nvPr/>
          </p:nvSpPr>
          <p:spPr bwMode="auto">
            <a:xfrm rot="675103">
              <a:off x="2409482" y="2983703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81" name="Rounded Rectangle 180"/>
            <p:cNvSpPr/>
            <p:nvPr/>
          </p:nvSpPr>
          <p:spPr bwMode="auto">
            <a:xfrm rot="675103">
              <a:off x="2492983" y="2864577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82" name="Rounded Rectangle 181"/>
            <p:cNvSpPr/>
            <p:nvPr/>
          </p:nvSpPr>
          <p:spPr bwMode="auto">
            <a:xfrm rot="20632175">
              <a:off x="1912347" y="2910528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83" name="Rounded Rectangle 182"/>
            <p:cNvSpPr/>
            <p:nvPr/>
          </p:nvSpPr>
          <p:spPr bwMode="auto">
            <a:xfrm rot="20632175">
              <a:off x="1839122" y="2956053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84" name="Rounded Rectangle 183"/>
            <p:cNvSpPr/>
            <p:nvPr/>
          </p:nvSpPr>
          <p:spPr bwMode="auto">
            <a:xfrm rot="20632175">
              <a:off x="1760135" y="2817314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85" name="Rounded Rectangle 184"/>
            <p:cNvSpPr/>
            <p:nvPr/>
          </p:nvSpPr>
          <p:spPr bwMode="auto">
            <a:xfrm rot="20632175">
              <a:off x="1771822" y="2927105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86" name="Rounded Rectangle 185"/>
            <p:cNvSpPr/>
            <p:nvPr/>
          </p:nvSpPr>
          <p:spPr bwMode="auto">
            <a:xfrm rot="20632175">
              <a:off x="1855323" y="2807979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87" name="Rounded Rectangle 186"/>
            <p:cNvSpPr/>
            <p:nvPr/>
          </p:nvSpPr>
          <p:spPr bwMode="auto">
            <a:xfrm rot="675103">
              <a:off x="2322460" y="2816845"/>
              <a:ext cx="394130" cy="777867"/>
            </a:xfrm>
            <a:prstGeom prst="roundRect">
              <a:avLst>
                <a:gd name="adj" fmla="val 45539"/>
              </a:avLst>
            </a:prstGeom>
            <a:solidFill>
              <a:srgbClr val="F0B670">
                <a:alpha val="6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88" name="Rounded Rectangle 187"/>
            <p:cNvSpPr/>
            <p:nvPr/>
          </p:nvSpPr>
          <p:spPr bwMode="auto">
            <a:xfrm rot="20584901">
              <a:off x="1696308" y="2758406"/>
              <a:ext cx="394130" cy="777867"/>
            </a:xfrm>
            <a:prstGeom prst="roundRect">
              <a:avLst>
                <a:gd name="adj" fmla="val 45539"/>
              </a:avLst>
            </a:prstGeom>
            <a:solidFill>
              <a:srgbClr val="F0B670">
                <a:alpha val="6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1607905" y="4116831"/>
            <a:ext cx="1040670" cy="1751121"/>
            <a:chOff x="1794131" y="4130293"/>
            <a:chExt cx="1095443" cy="1843285"/>
          </a:xfrm>
        </p:grpSpPr>
        <p:sp>
          <p:nvSpPr>
            <p:cNvPr id="189" name="TextBox 188"/>
            <p:cNvSpPr txBox="1"/>
            <p:nvPr/>
          </p:nvSpPr>
          <p:spPr>
            <a:xfrm>
              <a:off x="1916422" y="4130293"/>
              <a:ext cx="818308" cy="485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ATP</a:t>
              </a:r>
              <a:endParaRPr lang="en-US" sz="2400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1794131" y="4773235"/>
              <a:ext cx="1095443" cy="485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cAMP</a:t>
              </a:r>
              <a:endParaRPr lang="en-US" sz="2400" b="1" i="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886897" y="5487615"/>
              <a:ext cx="879459" cy="485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PKA</a:t>
              </a:r>
              <a:endParaRPr lang="en-US" sz="2400" b="1" i="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92" name="Down Arrow 191"/>
            <p:cNvSpPr/>
            <p:nvPr/>
          </p:nvSpPr>
          <p:spPr bwMode="auto">
            <a:xfrm>
              <a:off x="2204751" y="4540914"/>
              <a:ext cx="241610" cy="292654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+mn-lt"/>
                <a:cs typeface="Times New Roman" pitchFamily="18" charset="0"/>
              </a:endParaRPr>
            </a:p>
          </p:txBody>
        </p:sp>
        <p:sp>
          <p:nvSpPr>
            <p:cNvPr id="193" name="Down Arrow 192"/>
            <p:cNvSpPr/>
            <p:nvPr/>
          </p:nvSpPr>
          <p:spPr bwMode="auto">
            <a:xfrm>
              <a:off x="2201553" y="5227998"/>
              <a:ext cx="241610" cy="292654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164" name="Oval 163"/>
          <p:cNvSpPr/>
          <p:nvPr/>
        </p:nvSpPr>
        <p:spPr bwMode="auto">
          <a:xfrm>
            <a:off x="1231754" y="3861674"/>
            <a:ext cx="389868" cy="349075"/>
          </a:xfrm>
          <a:prstGeom prst="ellipse">
            <a:avLst/>
          </a:prstGeom>
          <a:solidFill>
            <a:schemeClr val="bg2">
              <a:lumMod val="75000"/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71450"/>
          </a:sp3d>
        </p:spPr>
        <p:txBody>
          <a:bodyPr vert="horz" wrap="none" lIns="7200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rPr>
              <a:t>G</a:t>
            </a:r>
            <a:r>
              <a:rPr kumimoji="0" lang="en-GB" b="1" i="0" u="none" strike="noStrike" cap="none" normalizeH="0" baseline="-2500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rPr>
              <a:t>s</a:t>
            </a:r>
          </a:p>
        </p:txBody>
      </p:sp>
      <p:grpSp>
        <p:nvGrpSpPr>
          <p:cNvPr id="166" name="Group 165"/>
          <p:cNvGrpSpPr/>
          <p:nvPr/>
        </p:nvGrpSpPr>
        <p:grpSpPr>
          <a:xfrm flipH="1">
            <a:off x="2635951" y="2287673"/>
            <a:ext cx="1435592" cy="1922450"/>
            <a:chOff x="2802242" y="2132858"/>
            <a:chExt cx="1503969" cy="2095637"/>
          </a:xfrm>
          <a:solidFill>
            <a:schemeClr val="tx2">
              <a:lumMod val="60000"/>
              <a:lumOff val="40000"/>
              <a:alpha val="80000"/>
            </a:schemeClr>
          </a:solidFill>
          <a:scene3d>
            <a:camera prst="orthographicFront"/>
            <a:lightRig rig="morning" dir="t"/>
          </a:scene3d>
        </p:grpSpPr>
        <p:grpSp>
          <p:nvGrpSpPr>
            <p:cNvPr id="148" name="Group 257"/>
            <p:cNvGrpSpPr/>
            <p:nvPr/>
          </p:nvGrpSpPr>
          <p:grpSpPr>
            <a:xfrm rot="5400000">
              <a:off x="2654127" y="2280973"/>
              <a:ext cx="1800200" cy="1503969"/>
              <a:chOff x="2655617" y="4700435"/>
              <a:chExt cx="1532809" cy="1292153"/>
            </a:xfrm>
            <a:grpFill/>
          </p:grpSpPr>
          <p:sp>
            <p:nvSpPr>
              <p:cNvPr id="149" name="Rounded Rectangle 148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0" name="Rounded Rectangle 149"/>
              <p:cNvSpPr/>
              <p:nvPr/>
            </p:nvSpPr>
            <p:spPr bwMode="auto">
              <a:xfrm rot="16200000">
                <a:off x="3543540" y="5191356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1" name="Rounded Rectangle 150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2" name="Rounded Rectangle 151"/>
              <p:cNvSpPr/>
              <p:nvPr/>
            </p:nvSpPr>
            <p:spPr bwMode="auto">
              <a:xfrm rot="16200000">
                <a:off x="3472624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3" name="Rounded Rectangle 152"/>
              <p:cNvSpPr/>
              <p:nvPr/>
            </p:nvSpPr>
            <p:spPr bwMode="auto">
              <a:xfrm rot="16200000">
                <a:off x="3348093" y="4971850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4" name="Rounded Rectangle 153"/>
              <p:cNvSpPr/>
              <p:nvPr/>
            </p:nvSpPr>
            <p:spPr bwMode="auto">
              <a:xfrm rot="16200000">
                <a:off x="3464193" y="4664976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55" name="Rounded Rectangle 154"/>
              <p:cNvSpPr/>
              <p:nvPr/>
            </p:nvSpPr>
            <p:spPr bwMode="auto">
              <a:xfrm rot="16200000">
                <a:off x="3512018" y="4785014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cxnSp>
            <p:nvCxnSpPr>
              <p:cNvPr id="156" name="Curved Connector 229"/>
              <p:cNvCxnSpPr>
                <a:stCxn id="152" idx="2"/>
                <a:endCxn id="150" idx="2"/>
              </p:cNvCxnSpPr>
              <p:nvPr/>
            </p:nvCxnSpPr>
            <p:spPr bwMode="auto">
              <a:xfrm flipV="1">
                <a:off x="3949289" y="5578011"/>
                <a:ext cx="70916" cy="120081"/>
              </a:xfrm>
              <a:prstGeom prst="curvedConnector3">
                <a:avLst>
                  <a:gd name="adj1" fmla="val 395590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57" name="Curved Connector 229"/>
              <p:cNvCxnSpPr>
                <a:stCxn id="150" idx="0"/>
                <a:endCxn id="149" idx="0"/>
              </p:cNvCxnSpPr>
              <p:nvPr/>
            </p:nvCxnSpPr>
            <p:spPr bwMode="auto">
              <a:xfrm rot="10800000">
                <a:off x="3152315" y="5446065"/>
                <a:ext cx="94580" cy="131947"/>
              </a:xfrm>
              <a:prstGeom prst="curvedConnector3">
                <a:avLst>
                  <a:gd name="adj1" fmla="val 311540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58" name="Curved Connector 229"/>
              <p:cNvCxnSpPr>
                <a:endCxn id="149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59" name="Curved Connector 229"/>
              <p:cNvCxnSpPr>
                <a:stCxn id="153" idx="0"/>
                <a:endCxn id="155" idx="0"/>
              </p:cNvCxnSpPr>
              <p:nvPr/>
            </p:nvCxnSpPr>
            <p:spPr bwMode="auto">
              <a:xfrm rot="10800000" flipH="1">
                <a:off x="3051447" y="5171668"/>
                <a:ext cx="163925" cy="186838"/>
              </a:xfrm>
              <a:prstGeom prst="curvedConnector3">
                <a:avLst>
                  <a:gd name="adj1" fmla="val -197771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60" name="Curved Connector 229"/>
              <p:cNvCxnSpPr>
                <a:stCxn id="151" idx="2"/>
                <a:endCxn id="155" idx="2"/>
              </p:cNvCxnSpPr>
              <p:nvPr/>
            </p:nvCxnSpPr>
            <p:spPr bwMode="auto">
              <a:xfrm flipH="1" flipV="1">
                <a:off x="3988683" y="5171668"/>
                <a:ext cx="37809" cy="94376"/>
              </a:xfrm>
              <a:prstGeom prst="curvedConnector3">
                <a:avLst>
                  <a:gd name="adj1" fmla="val -630176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61" name="Curved Connector 229"/>
              <p:cNvCxnSpPr>
                <a:stCxn id="154" idx="0"/>
              </p:cNvCxnSpPr>
              <p:nvPr/>
            </p:nvCxnSpPr>
            <p:spPr bwMode="auto">
              <a:xfrm rot="10800000" flipH="1" flipV="1">
                <a:off x="3167548" y="5051631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62" name="Curved Connector 229"/>
              <p:cNvCxnSpPr/>
              <p:nvPr/>
            </p:nvCxnSpPr>
            <p:spPr bwMode="auto">
              <a:xfrm flipV="1">
                <a:off x="2655617" y="5704556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63" name="Curved Connector 229"/>
              <p:cNvCxnSpPr/>
              <p:nvPr/>
            </p:nvCxnSpPr>
            <p:spPr bwMode="auto">
              <a:xfrm rot="5400000" flipH="1" flipV="1">
                <a:off x="3865314" y="4726563"/>
                <a:ext cx="349239" cy="296984"/>
              </a:xfrm>
              <a:prstGeom prst="curvedConnector3">
                <a:avLst>
                  <a:gd name="adj1" fmla="val 50000"/>
                </a:avLst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</p:grpSp>
        <p:sp>
          <p:nvSpPr>
            <p:cNvPr id="165" name="Oval 164"/>
            <p:cNvSpPr/>
            <p:nvPr/>
          </p:nvSpPr>
          <p:spPr bwMode="auto">
            <a:xfrm>
              <a:off x="3863042" y="3861048"/>
              <a:ext cx="410388" cy="367447"/>
            </a:xfrm>
            <a:prstGeom prst="ellipse">
              <a:avLst/>
            </a:prstGeom>
            <a:grpFill/>
            <a:ln w="12700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1450"/>
            </a:sp3d>
          </p:spPr>
          <p:txBody>
            <a:bodyPr vert="horz" wrap="none" lIns="7200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lang="en-GB" b="1" i="0" baseline="-25000" dirty="0" err="1" smtClean="0">
                  <a:solidFill>
                    <a:srgbClr val="FFFF00"/>
                  </a:solidFill>
                  <a:latin typeface="+mn-lt"/>
                </a:rPr>
                <a:t>i</a:t>
              </a:r>
              <a:endParaRPr kumimoji="0" lang="en-GB" b="1" i="0" u="none" strike="noStrike" cap="none" normalizeH="0" baseline="-2500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cxnSp>
        <p:nvCxnSpPr>
          <p:cNvPr id="169" name="Straight Connector 168"/>
          <p:cNvCxnSpPr/>
          <p:nvPr/>
        </p:nvCxnSpPr>
        <p:spPr bwMode="auto">
          <a:xfrm flipH="1" flipV="1">
            <a:off x="2429761" y="3861048"/>
            <a:ext cx="205223" cy="6840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C00000"/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3635896" y="1052736"/>
            <a:ext cx="5436095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AGONISTS</a:t>
            </a:r>
          </a:p>
          <a:p>
            <a:pPr marL="342900" lvl="1" indent="-342900">
              <a:buFont typeface="+mj-lt"/>
              <a:buAutoNum type="arabicParenR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Apomorphine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Non-selective agonist used to treat Parkinson’s disease (PD)</a:t>
            </a:r>
          </a:p>
          <a:p>
            <a:pPr marL="342900" lvl="1" indent="-342900">
              <a:buFont typeface="+mj-lt"/>
              <a:buAutoNum type="arabicParenR" startAt="2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Bromocriptine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D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agonist used to treat PD and endocrine disorders (e.g.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Acromegaly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infertility,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prolactinomas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</a:t>
            </a:r>
          </a:p>
          <a:p>
            <a:pPr marL="342900" lvl="1" indent="-342900">
              <a:buFont typeface="+mj-lt"/>
              <a:buAutoNum type="arabicParenR" startAt="3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Pergolide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D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agonist, weak D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agonist used as adjunct to treat PD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lvl="1" indent="-342900">
              <a:buFont typeface="+mj-lt"/>
              <a:buAutoNum type="arabicParenR" startAt="3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Ropinorole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D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-like receptor agonist used to treat PD and restless leg syndrome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lvl="1" indent="-342900">
              <a:buFont typeface="+mj-lt"/>
              <a:buAutoNum type="arabicParenR" startAt="3"/>
            </a:pP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lvl="1" indent="-342900">
              <a:buFont typeface="+mj-lt"/>
              <a:buAutoNum type="arabicParenR" startAt="3"/>
            </a:pP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0" lvl="1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ANTAGONISTS</a:t>
            </a:r>
          </a:p>
          <a:p>
            <a:pPr marL="342900" lvl="1" indent="-342900">
              <a:buFont typeface="+mj-lt"/>
              <a:buAutoNum type="arabicParenR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Antipsychotics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The vast majority of 1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st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(e.g. Haloperidol) and 2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nd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(e.g.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Clozapine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 generation drugs are D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 antagonists</a:t>
            </a:r>
          </a:p>
          <a:p>
            <a:pPr marL="342900" lvl="1" indent="-342900">
              <a:buFont typeface="+mj-lt"/>
              <a:buAutoNum type="arabicParenR" startAt="2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Anti-emetics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: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Domperidone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blocks D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D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3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 in the CTZ and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Metoclopramide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primarily blocks D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</a:t>
            </a:r>
          </a:p>
          <a:p>
            <a:pPr marL="342900" lvl="1" indent="-342900">
              <a:buFont typeface="+mj-lt"/>
              <a:buAutoNum type="arabicParenR" startAt="3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Depression: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e.g.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Flupentixol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and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Quetiapine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affect multiple receptors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Dopamine: pharmacotherapy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07507" y="1427178"/>
            <a:ext cx="3455573" cy="4666118"/>
            <a:chOff x="107504" y="908720"/>
            <a:chExt cx="4319464" cy="5832648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07504" y="3140968"/>
              <a:ext cx="4319464" cy="3600400"/>
            </a:xfrm>
            <a:prstGeom prst="roundRect">
              <a:avLst>
                <a:gd name="adj" fmla="val 2065"/>
              </a:avLst>
            </a:prstGeom>
            <a:solidFill>
              <a:schemeClr val="accent1">
                <a:lumMod val="60000"/>
                <a:lumOff val="4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softEdge rad="63500"/>
            </a:effectLst>
          </p:spPr>
          <p:txBody>
            <a:bodyPr vert="horz" wrap="square" lIns="91440" tIns="9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D1-type  		</a:t>
              </a:r>
              <a:r>
                <a:rPr kumimoji="0" lang="en-US" sz="1400" i="0" u="none" strike="noStrike" normalizeH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      </a:t>
              </a:r>
              <a:r>
                <a:rPr kumimoji="0" lang="en-US" sz="14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D2-type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36930" y="908720"/>
              <a:ext cx="4218030" cy="5760640"/>
            </a:xfrm>
            <a:prstGeom prst="rect">
              <a:avLst/>
            </a:prstGeom>
            <a:noFill/>
            <a:ln w="19050" cap="flat" cmpd="sng" algn="ctr">
              <a:solidFill>
                <a:schemeClr val="accent1">
                  <a:lumMod val="7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9" name="Group 425"/>
            <p:cNvGrpSpPr/>
            <p:nvPr/>
          </p:nvGrpSpPr>
          <p:grpSpPr>
            <a:xfrm>
              <a:off x="148053" y="2780928"/>
              <a:ext cx="4223188" cy="850462"/>
              <a:chOff x="231271" y="4077072"/>
              <a:chExt cx="4223188" cy="850462"/>
            </a:xfrm>
          </p:grpSpPr>
          <p:grpSp>
            <p:nvGrpSpPr>
              <p:cNvPr id="70" name="Group 3"/>
              <p:cNvGrpSpPr/>
              <p:nvPr/>
            </p:nvGrpSpPr>
            <p:grpSpPr>
              <a:xfrm>
                <a:off x="231271" y="4077072"/>
                <a:ext cx="3643306" cy="850462"/>
                <a:chOff x="395536" y="2350614"/>
                <a:chExt cx="3992729" cy="730137"/>
              </a:xfrm>
            </p:grpSpPr>
            <p:sp>
              <p:nvSpPr>
                <p:cNvPr id="83" name="Freeform 4"/>
                <p:cNvSpPr/>
                <p:nvPr/>
              </p:nvSpPr>
              <p:spPr bwMode="auto">
                <a:xfrm>
                  <a:off x="479872" y="2661935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4" name="Freeform 5"/>
                <p:cNvSpPr/>
                <p:nvPr/>
              </p:nvSpPr>
              <p:spPr bwMode="auto">
                <a:xfrm>
                  <a:off x="686522" y="2670661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5" name="Freeform 6"/>
                <p:cNvSpPr/>
                <p:nvPr/>
              </p:nvSpPr>
              <p:spPr bwMode="auto">
                <a:xfrm>
                  <a:off x="902637" y="2663282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" name="Freeform 7"/>
                <p:cNvSpPr/>
                <p:nvPr/>
              </p:nvSpPr>
              <p:spPr bwMode="auto">
                <a:xfrm>
                  <a:off x="1950026" y="2670661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" name="Freeform 8"/>
                <p:cNvSpPr/>
                <p:nvPr/>
              </p:nvSpPr>
              <p:spPr bwMode="auto">
                <a:xfrm>
                  <a:off x="2575141" y="2666971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8" name="Freeform 9"/>
                <p:cNvSpPr/>
                <p:nvPr/>
              </p:nvSpPr>
              <p:spPr bwMode="auto">
                <a:xfrm>
                  <a:off x="2365663" y="2684608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9" name="Freeform 10"/>
                <p:cNvSpPr/>
                <p:nvPr/>
              </p:nvSpPr>
              <p:spPr bwMode="auto">
                <a:xfrm>
                  <a:off x="1531800" y="2659593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0" name="Freeform 11"/>
                <p:cNvSpPr/>
                <p:nvPr/>
              </p:nvSpPr>
              <p:spPr bwMode="auto">
                <a:xfrm>
                  <a:off x="1315684" y="2663282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1" name="Freeform 12"/>
                <p:cNvSpPr/>
                <p:nvPr/>
              </p:nvSpPr>
              <p:spPr bwMode="auto">
                <a:xfrm>
                  <a:off x="1737230" y="2659593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2" name="Freeform 13"/>
                <p:cNvSpPr/>
                <p:nvPr/>
              </p:nvSpPr>
              <p:spPr bwMode="auto">
                <a:xfrm>
                  <a:off x="3213531" y="2678040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3" name="Freeform 14"/>
                <p:cNvSpPr/>
                <p:nvPr/>
              </p:nvSpPr>
              <p:spPr bwMode="auto">
                <a:xfrm>
                  <a:off x="2144953" y="2659592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" name="Freeform 15"/>
                <p:cNvSpPr/>
                <p:nvPr/>
              </p:nvSpPr>
              <p:spPr bwMode="auto">
                <a:xfrm>
                  <a:off x="1102888" y="2674350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5" name="Freeform 16"/>
                <p:cNvSpPr/>
                <p:nvPr/>
              </p:nvSpPr>
              <p:spPr bwMode="auto">
                <a:xfrm>
                  <a:off x="2778711" y="2652214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6" name="Freeform 17"/>
                <p:cNvSpPr/>
                <p:nvPr/>
              </p:nvSpPr>
              <p:spPr bwMode="auto">
                <a:xfrm>
                  <a:off x="2998144" y="2670661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7" name="Freeform 18"/>
                <p:cNvSpPr/>
                <p:nvPr/>
              </p:nvSpPr>
              <p:spPr bwMode="auto">
                <a:xfrm>
                  <a:off x="3619212" y="2688298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8" name="Freeform 19"/>
                <p:cNvSpPr/>
                <p:nvPr/>
              </p:nvSpPr>
              <p:spPr bwMode="auto">
                <a:xfrm>
                  <a:off x="3409734" y="2666971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9" name="Freeform 20"/>
                <p:cNvSpPr/>
                <p:nvPr/>
              </p:nvSpPr>
              <p:spPr bwMode="auto">
                <a:xfrm>
                  <a:off x="4258330" y="2670661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0" name="Freeform 21"/>
                <p:cNvSpPr/>
                <p:nvPr/>
              </p:nvSpPr>
              <p:spPr bwMode="auto">
                <a:xfrm>
                  <a:off x="3841964" y="2670661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1" name="Freeform 22"/>
                <p:cNvSpPr/>
                <p:nvPr/>
              </p:nvSpPr>
              <p:spPr bwMode="auto">
                <a:xfrm>
                  <a:off x="4038167" y="2659593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2" name="Freeform 23"/>
                <p:cNvSpPr/>
                <p:nvPr/>
              </p:nvSpPr>
              <p:spPr bwMode="auto">
                <a:xfrm>
                  <a:off x="1323218" y="2588909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3" name="Freeform 24"/>
                <p:cNvSpPr/>
                <p:nvPr/>
              </p:nvSpPr>
              <p:spPr bwMode="auto">
                <a:xfrm>
                  <a:off x="483682" y="2586614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" name="Freeform 25"/>
                <p:cNvSpPr/>
                <p:nvPr/>
              </p:nvSpPr>
              <p:spPr bwMode="auto">
                <a:xfrm>
                  <a:off x="892681" y="2586614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5" name="Freeform 26"/>
                <p:cNvSpPr/>
                <p:nvPr/>
              </p:nvSpPr>
              <p:spPr bwMode="auto">
                <a:xfrm>
                  <a:off x="1515206" y="2572667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6" name="Freeform 27"/>
                <p:cNvSpPr/>
                <p:nvPr/>
              </p:nvSpPr>
              <p:spPr bwMode="auto">
                <a:xfrm>
                  <a:off x="2140321" y="2586614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7" name="Freeform 28"/>
                <p:cNvSpPr/>
                <p:nvPr/>
              </p:nvSpPr>
              <p:spPr bwMode="auto">
                <a:xfrm>
                  <a:off x="2356436" y="2593993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8" name="Freeform 29"/>
                <p:cNvSpPr/>
                <p:nvPr/>
              </p:nvSpPr>
              <p:spPr bwMode="auto">
                <a:xfrm>
                  <a:off x="3010690" y="2572667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9" name="Freeform 30"/>
                <p:cNvSpPr/>
                <p:nvPr/>
              </p:nvSpPr>
              <p:spPr bwMode="auto">
                <a:xfrm>
                  <a:off x="3223487" y="2593993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0" name="Freeform 109"/>
                <p:cNvSpPr/>
                <p:nvPr/>
              </p:nvSpPr>
              <p:spPr bwMode="auto">
                <a:xfrm>
                  <a:off x="2595053" y="2593993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1" name="Freeform 110"/>
                <p:cNvSpPr/>
                <p:nvPr/>
              </p:nvSpPr>
              <p:spPr bwMode="auto">
                <a:xfrm>
                  <a:off x="2791985" y="2579235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2" name="Freeform 111"/>
                <p:cNvSpPr/>
                <p:nvPr/>
              </p:nvSpPr>
              <p:spPr bwMode="auto">
                <a:xfrm>
                  <a:off x="3432964" y="2593993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3" name="Freeform 112"/>
                <p:cNvSpPr/>
                <p:nvPr/>
              </p:nvSpPr>
              <p:spPr bwMode="auto">
                <a:xfrm>
                  <a:off x="1954074" y="2593993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4" name="Freeform 113"/>
                <p:cNvSpPr/>
                <p:nvPr/>
              </p:nvSpPr>
              <p:spPr bwMode="auto">
                <a:xfrm>
                  <a:off x="1747186" y="2590304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5" name="Freeform 114"/>
                <p:cNvSpPr/>
                <p:nvPr/>
              </p:nvSpPr>
              <p:spPr bwMode="auto">
                <a:xfrm>
                  <a:off x="4270876" y="2593993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6" name="Freeform 115"/>
                <p:cNvSpPr/>
                <p:nvPr/>
              </p:nvSpPr>
              <p:spPr bwMode="auto">
                <a:xfrm>
                  <a:off x="1076339" y="2593993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7" name="Freeform 116"/>
                <p:cNvSpPr/>
                <p:nvPr/>
              </p:nvSpPr>
              <p:spPr bwMode="auto">
                <a:xfrm>
                  <a:off x="3590073" y="2593993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8" name="Freeform 117"/>
                <p:cNvSpPr/>
                <p:nvPr/>
              </p:nvSpPr>
              <p:spPr bwMode="auto">
                <a:xfrm>
                  <a:off x="3792913" y="2579235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9" name="Freeform 118"/>
                <p:cNvSpPr/>
                <p:nvPr/>
              </p:nvSpPr>
              <p:spPr bwMode="auto">
                <a:xfrm>
                  <a:off x="4012347" y="2557909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0" name="Freeform 119"/>
                <p:cNvSpPr/>
                <p:nvPr/>
              </p:nvSpPr>
              <p:spPr bwMode="auto">
                <a:xfrm>
                  <a:off x="650746" y="2582925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1" name="Oval 120"/>
                <p:cNvSpPr/>
                <p:nvPr/>
              </p:nvSpPr>
              <p:spPr bwMode="auto">
                <a:xfrm>
                  <a:off x="395536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2" name="Oval 121"/>
                <p:cNvSpPr/>
                <p:nvPr/>
              </p:nvSpPr>
              <p:spPr bwMode="auto">
                <a:xfrm>
                  <a:off x="605014" y="237160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3" name="Oval 122"/>
                <p:cNvSpPr/>
                <p:nvPr/>
              </p:nvSpPr>
              <p:spPr bwMode="auto">
                <a:xfrm>
                  <a:off x="814492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4" name="Oval 123"/>
                <p:cNvSpPr/>
                <p:nvPr/>
              </p:nvSpPr>
              <p:spPr bwMode="auto">
                <a:xfrm>
                  <a:off x="1023969" y="238210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5" name="Oval 124"/>
                <p:cNvSpPr/>
                <p:nvPr/>
              </p:nvSpPr>
              <p:spPr bwMode="auto">
                <a:xfrm>
                  <a:off x="1233447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6" name="Oval 125"/>
                <p:cNvSpPr/>
                <p:nvPr/>
              </p:nvSpPr>
              <p:spPr bwMode="auto">
                <a:xfrm>
                  <a:off x="1442925" y="235061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7" name="Oval 126"/>
                <p:cNvSpPr/>
                <p:nvPr/>
              </p:nvSpPr>
              <p:spPr bwMode="auto">
                <a:xfrm>
                  <a:off x="1652403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8" name="Oval 127"/>
                <p:cNvSpPr/>
                <p:nvPr/>
              </p:nvSpPr>
              <p:spPr bwMode="auto">
                <a:xfrm>
                  <a:off x="1861881" y="237160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9" name="Oval 128"/>
                <p:cNvSpPr/>
                <p:nvPr/>
              </p:nvSpPr>
              <p:spPr bwMode="auto">
                <a:xfrm>
                  <a:off x="2071359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0" name="Oval 129"/>
                <p:cNvSpPr/>
                <p:nvPr/>
              </p:nvSpPr>
              <p:spPr bwMode="auto">
                <a:xfrm>
                  <a:off x="2280836" y="238210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1" name="Oval 130"/>
                <p:cNvSpPr/>
                <p:nvPr/>
              </p:nvSpPr>
              <p:spPr bwMode="auto">
                <a:xfrm>
                  <a:off x="2490314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2" name="Oval 131"/>
                <p:cNvSpPr/>
                <p:nvPr/>
              </p:nvSpPr>
              <p:spPr bwMode="auto">
                <a:xfrm>
                  <a:off x="2699792" y="235061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3" name="Oval 132"/>
                <p:cNvSpPr/>
                <p:nvPr/>
              </p:nvSpPr>
              <p:spPr bwMode="auto">
                <a:xfrm>
                  <a:off x="2921921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4" name="Oval 133"/>
                <p:cNvSpPr/>
                <p:nvPr/>
              </p:nvSpPr>
              <p:spPr bwMode="auto">
                <a:xfrm>
                  <a:off x="3131398" y="237160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5" name="Oval 134"/>
                <p:cNvSpPr/>
                <p:nvPr/>
              </p:nvSpPr>
              <p:spPr bwMode="auto">
                <a:xfrm>
                  <a:off x="3340876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6" name="Oval 135"/>
                <p:cNvSpPr/>
                <p:nvPr/>
              </p:nvSpPr>
              <p:spPr bwMode="auto">
                <a:xfrm>
                  <a:off x="3550354" y="238210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7" name="Oval 136"/>
                <p:cNvSpPr/>
                <p:nvPr/>
              </p:nvSpPr>
              <p:spPr bwMode="auto">
                <a:xfrm>
                  <a:off x="3759832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8" name="Oval 137"/>
                <p:cNvSpPr/>
                <p:nvPr/>
              </p:nvSpPr>
              <p:spPr bwMode="auto">
                <a:xfrm>
                  <a:off x="3969310" y="235061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9" name="Oval 138"/>
                <p:cNvSpPr/>
                <p:nvPr/>
              </p:nvSpPr>
              <p:spPr bwMode="auto">
                <a:xfrm>
                  <a:off x="4178787" y="236111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0" name="Oval 139"/>
                <p:cNvSpPr/>
                <p:nvPr/>
              </p:nvSpPr>
              <p:spPr bwMode="auto">
                <a:xfrm>
                  <a:off x="395536" y="281638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1" name="Oval 140"/>
                <p:cNvSpPr/>
                <p:nvPr/>
              </p:nvSpPr>
              <p:spPr bwMode="auto">
                <a:xfrm>
                  <a:off x="605014" y="282687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2" name="Oval 64"/>
                <p:cNvSpPr/>
                <p:nvPr/>
              </p:nvSpPr>
              <p:spPr bwMode="auto">
                <a:xfrm>
                  <a:off x="814492" y="281638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3" name="Oval 142"/>
                <p:cNvSpPr/>
                <p:nvPr/>
              </p:nvSpPr>
              <p:spPr bwMode="auto">
                <a:xfrm>
                  <a:off x="1023969" y="283737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4" name="Oval 143"/>
                <p:cNvSpPr/>
                <p:nvPr/>
              </p:nvSpPr>
              <p:spPr bwMode="auto">
                <a:xfrm>
                  <a:off x="1233447" y="281638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5" name="Oval 144"/>
                <p:cNvSpPr/>
                <p:nvPr/>
              </p:nvSpPr>
              <p:spPr bwMode="auto">
                <a:xfrm>
                  <a:off x="1442925" y="280588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6" name="Oval 145"/>
                <p:cNvSpPr/>
                <p:nvPr/>
              </p:nvSpPr>
              <p:spPr bwMode="auto">
                <a:xfrm>
                  <a:off x="1652403" y="281638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7" name="Oval 146"/>
                <p:cNvSpPr/>
                <p:nvPr/>
              </p:nvSpPr>
              <p:spPr bwMode="auto">
                <a:xfrm>
                  <a:off x="1861881" y="282687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8" name="Oval 147"/>
                <p:cNvSpPr/>
                <p:nvPr/>
              </p:nvSpPr>
              <p:spPr bwMode="auto">
                <a:xfrm>
                  <a:off x="2071359" y="281638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9" name="Oval 148"/>
                <p:cNvSpPr/>
                <p:nvPr/>
              </p:nvSpPr>
              <p:spPr bwMode="auto">
                <a:xfrm>
                  <a:off x="2280836" y="283737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0" name="Oval 149"/>
                <p:cNvSpPr/>
                <p:nvPr/>
              </p:nvSpPr>
              <p:spPr bwMode="auto">
                <a:xfrm>
                  <a:off x="2490314" y="281638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>
                  <a:off x="2699792" y="280588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2" name="Oval 151"/>
                <p:cNvSpPr/>
                <p:nvPr/>
              </p:nvSpPr>
              <p:spPr bwMode="auto">
                <a:xfrm>
                  <a:off x="2921921" y="282687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3" name="Oval 152"/>
                <p:cNvSpPr/>
                <p:nvPr/>
              </p:nvSpPr>
              <p:spPr bwMode="auto">
                <a:xfrm>
                  <a:off x="3131398" y="283737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4" name="Oval 153"/>
                <p:cNvSpPr/>
                <p:nvPr/>
              </p:nvSpPr>
              <p:spPr bwMode="auto">
                <a:xfrm>
                  <a:off x="3340876" y="282687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5" name="Oval 154"/>
                <p:cNvSpPr/>
                <p:nvPr/>
              </p:nvSpPr>
              <p:spPr bwMode="auto">
                <a:xfrm>
                  <a:off x="3550354" y="284786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6" name="Oval 155"/>
                <p:cNvSpPr/>
                <p:nvPr/>
              </p:nvSpPr>
              <p:spPr bwMode="auto">
                <a:xfrm>
                  <a:off x="3759832" y="282687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7" name="Oval 156"/>
                <p:cNvSpPr/>
                <p:nvPr/>
              </p:nvSpPr>
              <p:spPr bwMode="auto">
                <a:xfrm>
                  <a:off x="3969310" y="281638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8" name="Oval 157"/>
                <p:cNvSpPr/>
                <p:nvPr/>
              </p:nvSpPr>
              <p:spPr bwMode="auto">
                <a:xfrm>
                  <a:off x="4178787" y="282687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71" name="Freeform 70"/>
              <p:cNvSpPr/>
              <p:nvPr/>
            </p:nvSpPr>
            <p:spPr bwMode="auto">
              <a:xfrm>
                <a:off x="3957977" y="4439698"/>
                <a:ext cx="34459" cy="183387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Freeform 71"/>
              <p:cNvSpPr/>
              <p:nvPr/>
            </p:nvSpPr>
            <p:spPr bwMode="auto">
              <a:xfrm>
                <a:off x="4146542" y="4449862"/>
                <a:ext cx="34459" cy="183387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Freeform 72"/>
              <p:cNvSpPr/>
              <p:nvPr/>
            </p:nvSpPr>
            <p:spPr bwMode="auto">
              <a:xfrm>
                <a:off x="4343744" y="4441267"/>
                <a:ext cx="34459" cy="183387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Freeform 73"/>
              <p:cNvSpPr/>
              <p:nvPr/>
            </p:nvSpPr>
            <p:spPr bwMode="auto">
              <a:xfrm>
                <a:off x="3961454" y="4351964"/>
                <a:ext cx="12616" cy="16329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Freeform 74"/>
              <p:cNvSpPr/>
              <p:nvPr/>
            </p:nvSpPr>
            <p:spPr bwMode="auto">
              <a:xfrm>
                <a:off x="4334659" y="4351964"/>
                <a:ext cx="12616" cy="16329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Freeform 75"/>
              <p:cNvSpPr/>
              <p:nvPr/>
            </p:nvSpPr>
            <p:spPr bwMode="auto">
              <a:xfrm>
                <a:off x="4113897" y="4347667"/>
                <a:ext cx="60445" cy="231085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3881022" y="4089298"/>
                <a:ext cx="191146" cy="27126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4072168" y="4101523"/>
                <a:ext cx="191146" cy="27126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4263313" y="4089298"/>
                <a:ext cx="191146" cy="27126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3881022" y="4619595"/>
                <a:ext cx="191146" cy="27126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4072168" y="4631821"/>
                <a:ext cx="191146" cy="27126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>
                <a:off x="4263313" y="4619595"/>
                <a:ext cx="191146" cy="27126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" name="Group 257"/>
            <p:cNvGrpSpPr/>
            <p:nvPr/>
          </p:nvGrpSpPr>
          <p:grpSpPr>
            <a:xfrm rot="5400000">
              <a:off x="64925" y="2260285"/>
              <a:ext cx="1728190" cy="1561932"/>
              <a:chOff x="2655617" y="4700435"/>
              <a:chExt cx="1532809" cy="1292153"/>
            </a:xfrm>
            <a:solidFill>
              <a:srgbClr val="00B050">
                <a:alpha val="80000"/>
              </a:srgbClr>
            </a:solidFill>
            <a:scene3d>
              <a:camera prst="orthographicFront"/>
              <a:lightRig rig="morning" dir="t"/>
            </a:scene3d>
          </p:grpSpPr>
          <p:sp>
            <p:nvSpPr>
              <p:cNvPr id="55" name="Rounded Rectangle 54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Rounded Rectangle 55"/>
              <p:cNvSpPr/>
              <p:nvPr/>
            </p:nvSpPr>
            <p:spPr bwMode="auto">
              <a:xfrm rot="16200000">
                <a:off x="3543540" y="5191356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Rounded Rectangle 56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Rounded Rectangle 57"/>
              <p:cNvSpPr/>
              <p:nvPr/>
            </p:nvSpPr>
            <p:spPr bwMode="auto">
              <a:xfrm rot="16200000">
                <a:off x="3472624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Rounded Rectangle 58"/>
              <p:cNvSpPr/>
              <p:nvPr/>
            </p:nvSpPr>
            <p:spPr bwMode="auto">
              <a:xfrm rot="16200000">
                <a:off x="3348093" y="4971850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 bwMode="auto">
              <a:xfrm rot="16200000">
                <a:off x="3464193" y="4664976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Rounded Rectangle 60"/>
              <p:cNvSpPr/>
              <p:nvPr/>
            </p:nvSpPr>
            <p:spPr bwMode="auto">
              <a:xfrm rot="16200000">
                <a:off x="3512018" y="4785014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62" name="Curved Connector 229"/>
              <p:cNvCxnSpPr>
                <a:stCxn id="58" idx="2"/>
                <a:endCxn id="56" idx="2"/>
              </p:cNvCxnSpPr>
              <p:nvPr/>
            </p:nvCxnSpPr>
            <p:spPr bwMode="auto">
              <a:xfrm flipV="1">
                <a:off x="3949289" y="5578011"/>
                <a:ext cx="70916" cy="120081"/>
              </a:xfrm>
              <a:prstGeom prst="curvedConnector3">
                <a:avLst>
                  <a:gd name="adj1" fmla="val 395590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3" name="Curved Connector 229"/>
              <p:cNvCxnSpPr>
                <a:stCxn id="56" idx="0"/>
                <a:endCxn id="55" idx="0"/>
              </p:cNvCxnSpPr>
              <p:nvPr/>
            </p:nvCxnSpPr>
            <p:spPr bwMode="auto">
              <a:xfrm rot="10800000">
                <a:off x="3152315" y="5446065"/>
                <a:ext cx="94580" cy="131947"/>
              </a:xfrm>
              <a:prstGeom prst="curvedConnector3">
                <a:avLst>
                  <a:gd name="adj1" fmla="val 311540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4" name="Curved Connector 229"/>
              <p:cNvCxnSpPr>
                <a:endCxn id="55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5" name="Curved Connector 229"/>
              <p:cNvCxnSpPr>
                <a:stCxn id="59" idx="0"/>
                <a:endCxn id="61" idx="0"/>
              </p:cNvCxnSpPr>
              <p:nvPr/>
            </p:nvCxnSpPr>
            <p:spPr bwMode="auto">
              <a:xfrm rot="10800000" flipH="1">
                <a:off x="3051447" y="5171668"/>
                <a:ext cx="163925" cy="186838"/>
              </a:xfrm>
              <a:prstGeom prst="curvedConnector3">
                <a:avLst>
                  <a:gd name="adj1" fmla="val -197771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6" name="Curved Connector 229"/>
              <p:cNvCxnSpPr>
                <a:stCxn id="57" idx="2"/>
                <a:endCxn id="61" idx="2"/>
              </p:cNvCxnSpPr>
              <p:nvPr/>
            </p:nvCxnSpPr>
            <p:spPr bwMode="auto">
              <a:xfrm flipH="1" flipV="1">
                <a:off x="3988683" y="5171668"/>
                <a:ext cx="37809" cy="94376"/>
              </a:xfrm>
              <a:prstGeom prst="curvedConnector3">
                <a:avLst>
                  <a:gd name="adj1" fmla="val -630176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7" name="Curved Connector 229"/>
              <p:cNvCxnSpPr>
                <a:stCxn id="60" idx="0"/>
              </p:cNvCxnSpPr>
              <p:nvPr/>
            </p:nvCxnSpPr>
            <p:spPr bwMode="auto">
              <a:xfrm rot="10800000" flipH="1" flipV="1">
                <a:off x="3167548" y="5051631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8" name="Curved Connector 229"/>
              <p:cNvCxnSpPr/>
              <p:nvPr/>
            </p:nvCxnSpPr>
            <p:spPr bwMode="auto">
              <a:xfrm flipV="1">
                <a:off x="2655617" y="5704556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69" name="Curved Connector 229"/>
              <p:cNvCxnSpPr/>
              <p:nvPr/>
            </p:nvCxnSpPr>
            <p:spPr bwMode="auto">
              <a:xfrm rot="5400000" flipH="1" flipV="1">
                <a:off x="3865314" y="4726563"/>
                <a:ext cx="349239" cy="296984"/>
              </a:xfrm>
              <a:prstGeom prst="curvedConnector3">
                <a:avLst>
                  <a:gd name="adj1" fmla="val 50000"/>
                </a:avLst>
              </a:prstGeom>
              <a:grpFill/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</p:grpSp>
        <p:grpSp>
          <p:nvGrpSpPr>
            <p:cNvPr id="11" name="Group 171"/>
            <p:cNvGrpSpPr/>
            <p:nvPr/>
          </p:nvGrpSpPr>
          <p:grpSpPr>
            <a:xfrm>
              <a:off x="1762672" y="2708920"/>
              <a:ext cx="948274" cy="1206173"/>
              <a:chOff x="1696308" y="2758406"/>
              <a:chExt cx="1020282" cy="1219765"/>
            </a:xfrm>
          </p:grpSpPr>
          <p:cxnSp>
            <p:nvCxnSpPr>
              <p:cNvPr id="39" name="Shape 38"/>
              <p:cNvCxnSpPr/>
              <p:nvPr/>
            </p:nvCxnSpPr>
            <p:spPr bwMode="auto">
              <a:xfrm rot="5400000">
                <a:off x="1887102" y="3612218"/>
                <a:ext cx="212233" cy="26677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cxnSp>
            <p:nvCxnSpPr>
              <p:cNvPr id="40" name="Shape 39"/>
              <p:cNvCxnSpPr/>
              <p:nvPr/>
            </p:nvCxnSpPr>
            <p:spPr bwMode="auto">
              <a:xfrm rot="16200000" flipH="1">
                <a:off x="2333282" y="3697589"/>
                <a:ext cx="309912" cy="89205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sp>
            <p:nvSpPr>
              <p:cNvPr id="41" name="Rounded Rectangle 40"/>
              <p:cNvSpPr/>
              <p:nvPr/>
            </p:nvSpPr>
            <p:spPr bwMode="auto">
              <a:xfrm rot="6399598">
                <a:off x="2092600" y="3525815"/>
                <a:ext cx="327520" cy="577191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0" tIns="360000" rIns="0" bIns="9144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rgbClr val="0066CC"/>
                    </a:solidFill>
                    <a:effectLst/>
                    <a:latin typeface="Verdana" pitchFamily="34" charset="0"/>
                    <a:cs typeface="Times New Roman" pitchFamily="18" charset="0"/>
                  </a:rPr>
                  <a:t>AC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Rounded Rectangle 41"/>
              <p:cNvSpPr/>
              <p:nvPr/>
            </p:nvSpPr>
            <p:spPr bwMode="auto">
              <a:xfrm rot="675103">
                <a:off x="2338232" y="29453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Rounded Rectangle 42"/>
              <p:cNvSpPr/>
              <p:nvPr/>
            </p:nvSpPr>
            <p:spPr bwMode="auto">
              <a:xfrm rot="675103">
                <a:off x="2550007" y="2967126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 bwMode="auto">
              <a:xfrm rot="675103">
                <a:off x="2476782" y="30126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 bwMode="auto">
              <a:xfrm rot="675103">
                <a:off x="2397795" y="2873912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 bwMode="auto">
              <a:xfrm rot="675103">
                <a:off x="2409482" y="298370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Rounded Rectangle 46"/>
              <p:cNvSpPr/>
              <p:nvPr/>
            </p:nvSpPr>
            <p:spPr bwMode="auto">
              <a:xfrm rot="675103">
                <a:off x="2492983" y="2864577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Rounded Rectangle 47"/>
              <p:cNvSpPr/>
              <p:nvPr/>
            </p:nvSpPr>
            <p:spPr bwMode="auto">
              <a:xfrm rot="20632175">
                <a:off x="1912347" y="2910528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 bwMode="auto">
              <a:xfrm rot="20632175">
                <a:off x="1839122" y="295605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 bwMode="auto">
              <a:xfrm rot="20632175">
                <a:off x="1760135" y="2817314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Rounded Rectangle 50"/>
              <p:cNvSpPr/>
              <p:nvPr/>
            </p:nvSpPr>
            <p:spPr bwMode="auto">
              <a:xfrm rot="20632175">
                <a:off x="1771822" y="2927105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Rounded Rectangle 51"/>
              <p:cNvSpPr/>
              <p:nvPr/>
            </p:nvSpPr>
            <p:spPr bwMode="auto">
              <a:xfrm rot="20632175">
                <a:off x="1855323" y="2807979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Rounded Rectangle 52"/>
              <p:cNvSpPr/>
              <p:nvPr/>
            </p:nvSpPr>
            <p:spPr bwMode="auto">
              <a:xfrm rot="675103">
                <a:off x="2322460" y="2816845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Rounded Rectangle 53"/>
              <p:cNvSpPr/>
              <p:nvPr/>
            </p:nvSpPr>
            <p:spPr bwMode="auto">
              <a:xfrm rot="20584901">
                <a:off x="1696308" y="2758406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" name="Group 166"/>
            <p:cNvGrpSpPr/>
            <p:nvPr/>
          </p:nvGrpSpPr>
          <p:grpSpPr>
            <a:xfrm>
              <a:off x="1762672" y="4130293"/>
              <a:ext cx="1122504" cy="1857460"/>
              <a:chOff x="1794131" y="4130293"/>
              <a:chExt cx="1122504" cy="185746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916422" y="4130293"/>
                <a:ext cx="850233" cy="500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+mn-lt"/>
                  </a:rPr>
                  <a:t>ATP</a:t>
                </a:r>
                <a:endParaRPr lang="en-US" sz="2000" b="1" i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794131" y="4773235"/>
                <a:ext cx="1122504" cy="500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1" i="0" dirty="0" err="1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+mn-lt"/>
                  </a:rPr>
                  <a:t>cAMP</a:t>
                </a:r>
                <a:endParaRPr lang="en-US" sz="2000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886897" y="5487615"/>
                <a:ext cx="910104" cy="500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+mn-lt"/>
                  </a:rPr>
                  <a:t>PKA</a:t>
                </a:r>
                <a:endParaRPr lang="en-US" sz="2000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endParaRPr>
              </a:p>
            </p:txBody>
          </p:sp>
          <p:sp>
            <p:nvSpPr>
              <p:cNvPr id="37" name="Down Arrow 36"/>
              <p:cNvSpPr/>
              <p:nvPr/>
            </p:nvSpPr>
            <p:spPr bwMode="auto">
              <a:xfrm>
                <a:off x="2204751" y="4540914"/>
                <a:ext cx="241610" cy="292654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rgbClr val="00CC99"/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8" name="Down Arrow 37"/>
              <p:cNvSpPr/>
              <p:nvPr/>
            </p:nvSpPr>
            <p:spPr bwMode="auto">
              <a:xfrm>
                <a:off x="2201553" y="5227998"/>
                <a:ext cx="241610" cy="292654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rgbClr val="00CC99"/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+mn-lt"/>
                  <a:cs typeface="Times New Roman" pitchFamily="18" charset="0"/>
                </a:endParaRPr>
              </a:p>
            </p:txBody>
          </p:sp>
        </p:grpSp>
        <p:sp>
          <p:nvSpPr>
            <p:cNvPr id="13" name="Oval 12"/>
            <p:cNvSpPr/>
            <p:nvPr/>
          </p:nvSpPr>
          <p:spPr bwMode="auto">
            <a:xfrm>
              <a:off x="1366723" y="3861707"/>
              <a:ext cx="410388" cy="367447"/>
            </a:xfrm>
            <a:prstGeom prst="ellipse">
              <a:avLst/>
            </a:prstGeom>
            <a:solidFill>
              <a:schemeClr val="bg2">
                <a:lumMod val="75000"/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71450"/>
            </a:sp3d>
          </p:spPr>
          <p:txBody>
            <a:bodyPr vert="horz" wrap="none" lIns="7200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kumimoji="0" lang="en-GB" b="1" i="0" u="none" strike="noStrike" cap="none" normalizeH="0" baseline="-2500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s</a:t>
              </a:r>
            </a:p>
          </p:txBody>
        </p:sp>
        <p:grpSp>
          <p:nvGrpSpPr>
            <p:cNvPr id="14" name="Group 165"/>
            <p:cNvGrpSpPr/>
            <p:nvPr/>
          </p:nvGrpSpPr>
          <p:grpSpPr>
            <a:xfrm flipH="1">
              <a:off x="2844826" y="2204864"/>
              <a:ext cx="1511150" cy="2023631"/>
              <a:chOff x="2802242" y="2132858"/>
              <a:chExt cx="1503969" cy="2095637"/>
            </a:xfrm>
            <a:solidFill>
              <a:schemeClr val="tx2">
                <a:lumMod val="60000"/>
                <a:lumOff val="40000"/>
                <a:alpha val="80000"/>
              </a:schemeClr>
            </a:solidFill>
            <a:scene3d>
              <a:camera prst="orthographicFront"/>
              <a:lightRig rig="morning" dir="t"/>
            </a:scene3d>
          </p:grpSpPr>
          <p:grpSp>
            <p:nvGrpSpPr>
              <p:cNvPr id="16" name="Group 257"/>
              <p:cNvGrpSpPr/>
              <p:nvPr/>
            </p:nvGrpSpPr>
            <p:grpSpPr>
              <a:xfrm rot="5400000">
                <a:off x="2654127" y="2280973"/>
                <a:ext cx="1800200" cy="1503969"/>
                <a:chOff x="2655617" y="4700435"/>
                <a:chExt cx="1532809" cy="1292153"/>
              </a:xfrm>
              <a:grpFill/>
            </p:grpSpPr>
            <p:sp>
              <p:nvSpPr>
                <p:cNvPr id="18" name="Rounded Rectangle 17"/>
                <p:cNvSpPr/>
                <p:nvPr/>
              </p:nvSpPr>
              <p:spPr bwMode="auto">
                <a:xfrm rot="16200000">
                  <a:off x="3448960" y="505940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Rounded Rectangle 18"/>
                <p:cNvSpPr/>
                <p:nvPr/>
              </p:nvSpPr>
              <p:spPr bwMode="auto">
                <a:xfrm rot="16200000">
                  <a:off x="3543540" y="5191356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 bwMode="auto">
                <a:xfrm rot="16200000">
                  <a:off x="3549827" y="487938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 bwMode="auto">
                <a:xfrm rot="16200000">
                  <a:off x="3472624" y="5311437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Rounded Rectangle 21"/>
                <p:cNvSpPr/>
                <p:nvPr/>
              </p:nvSpPr>
              <p:spPr bwMode="auto">
                <a:xfrm rot="16200000">
                  <a:off x="3348093" y="4971850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 bwMode="auto">
                <a:xfrm rot="16200000">
                  <a:off x="3464193" y="4664976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 bwMode="auto">
                <a:xfrm rot="16200000">
                  <a:off x="3512018" y="4785014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5" name="Curved Connector 229"/>
                <p:cNvCxnSpPr>
                  <a:stCxn id="21" idx="2"/>
                  <a:endCxn id="19" idx="2"/>
                </p:cNvCxnSpPr>
                <p:nvPr/>
              </p:nvCxnSpPr>
              <p:spPr bwMode="auto">
                <a:xfrm flipV="1">
                  <a:off x="3949289" y="5578011"/>
                  <a:ext cx="70916" cy="120081"/>
                </a:xfrm>
                <a:prstGeom prst="curvedConnector3">
                  <a:avLst>
                    <a:gd name="adj1" fmla="val 39559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26" name="Curved Connector 229"/>
                <p:cNvCxnSpPr>
                  <a:stCxn id="19" idx="0"/>
                  <a:endCxn id="18" idx="0"/>
                </p:cNvCxnSpPr>
                <p:nvPr/>
              </p:nvCxnSpPr>
              <p:spPr bwMode="auto">
                <a:xfrm rot="10800000">
                  <a:off x="3152315" y="5446065"/>
                  <a:ext cx="94580" cy="131947"/>
                </a:xfrm>
                <a:prstGeom prst="curvedConnector3">
                  <a:avLst>
                    <a:gd name="adj1" fmla="val 31154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27" name="Curved Connector 229"/>
                <p:cNvCxnSpPr>
                  <a:endCxn id="18" idx="2"/>
                </p:cNvCxnSpPr>
                <p:nvPr/>
              </p:nvCxnSpPr>
              <p:spPr bwMode="auto">
                <a:xfrm>
                  <a:off x="3791137" y="5392059"/>
                  <a:ext cx="134489" cy="54006"/>
                </a:xfrm>
                <a:prstGeom prst="curvedConnector3">
                  <a:avLst>
                    <a:gd name="adj1" fmla="val 158732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28" name="Curved Connector 229"/>
                <p:cNvCxnSpPr>
                  <a:stCxn id="22" idx="0"/>
                  <a:endCxn id="24" idx="0"/>
                </p:cNvCxnSpPr>
                <p:nvPr/>
              </p:nvCxnSpPr>
              <p:spPr bwMode="auto">
                <a:xfrm rot="10800000" flipH="1">
                  <a:off x="3051447" y="5171668"/>
                  <a:ext cx="163925" cy="186838"/>
                </a:xfrm>
                <a:prstGeom prst="curvedConnector3">
                  <a:avLst>
                    <a:gd name="adj1" fmla="val -197771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29" name="Curved Connector 229"/>
                <p:cNvCxnSpPr>
                  <a:stCxn id="20" idx="2"/>
                  <a:endCxn id="24" idx="2"/>
                </p:cNvCxnSpPr>
                <p:nvPr/>
              </p:nvCxnSpPr>
              <p:spPr bwMode="auto">
                <a:xfrm flipH="1" flipV="1">
                  <a:off x="3988683" y="5171668"/>
                  <a:ext cx="37809" cy="94376"/>
                </a:xfrm>
                <a:prstGeom prst="curvedConnector3">
                  <a:avLst>
                    <a:gd name="adj1" fmla="val -630176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30" name="Curved Connector 229"/>
                <p:cNvCxnSpPr>
                  <a:stCxn id="23" idx="0"/>
                </p:cNvCxnSpPr>
                <p:nvPr/>
              </p:nvCxnSpPr>
              <p:spPr bwMode="auto">
                <a:xfrm rot="10800000" flipH="1" flipV="1">
                  <a:off x="3167548" y="5051631"/>
                  <a:ext cx="229259" cy="216865"/>
                </a:xfrm>
                <a:prstGeom prst="curvedConnector3">
                  <a:avLst>
                    <a:gd name="adj1" fmla="val -136038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31" name="Curved Connector 229"/>
                <p:cNvCxnSpPr/>
                <p:nvPr/>
              </p:nvCxnSpPr>
              <p:spPr bwMode="auto">
                <a:xfrm flipV="1">
                  <a:off x="2655617" y="5704556"/>
                  <a:ext cx="513986" cy="288032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32" name="Curved Connector 229"/>
                <p:cNvCxnSpPr/>
                <p:nvPr/>
              </p:nvCxnSpPr>
              <p:spPr bwMode="auto">
                <a:xfrm rot="5400000" flipH="1" flipV="1">
                  <a:off x="3865314" y="4726563"/>
                  <a:ext cx="349239" cy="296984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</p:grpSp>
          <p:sp>
            <p:nvSpPr>
              <p:cNvPr id="17" name="Oval 16"/>
              <p:cNvSpPr/>
              <p:nvPr/>
            </p:nvSpPr>
            <p:spPr bwMode="auto">
              <a:xfrm>
                <a:off x="3863042" y="3861048"/>
                <a:ext cx="410388" cy="367447"/>
              </a:xfrm>
              <a:prstGeom prst="ellipse">
                <a:avLst/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1450"/>
              </a:sp3d>
            </p:spPr>
            <p:txBody>
              <a:bodyPr vert="horz" wrap="none" lIns="72000" tIns="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1" i="0" u="none" strike="noStrike" cap="none" normalizeH="0" baseline="0" dirty="0" err="1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+mn-lt"/>
                    <a:cs typeface="Times New Roman" pitchFamily="18" charset="0"/>
                  </a:rPr>
                  <a:t>G</a:t>
                </a:r>
                <a:r>
                  <a:rPr lang="en-GB" b="1" i="0" baseline="-25000" dirty="0" err="1" smtClean="0">
                    <a:solidFill>
                      <a:srgbClr val="FFFF00"/>
                    </a:solidFill>
                    <a:latin typeface="+mn-lt"/>
                  </a:rPr>
                  <a:t>i</a:t>
                </a:r>
                <a:endParaRPr kumimoji="0" lang="en-GB" b="1" i="0" u="none" strike="noStrike" cap="none" normalizeH="0" baseline="-2500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</p:grpSp>
        <p:cxnSp>
          <p:nvCxnSpPr>
            <p:cNvPr id="15" name="Straight Connector 14"/>
            <p:cNvCxnSpPr/>
            <p:nvPr/>
          </p:nvCxnSpPr>
          <p:spPr bwMode="auto">
            <a:xfrm flipH="1" flipV="1">
              <a:off x="2627784" y="3861048"/>
              <a:ext cx="216024" cy="7200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Summary slide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35" y="936000"/>
            <a:ext cx="2952000" cy="5463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Dopamine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From L-tyrosine via the intermediary L-DOPA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process utilises the enzymes TH and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dopa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decarboxylase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Reuptaken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by DAT and metabolised by MAO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A,B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COMT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1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&amp; 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5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receptors are G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- linked </a:t>
            </a:r>
          </a:p>
          <a:p>
            <a:pPr marL="179388" lvl="0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</a:t>
            </a:r>
            <a:r>
              <a:rPr lang="en-GB" i="0" baseline="-25000" dirty="0" smtClean="0">
                <a:solidFill>
                  <a:srgbClr val="006699"/>
                </a:solidFill>
                <a:latin typeface="+mn-lt"/>
              </a:rPr>
              <a:t>2-4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are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006699"/>
                </a:solidFill>
                <a:latin typeface="+mn-lt"/>
              </a:rPr>
              <a:t>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- linked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Agonists are used to treat PD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Antagonists are used in schizophrenia and as anti-emetics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34855" y="936000"/>
            <a:ext cx="2952000" cy="19236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Noradrenaline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56458" y="5246910"/>
            <a:ext cx="3024000" cy="8463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Histamine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67305" y="936430"/>
            <a:ext cx="3024000" cy="19236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Serotonin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Receptors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Pharmacology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Box 97"/>
          <p:cNvSpPr txBox="1"/>
          <p:nvPr/>
        </p:nvSpPr>
        <p:spPr>
          <a:xfrm>
            <a:off x="1691680" y="99124"/>
            <a:ext cx="7452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Noradrenaline</a:t>
            </a:r>
            <a:r>
              <a:rPr lang="en-GB" sz="28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synthesis &amp; metabolism</a:t>
            </a:r>
            <a:endParaRPr lang="en-GB" sz="28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2" name="Group 157"/>
          <p:cNvGrpSpPr/>
          <p:nvPr/>
        </p:nvGrpSpPr>
        <p:grpSpPr>
          <a:xfrm rot="8130360">
            <a:off x="3610755" y="2475823"/>
            <a:ext cx="587390" cy="587199"/>
            <a:chOff x="5873448" y="2145695"/>
            <a:chExt cx="1274838" cy="1461105"/>
          </a:xfrm>
        </p:grpSpPr>
        <p:sp>
          <p:nvSpPr>
            <p:cNvPr id="159" name="Freeform 158"/>
            <p:cNvSpPr/>
            <p:nvPr/>
          </p:nvSpPr>
          <p:spPr bwMode="auto">
            <a:xfrm>
              <a:off x="5873448" y="2145695"/>
              <a:ext cx="1274838" cy="1461105"/>
            </a:xfrm>
            <a:custGeom>
              <a:avLst/>
              <a:gdLst>
                <a:gd name="connsiteX0" fmla="*/ 803123 w 1274838"/>
                <a:gd name="connsiteY0" fmla="*/ 2419 h 1461105"/>
                <a:gd name="connsiteX1" fmla="*/ 367695 w 1274838"/>
                <a:gd name="connsiteY1" fmla="*/ 89505 h 1461105"/>
                <a:gd name="connsiteX2" fmla="*/ 91923 w 1274838"/>
                <a:gd name="connsiteY2" fmla="*/ 379791 h 1461105"/>
                <a:gd name="connsiteX3" fmla="*/ 19352 w 1274838"/>
                <a:gd name="connsiteY3" fmla="*/ 757162 h 1461105"/>
                <a:gd name="connsiteX4" fmla="*/ 19352 w 1274838"/>
                <a:gd name="connsiteY4" fmla="*/ 1047448 h 1461105"/>
                <a:gd name="connsiteX5" fmla="*/ 135466 w 1274838"/>
                <a:gd name="connsiteY5" fmla="*/ 1323219 h 1461105"/>
                <a:gd name="connsiteX6" fmla="*/ 483809 w 1274838"/>
                <a:gd name="connsiteY6" fmla="*/ 1453848 h 1461105"/>
                <a:gd name="connsiteX7" fmla="*/ 832152 w 1274838"/>
                <a:gd name="connsiteY7" fmla="*/ 1279676 h 1461105"/>
                <a:gd name="connsiteX8" fmla="*/ 919238 w 1274838"/>
                <a:gd name="connsiteY8" fmla="*/ 873276 h 1461105"/>
                <a:gd name="connsiteX9" fmla="*/ 1165981 w 1274838"/>
                <a:gd name="connsiteY9" fmla="*/ 626534 h 1461105"/>
                <a:gd name="connsiteX10" fmla="*/ 1267581 w 1274838"/>
                <a:gd name="connsiteY10" fmla="*/ 336248 h 1461105"/>
                <a:gd name="connsiteX11" fmla="*/ 1122438 w 1274838"/>
                <a:gd name="connsiteY11" fmla="*/ 74991 h 1461105"/>
                <a:gd name="connsiteX12" fmla="*/ 803123 w 1274838"/>
                <a:gd name="connsiteY12" fmla="*/ 2419 h 146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4838" h="1461105">
                  <a:moveTo>
                    <a:pt x="803123" y="2419"/>
                  </a:moveTo>
                  <a:cubicBezTo>
                    <a:pt x="677333" y="4838"/>
                    <a:pt x="486228" y="26610"/>
                    <a:pt x="367695" y="89505"/>
                  </a:cubicBezTo>
                  <a:cubicBezTo>
                    <a:pt x="249162" y="152400"/>
                    <a:pt x="149980" y="268515"/>
                    <a:pt x="91923" y="379791"/>
                  </a:cubicBezTo>
                  <a:cubicBezTo>
                    <a:pt x="33866" y="491067"/>
                    <a:pt x="31447" y="645886"/>
                    <a:pt x="19352" y="757162"/>
                  </a:cubicBezTo>
                  <a:cubicBezTo>
                    <a:pt x="7257" y="868438"/>
                    <a:pt x="0" y="953105"/>
                    <a:pt x="19352" y="1047448"/>
                  </a:cubicBezTo>
                  <a:cubicBezTo>
                    <a:pt x="38704" y="1141791"/>
                    <a:pt x="58057" y="1255486"/>
                    <a:pt x="135466" y="1323219"/>
                  </a:cubicBezTo>
                  <a:cubicBezTo>
                    <a:pt x="212876" y="1390952"/>
                    <a:pt x="367695" y="1461105"/>
                    <a:pt x="483809" y="1453848"/>
                  </a:cubicBezTo>
                  <a:cubicBezTo>
                    <a:pt x="599923" y="1446591"/>
                    <a:pt x="759581" y="1376438"/>
                    <a:pt x="832152" y="1279676"/>
                  </a:cubicBezTo>
                  <a:cubicBezTo>
                    <a:pt x="904723" y="1182914"/>
                    <a:pt x="863600" y="982133"/>
                    <a:pt x="919238" y="873276"/>
                  </a:cubicBezTo>
                  <a:cubicBezTo>
                    <a:pt x="974876" y="764419"/>
                    <a:pt x="1107924" y="716039"/>
                    <a:pt x="1165981" y="626534"/>
                  </a:cubicBezTo>
                  <a:cubicBezTo>
                    <a:pt x="1224038" y="537029"/>
                    <a:pt x="1274838" y="428172"/>
                    <a:pt x="1267581" y="336248"/>
                  </a:cubicBezTo>
                  <a:cubicBezTo>
                    <a:pt x="1260324" y="244324"/>
                    <a:pt x="1192591" y="130629"/>
                    <a:pt x="1122438" y="74991"/>
                  </a:cubicBezTo>
                  <a:cubicBezTo>
                    <a:pt x="1052286" y="19353"/>
                    <a:pt x="928913" y="0"/>
                    <a:pt x="803123" y="2419"/>
                  </a:cubicBezTo>
                  <a:close/>
                </a:path>
              </a:pathLst>
            </a:custGeom>
            <a:solidFill>
              <a:schemeClr val="accent1">
                <a:alpha val="46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8750" h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0" name="Freeform 159"/>
            <p:cNvSpPr/>
            <p:nvPr/>
          </p:nvSpPr>
          <p:spPr bwMode="auto">
            <a:xfrm>
              <a:off x="5967791" y="2286000"/>
              <a:ext cx="1069219" cy="1262742"/>
            </a:xfrm>
            <a:custGeom>
              <a:avLst/>
              <a:gdLst>
                <a:gd name="connsiteX0" fmla="*/ 665238 w 1069219"/>
                <a:gd name="connsiteY0" fmla="*/ 7257 h 1262742"/>
                <a:gd name="connsiteX1" fmla="*/ 810380 w 1069219"/>
                <a:gd name="connsiteY1" fmla="*/ 7257 h 1262742"/>
                <a:gd name="connsiteX2" fmla="*/ 941009 w 1069219"/>
                <a:gd name="connsiteY2" fmla="*/ 50800 h 1262742"/>
                <a:gd name="connsiteX3" fmla="*/ 1042609 w 1069219"/>
                <a:gd name="connsiteY3" fmla="*/ 137886 h 1262742"/>
                <a:gd name="connsiteX4" fmla="*/ 1042609 w 1069219"/>
                <a:gd name="connsiteY4" fmla="*/ 326571 h 1262742"/>
                <a:gd name="connsiteX5" fmla="*/ 882952 w 1069219"/>
                <a:gd name="connsiteY5" fmla="*/ 268514 h 1262742"/>
                <a:gd name="connsiteX6" fmla="*/ 737809 w 1069219"/>
                <a:gd name="connsiteY6" fmla="*/ 210457 h 1262742"/>
                <a:gd name="connsiteX7" fmla="*/ 795866 w 1069219"/>
                <a:gd name="connsiteY7" fmla="*/ 326571 h 1262742"/>
                <a:gd name="connsiteX8" fmla="*/ 926495 w 1069219"/>
                <a:gd name="connsiteY8" fmla="*/ 399143 h 1262742"/>
                <a:gd name="connsiteX9" fmla="*/ 955523 w 1069219"/>
                <a:gd name="connsiteY9" fmla="*/ 457200 h 1262742"/>
                <a:gd name="connsiteX10" fmla="*/ 926495 w 1069219"/>
                <a:gd name="connsiteY10" fmla="*/ 515257 h 1262742"/>
                <a:gd name="connsiteX11" fmla="*/ 752323 w 1069219"/>
                <a:gd name="connsiteY11" fmla="*/ 544286 h 1262742"/>
                <a:gd name="connsiteX12" fmla="*/ 621695 w 1069219"/>
                <a:gd name="connsiteY12" fmla="*/ 442686 h 1262742"/>
                <a:gd name="connsiteX13" fmla="*/ 534609 w 1069219"/>
                <a:gd name="connsiteY13" fmla="*/ 457200 h 1262742"/>
                <a:gd name="connsiteX14" fmla="*/ 708780 w 1069219"/>
                <a:gd name="connsiteY14" fmla="*/ 602343 h 1262742"/>
                <a:gd name="connsiteX15" fmla="*/ 752323 w 1069219"/>
                <a:gd name="connsiteY15" fmla="*/ 703943 h 1262742"/>
                <a:gd name="connsiteX16" fmla="*/ 752323 w 1069219"/>
                <a:gd name="connsiteY16" fmla="*/ 747486 h 1262742"/>
                <a:gd name="connsiteX17" fmla="*/ 607180 w 1069219"/>
                <a:gd name="connsiteY17" fmla="*/ 718457 h 1262742"/>
                <a:gd name="connsiteX18" fmla="*/ 505580 w 1069219"/>
                <a:gd name="connsiteY18" fmla="*/ 616857 h 1262742"/>
                <a:gd name="connsiteX19" fmla="*/ 418495 w 1069219"/>
                <a:gd name="connsiteY19" fmla="*/ 587829 h 1262742"/>
                <a:gd name="connsiteX20" fmla="*/ 360438 w 1069219"/>
                <a:gd name="connsiteY20" fmla="*/ 645886 h 1262742"/>
                <a:gd name="connsiteX21" fmla="*/ 534609 w 1069219"/>
                <a:gd name="connsiteY21" fmla="*/ 747486 h 1262742"/>
                <a:gd name="connsiteX22" fmla="*/ 621695 w 1069219"/>
                <a:gd name="connsiteY22" fmla="*/ 805543 h 1262742"/>
                <a:gd name="connsiteX23" fmla="*/ 737809 w 1069219"/>
                <a:gd name="connsiteY23" fmla="*/ 878114 h 1262742"/>
                <a:gd name="connsiteX24" fmla="*/ 737809 w 1069219"/>
                <a:gd name="connsiteY24" fmla="*/ 921657 h 1262742"/>
                <a:gd name="connsiteX25" fmla="*/ 708780 w 1069219"/>
                <a:gd name="connsiteY25" fmla="*/ 994229 h 1262742"/>
                <a:gd name="connsiteX26" fmla="*/ 578152 w 1069219"/>
                <a:gd name="connsiteY26" fmla="*/ 1008743 h 1262742"/>
                <a:gd name="connsiteX27" fmla="*/ 462038 w 1069219"/>
                <a:gd name="connsiteY27" fmla="*/ 979714 h 1262742"/>
                <a:gd name="connsiteX28" fmla="*/ 345923 w 1069219"/>
                <a:gd name="connsiteY28" fmla="*/ 907143 h 1262742"/>
                <a:gd name="connsiteX29" fmla="*/ 331409 w 1069219"/>
                <a:gd name="connsiteY29" fmla="*/ 994229 h 1262742"/>
                <a:gd name="connsiteX30" fmla="*/ 534609 w 1069219"/>
                <a:gd name="connsiteY30" fmla="*/ 1110343 h 1262742"/>
                <a:gd name="connsiteX31" fmla="*/ 607180 w 1069219"/>
                <a:gd name="connsiteY31" fmla="*/ 1182914 h 1262742"/>
                <a:gd name="connsiteX32" fmla="*/ 505580 w 1069219"/>
                <a:gd name="connsiteY32" fmla="*/ 1240971 h 1262742"/>
                <a:gd name="connsiteX33" fmla="*/ 316895 w 1069219"/>
                <a:gd name="connsiteY33" fmla="*/ 1240971 h 1262742"/>
                <a:gd name="connsiteX34" fmla="*/ 128209 w 1069219"/>
                <a:gd name="connsiteY34" fmla="*/ 1110343 h 1262742"/>
                <a:gd name="connsiteX35" fmla="*/ 84666 w 1069219"/>
                <a:gd name="connsiteY35" fmla="*/ 1052286 h 1262742"/>
                <a:gd name="connsiteX36" fmla="*/ 70152 w 1069219"/>
                <a:gd name="connsiteY36" fmla="*/ 965200 h 1262742"/>
                <a:gd name="connsiteX37" fmla="*/ 186266 w 1069219"/>
                <a:gd name="connsiteY37" fmla="*/ 965200 h 1262742"/>
                <a:gd name="connsiteX38" fmla="*/ 215295 w 1069219"/>
                <a:gd name="connsiteY38" fmla="*/ 921657 h 1262742"/>
                <a:gd name="connsiteX39" fmla="*/ 99180 w 1069219"/>
                <a:gd name="connsiteY39" fmla="*/ 892629 h 1262742"/>
                <a:gd name="connsiteX40" fmla="*/ 41123 w 1069219"/>
                <a:gd name="connsiteY40" fmla="*/ 849086 h 1262742"/>
                <a:gd name="connsiteX41" fmla="*/ 26609 w 1069219"/>
                <a:gd name="connsiteY41" fmla="*/ 703943 h 1262742"/>
                <a:gd name="connsiteX42" fmla="*/ 200780 w 1069219"/>
                <a:gd name="connsiteY42" fmla="*/ 791029 h 1262742"/>
                <a:gd name="connsiteX43" fmla="*/ 345923 w 1069219"/>
                <a:gd name="connsiteY43" fmla="*/ 834571 h 1262742"/>
                <a:gd name="connsiteX44" fmla="*/ 389466 w 1069219"/>
                <a:gd name="connsiteY44" fmla="*/ 820057 h 1262742"/>
                <a:gd name="connsiteX45" fmla="*/ 273352 w 1069219"/>
                <a:gd name="connsiteY45" fmla="*/ 703943 h 1262742"/>
                <a:gd name="connsiteX46" fmla="*/ 200780 w 1069219"/>
                <a:gd name="connsiteY46" fmla="*/ 674914 h 1262742"/>
                <a:gd name="connsiteX47" fmla="*/ 70152 w 1069219"/>
                <a:gd name="connsiteY47" fmla="*/ 587829 h 1262742"/>
                <a:gd name="connsiteX48" fmla="*/ 55638 w 1069219"/>
                <a:gd name="connsiteY48" fmla="*/ 486229 h 1262742"/>
                <a:gd name="connsiteX49" fmla="*/ 113695 w 1069219"/>
                <a:gd name="connsiteY49" fmla="*/ 413657 h 1262742"/>
                <a:gd name="connsiteX50" fmla="*/ 258838 w 1069219"/>
                <a:gd name="connsiteY50" fmla="*/ 442686 h 1262742"/>
                <a:gd name="connsiteX51" fmla="*/ 389466 w 1069219"/>
                <a:gd name="connsiteY51" fmla="*/ 500743 h 1262742"/>
                <a:gd name="connsiteX52" fmla="*/ 433009 w 1069219"/>
                <a:gd name="connsiteY52" fmla="*/ 442686 h 1262742"/>
                <a:gd name="connsiteX53" fmla="*/ 244323 w 1069219"/>
                <a:gd name="connsiteY53" fmla="*/ 355600 h 1262742"/>
                <a:gd name="connsiteX54" fmla="*/ 186266 w 1069219"/>
                <a:gd name="connsiteY54" fmla="*/ 297543 h 1262742"/>
                <a:gd name="connsiteX55" fmla="*/ 200780 w 1069219"/>
                <a:gd name="connsiteY55" fmla="*/ 210457 h 1262742"/>
                <a:gd name="connsiteX56" fmla="*/ 403980 w 1069219"/>
                <a:gd name="connsiteY56" fmla="*/ 268514 h 1262742"/>
                <a:gd name="connsiteX57" fmla="*/ 520095 w 1069219"/>
                <a:gd name="connsiteY57" fmla="*/ 297543 h 1262742"/>
                <a:gd name="connsiteX58" fmla="*/ 534609 w 1069219"/>
                <a:gd name="connsiteY58" fmla="*/ 239486 h 1262742"/>
                <a:gd name="connsiteX59" fmla="*/ 534609 w 1069219"/>
                <a:gd name="connsiteY59" fmla="*/ 239486 h 1262742"/>
                <a:gd name="connsiteX60" fmla="*/ 462038 w 1069219"/>
                <a:gd name="connsiteY60" fmla="*/ 181429 h 1262742"/>
                <a:gd name="connsiteX61" fmla="*/ 331409 w 1069219"/>
                <a:gd name="connsiteY61" fmla="*/ 137886 h 1262742"/>
                <a:gd name="connsiteX62" fmla="*/ 418495 w 1069219"/>
                <a:gd name="connsiteY62" fmla="*/ 79829 h 1262742"/>
                <a:gd name="connsiteX63" fmla="*/ 549123 w 1069219"/>
                <a:gd name="connsiteY63" fmla="*/ 36286 h 1262742"/>
                <a:gd name="connsiteX64" fmla="*/ 665238 w 1069219"/>
                <a:gd name="connsiteY64" fmla="*/ 7257 h 126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69219" h="1262742">
                  <a:moveTo>
                    <a:pt x="665238" y="7257"/>
                  </a:moveTo>
                  <a:cubicBezTo>
                    <a:pt x="708781" y="2419"/>
                    <a:pt x="764418" y="0"/>
                    <a:pt x="810380" y="7257"/>
                  </a:cubicBezTo>
                  <a:cubicBezTo>
                    <a:pt x="856342" y="14514"/>
                    <a:pt x="902304" y="29029"/>
                    <a:pt x="941009" y="50800"/>
                  </a:cubicBezTo>
                  <a:cubicBezTo>
                    <a:pt x="979714" y="72571"/>
                    <a:pt x="1025676" y="91924"/>
                    <a:pt x="1042609" y="137886"/>
                  </a:cubicBezTo>
                  <a:cubicBezTo>
                    <a:pt x="1059542" y="183848"/>
                    <a:pt x="1069219" y="304800"/>
                    <a:pt x="1042609" y="326571"/>
                  </a:cubicBezTo>
                  <a:cubicBezTo>
                    <a:pt x="1015999" y="348342"/>
                    <a:pt x="933752" y="287866"/>
                    <a:pt x="882952" y="268514"/>
                  </a:cubicBezTo>
                  <a:cubicBezTo>
                    <a:pt x="832152" y="249162"/>
                    <a:pt x="752323" y="200781"/>
                    <a:pt x="737809" y="210457"/>
                  </a:cubicBezTo>
                  <a:cubicBezTo>
                    <a:pt x="723295" y="220133"/>
                    <a:pt x="764418" y="295123"/>
                    <a:pt x="795866" y="326571"/>
                  </a:cubicBezTo>
                  <a:cubicBezTo>
                    <a:pt x="827314" y="358019"/>
                    <a:pt x="899886" y="377372"/>
                    <a:pt x="926495" y="399143"/>
                  </a:cubicBezTo>
                  <a:cubicBezTo>
                    <a:pt x="953104" y="420914"/>
                    <a:pt x="955523" y="437848"/>
                    <a:pt x="955523" y="457200"/>
                  </a:cubicBezTo>
                  <a:cubicBezTo>
                    <a:pt x="955523" y="476552"/>
                    <a:pt x="960362" y="500743"/>
                    <a:pt x="926495" y="515257"/>
                  </a:cubicBezTo>
                  <a:cubicBezTo>
                    <a:pt x="892628" y="529771"/>
                    <a:pt x="803123" y="556381"/>
                    <a:pt x="752323" y="544286"/>
                  </a:cubicBezTo>
                  <a:cubicBezTo>
                    <a:pt x="701523" y="532191"/>
                    <a:pt x="657981" y="457200"/>
                    <a:pt x="621695" y="442686"/>
                  </a:cubicBezTo>
                  <a:cubicBezTo>
                    <a:pt x="585409" y="428172"/>
                    <a:pt x="520095" y="430591"/>
                    <a:pt x="534609" y="457200"/>
                  </a:cubicBezTo>
                  <a:cubicBezTo>
                    <a:pt x="549123" y="483810"/>
                    <a:pt x="672494" y="561219"/>
                    <a:pt x="708780" y="602343"/>
                  </a:cubicBezTo>
                  <a:cubicBezTo>
                    <a:pt x="745066" y="643467"/>
                    <a:pt x="745066" y="679753"/>
                    <a:pt x="752323" y="703943"/>
                  </a:cubicBezTo>
                  <a:cubicBezTo>
                    <a:pt x="759580" y="728133"/>
                    <a:pt x="776513" y="745067"/>
                    <a:pt x="752323" y="747486"/>
                  </a:cubicBezTo>
                  <a:cubicBezTo>
                    <a:pt x="728133" y="749905"/>
                    <a:pt x="648304" y="740229"/>
                    <a:pt x="607180" y="718457"/>
                  </a:cubicBezTo>
                  <a:cubicBezTo>
                    <a:pt x="566056" y="696686"/>
                    <a:pt x="537027" y="638628"/>
                    <a:pt x="505580" y="616857"/>
                  </a:cubicBezTo>
                  <a:cubicBezTo>
                    <a:pt x="474133" y="595086"/>
                    <a:pt x="442685" y="582991"/>
                    <a:pt x="418495" y="587829"/>
                  </a:cubicBezTo>
                  <a:cubicBezTo>
                    <a:pt x="394305" y="592667"/>
                    <a:pt x="341086" y="619277"/>
                    <a:pt x="360438" y="645886"/>
                  </a:cubicBezTo>
                  <a:cubicBezTo>
                    <a:pt x="379790" y="672495"/>
                    <a:pt x="491066" y="720877"/>
                    <a:pt x="534609" y="747486"/>
                  </a:cubicBezTo>
                  <a:cubicBezTo>
                    <a:pt x="578152" y="774096"/>
                    <a:pt x="587828" y="783772"/>
                    <a:pt x="621695" y="805543"/>
                  </a:cubicBezTo>
                  <a:cubicBezTo>
                    <a:pt x="655562" y="827314"/>
                    <a:pt x="718457" y="858762"/>
                    <a:pt x="737809" y="878114"/>
                  </a:cubicBezTo>
                  <a:cubicBezTo>
                    <a:pt x="757161" y="897466"/>
                    <a:pt x="742647" y="902305"/>
                    <a:pt x="737809" y="921657"/>
                  </a:cubicBezTo>
                  <a:cubicBezTo>
                    <a:pt x="732971" y="941010"/>
                    <a:pt x="735389" y="979715"/>
                    <a:pt x="708780" y="994229"/>
                  </a:cubicBezTo>
                  <a:cubicBezTo>
                    <a:pt x="682171" y="1008743"/>
                    <a:pt x="619276" y="1011162"/>
                    <a:pt x="578152" y="1008743"/>
                  </a:cubicBezTo>
                  <a:cubicBezTo>
                    <a:pt x="537028" y="1006324"/>
                    <a:pt x="500743" y="996647"/>
                    <a:pt x="462038" y="979714"/>
                  </a:cubicBezTo>
                  <a:cubicBezTo>
                    <a:pt x="423333" y="962781"/>
                    <a:pt x="367694" y="904724"/>
                    <a:pt x="345923" y="907143"/>
                  </a:cubicBezTo>
                  <a:cubicBezTo>
                    <a:pt x="324152" y="909562"/>
                    <a:pt x="299961" y="960362"/>
                    <a:pt x="331409" y="994229"/>
                  </a:cubicBezTo>
                  <a:cubicBezTo>
                    <a:pt x="362857" y="1028096"/>
                    <a:pt x="488647" y="1078896"/>
                    <a:pt x="534609" y="1110343"/>
                  </a:cubicBezTo>
                  <a:cubicBezTo>
                    <a:pt x="580571" y="1141790"/>
                    <a:pt x="612018" y="1161143"/>
                    <a:pt x="607180" y="1182914"/>
                  </a:cubicBezTo>
                  <a:cubicBezTo>
                    <a:pt x="602342" y="1204685"/>
                    <a:pt x="553961" y="1231295"/>
                    <a:pt x="505580" y="1240971"/>
                  </a:cubicBezTo>
                  <a:cubicBezTo>
                    <a:pt x="457199" y="1250647"/>
                    <a:pt x="379790" y="1262742"/>
                    <a:pt x="316895" y="1240971"/>
                  </a:cubicBezTo>
                  <a:cubicBezTo>
                    <a:pt x="254000" y="1219200"/>
                    <a:pt x="166914" y="1141790"/>
                    <a:pt x="128209" y="1110343"/>
                  </a:cubicBezTo>
                  <a:cubicBezTo>
                    <a:pt x="89504" y="1078896"/>
                    <a:pt x="94342" y="1076476"/>
                    <a:pt x="84666" y="1052286"/>
                  </a:cubicBezTo>
                  <a:cubicBezTo>
                    <a:pt x="74990" y="1028096"/>
                    <a:pt x="53219" y="979714"/>
                    <a:pt x="70152" y="965200"/>
                  </a:cubicBezTo>
                  <a:cubicBezTo>
                    <a:pt x="87085" y="950686"/>
                    <a:pt x="162076" y="972457"/>
                    <a:pt x="186266" y="965200"/>
                  </a:cubicBezTo>
                  <a:cubicBezTo>
                    <a:pt x="210456" y="957943"/>
                    <a:pt x="229809" y="933752"/>
                    <a:pt x="215295" y="921657"/>
                  </a:cubicBezTo>
                  <a:cubicBezTo>
                    <a:pt x="200781" y="909562"/>
                    <a:pt x="128209" y="904724"/>
                    <a:pt x="99180" y="892629"/>
                  </a:cubicBezTo>
                  <a:cubicBezTo>
                    <a:pt x="70151" y="880534"/>
                    <a:pt x="53218" y="880534"/>
                    <a:pt x="41123" y="849086"/>
                  </a:cubicBezTo>
                  <a:cubicBezTo>
                    <a:pt x="29028" y="817638"/>
                    <a:pt x="0" y="713619"/>
                    <a:pt x="26609" y="703943"/>
                  </a:cubicBezTo>
                  <a:cubicBezTo>
                    <a:pt x="53219" y="694267"/>
                    <a:pt x="147561" y="769258"/>
                    <a:pt x="200780" y="791029"/>
                  </a:cubicBezTo>
                  <a:cubicBezTo>
                    <a:pt x="253999" y="812800"/>
                    <a:pt x="314475" y="829733"/>
                    <a:pt x="345923" y="834571"/>
                  </a:cubicBezTo>
                  <a:cubicBezTo>
                    <a:pt x="377371" y="839409"/>
                    <a:pt x="401561" y="841828"/>
                    <a:pt x="389466" y="820057"/>
                  </a:cubicBezTo>
                  <a:cubicBezTo>
                    <a:pt x="377371" y="798286"/>
                    <a:pt x="304800" y="728133"/>
                    <a:pt x="273352" y="703943"/>
                  </a:cubicBezTo>
                  <a:cubicBezTo>
                    <a:pt x="241904" y="679753"/>
                    <a:pt x="234647" y="694266"/>
                    <a:pt x="200780" y="674914"/>
                  </a:cubicBezTo>
                  <a:cubicBezTo>
                    <a:pt x="166913" y="655562"/>
                    <a:pt x="94342" y="619276"/>
                    <a:pt x="70152" y="587829"/>
                  </a:cubicBezTo>
                  <a:cubicBezTo>
                    <a:pt x="45962" y="556382"/>
                    <a:pt x="48381" y="515258"/>
                    <a:pt x="55638" y="486229"/>
                  </a:cubicBezTo>
                  <a:cubicBezTo>
                    <a:pt x="62895" y="457200"/>
                    <a:pt x="79828" y="420914"/>
                    <a:pt x="113695" y="413657"/>
                  </a:cubicBezTo>
                  <a:cubicBezTo>
                    <a:pt x="147562" y="406400"/>
                    <a:pt x="212876" y="428172"/>
                    <a:pt x="258838" y="442686"/>
                  </a:cubicBezTo>
                  <a:cubicBezTo>
                    <a:pt x="304800" y="457200"/>
                    <a:pt x="360438" y="500743"/>
                    <a:pt x="389466" y="500743"/>
                  </a:cubicBezTo>
                  <a:cubicBezTo>
                    <a:pt x="418494" y="500743"/>
                    <a:pt x="457199" y="466876"/>
                    <a:pt x="433009" y="442686"/>
                  </a:cubicBezTo>
                  <a:cubicBezTo>
                    <a:pt x="408819" y="418496"/>
                    <a:pt x="285447" y="379790"/>
                    <a:pt x="244323" y="355600"/>
                  </a:cubicBezTo>
                  <a:cubicBezTo>
                    <a:pt x="203199" y="331410"/>
                    <a:pt x="193523" y="321733"/>
                    <a:pt x="186266" y="297543"/>
                  </a:cubicBezTo>
                  <a:cubicBezTo>
                    <a:pt x="179009" y="273353"/>
                    <a:pt x="164494" y="215295"/>
                    <a:pt x="200780" y="210457"/>
                  </a:cubicBezTo>
                  <a:cubicBezTo>
                    <a:pt x="237066" y="205619"/>
                    <a:pt x="350761" y="254000"/>
                    <a:pt x="403980" y="268514"/>
                  </a:cubicBezTo>
                  <a:cubicBezTo>
                    <a:pt x="457199" y="283028"/>
                    <a:pt x="498324" y="302381"/>
                    <a:pt x="520095" y="297543"/>
                  </a:cubicBezTo>
                  <a:cubicBezTo>
                    <a:pt x="541866" y="292705"/>
                    <a:pt x="534609" y="239486"/>
                    <a:pt x="534609" y="239486"/>
                  </a:cubicBezTo>
                  <a:lnTo>
                    <a:pt x="534609" y="239486"/>
                  </a:lnTo>
                  <a:cubicBezTo>
                    <a:pt x="522514" y="229810"/>
                    <a:pt x="495905" y="198362"/>
                    <a:pt x="462038" y="181429"/>
                  </a:cubicBezTo>
                  <a:cubicBezTo>
                    <a:pt x="428171" y="164496"/>
                    <a:pt x="338666" y="154819"/>
                    <a:pt x="331409" y="137886"/>
                  </a:cubicBezTo>
                  <a:cubicBezTo>
                    <a:pt x="324152" y="120953"/>
                    <a:pt x="382209" y="96762"/>
                    <a:pt x="418495" y="79829"/>
                  </a:cubicBezTo>
                  <a:cubicBezTo>
                    <a:pt x="454781" y="62896"/>
                    <a:pt x="505580" y="48381"/>
                    <a:pt x="549123" y="36286"/>
                  </a:cubicBezTo>
                  <a:cubicBezTo>
                    <a:pt x="592666" y="24191"/>
                    <a:pt x="621695" y="12095"/>
                    <a:pt x="665238" y="7257"/>
                  </a:cubicBezTo>
                  <a:close/>
                </a:path>
              </a:pathLst>
            </a:custGeom>
            <a:solidFill>
              <a:schemeClr val="bg1">
                <a:alpha val="59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plastic">
              <a:bevelT w="120650" h="10795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Group 154"/>
          <p:cNvGrpSpPr/>
          <p:nvPr/>
        </p:nvGrpSpPr>
        <p:grpSpPr>
          <a:xfrm rot="729979">
            <a:off x="489791" y="2814249"/>
            <a:ext cx="621422" cy="644591"/>
            <a:chOff x="5873448" y="2145695"/>
            <a:chExt cx="1274838" cy="1461105"/>
          </a:xfrm>
        </p:grpSpPr>
        <p:sp>
          <p:nvSpPr>
            <p:cNvPr id="156" name="Freeform 155"/>
            <p:cNvSpPr/>
            <p:nvPr/>
          </p:nvSpPr>
          <p:spPr bwMode="auto">
            <a:xfrm>
              <a:off x="5873448" y="2145695"/>
              <a:ext cx="1274838" cy="1461105"/>
            </a:xfrm>
            <a:custGeom>
              <a:avLst/>
              <a:gdLst>
                <a:gd name="connsiteX0" fmla="*/ 803123 w 1274838"/>
                <a:gd name="connsiteY0" fmla="*/ 2419 h 1461105"/>
                <a:gd name="connsiteX1" fmla="*/ 367695 w 1274838"/>
                <a:gd name="connsiteY1" fmla="*/ 89505 h 1461105"/>
                <a:gd name="connsiteX2" fmla="*/ 91923 w 1274838"/>
                <a:gd name="connsiteY2" fmla="*/ 379791 h 1461105"/>
                <a:gd name="connsiteX3" fmla="*/ 19352 w 1274838"/>
                <a:gd name="connsiteY3" fmla="*/ 757162 h 1461105"/>
                <a:gd name="connsiteX4" fmla="*/ 19352 w 1274838"/>
                <a:gd name="connsiteY4" fmla="*/ 1047448 h 1461105"/>
                <a:gd name="connsiteX5" fmla="*/ 135466 w 1274838"/>
                <a:gd name="connsiteY5" fmla="*/ 1323219 h 1461105"/>
                <a:gd name="connsiteX6" fmla="*/ 483809 w 1274838"/>
                <a:gd name="connsiteY6" fmla="*/ 1453848 h 1461105"/>
                <a:gd name="connsiteX7" fmla="*/ 832152 w 1274838"/>
                <a:gd name="connsiteY7" fmla="*/ 1279676 h 1461105"/>
                <a:gd name="connsiteX8" fmla="*/ 919238 w 1274838"/>
                <a:gd name="connsiteY8" fmla="*/ 873276 h 1461105"/>
                <a:gd name="connsiteX9" fmla="*/ 1165981 w 1274838"/>
                <a:gd name="connsiteY9" fmla="*/ 626534 h 1461105"/>
                <a:gd name="connsiteX10" fmla="*/ 1267581 w 1274838"/>
                <a:gd name="connsiteY10" fmla="*/ 336248 h 1461105"/>
                <a:gd name="connsiteX11" fmla="*/ 1122438 w 1274838"/>
                <a:gd name="connsiteY11" fmla="*/ 74991 h 1461105"/>
                <a:gd name="connsiteX12" fmla="*/ 803123 w 1274838"/>
                <a:gd name="connsiteY12" fmla="*/ 2419 h 146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4838" h="1461105">
                  <a:moveTo>
                    <a:pt x="803123" y="2419"/>
                  </a:moveTo>
                  <a:cubicBezTo>
                    <a:pt x="677333" y="4838"/>
                    <a:pt x="486228" y="26610"/>
                    <a:pt x="367695" y="89505"/>
                  </a:cubicBezTo>
                  <a:cubicBezTo>
                    <a:pt x="249162" y="152400"/>
                    <a:pt x="149980" y="268515"/>
                    <a:pt x="91923" y="379791"/>
                  </a:cubicBezTo>
                  <a:cubicBezTo>
                    <a:pt x="33866" y="491067"/>
                    <a:pt x="31447" y="645886"/>
                    <a:pt x="19352" y="757162"/>
                  </a:cubicBezTo>
                  <a:cubicBezTo>
                    <a:pt x="7257" y="868438"/>
                    <a:pt x="0" y="953105"/>
                    <a:pt x="19352" y="1047448"/>
                  </a:cubicBezTo>
                  <a:cubicBezTo>
                    <a:pt x="38704" y="1141791"/>
                    <a:pt x="58057" y="1255486"/>
                    <a:pt x="135466" y="1323219"/>
                  </a:cubicBezTo>
                  <a:cubicBezTo>
                    <a:pt x="212876" y="1390952"/>
                    <a:pt x="367695" y="1461105"/>
                    <a:pt x="483809" y="1453848"/>
                  </a:cubicBezTo>
                  <a:cubicBezTo>
                    <a:pt x="599923" y="1446591"/>
                    <a:pt x="759581" y="1376438"/>
                    <a:pt x="832152" y="1279676"/>
                  </a:cubicBezTo>
                  <a:cubicBezTo>
                    <a:pt x="904723" y="1182914"/>
                    <a:pt x="863600" y="982133"/>
                    <a:pt x="919238" y="873276"/>
                  </a:cubicBezTo>
                  <a:cubicBezTo>
                    <a:pt x="974876" y="764419"/>
                    <a:pt x="1107924" y="716039"/>
                    <a:pt x="1165981" y="626534"/>
                  </a:cubicBezTo>
                  <a:cubicBezTo>
                    <a:pt x="1224038" y="537029"/>
                    <a:pt x="1274838" y="428172"/>
                    <a:pt x="1267581" y="336248"/>
                  </a:cubicBezTo>
                  <a:cubicBezTo>
                    <a:pt x="1260324" y="244324"/>
                    <a:pt x="1192591" y="130629"/>
                    <a:pt x="1122438" y="74991"/>
                  </a:cubicBezTo>
                  <a:cubicBezTo>
                    <a:pt x="1052286" y="19353"/>
                    <a:pt x="928913" y="0"/>
                    <a:pt x="803123" y="2419"/>
                  </a:cubicBezTo>
                  <a:close/>
                </a:path>
              </a:pathLst>
            </a:custGeom>
            <a:solidFill>
              <a:schemeClr val="accent1">
                <a:alpha val="46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8750" h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7" name="Freeform 156"/>
            <p:cNvSpPr/>
            <p:nvPr/>
          </p:nvSpPr>
          <p:spPr bwMode="auto">
            <a:xfrm>
              <a:off x="5967791" y="2286000"/>
              <a:ext cx="1069219" cy="1262742"/>
            </a:xfrm>
            <a:custGeom>
              <a:avLst/>
              <a:gdLst>
                <a:gd name="connsiteX0" fmla="*/ 665238 w 1069219"/>
                <a:gd name="connsiteY0" fmla="*/ 7257 h 1262742"/>
                <a:gd name="connsiteX1" fmla="*/ 810380 w 1069219"/>
                <a:gd name="connsiteY1" fmla="*/ 7257 h 1262742"/>
                <a:gd name="connsiteX2" fmla="*/ 941009 w 1069219"/>
                <a:gd name="connsiteY2" fmla="*/ 50800 h 1262742"/>
                <a:gd name="connsiteX3" fmla="*/ 1042609 w 1069219"/>
                <a:gd name="connsiteY3" fmla="*/ 137886 h 1262742"/>
                <a:gd name="connsiteX4" fmla="*/ 1042609 w 1069219"/>
                <a:gd name="connsiteY4" fmla="*/ 326571 h 1262742"/>
                <a:gd name="connsiteX5" fmla="*/ 882952 w 1069219"/>
                <a:gd name="connsiteY5" fmla="*/ 268514 h 1262742"/>
                <a:gd name="connsiteX6" fmla="*/ 737809 w 1069219"/>
                <a:gd name="connsiteY6" fmla="*/ 210457 h 1262742"/>
                <a:gd name="connsiteX7" fmla="*/ 795866 w 1069219"/>
                <a:gd name="connsiteY7" fmla="*/ 326571 h 1262742"/>
                <a:gd name="connsiteX8" fmla="*/ 926495 w 1069219"/>
                <a:gd name="connsiteY8" fmla="*/ 399143 h 1262742"/>
                <a:gd name="connsiteX9" fmla="*/ 955523 w 1069219"/>
                <a:gd name="connsiteY9" fmla="*/ 457200 h 1262742"/>
                <a:gd name="connsiteX10" fmla="*/ 926495 w 1069219"/>
                <a:gd name="connsiteY10" fmla="*/ 515257 h 1262742"/>
                <a:gd name="connsiteX11" fmla="*/ 752323 w 1069219"/>
                <a:gd name="connsiteY11" fmla="*/ 544286 h 1262742"/>
                <a:gd name="connsiteX12" fmla="*/ 621695 w 1069219"/>
                <a:gd name="connsiteY12" fmla="*/ 442686 h 1262742"/>
                <a:gd name="connsiteX13" fmla="*/ 534609 w 1069219"/>
                <a:gd name="connsiteY13" fmla="*/ 457200 h 1262742"/>
                <a:gd name="connsiteX14" fmla="*/ 708780 w 1069219"/>
                <a:gd name="connsiteY14" fmla="*/ 602343 h 1262742"/>
                <a:gd name="connsiteX15" fmla="*/ 752323 w 1069219"/>
                <a:gd name="connsiteY15" fmla="*/ 703943 h 1262742"/>
                <a:gd name="connsiteX16" fmla="*/ 752323 w 1069219"/>
                <a:gd name="connsiteY16" fmla="*/ 747486 h 1262742"/>
                <a:gd name="connsiteX17" fmla="*/ 607180 w 1069219"/>
                <a:gd name="connsiteY17" fmla="*/ 718457 h 1262742"/>
                <a:gd name="connsiteX18" fmla="*/ 505580 w 1069219"/>
                <a:gd name="connsiteY18" fmla="*/ 616857 h 1262742"/>
                <a:gd name="connsiteX19" fmla="*/ 418495 w 1069219"/>
                <a:gd name="connsiteY19" fmla="*/ 587829 h 1262742"/>
                <a:gd name="connsiteX20" fmla="*/ 360438 w 1069219"/>
                <a:gd name="connsiteY20" fmla="*/ 645886 h 1262742"/>
                <a:gd name="connsiteX21" fmla="*/ 534609 w 1069219"/>
                <a:gd name="connsiteY21" fmla="*/ 747486 h 1262742"/>
                <a:gd name="connsiteX22" fmla="*/ 621695 w 1069219"/>
                <a:gd name="connsiteY22" fmla="*/ 805543 h 1262742"/>
                <a:gd name="connsiteX23" fmla="*/ 737809 w 1069219"/>
                <a:gd name="connsiteY23" fmla="*/ 878114 h 1262742"/>
                <a:gd name="connsiteX24" fmla="*/ 737809 w 1069219"/>
                <a:gd name="connsiteY24" fmla="*/ 921657 h 1262742"/>
                <a:gd name="connsiteX25" fmla="*/ 708780 w 1069219"/>
                <a:gd name="connsiteY25" fmla="*/ 994229 h 1262742"/>
                <a:gd name="connsiteX26" fmla="*/ 578152 w 1069219"/>
                <a:gd name="connsiteY26" fmla="*/ 1008743 h 1262742"/>
                <a:gd name="connsiteX27" fmla="*/ 462038 w 1069219"/>
                <a:gd name="connsiteY27" fmla="*/ 979714 h 1262742"/>
                <a:gd name="connsiteX28" fmla="*/ 345923 w 1069219"/>
                <a:gd name="connsiteY28" fmla="*/ 907143 h 1262742"/>
                <a:gd name="connsiteX29" fmla="*/ 331409 w 1069219"/>
                <a:gd name="connsiteY29" fmla="*/ 994229 h 1262742"/>
                <a:gd name="connsiteX30" fmla="*/ 534609 w 1069219"/>
                <a:gd name="connsiteY30" fmla="*/ 1110343 h 1262742"/>
                <a:gd name="connsiteX31" fmla="*/ 607180 w 1069219"/>
                <a:gd name="connsiteY31" fmla="*/ 1182914 h 1262742"/>
                <a:gd name="connsiteX32" fmla="*/ 505580 w 1069219"/>
                <a:gd name="connsiteY32" fmla="*/ 1240971 h 1262742"/>
                <a:gd name="connsiteX33" fmla="*/ 316895 w 1069219"/>
                <a:gd name="connsiteY33" fmla="*/ 1240971 h 1262742"/>
                <a:gd name="connsiteX34" fmla="*/ 128209 w 1069219"/>
                <a:gd name="connsiteY34" fmla="*/ 1110343 h 1262742"/>
                <a:gd name="connsiteX35" fmla="*/ 84666 w 1069219"/>
                <a:gd name="connsiteY35" fmla="*/ 1052286 h 1262742"/>
                <a:gd name="connsiteX36" fmla="*/ 70152 w 1069219"/>
                <a:gd name="connsiteY36" fmla="*/ 965200 h 1262742"/>
                <a:gd name="connsiteX37" fmla="*/ 186266 w 1069219"/>
                <a:gd name="connsiteY37" fmla="*/ 965200 h 1262742"/>
                <a:gd name="connsiteX38" fmla="*/ 215295 w 1069219"/>
                <a:gd name="connsiteY38" fmla="*/ 921657 h 1262742"/>
                <a:gd name="connsiteX39" fmla="*/ 99180 w 1069219"/>
                <a:gd name="connsiteY39" fmla="*/ 892629 h 1262742"/>
                <a:gd name="connsiteX40" fmla="*/ 41123 w 1069219"/>
                <a:gd name="connsiteY40" fmla="*/ 849086 h 1262742"/>
                <a:gd name="connsiteX41" fmla="*/ 26609 w 1069219"/>
                <a:gd name="connsiteY41" fmla="*/ 703943 h 1262742"/>
                <a:gd name="connsiteX42" fmla="*/ 200780 w 1069219"/>
                <a:gd name="connsiteY42" fmla="*/ 791029 h 1262742"/>
                <a:gd name="connsiteX43" fmla="*/ 345923 w 1069219"/>
                <a:gd name="connsiteY43" fmla="*/ 834571 h 1262742"/>
                <a:gd name="connsiteX44" fmla="*/ 389466 w 1069219"/>
                <a:gd name="connsiteY44" fmla="*/ 820057 h 1262742"/>
                <a:gd name="connsiteX45" fmla="*/ 273352 w 1069219"/>
                <a:gd name="connsiteY45" fmla="*/ 703943 h 1262742"/>
                <a:gd name="connsiteX46" fmla="*/ 200780 w 1069219"/>
                <a:gd name="connsiteY46" fmla="*/ 674914 h 1262742"/>
                <a:gd name="connsiteX47" fmla="*/ 70152 w 1069219"/>
                <a:gd name="connsiteY47" fmla="*/ 587829 h 1262742"/>
                <a:gd name="connsiteX48" fmla="*/ 55638 w 1069219"/>
                <a:gd name="connsiteY48" fmla="*/ 486229 h 1262742"/>
                <a:gd name="connsiteX49" fmla="*/ 113695 w 1069219"/>
                <a:gd name="connsiteY49" fmla="*/ 413657 h 1262742"/>
                <a:gd name="connsiteX50" fmla="*/ 258838 w 1069219"/>
                <a:gd name="connsiteY50" fmla="*/ 442686 h 1262742"/>
                <a:gd name="connsiteX51" fmla="*/ 389466 w 1069219"/>
                <a:gd name="connsiteY51" fmla="*/ 500743 h 1262742"/>
                <a:gd name="connsiteX52" fmla="*/ 433009 w 1069219"/>
                <a:gd name="connsiteY52" fmla="*/ 442686 h 1262742"/>
                <a:gd name="connsiteX53" fmla="*/ 244323 w 1069219"/>
                <a:gd name="connsiteY53" fmla="*/ 355600 h 1262742"/>
                <a:gd name="connsiteX54" fmla="*/ 186266 w 1069219"/>
                <a:gd name="connsiteY54" fmla="*/ 297543 h 1262742"/>
                <a:gd name="connsiteX55" fmla="*/ 200780 w 1069219"/>
                <a:gd name="connsiteY55" fmla="*/ 210457 h 1262742"/>
                <a:gd name="connsiteX56" fmla="*/ 403980 w 1069219"/>
                <a:gd name="connsiteY56" fmla="*/ 268514 h 1262742"/>
                <a:gd name="connsiteX57" fmla="*/ 520095 w 1069219"/>
                <a:gd name="connsiteY57" fmla="*/ 297543 h 1262742"/>
                <a:gd name="connsiteX58" fmla="*/ 534609 w 1069219"/>
                <a:gd name="connsiteY58" fmla="*/ 239486 h 1262742"/>
                <a:gd name="connsiteX59" fmla="*/ 534609 w 1069219"/>
                <a:gd name="connsiteY59" fmla="*/ 239486 h 1262742"/>
                <a:gd name="connsiteX60" fmla="*/ 462038 w 1069219"/>
                <a:gd name="connsiteY60" fmla="*/ 181429 h 1262742"/>
                <a:gd name="connsiteX61" fmla="*/ 331409 w 1069219"/>
                <a:gd name="connsiteY61" fmla="*/ 137886 h 1262742"/>
                <a:gd name="connsiteX62" fmla="*/ 418495 w 1069219"/>
                <a:gd name="connsiteY62" fmla="*/ 79829 h 1262742"/>
                <a:gd name="connsiteX63" fmla="*/ 549123 w 1069219"/>
                <a:gd name="connsiteY63" fmla="*/ 36286 h 1262742"/>
                <a:gd name="connsiteX64" fmla="*/ 665238 w 1069219"/>
                <a:gd name="connsiteY64" fmla="*/ 7257 h 126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69219" h="1262742">
                  <a:moveTo>
                    <a:pt x="665238" y="7257"/>
                  </a:moveTo>
                  <a:cubicBezTo>
                    <a:pt x="708781" y="2419"/>
                    <a:pt x="764418" y="0"/>
                    <a:pt x="810380" y="7257"/>
                  </a:cubicBezTo>
                  <a:cubicBezTo>
                    <a:pt x="856342" y="14514"/>
                    <a:pt x="902304" y="29029"/>
                    <a:pt x="941009" y="50800"/>
                  </a:cubicBezTo>
                  <a:cubicBezTo>
                    <a:pt x="979714" y="72571"/>
                    <a:pt x="1025676" y="91924"/>
                    <a:pt x="1042609" y="137886"/>
                  </a:cubicBezTo>
                  <a:cubicBezTo>
                    <a:pt x="1059542" y="183848"/>
                    <a:pt x="1069219" y="304800"/>
                    <a:pt x="1042609" y="326571"/>
                  </a:cubicBezTo>
                  <a:cubicBezTo>
                    <a:pt x="1015999" y="348342"/>
                    <a:pt x="933752" y="287866"/>
                    <a:pt x="882952" y="268514"/>
                  </a:cubicBezTo>
                  <a:cubicBezTo>
                    <a:pt x="832152" y="249162"/>
                    <a:pt x="752323" y="200781"/>
                    <a:pt x="737809" y="210457"/>
                  </a:cubicBezTo>
                  <a:cubicBezTo>
                    <a:pt x="723295" y="220133"/>
                    <a:pt x="764418" y="295123"/>
                    <a:pt x="795866" y="326571"/>
                  </a:cubicBezTo>
                  <a:cubicBezTo>
                    <a:pt x="827314" y="358019"/>
                    <a:pt x="899886" y="377372"/>
                    <a:pt x="926495" y="399143"/>
                  </a:cubicBezTo>
                  <a:cubicBezTo>
                    <a:pt x="953104" y="420914"/>
                    <a:pt x="955523" y="437848"/>
                    <a:pt x="955523" y="457200"/>
                  </a:cubicBezTo>
                  <a:cubicBezTo>
                    <a:pt x="955523" y="476552"/>
                    <a:pt x="960362" y="500743"/>
                    <a:pt x="926495" y="515257"/>
                  </a:cubicBezTo>
                  <a:cubicBezTo>
                    <a:pt x="892628" y="529771"/>
                    <a:pt x="803123" y="556381"/>
                    <a:pt x="752323" y="544286"/>
                  </a:cubicBezTo>
                  <a:cubicBezTo>
                    <a:pt x="701523" y="532191"/>
                    <a:pt x="657981" y="457200"/>
                    <a:pt x="621695" y="442686"/>
                  </a:cubicBezTo>
                  <a:cubicBezTo>
                    <a:pt x="585409" y="428172"/>
                    <a:pt x="520095" y="430591"/>
                    <a:pt x="534609" y="457200"/>
                  </a:cubicBezTo>
                  <a:cubicBezTo>
                    <a:pt x="549123" y="483810"/>
                    <a:pt x="672494" y="561219"/>
                    <a:pt x="708780" y="602343"/>
                  </a:cubicBezTo>
                  <a:cubicBezTo>
                    <a:pt x="745066" y="643467"/>
                    <a:pt x="745066" y="679753"/>
                    <a:pt x="752323" y="703943"/>
                  </a:cubicBezTo>
                  <a:cubicBezTo>
                    <a:pt x="759580" y="728133"/>
                    <a:pt x="776513" y="745067"/>
                    <a:pt x="752323" y="747486"/>
                  </a:cubicBezTo>
                  <a:cubicBezTo>
                    <a:pt x="728133" y="749905"/>
                    <a:pt x="648304" y="740229"/>
                    <a:pt x="607180" y="718457"/>
                  </a:cubicBezTo>
                  <a:cubicBezTo>
                    <a:pt x="566056" y="696686"/>
                    <a:pt x="537027" y="638628"/>
                    <a:pt x="505580" y="616857"/>
                  </a:cubicBezTo>
                  <a:cubicBezTo>
                    <a:pt x="474133" y="595086"/>
                    <a:pt x="442685" y="582991"/>
                    <a:pt x="418495" y="587829"/>
                  </a:cubicBezTo>
                  <a:cubicBezTo>
                    <a:pt x="394305" y="592667"/>
                    <a:pt x="341086" y="619277"/>
                    <a:pt x="360438" y="645886"/>
                  </a:cubicBezTo>
                  <a:cubicBezTo>
                    <a:pt x="379790" y="672495"/>
                    <a:pt x="491066" y="720877"/>
                    <a:pt x="534609" y="747486"/>
                  </a:cubicBezTo>
                  <a:cubicBezTo>
                    <a:pt x="578152" y="774096"/>
                    <a:pt x="587828" y="783772"/>
                    <a:pt x="621695" y="805543"/>
                  </a:cubicBezTo>
                  <a:cubicBezTo>
                    <a:pt x="655562" y="827314"/>
                    <a:pt x="718457" y="858762"/>
                    <a:pt x="737809" y="878114"/>
                  </a:cubicBezTo>
                  <a:cubicBezTo>
                    <a:pt x="757161" y="897466"/>
                    <a:pt x="742647" y="902305"/>
                    <a:pt x="737809" y="921657"/>
                  </a:cubicBezTo>
                  <a:cubicBezTo>
                    <a:pt x="732971" y="941010"/>
                    <a:pt x="735389" y="979715"/>
                    <a:pt x="708780" y="994229"/>
                  </a:cubicBezTo>
                  <a:cubicBezTo>
                    <a:pt x="682171" y="1008743"/>
                    <a:pt x="619276" y="1011162"/>
                    <a:pt x="578152" y="1008743"/>
                  </a:cubicBezTo>
                  <a:cubicBezTo>
                    <a:pt x="537028" y="1006324"/>
                    <a:pt x="500743" y="996647"/>
                    <a:pt x="462038" y="979714"/>
                  </a:cubicBezTo>
                  <a:cubicBezTo>
                    <a:pt x="423333" y="962781"/>
                    <a:pt x="367694" y="904724"/>
                    <a:pt x="345923" y="907143"/>
                  </a:cubicBezTo>
                  <a:cubicBezTo>
                    <a:pt x="324152" y="909562"/>
                    <a:pt x="299961" y="960362"/>
                    <a:pt x="331409" y="994229"/>
                  </a:cubicBezTo>
                  <a:cubicBezTo>
                    <a:pt x="362857" y="1028096"/>
                    <a:pt x="488647" y="1078896"/>
                    <a:pt x="534609" y="1110343"/>
                  </a:cubicBezTo>
                  <a:cubicBezTo>
                    <a:pt x="580571" y="1141790"/>
                    <a:pt x="612018" y="1161143"/>
                    <a:pt x="607180" y="1182914"/>
                  </a:cubicBezTo>
                  <a:cubicBezTo>
                    <a:pt x="602342" y="1204685"/>
                    <a:pt x="553961" y="1231295"/>
                    <a:pt x="505580" y="1240971"/>
                  </a:cubicBezTo>
                  <a:cubicBezTo>
                    <a:pt x="457199" y="1250647"/>
                    <a:pt x="379790" y="1262742"/>
                    <a:pt x="316895" y="1240971"/>
                  </a:cubicBezTo>
                  <a:cubicBezTo>
                    <a:pt x="254000" y="1219200"/>
                    <a:pt x="166914" y="1141790"/>
                    <a:pt x="128209" y="1110343"/>
                  </a:cubicBezTo>
                  <a:cubicBezTo>
                    <a:pt x="89504" y="1078896"/>
                    <a:pt x="94342" y="1076476"/>
                    <a:pt x="84666" y="1052286"/>
                  </a:cubicBezTo>
                  <a:cubicBezTo>
                    <a:pt x="74990" y="1028096"/>
                    <a:pt x="53219" y="979714"/>
                    <a:pt x="70152" y="965200"/>
                  </a:cubicBezTo>
                  <a:cubicBezTo>
                    <a:pt x="87085" y="950686"/>
                    <a:pt x="162076" y="972457"/>
                    <a:pt x="186266" y="965200"/>
                  </a:cubicBezTo>
                  <a:cubicBezTo>
                    <a:pt x="210456" y="957943"/>
                    <a:pt x="229809" y="933752"/>
                    <a:pt x="215295" y="921657"/>
                  </a:cubicBezTo>
                  <a:cubicBezTo>
                    <a:pt x="200781" y="909562"/>
                    <a:pt x="128209" y="904724"/>
                    <a:pt x="99180" y="892629"/>
                  </a:cubicBezTo>
                  <a:cubicBezTo>
                    <a:pt x="70151" y="880534"/>
                    <a:pt x="53218" y="880534"/>
                    <a:pt x="41123" y="849086"/>
                  </a:cubicBezTo>
                  <a:cubicBezTo>
                    <a:pt x="29028" y="817638"/>
                    <a:pt x="0" y="713619"/>
                    <a:pt x="26609" y="703943"/>
                  </a:cubicBezTo>
                  <a:cubicBezTo>
                    <a:pt x="53219" y="694267"/>
                    <a:pt x="147561" y="769258"/>
                    <a:pt x="200780" y="791029"/>
                  </a:cubicBezTo>
                  <a:cubicBezTo>
                    <a:pt x="253999" y="812800"/>
                    <a:pt x="314475" y="829733"/>
                    <a:pt x="345923" y="834571"/>
                  </a:cubicBezTo>
                  <a:cubicBezTo>
                    <a:pt x="377371" y="839409"/>
                    <a:pt x="401561" y="841828"/>
                    <a:pt x="389466" y="820057"/>
                  </a:cubicBezTo>
                  <a:cubicBezTo>
                    <a:pt x="377371" y="798286"/>
                    <a:pt x="304800" y="728133"/>
                    <a:pt x="273352" y="703943"/>
                  </a:cubicBezTo>
                  <a:cubicBezTo>
                    <a:pt x="241904" y="679753"/>
                    <a:pt x="234647" y="694266"/>
                    <a:pt x="200780" y="674914"/>
                  </a:cubicBezTo>
                  <a:cubicBezTo>
                    <a:pt x="166913" y="655562"/>
                    <a:pt x="94342" y="619276"/>
                    <a:pt x="70152" y="587829"/>
                  </a:cubicBezTo>
                  <a:cubicBezTo>
                    <a:pt x="45962" y="556382"/>
                    <a:pt x="48381" y="515258"/>
                    <a:pt x="55638" y="486229"/>
                  </a:cubicBezTo>
                  <a:cubicBezTo>
                    <a:pt x="62895" y="457200"/>
                    <a:pt x="79828" y="420914"/>
                    <a:pt x="113695" y="413657"/>
                  </a:cubicBezTo>
                  <a:cubicBezTo>
                    <a:pt x="147562" y="406400"/>
                    <a:pt x="212876" y="428172"/>
                    <a:pt x="258838" y="442686"/>
                  </a:cubicBezTo>
                  <a:cubicBezTo>
                    <a:pt x="304800" y="457200"/>
                    <a:pt x="360438" y="500743"/>
                    <a:pt x="389466" y="500743"/>
                  </a:cubicBezTo>
                  <a:cubicBezTo>
                    <a:pt x="418494" y="500743"/>
                    <a:pt x="457199" y="466876"/>
                    <a:pt x="433009" y="442686"/>
                  </a:cubicBezTo>
                  <a:cubicBezTo>
                    <a:pt x="408819" y="418496"/>
                    <a:pt x="285447" y="379790"/>
                    <a:pt x="244323" y="355600"/>
                  </a:cubicBezTo>
                  <a:cubicBezTo>
                    <a:pt x="203199" y="331410"/>
                    <a:pt x="193523" y="321733"/>
                    <a:pt x="186266" y="297543"/>
                  </a:cubicBezTo>
                  <a:cubicBezTo>
                    <a:pt x="179009" y="273353"/>
                    <a:pt x="164494" y="215295"/>
                    <a:pt x="200780" y="210457"/>
                  </a:cubicBezTo>
                  <a:cubicBezTo>
                    <a:pt x="237066" y="205619"/>
                    <a:pt x="350761" y="254000"/>
                    <a:pt x="403980" y="268514"/>
                  </a:cubicBezTo>
                  <a:cubicBezTo>
                    <a:pt x="457199" y="283028"/>
                    <a:pt x="498324" y="302381"/>
                    <a:pt x="520095" y="297543"/>
                  </a:cubicBezTo>
                  <a:cubicBezTo>
                    <a:pt x="541866" y="292705"/>
                    <a:pt x="534609" y="239486"/>
                    <a:pt x="534609" y="239486"/>
                  </a:cubicBezTo>
                  <a:lnTo>
                    <a:pt x="534609" y="239486"/>
                  </a:lnTo>
                  <a:cubicBezTo>
                    <a:pt x="522514" y="229810"/>
                    <a:pt x="495905" y="198362"/>
                    <a:pt x="462038" y="181429"/>
                  </a:cubicBezTo>
                  <a:cubicBezTo>
                    <a:pt x="428171" y="164496"/>
                    <a:pt x="338666" y="154819"/>
                    <a:pt x="331409" y="137886"/>
                  </a:cubicBezTo>
                  <a:cubicBezTo>
                    <a:pt x="324152" y="120953"/>
                    <a:pt x="382209" y="96762"/>
                    <a:pt x="418495" y="79829"/>
                  </a:cubicBezTo>
                  <a:cubicBezTo>
                    <a:pt x="454781" y="62896"/>
                    <a:pt x="505580" y="48381"/>
                    <a:pt x="549123" y="36286"/>
                  </a:cubicBezTo>
                  <a:cubicBezTo>
                    <a:pt x="592666" y="24191"/>
                    <a:pt x="621695" y="12095"/>
                    <a:pt x="665238" y="7257"/>
                  </a:cubicBezTo>
                  <a:close/>
                </a:path>
              </a:pathLst>
            </a:custGeom>
            <a:solidFill>
              <a:schemeClr val="bg1">
                <a:alpha val="59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plastic">
              <a:bevelT w="120650" h="10795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53" name="Rectangle 152"/>
          <p:cNvSpPr/>
          <p:nvPr/>
        </p:nvSpPr>
        <p:spPr bwMode="auto">
          <a:xfrm rot="5400000">
            <a:off x="1907968" y="4432778"/>
            <a:ext cx="612000" cy="4140000"/>
          </a:xfrm>
          <a:prstGeom prst="rect">
            <a:avLst/>
          </a:prstGeom>
          <a:solidFill>
            <a:schemeClr val="accent6">
              <a:lumMod val="40000"/>
              <a:lumOff val="60000"/>
              <a:alpha val="5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1" name="Freeform 100"/>
          <p:cNvSpPr/>
          <p:nvPr/>
        </p:nvSpPr>
        <p:spPr bwMode="auto">
          <a:xfrm rot="5400000">
            <a:off x="-37854" y="1064879"/>
            <a:ext cx="3613884" cy="3301568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  <a:gd name="connsiteX0" fmla="*/ 0 w 2775145"/>
              <a:gd name="connsiteY0" fmla="*/ 657726 h 1882273"/>
              <a:gd name="connsiteX1" fmla="*/ 1203158 w 2775145"/>
              <a:gd name="connsiteY1" fmla="*/ 657726 h 1882273"/>
              <a:gd name="connsiteX2" fmla="*/ 1892968 w 2775145"/>
              <a:gd name="connsiteY2" fmla="*/ 0 h 1882273"/>
              <a:gd name="connsiteX3" fmla="*/ 2646947 w 2775145"/>
              <a:gd name="connsiteY3" fmla="*/ 657726 h 1882273"/>
              <a:gd name="connsiteX4" fmla="*/ 2646947 w 2775145"/>
              <a:gd name="connsiteY4" fmla="*/ 1459832 h 1882273"/>
              <a:gd name="connsiteX5" fmla="*/ 1877761 w 2775145"/>
              <a:gd name="connsiteY5" fmla="*/ 1876926 h 1882273"/>
              <a:gd name="connsiteX6" fmla="*/ 1171074 w 2775145"/>
              <a:gd name="connsiteY6" fmla="*/ 1427747 h 1882273"/>
              <a:gd name="connsiteX7" fmla="*/ 0 w 2775145"/>
              <a:gd name="connsiteY7" fmla="*/ 1411705 h 1882273"/>
              <a:gd name="connsiteX0" fmla="*/ 0 w 2775145"/>
              <a:gd name="connsiteY0" fmla="*/ 449176 h 1673723"/>
              <a:gd name="connsiteX1" fmla="*/ 1203158 w 2775145"/>
              <a:gd name="connsiteY1" fmla="*/ 449176 h 1673723"/>
              <a:gd name="connsiteX2" fmla="*/ 1877761 w 2775145"/>
              <a:gd name="connsiteY2" fmla="*/ 0 h 1673723"/>
              <a:gd name="connsiteX3" fmla="*/ 2646947 w 2775145"/>
              <a:gd name="connsiteY3" fmla="*/ 449176 h 1673723"/>
              <a:gd name="connsiteX4" fmla="*/ 2646947 w 2775145"/>
              <a:gd name="connsiteY4" fmla="*/ 1251282 h 1673723"/>
              <a:gd name="connsiteX5" fmla="*/ 1877761 w 2775145"/>
              <a:gd name="connsiteY5" fmla="*/ 1668376 h 1673723"/>
              <a:gd name="connsiteX6" fmla="*/ 1171074 w 2775145"/>
              <a:gd name="connsiteY6" fmla="*/ 1219197 h 1673723"/>
              <a:gd name="connsiteX7" fmla="*/ 0 w 2775145"/>
              <a:gd name="connsiteY7" fmla="*/ 1203155 h 1673723"/>
              <a:gd name="connsiteX0" fmla="*/ 0 w 2775145"/>
              <a:gd name="connsiteY0" fmla="*/ 467000 h 1691547"/>
              <a:gd name="connsiteX1" fmla="*/ 869281 w 2775145"/>
              <a:gd name="connsiteY1" fmla="*/ 573947 h 1691547"/>
              <a:gd name="connsiteX2" fmla="*/ 1877761 w 2775145"/>
              <a:gd name="connsiteY2" fmla="*/ 17824 h 1691547"/>
              <a:gd name="connsiteX3" fmla="*/ 2646947 w 2775145"/>
              <a:gd name="connsiteY3" fmla="*/ 467000 h 1691547"/>
              <a:gd name="connsiteX4" fmla="*/ 2646947 w 2775145"/>
              <a:gd name="connsiteY4" fmla="*/ 1269106 h 1691547"/>
              <a:gd name="connsiteX5" fmla="*/ 1877761 w 2775145"/>
              <a:gd name="connsiteY5" fmla="*/ 1686200 h 1691547"/>
              <a:gd name="connsiteX6" fmla="*/ 1171074 w 2775145"/>
              <a:gd name="connsiteY6" fmla="*/ 1237021 h 1691547"/>
              <a:gd name="connsiteX7" fmla="*/ 0 w 2775145"/>
              <a:gd name="connsiteY7" fmla="*/ 1220979 h 1691547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971029"/>
              <a:gd name="connsiteY0" fmla="*/ 470218 h 1712590"/>
              <a:gd name="connsiteX1" fmla="*/ 869281 w 2971029"/>
              <a:gd name="connsiteY1" fmla="*/ 577165 h 1712590"/>
              <a:gd name="connsiteX2" fmla="*/ 1877761 w 2971029"/>
              <a:gd name="connsiteY2" fmla="*/ 21042 h 1712590"/>
              <a:gd name="connsiteX3" fmla="*/ 2842831 w 2971029"/>
              <a:gd name="connsiteY3" fmla="*/ 450911 h 1712590"/>
              <a:gd name="connsiteX4" fmla="*/ 2646947 w 2971029"/>
              <a:gd name="connsiteY4" fmla="*/ 1272324 h 1712590"/>
              <a:gd name="connsiteX5" fmla="*/ 1877761 w 2971029"/>
              <a:gd name="connsiteY5" fmla="*/ 1689418 h 1712590"/>
              <a:gd name="connsiteX6" fmla="*/ 869280 w 2971029"/>
              <a:gd name="connsiteY6" fmla="*/ 1133294 h 1712590"/>
              <a:gd name="connsiteX7" fmla="*/ 0 w 2971029"/>
              <a:gd name="connsiteY7" fmla="*/ 1224197 h 1712590"/>
              <a:gd name="connsiteX0" fmla="*/ 0 w 3003677"/>
              <a:gd name="connsiteY0" fmla="*/ 470218 h 1718135"/>
              <a:gd name="connsiteX1" fmla="*/ 869281 w 3003677"/>
              <a:gd name="connsiteY1" fmla="*/ 577165 h 1718135"/>
              <a:gd name="connsiteX2" fmla="*/ 1877761 w 3003677"/>
              <a:gd name="connsiteY2" fmla="*/ 21042 h 1718135"/>
              <a:gd name="connsiteX3" fmla="*/ 2842831 w 3003677"/>
              <a:gd name="connsiteY3" fmla="*/ 450911 h 1718135"/>
              <a:gd name="connsiteX4" fmla="*/ 2842832 w 3003677"/>
              <a:gd name="connsiteY4" fmla="*/ 1305597 h 1718135"/>
              <a:gd name="connsiteX5" fmla="*/ 1877761 w 3003677"/>
              <a:gd name="connsiteY5" fmla="*/ 1689418 h 1718135"/>
              <a:gd name="connsiteX6" fmla="*/ 869280 w 3003677"/>
              <a:gd name="connsiteY6" fmla="*/ 1133294 h 1718135"/>
              <a:gd name="connsiteX7" fmla="*/ 0 w 3003677"/>
              <a:gd name="connsiteY7" fmla="*/ 1224197 h 171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3677" h="1718135">
                <a:moveTo>
                  <a:pt x="0" y="470218"/>
                </a:moveTo>
                <a:cubicBezTo>
                  <a:pt x="443831" y="525028"/>
                  <a:pt x="576187" y="549524"/>
                  <a:pt x="869281" y="577165"/>
                </a:cubicBezTo>
                <a:cubicBezTo>
                  <a:pt x="1048166" y="386630"/>
                  <a:pt x="1548836" y="42084"/>
                  <a:pt x="1877761" y="21042"/>
                </a:cubicBezTo>
                <a:cubicBezTo>
                  <a:pt x="2206686" y="0"/>
                  <a:pt x="2681986" y="236819"/>
                  <a:pt x="2842831" y="450911"/>
                </a:cubicBezTo>
                <a:cubicBezTo>
                  <a:pt x="3003676" y="665004"/>
                  <a:pt x="3003677" y="1099179"/>
                  <a:pt x="2842832" y="1305597"/>
                </a:cubicBezTo>
                <a:cubicBezTo>
                  <a:pt x="2681987" y="1512015"/>
                  <a:pt x="2206686" y="1718135"/>
                  <a:pt x="1877761" y="1689418"/>
                </a:cubicBezTo>
                <a:cubicBezTo>
                  <a:pt x="1548836" y="1660701"/>
                  <a:pt x="1136484" y="1404512"/>
                  <a:pt x="869280" y="1133294"/>
                </a:cubicBezTo>
                <a:cubicBezTo>
                  <a:pt x="509947" y="1129733"/>
                  <a:pt x="203200" y="1224197"/>
                  <a:pt x="0" y="1224197"/>
                </a:cubicBezTo>
              </a:path>
            </a:pathLst>
          </a:custGeom>
          <a:solidFill>
            <a:schemeClr val="accent6">
              <a:lumMod val="20000"/>
              <a:lumOff val="8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15900" dist="228600" sx="99000" sy="99000" algn="l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21599992" rev="0"/>
            </a:camera>
            <a:lightRig rig="threePt" dir="t"/>
          </a:scene3d>
          <a:sp3d extrusionH="190500" prstMaterial="flat">
            <a:bevelT w="482600" h="482600"/>
            <a:bevelB w="304800" h="304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+mn-lt"/>
            </a:endParaRPr>
          </a:p>
        </p:txBody>
      </p:sp>
      <p:grpSp>
        <p:nvGrpSpPr>
          <p:cNvPr id="5" name="Group 109"/>
          <p:cNvGrpSpPr/>
          <p:nvPr/>
        </p:nvGrpSpPr>
        <p:grpSpPr>
          <a:xfrm rot="362959">
            <a:off x="2290488" y="1296963"/>
            <a:ext cx="2065488" cy="2915090"/>
            <a:chOff x="4470265" y="1360398"/>
            <a:chExt cx="2429985" cy="3429518"/>
          </a:xfrm>
          <a:effectLst>
            <a:outerShdw blurRad="50800" dist="419100" dir="2700000" sx="94000" sy="94000" algn="tl" rotWithShape="0">
              <a:prstClr val="black">
                <a:alpha val="7000"/>
              </a:prstClr>
            </a:outerShdw>
          </a:effectLst>
        </p:grpSpPr>
        <p:sp>
          <p:nvSpPr>
            <p:cNvPr id="111" name="Freeform 110"/>
            <p:cNvSpPr/>
            <p:nvPr/>
          </p:nvSpPr>
          <p:spPr bwMode="auto">
            <a:xfrm>
              <a:off x="4470265" y="1360398"/>
              <a:ext cx="2429985" cy="3429518"/>
            </a:xfrm>
            <a:custGeom>
              <a:avLst/>
              <a:gdLst>
                <a:gd name="connsiteX0" fmla="*/ 106438 w 2472266"/>
                <a:gd name="connsiteY0" fmla="*/ 74990 h 3742266"/>
                <a:gd name="connsiteX1" fmla="*/ 62895 w 2472266"/>
                <a:gd name="connsiteY1" fmla="*/ 292705 h 3742266"/>
                <a:gd name="connsiteX2" fmla="*/ 222552 w 2472266"/>
                <a:gd name="connsiteY2" fmla="*/ 452362 h 3742266"/>
                <a:gd name="connsiteX3" fmla="*/ 599923 w 2472266"/>
                <a:gd name="connsiteY3" fmla="*/ 699105 h 3742266"/>
                <a:gd name="connsiteX4" fmla="*/ 803123 w 2472266"/>
                <a:gd name="connsiteY4" fmla="*/ 1207105 h 3742266"/>
                <a:gd name="connsiteX5" fmla="*/ 1093409 w 2472266"/>
                <a:gd name="connsiteY5" fmla="*/ 1628019 h 3742266"/>
                <a:gd name="connsiteX6" fmla="*/ 1354666 w 2472266"/>
                <a:gd name="connsiteY6" fmla="*/ 1961847 h 3742266"/>
                <a:gd name="connsiteX7" fmla="*/ 1427238 w 2472266"/>
                <a:gd name="connsiteY7" fmla="*/ 2397276 h 3742266"/>
                <a:gd name="connsiteX8" fmla="*/ 1195009 w 2472266"/>
                <a:gd name="connsiteY8" fmla="*/ 2847219 h 3742266"/>
                <a:gd name="connsiteX9" fmla="*/ 672495 w 2472266"/>
                <a:gd name="connsiteY9" fmla="*/ 3485847 h 3742266"/>
                <a:gd name="connsiteX10" fmla="*/ 411238 w 2472266"/>
                <a:gd name="connsiteY10" fmla="*/ 3616476 h 3742266"/>
                <a:gd name="connsiteX11" fmla="*/ 454781 w 2472266"/>
                <a:gd name="connsiteY11" fmla="*/ 3718076 h 3742266"/>
                <a:gd name="connsiteX12" fmla="*/ 701523 w 2472266"/>
                <a:gd name="connsiteY12" fmla="*/ 3674533 h 3742266"/>
                <a:gd name="connsiteX13" fmla="*/ 1195009 w 2472266"/>
                <a:gd name="connsiteY13" fmla="*/ 3311676 h 3742266"/>
                <a:gd name="connsiteX14" fmla="*/ 1920723 w 2472266"/>
                <a:gd name="connsiteY14" fmla="*/ 2876247 h 3742266"/>
                <a:gd name="connsiteX15" fmla="*/ 2399695 w 2472266"/>
                <a:gd name="connsiteY15" fmla="*/ 1802190 h 3742266"/>
                <a:gd name="connsiteX16" fmla="*/ 2356152 w 2472266"/>
                <a:gd name="connsiteY16" fmla="*/ 829733 h 3742266"/>
                <a:gd name="connsiteX17" fmla="*/ 1732038 w 2472266"/>
                <a:gd name="connsiteY17" fmla="*/ 191105 h 3742266"/>
                <a:gd name="connsiteX18" fmla="*/ 701523 w 2472266"/>
                <a:gd name="connsiteY18" fmla="*/ 16933 h 3742266"/>
                <a:gd name="connsiteX19" fmla="*/ 106438 w 2472266"/>
                <a:gd name="connsiteY19" fmla="*/ 74990 h 3742266"/>
                <a:gd name="connsiteX0" fmla="*/ 106438 w 2472266"/>
                <a:gd name="connsiteY0" fmla="*/ 74990 h 3761619"/>
                <a:gd name="connsiteX1" fmla="*/ 62895 w 2472266"/>
                <a:gd name="connsiteY1" fmla="*/ 292705 h 3761619"/>
                <a:gd name="connsiteX2" fmla="*/ 222552 w 2472266"/>
                <a:gd name="connsiteY2" fmla="*/ 452362 h 3761619"/>
                <a:gd name="connsiteX3" fmla="*/ 599923 w 2472266"/>
                <a:gd name="connsiteY3" fmla="*/ 699105 h 3761619"/>
                <a:gd name="connsiteX4" fmla="*/ 803123 w 2472266"/>
                <a:gd name="connsiteY4" fmla="*/ 1207105 h 3761619"/>
                <a:gd name="connsiteX5" fmla="*/ 1093409 w 2472266"/>
                <a:gd name="connsiteY5" fmla="*/ 1628019 h 3761619"/>
                <a:gd name="connsiteX6" fmla="*/ 1354666 w 2472266"/>
                <a:gd name="connsiteY6" fmla="*/ 1961847 h 3761619"/>
                <a:gd name="connsiteX7" fmla="*/ 1427238 w 2472266"/>
                <a:gd name="connsiteY7" fmla="*/ 2397276 h 3761619"/>
                <a:gd name="connsiteX8" fmla="*/ 1195009 w 2472266"/>
                <a:gd name="connsiteY8" fmla="*/ 2847219 h 3761619"/>
                <a:gd name="connsiteX9" fmla="*/ 411238 w 2472266"/>
                <a:gd name="connsiteY9" fmla="*/ 3616476 h 3761619"/>
                <a:gd name="connsiteX10" fmla="*/ 454781 w 2472266"/>
                <a:gd name="connsiteY10" fmla="*/ 3718076 h 3761619"/>
                <a:gd name="connsiteX11" fmla="*/ 701523 w 2472266"/>
                <a:gd name="connsiteY11" fmla="*/ 3674533 h 3761619"/>
                <a:gd name="connsiteX12" fmla="*/ 1195009 w 2472266"/>
                <a:gd name="connsiteY12" fmla="*/ 3311676 h 3761619"/>
                <a:gd name="connsiteX13" fmla="*/ 1920723 w 2472266"/>
                <a:gd name="connsiteY13" fmla="*/ 2876247 h 3761619"/>
                <a:gd name="connsiteX14" fmla="*/ 2399695 w 2472266"/>
                <a:gd name="connsiteY14" fmla="*/ 1802190 h 3761619"/>
                <a:gd name="connsiteX15" fmla="*/ 2356152 w 2472266"/>
                <a:gd name="connsiteY15" fmla="*/ 829733 h 3761619"/>
                <a:gd name="connsiteX16" fmla="*/ 1732038 w 2472266"/>
                <a:gd name="connsiteY16" fmla="*/ 191105 h 3761619"/>
                <a:gd name="connsiteX17" fmla="*/ 701523 w 2472266"/>
                <a:gd name="connsiteY17" fmla="*/ 16933 h 3761619"/>
                <a:gd name="connsiteX18" fmla="*/ 106438 w 2472266"/>
                <a:gd name="connsiteY18" fmla="*/ 74990 h 3761619"/>
                <a:gd name="connsiteX0" fmla="*/ 106438 w 2472266"/>
                <a:gd name="connsiteY0" fmla="*/ 74990 h 3754362"/>
                <a:gd name="connsiteX1" fmla="*/ 62895 w 2472266"/>
                <a:gd name="connsiteY1" fmla="*/ 292705 h 3754362"/>
                <a:gd name="connsiteX2" fmla="*/ 222552 w 2472266"/>
                <a:gd name="connsiteY2" fmla="*/ 452362 h 3754362"/>
                <a:gd name="connsiteX3" fmla="*/ 599923 w 2472266"/>
                <a:gd name="connsiteY3" fmla="*/ 699105 h 3754362"/>
                <a:gd name="connsiteX4" fmla="*/ 803123 w 2472266"/>
                <a:gd name="connsiteY4" fmla="*/ 1207105 h 3754362"/>
                <a:gd name="connsiteX5" fmla="*/ 1093409 w 2472266"/>
                <a:gd name="connsiteY5" fmla="*/ 1628019 h 3754362"/>
                <a:gd name="connsiteX6" fmla="*/ 1354666 w 2472266"/>
                <a:gd name="connsiteY6" fmla="*/ 1961847 h 3754362"/>
                <a:gd name="connsiteX7" fmla="*/ 1427238 w 2472266"/>
                <a:gd name="connsiteY7" fmla="*/ 2397276 h 3754362"/>
                <a:gd name="connsiteX8" fmla="*/ 1195009 w 2472266"/>
                <a:gd name="connsiteY8" fmla="*/ 2847219 h 3754362"/>
                <a:gd name="connsiteX9" fmla="*/ 411238 w 2472266"/>
                <a:gd name="connsiteY9" fmla="*/ 3616476 h 3754362"/>
                <a:gd name="connsiteX10" fmla="*/ 701523 w 2472266"/>
                <a:gd name="connsiteY10" fmla="*/ 3674533 h 3754362"/>
                <a:gd name="connsiteX11" fmla="*/ 1195009 w 2472266"/>
                <a:gd name="connsiteY11" fmla="*/ 3311676 h 3754362"/>
                <a:gd name="connsiteX12" fmla="*/ 1920723 w 2472266"/>
                <a:gd name="connsiteY12" fmla="*/ 2876247 h 3754362"/>
                <a:gd name="connsiteX13" fmla="*/ 2399695 w 2472266"/>
                <a:gd name="connsiteY13" fmla="*/ 1802190 h 3754362"/>
                <a:gd name="connsiteX14" fmla="*/ 2356152 w 2472266"/>
                <a:gd name="connsiteY14" fmla="*/ 829733 h 3754362"/>
                <a:gd name="connsiteX15" fmla="*/ 1732038 w 2472266"/>
                <a:gd name="connsiteY15" fmla="*/ 191105 h 3754362"/>
                <a:gd name="connsiteX16" fmla="*/ 701523 w 2472266"/>
                <a:gd name="connsiteY16" fmla="*/ 16933 h 3754362"/>
                <a:gd name="connsiteX17" fmla="*/ 106438 w 2472266"/>
                <a:gd name="connsiteY17" fmla="*/ 74990 h 3754362"/>
                <a:gd name="connsiteX0" fmla="*/ 106438 w 2472266"/>
                <a:gd name="connsiteY0" fmla="*/ 74990 h 3751942"/>
                <a:gd name="connsiteX1" fmla="*/ 62895 w 2472266"/>
                <a:gd name="connsiteY1" fmla="*/ 292705 h 3751942"/>
                <a:gd name="connsiteX2" fmla="*/ 222552 w 2472266"/>
                <a:gd name="connsiteY2" fmla="*/ 452362 h 3751942"/>
                <a:gd name="connsiteX3" fmla="*/ 599923 w 2472266"/>
                <a:gd name="connsiteY3" fmla="*/ 699105 h 3751942"/>
                <a:gd name="connsiteX4" fmla="*/ 803123 w 2472266"/>
                <a:gd name="connsiteY4" fmla="*/ 1207105 h 3751942"/>
                <a:gd name="connsiteX5" fmla="*/ 1093409 w 2472266"/>
                <a:gd name="connsiteY5" fmla="*/ 1628019 h 3751942"/>
                <a:gd name="connsiteX6" fmla="*/ 1354666 w 2472266"/>
                <a:gd name="connsiteY6" fmla="*/ 1961847 h 3751942"/>
                <a:gd name="connsiteX7" fmla="*/ 1427238 w 2472266"/>
                <a:gd name="connsiteY7" fmla="*/ 2397276 h 3751942"/>
                <a:gd name="connsiteX8" fmla="*/ 1195009 w 2472266"/>
                <a:gd name="connsiteY8" fmla="*/ 2847219 h 3751942"/>
                <a:gd name="connsiteX9" fmla="*/ 701523 w 2472266"/>
                <a:gd name="connsiteY9" fmla="*/ 3674533 h 3751942"/>
                <a:gd name="connsiteX10" fmla="*/ 1195009 w 2472266"/>
                <a:gd name="connsiteY10" fmla="*/ 3311676 h 3751942"/>
                <a:gd name="connsiteX11" fmla="*/ 1920723 w 2472266"/>
                <a:gd name="connsiteY11" fmla="*/ 2876247 h 3751942"/>
                <a:gd name="connsiteX12" fmla="*/ 2399695 w 2472266"/>
                <a:gd name="connsiteY12" fmla="*/ 1802190 h 3751942"/>
                <a:gd name="connsiteX13" fmla="*/ 2356152 w 2472266"/>
                <a:gd name="connsiteY13" fmla="*/ 829733 h 3751942"/>
                <a:gd name="connsiteX14" fmla="*/ 1732038 w 2472266"/>
                <a:gd name="connsiteY14" fmla="*/ 191105 h 3751942"/>
                <a:gd name="connsiteX15" fmla="*/ 701523 w 2472266"/>
                <a:gd name="connsiteY15" fmla="*/ 16933 h 3751942"/>
                <a:gd name="connsiteX16" fmla="*/ 106438 w 2472266"/>
                <a:gd name="connsiteY16" fmla="*/ 74990 h 3751942"/>
                <a:gd name="connsiteX0" fmla="*/ 106438 w 2472266"/>
                <a:gd name="connsiteY0" fmla="*/ 74990 h 3316514"/>
                <a:gd name="connsiteX1" fmla="*/ 62895 w 2472266"/>
                <a:gd name="connsiteY1" fmla="*/ 292705 h 3316514"/>
                <a:gd name="connsiteX2" fmla="*/ 222552 w 2472266"/>
                <a:gd name="connsiteY2" fmla="*/ 452362 h 3316514"/>
                <a:gd name="connsiteX3" fmla="*/ 599923 w 2472266"/>
                <a:gd name="connsiteY3" fmla="*/ 699105 h 3316514"/>
                <a:gd name="connsiteX4" fmla="*/ 803123 w 2472266"/>
                <a:gd name="connsiteY4" fmla="*/ 1207105 h 3316514"/>
                <a:gd name="connsiteX5" fmla="*/ 1093409 w 2472266"/>
                <a:gd name="connsiteY5" fmla="*/ 1628019 h 3316514"/>
                <a:gd name="connsiteX6" fmla="*/ 1354666 w 2472266"/>
                <a:gd name="connsiteY6" fmla="*/ 1961847 h 3316514"/>
                <a:gd name="connsiteX7" fmla="*/ 1427238 w 2472266"/>
                <a:gd name="connsiteY7" fmla="*/ 2397276 h 3316514"/>
                <a:gd name="connsiteX8" fmla="*/ 1195009 w 2472266"/>
                <a:gd name="connsiteY8" fmla="*/ 2847219 h 3316514"/>
                <a:gd name="connsiteX9" fmla="*/ 1195009 w 2472266"/>
                <a:gd name="connsiteY9" fmla="*/ 3311676 h 3316514"/>
                <a:gd name="connsiteX10" fmla="*/ 1920723 w 2472266"/>
                <a:gd name="connsiteY10" fmla="*/ 2876247 h 3316514"/>
                <a:gd name="connsiteX11" fmla="*/ 2399695 w 2472266"/>
                <a:gd name="connsiteY11" fmla="*/ 1802190 h 3316514"/>
                <a:gd name="connsiteX12" fmla="*/ 2356152 w 2472266"/>
                <a:gd name="connsiteY12" fmla="*/ 829733 h 3316514"/>
                <a:gd name="connsiteX13" fmla="*/ 1732038 w 2472266"/>
                <a:gd name="connsiteY13" fmla="*/ 191105 h 3316514"/>
                <a:gd name="connsiteX14" fmla="*/ 701523 w 2472266"/>
                <a:gd name="connsiteY14" fmla="*/ 16933 h 3316514"/>
                <a:gd name="connsiteX15" fmla="*/ 106438 w 2472266"/>
                <a:gd name="connsiteY15" fmla="*/ 74990 h 3316514"/>
                <a:gd name="connsiteX0" fmla="*/ 106438 w 2472266"/>
                <a:gd name="connsiteY0" fmla="*/ 74990 h 3316514"/>
                <a:gd name="connsiteX1" fmla="*/ 62895 w 2472266"/>
                <a:gd name="connsiteY1" fmla="*/ 292705 h 3316514"/>
                <a:gd name="connsiteX2" fmla="*/ 222552 w 2472266"/>
                <a:gd name="connsiteY2" fmla="*/ 452362 h 3316514"/>
                <a:gd name="connsiteX3" fmla="*/ 599923 w 2472266"/>
                <a:gd name="connsiteY3" fmla="*/ 699105 h 3316514"/>
                <a:gd name="connsiteX4" fmla="*/ 803123 w 2472266"/>
                <a:gd name="connsiteY4" fmla="*/ 1207105 h 3316514"/>
                <a:gd name="connsiteX5" fmla="*/ 1093409 w 2472266"/>
                <a:gd name="connsiteY5" fmla="*/ 1628019 h 3316514"/>
                <a:gd name="connsiteX6" fmla="*/ 1354666 w 2472266"/>
                <a:gd name="connsiteY6" fmla="*/ 1961847 h 3316514"/>
                <a:gd name="connsiteX7" fmla="*/ 1427238 w 2472266"/>
                <a:gd name="connsiteY7" fmla="*/ 2397276 h 3316514"/>
                <a:gd name="connsiteX8" fmla="*/ 1195009 w 2472266"/>
                <a:gd name="connsiteY8" fmla="*/ 2847219 h 3316514"/>
                <a:gd name="connsiteX9" fmla="*/ 1195009 w 2472266"/>
                <a:gd name="connsiteY9" fmla="*/ 3311676 h 3316514"/>
                <a:gd name="connsiteX10" fmla="*/ 1920723 w 2472266"/>
                <a:gd name="connsiteY10" fmla="*/ 2876247 h 3316514"/>
                <a:gd name="connsiteX11" fmla="*/ 2399695 w 2472266"/>
                <a:gd name="connsiteY11" fmla="*/ 1802190 h 3316514"/>
                <a:gd name="connsiteX12" fmla="*/ 2356152 w 2472266"/>
                <a:gd name="connsiteY12" fmla="*/ 829733 h 3316514"/>
                <a:gd name="connsiteX13" fmla="*/ 1732038 w 2472266"/>
                <a:gd name="connsiteY13" fmla="*/ 191105 h 3316514"/>
                <a:gd name="connsiteX14" fmla="*/ 701523 w 2472266"/>
                <a:gd name="connsiteY14" fmla="*/ 16933 h 3316514"/>
                <a:gd name="connsiteX15" fmla="*/ 106438 w 2472266"/>
                <a:gd name="connsiteY15" fmla="*/ 74990 h 3316514"/>
                <a:gd name="connsiteX0" fmla="*/ 106438 w 2472266"/>
                <a:gd name="connsiteY0" fmla="*/ 74990 h 3377140"/>
                <a:gd name="connsiteX1" fmla="*/ 62895 w 2472266"/>
                <a:gd name="connsiteY1" fmla="*/ 292705 h 3377140"/>
                <a:gd name="connsiteX2" fmla="*/ 222552 w 2472266"/>
                <a:gd name="connsiteY2" fmla="*/ 452362 h 3377140"/>
                <a:gd name="connsiteX3" fmla="*/ 599923 w 2472266"/>
                <a:gd name="connsiteY3" fmla="*/ 699105 h 3377140"/>
                <a:gd name="connsiteX4" fmla="*/ 803123 w 2472266"/>
                <a:gd name="connsiteY4" fmla="*/ 1207105 h 3377140"/>
                <a:gd name="connsiteX5" fmla="*/ 1093409 w 2472266"/>
                <a:gd name="connsiteY5" fmla="*/ 1628019 h 3377140"/>
                <a:gd name="connsiteX6" fmla="*/ 1354666 w 2472266"/>
                <a:gd name="connsiteY6" fmla="*/ 1961847 h 3377140"/>
                <a:gd name="connsiteX7" fmla="*/ 1427238 w 2472266"/>
                <a:gd name="connsiteY7" fmla="*/ 2397276 h 3377140"/>
                <a:gd name="connsiteX8" fmla="*/ 1195009 w 2472266"/>
                <a:gd name="connsiteY8" fmla="*/ 2847219 h 3377140"/>
                <a:gd name="connsiteX9" fmla="*/ 1195009 w 2472266"/>
                <a:gd name="connsiteY9" fmla="*/ 3311676 h 3377140"/>
                <a:gd name="connsiteX10" fmla="*/ 1920723 w 2472266"/>
                <a:gd name="connsiteY10" fmla="*/ 2876247 h 3377140"/>
                <a:gd name="connsiteX11" fmla="*/ 2399695 w 2472266"/>
                <a:gd name="connsiteY11" fmla="*/ 1802190 h 3377140"/>
                <a:gd name="connsiteX12" fmla="*/ 2356152 w 2472266"/>
                <a:gd name="connsiteY12" fmla="*/ 829733 h 3377140"/>
                <a:gd name="connsiteX13" fmla="*/ 1732038 w 2472266"/>
                <a:gd name="connsiteY13" fmla="*/ 191105 h 3377140"/>
                <a:gd name="connsiteX14" fmla="*/ 701523 w 2472266"/>
                <a:gd name="connsiteY14" fmla="*/ 16933 h 3377140"/>
                <a:gd name="connsiteX15" fmla="*/ 106438 w 2472266"/>
                <a:gd name="connsiteY15" fmla="*/ 74990 h 3377140"/>
                <a:gd name="connsiteX0" fmla="*/ 64157 w 2429985"/>
                <a:gd name="connsiteY0" fmla="*/ 74990 h 3377140"/>
                <a:gd name="connsiteX1" fmla="*/ 20614 w 2429985"/>
                <a:gd name="connsiteY1" fmla="*/ 292705 h 3377140"/>
                <a:gd name="connsiteX2" fmla="*/ 180271 w 2429985"/>
                <a:gd name="connsiteY2" fmla="*/ 452362 h 3377140"/>
                <a:gd name="connsiteX3" fmla="*/ 557642 w 2429985"/>
                <a:gd name="connsiteY3" fmla="*/ 699105 h 3377140"/>
                <a:gd name="connsiteX4" fmla="*/ 760842 w 2429985"/>
                <a:gd name="connsiteY4" fmla="*/ 1207105 h 3377140"/>
                <a:gd name="connsiteX5" fmla="*/ 1051128 w 2429985"/>
                <a:gd name="connsiteY5" fmla="*/ 1628019 h 3377140"/>
                <a:gd name="connsiteX6" fmla="*/ 1312385 w 2429985"/>
                <a:gd name="connsiteY6" fmla="*/ 1961847 h 3377140"/>
                <a:gd name="connsiteX7" fmla="*/ 1384957 w 2429985"/>
                <a:gd name="connsiteY7" fmla="*/ 2397276 h 3377140"/>
                <a:gd name="connsiteX8" fmla="*/ 1152728 w 2429985"/>
                <a:gd name="connsiteY8" fmla="*/ 2847219 h 3377140"/>
                <a:gd name="connsiteX9" fmla="*/ 1152728 w 2429985"/>
                <a:gd name="connsiteY9" fmla="*/ 3311676 h 3377140"/>
                <a:gd name="connsiteX10" fmla="*/ 1878442 w 2429985"/>
                <a:gd name="connsiteY10" fmla="*/ 2876247 h 3377140"/>
                <a:gd name="connsiteX11" fmla="*/ 2357414 w 2429985"/>
                <a:gd name="connsiteY11" fmla="*/ 1802190 h 3377140"/>
                <a:gd name="connsiteX12" fmla="*/ 2313871 w 2429985"/>
                <a:gd name="connsiteY12" fmla="*/ 829733 h 3377140"/>
                <a:gd name="connsiteX13" fmla="*/ 1689757 w 2429985"/>
                <a:gd name="connsiteY13" fmla="*/ 191105 h 3377140"/>
                <a:gd name="connsiteX14" fmla="*/ 659242 w 2429985"/>
                <a:gd name="connsiteY14" fmla="*/ 16933 h 3377140"/>
                <a:gd name="connsiteX15" fmla="*/ 64157 w 2429985"/>
                <a:gd name="connsiteY15" fmla="*/ 74990 h 3377140"/>
                <a:gd name="connsiteX0" fmla="*/ 64157 w 2429985"/>
                <a:gd name="connsiteY0" fmla="*/ 127368 h 3429518"/>
                <a:gd name="connsiteX1" fmla="*/ 20614 w 2429985"/>
                <a:gd name="connsiteY1" fmla="*/ 345083 h 3429518"/>
                <a:gd name="connsiteX2" fmla="*/ 180271 w 2429985"/>
                <a:gd name="connsiteY2" fmla="*/ 504740 h 3429518"/>
                <a:gd name="connsiteX3" fmla="*/ 557642 w 2429985"/>
                <a:gd name="connsiteY3" fmla="*/ 751483 h 3429518"/>
                <a:gd name="connsiteX4" fmla="*/ 760842 w 2429985"/>
                <a:gd name="connsiteY4" fmla="*/ 1259483 h 3429518"/>
                <a:gd name="connsiteX5" fmla="*/ 1051128 w 2429985"/>
                <a:gd name="connsiteY5" fmla="*/ 1680397 h 3429518"/>
                <a:gd name="connsiteX6" fmla="*/ 1312385 w 2429985"/>
                <a:gd name="connsiteY6" fmla="*/ 2014225 h 3429518"/>
                <a:gd name="connsiteX7" fmla="*/ 1384957 w 2429985"/>
                <a:gd name="connsiteY7" fmla="*/ 2449654 h 3429518"/>
                <a:gd name="connsiteX8" fmla="*/ 1152728 w 2429985"/>
                <a:gd name="connsiteY8" fmla="*/ 2899597 h 3429518"/>
                <a:gd name="connsiteX9" fmla="*/ 1152728 w 2429985"/>
                <a:gd name="connsiteY9" fmla="*/ 3364054 h 3429518"/>
                <a:gd name="connsiteX10" fmla="*/ 1878442 w 2429985"/>
                <a:gd name="connsiteY10" fmla="*/ 2928625 h 3429518"/>
                <a:gd name="connsiteX11" fmla="*/ 2357414 w 2429985"/>
                <a:gd name="connsiteY11" fmla="*/ 1854568 h 3429518"/>
                <a:gd name="connsiteX12" fmla="*/ 2313871 w 2429985"/>
                <a:gd name="connsiteY12" fmla="*/ 882111 h 3429518"/>
                <a:gd name="connsiteX13" fmla="*/ 1689757 w 2429985"/>
                <a:gd name="connsiteY13" fmla="*/ 243483 h 3429518"/>
                <a:gd name="connsiteX14" fmla="*/ 659242 w 2429985"/>
                <a:gd name="connsiteY14" fmla="*/ 69311 h 3429518"/>
                <a:gd name="connsiteX15" fmla="*/ 64157 w 2429985"/>
                <a:gd name="connsiteY15" fmla="*/ 127368 h 342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29985" h="3429518">
                  <a:moveTo>
                    <a:pt x="64157" y="127368"/>
                  </a:moveTo>
                  <a:cubicBezTo>
                    <a:pt x="0" y="281737"/>
                    <a:pt x="1262" y="282188"/>
                    <a:pt x="20614" y="345083"/>
                  </a:cubicBezTo>
                  <a:cubicBezTo>
                    <a:pt x="39966" y="407978"/>
                    <a:pt x="90766" y="437007"/>
                    <a:pt x="180271" y="504740"/>
                  </a:cubicBezTo>
                  <a:cubicBezTo>
                    <a:pt x="269776" y="572473"/>
                    <a:pt x="460880" y="625693"/>
                    <a:pt x="557642" y="751483"/>
                  </a:cubicBezTo>
                  <a:cubicBezTo>
                    <a:pt x="654404" y="877273"/>
                    <a:pt x="678594" y="1104664"/>
                    <a:pt x="760842" y="1259483"/>
                  </a:cubicBezTo>
                  <a:cubicBezTo>
                    <a:pt x="843090" y="1414302"/>
                    <a:pt x="959204" y="1554607"/>
                    <a:pt x="1051128" y="1680397"/>
                  </a:cubicBezTo>
                  <a:cubicBezTo>
                    <a:pt x="1143052" y="1806187"/>
                    <a:pt x="1256747" y="1886016"/>
                    <a:pt x="1312385" y="2014225"/>
                  </a:cubicBezTo>
                  <a:cubicBezTo>
                    <a:pt x="1368023" y="2142434"/>
                    <a:pt x="1411566" y="2302092"/>
                    <a:pt x="1384957" y="2449654"/>
                  </a:cubicBezTo>
                  <a:cubicBezTo>
                    <a:pt x="1358348" y="2597216"/>
                    <a:pt x="1191433" y="2747197"/>
                    <a:pt x="1152728" y="2899597"/>
                  </a:cubicBezTo>
                  <a:cubicBezTo>
                    <a:pt x="1114023" y="3051997"/>
                    <a:pt x="1067431" y="3144071"/>
                    <a:pt x="1152728" y="3364054"/>
                  </a:cubicBezTo>
                  <a:cubicBezTo>
                    <a:pt x="1428266" y="3429518"/>
                    <a:pt x="1677661" y="3180206"/>
                    <a:pt x="1878442" y="2928625"/>
                  </a:cubicBezTo>
                  <a:cubicBezTo>
                    <a:pt x="2079223" y="2677044"/>
                    <a:pt x="2284843" y="2195654"/>
                    <a:pt x="2357414" y="1854568"/>
                  </a:cubicBezTo>
                  <a:cubicBezTo>
                    <a:pt x="2429985" y="1513482"/>
                    <a:pt x="2425147" y="1150625"/>
                    <a:pt x="2313871" y="882111"/>
                  </a:cubicBezTo>
                  <a:cubicBezTo>
                    <a:pt x="2202595" y="613597"/>
                    <a:pt x="1965529" y="378950"/>
                    <a:pt x="1689757" y="243483"/>
                  </a:cubicBezTo>
                  <a:cubicBezTo>
                    <a:pt x="1413986" y="108016"/>
                    <a:pt x="927756" y="86244"/>
                    <a:pt x="659242" y="69311"/>
                  </a:cubicBezTo>
                  <a:cubicBezTo>
                    <a:pt x="390728" y="52378"/>
                    <a:pt x="98452" y="0"/>
                    <a:pt x="64157" y="12736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254000" h="381000"/>
              <a:bevelB w="254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12" name="Oval 111"/>
            <p:cNvSpPr/>
            <p:nvPr/>
          </p:nvSpPr>
          <p:spPr bwMode="auto">
            <a:xfrm rot="14158054">
              <a:off x="6005804" y="1929126"/>
              <a:ext cx="642942" cy="500066"/>
            </a:xfrm>
            <a:prstGeom prst="ellipse">
              <a:avLst/>
            </a:prstGeom>
            <a:solidFill>
              <a:schemeClr val="tx1">
                <a:lumMod val="50000"/>
                <a:alpha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1450"/>
              <a:bevelB w="133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128" name="Oval 127"/>
          <p:cNvSpPr/>
          <p:nvPr/>
        </p:nvSpPr>
        <p:spPr bwMode="auto">
          <a:xfrm>
            <a:off x="1428686" y="3590627"/>
            <a:ext cx="734482" cy="734482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oft" dir="t"/>
          </a:scene3d>
          <a:sp3d prstMaterial="clear">
            <a:bevelT w="381000" h="381000"/>
            <a:bevelB w="381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461915" y="1398398"/>
            <a:ext cx="1506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GLIAL CELL</a:t>
            </a:r>
          </a:p>
        </p:txBody>
      </p:sp>
      <p:sp>
        <p:nvSpPr>
          <p:cNvPr id="145" name="Rounded Rectangle 144"/>
          <p:cNvSpPr/>
          <p:nvPr/>
        </p:nvSpPr>
        <p:spPr bwMode="auto">
          <a:xfrm rot="5400000">
            <a:off x="3171328" y="1805337"/>
            <a:ext cx="202107" cy="569117"/>
          </a:xfrm>
          <a:prstGeom prst="roundRect">
            <a:avLst>
              <a:gd name="adj" fmla="val 45539"/>
            </a:avLst>
          </a:prstGeom>
          <a:solidFill>
            <a:schemeClr val="accent6">
              <a:lumMod val="60000"/>
              <a:lumOff val="4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90500" h="139700"/>
            <a:bevelB w="190500" h="139700"/>
          </a:sp3d>
        </p:spPr>
        <p:txBody>
          <a:bodyPr vert="vert270" wrap="none" lIns="0" tIns="0" rIns="21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COMT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146" name="Oval 145"/>
          <p:cNvSpPr/>
          <p:nvPr/>
        </p:nvSpPr>
        <p:spPr bwMode="auto">
          <a:xfrm rot="16146533">
            <a:off x="1010735" y="2636149"/>
            <a:ext cx="363521" cy="5424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oft" dir="t"/>
          </a:scene3d>
          <a:sp3d prstMaterial="clear">
            <a:bevelT w="381000" h="381000"/>
            <a:bevelB w="381000" h="381000"/>
          </a:sp3d>
        </p:spPr>
        <p:txBody>
          <a:bodyPr vert="vert" wrap="none" lIns="252000" tIns="72000" rIns="72000" bIns="54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i="0" dirty="0" smtClean="0">
                <a:solidFill>
                  <a:srgbClr val="FFFF99"/>
                </a:solidFill>
                <a:latin typeface="Arial Narrow" pitchFamily="34" charset="0"/>
              </a:rPr>
              <a:t>MAO-A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 Narrow" pitchFamily="34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 rot="16146533">
            <a:off x="3520214" y="2513735"/>
            <a:ext cx="363521" cy="5424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oft" dir="t"/>
          </a:scene3d>
          <a:sp3d prstMaterial="clear">
            <a:bevelT w="381000" h="381000"/>
            <a:bevelB w="381000" h="381000"/>
          </a:sp3d>
        </p:spPr>
        <p:txBody>
          <a:bodyPr vert="vert" wrap="none" lIns="252000" tIns="72000" rIns="72000" bIns="54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i="0" dirty="0" smtClean="0">
                <a:solidFill>
                  <a:srgbClr val="FFFF99"/>
                </a:solidFill>
                <a:latin typeface="Arial Narrow" pitchFamily="34" charset="0"/>
              </a:rPr>
              <a:t>MAO-A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85405" y="4035322"/>
            <a:ext cx="1348367" cy="1464011"/>
            <a:chOff x="785405" y="4035322"/>
            <a:chExt cx="1348367" cy="1464011"/>
          </a:xfrm>
        </p:grpSpPr>
        <p:grpSp>
          <p:nvGrpSpPr>
            <p:cNvPr id="4" name="Group 106"/>
            <p:cNvGrpSpPr/>
            <p:nvPr/>
          </p:nvGrpSpPr>
          <p:grpSpPr>
            <a:xfrm>
              <a:off x="1521104" y="4373501"/>
              <a:ext cx="612668" cy="1125832"/>
              <a:chOff x="1536531" y="4580566"/>
              <a:chExt cx="720786" cy="1324509"/>
            </a:xfrm>
          </p:grpSpPr>
          <p:sp>
            <p:nvSpPr>
              <p:cNvPr id="108" name="Down Arrow 107"/>
              <p:cNvSpPr/>
              <p:nvPr/>
            </p:nvSpPr>
            <p:spPr bwMode="auto">
              <a:xfrm>
                <a:off x="1690556" y="4580566"/>
                <a:ext cx="375678" cy="847059"/>
              </a:xfrm>
              <a:prstGeom prst="downArrow">
                <a:avLst>
                  <a:gd name="adj1" fmla="val 50000"/>
                  <a:gd name="adj2" fmla="val 60078"/>
                </a:avLst>
              </a:prstGeom>
              <a:solidFill>
                <a:schemeClr val="bg1">
                  <a:lumMod val="85000"/>
                </a:schemeClr>
              </a:solidFill>
              <a:ln w="1905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536531" y="5361939"/>
                <a:ext cx="720786" cy="5431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 prstMaterial="flat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400" b="1" i="0" dirty="0" smtClean="0">
                    <a:ln w="11430"/>
                    <a:solidFill>
                      <a:srgbClr val="C000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+mn-lt"/>
                  </a:rPr>
                  <a:t>NE</a:t>
                </a:r>
                <a:endParaRPr lang="en-US" sz="2400" b="1" i="0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endParaRPr>
              </a:p>
            </p:txBody>
          </p:sp>
        </p:grpSp>
        <p:sp>
          <p:nvSpPr>
            <p:cNvPr id="149" name="Circular Arrow 148"/>
            <p:cNvSpPr/>
            <p:nvPr/>
          </p:nvSpPr>
          <p:spPr bwMode="auto">
            <a:xfrm rot="880553" flipH="1" flipV="1">
              <a:off x="785405" y="4035322"/>
              <a:ext cx="1241957" cy="134655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720568"/>
                <a:gd name="adj5" fmla="val 12500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6" name="Group 149"/>
          <p:cNvGrpSpPr/>
          <p:nvPr/>
        </p:nvGrpSpPr>
        <p:grpSpPr>
          <a:xfrm rot="5400000">
            <a:off x="1979968" y="3958380"/>
            <a:ext cx="468000" cy="4140000"/>
            <a:chOff x="7020272" y="764704"/>
            <a:chExt cx="620362" cy="6093296"/>
          </a:xfrm>
        </p:grpSpPr>
        <p:sp>
          <p:nvSpPr>
            <p:cNvPr id="151" name="Rectangle 150"/>
            <p:cNvSpPr/>
            <p:nvPr/>
          </p:nvSpPr>
          <p:spPr bwMode="auto">
            <a:xfrm>
              <a:off x="7020272" y="764704"/>
              <a:ext cx="288032" cy="609329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</a:schemeClr>
                </a:gs>
                <a:gs pos="61000">
                  <a:schemeClr val="tx1">
                    <a:lumMod val="40000"/>
                    <a:lumOff val="60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7352602" y="764704"/>
              <a:ext cx="288032" cy="6093296"/>
            </a:xfrm>
            <a:prstGeom prst="rect">
              <a:avLst/>
            </a:prstGeom>
            <a:gradFill flip="none" rotWithShape="1">
              <a:gsLst>
                <a:gs pos="46000">
                  <a:schemeClr val="tx1">
                    <a:lumMod val="40000"/>
                    <a:lumOff val="60000"/>
                  </a:schemeClr>
                </a:gs>
                <a:gs pos="88000">
                  <a:schemeClr val="tx1">
                    <a:lumMod val="75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7" name="Group 70"/>
          <p:cNvGrpSpPr/>
          <p:nvPr/>
        </p:nvGrpSpPr>
        <p:grpSpPr>
          <a:xfrm rot="20645468">
            <a:off x="672980" y="5614163"/>
            <a:ext cx="588300" cy="947583"/>
            <a:chOff x="1760135" y="2753757"/>
            <a:chExt cx="744674" cy="1127364"/>
          </a:xfrm>
        </p:grpSpPr>
        <p:cxnSp>
          <p:nvCxnSpPr>
            <p:cNvPr id="137" name="Shape 136"/>
            <p:cNvCxnSpPr/>
            <p:nvPr/>
          </p:nvCxnSpPr>
          <p:spPr bwMode="auto">
            <a:xfrm rot="5400000">
              <a:off x="1887102" y="3612218"/>
              <a:ext cx="212233" cy="26677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sp>
          <p:nvSpPr>
            <p:cNvPr id="138" name="Rounded Rectangle 137"/>
            <p:cNvSpPr/>
            <p:nvPr/>
          </p:nvSpPr>
          <p:spPr bwMode="auto">
            <a:xfrm rot="6399598">
              <a:off x="2116329" y="3492641"/>
              <a:ext cx="199769" cy="577191"/>
            </a:xfrm>
            <a:prstGeom prst="roundRect">
              <a:avLst>
                <a:gd name="adj" fmla="val 45539"/>
              </a:avLst>
            </a:prstGeom>
            <a:solidFill>
              <a:schemeClr val="accent6">
                <a:lumMod val="60000"/>
                <a:lumOff val="40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vert270" wrap="none" lIns="0" tIns="0" rIns="21600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Verdana" pitchFamily="34" charset="0"/>
                  <a:cs typeface="Times New Roman" pitchFamily="18" charset="0"/>
                </a:rPr>
                <a:t>COMT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9" name="Rounded Rectangle 138"/>
            <p:cNvSpPr/>
            <p:nvPr/>
          </p:nvSpPr>
          <p:spPr bwMode="auto">
            <a:xfrm rot="20632175">
              <a:off x="1912347" y="2910528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0" name="Rounded Rectangle 139"/>
            <p:cNvSpPr/>
            <p:nvPr/>
          </p:nvSpPr>
          <p:spPr bwMode="auto">
            <a:xfrm rot="20632175">
              <a:off x="1839122" y="2956053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1" name="Rounded Rectangle 140"/>
            <p:cNvSpPr/>
            <p:nvPr/>
          </p:nvSpPr>
          <p:spPr bwMode="auto">
            <a:xfrm rot="20632175">
              <a:off x="1760135" y="2817314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2" name="Rounded Rectangle 141"/>
            <p:cNvSpPr/>
            <p:nvPr/>
          </p:nvSpPr>
          <p:spPr bwMode="auto">
            <a:xfrm rot="20632175">
              <a:off x="1771822" y="2927105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3" name="Rounded Rectangle 142"/>
            <p:cNvSpPr/>
            <p:nvPr/>
          </p:nvSpPr>
          <p:spPr bwMode="auto">
            <a:xfrm rot="20632175">
              <a:off x="1855323" y="2807979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4" name="Rounded Rectangle 143"/>
            <p:cNvSpPr/>
            <p:nvPr/>
          </p:nvSpPr>
          <p:spPr bwMode="auto">
            <a:xfrm rot="20584901">
              <a:off x="1775896" y="2753757"/>
              <a:ext cx="267462" cy="777866"/>
            </a:xfrm>
            <a:prstGeom prst="roundRect">
              <a:avLst>
                <a:gd name="adj" fmla="val 45539"/>
              </a:avLst>
            </a:prstGeom>
            <a:solidFill>
              <a:schemeClr val="accent6">
                <a:lumMod val="60000"/>
                <a:lumOff val="40000"/>
                <a:alpha val="6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4572000" y="1476067"/>
            <a:ext cx="4458427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Synthesis</a:t>
            </a:r>
          </a:p>
          <a:p>
            <a:pPr marL="174625" indent="-174625">
              <a:spcAft>
                <a:spcPts val="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L-tyrosine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  <a:sym typeface="Symbol"/>
              </a:rPr>
              <a:t> L-DOPA</a:t>
            </a:r>
            <a:r>
              <a:rPr lang="en-GB" sz="1800" i="0" dirty="0" smtClean="0">
                <a:solidFill>
                  <a:srgbClr val="336699"/>
                </a:solidFill>
                <a:sym typeface="Symbol"/>
              </a:rPr>
              <a:t> 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  <a:sym typeface="Symbol"/>
              </a:rPr>
              <a:t> (DA)  (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  <a:sym typeface="Symbol"/>
              </a:rPr>
              <a:t>i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  <a:sym typeface="Symbol"/>
              </a:rPr>
              <a:t>) 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  <a:sym typeface="Symbol"/>
              </a:rPr>
              <a:t>Noradrenaline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  <a:sym typeface="Symbol"/>
              </a:rPr>
              <a:t> (NE)</a:t>
            </a:r>
          </a:p>
          <a:p>
            <a:pPr marL="174625" indent="-174625">
              <a:spcAft>
                <a:spcPts val="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  <a:sym typeface="Symbol"/>
              </a:rPr>
              <a:t>This process utilises the enzyme:</a:t>
            </a:r>
          </a:p>
          <a:p>
            <a:pPr marL="539750" lvl="1" indent="-276225">
              <a:spcAft>
                <a:spcPts val="600"/>
              </a:spcAft>
              <a:buFont typeface="+mj-lt"/>
              <a:buAutoNum type="romanLcPeriod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  <a:sym typeface="Symbol"/>
              </a:rPr>
              <a:t>Dopamine--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  <a:sym typeface="Symbol"/>
              </a:rPr>
              <a:t>hydroxylase</a:t>
            </a:r>
            <a:endParaRPr lang="en-GB" sz="1800" i="0" dirty="0" smtClean="0">
              <a:solidFill>
                <a:srgbClr val="336699"/>
              </a:solidFill>
              <a:latin typeface="+mn-lt"/>
              <a:sym typeface="Symbol"/>
            </a:endParaRPr>
          </a:p>
          <a:p>
            <a:pPr marL="174625" indent="-174625">
              <a:spcAft>
                <a:spcPts val="0"/>
              </a:spcAft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Metabolism</a:t>
            </a:r>
          </a:p>
          <a:p>
            <a:pPr marL="174625" lvl="1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NE is removed from the synaptic cleft by the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noradrenaline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transporter (NET)</a:t>
            </a:r>
          </a:p>
          <a:p>
            <a:pPr marL="174625" indent="-174625">
              <a:spcAft>
                <a:spcPts val="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There are two enzymes involved in the metabolism of DA:</a:t>
            </a:r>
          </a:p>
          <a:p>
            <a:pPr marL="539750" lvl="1" indent="-276225">
              <a:spcAft>
                <a:spcPts val="0"/>
              </a:spcAft>
              <a:buFont typeface="+mj-lt"/>
              <a:buAutoNum type="arabicParenR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Monoamine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oxidase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A  (MAO-A): mitochondrial location; metabolises DA, NE &amp; 5-HT</a:t>
            </a:r>
          </a:p>
          <a:p>
            <a:pPr marL="539750" lvl="1" indent="-276225">
              <a:spcAft>
                <a:spcPts val="0"/>
              </a:spcAft>
              <a:buFont typeface="+mj-lt"/>
              <a:buAutoNum type="arabicParenR"/>
            </a:pP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Catechol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-O-methyl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transferase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(COMT)</a:t>
            </a:r>
          </a:p>
        </p:txBody>
      </p:sp>
      <p:pic>
        <p:nvPicPr>
          <p:cNvPr id="52" name="Picture 51" descr="gla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756640">
            <a:off x="3557941" y="3663740"/>
            <a:ext cx="360400" cy="33747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182744" y="908720"/>
            <a:ext cx="1348815" cy="2971691"/>
            <a:chOff x="1182744" y="908720"/>
            <a:chExt cx="1348815" cy="2971691"/>
          </a:xfrm>
        </p:grpSpPr>
        <p:sp>
          <p:nvSpPr>
            <p:cNvPr id="103" name="Rectangle 102"/>
            <p:cNvSpPr/>
            <p:nvPr/>
          </p:nvSpPr>
          <p:spPr>
            <a:xfrm>
              <a:off x="1506309" y="2279605"/>
              <a:ext cx="55656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i="0" dirty="0" smtClean="0">
                  <a:ln w="11430"/>
                  <a:solidFill>
                    <a:srgbClr val="92D050"/>
                  </a:solidFill>
                  <a:latin typeface="+mn-lt"/>
                </a:rPr>
                <a:t>DA</a:t>
              </a:r>
              <a:endParaRPr lang="en-US" sz="2000" b="1" i="0" dirty="0">
                <a:ln w="11430"/>
                <a:solidFill>
                  <a:srgbClr val="92D050"/>
                </a:solidFill>
                <a:latin typeface="+mn-lt"/>
              </a:endParaRPr>
            </a:p>
          </p:txBody>
        </p:sp>
        <p:sp>
          <p:nvSpPr>
            <p:cNvPr id="127" name="Down Arrow 126"/>
            <p:cNvSpPr/>
            <p:nvPr/>
          </p:nvSpPr>
          <p:spPr bwMode="auto">
            <a:xfrm>
              <a:off x="1629428" y="3412411"/>
              <a:ext cx="288000" cy="468000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182744" y="1573941"/>
              <a:ext cx="1149867" cy="400110"/>
            </a:xfrm>
            <a:prstGeom prst="rect">
              <a:avLst/>
            </a:prstGeom>
            <a:noFill/>
            <a:scene3d>
              <a:camera prst="orthographicFront"/>
              <a:lightRig rig="flat" dir="tl">
                <a:rot lat="0" lon="0" rev="6600000"/>
              </a:lightRig>
            </a:scene3d>
            <a:sp3d prstMaterial="flat"/>
          </p:spPr>
          <p:txBody>
            <a:bodyPr wrap="none" lIns="91440" tIns="45720" rIns="91440" bIns="45720">
              <a:spAutoFit/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i="0" dirty="0" smtClean="0">
                  <a:ln w="11430">
                    <a:solidFill>
                      <a:srgbClr val="00B050"/>
                    </a:solidFill>
                  </a:ln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L-DOPA</a:t>
              </a:r>
              <a:endParaRPr lang="en-US" sz="2000" b="1" i="0" dirty="0">
                <a:ln w="11430">
                  <a:solidFill>
                    <a:srgbClr val="00B050"/>
                  </a:solidFill>
                </a:ln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397109" y="908720"/>
              <a:ext cx="69923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i="0" dirty="0" smtClean="0">
                  <a:ln w="11430">
                    <a:solidFill>
                      <a:srgbClr val="00B050"/>
                    </a:solidFill>
                  </a:ln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TYR</a:t>
              </a:r>
              <a:endParaRPr lang="en-US" sz="2000" b="1" i="0" dirty="0">
                <a:ln w="11430">
                  <a:solidFill>
                    <a:srgbClr val="00B050"/>
                  </a:solidFill>
                </a:ln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8" name="Down Arrow 47"/>
            <p:cNvSpPr/>
            <p:nvPr/>
          </p:nvSpPr>
          <p:spPr bwMode="auto">
            <a:xfrm>
              <a:off x="1630095" y="1244482"/>
              <a:ext cx="220870" cy="391198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49" name="Down Arrow 48"/>
            <p:cNvSpPr/>
            <p:nvPr/>
          </p:nvSpPr>
          <p:spPr bwMode="auto">
            <a:xfrm>
              <a:off x="1650115" y="1933420"/>
              <a:ext cx="220870" cy="391198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467104" y="3003913"/>
              <a:ext cx="612668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NE</a:t>
              </a:r>
              <a:endParaRPr lang="en-US" sz="2400" b="1" i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51" name="Down Arrow 50"/>
            <p:cNvSpPr/>
            <p:nvPr/>
          </p:nvSpPr>
          <p:spPr bwMode="auto">
            <a:xfrm>
              <a:off x="1633527" y="2650767"/>
              <a:ext cx="220870" cy="391198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831152" y="2637594"/>
              <a:ext cx="7004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</a:t>
              </a:r>
              <a:r>
                <a:rPr lang="el-GR" sz="1800" b="1" i="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β</a:t>
              </a:r>
              <a:r>
                <a:rPr lang="en-GB" sz="1800" b="1" i="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H</a:t>
              </a:r>
              <a:endParaRPr lang="en-GB" sz="1800" b="1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0939" y="4133400"/>
            <a:ext cx="889845" cy="608152"/>
            <a:chOff x="230939" y="4133400"/>
            <a:chExt cx="889845" cy="608152"/>
          </a:xfrm>
        </p:grpSpPr>
        <p:pic>
          <p:nvPicPr>
            <p:cNvPr id="116" name="Picture 115" descr="glas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064251">
              <a:off x="760384" y="4133400"/>
              <a:ext cx="360400" cy="337478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230939" y="4372220"/>
              <a:ext cx="711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NET</a:t>
              </a:r>
              <a:endParaRPr lang="en-GB" sz="1800" b="1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45" grpId="0" animBg="1"/>
      <p:bldP spid="146" grpId="0" animBg="1"/>
      <p:bldP spid="1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4170395" y="928077"/>
            <a:ext cx="4860031" cy="55861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7-TM G-protein coupled receptors primarily expressed on smooth muscle in the periphery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The non-selective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-blocker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  <a:sym typeface="Symbol"/>
              </a:rPr>
              <a:t>phentolamine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is used to treat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phaechromocytoma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-induced hypertension</a:t>
            </a:r>
          </a:p>
          <a:p>
            <a:pPr marL="179388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T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he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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  <a:sym typeface="Symbol"/>
              </a:rPr>
              <a:t>1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specific blocker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  <a:sym typeface="Symbol"/>
              </a:rPr>
              <a:t>prazosin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is used to treat hypertension and congestive heart failure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263525" indent="-263525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  <a:sym typeface="Symbol"/>
              </a:rPr>
              <a:t>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1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-receptors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q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-linked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Three subtypes: 1a, 1b &amp; 1d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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  <a:sym typeface="Symbol"/>
              </a:rPr>
              <a:t>1b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receptor deficient mice are not as vulnerable to addiction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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  <a:sym typeface="Symbol"/>
              </a:rPr>
              <a:t>1b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over-expression causes seizures and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neurodegeneration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lvl="1" indent="-342900">
              <a:buFont typeface="+mj-lt"/>
              <a:buAutoNum type="arabicParenR" startAt="3"/>
            </a:pP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b="1" i="0" dirty="0" smtClean="0">
                <a:solidFill>
                  <a:srgbClr val="336699"/>
                </a:solidFill>
                <a:latin typeface="+mn-lt"/>
                <a:sym typeface="Symbol"/>
              </a:rPr>
              <a:t></a:t>
            </a:r>
            <a:r>
              <a:rPr lang="en-GB" b="1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-receptors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i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-linked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Three subtypes: 2a, 2b, 2c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Act as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autoreceptors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inhibiting the release of various neurotransmitters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Agonists may also be used as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antinociceptives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or to treat alcohol withdrawal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Noradrenaline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sym typeface="Symbol"/>
              </a:rPr>
              <a:t>- 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receptors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107504" y="822858"/>
            <a:ext cx="4014703" cy="2952327"/>
            <a:chOff x="107504" y="836713"/>
            <a:chExt cx="4014703" cy="2952327"/>
          </a:xfrm>
        </p:grpSpPr>
        <p:sp>
          <p:nvSpPr>
            <p:cNvPr id="8" name="Rectangle 7"/>
            <p:cNvSpPr/>
            <p:nvPr/>
          </p:nvSpPr>
          <p:spPr bwMode="auto">
            <a:xfrm>
              <a:off x="121360" y="1425315"/>
              <a:ext cx="3946584" cy="236372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none" lIns="91440" tIns="111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  <a:sym typeface="Symbol"/>
                </a:rPr>
                <a:t></a:t>
              </a:r>
              <a:r>
                <a:rPr kumimoji="0" lang="en-GB" sz="1600" i="0" u="none" strike="noStrike" normalizeH="0" baseline="-25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  <a:sym typeface="Symbol"/>
                </a:rPr>
                <a:t>1</a:t>
              </a:r>
              <a:r>
                <a:rPr lang="en-GB" i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-</a:t>
              </a:r>
              <a:r>
                <a:rPr kumimoji="0" lang="en-GB" sz="16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  <a:sym typeface="Symbol"/>
                </a:rPr>
                <a:t>receptor</a:t>
              </a:r>
              <a:endParaRPr kumimoji="0" lang="en-GB" sz="1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 rot="5400000">
              <a:off x="611560" y="332657"/>
              <a:ext cx="2952327" cy="3960440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1322520" y="2365981"/>
              <a:ext cx="500066" cy="500066"/>
            </a:xfrm>
            <a:prstGeom prst="ellipse">
              <a:avLst/>
            </a:prstGeom>
            <a:solidFill>
              <a:schemeClr val="bg2">
                <a:lumMod val="50000"/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kumimoji="0" lang="en-GB" sz="2000" b="1" i="0" u="none" strike="noStrike" cap="none" normalizeH="0" baseline="-2500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q</a:t>
              </a:r>
              <a:endParaRPr kumimoji="0" lang="en-GB" sz="2000" b="1" i="0" u="none" strike="noStrike" cap="none" normalizeH="0" baseline="-250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1691680" y="1628800"/>
              <a:ext cx="604638" cy="749646"/>
              <a:chOff x="2575557" y="1628800"/>
              <a:chExt cx="604638" cy="749646"/>
            </a:xfrm>
          </p:grpSpPr>
          <p:sp>
            <p:nvSpPr>
              <p:cNvPr id="84" name="Rounded Rectangle 83"/>
              <p:cNvSpPr/>
              <p:nvPr/>
            </p:nvSpPr>
            <p:spPr bwMode="auto">
              <a:xfrm>
                <a:off x="2575557" y="1628800"/>
                <a:ext cx="214314" cy="441852"/>
              </a:xfrm>
              <a:prstGeom prst="roundRect">
                <a:avLst>
                  <a:gd name="adj" fmla="val 45539"/>
                </a:avLst>
              </a:prstGeom>
              <a:solidFill>
                <a:srgbClr val="CCE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Rounded Rectangle 84"/>
              <p:cNvSpPr/>
              <p:nvPr/>
            </p:nvSpPr>
            <p:spPr bwMode="auto">
              <a:xfrm rot="5919764">
                <a:off x="2733611" y="1931862"/>
                <a:ext cx="359851" cy="533317"/>
              </a:xfrm>
              <a:prstGeom prst="roundRect">
                <a:avLst>
                  <a:gd name="adj" fmla="val 46833"/>
                </a:avLst>
              </a:prstGeom>
              <a:solidFill>
                <a:srgbClr val="CCE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0" tIns="4572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Verdana" pitchFamily="34" charset="0"/>
                    <a:cs typeface="Times New Roman" pitchFamily="18" charset="0"/>
                  </a:rPr>
                  <a:t>PLC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86" name="Shape 85"/>
              <p:cNvCxnSpPr>
                <a:stCxn id="84" idx="2"/>
              </p:cNvCxnSpPr>
              <p:nvPr/>
            </p:nvCxnSpPr>
            <p:spPr bwMode="auto">
              <a:xfrm rot="16200000" flipH="1">
                <a:off x="2588143" y="2165223"/>
                <a:ext cx="206220" cy="17078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47625" cap="flat" cmpd="sng" algn="ctr">
                <a:solidFill>
                  <a:srgbClr val="CCEC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</p:grpSp>
        <p:sp>
          <p:nvSpPr>
            <p:cNvPr id="94" name="TextBox 93"/>
            <p:cNvSpPr txBox="1"/>
            <p:nvPr/>
          </p:nvSpPr>
          <p:spPr>
            <a:xfrm>
              <a:off x="2296750" y="2551049"/>
              <a:ext cx="5886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IP</a:t>
              </a:r>
              <a:r>
                <a:rPr lang="en-GB" sz="2400" b="1" i="0" baseline="-2500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3</a:t>
              </a:r>
              <a:endParaRPr lang="en-US" sz="2400" b="1" i="0" baseline="-2500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202491" y="3284984"/>
              <a:ext cx="8130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Ca</a:t>
              </a:r>
              <a:r>
                <a:rPr lang="en-GB" sz="2400" b="1" i="0" baseline="3000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2+</a:t>
              </a:r>
              <a:endParaRPr lang="en-US" sz="2400" b="1" i="0" baseline="3000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96" name="Down Arrow 95"/>
            <p:cNvSpPr/>
            <p:nvPr/>
          </p:nvSpPr>
          <p:spPr bwMode="auto">
            <a:xfrm>
              <a:off x="2416617" y="2177685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7" name="Down Arrow 96"/>
            <p:cNvSpPr/>
            <p:nvPr/>
          </p:nvSpPr>
          <p:spPr bwMode="auto">
            <a:xfrm>
              <a:off x="2413884" y="2972506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1881" y="1408640"/>
              <a:ext cx="3946063" cy="604287"/>
              <a:chOff x="362882" y="1408640"/>
              <a:chExt cx="3747915" cy="604287"/>
            </a:xfrm>
          </p:grpSpPr>
          <p:sp>
            <p:nvSpPr>
              <p:cNvPr id="10" name="Oval 9"/>
              <p:cNvSpPr/>
              <p:nvPr/>
            </p:nvSpPr>
            <p:spPr bwMode="auto">
              <a:xfrm>
                <a:off x="1022311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2341170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>
                <a:off x="451377" y="166826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>
                <a:off x="668221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>
                <a:off x="89499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1994045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>
                <a:off x="2649991" y="1672469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>
                <a:off x="243018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>
                <a:off x="1555190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>
                <a:off x="132841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>
                <a:off x="1770752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2198585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1105123" y="1678623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>
                <a:off x="1336320" y="160736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45537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>
                <a:off x="884548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1537778" y="1593823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>
                <a:off x="219372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2420499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>
                <a:off x="2670884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1998291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1781199" y="1608531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1077264" y="161160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630679" y="160237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362882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582692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>
                <a:off x="80250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1022311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124212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1461931" y="140864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>
                <a:off x="168174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1901551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>
                <a:off x="212136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2341170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256098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362882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>
                <a:off x="582692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80250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124212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461931" y="178831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68174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1901551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212136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256098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3000599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Freeform 55"/>
              <p:cNvSpPr/>
              <p:nvPr/>
            </p:nvSpPr>
            <p:spPr bwMode="auto">
              <a:xfrm>
                <a:off x="308961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 bwMode="auto">
              <a:xfrm>
                <a:off x="2858014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 bwMode="auto">
              <a:xfrm>
                <a:off x="2853154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Freeform 58"/>
              <p:cNvSpPr/>
              <p:nvPr/>
            </p:nvSpPr>
            <p:spPr bwMode="auto">
              <a:xfrm>
                <a:off x="3079928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278079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3000599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278079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 bwMode="auto">
              <a:xfrm>
                <a:off x="3890987" y="1818712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1" name="Freeform 100"/>
              <p:cNvSpPr/>
              <p:nvPr/>
            </p:nvSpPr>
            <p:spPr bwMode="auto">
              <a:xfrm>
                <a:off x="3320053" y="1672404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Freeform 101"/>
              <p:cNvSpPr/>
              <p:nvPr/>
            </p:nvSpPr>
            <p:spPr bwMode="auto">
              <a:xfrm>
                <a:off x="3536897" y="167968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3" name="Freeform 102"/>
              <p:cNvSpPr/>
              <p:nvPr/>
            </p:nvSpPr>
            <p:spPr bwMode="auto">
              <a:xfrm>
                <a:off x="3763671" y="167352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3973799" y="1682759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>
                <a:off x="3324051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 bwMode="auto">
              <a:xfrm>
                <a:off x="3753224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Freeform 120"/>
              <p:cNvSpPr/>
              <p:nvPr/>
            </p:nvSpPr>
            <p:spPr bwMode="auto">
              <a:xfrm>
                <a:off x="3945940" y="161574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Freeform 121"/>
              <p:cNvSpPr/>
              <p:nvPr/>
            </p:nvSpPr>
            <p:spPr bwMode="auto">
              <a:xfrm>
                <a:off x="3499355" y="160651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>
                <a:off x="3231558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 bwMode="auto">
              <a:xfrm>
                <a:off x="3451368" y="143028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>
                <a:off x="3671177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>
                <a:off x="3890987" y="143903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 bwMode="auto">
              <a:xfrm>
                <a:off x="3231558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3451368" y="1809959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3671177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89" name="Down Arrow 88"/>
            <p:cNvSpPr/>
            <p:nvPr/>
          </p:nvSpPr>
          <p:spPr bwMode="auto">
            <a:xfrm rot="16200000">
              <a:off x="2981024" y="1742944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0" name="Down Arrow 89"/>
            <p:cNvSpPr/>
            <p:nvPr/>
          </p:nvSpPr>
          <p:spPr bwMode="auto">
            <a:xfrm>
              <a:off x="3541387" y="2170055"/>
              <a:ext cx="241610" cy="292654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253058" y="1700583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DAG</a:t>
              </a:r>
              <a:endParaRPr lang="en-US" sz="2400" b="1" i="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228492" y="2391271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PKC</a:t>
              </a:r>
              <a:endParaRPr lang="en-US" sz="2400" b="1" i="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198469" y="1715489"/>
              <a:ext cx="7938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PIP</a:t>
              </a:r>
              <a:r>
                <a:rPr lang="en-GB" sz="2400" b="1" i="0" baseline="-250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2</a:t>
              </a:r>
              <a:endParaRPr lang="en-US" sz="2400" b="1" i="0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grpSp>
          <p:nvGrpSpPr>
            <p:cNvPr id="64" name="Group 257"/>
            <p:cNvGrpSpPr/>
            <p:nvPr/>
          </p:nvGrpSpPr>
          <p:grpSpPr>
            <a:xfrm rot="5400000">
              <a:off x="215231" y="1115816"/>
              <a:ext cx="1357322" cy="1143008"/>
              <a:chOff x="2627784" y="4725144"/>
              <a:chExt cx="1738122" cy="1224136"/>
            </a:xfrm>
            <a:scene3d>
              <a:camera prst="orthographicFront"/>
              <a:lightRig rig="sunrise" dir="t"/>
            </a:scene3d>
          </p:grpSpPr>
          <p:sp>
            <p:nvSpPr>
              <p:cNvPr id="65" name="Rounded Rectangle 64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Rounded Rectangle 65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Rounded Rectangle 66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Rounded Rectangle 67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Rounded Rectangle 68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Rounded Rectangle 69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Rounded Rectangle 70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72" name="Curved Connector 229"/>
              <p:cNvCxnSpPr>
                <a:stCxn id="68" idx="2"/>
                <a:endCxn id="66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3" name="Curved Connector 229"/>
              <p:cNvCxnSpPr>
                <a:stCxn id="66" idx="0"/>
                <a:endCxn id="65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4" name="Curved Connector 229"/>
              <p:cNvCxnSpPr>
                <a:endCxn id="65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5" name="Curved Connector 229"/>
              <p:cNvCxnSpPr>
                <a:stCxn id="69" idx="0"/>
                <a:endCxn id="71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6" name="Curved Connector 229"/>
              <p:cNvCxnSpPr>
                <a:stCxn id="67" idx="2"/>
                <a:endCxn id="71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7" name="Curved Connector 229"/>
              <p:cNvCxnSpPr>
                <a:stCxn id="70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8" name="Curved Connector 229"/>
              <p:cNvCxnSpPr/>
              <p:nvPr/>
            </p:nvCxnSpPr>
            <p:spPr bwMode="auto">
              <a:xfrm flipV="1">
                <a:off x="2627784" y="5661248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79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</p:grpSp>
      </p:grpSp>
      <p:grpSp>
        <p:nvGrpSpPr>
          <p:cNvPr id="285" name="Group 284"/>
          <p:cNvGrpSpPr/>
          <p:nvPr/>
        </p:nvGrpSpPr>
        <p:grpSpPr>
          <a:xfrm>
            <a:off x="107504" y="3819484"/>
            <a:ext cx="3960440" cy="2952327"/>
            <a:chOff x="107504" y="3819484"/>
            <a:chExt cx="3960440" cy="2952327"/>
          </a:xfrm>
        </p:grpSpPr>
        <p:sp>
          <p:nvSpPr>
            <p:cNvPr id="157" name="Rectangle 156"/>
            <p:cNvSpPr/>
            <p:nvPr/>
          </p:nvSpPr>
          <p:spPr bwMode="auto">
            <a:xfrm>
              <a:off x="121360" y="4408086"/>
              <a:ext cx="3946584" cy="236372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111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i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</a:t>
              </a:r>
              <a:r>
                <a:rPr lang="en-GB" i="0" baseline="-25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2</a:t>
              </a:r>
              <a:r>
                <a:rPr lang="en-GB" i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-receptor</a:t>
              </a:r>
              <a:endParaRPr lang="en-GB" i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 rot="5400000">
              <a:off x="611560" y="3315428"/>
              <a:ext cx="2952327" cy="3960440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1447215" y="5237912"/>
              <a:ext cx="500066" cy="500066"/>
            </a:xfrm>
            <a:prstGeom prst="ellipse">
              <a:avLst/>
            </a:prstGeom>
            <a:solidFill>
              <a:schemeClr val="accent1"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kumimoji="0" lang="en-GB" sz="2000" b="1" i="0" u="none" strike="noStrike" cap="none" normalizeH="0" baseline="-2500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i</a:t>
              </a:r>
              <a:endParaRPr kumimoji="0" lang="en-GB" sz="2000" b="1" i="0" u="none" strike="noStrike" cap="none" normalizeH="0" baseline="-250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165" name="Group 150"/>
            <p:cNvGrpSpPr/>
            <p:nvPr/>
          </p:nvGrpSpPr>
          <p:grpSpPr>
            <a:xfrm>
              <a:off x="121881" y="4391411"/>
              <a:ext cx="3946063" cy="604287"/>
              <a:chOff x="362882" y="1408640"/>
              <a:chExt cx="3747915" cy="604287"/>
            </a:xfrm>
          </p:grpSpPr>
          <p:sp>
            <p:nvSpPr>
              <p:cNvPr id="187" name="Oval 186"/>
              <p:cNvSpPr/>
              <p:nvPr/>
            </p:nvSpPr>
            <p:spPr bwMode="auto">
              <a:xfrm>
                <a:off x="1022311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8" name="Oval 10"/>
              <p:cNvSpPr/>
              <p:nvPr/>
            </p:nvSpPr>
            <p:spPr bwMode="auto">
              <a:xfrm>
                <a:off x="2341170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9" name="Freeform 188"/>
              <p:cNvSpPr/>
              <p:nvPr/>
            </p:nvSpPr>
            <p:spPr bwMode="auto">
              <a:xfrm>
                <a:off x="451377" y="166826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0" name="Freeform 189"/>
              <p:cNvSpPr/>
              <p:nvPr/>
            </p:nvSpPr>
            <p:spPr bwMode="auto">
              <a:xfrm>
                <a:off x="668221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1" name="Freeform 190"/>
              <p:cNvSpPr/>
              <p:nvPr/>
            </p:nvSpPr>
            <p:spPr bwMode="auto">
              <a:xfrm>
                <a:off x="89499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2" name="Freeform 191"/>
              <p:cNvSpPr/>
              <p:nvPr/>
            </p:nvSpPr>
            <p:spPr bwMode="auto">
              <a:xfrm>
                <a:off x="1994045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3" name="Freeform 192"/>
              <p:cNvSpPr/>
              <p:nvPr/>
            </p:nvSpPr>
            <p:spPr bwMode="auto">
              <a:xfrm>
                <a:off x="2649991" y="1672469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4" name="Freeform 16"/>
              <p:cNvSpPr/>
              <p:nvPr/>
            </p:nvSpPr>
            <p:spPr bwMode="auto">
              <a:xfrm>
                <a:off x="243018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5" name="Freeform 194"/>
              <p:cNvSpPr/>
              <p:nvPr/>
            </p:nvSpPr>
            <p:spPr bwMode="auto">
              <a:xfrm>
                <a:off x="1555190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6" name="Freeform 195"/>
              <p:cNvSpPr/>
              <p:nvPr/>
            </p:nvSpPr>
            <p:spPr bwMode="auto">
              <a:xfrm>
                <a:off x="132841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7" name="Freeform 196"/>
              <p:cNvSpPr/>
              <p:nvPr/>
            </p:nvSpPr>
            <p:spPr bwMode="auto">
              <a:xfrm>
                <a:off x="1770752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8" name="Freeform 197"/>
              <p:cNvSpPr/>
              <p:nvPr/>
            </p:nvSpPr>
            <p:spPr bwMode="auto">
              <a:xfrm>
                <a:off x="2198585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9" name="Freeform 198"/>
              <p:cNvSpPr/>
              <p:nvPr/>
            </p:nvSpPr>
            <p:spPr bwMode="auto">
              <a:xfrm>
                <a:off x="1105123" y="1678623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0" name="Freeform 199"/>
              <p:cNvSpPr/>
              <p:nvPr/>
            </p:nvSpPr>
            <p:spPr bwMode="auto">
              <a:xfrm>
                <a:off x="1336320" y="160736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1" name="Freeform 200"/>
              <p:cNvSpPr/>
              <p:nvPr/>
            </p:nvSpPr>
            <p:spPr bwMode="auto">
              <a:xfrm>
                <a:off x="45537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2" name="Freeform 201"/>
              <p:cNvSpPr/>
              <p:nvPr/>
            </p:nvSpPr>
            <p:spPr bwMode="auto">
              <a:xfrm>
                <a:off x="884548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3" name="Freeform 202"/>
              <p:cNvSpPr/>
              <p:nvPr/>
            </p:nvSpPr>
            <p:spPr bwMode="auto">
              <a:xfrm>
                <a:off x="1537778" y="1593823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4" name="Freeform 203"/>
              <p:cNvSpPr/>
              <p:nvPr/>
            </p:nvSpPr>
            <p:spPr bwMode="auto">
              <a:xfrm>
                <a:off x="219372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5" name="Freeform 204"/>
              <p:cNvSpPr/>
              <p:nvPr/>
            </p:nvSpPr>
            <p:spPr bwMode="auto">
              <a:xfrm>
                <a:off x="2420499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6" name="Freeform 205"/>
              <p:cNvSpPr/>
              <p:nvPr/>
            </p:nvSpPr>
            <p:spPr bwMode="auto">
              <a:xfrm>
                <a:off x="2670884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7" name="Freeform 206"/>
              <p:cNvSpPr/>
              <p:nvPr/>
            </p:nvSpPr>
            <p:spPr bwMode="auto">
              <a:xfrm>
                <a:off x="1998291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8" name="Freeform 207"/>
              <p:cNvSpPr/>
              <p:nvPr/>
            </p:nvSpPr>
            <p:spPr bwMode="auto">
              <a:xfrm>
                <a:off x="1781199" y="1608531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9" name="Freeform 208"/>
              <p:cNvSpPr/>
              <p:nvPr/>
            </p:nvSpPr>
            <p:spPr bwMode="auto">
              <a:xfrm>
                <a:off x="1077264" y="161160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0" name="Freeform 209"/>
              <p:cNvSpPr/>
              <p:nvPr/>
            </p:nvSpPr>
            <p:spPr bwMode="auto">
              <a:xfrm>
                <a:off x="630679" y="160237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 bwMode="auto">
              <a:xfrm>
                <a:off x="362882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 bwMode="auto">
              <a:xfrm>
                <a:off x="582692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 bwMode="auto">
              <a:xfrm>
                <a:off x="80250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 bwMode="auto">
              <a:xfrm>
                <a:off x="1022311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 bwMode="auto">
              <a:xfrm>
                <a:off x="124212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6" name="Oval 215"/>
              <p:cNvSpPr/>
              <p:nvPr/>
            </p:nvSpPr>
            <p:spPr bwMode="auto">
              <a:xfrm>
                <a:off x="1461931" y="140864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7" name="Oval 216"/>
              <p:cNvSpPr/>
              <p:nvPr/>
            </p:nvSpPr>
            <p:spPr bwMode="auto">
              <a:xfrm>
                <a:off x="168174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8" name="Oval 217"/>
              <p:cNvSpPr/>
              <p:nvPr/>
            </p:nvSpPr>
            <p:spPr bwMode="auto">
              <a:xfrm>
                <a:off x="1901551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 bwMode="auto">
              <a:xfrm>
                <a:off x="212136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 bwMode="auto">
              <a:xfrm>
                <a:off x="2341170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 bwMode="auto">
              <a:xfrm>
                <a:off x="256098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2" name="Oval 221"/>
              <p:cNvSpPr/>
              <p:nvPr/>
            </p:nvSpPr>
            <p:spPr bwMode="auto">
              <a:xfrm>
                <a:off x="362882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 bwMode="auto">
              <a:xfrm>
                <a:off x="582692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4" name="Oval 223"/>
              <p:cNvSpPr/>
              <p:nvPr/>
            </p:nvSpPr>
            <p:spPr bwMode="auto">
              <a:xfrm>
                <a:off x="80250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 bwMode="auto">
              <a:xfrm>
                <a:off x="124212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6" name="Oval 225"/>
              <p:cNvSpPr/>
              <p:nvPr/>
            </p:nvSpPr>
            <p:spPr bwMode="auto">
              <a:xfrm>
                <a:off x="1461931" y="178831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8" name="Oval 227"/>
              <p:cNvSpPr/>
              <p:nvPr/>
            </p:nvSpPr>
            <p:spPr bwMode="auto">
              <a:xfrm>
                <a:off x="168174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9" name="Oval 228"/>
              <p:cNvSpPr/>
              <p:nvPr/>
            </p:nvSpPr>
            <p:spPr bwMode="auto">
              <a:xfrm>
                <a:off x="1901551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0" name="Oval 229"/>
              <p:cNvSpPr/>
              <p:nvPr/>
            </p:nvSpPr>
            <p:spPr bwMode="auto">
              <a:xfrm>
                <a:off x="212136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1" name="Oval 230"/>
              <p:cNvSpPr/>
              <p:nvPr/>
            </p:nvSpPr>
            <p:spPr bwMode="auto">
              <a:xfrm>
                <a:off x="256098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2" name="Oval 231"/>
              <p:cNvSpPr/>
              <p:nvPr/>
            </p:nvSpPr>
            <p:spPr bwMode="auto">
              <a:xfrm>
                <a:off x="3000599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3" name="Freeform 232"/>
              <p:cNvSpPr/>
              <p:nvPr/>
            </p:nvSpPr>
            <p:spPr bwMode="auto">
              <a:xfrm>
                <a:off x="308961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4" name="Freeform 233"/>
              <p:cNvSpPr/>
              <p:nvPr/>
            </p:nvSpPr>
            <p:spPr bwMode="auto">
              <a:xfrm>
                <a:off x="2858014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5" name="Freeform 234"/>
              <p:cNvSpPr/>
              <p:nvPr/>
            </p:nvSpPr>
            <p:spPr bwMode="auto">
              <a:xfrm>
                <a:off x="2853154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6" name="Freeform 235"/>
              <p:cNvSpPr/>
              <p:nvPr/>
            </p:nvSpPr>
            <p:spPr bwMode="auto">
              <a:xfrm>
                <a:off x="3079928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7" name="Oval 236"/>
              <p:cNvSpPr/>
              <p:nvPr/>
            </p:nvSpPr>
            <p:spPr bwMode="auto">
              <a:xfrm>
                <a:off x="278079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8" name="Oval 237"/>
              <p:cNvSpPr/>
              <p:nvPr/>
            </p:nvSpPr>
            <p:spPr bwMode="auto">
              <a:xfrm>
                <a:off x="3000599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9" name="Oval 238"/>
              <p:cNvSpPr/>
              <p:nvPr/>
            </p:nvSpPr>
            <p:spPr bwMode="auto">
              <a:xfrm>
                <a:off x="278079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0" name="Oval 239"/>
              <p:cNvSpPr/>
              <p:nvPr/>
            </p:nvSpPr>
            <p:spPr bwMode="auto">
              <a:xfrm>
                <a:off x="3890987" y="1818712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1" name="Freeform 240"/>
              <p:cNvSpPr/>
              <p:nvPr/>
            </p:nvSpPr>
            <p:spPr bwMode="auto">
              <a:xfrm>
                <a:off x="3320053" y="1672404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2" name="Freeform 241"/>
              <p:cNvSpPr/>
              <p:nvPr/>
            </p:nvSpPr>
            <p:spPr bwMode="auto">
              <a:xfrm>
                <a:off x="3536897" y="167968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3" name="Freeform 242"/>
              <p:cNvSpPr/>
              <p:nvPr/>
            </p:nvSpPr>
            <p:spPr bwMode="auto">
              <a:xfrm>
                <a:off x="3763671" y="167352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4" name="Freeform 243"/>
              <p:cNvSpPr/>
              <p:nvPr/>
            </p:nvSpPr>
            <p:spPr bwMode="auto">
              <a:xfrm>
                <a:off x="3973799" y="1682759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5" name="Freeform 244"/>
              <p:cNvSpPr/>
              <p:nvPr/>
            </p:nvSpPr>
            <p:spPr bwMode="auto">
              <a:xfrm>
                <a:off x="3324051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6" name="Freeform 245"/>
              <p:cNvSpPr/>
              <p:nvPr/>
            </p:nvSpPr>
            <p:spPr bwMode="auto">
              <a:xfrm>
                <a:off x="3753224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7" name="Freeform 246"/>
              <p:cNvSpPr/>
              <p:nvPr/>
            </p:nvSpPr>
            <p:spPr bwMode="auto">
              <a:xfrm>
                <a:off x="3945940" y="161574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8" name="Freeform 247"/>
              <p:cNvSpPr/>
              <p:nvPr/>
            </p:nvSpPr>
            <p:spPr bwMode="auto">
              <a:xfrm>
                <a:off x="3499355" y="160651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9" name="Oval 248"/>
              <p:cNvSpPr/>
              <p:nvPr/>
            </p:nvSpPr>
            <p:spPr bwMode="auto">
              <a:xfrm>
                <a:off x="3231558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0" name="Oval 249"/>
              <p:cNvSpPr/>
              <p:nvPr/>
            </p:nvSpPr>
            <p:spPr bwMode="auto">
              <a:xfrm>
                <a:off x="3451368" y="143028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1" name="Oval 250"/>
              <p:cNvSpPr/>
              <p:nvPr/>
            </p:nvSpPr>
            <p:spPr bwMode="auto">
              <a:xfrm>
                <a:off x="3671177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 bwMode="auto">
              <a:xfrm>
                <a:off x="3890987" y="143903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3" name="Oval 252"/>
              <p:cNvSpPr/>
              <p:nvPr/>
            </p:nvSpPr>
            <p:spPr bwMode="auto">
              <a:xfrm>
                <a:off x="3231558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4" name="Oval 253"/>
              <p:cNvSpPr/>
              <p:nvPr/>
            </p:nvSpPr>
            <p:spPr bwMode="auto">
              <a:xfrm>
                <a:off x="3451368" y="1809959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5" name="Oval 254"/>
              <p:cNvSpPr/>
              <p:nvPr/>
            </p:nvSpPr>
            <p:spPr bwMode="auto">
              <a:xfrm>
                <a:off x="3671177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1" name="Group 257"/>
            <p:cNvGrpSpPr/>
            <p:nvPr/>
          </p:nvGrpSpPr>
          <p:grpSpPr>
            <a:xfrm rot="5400000">
              <a:off x="215231" y="4098587"/>
              <a:ext cx="1357322" cy="1143008"/>
              <a:chOff x="2627784" y="4725144"/>
              <a:chExt cx="1738122" cy="1224136"/>
            </a:xfrm>
            <a:solidFill>
              <a:schemeClr val="bg2">
                <a:lumMod val="50000"/>
                <a:alpha val="80000"/>
              </a:schemeClr>
            </a:solidFill>
            <a:scene3d>
              <a:camera prst="orthographicFront"/>
              <a:lightRig rig="morning" dir="t"/>
            </a:scene3d>
          </p:grpSpPr>
          <p:sp>
            <p:nvSpPr>
              <p:cNvPr id="172" name="Rounded Rectangle 171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3" name="Rounded Rectangle 172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4" name="Rounded Rectangle 173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5" name="Rounded Rectangle 174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6" name="Rounded Rectangle 175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7" name="Rounded Rectangle 176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8" name="Rounded Rectangle 177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179" name="Curved Connector 229"/>
              <p:cNvCxnSpPr>
                <a:stCxn id="175" idx="2"/>
                <a:endCxn id="173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80" name="Curved Connector 229"/>
              <p:cNvCxnSpPr>
                <a:stCxn id="173" idx="0"/>
                <a:endCxn id="172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81" name="Curved Connector 229"/>
              <p:cNvCxnSpPr>
                <a:endCxn id="172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82" name="Curved Connector 229"/>
              <p:cNvCxnSpPr>
                <a:stCxn id="176" idx="0"/>
                <a:endCxn id="178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83" name="Curved Connector 229"/>
              <p:cNvCxnSpPr>
                <a:stCxn id="174" idx="2"/>
                <a:endCxn id="178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84" name="Curved Connector 229"/>
              <p:cNvCxnSpPr>
                <a:stCxn id="177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85" name="Curved Connector 229"/>
              <p:cNvCxnSpPr/>
              <p:nvPr/>
            </p:nvCxnSpPr>
            <p:spPr bwMode="auto">
              <a:xfrm flipV="1">
                <a:off x="2627784" y="5661248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186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</p:grpSp>
        <p:grpSp>
          <p:nvGrpSpPr>
            <p:cNvPr id="259" name="Group 258"/>
            <p:cNvGrpSpPr/>
            <p:nvPr/>
          </p:nvGrpSpPr>
          <p:grpSpPr>
            <a:xfrm>
              <a:off x="2225131" y="4383067"/>
              <a:ext cx="762693" cy="990149"/>
              <a:chOff x="1696308" y="2758406"/>
              <a:chExt cx="1020282" cy="1219765"/>
            </a:xfrm>
          </p:grpSpPr>
          <p:cxnSp>
            <p:nvCxnSpPr>
              <p:cNvPr id="260" name="Shape 259"/>
              <p:cNvCxnSpPr/>
              <p:nvPr/>
            </p:nvCxnSpPr>
            <p:spPr bwMode="auto">
              <a:xfrm rot="5400000">
                <a:off x="1887102" y="3612218"/>
                <a:ext cx="212233" cy="26677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cxnSp>
            <p:nvCxnSpPr>
              <p:cNvPr id="261" name="Shape 260"/>
              <p:cNvCxnSpPr/>
              <p:nvPr/>
            </p:nvCxnSpPr>
            <p:spPr bwMode="auto">
              <a:xfrm rot="16200000" flipH="1">
                <a:off x="2333282" y="3697589"/>
                <a:ext cx="309912" cy="89205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sp>
            <p:nvSpPr>
              <p:cNvPr id="262" name="Rounded Rectangle 261"/>
              <p:cNvSpPr/>
              <p:nvPr/>
            </p:nvSpPr>
            <p:spPr bwMode="auto">
              <a:xfrm rot="6399598">
                <a:off x="2092600" y="3525815"/>
                <a:ext cx="327520" cy="577191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0" tIns="252000" rIns="288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b="1" i="0" u="none" strike="noStrike" cap="none" normalizeH="0" baseline="0" dirty="0" smtClean="0">
                    <a:ln>
                      <a:noFill/>
                    </a:ln>
                    <a:solidFill>
                      <a:srgbClr val="0066CC"/>
                    </a:solidFill>
                    <a:effectLst/>
                    <a:latin typeface="Arial" pitchFamily="34" charset="0"/>
                    <a:cs typeface="Arial" pitchFamily="34" charset="0"/>
                  </a:rPr>
                  <a:t>AC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3" name="Rounded Rectangle 262"/>
              <p:cNvSpPr/>
              <p:nvPr/>
            </p:nvSpPr>
            <p:spPr bwMode="auto">
              <a:xfrm rot="675103">
                <a:off x="2338232" y="29453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" name="Rounded Rectangle 263"/>
              <p:cNvSpPr/>
              <p:nvPr/>
            </p:nvSpPr>
            <p:spPr bwMode="auto">
              <a:xfrm rot="675103">
                <a:off x="2550007" y="2967126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" name="Rounded Rectangle 264"/>
              <p:cNvSpPr/>
              <p:nvPr/>
            </p:nvSpPr>
            <p:spPr bwMode="auto">
              <a:xfrm rot="675103">
                <a:off x="2476782" y="30126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" name="Rounded Rectangle 265"/>
              <p:cNvSpPr/>
              <p:nvPr/>
            </p:nvSpPr>
            <p:spPr bwMode="auto">
              <a:xfrm rot="675103">
                <a:off x="2397795" y="2873912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" name="Rounded Rectangle 266"/>
              <p:cNvSpPr/>
              <p:nvPr/>
            </p:nvSpPr>
            <p:spPr bwMode="auto">
              <a:xfrm rot="675103">
                <a:off x="2409482" y="298370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" name="Rounded Rectangle 267"/>
              <p:cNvSpPr/>
              <p:nvPr/>
            </p:nvSpPr>
            <p:spPr bwMode="auto">
              <a:xfrm rot="675103">
                <a:off x="2492983" y="2864577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" name="Rounded Rectangle 268"/>
              <p:cNvSpPr/>
              <p:nvPr/>
            </p:nvSpPr>
            <p:spPr bwMode="auto">
              <a:xfrm rot="20632175">
                <a:off x="1912347" y="2910528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" name="Rounded Rectangle 269"/>
              <p:cNvSpPr/>
              <p:nvPr/>
            </p:nvSpPr>
            <p:spPr bwMode="auto">
              <a:xfrm rot="20632175">
                <a:off x="1839122" y="295605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" name="Rounded Rectangle 270"/>
              <p:cNvSpPr/>
              <p:nvPr/>
            </p:nvSpPr>
            <p:spPr bwMode="auto">
              <a:xfrm rot="20632175">
                <a:off x="1760135" y="2817314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" name="Rounded Rectangle 271"/>
              <p:cNvSpPr/>
              <p:nvPr/>
            </p:nvSpPr>
            <p:spPr bwMode="auto">
              <a:xfrm rot="20632175">
                <a:off x="1771822" y="2927105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" name="Rounded Rectangle 272"/>
              <p:cNvSpPr/>
              <p:nvPr/>
            </p:nvSpPr>
            <p:spPr bwMode="auto">
              <a:xfrm rot="20632175">
                <a:off x="1855323" y="2807979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" name="Rounded Rectangle 273"/>
              <p:cNvSpPr/>
              <p:nvPr/>
            </p:nvSpPr>
            <p:spPr bwMode="auto">
              <a:xfrm rot="675103">
                <a:off x="2322460" y="2816845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" name="Rounded Rectangle 274"/>
              <p:cNvSpPr/>
              <p:nvPr/>
            </p:nvSpPr>
            <p:spPr bwMode="auto">
              <a:xfrm rot="20584901">
                <a:off x="1696308" y="2758406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6" name="Group 275"/>
            <p:cNvGrpSpPr/>
            <p:nvPr/>
          </p:nvGrpSpPr>
          <p:grpSpPr>
            <a:xfrm>
              <a:off x="2739242" y="5013176"/>
              <a:ext cx="1040670" cy="1659020"/>
              <a:chOff x="1742453" y="4029029"/>
              <a:chExt cx="1293890" cy="2020976"/>
            </a:xfrm>
          </p:grpSpPr>
          <p:sp>
            <p:nvSpPr>
              <p:cNvPr id="277" name="TextBox 276"/>
              <p:cNvSpPr txBox="1"/>
              <p:nvPr/>
            </p:nvSpPr>
            <p:spPr>
              <a:xfrm>
                <a:off x="1916421" y="4029029"/>
                <a:ext cx="966550" cy="56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ATP</a:t>
                </a:r>
                <a:endParaRPr lang="en-US" sz="2400" b="1" i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" name="TextBox 277"/>
              <p:cNvSpPr txBox="1"/>
              <p:nvPr/>
            </p:nvSpPr>
            <p:spPr>
              <a:xfrm>
                <a:off x="1742453" y="4739485"/>
                <a:ext cx="1293890" cy="5623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i="0" dirty="0" err="1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cAMP</a:t>
                </a:r>
                <a:endParaRPr lang="en-US" sz="2400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1817992" y="5487617"/>
                <a:ext cx="1038779" cy="56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PKA</a:t>
                </a:r>
                <a:endParaRPr lang="en-US" sz="2400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" name="Down Arrow 279"/>
              <p:cNvSpPr/>
              <p:nvPr/>
            </p:nvSpPr>
            <p:spPr bwMode="auto">
              <a:xfrm>
                <a:off x="2246316" y="4507161"/>
                <a:ext cx="241610" cy="292654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rgbClr val="00CC99"/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" name="Down Arrow 280"/>
              <p:cNvSpPr/>
              <p:nvPr/>
            </p:nvSpPr>
            <p:spPr bwMode="auto">
              <a:xfrm>
                <a:off x="2243118" y="5261753"/>
                <a:ext cx="241610" cy="292654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rgbClr val="00CC99"/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83" name="Straight Connector 282"/>
            <p:cNvCxnSpPr/>
            <p:nvPr/>
          </p:nvCxnSpPr>
          <p:spPr bwMode="auto">
            <a:xfrm flipV="1">
              <a:off x="1924292" y="5229200"/>
              <a:ext cx="329597" cy="144016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lumMod val="60000"/>
            <a:lumOff val="40000"/>
            <a:alpha val="3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softEdge rad="63500"/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152783</TotalTime>
  <Words>2224</Words>
  <Application>Microsoft Office PowerPoint</Application>
  <PresentationFormat>On-screen Show (4:3)</PresentationFormat>
  <Paragraphs>500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Standarddesign</vt:lpstr>
      <vt:lpstr>Pharmacology Module 3  L2 - Monoamine neurotransmitters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Sohag</dc:creator>
  <cp:lastModifiedBy>Shiel, Nuala</cp:lastModifiedBy>
  <cp:revision>1317</cp:revision>
  <dcterms:modified xsi:type="dcterms:W3CDTF">2013-01-08T14:30:36Z</dcterms:modified>
</cp:coreProperties>
</file>