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324" r:id="rId3"/>
    <p:sldId id="352" r:id="rId4"/>
    <p:sldId id="340" r:id="rId5"/>
    <p:sldId id="339" r:id="rId6"/>
    <p:sldId id="343" r:id="rId7"/>
    <p:sldId id="344" r:id="rId8"/>
    <p:sldId id="341" r:id="rId9"/>
    <p:sldId id="353" r:id="rId10"/>
    <p:sldId id="346" r:id="rId11"/>
    <p:sldId id="347" r:id="rId12"/>
    <p:sldId id="349" r:id="rId13"/>
    <p:sldId id="348" r:id="rId14"/>
    <p:sldId id="354" r:id="rId15"/>
    <p:sldId id="351" r:id="rId16"/>
    <p:sldId id="355" r:id="rId17"/>
    <p:sldId id="328" r:id="rId18"/>
    <p:sldId id="329" r:id="rId19"/>
    <p:sldId id="330" r:id="rId20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9933"/>
    <a:srgbClr val="000000"/>
    <a:srgbClr val="FFCC66"/>
    <a:srgbClr val="FFCC99"/>
    <a:srgbClr val="FF9900"/>
    <a:srgbClr val="CCCC00"/>
    <a:srgbClr val="FFFF99"/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92" autoAdjust="0"/>
    <p:restoredTop sz="90560" autoAdjust="0"/>
  </p:normalViewPr>
  <p:slideViewPr>
    <p:cSldViewPr showGuides="1">
      <p:cViewPr>
        <p:scale>
          <a:sx n="50" d="100"/>
          <a:sy n="50" d="100"/>
        </p:scale>
        <p:origin x="-942" y="-372"/>
      </p:cViewPr>
      <p:guideLst>
        <p:guide orient="horz" pos="4020"/>
        <p:guide pos="5759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68" y="141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6343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516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3417887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3640720"/>
            <a:ext cx="4985393" cy="5542848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928794" y="76181"/>
            <a:ext cx="625794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706" y="93267"/>
            <a:ext cx="152400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Bodoni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8868"/>
            <a:ext cx="8424936" cy="2512300"/>
          </a:xfrm>
          <a:noFill/>
        </p:spPr>
        <p:txBody>
          <a:bodyPr/>
          <a:lstStyle/>
          <a:p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Pharmacology Module </a:t>
            </a:r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3</a:t>
            </a:r>
            <a:b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44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L1- Amino </a:t>
            </a:r>
            <a:r>
              <a:rPr lang="en-GB" sz="44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Acid Neurotransmitters</a:t>
            </a:r>
            <a:endParaRPr lang="en-GB" sz="4400" b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7544" y="5308798"/>
            <a:ext cx="33123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320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 rot="5400000">
            <a:off x="-175623" y="1019366"/>
            <a:ext cx="4032450" cy="3610211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grpSp>
        <p:nvGrpSpPr>
          <p:cNvPr id="4" name="Group 23"/>
          <p:cNvGrpSpPr/>
          <p:nvPr/>
        </p:nvGrpSpPr>
        <p:grpSpPr>
          <a:xfrm>
            <a:off x="2582419" y="870856"/>
            <a:ext cx="2429985" cy="3429518"/>
            <a:chOff x="4470265" y="1360398"/>
            <a:chExt cx="2429985" cy="3429518"/>
          </a:xfrm>
          <a:effectLst>
            <a:outerShdw blurRad="50800" dist="419100" dir="2700000" sx="94000" sy="94000" algn="tl" rotWithShape="0">
              <a:prstClr val="black">
                <a:alpha val="7000"/>
              </a:prstClr>
            </a:outerShdw>
          </a:effectLst>
        </p:grpSpPr>
        <p:sp>
          <p:nvSpPr>
            <p:cNvPr id="22" name="Freeform 21"/>
            <p:cNvSpPr/>
            <p:nvPr/>
          </p:nvSpPr>
          <p:spPr bwMode="auto">
            <a:xfrm>
              <a:off x="4470265" y="1360398"/>
              <a:ext cx="2429985" cy="3429518"/>
            </a:xfrm>
            <a:custGeom>
              <a:avLst/>
              <a:gdLst>
                <a:gd name="connsiteX0" fmla="*/ 106438 w 2472266"/>
                <a:gd name="connsiteY0" fmla="*/ 74990 h 3742266"/>
                <a:gd name="connsiteX1" fmla="*/ 62895 w 2472266"/>
                <a:gd name="connsiteY1" fmla="*/ 292705 h 3742266"/>
                <a:gd name="connsiteX2" fmla="*/ 222552 w 2472266"/>
                <a:gd name="connsiteY2" fmla="*/ 452362 h 3742266"/>
                <a:gd name="connsiteX3" fmla="*/ 599923 w 2472266"/>
                <a:gd name="connsiteY3" fmla="*/ 699105 h 3742266"/>
                <a:gd name="connsiteX4" fmla="*/ 803123 w 2472266"/>
                <a:gd name="connsiteY4" fmla="*/ 1207105 h 3742266"/>
                <a:gd name="connsiteX5" fmla="*/ 1093409 w 2472266"/>
                <a:gd name="connsiteY5" fmla="*/ 1628019 h 3742266"/>
                <a:gd name="connsiteX6" fmla="*/ 1354666 w 2472266"/>
                <a:gd name="connsiteY6" fmla="*/ 1961847 h 3742266"/>
                <a:gd name="connsiteX7" fmla="*/ 1427238 w 2472266"/>
                <a:gd name="connsiteY7" fmla="*/ 2397276 h 3742266"/>
                <a:gd name="connsiteX8" fmla="*/ 1195009 w 2472266"/>
                <a:gd name="connsiteY8" fmla="*/ 2847219 h 3742266"/>
                <a:gd name="connsiteX9" fmla="*/ 672495 w 2472266"/>
                <a:gd name="connsiteY9" fmla="*/ 3485847 h 3742266"/>
                <a:gd name="connsiteX10" fmla="*/ 411238 w 2472266"/>
                <a:gd name="connsiteY10" fmla="*/ 3616476 h 3742266"/>
                <a:gd name="connsiteX11" fmla="*/ 454781 w 2472266"/>
                <a:gd name="connsiteY11" fmla="*/ 3718076 h 3742266"/>
                <a:gd name="connsiteX12" fmla="*/ 701523 w 2472266"/>
                <a:gd name="connsiteY12" fmla="*/ 3674533 h 3742266"/>
                <a:gd name="connsiteX13" fmla="*/ 1195009 w 2472266"/>
                <a:gd name="connsiteY13" fmla="*/ 3311676 h 3742266"/>
                <a:gd name="connsiteX14" fmla="*/ 1920723 w 2472266"/>
                <a:gd name="connsiteY14" fmla="*/ 2876247 h 3742266"/>
                <a:gd name="connsiteX15" fmla="*/ 2399695 w 2472266"/>
                <a:gd name="connsiteY15" fmla="*/ 1802190 h 3742266"/>
                <a:gd name="connsiteX16" fmla="*/ 2356152 w 2472266"/>
                <a:gd name="connsiteY16" fmla="*/ 829733 h 3742266"/>
                <a:gd name="connsiteX17" fmla="*/ 1732038 w 2472266"/>
                <a:gd name="connsiteY17" fmla="*/ 191105 h 3742266"/>
                <a:gd name="connsiteX18" fmla="*/ 701523 w 2472266"/>
                <a:gd name="connsiteY18" fmla="*/ 16933 h 3742266"/>
                <a:gd name="connsiteX19" fmla="*/ 106438 w 2472266"/>
                <a:gd name="connsiteY19" fmla="*/ 74990 h 3742266"/>
                <a:gd name="connsiteX0" fmla="*/ 106438 w 2472266"/>
                <a:gd name="connsiteY0" fmla="*/ 74990 h 3761619"/>
                <a:gd name="connsiteX1" fmla="*/ 62895 w 2472266"/>
                <a:gd name="connsiteY1" fmla="*/ 292705 h 3761619"/>
                <a:gd name="connsiteX2" fmla="*/ 222552 w 2472266"/>
                <a:gd name="connsiteY2" fmla="*/ 452362 h 3761619"/>
                <a:gd name="connsiteX3" fmla="*/ 599923 w 2472266"/>
                <a:gd name="connsiteY3" fmla="*/ 699105 h 3761619"/>
                <a:gd name="connsiteX4" fmla="*/ 803123 w 2472266"/>
                <a:gd name="connsiteY4" fmla="*/ 1207105 h 3761619"/>
                <a:gd name="connsiteX5" fmla="*/ 1093409 w 2472266"/>
                <a:gd name="connsiteY5" fmla="*/ 1628019 h 3761619"/>
                <a:gd name="connsiteX6" fmla="*/ 1354666 w 2472266"/>
                <a:gd name="connsiteY6" fmla="*/ 1961847 h 3761619"/>
                <a:gd name="connsiteX7" fmla="*/ 1427238 w 2472266"/>
                <a:gd name="connsiteY7" fmla="*/ 2397276 h 3761619"/>
                <a:gd name="connsiteX8" fmla="*/ 1195009 w 2472266"/>
                <a:gd name="connsiteY8" fmla="*/ 2847219 h 3761619"/>
                <a:gd name="connsiteX9" fmla="*/ 411238 w 2472266"/>
                <a:gd name="connsiteY9" fmla="*/ 3616476 h 3761619"/>
                <a:gd name="connsiteX10" fmla="*/ 454781 w 2472266"/>
                <a:gd name="connsiteY10" fmla="*/ 3718076 h 3761619"/>
                <a:gd name="connsiteX11" fmla="*/ 701523 w 2472266"/>
                <a:gd name="connsiteY11" fmla="*/ 3674533 h 3761619"/>
                <a:gd name="connsiteX12" fmla="*/ 1195009 w 2472266"/>
                <a:gd name="connsiteY12" fmla="*/ 3311676 h 3761619"/>
                <a:gd name="connsiteX13" fmla="*/ 1920723 w 2472266"/>
                <a:gd name="connsiteY13" fmla="*/ 2876247 h 3761619"/>
                <a:gd name="connsiteX14" fmla="*/ 2399695 w 2472266"/>
                <a:gd name="connsiteY14" fmla="*/ 1802190 h 3761619"/>
                <a:gd name="connsiteX15" fmla="*/ 2356152 w 2472266"/>
                <a:gd name="connsiteY15" fmla="*/ 829733 h 3761619"/>
                <a:gd name="connsiteX16" fmla="*/ 1732038 w 2472266"/>
                <a:gd name="connsiteY16" fmla="*/ 191105 h 3761619"/>
                <a:gd name="connsiteX17" fmla="*/ 701523 w 2472266"/>
                <a:gd name="connsiteY17" fmla="*/ 16933 h 3761619"/>
                <a:gd name="connsiteX18" fmla="*/ 106438 w 2472266"/>
                <a:gd name="connsiteY18" fmla="*/ 74990 h 3761619"/>
                <a:gd name="connsiteX0" fmla="*/ 106438 w 2472266"/>
                <a:gd name="connsiteY0" fmla="*/ 74990 h 3754362"/>
                <a:gd name="connsiteX1" fmla="*/ 62895 w 2472266"/>
                <a:gd name="connsiteY1" fmla="*/ 292705 h 3754362"/>
                <a:gd name="connsiteX2" fmla="*/ 222552 w 2472266"/>
                <a:gd name="connsiteY2" fmla="*/ 452362 h 3754362"/>
                <a:gd name="connsiteX3" fmla="*/ 599923 w 2472266"/>
                <a:gd name="connsiteY3" fmla="*/ 699105 h 3754362"/>
                <a:gd name="connsiteX4" fmla="*/ 803123 w 2472266"/>
                <a:gd name="connsiteY4" fmla="*/ 1207105 h 3754362"/>
                <a:gd name="connsiteX5" fmla="*/ 1093409 w 2472266"/>
                <a:gd name="connsiteY5" fmla="*/ 1628019 h 3754362"/>
                <a:gd name="connsiteX6" fmla="*/ 1354666 w 2472266"/>
                <a:gd name="connsiteY6" fmla="*/ 1961847 h 3754362"/>
                <a:gd name="connsiteX7" fmla="*/ 1427238 w 2472266"/>
                <a:gd name="connsiteY7" fmla="*/ 2397276 h 3754362"/>
                <a:gd name="connsiteX8" fmla="*/ 1195009 w 2472266"/>
                <a:gd name="connsiteY8" fmla="*/ 2847219 h 3754362"/>
                <a:gd name="connsiteX9" fmla="*/ 411238 w 2472266"/>
                <a:gd name="connsiteY9" fmla="*/ 3616476 h 3754362"/>
                <a:gd name="connsiteX10" fmla="*/ 701523 w 2472266"/>
                <a:gd name="connsiteY10" fmla="*/ 3674533 h 3754362"/>
                <a:gd name="connsiteX11" fmla="*/ 1195009 w 2472266"/>
                <a:gd name="connsiteY11" fmla="*/ 3311676 h 3754362"/>
                <a:gd name="connsiteX12" fmla="*/ 1920723 w 2472266"/>
                <a:gd name="connsiteY12" fmla="*/ 2876247 h 3754362"/>
                <a:gd name="connsiteX13" fmla="*/ 2399695 w 2472266"/>
                <a:gd name="connsiteY13" fmla="*/ 1802190 h 3754362"/>
                <a:gd name="connsiteX14" fmla="*/ 2356152 w 2472266"/>
                <a:gd name="connsiteY14" fmla="*/ 829733 h 3754362"/>
                <a:gd name="connsiteX15" fmla="*/ 1732038 w 2472266"/>
                <a:gd name="connsiteY15" fmla="*/ 191105 h 3754362"/>
                <a:gd name="connsiteX16" fmla="*/ 701523 w 2472266"/>
                <a:gd name="connsiteY16" fmla="*/ 16933 h 3754362"/>
                <a:gd name="connsiteX17" fmla="*/ 106438 w 2472266"/>
                <a:gd name="connsiteY17" fmla="*/ 74990 h 3754362"/>
                <a:gd name="connsiteX0" fmla="*/ 106438 w 2472266"/>
                <a:gd name="connsiteY0" fmla="*/ 74990 h 3751942"/>
                <a:gd name="connsiteX1" fmla="*/ 62895 w 2472266"/>
                <a:gd name="connsiteY1" fmla="*/ 292705 h 3751942"/>
                <a:gd name="connsiteX2" fmla="*/ 222552 w 2472266"/>
                <a:gd name="connsiteY2" fmla="*/ 452362 h 3751942"/>
                <a:gd name="connsiteX3" fmla="*/ 599923 w 2472266"/>
                <a:gd name="connsiteY3" fmla="*/ 699105 h 3751942"/>
                <a:gd name="connsiteX4" fmla="*/ 803123 w 2472266"/>
                <a:gd name="connsiteY4" fmla="*/ 1207105 h 3751942"/>
                <a:gd name="connsiteX5" fmla="*/ 1093409 w 2472266"/>
                <a:gd name="connsiteY5" fmla="*/ 1628019 h 3751942"/>
                <a:gd name="connsiteX6" fmla="*/ 1354666 w 2472266"/>
                <a:gd name="connsiteY6" fmla="*/ 1961847 h 3751942"/>
                <a:gd name="connsiteX7" fmla="*/ 1427238 w 2472266"/>
                <a:gd name="connsiteY7" fmla="*/ 2397276 h 3751942"/>
                <a:gd name="connsiteX8" fmla="*/ 1195009 w 2472266"/>
                <a:gd name="connsiteY8" fmla="*/ 2847219 h 3751942"/>
                <a:gd name="connsiteX9" fmla="*/ 701523 w 2472266"/>
                <a:gd name="connsiteY9" fmla="*/ 3674533 h 3751942"/>
                <a:gd name="connsiteX10" fmla="*/ 1195009 w 2472266"/>
                <a:gd name="connsiteY10" fmla="*/ 3311676 h 3751942"/>
                <a:gd name="connsiteX11" fmla="*/ 1920723 w 2472266"/>
                <a:gd name="connsiteY11" fmla="*/ 2876247 h 3751942"/>
                <a:gd name="connsiteX12" fmla="*/ 2399695 w 2472266"/>
                <a:gd name="connsiteY12" fmla="*/ 1802190 h 3751942"/>
                <a:gd name="connsiteX13" fmla="*/ 2356152 w 2472266"/>
                <a:gd name="connsiteY13" fmla="*/ 829733 h 3751942"/>
                <a:gd name="connsiteX14" fmla="*/ 1732038 w 2472266"/>
                <a:gd name="connsiteY14" fmla="*/ 191105 h 3751942"/>
                <a:gd name="connsiteX15" fmla="*/ 701523 w 2472266"/>
                <a:gd name="connsiteY15" fmla="*/ 16933 h 3751942"/>
                <a:gd name="connsiteX16" fmla="*/ 106438 w 2472266"/>
                <a:gd name="connsiteY16" fmla="*/ 74990 h 3751942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77140"/>
                <a:gd name="connsiteX1" fmla="*/ 62895 w 2472266"/>
                <a:gd name="connsiteY1" fmla="*/ 292705 h 3377140"/>
                <a:gd name="connsiteX2" fmla="*/ 222552 w 2472266"/>
                <a:gd name="connsiteY2" fmla="*/ 452362 h 3377140"/>
                <a:gd name="connsiteX3" fmla="*/ 599923 w 2472266"/>
                <a:gd name="connsiteY3" fmla="*/ 699105 h 3377140"/>
                <a:gd name="connsiteX4" fmla="*/ 803123 w 2472266"/>
                <a:gd name="connsiteY4" fmla="*/ 1207105 h 3377140"/>
                <a:gd name="connsiteX5" fmla="*/ 1093409 w 2472266"/>
                <a:gd name="connsiteY5" fmla="*/ 1628019 h 3377140"/>
                <a:gd name="connsiteX6" fmla="*/ 1354666 w 2472266"/>
                <a:gd name="connsiteY6" fmla="*/ 1961847 h 3377140"/>
                <a:gd name="connsiteX7" fmla="*/ 1427238 w 2472266"/>
                <a:gd name="connsiteY7" fmla="*/ 2397276 h 3377140"/>
                <a:gd name="connsiteX8" fmla="*/ 1195009 w 2472266"/>
                <a:gd name="connsiteY8" fmla="*/ 2847219 h 3377140"/>
                <a:gd name="connsiteX9" fmla="*/ 1195009 w 2472266"/>
                <a:gd name="connsiteY9" fmla="*/ 3311676 h 3377140"/>
                <a:gd name="connsiteX10" fmla="*/ 1920723 w 2472266"/>
                <a:gd name="connsiteY10" fmla="*/ 2876247 h 3377140"/>
                <a:gd name="connsiteX11" fmla="*/ 2399695 w 2472266"/>
                <a:gd name="connsiteY11" fmla="*/ 1802190 h 3377140"/>
                <a:gd name="connsiteX12" fmla="*/ 2356152 w 2472266"/>
                <a:gd name="connsiteY12" fmla="*/ 829733 h 3377140"/>
                <a:gd name="connsiteX13" fmla="*/ 1732038 w 2472266"/>
                <a:gd name="connsiteY13" fmla="*/ 191105 h 3377140"/>
                <a:gd name="connsiteX14" fmla="*/ 701523 w 2472266"/>
                <a:gd name="connsiteY14" fmla="*/ 16933 h 3377140"/>
                <a:gd name="connsiteX15" fmla="*/ 106438 w 2472266"/>
                <a:gd name="connsiteY15" fmla="*/ 74990 h 3377140"/>
                <a:gd name="connsiteX0" fmla="*/ 64157 w 2429985"/>
                <a:gd name="connsiteY0" fmla="*/ 74990 h 3377140"/>
                <a:gd name="connsiteX1" fmla="*/ 20614 w 2429985"/>
                <a:gd name="connsiteY1" fmla="*/ 292705 h 3377140"/>
                <a:gd name="connsiteX2" fmla="*/ 180271 w 2429985"/>
                <a:gd name="connsiteY2" fmla="*/ 452362 h 3377140"/>
                <a:gd name="connsiteX3" fmla="*/ 557642 w 2429985"/>
                <a:gd name="connsiteY3" fmla="*/ 699105 h 3377140"/>
                <a:gd name="connsiteX4" fmla="*/ 760842 w 2429985"/>
                <a:gd name="connsiteY4" fmla="*/ 1207105 h 3377140"/>
                <a:gd name="connsiteX5" fmla="*/ 1051128 w 2429985"/>
                <a:gd name="connsiteY5" fmla="*/ 1628019 h 3377140"/>
                <a:gd name="connsiteX6" fmla="*/ 1312385 w 2429985"/>
                <a:gd name="connsiteY6" fmla="*/ 1961847 h 3377140"/>
                <a:gd name="connsiteX7" fmla="*/ 1384957 w 2429985"/>
                <a:gd name="connsiteY7" fmla="*/ 2397276 h 3377140"/>
                <a:gd name="connsiteX8" fmla="*/ 1152728 w 2429985"/>
                <a:gd name="connsiteY8" fmla="*/ 2847219 h 3377140"/>
                <a:gd name="connsiteX9" fmla="*/ 1152728 w 2429985"/>
                <a:gd name="connsiteY9" fmla="*/ 3311676 h 3377140"/>
                <a:gd name="connsiteX10" fmla="*/ 1878442 w 2429985"/>
                <a:gd name="connsiteY10" fmla="*/ 2876247 h 3377140"/>
                <a:gd name="connsiteX11" fmla="*/ 2357414 w 2429985"/>
                <a:gd name="connsiteY11" fmla="*/ 1802190 h 3377140"/>
                <a:gd name="connsiteX12" fmla="*/ 2313871 w 2429985"/>
                <a:gd name="connsiteY12" fmla="*/ 829733 h 3377140"/>
                <a:gd name="connsiteX13" fmla="*/ 1689757 w 2429985"/>
                <a:gd name="connsiteY13" fmla="*/ 191105 h 3377140"/>
                <a:gd name="connsiteX14" fmla="*/ 659242 w 2429985"/>
                <a:gd name="connsiteY14" fmla="*/ 16933 h 3377140"/>
                <a:gd name="connsiteX15" fmla="*/ 64157 w 2429985"/>
                <a:gd name="connsiteY15" fmla="*/ 74990 h 3377140"/>
                <a:gd name="connsiteX0" fmla="*/ 64157 w 2429985"/>
                <a:gd name="connsiteY0" fmla="*/ 127368 h 3429518"/>
                <a:gd name="connsiteX1" fmla="*/ 20614 w 2429985"/>
                <a:gd name="connsiteY1" fmla="*/ 345083 h 3429518"/>
                <a:gd name="connsiteX2" fmla="*/ 180271 w 2429985"/>
                <a:gd name="connsiteY2" fmla="*/ 504740 h 3429518"/>
                <a:gd name="connsiteX3" fmla="*/ 557642 w 2429985"/>
                <a:gd name="connsiteY3" fmla="*/ 751483 h 3429518"/>
                <a:gd name="connsiteX4" fmla="*/ 760842 w 2429985"/>
                <a:gd name="connsiteY4" fmla="*/ 1259483 h 3429518"/>
                <a:gd name="connsiteX5" fmla="*/ 1051128 w 2429985"/>
                <a:gd name="connsiteY5" fmla="*/ 1680397 h 3429518"/>
                <a:gd name="connsiteX6" fmla="*/ 1312385 w 2429985"/>
                <a:gd name="connsiteY6" fmla="*/ 2014225 h 3429518"/>
                <a:gd name="connsiteX7" fmla="*/ 1384957 w 2429985"/>
                <a:gd name="connsiteY7" fmla="*/ 2449654 h 3429518"/>
                <a:gd name="connsiteX8" fmla="*/ 1152728 w 2429985"/>
                <a:gd name="connsiteY8" fmla="*/ 2899597 h 3429518"/>
                <a:gd name="connsiteX9" fmla="*/ 1152728 w 2429985"/>
                <a:gd name="connsiteY9" fmla="*/ 3364054 h 3429518"/>
                <a:gd name="connsiteX10" fmla="*/ 1878442 w 2429985"/>
                <a:gd name="connsiteY10" fmla="*/ 2928625 h 3429518"/>
                <a:gd name="connsiteX11" fmla="*/ 2357414 w 2429985"/>
                <a:gd name="connsiteY11" fmla="*/ 1854568 h 3429518"/>
                <a:gd name="connsiteX12" fmla="*/ 2313871 w 2429985"/>
                <a:gd name="connsiteY12" fmla="*/ 882111 h 3429518"/>
                <a:gd name="connsiteX13" fmla="*/ 1689757 w 2429985"/>
                <a:gd name="connsiteY13" fmla="*/ 243483 h 3429518"/>
                <a:gd name="connsiteX14" fmla="*/ 659242 w 2429985"/>
                <a:gd name="connsiteY14" fmla="*/ 69311 h 3429518"/>
                <a:gd name="connsiteX15" fmla="*/ 64157 w 2429985"/>
                <a:gd name="connsiteY15" fmla="*/ 127368 h 342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29985" h="3429518">
                  <a:moveTo>
                    <a:pt x="64157" y="127368"/>
                  </a:moveTo>
                  <a:cubicBezTo>
                    <a:pt x="0" y="281737"/>
                    <a:pt x="1262" y="282188"/>
                    <a:pt x="20614" y="345083"/>
                  </a:cubicBezTo>
                  <a:cubicBezTo>
                    <a:pt x="39966" y="407978"/>
                    <a:pt x="90766" y="437007"/>
                    <a:pt x="180271" y="504740"/>
                  </a:cubicBezTo>
                  <a:cubicBezTo>
                    <a:pt x="269776" y="572473"/>
                    <a:pt x="460880" y="625693"/>
                    <a:pt x="557642" y="751483"/>
                  </a:cubicBezTo>
                  <a:cubicBezTo>
                    <a:pt x="654404" y="877273"/>
                    <a:pt x="678594" y="1104664"/>
                    <a:pt x="760842" y="1259483"/>
                  </a:cubicBezTo>
                  <a:cubicBezTo>
                    <a:pt x="843090" y="1414302"/>
                    <a:pt x="959204" y="1554607"/>
                    <a:pt x="1051128" y="1680397"/>
                  </a:cubicBezTo>
                  <a:cubicBezTo>
                    <a:pt x="1143052" y="1806187"/>
                    <a:pt x="1256747" y="1886016"/>
                    <a:pt x="1312385" y="2014225"/>
                  </a:cubicBezTo>
                  <a:cubicBezTo>
                    <a:pt x="1368023" y="2142434"/>
                    <a:pt x="1411566" y="2302092"/>
                    <a:pt x="1384957" y="2449654"/>
                  </a:cubicBezTo>
                  <a:cubicBezTo>
                    <a:pt x="1358348" y="2597216"/>
                    <a:pt x="1191433" y="2747197"/>
                    <a:pt x="1152728" y="2899597"/>
                  </a:cubicBezTo>
                  <a:cubicBezTo>
                    <a:pt x="1114023" y="3051997"/>
                    <a:pt x="1067431" y="3144071"/>
                    <a:pt x="1152728" y="3364054"/>
                  </a:cubicBezTo>
                  <a:cubicBezTo>
                    <a:pt x="1428266" y="3429518"/>
                    <a:pt x="1677661" y="3180206"/>
                    <a:pt x="1878442" y="2928625"/>
                  </a:cubicBezTo>
                  <a:cubicBezTo>
                    <a:pt x="2079223" y="2677044"/>
                    <a:pt x="2284843" y="2195654"/>
                    <a:pt x="2357414" y="1854568"/>
                  </a:cubicBezTo>
                  <a:cubicBezTo>
                    <a:pt x="2429985" y="1513482"/>
                    <a:pt x="2425147" y="1150625"/>
                    <a:pt x="2313871" y="882111"/>
                  </a:cubicBezTo>
                  <a:cubicBezTo>
                    <a:pt x="2202595" y="613597"/>
                    <a:pt x="1965529" y="378950"/>
                    <a:pt x="1689757" y="243483"/>
                  </a:cubicBezTo>
                  <a:cubicBezTo>
                    <a:pt x="1413986" y="108016"/>
                    <a:pt x="927756" y="86244"/>
                    <a:pt x="659242" y="69311"/>
                  </a:cubicBezTo>
                  <a:cubicBezTo>
                    <a:pt x="390728" y="52378"/>
                    <a:pt x="98452" y="0"/>
                    <a:pt x="64157" y="12736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0" h="381000"/>
              <a:bevelB w="254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14158054">
              <a:off x="6005804" y="1929126"/>
              <a:ext cx="642942" cy="500066"/>
            </a:xfrm>
            <a:prstGeom prst="ellipse">
              <a:avLst/>
            </a:prstGeom>
            <a:solidFill>
              <a:schemeClr val="tx1">
                <a:lumMod val="50000"/>
                <a:alpha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145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3678" y="2132856"/>
            <a:ext cx="2642351" cy="1886722"/>
            <a:chOff x="403678" y="2132856"/>
            <a:chExt cx="2642351" cy="1886722"/>
          </a:xfrm>
        </p:grpSpPr>
        <p:sp>
          <p:nvSpPr>
            <p:cNvPr id="14" name="Circular Arrow 13"/>
            <p:cNvSpPr/>
            <p:nvPr/>
          </p:nvSpPr>
          <p:spPr bwMode="auto">
            <a:xfrm flipH="1">
              <a:off x="779731" y="2291386"/>
              <a:ext cx="1296144" cy="1728192"/>
            </a:xfrm>
            <a:prstGeom prst="circularArrow">
              <a:avLst>
                <a:gd name="adj1" fmla="val 14140"/>
                <a:gd name="adj2" fmla="val 1223004"/>
                <a:gd name="adj3" fmla="val 20188977"/>
                <a:gd name="adj4" fmla="val 16312025"/>
                <a:gd name="adj5" fmla="val 14226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Circular Arrow 26"/>
            <p:cNvSpPr/>
            <p:nvPr/>
          </p:nvSpPr>
          <p:spPr bwMode="auto">
            <a:xfrm>
              <a:off x="1403648" y="2276872"/>
              <a:ext cx="1296144" cy="1728192"/>
            </a:xfrm>
            <a:prstGeom prst="circularArrow">
              <a:avLst>
                <a:gd name="adj1" fmla="val 14140"/>
                <a:gd name="adj2" fmla="val 1223004"/>
                <a:gd name="adj3" fmla="val 20188977"/>
                <a:gd name="adj4" fmla="val 16312025"/>
                <a:gd name="adj5" fmla="val 14226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03678" y="2132856"/>
              <a:ext cx="2642351" cy="1350895"/>
              <a:chOff x="403678" y="2132856"/>
              <a:chExt cx="2642351" cy="135089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363584" y="2132856"/>
                <a:ext cx="760144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400" b="1" i="0" dirty="0" err="1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Glu</a:t>
                </a:r>
                <a:endParaRPr lang="en-US" sz="24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03678" y="3068960"/>
                <a:ext cx="98616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GABA</a:t>
                </a:r>
                <a:endParaRPr lang="en-US" sz="2000" b="1" i="0" dirty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059862" y="3083641"/>
                <a:ext cx="98616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GABA</a:t>
                </a:r>
                <a:endParaRPr lang="en-US" sz="2000" b="1" i="0" dirty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051720" y="256490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solidFill>
                      <a:schemeClr val="tx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GAD</a:t>
                </a:r>
                <a:r>
                  <a:rPr lang="en-GB" sz="1800" b="1" i="0" baseline="-25000" dirty="0" smtClean="0">
                    <a:solidFill>
                      <a:schemeClr val="tx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65</a:t>
                </a:r>
                <a:endParaRPr lang="en-GB" sz="1800" b="1" i="0" dirty="0">
                  <a:solidFill>
                    <a:schemeClr val="tx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3568" y="256490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solidFill>
                      <a:schemeClr val="tx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GAD</a:t>
                </a:r>
                <a:r>
                  <a:rPr lang="en-GB" sz="1800" b="1" i="0" baseline="-25000" dirty="0" smtClean="0">
                    <a:solidFill>
                      <a:schemeClr val="tx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67</a:t>
                </a:r>
                <a:endParaRPr lang="en-GB" sz="1800" b="1" i="0" dirty="0">
                  <a:solidFill>
                    <a:schemeClr val="tx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716107" y="2999246"/>
            <a:ext cx="2461682" cy="2787935"/>
            <a:chOff x="716107" y="2999246"/>
            <a:chExt cx="2461682" cy="2787935"/>
          </a:xfrm>
        </p:grpSpPr>
        <p:sp>
          <p:nvSpPr>
            <p:cNvPr id="25" name="Circular Arrow 24"/>
            <p:cNvSpPr/>
            <p:nvPr/>
          </p:nvSpPr>
          <p:spPr bwMode="auto">
            <a:xfrm rot="19908454" flipV="1">
              <a:off x="1533902" y="4121785"/>
              <a:ext cx="1440160" cy="158417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720568"/>
                <a:gd name="adj5" fmla="val 12500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16107" y="2999246"/>
              <a:ext cx="2461682" cy="2787935"/>
              <a:chOff x="716107" y="2999246"/>
              <a:chExt cx="2461682" cy="2787935"/>
            </a:xfrm>
          </p:grpSpPr>
          <p:sp>
            <p:nvSpPr>
              <p:cNvPr id="18" name="Circular Arrow 17"/>
              <p:cNvSpPr/>
              <p:nvPr/>
            </p:nvSpPr>
            <p:spPr bwMode="auto">
              <a:xfrm rot="17671781" flipH="1">
                <a:off x="932131" y="2783222"/>
                <a:ext cx="1296144" cy="1728192"/>
              </a:xfrm>
              <a:prstGeom prst="circularArrow">
                <a:avLst>
                  <a:gd name="adj1" fmla="val 14140"/>
                  <a:gd name="adj2" fmla="val 1223004"/>
                  <a:gd name="adj3" fmla="val 20188977"/>
                  <a:gd name="adj4" fmla="val 17149503"/>
                  <a:gd name="adj5" fmla="val 14226"/>
                </a:avLst>
              </a:prstGeom>
              <a:solidFill>
                <a:schemeClr val="bg1">
                  <a:lumMod val="85000"/>
                  <a:alpha val="70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427803" y="3659538"/>
                <a:ext cx="864096" cy="86409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clear">
                <a:bevelT w="381000" h="381000"/>
                <a:bevelB w="381000" h="381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Down Arrow 19"/>
              <p:cNvSpPr/>
              <p:nvPr/>
            </p:nvSpPr>
            <p:spPr bwMode="auto">
              <a:xfrm>
                <a:off x="1690556" y="4580566"/>
                <a:ext cx="375678" cy="864096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pic>
            <p:nvPicPr>
              <p:cNvPr id="32" name="Picture 31" descr="eaat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19013265">
                <a:off x="2727541" y="4103614"/>
                <a:ext cx="450248" cy="521385"/>
              </a:xfrm>
              <a:prstGeom prst="rect">
                <a:avLst/>
              </a:prstGeom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1331583" y="5387071"/>
                <a:ext cx="98616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GABA</a:t>
                </a:r>
                <a:endParaRPr lang="en-US" sz="2000" b="1" i="0" dirty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34" name="Circular Arrow 33"/>
              <p:cNvSpPr/>
              <p:nvPr/>
            </p:nvSpPr>
            <p:spPr bwMode="auto">
              <a:xfrm rot="5400000" flipH="1">
                <a:off x="1615007" y="3514069"/>
                <a:ext cx="1296144" cy="1728192"/>
              </a:xfrm>
              <a:prstGeom prst="circularArrow">
                <a:avLst>
                  <a:gd name="adj1" fmla="val 14140"/>
                  <a:gd name="adj2" fmla="val 1223004"/>
                  <a:gd name="adj3" fmla="val 20188977"/>
                  <a:gd name="adj4" fmla="val 17954061"/>
                  <a:gd name="adj5" fmla="val 14226"/>
                </a:avLst>
              </a:prstGeom>
              <a:solidFill>
                <a:schemeClr val="bg1">
                  <a:lumMod val="85000"/>
                  <a:alpha val="70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590777" y="1828236"/>
            <a:ext cx="3275020" cy="4597721"/>
            <a:chOff x="1590777" y="1828236"/>
            <a:chExt cx="3275020" cy="4597721"/>
          </a:xfrm>
        </p:grpSpPr>
        <p:sp>
          <p:nvSpPr>
            <p:cNvPr id="43" name="Circular Arrow 42"/>
            <p:cNvSpPr/>
            <p:nvPr/>
          </p:nvSpPr>
          <p:spPr bwMode="auto">
            <a:xfrm rot="6335714" flipH="1">
              <a:off x="3133440" y="1909253"/>
              <a:ext cx="1296144" cy="1728192"/>
            </a:xfrm>
            <a:prstGeom prst="circularArrow">
              <a:avLst>
                <a:gd name="adj1" fmla="val 14140"/>
                <a:gd name="adj2" fmla="val 1223004"/>
                <a:gd name="adj3" fmla="val 20188977"/>
                <a:gd name="adj4" fmla="val 17149503"/>
                <a:gd name="adj5" fmla="val 14226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90777" y="1828236"/>
              <a:ext cx="3275020" cy="4597721"/>
              <a:chOff x="1590777" y="1828236"/>
              <a:chExt cx="3275020" cy="4597721"/>
            </a:xfrm>
          </p:grpSpPr>
          <p:sp>
            <p:nvSpPr>
              <p:cNvPr id="26" name="Circular Arrow 25"/>
              <p:cNvSpPr/>
              <p:nvPr/>
            </p:nvSpPr>
            <p:spPr bwMode="auto">
              <a:xfrm rot="19361001" flipV="1">
                <a:off x="1590777" y="3329613"/>
                <a:ext cx="3240360" cy="3096344"/>
              </a:xfrm>
              <a:prstGeom prst="circularArrow">
                <a:avLst>
                  <a:gd name="adj1" fmla="val 5710"/>
                  <a:gd name="adj2" fmla="val 785575"/>
                  <a:gd name="adj3" fmla="val 20354420"/>
                  <a:gd name="adj4" fmla="val 10970840"/>
                  <a:gd name="adj5" fmla="val 1032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406017" y="1828236"/>
                <a:ext cx="760144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400" b="1" i="0" dirty="0" err="1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Glu</a:t>
                </a:r>
                <a:endParaRPr lang="en-US" sz="24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44" name="Down Arrow 43"/>
              <p:cNvSpPr/>
              <p:nvPr/>
            </p:nvSpPr>
            <p:spPr bwMode="auto">
              <a:xfrm rot="5400000">
                <a:off x="2691973" y="1523046"/>
                <a:ext cx="375678" cy="1080120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879630" y="2852936"/>
                <a:ext cx="98616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/>
                    <a:solidFill>
                      <a:schemeClr val="bg2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GABA</a:t>
                </a:r>
                <a:endParaRPr lang="en-US" sz="2000" b="1" i="0" dirty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pic>
            <p:nvPicPr>
              <p:cNvPr id="35" name="Picture 34" descr="eaat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19013265">
                <a:off x="3932358" y="3760245"/>
                <a:ext cx="450248" cy="521385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707904" y="227687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b="1" i="0" dirty="0" smtClean="0">
                    <a:solidFill>
                      <a:schemeClr val="tx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GABA-T</a:t>
                </a:r>
                <a:endParaRPr lang="en-GB" sz="1800" b="1" i="0" dirty="0">
                  <a:solidFill>
                    <a:schemeClr val="tx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5045613" y="1052736"/>
            <a:ext cx="3995935" cy="55399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GABA is generated from Glutamate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by the action of 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glutamic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acid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decarboxylase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enzyme (GAD)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GAD comprises two major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isoforms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with two different molecular weights (65kDa &amp; 67kDa)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Although GAD65 is the major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isoform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in the brain the majority is inactive</a:t>
            </a:r>
          </a:p>
          <a:p>
            <a:pPr marL="174625" indent="-174625"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majority of GABA is taken up by GABA transporters (GAT) in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presynaptical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terminals and repackaged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GABA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transaminase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(GABA-T) enzyme is found in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glial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cells and catabolises GABA to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GABA: Synthesis &amp; Metabolism 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180528" y="4869160"/>
            <a:ext cx="4319464" cy="1872208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8145" y="1143610"/>
            <a:ext cx="4406343" cy="50937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IONOTROPIC RECEPTORS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Belongs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-loop family and form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pentameric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complexes with a central pore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Each subunit consists of an extracellular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ligand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-binding domain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transmembrane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domain with 4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transmembrane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-helices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b="1" i="0" cap="all" baseline="-25000" dirty="0" smtClean="0">
                <a:solidFill>
                  <a:srgbClr val="336699"/>
                </a:solidFill>
                <a:latin typeface="+mn-lt"/>
              </a:rPr>
              <a:t>A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442913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Chloride permeable ion channel</a:t>
            </a:r>
          </a:p>
          <a:p>
            <a:pPr marL="442913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Are assemblies of the following subunits: </a:t>
            </a:r>
            <a:r>
              <a:rPr lang="el-GR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1-6,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1-4,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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1-4,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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ε,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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and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</a:t>
            </a:r>
            <a:endParaRPr lang="en-US" i="0" u="sng" dirty="0" smtClean="0">
              <a:solidFill>
                <a:srgbClr val="006699"/>
              </a:solidFill>
              <a:latin typeface="+mn-lt"/>
            </a:endParaRPr>
          </a:p>
          <a:p>
            <a:pPr marL="442913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Composed of 5 subunits (usually 2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,21,1)</a:t>
            </a:r>
          </a:p>
          <a:p>
            <a:pPr marL="442913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Contain 2 GABA binding sites and a benzodiazepine-site</a:t>
            </a:r>
          </a:p>
          <a:p>
            <a:pPr marL="442913" indent="-179388">
              <a:buFont typeface="Arial" pitchFamily="34" charset="0"/>
              <a:buChar char="•"/>
            </a:pPr>
            <a:endParaRPr lang="en-US" i="0" dirty="0" smtClean="0">
              <a:solidFill>
                <a:srgbClr val="00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C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(GABA</a:t>
            </a:r>
            <a:r>
              <a:rPr lang="en-GB" b="1" i="0" cap="all" baseline="-25000" dirty="0" smtClean="0">
                <a:solidFill>
                  <a:srgbClr val="336699"/>
                </a:solidFill>
                <a:latin typeface="+mn-lt"/>
              </a:rPr>
              <a:t>A</a:t>
            </a:r>
            <a:r>
              <a:rPr lang="en-GB" b="1" i="0" cap="all" dirty="0" smtClean="0">
                <a:solidFill>
                  <a:srgbClr val="336699"/>
                </a:solidFill>
                <a:latin typeface="+mn-lt"/>
              </a:rPr>
              <a:t>-R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ho)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Chloride permeable ion channel composed entirely of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-subunits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Expressed exclusively in the retina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209954" y="908720"/>
            <a:ext cx="4218030" cy="576064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425"/>
          <p:cNvGrpSpPr/>
          <p:nvPr/>
        </p:nvGrpSpPr>
        <p:grpSpPr>
          <a:xfrm>
            <a:off x="231271" y="4509120"/>
            <a:ext cx="4223188" cy="850462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1031" y="984920"/>
            <a:ext cx="1332053" cy="1651992"/>
            <a:chOff x="271031" y="984920"/>
            <a:chExt cx="1332053" cy="1651992"/>
          </a:xfrm>
        </p:grpSpPr>
        <p:sp>
          <p:nvSpPr>
            <p:cNvPr id="156" name="Oval 155"/>
            <p:cNvSpPr/>
            <p:nvPr/>
          </p:nvSpPr>
          <p:spPr bwMode="auto">
            <a:xfrm>
              <a:off x="642003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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271031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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1029753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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536819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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7972" y="984920"/>
              <a:ext cx="1020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GABA</a:t>
              </a:r>
              <a:r>
                <a:rPr lang="en-GB" b="1" i="0" baseline="-250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A</a:t>
              </a:r>
              <a:endParaRPr lang="en-GB" b="1" i="0" dirty="0" smtClean="0">
                <a:solidFill>
                  <a:schemeClr val="tx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099028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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951915" y="980728"/>
            <a:ext cx="1408253" cy="1656184"/>
            <a:chOff x="2951915" y="980728"/>
            <a:chExt cx="1408253" cy="1656184"/>
          </a:xfrm>
        </p:grpSpPr>
        <p:sp>
          <p:nvSpPr>
            <p:cNvPr id="162" name="TextBox 161"/>
            <p:cNvSpPr txBox="1"/>
            <p:nvPr/>
          </p:nvSpPr>
          <p:spPr>
            <a:xfrm>
              <a:off x="3136032" y="980728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C00000"/>
                  </a:solidFill>
                  <a:latin typeface="+mn-lt"/>
                </a:rPr>
                <a:t>GABA</a:t>
              </a:r>
              <a:r>
                <a:rPr lang="en-GB" b="1" i="0" baseline="-25000" dirty="0" smtClean="0">
                  <a:solidFill>
                    <a:srgbClr val="C00000"/>
                  </a:solidFill>
                  <a:latin typeface="+mn-lt"/>
                </a:rPr>
                <a:t>C</a:t>
              </a:r>
              <a:endParaRPr lang="en-GB" b="1" i="0" dirty="0" smtClean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3322887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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2951915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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3710637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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>
              <a:off x="3217703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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3779912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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GABA</a:t>
            </a:r>
            <a:r>
              <a:rPr lang="en-GB" sz="3200" b="1" i="0" baseline="-250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813682" y="3498339"/>
            <a:ext cx="1114065" cy="1946885"/>
            <a:chOff x="1813682" y="3498339"/>
            <a:chExt cx="1114065" cy="1946885"/>
          </a:xfrm>
        </p:grpSpPr>
        <p:sp>
          <p:nvSpPr>
            <p:cNvPr id="120" name="Freeform 119"/>
            <p:cNvSpPr/>
            <p:nvPr/>
          </p:nvSpPr>
          <p:spPr bwMode="auto">
            <a:xfrm rot="229810">
              <a:off x="2372999" y="3505641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0699996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 rot="21270411" flipH="1">
              <a:off x="1813682" y="3498339"/>
              <a:ext cx="5844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600000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4" name="Freeform 123"/>
            <p:cNvSpPr/>
            <p:nvPr/>
          </p:nvSpPr>
          <p:spPr bwMode="auto">
            <a:xfrm rot="229810">
              <a:off x="2348136" y="3577649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200000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Freeform 124"/>
            <p:cNvSpPr/>
            <p:nvPr/>
          </p:nvSpPr>
          <p:spPr bwMode="auto">
            <a:xfrm rot="21270411" flipH="1">
              <a:off x="1813682" y="3570347"/>
              <a:ext cx="5844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0399994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1835696" y="3627970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5400004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181881" y="3789040"/>
            <a:ext cx="402471" cy="1512168"/>
            <a:chOff x="3580025" y="3328071"/>
            <a:chExt cx="402471" cy="1447676"/>
          </a:xfrm>
        </p:grpSpPr>
        <p:cxnSp>
          <p:nvCxnSpPr>
            <p:cNvPr id="135" name="Shape 134"/>
            <p:cNvCxnSpPr/>
            <p:nvPr/>
          </p:nvCxnSpPr>
          <p:spPr bwMode="auto">
            <a:xfrm rot="17181921">
              <a:off x="3717534" y="3896785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137" name="Rounded Rectangle 136"/>
            <p:cNvSpPr/>
            <p:nvPr/>
          </p:nvSpPr>
          <p:spPr bwMode="auto">
            <a:xfrm rot="19726304">
              <a:off x="3580025" y="3328071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 rot="10814096">
              <a:off x="3652986" y="406423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 bwMode="auto">
            <a:xfrm rot="10814096">
              <a:off x="3736071" y="404118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 bwMode="auto">
            <a:xfrm rot="10814096">
              <a:off x="3819076" y="4095730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Rounded Rectangle 147"/>
            <p:cNvSpPr/>
            <p:nvPr/>
          </p:nvSpPr>
          <p:spPr bwMode="auto">
            <a:xfrm rot="10814096">
              <a:off x="3722590" y="4177112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 rot="10766822">
              <a:off x="3588366" y="3997880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56704" y="4869160"/>
            <a:ext cx="4319464" cy="1872208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86130" y="908720"/>
            <a:ext cx="4218030" cy="576064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425"/>
          <p:cNvGrpSpPr/>
          <p:nvPr/>
        </p:nvGrpSpPr>
        <p:grpSpPr>
          <a:xfrm>
            <a:off x="107447" y="4509120"/>
            <a:ext cx="4223188" cy="850462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6" name="Oval 155"/>
          <p:cNvSpPr/>
          <p:nvPr/>
        </p:nvSpPr>
        <p:spPr bwMode="auto">
          <a:xfrm>
            <a:off x="518179" y="1313058"/>
            <a:ext cx="504056" cy="504056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  <a:sym typeface="Symbol"/>
              </a:rPr>
              <a:t>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57" name="Oval 156"/>
          <p:cNvSpPr/>
          <p:nvPr/>
        </p:nvSpPr>
        <p:spPr bwMode="auto">
          <a:xfrm>
            <a:off x="147207" y="1686763"/>
            <a:ext cx="504056" cy="504056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  <a:sym typeface="Symbol"/>
              </a:rPr>
              <a:t>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58" name="Oval 157"/>
          <p:cNvSpPr/>
          <p:nvPr/>
        </p:nvSpPr>
        <p:spPr bwMode="auto">
          <a:xfrm>
            <a:off x="905929" y="2060848"/>
            <a:ext cx="504056" cy="504056"/>
          </a:xfrm>
          <a:prstGeom prst="ellips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  <a:sym typeface="Symbol"/>
              </a:rPr>
              <a:t>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12995" y="2132856"/>
            <a:ext cx="504056" cy="504056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  <a:sym typeface="Symbol"/>
              </a:rPr>
              <a:t>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44148" y="984920"/>
            <a:ext cx="1020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GABA</a:t>
            </a:r>
            <a:r>
              <a:rPr lang="en-GB" b="1" i="0" baseline="-25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</a:t>
            </a:r>
            <a:endParaRPr lang="en-GB" b="1" i="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975204" y="1559525"/>
            <a:ext cx="504056" cy="504056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  <a:sym typeface="Symbol"/>
              </a:rPr>
              <a:t>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27984" y="1052736"/>
            <a:ext cx="4536504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A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Allosterically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modulated by: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Benzodiazepines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e.g. Diazepam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1, 2, 3, &amp; 5,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 &amp; 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2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are important is BDZ binding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BDZs are used in the treatment of seizures, anxiety, insomnia, alcohol withdrawal, muscle spasms.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The 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1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subunit mediates the sedative effect whereas 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mediate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anxiolytic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effects</a:t>
            </a:r>
            <a:endParaRPr lang="en-GB" i="0" baseline="-25000" dirty="0" smtClean="0">
              <a:solidFill>
                <a:srgbClr val="336699"/>
              </a:solidFill>
              <a:latin typeface="+mn-lt"/>
            </a:endParaRPr>
          </a:p>
          <a:p>
            <a:pPr marL="342900" lvl="1" indent="-342900">
              <a:buFont typeface="+mj-lt"/>
              <a:buAutoNum type="arabicParenR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Barbiturates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e.g. Phenobarbital 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Can stimulate channel opening independent of GABA binding (&gt;50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M)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. Used to treat epilepsy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phenobarbital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and as an anaesthetic (thiopental)</a:t>
            </a:r>
          </a:p>
          <a:p>
            <a:pPr marL="342900" lvl="1" indent="-342900">
              <a:buFont typeface="+mj-lt"/>
              <a:buAutoNum type="arabicParenR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Steroids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Progesterone derivatives also able to open channels directly (&gt;50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M)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Ganaxolone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in trials for epilepsy</a:t>
            </a:r>
          </a:p>
          <a:p>
            <a:pPr marL="342900" lvl="1" indent="-342900">
              <a:buFont typeface="+mj-lt"/>
              <a:buAutoNum type="arabicParenR" startAt="4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Anaesthetics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e.g.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Propofol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etomidate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Action thought to involve the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subunit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GABA</a:t>
            </a:r>
            <a:r>
              <a:rPr lang="en-GB" sz="3200" b="1" i="0" baseline="-250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Receptors: Pharmacotherapy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1813682" y="3714363"/>
            <a:ext cx="1114065" cy="1946885"/>
            <a:chOff x="1813682" y="3498339"/>
            <a:chExt cx="1114065" cy="1946885"/>
          </a:xfrm>
        </p:grpSpPr>
        <p:sp>
          <p:nvSpPr>
            <p:cNvPr id="105" name="Freeform 104"/>
            <p:cNvSpPr/>
            <p:nvPr/>
          </p:nvSpPr>
          <p:spPr bwMode="auto">
            <a:xfrm rot="229810">
              <a:off x="2372999" y="3505641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0699996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 rot="21270411" flipH="1">
              <a:off x="1813682" y="3498339"/>
              <a:ext cx="5844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600000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 rot="229810">
              <a:off x="2348136" y="3577649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200000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 rot="21270411" flipH="1">
              <a:off x="1813682" y="3570347"/>
              <a:ext cx="5844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0399994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1835696" y="3627970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5400004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Box 227"/>
          <p:cNvSpPr txBox="1"/>
          <p:nvPr/>
        </p:nvSpPr>
        <p:spPr>
          <a:xfrm>
            <a:off x="4558145" y="908720"/>
            <a:ext cx="4406343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7-TM GPCRs that modulate ion channel activity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Two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isoforms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exist (GABA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R1 &amp; R2) and can only form functional receptors as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dimers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Pre-synaptic GABA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reduce multi-vesicular release of glutamate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Post-synaptic GABA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reduce neuronal excitability by enhancing K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channel activity and reducing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channel activity through G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 subunits.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They are also linked to the inhibition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adenylyl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cyclase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through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  <a:sym typeface="Symbol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proteins</a:t>
            </a:r>
          </a:p>
          <a:p>
            <a:pPr marL="88900" indent="-8890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DRUGS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Baclofen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: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Agonist that acts a s a skeletal muscle relaxant and is used in the treatment of severe chronic spasticity: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Numerous positive modulators in development: anxiety, depression and addiction (see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Tyacke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2010)</a:t>
            </a:r>
          </a:p>
        </p:txBody>
      </p:sp>
      <p:sp>
        <p:nvSpPr>
          <p:cNvPr id="227" name="Rounded Rectangle 226"/>
          <p:cNvSpPr/>
          <p:nvPr/>
        </p:nvSpPr>
        <p:spPr bwMode="auto">
          <a:xfrm>
            <a:off x="180528" y="2204864"/>
            <a:ext cx="4319464" cy="3528392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9" name="Rectangle 228"/>
          <p:cNvSpPr/>
          <p:nvPr/>
        </p:nvSpPr>
        <p:spPr bwMode="auto">
          <a:xfrm>
            <a:off x="209954" y="908720"/>
            <a:ext cx="4218030" cy="576064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229"/>
          <p:cNvGrpSpPr/>
          <p:nvPr/>
        </p:nvGrpSpPr>
        <p:grpSpPr>
          <a:xfrm>
            <a:off x="179512" y="1772816"/>
            <a:ext cx="4223188" cy="850462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249" name="Freeform 248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Freeform 252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Freeform 253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Freeform 256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257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258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259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Freeform 260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Freeform 261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3" name="Freeform 262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4" name="Freeform 263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5" name="Freeform 264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0" name="Freeform 269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1" name="Freeform 270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2" name="Freeform 271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3" name="Freeform 272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4" name="Freeform 273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5" name="Freeform 274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6" name="Freeform 275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7" name="Freeform 276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8" name="Freeform 277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282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4" name="Freeform 283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5" name="Freeform 284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6" name="Freeform 285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7" name="Freeform 286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8" name="Freeform 287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9" name="Freeform 288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0" name="Freeform 289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3" name="Oval 292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32" name="Freeform 231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Freeform 233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Freeform 23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2987824" y="1700808"/>
            <a:ext cx="1236306" cy="1724202"/>
            <a:chOff x="2987824" y="1700808"/>
            <a:chExt cx="1236306" cy="1724202"/>
          </a:xfrm>
        </p:grpSpPr>
        <p:sp>
          <p:nvSpPr>
            <p:cNvPr id="116" name="Oval 115"/>
            <p:cNvSpPr/>
            <p:nvPr/>
          </p:nvSpPr>
          <p:spPr bwMode="auto">
            <a:xfrm>
              <a:off x="2987824" y="2924944"/>
              <a:ext cx="500066" cy="500066"/>
            </a:xfrm>
            <a:prstGeom prst="ellipse">
              <a:avLst/>
            </a:prstGeom>
            <a:solidFill>
              <a:srgbClr val="FF9933">
                <a:alpha val="7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336699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noFill/>
                  </a:ln>
                  <a:solidFill>
                    <a:srgbClr val="336699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i</a:t>
              </a:r>
              <a:endParaRPr kumimoji="0" lang="en-GB" sz="2000" b="1" i="0" u="none" strike="noStrike" cap="none" normalizeH="0" baseline="-25000" dirty="0" smtClean="0">
                <a:ln>
                  <a:noFill/>
                </a:ln>
                <a:solidFill>
                  <a:srgbClr val="336699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6" name="Group 508"/>
            <p:cNvGrpSpPr/>
            <p:nvPr/>
          </p:nvGrpSpPr>
          <p:grpSpPr>
            <a:xfrm>
              <a:off x="3203848" y="1700808"/>
              <a:ext cx="1020282" cy="1219765"/>
              <a:chOff x="1696308" y="2758406"/>
              <a:chExt cx="1020282" cy="1219765"/>
            </a:xfrm>
          </p:grpSpPr>
          <p:cxnSp>
            <p:nvCxnSpPr>
              <p:cNvPr id="118" name="Shape 117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119" name="Shape 118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120" name="Rounded Rectangle 119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square" lIns="0" tIns="91440" rIns="9144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+mn-lt"/>
                    <a:cs typeface="Times New Roman" pitchFamily="18" charset="0"/>
                  </a:rPr>
                  <a:t>AC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Rounded Rectangle 121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Rounded Rectangle 122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Rounded Rectangle 128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Rounded Rectangle 131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Rounded Rectangle 132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1" name="Group 229"/>
          <p:cNvGrpSpPr/>
          <p:nvPr/>
        </p:nvGrpSpPr>
        <p:grpSpPr>
          <a:xfrm>
            <a:off x="221077" y="5231712"/>
            <a:ext cx="4223188" cy="850462"/>
            <a:chOff x="231271" y="4077072"/>
            <a:chExt cx="4223188" cy="850462"/>
          </a:xfrm>
        </p:grpSpPr>
        <p:grpSp>
          <p:nvGrpSpPr>
            <p:cNvPr id="142" name="Group 141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155" name="Freeform 15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Freeform 15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Freeform 15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Freeform 16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Freeform 16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Freeform 16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Freeform 16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Freeform 16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Freeform 16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Freeform 16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Freeform 16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Freeform 17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Freeform 17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Freeform 17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7" name="Freeform 17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Freeform 17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Freeform 18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3" name="Freeform 18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4" name="Freeform 18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5" name="Freeform 18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7" name="Freeform 186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8" name="Freeform 187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Freeform 188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Freeform 189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Freeform 190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Freeform 191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1" name="Oval 230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43" name="Freeform 142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Freeform 143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Freeform 144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Freeform 145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Freeform 146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Freeform 147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395538" y="1124745"/>
            <a:ext cx="2664295" cy="1728188"/>
            <a:chOff x="395538" y="1124745"/>
            <a:chExt cx="2664295" cy="1728188"/>
          </a:xfrm>
        </p:grpSpPr>
        <p:grpSp>
          <p:nvGrpSpPr>
            <p:cNvPr id="5" name="Group 257"/>
            <p:cNvGrpSpPr/>
            <p:nvPr/>
          </p:nvGrpSpPr>
          <p:grpSpPr>
            <a:xfrm rot="5400000">
              <a:off x="1634266" y="1427366"/>
              <a:ext cx="1281905" cy="1569229"/>
              <a:chOff x="3051447" y="4700435"/>
              <a:chExt cx="1136979" cy="1340912"/>
            </a:xfrm>
          </p:grpSpPr>
          <p:sp>
            <p:nvSpPr>
              <p:cNvPr id="303" name="Rounded Rectangle 302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4" name="Rounded Rectangle 303"/>
              <p:cNvSpPr/>
              <p:nvPr/>
            </p:nvSpPr>
            <p:spPr bwMode="auto">
              <a:xfrm rot="16200000">
                <a:off x="3543540" y="5191356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5" name="Rounded Rectangle 304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6" name="Rounded Rectangle 305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" name="Rounded Rectangle 306"/>
              <p:cNvSpPr/>
              <p:nvPr/>
            </p:nvSpPr>
            <p:spPr bwMode="auto">
              <a:xfrm rot="16200000">
                <a:off x="3348093" y="4971850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8" name="Rounded Rectangle 307"/>
              <p:cNvSpPr/>
              <p:nvPr/>
            </p:nvSpPr>
            <p:spPr bwMode="auto">
              <a:xfrm rot="16200000">
                <a:off x="3464193" y="4664976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9" name="Rounded Rectangle 308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310" name="Curved Connector 229"/>
              <p:cNvCxnSpPr>
                <a:stCxn id="306" idx="2"/>
                <a:endCxn id="304" idx="2"/>
              </p:cNvCxnSpPr>
              <p:nvPr/>
            </p:nvCxnSpPr>
            <p:spPr bwMode="auto">
              <a:xfrm flipV="1">
                <a:off x="3949289" y="5578011"/>
                <a:ext cx="70916" cy="120081"/>
              </a:xfrm>
              <a:prstGeom prst="curvedConnector3">
                <a:avLst>
                  <a:gd name="adj1" fmla="val 39559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1" name="Curved Connector 229"/>
              <p:cNvCxnSpPr>
                <a:stCxn id="304" idx="0"/>
                <a:endCxn id="303" idx="0"/>
              </p:cNvCxnSpPr>
              <p:nvPr/>
            </p:nvCxnSpPr>
            <p:spPr bwMode="auto">
              <a:xfrm rot="10800000">
                <a:off x="3152315" y="5446065"/>
                <a:ext cx="94580" cy="131947"/>
              </a:xfrm>
              <a:prstGeom prst="curvedConnector3">
                <a:avLst>
                  <a:gd name="adj1" fmla="val 31154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2" name="Curved Connector 229"/>
              <p:cNvCxnSpPr>
                <a:endCxn id="303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3" name="Curved Connector 229"/>
              <p:cNvCxnSpPr>
                <a:stCxn id="307" idx="0"/>
                <a:endCxn id="309" idx="0"/>
              </p:cNvCxnSpPr>
              <p:nvPr/>
            </p:nvCxnSpPr>
            <p:spPr bwMode="auto">
              <a:xfrm rot="10800000" flipH="1">
                <a:off x="3051447" y="5171668"/>
                <a:ext cx="163925" cy="186838"/>
              </a:xfrm>
              <a:prstGeom prst="curvedConnector3">
                <a:avLst>
                  <a:gd name="adj1" fmla="val -197771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4" name="Curved Connector 229"/>
              <p:cNvCxnSpPr>
                <a:stCxn id="305" idx="2"/>
                <a:endCxn id="309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5" name="Curved Connector 229"/>
              <p:cNvCxnSpPr>
                <a:stCxn id="308" idx="0"/>
              </p:cNvCxnSpPr>
              <p:nvPr/>
            </p:nvCxnSpPr>
            <p:spPr bwMode="auto">
              <a:xfrm rot="10800000" flipH="1" flipV="1">
                <a:off x="3167548" y="5051631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6" name="Curved Connector 229"/>
              <p:cNvCxnSpPr>
                <a:stCxn id="349" idx="2"/>
              </p:cNvCxnSpPr>
              <p:nvPr/>
            </p:nvCxnSpPr>
            <p:spPr bwMode="auto">
              <a:xfrm flipH="1" flipV="1">
                <a:off x="3169603" y="5704557"/>
                <a:ext cx="827223" cy="336790"/>
              </a:xfrm>
              <a:prstGeom prst="curvedConnector3">
                <a:avLst>
                  <a:gd name="adj1" fmla="val 110669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7" name="Curved Connector 229"/>
              <p:cNvCxnSpPr/>
              <p:nvPr/>
            </p:nvCxnSpPr>
            <p:spPr bwMode="auto">
              <a:xfrm rot="5400000" flipH="1" flipV="1">
                <a:off x="3865314" y="4726563"/>
                <a:ext cx="349239" cy="296984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6" name="Group 257"/>
            <p:cNvGrpSpPr/>
            <p:nvPr/>
          </p:nvGrpSpPr>
          <p:grpSpPr>
            <a:xfrm rot="5400000">
              <a:off x="203359" y="1316924"/>
              <a:ext cx="1584175" cy="1199818"/>
              <a:chOff x="2655617" y="4961623"/>
              <a:chExt cx="1398292" cy="1030965"/>
            </a:xfrm>
          </p:grpSpPr>
          <p:sp>
            <p:nvSpPr>
              <p:cNvPr id="320" name="Rounded Rectangle 319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2" name="Rounded Rectangle 321"/>
              <p:cNvSpPr/>
              <p:nvPr/>
            </p:nvSpPr>
            <p:spPr bwMode="auto">
              <a:xfrm rot="16200000">
                <a:off x="3397173" y="519135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7" name="Rounded Rectangle 326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8" name="Rounded Rectangle 327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9" name="Rounded Rectangle 328"/>
              <p:cNvSpPr/>
              <p:nvPr/>
            </p:nvSpPr>
            <p:spPr bwMode="auto">
              <a:xfrm rot="16200000">
                <a:off x="3577244" y="4971851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9" name="Rounded Rectangle 348"/>
              <p:cNvSpPr/>
              <p:nvPr/>
            </p:nvSpPr>
            <p:spPr bwMode="auto">
              <a:xfrm rot="16200000">
                <a:off x="3513685" y="46649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0" name="Rounded Rectangle 349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351" name="Curved Connector 229"/>
              <p:cNvCxnSpPr>
                <a:stCxn id="328" idx="2"/>
                <a:endCxn id="322" idx="2"/>
              </p:cNvCxnSpPr>
              <p:nvPr/>
            </p:nvCxnSpPr>
            <p:spPr bwMode="auto">
              <a:xfrm flipH="1" flipV="1">
                <a:off x="3873838" y="5578013"/>
                <a:ext cx="75450" cy="120082"/>
              </a:xfrm>
              <a:prstGeom prst="curvedConnector3">
                <a:avLst>
                  <a:gd name="adj1" fmla="val -267431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2" name="Curved Connector 229"/>
              <p:cNvCxnSpPr>
                <a:stCxn id="322" idx="0"/>
                <a:endCxn id="320" idx="0"/>
              </p:cNvCxnSpPr>
              <p:nvPr/>
            </p:nvCxnSpPr>
            <p:spPr bwMode="auto">
              <a:xfrm rot="10800000" flipH="1">
                <a:off x="3100527" y="5446066"/>
                <a:ext cx="51786" cy="131947"/>
              </a:xfrm>
              <a:prstGeom prst="curvedConnector3">
                <a:avLst>
                  <a:gd name="adj1" fmla="val -38963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3" name="Curved Connector 229"/>
              <p:cNvCxnSpPr>
                <a:endCxn id="320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4" name="Curved Connector 229"/>
              <p:cNvCxnSpPr>
                <a:stCxn id="329" idx="0"/>
                <a:endCxn id="350" idx="0"/>
              </p:cNvCxnSpPr>
              <p:nvPr/>
            </p:nvCxnSpPr>
            <p:spPr bwMode="auto">
              <a:xfrm flipH="1" flipV="1">
                <a:off x="3215372" y="5171670"/>
                <a:ext cx="65226" cy="186836"/>
              </a:xfrm>
              <a:prstGeom prst="curvedConnector3">
                <a:avLst>
                  <a:gd name="adj1" fmla="val 409349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5" name="Curved Connector 229"/>
              <p:cNvCxnSpPr>
                <a:stCxn id="327" idx="2"/>
                <a:endCxn id="350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6" name="Curved Connector 229"/>
              <p:cNvCxnSpPr>
                <a:stCxn id="349" idx="0"/>
              </p:cNvCxnSpPr>
              <p:nvPr/>
            </p:nvCxnSpPr>
            <p:spPr bwMode="auto">
              <a:xfrm rot="10800000" flipH="1" flipV="1">
                <a:off x="3217039" y="5051632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7" name="Curved Connector 229"/>
              <p:cNvCxnSpPr/>
              <p:nvPr/>
            </p:nvCxnSpPr>
            <p:spPr bwMode="auto">
              <a:xfrm flipV="1">
                <a:off x="2655617" y="5704556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61" name="TextBox 360"/>
          <p:cNvSpPr txBox="1"/>
          <p:nvPr/>
        </p:nvSpPr>
        <p:spPr>
          <a:xfrm>
            <a:off x="564530" y="9087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R1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1691680" y="90872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R2</a:t>
            </a:r>
          </a:p>
        </p:txBody>
      </p:sp>
      <p:sp>
        <p:nvSpPr>
          <p:cNvPr id="363" name="TextBox 362"/>
          <p:cNvSpPr txBox="1"/>
          <p:nvPr/>
        </p:nvSpPr>
        <p:spPr>
          <a:xfrm>
            <a:off x="1115616" y="61653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VGCC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2987824" y="61653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VGKC</a:t>
            </a:r>
          </a:p>
        </p:txBody>
      </p:sp>
      <p:grpSp>
        <p:nvGrpSpPr>
          <p:cNvPr id="368" name="Group 367"/>
          <p:cNvGrpSpPr/>
          <p:nvPr/>
        </p:nvGrpSpPr>
        <p:grpSpPr>
          <a:xfrm>
            <a:off x="1259632" y="3068960"/>
            <a:ext cx="2376263" cy="3126829"/>
            <a:chOff x="1259632" y="3068960"/>
            <a:chExt cx="2376263" cy="3126829"/>
          </a:xfrm>
        </p:grpSpPr>
        <p:grpSp>
          <p:nvGrpSpPr>
            <p:cNvPr id="248" name="Group 247"/>
            <p:cNvGrpSpPr/>
            <p:nvPr/>
          </p:nvGrpSpPr>
          <p:grpSpPr>
            <a:xfrm rot="10800000">
              <a:off x="1259632" y="5013176"/>
              <a:ext cx="497786" cy="1182613"/>
              <a:chOff x="3786182" y="3068959"/>
              <a:chExt cx="497786" cy="1182613"/>
            </a:xfrm>
          </p:grpSpPr>
          <p:sp>
            <p:nvSpPr>
              <p:cNvPr id="241" name="Freeform 240"/>
              <p:cNvSpPr/>
              <p:nvPr/>
            </p:nvSpPr>
            <p:spPr bwMode="auto">
              <a:xfrm>
                <a:off x="3786182" y="3068959"/>
                <a:ext cx="497786" cy="1182613"/>
              </a:xfrm>
              <a:custGeom>
                <a:avLst/>
                <a:gdLst>
                  <a:gd name="connsiteX0" fmla="*/ 254000 w 909053"/>
                  <a:gd name="connsiteY0" fmla="*/ 117642 h 975895"/>
                  <a:gd name="connsiteX1" fmla="*/ 93579 w 909053"/>
                  <a:gd name="connsiteY1" fmla="*/ 855579 h 975895"/>
                  <a:gd name="connsiteX2" fmla="*/ 815474 w 909053"/>
                  <a:gd name="connsiteY2" fmla="*/ 839537 h 975895"/>
                  <a:gd name="connsiteX3" fmla="*/ 655053 w 909053"/>
                  <a:gd name="connsiteY3" fmla="*/ 149726 h 975895"/>
                  <a:gd name="connsiteX4" fmla="*/ 254000 w 909053"/>
                  <a:gd name="connsiteY4" fmla="*/ 117642 h 975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9053" h="975895">
                    <a:moveTo>
                      <a:pt x="254000" y="117642"/>
                    </a:moveTo>
                    <a:cubicBezTo>
                      <a:pt x="160421" y="235284"/>
                      <a:pt x="0" y="735263"/>
                      <a:pt x="93579" y="855579"/>
                    </a:cubicBezTo>
                    <a:cubicBezTo>
                      <a:pt x="187158" y="975895"/>
                      <a:pt x="721895" y="957179"/>
                      <a:pt x="815474" y="839537"/>
                    </a:cubicBezTo>
                    <a:cubicBezTo>
                      <a:pt x="909053" y="721895"/>
                      <a:pt x="743285" y="270042"/>
                      <a:pt x="655053" y="149726"/>
                    </a:cubicBezTo>
                    <a:cubicBezTo>
                      <a:pt x="566821" y="29410"/>
                      <a:pt x="347579" y="0"/>
                      <a:pt x="254000" y="11764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1599973" rev="0"/>
                </a:camera>
                <a:lightRig rig="threePt" dir="t"/>
              </a:scene3d>
              <a:sp3d extrusionH="88900">
                <a:bevelT w="381000" h="317500"/>
                <a:bevelB w="381000" h="317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Freeform 241"/>
              <p:cNvSpPr/>
              <p:nvPr/>
            </p:nvSpPr>
            <p:spPr bwMode="auto">
              <a:xfrm>
                <a:off x="3929229" y="3095663"/>
                <a:ext cx="215962" cy="1112182"/>
              </a:xfrm>
              <a:custGeom>
                <a:avLst/>
                <a:gdLst>
                  <a:gd name="connsiteX0" fmla="*/ 32084 w 334210"/>
                  <a:gd name="connsiteY0" fmla="*/ 106947 h 879642"/>
                  <a:gd name="connsiteX1" fmla="*/ 112295 w 334210"/>
                  <a:gd name="connsiteY1" fmla="*/ 524042 h 879642"/>
                  <a:gd name="connsiteX2" fmla="*/ 32084 w 334210"/>
                  <a:gd name="connsiteY2" fmla="*/ 828842 h 879642"/>
                  <a:gd name="connsiteX3" fmla="*/ 288758 w 334210"/>
                  <a:gd name="connsiteY3" fmla="*/ 828842 h 879642"/>
                  <a:gd name="connsiteX4" fmla="*/ 224590 w 334210"/>
                  <a:gd name="connsiteY4" fmla="*/ 524042 h 879642"/>
                  <a:gd name="connsiteX5" fmla="*/ 304800 w 334210"/>
                  <a:gd name="connsiteY5" fmla="*/ 74863 h 879642"/>
                  <a:gd name="connsiteX6" fmla="*/ 32084 w 334210"/>
                  <a:gd name="connsiteY6" fmla="*/ 106947 h 879642"/>
                  <a:gd name="connsiteX0" fmla="*/ 29410 w 318168"/>
                  <a:gd name="connsiteY0" fmla="*/ 57578 h 830273"/>
                  <a:gd name="connsiteX1" fmla="*/ 109621 w 318168"/>
                  <a:gd name="connsiteY1" fmla="*/ 474673 h 830273"/>
                  <a:gd name="connsiteX2" fmla="*/ 29410 w 318168"/>
                  <a:gd name="connsiteY2" fmla="*/ 779473 h 830273"/>
                  <a:gd name="connsiteX3" fmla="*/ 286084 w 318168"/>
                  <a:gd name="connsiteY3" fmla="*/ 779473 h 830273"/>
                  <a:gd name="connsiteX4" fmla="*/ 221916 w 318168"/>
                  <a:gd name="connsiteY4" fmla="*/ 474673 h 830273"/>
                  <a:gd name="connsiteX5" fmla="*/ 265469 w 318168"/>
                  <a:gd name="connsiteY5" fmla="*/ 129205 h 830273"/>
                  <a:gd name="connsiteX6" fmla="*/ 29410 w 318168"/>
                  <a:gd name="connsiteY6" fmla="*/ 57578 h 830273"/>
                  <a:gd name="connsiteX0" fmla="*/ 29410 w 318168"/>
                  <a:gd name="connsiteY0" fmla="*/ 75244 h 847939"/>
                  <a:gd name="connsiteX1" fmla="*/ 109621 w 318168"/>
                  <a:gd name="connsiteY1" fmla="*/ 492339 h 847939"/>
                  <a:gd name="connsiteX2" fmla="*/ 29410 w 318168"/>
                  <a:gd name="connsiteY2" fmla="*/ 797139 h 847939"/>
                  <a:gd name="connsiteX3" fmla="*/ 286084 w 318168"/>
                  <a:gd name="connsiteY3" fmla="*/ 797139 h 847939"/>
                  <a:gd name="connsiteX4" fmla="*/ 221916 w 318168"/>
                  <a:gd name="connsiteY4" fmla="*/ 492339 h 847939"/>
                  <a:gd name="connsiteX5" fmla="*/ 265469 w 318168"/>
                  <a:gd name="connsiteY5" fmla="*/ 74863 h 847939"/>
                  <a:gd name="connsiteX6" fmla="*/ 29410 w 318168"/>
                  <a:gd name="connsiteY6" fmla="*/ 75244 h 847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8168" h="847939">
                    <a:moveTo>
                      <a:pt x="29410" y="75244"/>
                    </a:moveTo>
                    <a:cubicBezTo>
                      <a:pt x="3435" y="144823"/>
                      <a:pt x="109621" y="372023"/>
                      <a:pt x="109621" y="492339"/>
                    </a:cubicBezTo>
                    <a:cubicBezTo>
                      <a:pt x="109621" y="612655"/>
                      <a:pt x="0" y="746339"/>
                      <a:pt x="29410" y="797139"/>
                    </a:cubicBezTo>
                    <a:cubicBezTo>
                      <a:pt x="58820" y="847939"/>
                      <a:pt x="254000" y="847939"/>
                      <a:pt x="286084" y="797139"/>
                    </a:cubicBezTo>
                    <a:cubicBezTo>
                      <a:pt x="318168" y="746339"/>
                      <a:pt x="225352" y="612718"/>
                      <a:pt x="221916" y="492339"/>
                    </a:cubicBezTo>
                    <a:cubicBezTo>
                      <a:pt x="218480" y="371960"/>
                      <a:pt x="294879" y="149726"/>
                      <a:pt x="265469" y="74863"/>
                    </a:cubicBezTo>
                    <a:cubicBezTo>
                      <a:pt x="236059" y="0"/>
                      <a:pt x="55385" y="5665"/>
                      <a:pt x="29410" y="75244"/>
                    </a:cubicBezTo>
                    <a:close/>
                  </a:path>
                </a:pathLst>
              </a:custGeom>
              <a:solidFill>
                <a:srgbClr val="040404">
                  <a:alpha val="66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 rot="10800000">
              <a:off x="3138109" y="5013176"/>
              <a:ext cx="497786" cy="1182613"/>
              <a:chOff x="3786182" y="3068959"/>
              <a:chExt cx="497786" cy="1182613"/>
            </a:xfrm>
          </p:grpSpPr>
          <p:sp>
            <p:nvSpPr>
              <p:cNvPr id="251" name="Freeform 250"/>
              <p:cNvSpPr/>
              <p:nvPr/>
            </p:nvSpPr>
            <p:spPr bwMode="auto">
              <a:xfrm>
                <a:off x="3786182" y="3068959"/>
                <a:ext cx="497786" cy="1182613"/>
              </a:xfrm>
              <a:custGeom>
                <a:avLst/>
                <a:gdLst>
                  <a:gd name="connsiteX0" fmla="*/ 254000 w 909053"/>
                  <a:gd name="connsiteY0" fmla="*/ 117642 h 975895"/>
                  <a:gd name="connsiteX1" fmla="*/ 93579 w 909053"/>
                  <a:gd name="connsiteY1" fmla="*/ 855579 h 975895"/>
                  <a:gd name="connsiteX2" fmla="*/ 815474 w 909053"/>
                  <a:gd name="connsiteY2" fmla="*/ 839537 h 975895"/>
                  <a:gd name="connsiteX3" fmla="*/ 655053 w 909053"/>
                  <a:gd name="connsiteY3" fmla="*/ 149726 h 975895"/>
                  <a:gd name="connsiteX4" fmla="*/ 254000 w 909053"/>
                  <a:gd name="connsiteY4" fmla="*/ 117642 h 975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9053" h="975895">
                    <a:moveTo>
                      <a:pt x="254000" y="117642"/>
                    </a:moveTo>
                    <a:cubicBezTo>
                      <a:pt x="160421" y="235284"/>
                      <a:pt x="0" y="735263"/>
                      <a:pt x="93579" y="855579"/>
                    </a:cubicBezTo>
                    <a:cubicBezTo>
                      <a:pt x="187158" y="975895"/>
                      <a:pt x="721895" y="957179"/>
                      <a:pt x="815474" y="839537"/>
                    </a:cubicBezTo>
                    <a:cubicBezTo>
                      <a:pt x="909053" y="721895"/>
                      <a:pt x="743285" y="270042"/>
                      <a:pt x="655053" y="149726"/>
                    </a:cubicBezTo>
                    <a:cubicBezTo>
                      <a:pt x="566821" y="29410"/>
                      <a:pt x="347579" y="0"/>
                      <a:pt x="254000" y="11764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1599973" rev="0"/>
                </a:camera>
                <a:lightRig rig="threePt" dir="t"/>
              </a:scene3d>
              <a:sp3d extrusionH="88900">
                <a:bevelT w="381000" h="317500"/>
                <a:bevelB w="381000" h="317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5" name="Freeform 254"/>
              <p:cNvSpPr/>
              <p:nvPr/>
            </p:nvSpPr>
            <p:spPr bwMode="auto">
              <a:xfrm>
                <a:off x="3929229" y="3095663"/>
                <a:ext cx="215962" cy="1112182"/>
              </a:xfrm>
              <a:custGeom>
                <a:avLst/>
                <a:gdLst>
                  <a:gd name="connsiteX0" fmla="*/ 32084 w 334210"/>
                  <a:gd name="connsiteY0" fmla="*/ 106947 h 879642"/>
                  <a:gd name="connsiteX1" fmla="*/ 112295 w 334210"/>
                  <a:gd name="connsiteY1" fmla="*/ 524042 h 879642"/>
                  <a:gd name="connsiteX2" fmla="*/ 32084 w 334210"/>
                  <a:gd name="connsiteY2" fmla="*/ 828842 h 879642"/>
                  <a:gd name="connsiteX3" fmla="*/ 288758 w 334210"/>
                  <a:gd name="connsiteY3" fmla="*/ 828842 h 879642"/>
                  <a:gd name="connsiteX4" fmla="*/ 224590 w 334210"/>
                  <a:gd name="connsiteY4" fmla="*/ 524042 h 879642"/>
                  <a:gd name="connsiteX5" fmla="*/ 304800 w 334210"/>
                  <a:gd name="connsiteY5" fmla="*/ 74863 h 879642"/>
                  <a:gd name="connsiteX6" fmla="*/ 32084 w 334210"/>
                  <a:gd name="connsiteY6" fmla="*/ 106947 h 879642"/>
                  <a:gd name="connsiteX0" fmla="*/ 29410 w 318168"/>
                  <a:gd name="connsiteY0" fmla="*/ 57578 h 830273"/>
                  <a:gd name="connsiteX1" fmla="*/ 109621 w 318168"/>
                  <a:gd name="connsiteY1" fmla="*/ 474673 h 830273"/>
                  <a:gd name="connsiteX2" fmla="*/ 29410 w 318168"/>
                  <a:gd name="connsiteY2" fmla="*/ 779473 h 830273"/>
                  <a:gd name="connsiteX3" fmla="*/ 286084 w 318168"/>
                  <a:gd name="connsiteY3" fmla="*/ 779473 h 830273"/>
                  <a:gd name="connsiteX4" fmla="*/ 221916 w 318168"/>
                  <a:gd name="connsiteY4" fmla="*/ 474673 h 830273"/>
                  <a:gd name="connsiteX5" fmla="*/ 265469 w 318168"/>
                  <a:gd name="connsiteY5" fmla="*/ 129205 h 830273"/>
                  <a:gd name="connsiteX6" fmla="*/ 29410 w 318168"/>
                  <a:gd name="connsiteY6" fmla="*/ 57578 h 830273"/>
                  <a:gd name="connsiteX0" fmla="*/ 29410 w 318168"/>
                  <a:gd name="connsiteY0" fmla="*/ 75244 h 847939"/>
                  <a:gd name="connsiteX1" fmla="*/ 109621 w 318168"/>
                  <a:gd name="connsiteY1" fmla="*/ 492339 h 847939"/>
                  <a:gd name="connsiteX2" fmla="*/ 29410 w 318168"/>
                  <a:gd name="connsiteY2" fmla="*/ 797139 h 847939"/>
                  <a:gd name="connsiteX3" fmla="*/ 286084 w 318168"/>
                  <a:gd name="connsiteY3" fmla="*/ 797139 h 847939"/>
                  <a:gd name="connsiteX4" fmla="*/ 221916 w 318168"/>
                  <a:gd name="connsiteY4" fmla="*/ 492339 h 847939"/>
                  <a:gd name="connsiteX5" fmla="*/ 265469 w 318168"/>
                  <a:gd name="connsiteY5" fmla="*/ 74863 h 847939"/>
                  <a:gd name="connsiteX6" fmla="*/ 29410 w 318168"/>
                  <a:gd name="connsiteY6" fmla="*/ 75244 h 847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8168" h="847939">
                    <a:moveTo>
                      <a:pt x="29410" y="75244"/>
                    </a:moveTo>
                    <a:cubicBezTo>
                      <a:pt x="3435" y="144823"/>
                      <a:pt x="109621" y="372023"/>
                      <a:pt x="109621" y="492339"/>
                    </a:cubicBezTo>
                    <a:cubicBezTo>
                      <a:pt x="109621" y="612655"/>
                      <a:pt x="0" y="746339"/>
                      <a:pt x="29410" y="797139"/>
                    </a:cubicBezTo>
                    <a:cubicBezTo>
                      <a:pt x="58820" y="847939"/>
                      <a:pt x="254000" y="847939"/>
                      <a:pt x="286084" y="797139"/>
                    </a:cubicBezTo>
                    <a:cubicBezTo>
                      <a:pt x="318168" y="746339"/>
                      <a:pt x="225352" y="612718"/>
                      <a:pt x="221916" y="492339"/>
                    </a:cubicBezTo>
                    <a:cubicBezTo>
                      <a:pt x="218480" y="371960"/>
                      <a:pt x="294879" y="149726"/>
                      <a:pt x="265469" y="74863"/>
                    </a:cubicBezTo>
                    <a:cubicBezTo>
                      <a:pt x="236059" y="0"/>
                      <a:pt x="55385" y="5665"/>
                      <a:pt x="29410" y="75244"/>
                    </a:cubicBezTo>
                    <a:close/>
                  </a:path>
                </a:pathLst>
              </a:custGeom>
              <a:solidFill>
                <a:srgbClr val="040404">
                  <a:alpha val="66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1978464" y="3068960"/>
              <a:ext cx="1326957" cy="2054927"/>
              <a:chOff x="1978464" y="3068960"/>
              <a:chExt cx="1326957" cy="2054927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2555776" y="3068960"/>
                <a:ext cx="562209" cy="548354"/>
                <a:chOff x="1043608" y="5661248"/>
                <a:chExt cx="562209" cy="548354"/>
              </a:xfrm>
            </p:grpSpPr>
            <p:sp>
              <p:nvSpPr>
                <p:cNvPr id="139" name="Oval 138"/>
                <p:cNvSpPr/>
                <p:nvPr/>
              </p:nvSpPr>
              <p:spPr bwMode="auto">
                <a:xfrm>
                  <a:off x="1317785" y="5921570"/>
                  <a:ext cx="288032" cy="288032"/>
                </a:xfrm>
                <a:prstGeom prst="ellipse">
                  <a:avLst/>
                </a:prstGeom>
                <a:solidFill>
                  <a:srgbClr val="FF9933">
                    <a:alpha val="76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171450"/>
                </a:sp3d>
              </p:spPr>
              <p:txBody>
                <a:bodyPr vert="horz" wrap="none" lIns="64008" tIns="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1043608" y="5661248"/>
                  <a:ext cx="500066" cy="500066"/>
                </a:xfrm>
                <a:prstGeom prst="ellipse">
                  <a:avLst/>
                </a:prstGeom>
                <a:solidFill>
                  <a:srgbClr val="FF9933">
                    <a:alpha val="76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171450"/>
                </a:sp3d>
              </p:spPr>
              <p:txBody>
                <a:bodyPr vert="horz" wrap="none" lIns="64008" tIns="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b="1" i="0" u="none" strike="noStrike" cap="none" normalizeH="0" baseline="0" dirty="0" smtClean="0">
                      <a:ln>
                        <a:noFill/>
                      </a:ln>
                      <a:solidFill>
                        <a:schemeClr val="tx2">
                          <a:lumMod val="50000"/>
                        </a:schemeClr>
                      </a:solidFill>
                      <a:effectLst/>
                      <a:latin typeface="+mn-lt"/>
                      <a:cs typeface="Times New Roman" pitchFamily="18" charset="0"/>
                    </a:rPr>
                    <a:t>G</a:t>
                  </a:r>
                  <a:r>
                    <a:rPr kumimoji="0" lang="en-GB" b="1" i="0" u="none" strike="noStrike" cap="none" normalizeH="0" baseline="0" dirty="0" smtClean="0">
                      <a:ln>
                        <a:noFill/>
                      </a:ln>
                      <a:solidFill>
                        <a:schemeClr val="tx2">
                          <a:lumMod val="50000"/>
                        </a:schemeClr>
                      </a:solidFill>
                      <a:effectLst/>
                      <a:latin typeface="+mn-lt"/>
                      <a:cs typeface="Times New Roman" pitchFamily="18" charset="0"/>
                      <a:sym typeface="Symbol"/>
                    </a:rPr>
                    <a:t></a:t>
                  </a:r>
                  <a:endParaRPr kumimoji="0" lang="en-GB" b="1" i="0" u="none" strike="noStrike" cap="none" normalizeH="0" baseline="-25000" dirty="0" smtClean="0">
                    <a:ln>
                      <a:noFill/>
                    </a:ln>
                    <a:solidFill>
                      <a:schemeClr val="tx2">
                        <a:lumMod val="50000"/>
                      </a:schemeClr>
                    </a:solidFill>
                    <a:effectLst/>
                    <a:latin typeface="+mn-lt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60" name="Down Arrow 359"/>
              <p:cNvSpPr/>
              <p:nvPr/>
            </p:nvSpPr>
            <p:spPr bwMode="auto">
              <a:xfrm rot="1820130">
                <a:off x="1978464" y="3471624"/>
                <a:ext cx="294652" cy="1652263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5" name="Down Arrow 364"/>
              <p:cNvSpPr/>
              <p:nvPr/>
            </p:nvSpPr>
            <p:spPr bwMode="auto">
              <a:xfrm rot="20657764">
                <a:off x="3030266" y="3661118"/>
                <a:ext cx="275155" cy="1415718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59" name="TextBox 35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GABA</a:t>
            </a:r>
            <a:r>
              <a:rPr lang="en-GB" sz="3200" b="1" i="0" baseline="-250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5580112" y="6495147"/>
            <a:ext cx="338437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Tyacke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(2010)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Adv Pharmacology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58, 373-96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" grpId="0"/>
      <p:bldP spid="362" grpId="0"/>
      <p:bldP spid="363" grpId="0"/>
      <p:bldP spid="364" grpId="0"/>
      <p:bldP spid="3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00" y="908290"/>
            <a:ext cx="2952000" cy="5678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Glutamate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Excitatory neurotransmitter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Generated from GLN (by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glutaminase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) or from ASP (by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transamination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)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Primarily taken up by GLT-1 &amp; GLAST transporter proteins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NMDA, AMPA &amp;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Kainate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Metabotropic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Ketamine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Anaesthesia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Topiramate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Epilepsy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6863" y="908290"/>
            <a:ext cx="2952000" cy="5893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GABA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Synthesised from GLU by GAD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Taken up by GAT or metabolised by GABA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transaminase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GABA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A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= ligand-gated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Cl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</a:rPr>
              <a:t>-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channels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GABA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B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= 7-TM GPCRs, only function as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oligomers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Barbiturates: Epilepsy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Benzodiazepines: anxiety, depression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Baclofen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spasticity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23328" y="908290"/>
            <a:ext cx="2952000" cy="2292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9" descr="terminal c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706551"/>
            <a:ext cx="3312368" cy="2839735"/>
          </a:xfrm>
          <a:prstGeom prst="rect">
            <a:avLst/>
          </a:prstGeom>
        </p:spPr>
      </p:pic>
      <p:sp>
        <p:nvSpPr>
          <p:cNvPr id="134" name="Rectangle 133"/>
          <p:cNvSpPr/>
          <p:nvPr/>
        </p:nvSpPr>
        <p:spPr bwMode="auto">
          <a:xfrm>
            <a:off x="179512" y="836712"/>
            <a:ext cx="4218030" cy="3168352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79512" y="4077072"/>
            <a:ext cx="4248472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Found in the spinal cord and brainstem (reflex responses, processing of sensory signals and pain sensation)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GLYT2 transporter is predominant in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presynaptic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terminals of 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glycinergic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neurons. GLYT1 is in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glial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cells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Also catabolised by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glycine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decarboxylase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system</a:t>
            </a:r>
            <a:endParaRPr lang="en-GB" i="0" dirty="0">
              <a:solidFill>
                <a:srgbClr val="336699"/>
              </a:solidFill>
              <a:latin typeface="+mn-lt"/>
            </a:endParaRPr>
          </a:p>
        </p:txBody>
      </p:sp>
      <p:pic>
        <p:nvPicPr>
          <p:cNvPr id="136" name="Picture 135" descr="ea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013265">
            <a:off x="2360396" y="2846814"/>
            <a:ext cx="355380" cy="411528"/>
          </a:xfrm>
          <a:prstGeom prst="rect">
            <a:avLst/>
          </a:prstGeom>
        </p:spPr>
      </p:pic>
      <p:pic>
        <p:nvPicPr>
          <p:cNvPr id="137" name="Picture 136" descr="ea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468699">
            <a:off x="3448186" y="2245361"/>
            <a:ext cx="355380" cy="411528"/>
          </a:xfrm>
          <a:prstGeom prst="rect">
            <a:avLst/>
          </a:prstGeom>
        </p:spPr>
      </p:pic>
      <p:sp>
        <p:nvSpPr>
          <p:cNvPr id="138" name="TextBox 137"/>
          <p:cNvSpPr txBox="1"/>
          <p:nvPr/>
        </p:nvSpPr>
        <p:spPr>
          <a:xfrm rot="18066551">
            <a:off x="3536546" y="2008221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i="0" dirty="0" smtClean="0">
                <a:solidFill>
                  <a:srgbClr val="C00000"/>
                </a:solidFill>
                <a:latin typeface="+mn-lt"/>
              </a:rPr>
              <a:t>GlyT1</a:t>
            </a:r>
            <a:endParaRPr lang="en-GB" sz="1400" b="1" i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 rot="18324216">
            <a:off x="2350582" y="2496914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i="0" dirty="0" smtClean="0">
                <a:solidFill>
                  <a:srgbClr val="C00000"/>
                </a:solidFill>
                <a:latin typeface="+mn-lt"/>
              </a:rPr>
              <a:t>GlyT2</a:t>
            </a:r>
            <a:endParaRPr lang="en-GB" sz="1400" b="1" i="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1763688" y="2708920"/>
            <a:ext cx="364303" cy="231171"/>
            <a:chOff x="5633870" y="5796498"/>
            <a:chExt cx="364303" cy="231171"/>
          </a:xfrm>
        </p:grpSpPr>
        <p:sp>
          <p:nvSpPr>
            <p:cNvPr id="140" name="Rounded Rectangle 139"/>
            <p:cNvSpPr/>
            <p:nvPr/>
          </p:nvSpPr>
          <p:spPr bwMode="auto">
            <a:xfrm rot="19316530">
              <a:off x="5633870" y="5796498"/>
              <a:ext cx="267323" cy="92626"/>
            </a:xfrm>
            <a:prstGeom prst="roundRect">
              <a:avLst>
                <a:gd name="adj" fmla="val 46152"/>
              </a:avLst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 rot="19316530">
              <a:off x="5730850" y="5935043"/>
              <a:ext cx="267323" cy="92626"/>
            </a:xfrm>
            <a:prstGeom prst="roundRect">
              <a:avLst>
                <a:gd name="adj" fmla="val 46152"/>
              </a:avLst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02161" y="836712"/>
            <a:ext cx="4319464" cy="5794905"/>
            <a:chOff x="4702161" y="836712"/>
            <a:chExt cx="4319464" cy="5794905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4702161" y="2880646"/>
              <a:ext cx="4319464" cy="1152128"/>
            </a:xfrm>
            <a:prstGeom prst="roundRect">
              <a:avLst>
                <a:gd name="adj" fmla="val 6683"/>
              </a:avLst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softEdge rad="6350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4718748" y="836712"/>
              <a:ext cx="4218030" cy="3168352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" name="Group 425"/>
            <p:cNvGrpSpPr/>
            <p:nvPr/>
          </p:nvGrpSpPr>
          <p:grpSpPr>
            <a:xfrm>
              <a:off x="4729871" y="2551049"/>
              <a:ext cx="4223188" cy="864096"/>
              <a:chOff x="231271" y="4077072"/>
              <a:chExt cx="4223188" cy="850462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231271" y="4077072"/>
                <a:ext cx="3643306" cy="850462"/>
                <a:chOff x="395536" y="2350614"/>
                <a:chExt cx="3992729" cy="730137"/>
              </a:xfrm>
            </p:grpSpPr>
            <p:sp>
              <p:nvSpPr>
                <p:cNvPr id="19" name="Freeform 4"/>
                <p:cNvSpPr/>
                <p:nvPr/>
              </p:nvSpPr>
              <p:spPr bwMode="auto">
                <a:xfrm>
                  <a:off x="479872" y="266193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 bwMode="auto">
                <a:xfrm>
                  <a:off x="686522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 bwMode="auto">
                <a:xfrm>
                  <a:off x="902637" y="2663282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 bwMode="auto">
                <a:xfrm>
                  <a:off x="1950026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 bwMode="auto">
                <a:xfrm>
                  <a:off x="2575141" y="266697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 bwMode="auto">
                <a:xfrm>
                  <a:off x="2365663" y="2684608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 bwMode="auto">
                <a:xfrm>
                  <a:off x="1531800" y="265959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 bwMode="auto">
                <a:xfrm>
                  <a:off x="1315684" y="2663282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 bwMode="auto">
                <a:xfrm>
                  <a:off x="1737230" y="265959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 bwMode="auto">
                <a:xfrm>
                  <a:off x="3213531" y="26780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 bwMode="auto">
                <a:xfrm>
                  <a:off x="2144953" y="2659592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 bwMode="auto">
                <a:xfrm>
                  <a:off x="1102888" y="2674350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 bwMode="auto">
                <a:xfrm>
                  <a:off x="2778711" y="265221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>
                  <a:off x="2998144" y="2670661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 bwMode="auto">
                <a:xfrm>
                  <a:off x="3619212" y="2688298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 bwMode="auto">
                <a:xfrm>
                  <a:off x="3409734" y="2666971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 bwMode="auto">
                <a:xfrm>
                  <a:off x="4258330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 bwMode="auto">
                <a:xfrm>
                  <a:off x="3841964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 bwMode="auto">
                <a:xfrm>
                  <a:off x="4038167" y="2659593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 bwMode="auto">
                <a:xfrm>
                  <a:off x="1323218" y="2588909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 bwMode="auto">
                <a:xfrm>
                  <a:off x="483682" y="2586614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 bwMode="auto">
                <a:xfrm>
                  <a:off x="892681" y="2586614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 bwMode="auto">
                <a:xfrm>
                  <a:off x="1515206" y="2572667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 bwMode="auto">
                <a:xfrm>
                  <a:off x="2140321" y="2586614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 bwMode="auto">
                <a:xfrm>
                  <a:off x="2356436" y="259399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 bwMode="auto">
                <a:xfrm>
                  <a:off x="3010690" y="2572667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 bwMode="auto">
                <a:xfrm>
                  <a:off x="3223487" y="259399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 bwMode="auto">
                <a:xfrm>
                  <a:off x="2595053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 bwMode="auto">
                <a:xfrm>
                  <a:off x="2791985" y="2579235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 bwMode="auto">
                <a:xfrm>
                  <a:off x="3432964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 bwMode="auto">
                <a:xfrm>
                  <a:off x="1954074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 bwMode="auto">
                <a:xfrm>
                  <a:off x="1747186" y="2590304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 bwMode="auto">
                <a:xfrm>
                  <a:off x="4270876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 bwMode="auto">
                <a:xfrm>
                  <a:off x="1076339" y="2593993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 bwMode="auto">
                <a:xfrm>
                  <a:off x="3590073" y="2593993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 bwMode="auto">
                <a:xfrm>
                  <a:off x="3792913" y="2579235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 bwMode="auto">
                <a:xfrm>
                  <a:off x="4012347" y="2557909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 bwMode="auto">
                <a:xfrm>
                  <a:off x="650746" y="2582925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>
                  <a:off x="395536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 bwMode="auto">
                <a:xfrm>
                  <a:off x="605014" y="237160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 bwMode="auto">
                <a:xfrm>
                  <a:off x="814492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 bwMode="auto">
                <a:xfrm>
                  <a:off x="1023969" y="238210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 bwMode="auto">
                <a:xfrm>
                  <a:off x="1233447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 bwMode="auto">
                <a:xfrm>
                  <a:off x="1442925" y="235061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 bwMode="auto">
                <a:xfrm>
                  <a:off x="1652403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 bwMode="auto">
                <a:xfrm>
                  <a:off x="1861881" y="237160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 bwMode="auto">
                <a:xfrm>
                  <a:off x="2071359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>
                  <a:off x="2280836" y="238210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 bwMode="auto">
                <a:xfrm>
                  <a:off x="2490314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 bwMode="auto">
                <a:xfrm>
                  <a:off x="2699792" y="235061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 bwMode="auto">
                <a:xfrm>
                  <a:off x="2921921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 bwMode="auto">
                <a:xfrm>
                  <a:off x="3131398" y="237160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 bwMode="auto">
                <a:xfrm>
                  <a:off x="3340876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 bwMode="auto">
                <a:xfrm>
                  <a:off x="3550354" y="238210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 bwMode="auto">
                <a:xfrm>
                  <a:off x="3759832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Oval 73"/>
                <p:cNvSpPr/>
                <p:nvPr/>
              </p:nvSpPr>
              <p:spPr bwMode="auto">
                <a:xfrm>
                  <a:off x="3969310" y="235061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 bwMode="auto">
                <a:xfrm>
                  <a:off x="4178787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6" name="Oval 75"/>
                <p:cNvSpPr/>
                <p:nvPr/>
              </p:nvSpPr>
              <p:spPr bwMode="auto">
                <a:xfrm>
                  <a:off x="395536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7" name="Oval 76"/>
                <p:cNvSpPr/>
                <p:nvPr/>
              </p:nvSpPr>
              <p:spPr bwMode="auto">
                <a:xfrm>
                  <a:off x="605014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Oval 77"/>
                <p:cNvSpPr/>
                <p:nvPr/>
              </p:nvSpPr>
              <p:spPr bwMode="auto">
                <a:xfrm>
                  <a:off x="814492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9" name="Oval 78"/>
                <p:cNvSpPr/>
                <p:nvPr/>
              </p:nvSpPr>
              <p:spPr bwMode="auto">
                <a:xfrm>
                  <a:off x="1023969" y="283737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 bwMode="auto">
                <a:xfrm>
                  <a:off x="1233447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1" name="Oval 80"/>
                <p:cNvSpPr/>
                <p:nvPr/>
              </p:nvSpPr>
              <p:spPr bwMode="auto">
                <a:xfrm>
                  <a:off x="1442925" y="280588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2" name="Oval 81"/>
                <p:cNvSpPr/>
                <p:nvPr/>
              </p:nvSpPr>
              <p:spPr bwMode="auto">
                <a:xfrm>
                  <a:off x="1652403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Oval 82"/>
                <p:cNvSpPr/>
                <p:nvPr/>
              </p:nvSpPr>
              <p:spPr bwMode="auto">
                <a:xfrm>
                  <a:off x="1861881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Oval 83"/>
                <p:cNvSpPr/>
                <p:nvPr/>
              </p:nvSpPr>
              <p:spPr bwMode="auto">
                <a:xfrm>
                  <a:off x="2071359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Oval 84"/>
                <p:cNvSpPr/>
                <p:nvPr/>
              </p:nvSpPr>
              <p:spPr bwMode="auto">
                <a:xfrm>
                  <a:off x="2280836" y="283737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Oval 85"/>
                <p:cNvSpPr/>
                <p:nvPr/>
              </p:nvSpPr>
              <p:spPr bwMode="auto">
                <a:xfrm>
                  <a:off x="2490314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Oval 86"/>
                <p:cNvSpPr/>
                <p:nvPr/>
              </p:nvSpPr>
              <p:spPr bwMode="auto">
                <a:xfrm>
                  <a:off x="2699792" y="280588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Oval 87"/>
                <p:cNvSpPr/>
                <p:nvPr/>
              </p:nvSpPr>
              <p:spPr bwMode="auto">
                <a:xfrm>
                  <a:off x="2921921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Oval 88"/>
                <p:cNvSpPr/>
                <p:nvPr/>
              </p:nvSpPr>
              <p:spPr bwMode="auto">
                <a:xfrm>
                  <a:off x="3131398" y="283737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Oval 89"/>
                <p:cNvSpPr/>
                <p:nvPr/>
              </p:nvSpPr>
              <p:spPr bwMode="auto">
                <a:xfrm>
                  <a:off x="3340876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1" name="Oval 90"/>
                <p:cNvSpPr/>
                <p:nvPr/>
              </p:nvSpPr>
              <p:spPr bwMode="auto">
                <a:xfrm>
                  <a:off x="3550354" y="284786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Oval 91"/>
                <p:cNvSpPr/>
                <p:nvPr/>
              </p:nvSpPr>
              <p:spPr bwMode="auto">
                <a:xfrm>
                  <a:off x="3759832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 bwMode="auto">
                <a:xfrm>
                  <a:off x="3969310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" name="Oval 93"/>
                <p:cNvSpPr/>
                <p:nvPr/>
              </p:nvSpPr>
              <p:spPr bwMode="auto">
                <a:xfrm>
                  <a:off x="4178787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" name="Freeform 6"/>
              <p:cNvSpPr/>
              <p:nvPr/>
            </p:nvSpPr>
            <p:spPr bwMode="auto">
              <a:xfrm>
                <a:off x="3957977" y="4439698"/>
                <a:ext cx="34459" cy="183387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4146542" y="4449862"/>
                <a:ext cx="34459" cy="183387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4343744" y="4441267"/>
                <a:ext cx="34459" cy="183387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3961454" y="4351964"/>
                <a:ext cx="12616" cy="16329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4334659" y="4351964"/>
                <a:ext cx="12616" cy="16329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4113897" y="4347667"/>
                <a:ext cx="60445" cy="231085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3881022" y="4089298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4072168" y="4101523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4263313" y="4089298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3881022" y="4619595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4072168" y="4631821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4263313" y="4619595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pic>
          <p:nvPicPr>
            <p:cNvPr id="131" name="Picture 130" descr="gly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9013" y="2020534"/>
              <a:ext cx="1137283" cy="1552482"/>
            </a:xfrm>
            <a:prstGeom prst="rect">
              <a:avLst/>
            </a:prstGeom>
          </p:spPr>
        </p:pic>
        <p:pic>
          <p:nvPicPr>
            <p:cNvPr id="132" name="Picture 131" descr="glystoich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0032" y="908720"/>
              <a:ext cx="1201153" cy="1501442"/>
            </a:xfrm>
            <a:prstGeom prst="rect">
              <a:avLst/>
            </a:prstGeom>
          </p:spPr>
        </p:pic>
        <p:pic>
          <p:nvPicPr>
            <p:cNvPr id="133" name="Picture 132" descr="glystoich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96066" y="908720"/>
              <a:ext cx="1208382" cy="1498394"/>
            </a:xfrm>
            <a:prstGeom prst="rect">
              <a:avLst/>
            </a:prstGeom>
          </p:spPr>
        </p:pic>
        <p:sp>
          <p:nvSpPr>
            <p:cNvPr id="143" name="TextBox 142"/>
            <p:cNvSpPr txBox="1"/>
            <p:nvPr/>
          </p:nvSpPr>
          <p:spPr>
            <a:xfrm>
              <a:off x="4716016" y="4077072"/>
              <a:ext cx="4248472" cy="25545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336699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GB" i="0" dirty="0" err="1" smtClean="0">
                  <a:solidFill>
                    <a:srgbClr val="336699"/>
                  </a:solidFill>
                  <a:latin typeface="+mn-lt"/>
                </a:rPr>
                <a:t>Cys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-loop ligand-gated ion channel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en-GB" i="0" dirty="0" err="1" smtClean="0">
                  <a:solidFill>
                    <a:srgbClr val="336699"/>
                  </a:solidFill>
                  <a:latin typeface="+mn-lt"/>
                </a:rPr>
                <a:t>Cl</a:t>
              </a:r>
              <a:r>
                <a:rPr lang="en-GB" i="0" baseline="30000" dirty="0" smtClean="0">
                  <a:solidFill>
                    <a:srgbClr val="336699"/>
                  </a:solidFill>
                  <a:latin typeface="+mn-lt"/>
                </a:rPr>
                <a:t>-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 permeable pore causing membrane hyperpolarisation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Four  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  <a:sym typeface="Symbol"/>
                </a:rPr>
                <a:t>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-subunits (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  <a:sym typeface="Symbol"/>
                </a:rPr>
                <a:t>1-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4) and one 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  <a:sym typeface="Symbol"/>
                </a:rPr>
                <a:t>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-subunit have been identified</a:t>
              </a:r>
            </a:p>
            <a:p>
              <a:pPr marL="179388" indent="-179388">
                <a:buFont typeface="Arial" pitchFamily="34" charset="0"/>
                <a:buChar char="•"/>
              </a:pP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Inherited mutations to human </a:t>
              </a:r>
              <a:r>
                <a:rPr lang="en-GB" i="0" dirty="0" err="1" smtClean="0">
                  <a:solidFill>
                    <a:srgbClr val="336699"/>
                  </a:solidFill>
                  <a:latin typeface="+mn-lt"/>
                </a:rPr>
                <a:t>GlyR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 genes give rise to </a:t>
              </a:r>
              <a:r>
                <a:rPr lang="en-GB" i="0" dirty="0" err="1" smtClean="0">
                  <a:solidFill>
                    <a:srgbClr val="336699"/>
                  </a:solidFill>
                  <a:latin typeface="+mn-lt"/>
                </a:rPr>
                <a:t>hyperekplexia</a:t>
              </a:r>
              <a:endParaRPr lang="en-GB" i="0" dirty="0" smtClean="0">
                <a:solidFill>
                  <a:srgbClr val="336699"/>
                </a:solidFill>
                <a:latin typeface="+mn-lt"/>
              </a:endParaRPr>
            </a:p>
            <a:p>
              <a:pPr marL="179388" indent="-179388">
                <a:buFont typeface="Arial" pitchFamily="34" charset="0"/>
                <a:buChar char="•"/>
              </a:pP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The GLYT1 inhibitor RG1678 is in clinical trials for the treatment of schizophrenia (see </a:t>
              </a:r>
              <a:r>
                <a:rPr lang="en-GB" i="0" dirty="0" err="1" smtClean="0">
                  <a:solidFill>
                    <a:srgbClr val="336699"/>
                  </a:solidFill>
                  <a:latin typeface="+mn-lt"/>
                </a:rPr>
                <a:t>Alberati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 </a:t>
              </a:r>
              <a:r>
                <a:rPr lang="en-GB" dirty="0" smtClean="0">
                  <a:solidFill>
                    <a:srgbClr val="336699"/>
                  </a:solidFill>
                  <a:latin typeface="+mn-lt"/>
                </a:rPr>
                <a:t>et al</a:t>
              </a:r>
              <a:r>
                <a:rPr lang="en-GB" i="0" dirty="0" smtClean="0">
                  <a:solidFill>
                    <a:srgbClr val="336699"/>
                  </a:solidFill>
                  <a:latin typeface="+mn-lt"/>
                </a:rPr>
                <a:t>, 2012)</a:t>
              </a:r>
              <a:endParaRPr lang="en-GB" i="0" dirty="0">
                <a:solidFill>
                  <a:srgbClr val="336699"/>
                </a:solidFill>
                <a:latin typeface="+mn-lt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Glycine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Briefly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9512" y="6395429"/>
            <a:ext cx="338437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Alberati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(2012)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Neuropharmacology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62(2), 1152-61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00" y="908290"/>
            <a:ext cx="2952000" cy="50937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Glutamate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Excitatory neurotransmitter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Generated from GLN (by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glutaminase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or from ASP (by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transamination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Primarily taken up by GLT-1 &amp; GLAST transporter proteins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NMDA, AMPA &amp;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Kainate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Metabotropic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Ketamine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Anaesthesia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Topiramate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Epilepsy</a:t>
            </a:r>
          </a:p>
        </p:txBody>
      </p:sp>
      <p:sp>
        <p:nvSpPr>
          <p:cNvPr id="9" name="Rectangle 8"/>
          <p:cNvSpPr/>
          <p:nvPr/>
        </p:nvSpPr>
        <p:spPr>
          <a:xfrm>
            <a:off x="3106863" y="908290"/>
            <a:ext cx="2952000" cy="53091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GABA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Synthesised from GLU by GAD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Taken up by GAT or metabolised by GABA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transaminase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GABA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= ligand-gated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Cl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-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channels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GABA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= 7-TM GPCRs, only function as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oligomers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Barbiturates: Epilepsy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Benzodiazepines: anxiety, depression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Baclofen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: spasticity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23328" y="908290"/>
            <a:ext cx="2952000" cy="3554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into neurones and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neuroglia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GlyT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proteins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Catabolised by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decarboxylase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system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Cys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-loop ligand-gated chloride channels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No selective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ligands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108476"/>
            <a:ext cx="8643998" cy="54168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Describe the physiological roles of glutamate and how it is generated and metabolised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Glutamate is the main excitatory neurotransmitter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Two main synthesis pathways:</a:t>
            </a:r>
          </a:p>
          <a:p>
            <a:pPr marL="514350" indent="-514350">
              <a:buAutoNum type="romanLcPeriod"/>
            </a:pP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From glutamine utilising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glutaminase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in mitochondria</a:t>
            </a:r>
          </a:p>
          <a:p>
            <a:pPr marL="514350" indent="-514350">
              <a:buAutoNum type="romanLcPeriod"/>
            </a:pP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From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-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ketoglutarate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 utilising another amino acid and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transaminase</a:t>
            </a:r>
            <a:endParaRPr lang="en-GB" sz="1800" b="1" i="0" dirty="0" smtClean="0">
              <a:solidFill>
                <a:srgbClr val="FF0000"/>
              </a:solidFill>
              <a:latin typeface="+mn-lt"/>
              <a:sym typeface="Symbol"/>
            </a:endParaRPr>
          </a:p>
          <a:p>
            <a:pPr marL="271463" indent="-271463"/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Two main metabolism pathways: </a:t>
            </a:r>
          </a:p>
          <a:p>
            <a:pPr marL="514350" indent="-514350">
              <a:buAutoNum type="romanLcPeriod"/>
            </a:pP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Taken up into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glial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 cells by GLT-1 and GLAST;</a:t>
            </a:r>
          </a:p>
          <a:p>
            <a:pPr marL="514350" indent="-514350">
              <a:buAutoNum type="romanLcPeriod"/>
            </a:pPr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Taken up into nerve terminals by EAAC1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Categorise the types of glutamate receptors and differentiate between them</a:t>
            </a:r>
          </a:p>
          <a:p>
            <a:pPr lvl="0"/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Ionotropic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receptors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NMDA: Require both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Glu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&amp;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Glycine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binding, under Mg</a:t>
            </a:r>
            <a:r>
              <a:rPr lang="en-GB" sz="1800" b="1" i="0" baseline="30000" dirty="0" smtClean="0">
                <a:solidFill>
                  <a:srgbClr val="FF0000"/>
                </a:solidFill>
                <a:latin typeface="+mn-lt"/>
              </a:rPr>
              <a:t>2+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block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AMPA: Activated by 2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Glu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molecules, Undergo rapid desensitisation</a:t>
            </a:r>
          </a:p>
          <a:p>
            <a:pPr lvl="0"/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Kainate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: tetramers with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presynaptic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and post-synaptic locations</a:t>
            </a:r>
          </a:p>
          <a:p>
            <a:pPr lvl="0"/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Metabotropic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receptors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G-protein coupled receptors with a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venus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fly-trap motif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381993"/>
            <a:ext cx="8643998" cy="3847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physiological roles of GABA &amp;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and explain how they are generated and metabolised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 is the major inhibitory neurotransmitter in the CNS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 is synthesised from glutamate by the enzyme GAD; catabolised by the enzyme GABA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transaminase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or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reuptaken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by the GAT-1 transporter</a:t>
            </a:r>
          </a:p>
          <a:p>
            <a:pPr lvl="0"/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Glycine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is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reuptaken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by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glycine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transporters (GlyT1 &amp; T2) and can be broken down by the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glycine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decarboxylase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system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Examine the functional properties of the GABA receptors and distinguish between them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ionotropic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receptors are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Cl</a:t>
            </a:r>
            <a:r>
              <a:rPr lang="en-GB" sz="1800" b="1" i="0" baseline="300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permeable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pentameric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cys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-loop receptors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receptors are 7-transmembrane G-protein linked receptors that can only form functional receptors as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dimers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. They are linked to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1800" b="1" i="0" baseline="-2500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proteins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286758"/>
            <a:ext cx="8643998" cy="2369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Review the major drug classes associated with these transmitters and summarise their clinical uses 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Glutamate: NMDA antagonists used for anaesthesia (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Ketamine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), Alzheimer’s (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Memantine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). AMPA &amp;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kainate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 antagonist (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Topiramate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) use for epilepsy, numerous others in clinical trails (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Perampanel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: Enhancers used as anti-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convulsants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, hypnotics,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anxiolytics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, anaesthetics </a:t>
            </a:r>
          </a:p>
          <a:p>
            <a:pPr lvl="0"/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: Agonist (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baclofen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) used as a skeletal muscle relaxant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404059"/>
            <a:ext cx="8643998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Describe the physiological roles of glutamate and how it is generated and metabolised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Categorise the types of glutamate receptors and differentiate between them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physiological roles of GABA &amp;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and explain how they are generated and metabolised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Examine the functional properties of the GABA receptors and distinguish between them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Review the major drug classes associated with these transmitters and summarise their clinical uses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00" y="936000"/>
            <a:ext cx="2952000" cy="22621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Glutamate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6863" y="936000"/>
            <a:ext cx="2952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GABA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23328" y="936000"/>
            <a:ext cx="2952000" cy="2231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>
            <a:grpSpLocks noChangeAspect="1"/>
          </p:cNvGrpSpPr>
          <p:nvPr/>
        </p:nvGrpSpPr>
        <p:grpSpPr>
          <a:xfrm rot="729979">
            <a:off x="706691" y="2250946"/>
            <a:ext cx="1108923" cy="1123585"/>
            <a:chOff x="5873448" y="2145695"/>
            <a:chExt cx="1274838" cy="1461105"/>
          </a:xfrm>
        </p:grpSpPr>
        <p:sp>
          <p:nvSpPr>
            <p:cNvPr id="40" name="Freeform 39"/>
            <p:cNvSpPr/>
            <p:nvPr/>
          </p:nvSpPr>
          <p:spPr bwMode="auto">
            <a:xfrm>
              <a:off x="5873448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5967791" y="2286000"/>
              <a:ext cx="1069219" cy="1262742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5" name="Freeform 4"/>
          <p:cNvSpPr/>
          <p:nvPr/>
        </p:nvSpPr>
        <p:spPr bwMode="auto">
          <a:xfrm rot="5400000">
            <a:off x="-190137" y="1019366"/>
            <a:ext cx="4032450" cy="3610211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grpSp>
        <p:nvGrpSpPr>
          <p:cNvPr id="51" name="Group 50"/>
          <p:cNvGrpSpPr/>
          <p:nvPr/>
        </p:nvGrpSpPr>
        <p:grpSpPr>
          <a:xfrm>
            <a:off x="571849" y="2219378"/>
            <a:ext cx="1584038" cy="1800200"/>
            <a:chOff x="571849" y="2219378"/>
            <a:chExt cx="1584038" cy="1800200"/>
          </a:xfrm>
        </p:grpSpPr>
        <p:sp>
          <p:nvSpPr>
            <p:cNvPr id="10" name="Rectangle 9"/>
            <p:cNvSpPr/>
            <p:nvPr/>
          </p:nvSpPr>
          <p:spPr>
            <a:xfrm>
              <a:off x="571849" y="3053857"/>
              <a:ext cx="69602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err="1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Glu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59863" y="2219378"/>
              <a:ext cx="69602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err="1" smtClean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Gln</a:t>
              </a:r>
              <a:endParaRPr lang="en-US" sz="2400" b="1" i="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4" name="Circular Arrow 13"/>
            <p:cNvSpPr/>
            <p:nvPr/>
          </p:nvSpPr>
          <p:spPr bwMode="auto">
            <a:xfrm flipH="1">
              <a:off x="779731" y="2291386"/>
              <a:ext cx="1296144" cy="1728192"/>
            </a:xfrm>
            <a:prstGeom prst="circularArrow">
              <a:avLst>
                <a:gd name="adj1" fmla="val 14140"/>
                <a:gd name="adj2" fmla="val 1223004"/>
                <a:gd name="adj3" fmla="val 20188977"/>
                <a:gd name="adj4" fmla="val 16312025"/>
                <a:gd name="adj5" fmla="val 14226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37500" y="4580566"/>
            <a:ext cx="696024" cy="1340837"/>
            <a:chOff x="1537500" y="4580566"/>
            <a:chExt cx="696024" cy="1340837"/>
          </a:xfrm>
        </p:grpSpPr>
        <p:sp>
          <p:nvSpPr>
            <p:cNvPr id="20" name="Down Arrow 19"/>
            <p:cNvSpPr/>
            <p:nvPr/>
          </p:nvSpPr>
          <p:spPr bwMode="auto">
            <a:xfrm>
              <a:off x="1690556" y="4580566"/>
              <a:ext cx="375678" cy="864096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37500" y="5459738"/>
              <a:ext cx="69602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err="1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Glu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rot="362959">
            <a:off x="2441688" y="961109"/>
            <a:ext cx="2429985" cy="3429518"/>
            <a:chOff x="4470265" y="1360398"/>
            <a:chExt cx="2429985" cy="3429518"/>
          </a:xfrm>
          <a:effectLst>
            <a:outerShdw blurRad="50800" dist="419100" dir="2700000" sx="94000" sy="94000" algn="tl" rotWithShape="0">
              <a:prstClr val="black">
                <a:alpha val="7000"/>
              </a:prstClr>
            </a:outerShdw>
          </a:effectLst>
        </p:grpSpPr>
        <p:sp>
          <p:nvSpPr>
            <p:cNvPr id="22" name="Freeform 21"/>
            <p:cNvSpPr/>
            <p:nvPr/>
          </p:nvSpPr>
          <p:spPr bwMode="auto">
            <a:xfrm>
              <a:off x="4470265" y="1360398"/>
              <a:ext cx="2429985" cy="3429518"/>
            </a:xfrm>
            <a:custGeom>
              <a:avLst/>
              <a:gdLst>
                <a:gd name="connsiteX0" fmla="*/ 106438 w 2472266"/>
                <a:gd name="connsiteY0" fmla="*/ 74990 h 3742266"/>
                <a:gd name="connsiteX1" fmla="*/ 62895 w 2472266"/>
                <a:gd name="connsiteY1" fmla="*/ 292705 h 3742266"/>
                <a:gd name="connsiteX2" fmla="*/ 222552 w 2472266"/>
                <a:gd name="connsiteY2" fmla="*/ 452362 h 3742266"/>
                <a:gd name="connsiteX3" fmla="*/ 599923 w 2472266"/>
                <a:gd name="connsiteY3" fmla="*/ 699105 h 3742266"/>
                <a:gd name="connsiteX4" fmla="*/ 803123 w 2472266"/>
                <a:gd name="connsiteY4" fmla="*/ 1207105 h 3742266"/>
                <a:gd name="connsiteX5" fmla="*/ 1093409 w 2472266"/>
                <a:gd name="connsiteY5" fmla="*/ 1628019 h 3742266"/>
                <a:gd name="connsiteX6" fmla="*/ 1354666 w 2472266"/>
                <a:gd name="connsiteY6" fmla="*/ 1961847 h 3742266"/>
                <a:gd name="connsiteX7" fmla="*/ 1427238 w 2472266"/>
                <a:gd name="connsiteY7" fmla="*/ 2397276 h 3742266"/>
                <a:gd name="connsiteX8" fmla="*/ 1195009 w 2472266"/>
                <a:gd name="connsiteY8" fmla="*/ 2847219 h 3742266"/>
                <a:gd name="connsiteX9" fmla="*/ 672495 w 2472266"/>
                <a:gd name="connsiteY9" fmla="*/ 3485847 h 3742266"/>
                <a:gd name="connsiteX10" fmla="*/ 411238 w 2472266"/>
                <a:gd name="connsiteY10" fmla="*/ 3616476 h 3742266"/>
                <a:gd name="connsiteX11" fmla="*/ 454781 w 2472266"/>
                <a:gd name="connsiteY11" fmla="*/ 3718076 h 3742266"/>
                <a:gd name="connsiteX12" fmla="*/ 701523 w 2472266"/>
                <a:gd name="connsiteY12" fmla="*/ 3674533 h 3742266"/>
                <a:gd name="connsiteX13" fmla="*/ 1195009 w 2472266"/>
                <a:gd name="connsiteY13" fmla="*/ 3311676 h 3742266"/>
                <a:gd name="connsiteX14" fmla="*/ 1920723 w 2472266"/>
                <a:gd name="connsiteY14" fmla="*/ 2876247 h 3742266"/>
                <a:gd name="connsiteX15" fmla="*/ 2399695 w 2472266"/>
                <a:gd name="connsiteY15" fmla="*/ 1802190 h 3742266"/>
                <a:gd name="connsiteX16" fmla="*/ 2356152 w 2472266"/>
                <a:gd name="connsiteY16" fmla="*/ 829733 h 3742266"/>
                <a:gd name="connsiteX17" fmla="*/ 1732038 w 2472266"/>
                <a:gd name="connsiteY17" fmla="*/ 191105 h 3742266"/>
                <a:gd name="connsiteX18" fmla="*/ 701523 w 2472266"/>
                <a:gd name="connsiteY18" fmla="*/ 16933 h 3742266"/>
                <a:gd name="connsiteX19" fmla="*/ 106438 w 2472266"/>
                <a:gd name="connsiteY19" fmla="*/ 74990 h 3742266"/>
                <a:gd name="connsiteX0" fmla="*/ 106438 w 2472266"/>
                <a:gd name="connsiteY0" fmla="*/ 74990 h 3761619"/>
                <a:gd name="connsiteX1" fmla="*/ 62895 w 2472266"/>
                <a:gd name="connsiteY1" fmla="*/ 292705 h 3761619"/>
                <a:gd name="connsiteX2" fmla="*/ 222552 w 2472266"/>
                <a:gd name="connsiteY2" fmla="*/ 452362 h 3761619"/>
                <a:gd name="connsiteX3" fmla="*/ 599923 w 2472266"/>
                <a:gd name="connsiteY3" fmla="*/ 699105 h 3761619"/>
                <a:gd name="connsiteX4" fmla="*/ 803123 w 2472266"/>
                <a:gd name="connsiteY4" fmla="*/ 1207105 h 3761619"/>
                <a:gd name="connsiteX5" fmla="*/ 1093409 w 2472266"/>
                <a:gd name="connsiteY5" fmla="*/ 1628019 h 3761619"/>
                <a:gd name="connsiteX6" fmla="*/ 1354666 w 2472266"/>
                <a:gd name="connsiteY6" fmla="*/ 1961847 h 3761619"/>
                <a:gd name="connsiteX7" fmla="*/ 1427238 w 2472266"/>
                <a:gd name="connsiteY7" fmla="*/ 2397276 h 3761619"/>
                <a:gd name="connsiteX8" fmla="*/ 1195009 w 2472266"/>
                <a:gd name="connsiteY8" fmla="*/ 2847219 h 3761619"/>
                <a:gd name="connsiteX9" fmla="*/ 411238 w 2472266"/>
                <a:gd name="connsiteY9" fmla="*/ 3616476 h 3761619"/>
                <a:gd name="connsiteX10" fmla="*/ 454781 w 2472266"/>
                <a:gd name="connsiteY10" fmla="*/ 3718076 h 3761619"/>
                <a:gd name="connsiteX11" fmla="*/ 701523 w 2472266"/>
                <a:gd name="connsiteY11" fmla="*/ 3674533 h 3761619"/>
                <a:gd name="connsiteX12" fmla="*/ 1195009 w 2472266"/>
                <a:gd name="connsiteY12" fmla="*/ 3311676 h 3761619"/>
                <a:gd name="connsiteX13" fmla="*/ 1920723 w 2472266"/>
                <a:gd name="connsiteY13" fmla="*/ 2876247 h 3761619"/>
                <a:gd name="connsiteX14" fmla="*/ 2399695 w 2472266"/>
                <a:gd name="connsiteY14" fmla="*/ 1802190 h 3761619"/>
                <a:gd name="connsiteX15" fmla="*/ 2356152 w 2472266"/>
                <a:gd name="connsiteY15" fmla="*/ 829733 h 3761619"/>
                <a:gd name="connsiteX16" fmla="*/ 1732038 w 2472266"/>
                <a:gd name="connsiteY16" fmla="*/ 191105 h 3761619"/>
                <a:gd name="connsiteX17" fmla="*/ 701523 w 2472266"/>
                <a:gd name="connsiteY17" fmla="*/ 16933 h 3761619"/>
                <a:gd name="connsiteX18" fmla="*/ 106438 w 2472266"/>
                <a:gd name="connsiteY18" fmla="*/ 74990 h 3761619"/>
                <a:gd name="connsiteX0" fmla="*/ 106438 w 2472266"/>
                <a:gd name="connsiteY0" fmla="*/ 74990 h 3754362"/>
                <a:gd name="connsiteX1" fmla="*/ 62895 w 2472266"/>
                <a:gd name="connsiteY1" fmla="*/ 292705 h 3754362"/>
                <a:gd name="connsiteX2" fmla="*/ 222552 w 2472266"/>
                <a:gd name="connsiteY2" fmla="*/ 452362 h 3754362"/>
                <a:gd name="connsiteX3" fmla="*/ 599923 w 2472266"/>
                <a:gd name="connsiteY3" fmla="*/ 699105 h 3754362"/>
                <a:gd name="connsiteX4" fmla="*/ 803123 w 2472266"/>
                <a:gd name="connsiteY4" fmla="*/ 1207105 h 3754362"/>
                <a:gd name="connsiteX5" fmla="*/ 1093409 w 2472266"/>
                <a:gd name="connsiteY5" fmla="*/ 1628019 h 3754362"/>
                <a:gd name="connsiteX6" fmla="*/ 1354666 w 2472266"/>
                <a:gd name="connsiteY6" fmla="*/ 1961847 h 3754362"/>
                <a:gd name="connsiteX7" fmla="*/ 1427238 w 2472266"/>
                <a:gd name="connsiteY7" fmla="*/ 2397276 h 3754362"/>
                <a:gd name="connsiteX8" fmla="*/ 1195009 w 2472266"/>
                <a:gd name="connsiteY8" fmla="*/ 2847219 h 3754362"/>
                <a:gd name="connsiteX9" fmla="*/ 411238 w 2472266"/>
                <a:gd name="connsiteY9" fmla="*/ 3616476 h 3754362"/>
                <a:gd name="connsiteX10" fmla="*/ 701523 w 2472266"/>
                <a:gd name="connsiteY10" fmla="*/ 3674533 h 3754362"/>
                <a:gd name="connsiteX11" fmla="*/ 1195009 w 2472266"/>
                <a:gd name="connsiteY11" fmla="*/ 3311676 h 3754362"/>
                <a:gd name="connsiteX12" fmla="*/ 1920723 w 2472266"/>
                <a:gd name="connsiteY12" fmla="*/ 2876247 h 3754362"/>
                <a:gd name="connsiteX13" fmla="*/ 2399695 w 2472266"/>
                <a:gd name="connsiteY13" fmla="*/ 1802190 h 3754362"/>
                <a:gd name="connsiteX14" fmla="*/ 2356152 w 2472266"/>
                <a:gd name="connsiteY14" fmla="*/ 829733 h 3754362"/>
                <a:gd name="connsiteX15" fmla="*/ 1732038 w 2472266"/>
                <a:gd name="connsiteY15" fmla="*/ 191105 h 3754362"/>
                <a:gd name="connsiteX16" fmla="*/ 701523 w 2472266"/>
                <a:gd name="connsiteY16" fmla="*/ 16933 h 3754362"/>
                <a:gd name="connsiteX17" fmla="*/ 106438 w 2472266"/>
                <a:gd name="connsiteY17" fmla="*/ 74990 h 3754362"/>
                <a:gd name="connsiteX0" fmla="*/ 106438 w 2472266"/>
                <a:gd name="connsiteY0" fmla="*/ 74990 h 3751942"/>
                <a:gd name="connsiteX1" fmla="*/ 62895 w 2472266"/>
                <a:gd name="connsiteY1" fmla="*/ 292705 h 3751942"/>
                <a:gd name="connsiteX2" fmla="*/ 222552 w 2472266"/>
                <a:gd name="connsiteY2" fmla="*/ 452362 h 3751942"/>
                <a:gd name="connsiteX3" fmla="*/ 599923 w 2472266"/>
                <a:gd name="connsiteY3" fmla="*/ 699105 h 3751942"/>
                <a:gd name="connsiteX4" fmla="*/ 803123 w 2472266"/>
                <a:gd name="connsiteY4" fmla="*/ 1207105 h 3751942"/>
                <a:gd name="connsiteX5" fmla="*/ 1093409 w 2472266"/>
                <a:gd name="connsiteY5" fmla="*/ 1628019 h 3751942"/>
                <a:gd name="connsiteX6" fmla="*/ 1354666 w 2472266"/>
                <a:gd name="connsiteY6" fmla="*/ 1961847 h 3751942"/>
                <a:gd name="connsiteX7" fmla="*/ 1427238 w 2472266"/>
                <a:gd name="connsiteY7" fmla="*/ 2397276 h 3751942"/>
                <a:gd name="connsiteX8" fmla="*/ 1195009 w 2472266"/>
                <a:gd name="connsiteY8" fmla="*/ 2847219 h 3751942"/>
                <a:gd name="connsiteX9" fmla="*/ 701523 w 2472266"/>
                <a:gd name="connsiteY9" fmla="*/ 3674533 h 3751942"/>
                <a:gd name="connsiteX10" fmla="*/ 1195009 w 2472266"/>
                <a:gd name="connsiteY10" fmla="*/ 3311676 h 3751942"/>
                <a:gd name="connsiteX11" fmla="*/ 1920723 w 2472266"/>
                <a:gd name="connsiteY11" fmla="*/ 2876247 h 3751942"/>
                <a:gd name="connsiteX12" fmla="*/ 2399695 w 2472266"/>
                <a:gd name="connsiteY12" fmla="*/ 1802190 h 3751942"/>
                <a:gd name="connsiteX13" fmla="*/ 2356152 w 2472266"/>
                <a:gd name="connsiteY13" fmla="*/ 829733 h 3751942"/>
                <a:gd name="connsiteX14" fmla="*/ 1732038 w 2472266"/>
                <a:gd name="connsiteY14" fmla="*/ 191105 h 3751942"/>
                <a:gd name="connsiteX15" fmla="*/ 701523 w 2472266"/>
                <a:gd name="connsiteY15" fmla="*/ 16933 h 3751942"/>
                <a:gd name="connsiteX16" fmla="*/ 106438 w 2472266"/>
                <a:gd name="connsiteY16" fmla="*/ 74990 h 3751942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77140"/>
                <a:gd name="connsiteX1" fmla="*/ 62895 w 2472266"/>
                <a:gd name="connsiteY1" fmla="*/ 292705 h 3377140"/>
                <a:gd name="connsiteX2" fmla="*/ 222552 w 2472266"/>
                <a:gd name="connsiteY2" fmla="*/ 452362 h 3377140"/>
                <a:gd name="connsiteX3" fmla="*/ 599923 w 2472266"/>
                <a:gd name="connsiteY3" fmla="*/ 699105 h 3377140"/>
                <a:gd name="connsiteX4" fmla="*/ 803123 w 2472266"/>
                <a:gd name="connsiteY4" fmla="*/ 1207105 h 3377140"/>
                <a:gd name="connsiteX5" fmla="*/ 1093409 w 2472266"/>
                <a:gd name="connsiteY5" fmla="*/ 1628019 h 3377140"/>
                <a:gd name="connsiteX6" fmla="*/ 1354666 w 2472266"/>
                <a:gd name="connsiteY6" fmla="*/ 1961847 h 3377140"/>
                <a:gd name="connsiteX7" fmla="*/ 1427238 w 2472266"/>
                <a:gd name="connsiteY7" fmla="*/ 2397276 h 3377140"/>
                <a:gd name="connsiteX8" fmla="*/ 1195009 w 2472266"/>
                <a:gd name="connsiteY8" fmla="*/ 2847219 h 3377140"/>
                <a:gd name="connsiteX9" fmla="*/ 1195009 w 2472266"/>
                <a:gd name="connsiteY9" fmla="*/ 3311676 h 3377140"/>
                <a:gd name="connsiteX10" fmla="*/ 1920723 w 2472266"/>
                <a:gd name="connsiteY10" fmla="*/ 2876247 h 3377140"/>
                <a:gd name="connsiteX11" fmla="*/ 2399695 w 2472266"/>
                <a:gd name="connsiteY11" fmla="*/ 1802190 h 3377140"/>
                <a:gd name="connsiteX12" fmla="*/ 2356152 w 2472266"/>
                <a:gd name="connsiteY12" fmla="*/ 829733 h 3377140"/>
                <a:gd name="connsiteX13" fmla="*/ 1732038 w 2472266"/>
                <a:gd name="connsiteY13" fmla="*/ 191105 h 3377140"/>
                <a:gd name="connsiteX14" fmla="*/ 701523 w 2472266"/>
                <a:gd name="connsiteY14" fmla="*/ 16933 h 3377140"/>
                <a:gd name="connsiteX15" fmla="*/ 106438 w 2472266"/>
                <a:gd name="connsiteY15" fmla="*/ 74990 h 3377140"/>
                <a:gd name="connsiteX0" fmla="*/ 64157 w 2429985"/>
                <a:gd name="connsiteY0" fmla="*/ 74990 h 3377140"/>
                <a:gd name="connsiteX1" fmla="*/ 20614 w 2429985"/>
                <a:gd name="connsiteY1" fmla="*/ 292705 h 3377140"/>
                <a:gd name="connsiteX2" fmla="*/ 180271 w 2429985"/>
                <a:gd name="connsiteY2" fmla="*/ 452362 h 3377140"/>
                <a:gd name="connsiteX3" fmla="*/ 557642 w 2429985"/>
                <a:gd name="connsiteY3" fmla="*/ 699105 h 3377140"/>
                <a:gd name="connsiteX4" fmla="*/ 760842 w 2429985"/>
                <a:gd name="connsiteY4" fmla="*/ 1207105 h 3377140"/>
                <a:gd name="connsiteX5" fmla="*/ 1051128 w 2429985"/>
                <a:gd name="connsiteY5" fmla="*/ 1628019 h 3377140"/>
                <a:gd name="connsiteX6" fmla="*/ 1312385 w 2429985"/>
                <a:gd name="connsiteY6" fmla="*/ 1961847 h 3377140"/>
                <a:gd name="connsiteX7" fmla="*/ 1384957 w 2429985"/>
                <a:gd name="connsiteY7" fmla="*/ 2397276 h 3377140"/>
                <a:gd name="connsiteX8" fmla="*/ 1152728 w 2429985"/>
                <a:gd name="connsiteY8" fmla="*/ 2847219 h 3377140"/>
                <a:gd name="connsiteX9" fmla="*/ 1152728 w 2429985"/>
                <a:gd name="connsiteY9" fmla="*/ 3311676 h 3377140"/>
                <a:gd name="connsiteX10" fmla="*/ 1878442 w 2429985"/>
                <a:gd name="connsiteY10" fmla="*/ 2876247 h 3377140"/>
                <a:gd name="connsiteX11" fmla="*/ 2357414 w 2429985"/>
                <a:gd name="connsiteY11" fmla="*/ 1802190 h 3377140"/>
                <a:gd name="connsiteX12" fmla="*/ 2313871 w 2429985"/>
                <a:gd name="connsiteY12" fmla="*/ 829733 h 3377140"/>
                <a:gd name="connsiteX13" fmla="*/ 1689757 w 2429985"/>
                <a:gd name="connsiteY13" fmla="*/ 191105 h 3377140"/>
                <a:gd name="connsiteX14" fmla="*/ 659242 w 2429985"/>
                <a:gd name="connsiteY14" fmla="*/ 16933 h 3377140"/>
                <a:gd name="connsiteX15" fmla="*/ 64157 w 2429985"/>
                <a:gd name="connsiteY15" fmla="*/ 74990 h 3377140"/>
                <a:gd name="connsiteX0" fmla="*/ 64157 w 2429985"/>
                <a:gd name="connsiteY0" fmla="*/ 127368 h 3429518"/>
                <a:gd name="connsiteX1" fmla="*/ 20614 w 2429985"/>
                <a:gd name="connsiteY1" fmla="*/ 345083 h 3429518"/>
                <a:gd name="connsiteX2" fmla="*/ 180271 w 2429985"/>
                <a:gd name="connsiteY2" fmla="*/ 504740 h 3429518"/>
                <a:gd name="connsiteX3" fmla="*/ 557642 w 2429985"/>
                <a:gd name="connsiteY3" fmla="*/ 751483 h 3429518"/>
                <a:gd name="connsiteX4" fmla="*/ 760842 w 2429985"/>
                <a:gd name="connsiteY4" fmla="*/ 1259483 h 3429518"/>
                <a:gd name="connsiteX5" fmla="*/ 1051128 w 2429985"/>
                <a:gd name="connsiteY5" fmla="*/ 1680397 h 3429518"/>
                <a:gd name="connsiteX6" fmla="*/ 1312385 w 2429985"/>
                <a:gd name="connsiteY6" fmla="*/ 2014225 h 3429518"/>
                <a:gd name="connsiteX7" fmla="*/ 1384957 w 2429985"/>
                <a:gd name="connsiteY7" fmla="*/ 2449654 h 3429518"/>
                <a:gd name="connsiteX8" fmla="*/ 1152728 w 2429985"/>
                <a:gd name="connsiteY8" fmla="*/ 2899597 h 3429518"/>
                <a:gd name="connsiteX9" fmla="*/ 1152728 w 2429985"/>
                <a:gd name="connsiteY9" fmla="*/ 3364054 h 3429518"/>
                <a:gd name="connsiteX10" fmla="*/ 1878442 w 2429985"/>
                <a:gd name="connsiteY10" fmla="*/ 2928625 h 3429518"/>
                <a:gd name="connsiteX11" fmla="*/ 2357414 w 2429985"/>
                <a:gd name="connsiteY11" fmla="*/ 1854568 h 3429518"/>
                <a:gd name="connsiteX12" fmla="*/ 2313871 w 2429985"/>
                <a:gd name="connsiteY12" fmla="*/ 882111 h 3429518"/>
                <a:gd name="connsiteX13" fmla="*/ 1689757 w 2429985"/>
                <a:gd name="connsiteY13" fmla="*/ 243483 h 3429518"/>
                <a:gd name="connsiteX14" fmla="*/ 659242 w 2429985"/>
                <a:gd name="connsiteY14" fmla="*/ 69311 h 3429518"/>
                <a:gd name="connsiteX15" fmla="*/ 64157 w 2429985"/>
                <a:gd name="connsiteY15" fmla="*/ 127368 h 342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29985" h="3429518">
                  <a:moveTo>
                    <a:pt x="64157" y="127368"/>
                  </a:moveTo>
                  <a:cubicBezTo>
                    <a:pt x="0" y="281737"/>
                    <a:pt x="1262" y="282188"/>
                    <a:pt x="20614" y="345083"/>
                  </a:cubicBezTo>
                  <a:cubicBezTo>
                    <a:pt x="39966" y="407978"/>
                    <a:pt x="90766" y="437007"/>
                    <a:pt x="180271" y="504740"/>
                  </a:cubicBezTo>
                  <a:cubicBezTo>
                    <a:pt x="269776" y="572473"/>
                    <a:pt x="460880" y="625693"/>
                    <a:pt x="557642" y="751483"/>
                  </a:cubicBezTo>
                  <a:cubicBezTo>
                    <a:pt x="654404" y="877273"/>
                    <a:pt x="678594" y="1104664"/>
                    <a:pt x="760842" y="1259483"/>
                  </a:cubicBezTo>
                  <a:cubicBezTo>
                    <a:pt x="843090" y="1414302"/>
                    <a:pt x="959204" y="1554607"/>
                    <a:pt x="1051128" y="1680397"/>
                  </a:cubicBezTo>
                  <a:cubicBezTo>
                    <a:pt x="1143052" y="1806187"/>
                    <a:pt x="1256747" y="1886016"/>
                    <a:pt x="1312385" y="2014225"/>
                  </a:cubicBezTo>
                  <a:cubicBezTo>
                    <a:pt x="1368023" y="2142434"/>
                    <a:pt x="1411566" y="2302092"/>
                    <a:pt x="1384957" y="2449654"/>
                  </a:cubicBezTo>
                  <a:cubicBezTo>
                    <a:pt x="1358348" y="2597216"/>
                    <a:pt x="1191433" y="2747197"/>
                    <a:pt x="1152728" y="2899597"/>
                  </a:cubicBezTo>
                  <a:cubicBezTo>
                    <a:pt x="1114023" y="3051997"/>
                    <a:pt x="1067431" y="3144071"/>
                    <a:pt x="1152728" y="3364054"/>
                  </a:cubicBezTo>
                  <a:cubicBezTo>
                    <a:pt x="1428266" y="3429518"/>
                    <a:pt x="1677661" y="3180206"/>
                    <a:pt x="1878442" y="2928625"/>
                  </a:cubicBezTo>
                  <a:cubicBezTo>
                    <a:pt x="2079223" y="2677044"/>
                    <a:pt x="2284843" y="2195654"/>
                    <a:pt x="2357414" y="1854568"/>
                  </a:cubicBezTo>
                  <a:cubicBezTo>
                    <a:pt x="2429985" y="1513482"/>
                    <a:pt x="2425147" y="1150625"/>
                    <a:pt x="2313871" y="882111"/>
                  </a:cubicBezTo>
                  <a:cubicBezTo>
                    <a:pt x="2202595" y="613597"/>
                    <a:pt x="1965529" y="378950"/>
                    <a:pt x="1689757" y="243483"/>
                  </a:cubicBezTo>
                  <a:cubicBezTo>
                    <a:pt x="1413986" y="108016"/>
                    <a:pt x="927756" y="86244"/>
                    <a:pt x="659242" y="69311"/>
                  </a:cubicBezTo>
                  <a:cubicBezTo>
                    <a:pt x="390728" y="52378"/>
                    <a:pt x="98452" y="0"/>
                    <a:pt x="64157" y="12736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0" h="381000"/>
              <a:bevelB w="254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14158054">
              <a:off x="6005804" y="1929126"/>
              <a:ext cx="642942" cy="500066"/>
            </a:xfrm>
            <a:prstGeom prst="ellipse">
              <a:avLst/>
            </a:prstGeom>
            <a:solidFill>
              <a:schemeClr val="tx1">
                <a:lumMod val="50000"/>
                <a:alpha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145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3811972" y="3097988"/>
            <a:ext cx="6960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flat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Glu</a:t>
            </a:r>
            <a:endParaRPr lang="en-US" sz="2400" b="1" i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339752" y="2146219"/>
            <a:ext cx="2179798" cy="1546071"/>
            <a:chOff x="2339752" y="2146219"/>
            <a:chExt cx="2179798" cy="1546071"/>
          </a:xfrm>
        </p:grpSpPr>
        <p:sp>
          <p:nvSpPr>
            <p:cNvPr id="39" name="Rectangle 38"/>
            <p:cNvSpPr/>
            <p:nvPr/>
          </p:nvSpPr>
          <p:spPr>
            <a:xfrm>
              <a:off x="3523940" y="2146219"/>
              <a:ext cx="69602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err="1" smtClean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Gln</a:t>
              </a:r>
              <a:endParaRPr lang="en-US" sz="2400" b="1" i="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43" name="Circular Arrow 42"/>
            <p:cNvSpPr/>
            <p:nvPr/>
          </p:nvSpPr>
          <p:spPr bwMode="auto">
            <a:xfrm rot="6956982" flipH="1">
              <a:off x="3007382" y="2180122"/>
              <a:ext cx="1296144" cy="1728192"/>
            </a:xfrm>
            <a:prstGeom prst="circularArrow">
              <a:avLst>
                <a:gd name="adj1" fmla="val 14140"/>
                <a:gd name="adj2" fmla="val 1223004"/>
                <a:gd name="adj3" fmla="val 20188977"/>
                <a:gd name="adj4" fmla="val 17149503"/>
                <a:gd name="adj5" fmla="val 14226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4" name="Down Arrow 43"/>
            <p:cNvSpPr/>
            <p:nvPr/>
          </p:nvSpPr>
          <p:spPr bwMode="auto">
            <a:xfrm rot="5400000">
              <a:off x="2691973" y="1852643"/>
              <a:ext cx="375678" cy="108012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004049" y="881010"/>
            <a:ext cx="4054088" cy="5893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Glutamate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can be generated from Glutamine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by the action of 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glutaminase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(in mitochondria)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Can also be generated by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transamination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of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Alanine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or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Aspartate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stored in synaptic vesicles and released following Ca</a:t>
            </a:r>
            <a:r>
              <a:rPr lang="en-GB" sz="1800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influx </a:t>
            </a:r>
          </a:p>
          <a:p>
            <a:pPr marL="174625" indent="-174625"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primarily taken up by GLT-1 &amp; GLAST transporter proteins located on adjacent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glial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cells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Some neurones also express EAAC1, which recycles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directly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converted into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within 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glia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and taken back up into neurones to complete the ‘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Glu-Gln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cycle’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568602" y="3068960"/>
            <a:ext cx="1898759" cy="461665"/>
            <a:chOff x="1624022" y="3068960"/>
            <a:chExt cx="1898759" cy="461665"/>
          </a:xfrm>
        </p:grpSpPr>
        <p:sp>
          <p:nvSpPr>
            <p:cNvPr id="28" name="Rectangle 27"/>
            <p:cNvSpPr/>
            <p:nvPr/>
          </p:nvSpPr>
          <p:spPr>
            <a:xfrm>
              <a:off x="1624022" y="3068960"/>
              <a:ext cx="69602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err="1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Glu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56226" y="3068960"/>
              <a:ext cx="76655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Asp</a:t>
              </a:r>
              <a:endParaRPr lang="en-US" sz="2400" b="1" i="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rot="5400000">
              <a:off x="2381317" y="3082815"/>
              <a:ext cx="259847" cy="460233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16107" y="2999246"/>
            <a:ext cx="1728192" cy="1524388"/>
            <a:chOff x="716107" y="2999246"/>
            <a:chExt cx="1728192" cy="1524388"/>
          </a:xfrm>
        </p:grpSpPr>
        <p:grpSp>
          <p:nvGrpSpPr>
            <p:cNvPr id="53" name="Group 52"/>
            <p:cNvGrpSpPr/>
            <p:nvPr/>
          </p:nvGrpSpPr>
          <p:grpSpPr>
            <a:xfrm>
              <a:off x="716107" y="2999246"/>
              <a:ext cx="1728192" cy="1296144"/>
              <a:chOff x="716107" y="2999246"/>
              <a:chExt cx="1728192" cy="1296144"/>
            </a:xfrm>
          </p:grpSpPr>
          <p:sp>
            <p:nvSpPr>
              <p:cNvPr id="18" name="Circular Arrow 17"/>
              <p:cNvSpPr/>
              <p:nvPr/>
            </p:nvSpPr>
            <p:spPr bwMode="auto">
              <a:xfrm rot="17671781" flipH="1">
                <a:off x="932131" y="2783222"/>
                <a:ext cx="1296144" cy="1728192"/>
              </a:xfrm>
              <a:prstGeom prst="circularArrow">
                <a:avLst>
                  <a:gd name="adj1" fmla="val 14140"/>
                  <a:gd name="adj2" fmla="val 1223004"/>
                  <a:gd name="adj3" fmla="val 20188977"/>
                  <a:gd name="adj4" fmla="val 17149503"/>
                  <a:gd name="adj5" fmla="val 14226"/>
                </a:avLst>
              </a:prstGeom>
              <a:solidFill>
                <a:schemeClr val="bg1">
                  <a:lumMod val="85000"/>
                  <a:alpha val="70000"/>
                </a:schemeClr>
              </a:solidFill>
              <a:ln w="19050" cap="flat" cmpd="sng" algn="ctr">
                <a:solidFill>
                  <a:schemeClr val="accent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1" name="Down Arrow 30"/>
              <p:cNvSpPr/>
              <p:nvPr/>
            </p:nvSpPr>
            <p:spPr bwMode="auto">
              <a:xfrm>
                <a:off x="1687818" y="3508830"/>
                <a:ext cx="352780" cy="496234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9" name="Oval 18"/>
            <p:cNvSpPr/>
            <p:nvPr/>
          </p:nvSpPr>
          <p:spPr bwMode="auto">
            <a:xfrm>
              <a:off x="1427803" y="3659538"/>
              <a:ext cx="864096" cy="86409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865862" y="108044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GLIAL CELL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87624" y="83671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NEURONE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Glutamate: Synthesis &amp; Metabolism 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401435" y="4103614"/>
            <a:ext cx="776354" cy="1512348"/>
            <a:chOff x="2401435" y="4103614"/>
            <a:chExt cx="776354" cy="1512348"/>
          </a:xfrm>
        </p:grpSpPr>
        <p:pic>
          <p:nvPicPr>
            <p:cNvPr id="32" name="Picture 31" descr="eaa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9013265">
              <a:off x="2727541" y="4103614"/>
              <a:ext cx="450248" cy="521385"/>
            </a:xfrm>
            <a:prstGeom prst="rect">
              <a:avLst/>
            </a:prstGeom>
          </p:spPr>
        </p:pic>
        <p:sp>
          <p:nvSpPr>
            <p:cNvPr id="55" name="Down Arrow 54"/>
            <p:cNvSpPr/>
            <p:nvPr/>
          </p:nvSpPr>
          <p:spPr bwMode="auto">
            <a:xfrm rot="13244204">
              <a:off x="2401435" y="4500862"/>
              <a:ext cx="324000" cy="1115100"/>
            </a:xfrm>
            <a:prstGeom prst="downArrow">
              <a:avLst>
                <a:gd name="adj1" fmla="val 50000"/>
                <a:gd name="adj2" fmla="val 60078"/>
              </a:avLst>
            </a:prstGeom>
            <a:noFill/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49444" y="3791614"/>
            <a:ext cx="2289271" cy="1255937"/>
            <a:chOff x="2049444" y="3791614"/>
            <a:chExt cx="2289271" cy="1255937"/>
          </a:xfrm>
        </p:grpSpPr>
        <p:pic>
          <p:nvPicPr>
            <p:cNvPr id="37" name="Picture 36" descr="gla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9080585">
              <a:off x="3914715" y="3791614"/>
              <a:ext cx="424000" cy="397033"/>
            </a:xfrm>
            <a:prstGeom prst="rect">
              <a:avLst/>
            </a:prstGeom>
          </p:spPr>
        </p:pic>
        <p:sp>
          <p:nvSpPr>
            <p:cNvPr id="56" name="Down Arrow 55"/>
            <p:cNvSpPr/>
            <p:nvPr/>
          </p:nvSpPr>
          <p:spPr bwMode="auto">
            <a:xfrm rot="13980000">
              <a:off x="2985444" y="3787551"/>
              <a:ext cx="324000" cy="2196000"/>
            </a:xfrm>
            <a:prstGeom prst="downArrow">
              <a:avLst>
                <a:gd name="adj1" fmla="val 50000"/>
                <a:gd name="adj2" fmla="val 60078"/>
              </a:avLst>
            </a:prstGeom>
            <a:noFill/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180528" y="4869160"/>
            <a:ext cx="4319464" cy="1872208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8145" y="1036468"/>
            <a:ext cx="4406343" cy="54168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Form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tetrameric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complexes with a central pore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Each subunit consists of 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transmembrane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domain, a ligand binding domain and an extracellular N-terminal domain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NMDA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GluN1-3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Under voltage-dependent Mg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block</a:t>
            </a:r>
            <a:endParaRPr lang="en-GB" i="0" baseline="3000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Requires simultaneous binding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Glu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for activation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Slow activation-deactivation kinetics (ms) and weak desensitisation</a:t>
            </a:r>
          </a:p>
          <a:p>
            <a:pPr marL="442913" lvl="1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Permeable to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ions</a:t>
            </a: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AMPA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GluA1-4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Fast activation-deactivation &amp; strong desensitisation</a:t>
            </a:r>
          </a:p>
          <a:p>
            <a:pPr marL="442913" lvl="1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Less permeable to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Kainate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GluK1-5 </a:t>
            </a:r>
          </a:p>
        </p:txBody>
      </p:sp>
      <p:sp>
        <p:nvSpPr>
          <p:cNvPr id="333" name="Rectangle 332"/>
          <p:cNvSpPr/>
          <p:nvPr/>
        </p:nvSpPr>
        <p:spPr bwMode="auto">
          <a:xfrm>
            <a:off x="209954" y="908720"/>
            <a:ext cx="4218030" cy="576064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26" name="Group 425"/>
          <p:cNvGrpSpPr/>
          <p:nvPr/>
        </p:nvGrpSpPr>
        <p:grpSpPr>
          <a:xfrm>
            <a:off x="231271" y="4509120"/>
            <a:ext cx="4223188" cy="850462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1775326" y="3489133"/>
            <a:ext cx="1185372" cy="2532155"/>
            <a:chOff x="1775326" y="3489133"/>
            <a:chExt cx="1185372" cy="2532155"/>
          </a:xfrm>
        </p:grpSpPr>
        <p:sp>
          <p:nvSpPr>
            <p:cNvPr id="320" name="Freeform 319"/>
            <p:cNvSpPr/>
            <p:nvPr/>
          </p:nvSpPr>
          <p:spPr bwMode="auto">
            <a:xfrm>
              <a:off x="2169368" y="3584891"/>
              <a:ext cx="360040" cy="2296494"/>
            </a:xfrm>
            <a:custGeom>
              <a:avLst/>
              <a:gdLst>
                <a:gd name="connsiteX0" fmla="*/ 54187 w 663787"/>
                <a:gd name="connsiteY0" fmla="*/ 362373 h 3393440"/>
                <a:gd name="connsiteX1" fmla="*/ 277707 w 663787"/>
                <a:gd name="connsiteY1" fmla="*/ 2536613 h 3393440"/>
                <a:gd name="connsiteX2" fmla="*/ 196427 w 663787"/>
                <a:gd name="connsiteY2" fmla="*/ 3268133 h 3393440"/>
                <a:gd name="connsiteX3" fmla="*/ 480907 w 663787"/>
                <a:gd name="connsiteY3" fmla="*/ 3268133 h 3393440"/>
                <a:gd name="connsiteX4" fmla="*/ 419947 w 663787"/>
                <a:gd name="connsiteY4" fmla="*/ 2516293 h 3393440"/>
                <a:gd name="connsiteX5" fmla="*/ 602827 w 663787"/>
                <a:gd name="connsiteY5" fmla="*/ 362373 h 3393440"/>
                <a:gd name="connsiteX6" fmla="*/ 54187 w 663787"/>
                <a:gd name="connsiteY6" fmla="*/ 362373 h 3393440"/>
                <a:gd name="connsiteX0" fmla="*/ 54187 w 671628"/>
                <a:gd name="connsiteY0" fmla="*/ 364313 h 3391992"/>
                <a:gd name="connsiteX1" fmla="*/ 277707 w 671628"/>
                <a:gd name="connsiteY1" fmla="*/ 2538553 h 3391992"/>
                <a:gd name="connsiteX2" fmla="*/ 196427 w 671628"/>
                <a:gd name="connsiteY2" fmla="*/ 3270073 h 3391992"/>
                <a:gd name="connsiteX3" fmla="*/ 480907 w 671628"/>
                <a:gd name="connsiteY3" fmla="*/ 3270073 h 3391992"/>
                <a:gd name="connsiteX4" fmla="*/ 466994 w 671628"/>
                <a:gd name="connsiteY4" fmla="*/ 2550191 h 3391992"/>
                <a:gd name="connsiteX5" fmla="*/ 602827 w 671628"/>
                <a:gd name="connsiteY5" fmla="*/ 364313 h 3391992"/>
                <a:gd name="connsiteX6" fmla="*/ 54187 w 671628"/>
                <a:gd name="connsiteY6" fmla="*/ 364313 h 3391992"/>
                <a:gd name="connsiteX0" fmla="*/ 67115 w 684556"/>
                <a:gd name="connsiteY0" fmla="*/ 364313 h 3390052"/>
                <a:gd name="connsiteX1" fmla="*/ 213067 w 684556"/>
                <a:gd name="connsiteY1" fmla="*/ 2550191 h 3390052"/>
                <a:gd name="connsiteX2" fmla="*/ 209355 w 684556"/>
                <a:gd name="connsiteY2" fmla="*/ 3270073 h 3390052"/>
                <a:gd name="connsiteX3" fmla="*/ 493835 w 684556"/>
                <a:gd name="connsiteY3" fmla="*/ 3270073 h 3390052"/>
                <a:gd name="connsiteX4" fmla="*/ 479922 w 684556"/>
                <a:gd name="connsiteY4" fmla="*/ 2550191 h 3390052"/>
                <a:gd name="connsiteX5" fmla="*/ 615755 w 684556"/>
                <a:gd name="connsiteY5" fmla="*/ 364313 h 3390052"/>
                <a:gd name="connsiteX6" fmla="*/ 67115 w 684556"/>
                <a:gd name="connsiteY6" fmla="*/ 364313 h 339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556" h="3390052">
                  <a:moveTo>
                    <a:pt x="67115" y="364313"/>
                  </a:moveTo>
                  <a:cubicBezTo>
                    <a:pt x="0" y="728626"/>
                    <a:pt x="189360" y="2065898"/>
                    <a:pt x="213067" y="2550191"/>
                  </a:cubicBezTo>
                  <a:cubicBezTo>
                    <a:pt x="236774" y="3034484"/>
                    <a:pt x="162560" y="3150093"/>
                    <a:pt x="209355" y="3270073"/>
                  </a:cubicBezTo>
                  <a:cubicBezTo>
                    <a:pt x="256150" y="3390053"/>
                    <a:pt x="448740" y="3390053"/>
                    <a:pt x="493835" y="3270073"/>
                  </a:cubicBezTo>
                  <a:cubicBezTo>
                    <a:pt x="538930" y="3150093"/>
                    <a:pt x="459602" y="3034484"/>
                    <a:pt x="479922" y="2550191"/>
                  </a:cubicBezTo>
                  <a:cubicBezTo>
                    <a:pt x="500242" y="2065898"/>
                    <a:pt x="684556" y="728626"/>
                    <a:pt x="615755" y="364313"/>
                  </a:cubicBezTo>
                  <a:cubicBezTo>
                    <a:pt x="546954" y="0"/>
                    <a:pt x="134230" y="0"/>
                    <a:pt x="67115" y="364313"/>
                  </a:cubicBezTo>
                  <a:close/>
                </a:path>
              </a:pathLst>
            </a:custGeom>
            <a:solidFill>
              <a:schemeClr val="tx1">
                <a:lumMod val="5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8" name="Freeform 327"/>
            <p:cNvSpPr/>
            <p:nvPr/>
          </p:nvSpPr>
          <p:spPr bwMode="auto">
            <a:xfrm>
              <a:off x="1775326" y="3489133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00B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5700001" rev="0"/>
              </a:camera>
              <a:lightRig rig="contrasting" dir="t">
                <a:rot lat="0" lon="0" rev="1800000"/>
              </a:lightRig>
            </a:scene3d>
            <a:sp3d extrusionH="6350" prstMaterial="flat">
              <a:bevelT w="381000" h="254000"/>
              <a:bevelB w="3810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2" name="Freeform 321"/>
            <p:cNvSpPr/>
            <p:nvPr/>
          </p:nvSpPr>
          <p:spPr bwMode="auto">
            <a:xfrm rot="21241124">
              <a:off x="1835505" y="3565578"/>
              <a:ext cx="670199" cy="235504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  <a:gd name="connsiteX0" fmla="*/ 233855 w 704193"/>
                <a:gd name="connsiteY0" fmla="*/ 118241 h 3045372"/>
                <a:gd name="connsiteX1" fmla="*/ 13138 w 704193"/>
                <a:gd name="connsiteY1" fmla="*/ 890751 h 3045372"/>
                <a:gd name="connsiteX2" fmla="*/ 155028 w 704193"/>
                <a:gd name="connsiteY2" fmla="*/ 2309648 h 3045372"/>
                <a:gd name="connsiteX3" fmla="*/ 328449 w 704193"/>
                <a:gd name="connsiteY3" fmla="*/ 3034862 h 3045372"/>
                <a:gd name="connsiteX4" fmla="*/ 438807 w 704193"/>
                <a:gd name="connsiteY4" fmla="*/ 2246586 h 3045372"/>
                <a:gd name="connsiteX5" fmla="*/ 549166 w 704193"/>
                <a:gd name="connsiteY5" fmla="*/ 1584434 h 3045372"/>
                <a:gd name="connsiteX6" fmla="*/ 675290 w 704193"/>
                <a:gd name="connsiteY6" fmla="*/ 1221827 h 3045372"/>
                <a:gd name="connsiteX7" fmla="*/ 691055 w 704193"/>
                <a:gd name="connsiteY7" fmla="*/ 969579 h 3045372"/>
                <a:gd name="connsiteX8" fmla="*/ 596462 w 704193"/>
                <a:gd name="connsiteY8" fmla="*/ 512379 h 3045372"/>
                <a:gd name="connsiteX9" fmla="*/ 486104 w 704193"/>
                <a:gd name="connsiteY9" fmla="*/ 181303 h 3045372"/>
                <a:gd name="connsiteX10" fmla="*/ 233855 w 704193"/>
                <a:gd name="connsiteY10" fmla="*/ 118241 h 304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193" h="3045372">
                  <a:moveTo>
                    <a:pt x="233855" y="118241"/>
                  </a:moveTo>
                  <a:cubicBezTo>
                    <a:pt x="155027" y="236482"/>
                    <a:pt x="26276" y="525516"/>
                    <a:pt x="13138" y="890751"/>
                  </a:cubicBezTo>
                  <a:cubicBezTo>
                    <a:pt x="0" y="1255986"/>
                    <a:pt x="102476" y="1952296"/>
                    <a:pt x="155028" y="2309648"/>
                  </a:cubicBezTo>
                  <a:cubicBezTo>
                    <a:pt x="207580" y="2667000"/>
                    <a:pt x="281153" y="3045372"/>
                    <a:pt x="328449" y="3034862"/>
                  </a:cubicBezTo>
                  <a:cubicBezTo>
                    <a:pt x="375745" y="3024352"/>
                    <a:pt x="402021" y="2488324"/>
                    <a:pt x="438807" y="2246586"/>
                  </a:cubicBezTo>
                  <a:cubicBezTo>
                    <a:pt x="475593" y="2004848"/>
                    <a:pt x="509752" y="1755227"/>
                    <a:pt x="549166" y="1584434"/>
                  </a:cubicBezTo>
                  <a:cubicBezTo>
                    <a:pt x="588580" y="1413641"/>
                    <a:pt x="651642" y="1324303"/>
                    <a:pt x="675290" y="1221827"/>
                  </a:cubicBezTo>
                  <a:cubicBezTo>
                    <a:pt x="698938" y="1119351"/>
                    <a:pt x="704193" y="1087820"/>
                    <a:pt x="691055" y="969579"/>
                  </a:cubicBezTo>
                  <a:cubicBezTo>
                    <a:pt x="677917" y="851338"/>
                    <a:pt x="630620" y="643758"/>
                    <a:pt x="596462" y="512379"/>
                  </a:cubicBezTo>
                  <a:cubicBezTo>
                    <a:pt x="562304" y="381000"/>
                    <a:pt x="546538" y="246993"/>
                    <a:pt x="486104" y="181303"/>
                  </a:cubicBezTo>
                  <a:cubicBezTo>
                    <a:pt x="425670" y="115613"/>
                    <a:pt x="312683" y="0"/>
                    <a:pt x="233855" y="118241"/>
                  </a:cubicBezTo>
                  <a:close/>
                </a:path>
              </a:pathLst>
            </a:custGeom>
            <a:solidFill>
              <a:srgbClr val="00B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1800000"/>
              </a:lightRig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7" name="Freeform 326"/>
            <p:cNvSpPr/>
            <p:nvPr/>
          </p:nvSpPr>
          <p:spPr bwMode="auto">
            <a:xfrm rot="349972" flipH="1">
              <a:off x="2205522" y="3542393"/>
              <a:ext cx="735513" cy="235504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  <a:gd name="connsiteX0" fmla="*/ 233855 w 704193"/>
                <a:gd name="connsiteY0" fmla="*/ 118241 h 3045372"/>
                <a:gd name="connsiteX1" fmla="*/ 13138 w 704193"/>
                <a:gd name="connsiteY1" fmla="*/ 890751 h 3045372"/>
                <a:gd name="connsiteX2" fmla="*/ 155028 w 704193"/>
                <a:gd name="connsiteY2" fmla="*/ 2309648 h 3045372"/>
                <a:gd name="connsiteX3" fmla="*/ 328449 w 704193"/>
                <a:gd name="connsiteY3" fmla="*/ 3034862 h 3045372"/>
                <a:gd name="connsiteX4" fmla="*/ 438807 w 704193"/>
                <a:gd name="connsiteY4" fmla="*/ 2246586 h 3045372"/>
                <a:gd name="connsiteX5" fmla="*/ 549166 w 704193"/>
                <a:gd name="connsiteY5" fmla="*/ 1584434 h 3045372"/>
                <a:gd name="connsiteX6" fmla="*/ 675290 w 704193"/>
                <a:gd name="connsiteY6" fmla="*/ 1221827 h 3045372"/>
                <a:gd name="connsiteX7" fmla="*/ 691055 w 704193"/>
                <a:gd name="connsiteY7" fmla="*/ 969579 h 3045372"/>
                <a:gd name="connsiteX8" fmla="*/ 596462 w 704193"/>
                <a:gd name="connsiteY8" fmla="*/ 512379 h 3045372"/>
                <a:gd name="connsiteX9" fmla="*/ 486104 w 704193"/>
                <a:gd name="connsiteY9" fmla="*/ 181303 h 3045372"/>
                <a:gd name="connsiteX10" fmla="*/ 233855 w 704193"/>
                <a:gd name="connsiteY10" fmla="*/ 118241 h 304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193" h="3045372">
                  <a:moveTo>
                    <a:pt x="233855" y="118241"/>
                  </a:moveTo>
                  <a:cubicBezTo>
                    <a:pt x="155027" y="236482"/>
                    <a:pt x="26276" y="525516"/>
                    <a:pt x="13138" y="890751"/>
                  </a:cubicBezTo>
                  <a:cubicBezTo>
                    <a:pt x="0" y="1255986"/>
                    <a:pt x="102476" y="1952296"/>
                    <a:pt x="155028" y="2309648"/>
                  </a:cubicBezTo>
                  <a:cubicBezTo>
                    <a:pt x="207580" y="2667000"/>
                    <a:pt x="281153" y="3045372"/>
                    <a:pt x="328449" y="3034862"/>
                  </a:cubicBezTo>
                  <a:cubicBezTo>
                    <a:pt x="375745" y="3024352"/>
                    <a:pt x="402021" y="2488324"/>
                    <a:pt x="438807" y="2246586"/>
                  </a:cubicBezTo>
                  <a:cubicBezTo>
                    <a:pt x="475593" y="2004848"/>
                    <a:pt x="509752" y="1755227"/>
                    <a:pt x="549166" y="1584434"/>
                  </a:cubicBezTo>
                  <a:cubicBezTo>
                    <a:pt x="588580" y="1413641"/>
                    <a:pt x="651642" y="1324303"/>
                    <a:pt x="675290" y="1221827"/>
                  </a:cubicBezTo>
                  <a:cubicBezTo>
                    <a:pt x="698938" y="1119351"/>
                    <a:pt x="704193" y="1087820"/>
                    <a:pt x="691055" y="969579"/>
                  </a:cubicBezTo>
                  <a:cubicBezTo>
                    <a:pt x="677917" y="851338"/>
                    <a:pt x="630620" y="643758"/>
                    <a:pt x="596462" y="512379"/>
                  </a:cubicBezTo>
                  <a:cubicBezTo>
                    <a:pt x="562304" y="381000"/>
                    <a:pt x="546538" y="246993"/>
                    <a:pt x="486104" y="181303"/>
                  </a:cubicBezTo>
                  <a:cubicBezTo>
                    <a:pt x="425670" y="115613"/>
                    <a:pt x="312683" y="0"/>
                    <a:pt x="233855" y="118241"/>
                  </a:cubicBezTo>
                  <a:close/>
                </a:path>
              </a:pathLst>
            </a:cu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9" name="Freeform 328"/>
            <p:cNvSpPr/>
            <p:nvPr/>
          </p:nvSpPr>
          <p:spPr bwMode="auto">
            <a:xfrm>
              <a:off x="2290499" y="3656085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7399993" rev="0"/>
              </a:camera>
              <a:lightRig rig="contrasting" dir="t">
                <a:rot lat="0" lon="0" rev="1800000"/>
              </a:lightRig>
            </a:scene3d>
            <a:sp3d extrusionH="6350" prstMaterial="flat">
              <a:bevelT w="381000" h="254000"/>
              <a:bevelB w="3810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2155096" y="3820259"/>
            <a:ext cx="442244" cy="1713562"/>
            <a:chOff x="1147231" y="3656359"/>
            <a:chExt cx="548987" cy="1500782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241" name="Straight Connector 47"/>
            <p:cNvCxnSpPr>
              <a:stCxn id="240" idx="1"/>
              <a:endCxn id="242" idx="3"/>
            </p:cNvCxnSpPr>
            <p:nvPr/>
          </p:nvCxnSpPr>
          <p:spPr bwMode="auto">
            <a:xfrm rot="16200000" flipV="1">
              <a:off x="1227722" y="4228325"/>
              <a:ext cx="116742" cy="277723"/>
            </a:xfrm>
            <a:prstGeom prst="curvedConnector3">
              <a:avLst>
                <a:gd name="adj1" fmla="val 50000"/>
              </a:avLst>
            </a:prstGeom>
            <a:grp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2" name="Can 241"/>
            <p:cNvSpPr/>
            <p:nvPr/>
          </p:nvSpPr>
          <p:spPr bwMode="auto">
            <a:xfrm rot="2640000">
              <a:off x="1187820" y="4104013"/>
              <a:ext cx="153403" cy="238235"/>
            </a:xfrm>
            <a:prstGeom prst="can">
              <a:avLst/>
            </a:prstGeom>
            <a:grpFill/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Can 239"/>
            <p:cNvSpPr/>
            <p:nvPr/>
          </p:nvSpPr>
          <p:spPr bwMode="auto">
            <a:xfrm>
              <a:off x="1249278" y="4425559"/>
              <a:ext cx="351351" cy="731582"/>
            </a:xfrm>
            <a:prstGeom prst="can">
              <a:avLst/>
            </a:prstGeom>
            <a:grpFill/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Can 254"/>
            <p:cNvSpPr/>
            <p:nvPr/>
          </p:nvSpPr>
          <p:spPr bwMode="auto">
            <a:xfrm rot="18744036">
              <a:off x="1263104" y="3553142"/>
              <a:ext cx="329898" cy="536331"/>
            </a:xfrm>
            <a:prstGeom prst="can">
              <a:avLst/>
            </a:prstGeom>
            <a:grpFill/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256" name="Straight Connector 47"/>
            <p:cNvCxnSpPr>
              <a:stCxn id="255" idx="3"/>
              <a:endCxn id="242" idx="0"/>
            </p:cNvCxnSpPr>
            <p:nvPr/>
          </p:nvCxnSpPr>
          <p:spPr bwMode="auto">
            <a:xfrm flipH="1">
              <a:off x="1355165" y="3948887"/>
              <a:ext cx="270928" cy="208022"/>
            </a:xfrm>
            <a:prstGeom prst="curvedConnector4">
              <a:avLst>
                <a:gd name="adj1" fmla="val -104743"/>
                <a:gd name="adj2" fmla="val 52097"/>
              </a:avLst>
            </a:prstGeom>
            <a:grp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4" name="Group 433"/>
          <p:cNvGrpSpPr/>
          <p:nvPr/>
        </p:nvGrpSpPr>
        <p:grpSpPr>
          <a:xfrm>
            <a:off x="271031" y="984920"/>
            <a:ext cx="1262778" cy="1513442"/>
            <a:chOff x="271031" y="984920"/>
            <a:chExt cx="1262778" cy="1513442"/>
          </a:xfrm>
        </p:grpSpPr>
        <p:grpSp>
          <p:nvGrpSpPr>
            <p:cNvPr id="428" name="Group 427"/>
            <p:cNvGrpSpPr/>
            <p:nvPr/>
          </p:nvGrpSpPr>
          <p:grpSpPr>
            <a:xfrm>
              <a:off x="271031" y="1313058"/>
              <a:ext cx="1262778" cy="1185304"/>
              <a:chOff x="271031" y="1313058"/>
              <a:chExt cx="1262778" cy="1185304"/>
            </a:xfrm>
          </p:grpSpPr>
          <p:sp>
            <p:nvSpPr>
              <p:cNvPr id="336" name="Oval 335"/>
              <p:cNvSpPr/>
              <p:nvPr/>
            </p:nvSpPr>
            <p:spPr bwMode="auto">
              <a:xfrm>
                <a:off x="642003" y="131305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+mn-lt"/>
                    <a:cs typeface="Times New Roman" pitchFamily="18" charset="0"/>
                  </a:rPr>
                  <a:t>N1</a:t>
                </a: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271031" y="1686763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+mn-lt"/>
                    <a:cs typeface="Times New Roman" pitchFamily="18" charset="0"/>
                  </a:rPr>
                  <a:t>N1</a:t>
                </a: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1029753" y="1642655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+mn-lt"/>
                    <a:cs typeface="Times New Roman" pitchFamily="18" charset="0"/>
                  </a:rPr>
                  <a:t>N2/3</a:t>
                </a: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675369" y="199430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+mn-lt"/>
                    <a:cs typeface="Times New Roman" pitchFamily="18" charset="0"/>
                  </a:rPr>
                  <a:t>N2/3</a:t>
                </a:r>
              </a:p>
            </p:txBody>
          </p:sp>
        </p:grpSp>
        <p:sp>
          <p:nvSpPr>
            <p:cNvPr id="431" name="TextBox 430"/>
            <p:cNvSpPr txBox="1"/>
            <p:nvPr/>
          </p:nvSpPr>
          <p:spPr>
            <a:xfrm>
              <a:off x="412552" y="984920"/>
              <a:ext cx="102081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00B050"/>
                  </a:solidFill>
                  <a:latin typeface="+mn-lt"/>
                </a:rPr>
                <a:t>NMDA-R</a:t>
              </a:r>
            </a:p>
          </p:txBody>
        </p:sp>
      </p:grpSp>
      <p:grpSp>
        <p:nvGrpSpPr>
          <p:cNvPr id="435" name="Group 434"/>
          <p:cNvGrpSpPr/>
          <p:nvPr/>
        </p:nvGrpSpPr>
        <p:grpSpPr>
          <a:xfrm>
            <a:off x="1668048" y="1675408"/>
            <a:ext cx="1262778" cy="1537568"/>
            <a:chOff x="1680748" y="1675408"/>
            <a:chExt cx="1262778" cy="1537568"/>
          </a:xfrm>
        </p:grpSpPr>
        <p:grpSp>
          <p:nvGrpSpPr>
            <p:cNvPr id="429" name="Group 428"/>
            <p:cNvGrpSpPr/>
            <p:nvPr/>
          </p:nvGrpSpPr>
          <p:grpSpPr>
            <a:xfrm>
              <a:off x="1680748" y="2027672"/>
              <a:ext cx="1262778" cy="1185304"/>
              <a:chOff x="1680748" y="2027672"/>
              <a:chExt cx="1262778" cy="1185304"/>
            </a:xfrm>
          </p:grpSpPr>
          <p:sp>
            <p:nvSpPr>
              <p:cNvPr id="341" name="Oval 340"/>
              <p:cNvSpPr/>
              <p:nvPr/>
            </p:nvSpPr>
            <p:spPr bwMode="auto">
              <a:xfrm>
                <a:off x="2051720" y="2027672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>
                <a:off x="1680748" y="2401377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  <p:sp>
            <p:nvSpPr>
              <p:cNvPr id="343" name="Oval 342"/>
              <p:cNvSpPr/>
              <p:nvPr/>
            </p:nvSpPr>
            <p:spPr bwMode="auto">
              <a:xfrm>
                <a:off x="2439470" y="2357269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>
                <a:off x="2085086" y="2708920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</p:grpSp>
        <p:sp>
          <p:nvSpPr>
            <p:cNvPr id="432" name="TextBox 431"/>
            <p:cNvSpPr txBox="1"/>
            <p:nvPr/>
          </p:nvSpPr>
          <p:spPr>
            <a:xfrm>
              <a:off x="1835696" y="167540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336699"/>
                  </a:solidFill>
                  <a:latin typeface="+mn-lt"/>
                </a:rPr>
                <a:t>AMPA-R</a:t>
              </a: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3059832" y="980728"/>
            <a:ext cx="1300336" cy="1556466"/>
            <a:chOff x="3059832" y="980728"/>
            <a:chExt cx="1300336" cy="1556466"/>
          </a:xfrm>
        </p:grpSpPr>
        <p:grpSp>
          <p:nvGrpSpPr>
            <p:cNvPr id="430" name="Group 429"/>
            <p:cNvGrpSpPr/>
            <p:nvPr/>
          </p:nvGrpSpPr>
          <p:grpSpPr>
            <a:xfrm>
              <a:off x="3059832" y="1340768"/>
              <a:ext cx="1262778" cy="1196426"/>
              <a:chOff x="3059832" y="1340768"/>
              <a:chExt cx="1262778" cy="1196426"/>
            </a:xfrm>
          </p:grpSpPr>
          <p:sp>
            <p:nvSpPr>
              <p:cNvPr id="345" name="Oval 344"/>
              <p:cNvSpPr/>
              <p:nvPr/>
            </p:nvSpPr>
            <p:spPr bwMode="auto">
              <a:xfrm>
                <a:off x="3430804" y="134076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3059832" y="1714473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3818554" y="1670365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3447582" y="203313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</p:grpSp>
        <p:sp>
          <p:nvSpPr>
            <p:cNvPr id="433" name="TextBox 432"/>
            <p:cNvSpPr txBox="1"/>
            <p:nvPr/>
          </p:nvSpPr>
          <p:spPr>
            <a:xfrm>
              <a:off x="3136032" y="980728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C00000"/>
                  </a:solidFill>
                  <a:latin typeface="+mn-lt"/>
                </a:rPr>
                <a:t>Kainate</a:t>
              </a:r>
              <a:r>
                <a:rPr lang="en-GB" b="1" i="0" dirty="0" smtClean="0">
                  <a:solidFill>
                    <a:srgbClr val="C00000"/>
                  </a:solidFill>
                  <a:latin typeface="+mn-lt"/>
                </a:rPr>
                <a:t>-R</a:t>
              </a: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Glutamate: </a:t>
            </a:r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Ionotropic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395536" y="3924345"/>
            <a:ext cx="1809591" cy="584775"/>
            <a:chOff x="395536" y="3924345"/>
            <a:chExt cx="1809591" cy="584775"/>
          </a:xfrm>
        </p:grpSpPr>
        <p:sp>
          <p:nvSpPr>
            <p:cNvPr id="133" name="TextBox 132"/>
            <p:cNvSpPr txBox="1"/>
            <p:nvPr/>
          </p:nvSpPr>
          <p:spPr>
            <a:xfrm>
              <a:off x="395536" y="3924345"/>
              <a:ext cx="14844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336699"/>
                  </a:solidFill>
                  <a:latin typeface="Arial Narrow" pitchFamily="34" charset="0"/>
                </a:rPr>
                <a:t>Ligand binding domain</a:t>
              </a:r>
            </a:p>
          </p:txBody>
        </p:sp>
        <p:cxnSp>
          <p:nvCxnSpPr>
            <p:cNvPr id="137" name="Straight Arrow Connector 136"/>
            <p:cNvCxnSpPr>
              <a:endCxn id="242" idx="2"/>
            </p:cNvCxnSpPr>
            <p:nvPr/>
          </p:nvCxnSpPr>
          <p:spPr bwMode="auto">
            <a:xfrm>
              <a:off x="1331640" y="4293096"/>
              <a:ext cx="873487" cy="1313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2411760" y="3933056"/>
            <a:ext cx="2043934" cy="1080120"/>
            <a:chOff x="2411760" y="3933056"/>
            <a:chExt cx="2043934" cy="1080120"/>
          </a:xfrm>
        </p:grpSpPr>
        <p:sp>
          <p:nvSpPr>
            <p:cNvPr id="135" name="TextBox 134"/>
            <p:cNvSpPr txBox="1"/>
            <p:nvPr/>
          </p:nvSpPr>
          <p:spPr>
            <a:xfrm>
              <a:off x="2943526" y="3933056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336699"/>
                  </a:solidFill>
                  <a:latin typeface="Arial Narrow" pitchFamily="34" charset="0"/>
                </a:rPr>
                <a:t>Transmembrane</a:t>
              </a:r>
              <a:r>
                <a:rPr lang="en-GB" b="1" i="0" dirty="0" smtClean="0">
                  <a:solidFill>
                    <a:srgbClr val="336699"/>
                  </a:solidFill>
                  <a:latin typeface="Arial Narrow" pitchFamily="34" charset="0"/>
                </a:rPr>
                <a:t> domain</a:t>
              </a:r>
            </a:p>
          </p:txBody>
        </p:sp>
        <p:cxnSp>
          <p:nvCxnSpPr>
            <p:cNvPr id="138" name="Straight Arrow Connector 137"/>
            <p:cNvCxnSpPr/>
            <p:nvPr/>
          </p:nvCxnSpPr>
          <p:spPr bwMode="auto">
            <a:xfrm flipH="1">
              <a:off x="2411760" y="4509120"/>
              <a:ext cx="792088" cy="5040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107504" y="4149080"/>
            <a:ext cx="4319464" cy="1944216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27984" y="970892"/>
            <a:ext cx="4644007" cy="5493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NMDA-R mediated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overload is thought to contribute to cell death in a number of neurological disorders including: Alzheimer’s disease; Huntington disease; Parkinson’s disease (PD); Stroke &amp; Multiple sclerosis</a:t>
            </a:r>
          </a:p>
          <a:p>
            <a:pPr marL="0" lvl="1">
              <a:spcAft>
                <a:spcPts val="600"/>
              </a:spcAft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Pharmacology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Ketamine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Non-competitive open channel blocker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Licensed for the induction and maintenance of anaesthesia. </a:t>
            </a:r>
          </a:p>
          <a:p>
            <a:pPr marL="263525" lvl="1" indent="-263525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May also be useful as an analgesic and in the treatment of major depressive disorder (see Matthews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2012)</a:t>
            </a:r>
          </a:p>
          <a:p>
            <a:pPr marL="263525" lvl="1" indent="-2635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Drug of abuse</a:t>
            </a:r>
          </a:p>
          <a:p>
            <a:pPr marL="342900" lvl="1" indent="-342900">
              <a:buFont typeface="+mj-lt"/>
              <a:buAutoNum type="arabicParenR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Memantine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Non-competitive open channel blocker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Low affinity with fast on-off kinetics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Preferentially blocks excessive activity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Used to treat moderate to severe Alzheimer’s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 clinical trials for dementia in PD patients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Aarsland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al,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2009)</a:t>
            </a:r>
          </a:p>
        </p:txBody>
      </p:sp>
      <p:sp>
        <p:nvSpPr>
          <p:cNvPr id="333" name="Rectangle 332"/>
          <p:cNvSpPr/>
          <p:nvPr/>
        </p:nvSpPr>
        <p:spPr bwMode="auto">
          <a:xfrm>
            <a:off x="136930" y="908720"/>
            <a:ext cx="4218030" cy="5112568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425"/>
          <p:cNvGrpSpPr/>
          <p:nvPr/>
        </p:nvGrpSpPr>
        <p:grpSpPr>
          <a:xfrm>
            <a:off x="158247" y="3729732"/>
            <a:ext cx="4223188" cy="850462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4" name="Group 426"/>
          <p:cNvGrpSpPr/>
          <p:nvPr/>
        </p:nvGrpSpPr>
        <p:grpSpPr>
          <a:xfrm>
            <a:off x="1330624" y="2708920"/>
            <a:ext cx="1185372" cy="2532155"/>
            <a:chOff x="1775326" y="3489133"/>
            <a:chExt cx="1185372" cy="2532155"/>
          </a:xfrm>
        </p:grpSpPr>
        <p:sp>
          <p:nvSpPr>
            <p:cNvPr id="320" name="Freeform 319"/>
            <p:cNvSpPr/>
            <p:nvPr/>
          </p:nvSpPr>
          <p:spPr bwMode="auto">
            <a:xfrm>
              <a:off x="2169368" y="3584891"/>
              <a:ext cx="360040" cy="2296494"/>
            </a:xfrm>
            <a:custGeom>
              <a:avLst/>
              <a:gdLst>
                <a:gd name="connsiteX0" fmla="*/ 54187 w 663787"/>
                <a:gd name="connsiteY0" fmla="*/ 362373 h 3393440"/>
                <a:gd name="connsiteX1" fmla="*/ 277707 w 663787"/>
                <a:gd name="connsiteY1" fmla="*/ 2536613 h 3393440"/>
                <a:gd name="connsiteX2" fmla="*/ 196427 w 663787"/>
                <a:gd name="connsiteY2" fmla="*/ 3268133 h 3393440"/>
                <a:gd name="connsiteX3" fmla="*/ 480907 w 663787"/>
                <a:gd name="connsiteY3" fmla="*/ 3268133 h 3393440"/>
                <a:gd name="connsiteX4" fmla="*/ 419947 w 663787"/>
                <a:gd name="connsiteY4" fmla="*/ 2516293 h 3393440"/>
                <a:gd name="connsiteX5" fmla="*/ 602827 w 663787"/>
                <a:gd name="connsiteY5" fmla="*/ 362373 h 3393440"/>
                <a:gd name="connsiteX6" fmla="*/ 54187 w 663787"/>
                <a:gd name="connsiteY6" fmla="*/ 362373 h 3393440"/>
                <a:gd name="connsiteX0" fmla="*/ 54187 w 671628"/>
                <a:gd name="connsiteY0" fmla="*/ 364313 h 3391992"/>
                <a:gd name="connsiteX1" fmla="*/ 277707 w 671628"/>
                <a:gd name="connsiteY1" fmla="*/ 2538553 h 3391992"/>
                <a:gd name="connsiteX2" fmla="*/ 196427 w 671628"/>
                <a:gd name="connsiteY2" fmla="*/ 3270073 h 3391992"/>
                <a:gd name="connsiteX3" fmla="*/ 480907 w 671628"/>
                <a:gd name="connsiteY3" fmla="*/ 3270073 h 3391992"/>
                <a:gd name="connsiteX4" fmla="*/ 466994 w 671628"/>
                <a:gd name="connsiteY4" fmla="*/ 2550191 h 3391992"/>
                <a:gd name="connsiteX5" fmla="*/ 602827 w 671628"/>
                <a:gd name="connsiteY5" fmla="*/ 364313 h 3391992"/>
                <a:gd name="connsiteX6" fmla="*/ 54187 w 671628"/>
                <a:gd name="connsiteY6" fmla="*/ 364313 h 3391992"/>
                <a:gd name="connsiteX0" fmla="*/ 67115 w 684556"/>
                <a:gd name="connsiteY0" fmla="*/ 364313 h 3390052"/>
                <a:gd name="connsiteX1" fmla="*/ 213067 w 684556"/>
                <a:gd name="connsiteY1" fmla="*/ 2550191 h 3390052"/>
                <a:gd name="connsiteX2" fmla="*/ 209355 w 684556"/>
                <a:gd name="connsiteY2" fmla="*/ 3270073 h 3390052"/>
                <a:gd name="connsiteX3" fmla="*/ 493835 w 684556"/>
                <a:gd name="connsiteY3" fmla="*/ 3270073 h 3390052"/>
                <a:gd name="connsiteX4" fmla="*/ 479922 w 684556"/>
                <a:gd name="connsiteY4" fmla="*/ 2550191 h 3390052"/>
                <a:gd name="connsiteX5" fmla="*/ 615755 w 684556"/>
                <a:gd name="connsiteY5" fmla="*/ 364313 h 3390052"/>
                <a:gd name="connsiteX6" fmla="*/ 67115 w 684556"/>
                <a:gd name="connsiteY6" fmla="*/ 364313 h 339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556" h="3390052">
                  <a:moveTo>
                    <a:pt x="67115" y="364313"/>
                  </a:moveTo>
                  <a:cubicBezTo>
                    <a:pt x="0" y="728626"/>
                    <a:pt x="189360" y="2065898"/>
                    <a:pt x="213067" y="2550191"/>
                  </a:cubicBezTo>
                  <a:cubicBezTo>
                    <a:pt x="236774" y="3034484"/>
                    <a:pt x="162560" y="3150093"/>
                    <a:pt x="209355" y="3270073"/>
                  </a:cubicBezTo>
                  <a:cubicBezTo>
                    <a:pt x="256150" y="3390053"/>
                    <a:pt x="448740" y="3390053"/>
                    <a:pt x="493835" y="3270073"/>
                  </a:cubicBezTo>
                  <a:cubicBezTo>
                    <a:pt x="538930" y="3150093"/>
                    <a:pt x="459602" y="3034484"/>
                    <a:pt x="479922" y="2550191"/>
                  </a:cubicBezTo>
                  <a:cubicBezTo>
                    <a:pt x="500242" y="2065898"/>
                    <a:pt x="684556" y="728626"/>
                    <a:pt x="615755" y="364313"/>
                  </a:cubicBezTo>
                  <a:cubicBezTo>
                    <a:pt x="546954" y="0"/>
                    <a:pt x="134230" y="0"/>
                    <a:pt x="67115" y="364313"/>
                  </a:cubicBezTo>
                  <a:close/>
                </a:path>
              </a:pathLst>
            </a:custGeom>
            <a:solidFill>
              <a:schemeClr val="tx1">
                <a:lumMod val="5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8" name="Freeform 327"/>
            <p:cNvSpPr/>
            <p:nvPr/>
          </p:nvSpPr>
          <p:spPr bwMode="auto">
            <a:xfrm>
              <a:off x="1775326" y="3489133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5700001" rev="0"/>
              </a:camera>
              <a:lightRig rig="contrasting" dir="t">
                <a:rot lat="0" lon="0" rev="1800000"/>
              </a:lightRig>
            </a:scene3d>
            <a:sp3d extrusionH="6350" prstMaterial="plastic">
              <a:bevelT w="381000" h="254000"/>
              <a:bevelB w="3810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2" name="Freeform 321"/>
            <p:cNvSpPr/>
            <p:nvPr/>
          </p:nvSpPr>
          <p:spPr bwMode="auto">
            <a:xfrm rot="21241124">
              <a:off x="1834976" y="3555446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7" name="Freeform 326"/>
            <p:cNvSpPr/>
            <p:nvPr/>
          </p:nvSpPr>
          <p:spPr bwMode="auto">
            <a:xfrm rot="349972" flipH="1">
              <a:off x="2206038" y="3532259"/>
              <a:ext cx="735513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CC66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9" name="Freeform 328"/>
            <p:cNvSpPr/>
            <p:nvPr/>
          </p:nvSpPr>
          <p:spPr bwMode="auto">
            <a:xfrm>
              <a:off x="2290499" y="3656085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CC99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7399993" rev="0"/>
              </a:camera>
              <a:lightRig rig="contrasting" dir="t">
                <a:rot lat="0" lon="0" rev="1800000"/>
              </a:lightRig>
            </a:scene3d>
            <a:sp3d extrusionH="6350" prstMaterial="plastic">
              <a:bevelT w="381000" h="254000"/>
              <a:bevelB w="3810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6" name="Group 433"/>
          <p:cNvGrpSpPr/>
          <p:nvPr/>
        </p:nvGrpSpPr>
        <p:grpSpPr>
          <a:xfrm>
            <a:off x="250504" y="980728"/>
            <a:ext cx="1262778" cy="1513442"/>
            <a:chOff x="271031" y="984920"/>
            <a:chExt cx="1262778" cy="1513442"/>
          </a:xfrm>
        </p:grpSpPr>
        <p:grpSp>
          <p:nvGrpSpPr>
            <p:cNvPr id="227" name="Group 427"/>
            <p:cNvGrpSpPr/>
            <p:nvPr/>
          </p:nvGrpSpPr>
          <p:grpSpPr>
            <a:xfrm>
              <a:off x="271031" y="1313058"/>
              <a:ext cx="1262778" cy="1185304"/>
              <a:chOff x="271031" y="1313058"/>
              <a:chExt cx="1262778" cy="1185304"/>
            </a:xfrm>
          </p:grpSpPr>
          <p:sp>
            <p:nvSpPr>
              <p:cNvPr id="336" name="Oval 335"/>
              <p:cNvSpPr/>
              <p:nvPr/>
            </p:nvSpPr>
            <p:spPr bwMode="auto">
              <a:xfrm>
                <a:off x="642003" y="131305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99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FF9933"/>
                    </a:solidFill>
                    <a:effectLst/>
                    <a:latin typeface="+mn-lt"/>
                    <a:cs typeface="Times New Roman" pitchFamily="18" charset="0"/>
                  </a:rPr>
                  <a:t>N1</a:t>
                </a: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271031" y="1686763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99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FF9933"/>
                    </a:solidFill>
                    <a:effectLst/>
                    <a:latin typeface="+mn-lt"/>
                    <a:cs typeface="Times New Roman" pitchFamily="18" charset="0"/>
                  </a:rPr>
                  <a:t>N1</a:t>
                </a: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1029753" y="1642655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CC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FFCC66"/>
                    </a:solidFill>
                    <a:effectLst/>
                    <a:latin typeface="+mn-lt"/>
                    <a:cs typeface="Times New Roman" pitchFamily="18" charset="0"/>
                  </a:rPr>
                  <a:t>N2/3</a:t>
                </a: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675369" y="199430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CC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FFCC99"/>
                    </a:solidFill>
                    <a:effectLst/>
                    <a:latin typeface="+mn-lt"/>
                    <a:cs typeface="Times New Roman" pitchFamily="18" charset="0"/>
                  </a:rPr>
                  <a:t>N2/3</a:t>
                </a:r>
              </a:p>
            </p:txBody>
          </p:sp>
        </p:grpSp>
        <p:sp>
          <p:nvSpPr>
            <p:cNvPr id="431" name="TextBox 430"/>
            <p:cNvSpPr txBox="1"/>
            <p:nvPr/>
          </p:nvSpPr>
          <p:spPr>
            <a:xfrm>
              <a:off x="412552" y="984920"/>
              <a:ext cx="1020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FF9933"/>
                  </a:solidFill>
                  <a:latin typeface="+mn-lt"/>
                </a:rPr>
                <a:t>NMDA-R</a:t>
              </a:r>
            </a:p>
          </p:txBody>
        </p:sp>
      </p:grpSp>
      <p:sp>
        <p:nvSpPr>
          <p:cNvPr id="146" name="Oval 145"/>
          <p:cNvSpPr/>
          <p:nvPr/>
        </p:nvSpPr>
        <p:spPr bwMode="auto">
          <a:xfrm>
            <a:off x="755576" y="1772816"/>
            <a:ext cx="288032" cy="288032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rPr>
              <a:t>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1733245" y="2204864"/>
            <a:ext cx="389274" cy="3370521"/>
            <a:chOff x="1733245" y="2204864"/>
            <a:chExt cx="389274" cy="3370521"/>
          </a:xfrm>
        </p:grpSpPr>
        <p:sp>
          <p:nvSpPr>
            <p:cNvPr id="136" name="Oval 135"/>
            <p:cNvSpPr/>
            <p:nvPr/>
          </p:nvSpPr>
          <p:spPr bwMode="auto">
            <a:xfrm>
              <a:off x="1733245" y="2204864"/>
              <a:ext cx="389274" cy="3732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Arial Narrow" pitchFamily="34" charset="0"/>
                </a:rPr>
                <a:t>Ca</a:t>
              </a:r>
              <a:r>
                <a:rPr kumimoji="0" lang="en-GB" b="1" i="0" u="none" strike="noStrike" cap="none" normalizeH="0" baseline="3000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Arial Narrow" pitchFamily="34" charset="0"/>
                </a:rPr>
                <a:t>2+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8" name="Down Arrow 127"/>
            <p:cNvSpPr/>
            <p:nvPr/>
          </p:nvSpPr>
          <p:spPr bwMode="auto">
            <a:xfrm>
              <a:off x="1735978" y="2695065"/>
              <a:ext cx="375678" cy="288032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  <a:alpha val="7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749174" y="3208326"/>
            <a:ext cx="2347236" cy="1313986"/>
            <a:chOff x="1749174" y="3208326"/>
            <a:chExt cx="2347236" cy="1313986"/>
          </a:xfrm>
        </p:grpSpPr>
        <p:sp>
          <p:nvSpPr>
            <p:cNvPr id="137" name="Oval 136"/>
            <p:cNvSpPr/>
            <p:nvPr/>
          </p:nvSpPr>
          <p:spPr bwMode="auto">
            <a:xfrm>
              <a:off x="1749174" y="4149080"/>
              <a:ext cx="389274" cy="373232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K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flipV="1">
              <a:off x="2051720" y="3573016"/>
              <a:ext cx="648072" cy="67653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336699"/>
              </a:solidFill>
              <a:prstDash val="solid"/>
              <a:round/>
              <a:headEnd type="triangle" w="lg" len="lg"/>
              <a:tailEnd type="none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2656250" y="3208326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rgbClr val="336699"/>
                  </a:solidFill>
                  <a:latin typeface="+mn-lt"/>
                </a:rPr>
                <a:t>Open channel pore blocker</a:t>
              </a:r>
              <a:endParaRPr lang="en-GB" sz="1400" b="1" i="0" dirty="0">
                <a:solidFill>
                  <a:srgbClr val="336699"/>
                </a:solidFill>
                <a:latin typeface="+mn-lt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NMDA-R: Pharmacotherapy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9512" y="6269250"/>
            <a:ext cx="33843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Matthews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(2012)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Drugs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72(10), 1313-33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Aarsland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(2009)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Lancet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Neurol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8(7), 613-8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107504" y="4149080"/>
            <a:ext cx="4319464" cy="2592288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27984" y="922575"/>
            <a:ext cx="4644007" cy="57400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Over activation of AMPA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Kainate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can also be targeted to reduce glutamate induced neurotoxicity:</a:t>
            </a:r>
          </a:p>
          <a:p>
            <a:pPr marL="360363" lvl="1" indent="-36036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Antagonists are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neuroprotective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reduce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ischaemia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-induced white matter injury</a:t>
            </a:r>
          </a:p>
          <a:p>
            <a:pPr marL="449263" lvl="1" indent="-1873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0" lvl="1">
              <a:spcAft>
                <a:spcPts val="600"/>
              </a:spcAft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DRUGS </a:t>
            </a:r>
          </a:p>
          <a:p>
            <a:pPr marL="342900" lvl="1" indent="-342900">
              <a:spcAft>
                <a:spcPts val="0"/>
              </a:spcAft>
              <a:buFont typeface="+mj-lt"/>
              <a:buAutoNum type="arabicParenR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Topiramate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360363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Inhibits both AMPA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kainate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pPr marL="360363" lvl="1" indent="-360363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Licensed as an adjunct for epileptic seizures &amp; prophylaxis of migraine</a:t>
            </a:r>
          </a:p>
          <a:p>
            <a:pPr marL="0" lvl="1">
              <a:spcAft>
                <a:spcPts val="600"/>
              </a:spcAft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(In trials)</a:t>
            </a:r>
          </a:p>
          <a:p>
            <a:pPr marL="342900" lvl="1" indent="-342900">
              <a:buFont typeface="+mj-lt"/>
              <a:buAutoNum type="arabicParenR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Talampanel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&amp;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Perampanel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36036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Highly selective non-competitive AMPA antagonists</a:t>
            </a:r>
          </a:p>
          <a:p>
            <a:pPr marL="360363" lvl="1" indent="-36036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Investigated for the treatment of partial seizures (EXPLORE trial, 2011); Amyotrophic Lateral Sclerosis; Malignant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gliomas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42900" lvl="1" indent="-342900">
              <a:buFont typeface="+mj-lt"/>
              <a:buAutoNum type="arabicParenR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Tezampanel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36036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More selective for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kainate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and being investigated for the treatment of migraine</a:t>
            </a:r>
          </a:p>
        </p:txBody>
      </p:sp>
      <p:sp>
        <p:nvSpPr>
          <p:cNvPr id="333" name="Rectangle 332"/>
          <p:cNvSpPr/>
          <p:nvPr/>
        </p:nvSpPr>
        <p:spPr bwMode="auto">
          <a:xfrm>
            <a:off x="136930" y="908720"/>
            <a:ext cx="4218030" cy="576064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425"/>
          <p:cNvGrpSpPr/>
          <p:nvPr/>
        </p:nvGrpSpPr>
        <p:grpSpPr>
          <a:xfrm>
            <a:off x="158247" y="3729732"/>
            <a:ext cx="4223188" cy="850462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2" name="Group 426"/>
          <p:cNvGrpSpPr/>
          <p:nvPr/>
        </p:nvGrpSpPr>
        <p:grpSpPr>
          <a:xfrm>
            <a:off x="1658436" y="2708920"/>
            <a:ext cx="1185372" cy="2532155"/>
            <a:chOff x="1775326" y="3489133"/>
            <a:chExt cx="1185372" cy="2532155"/>
          </a:xfrm>
        </p:grpSpPr>
        <p:sp>
          <p:nvSpPr>
            <p:cNvPr id="320" name="Freeform 319"/>
            <p:cNvSpPr/>
            <p:nvPr/>
          </p:nvSpPr>
          <p:spPr bwMode="auto">
            <a:xfrm>
              <a:off x="2169368" y="3584891"/>
              <a:ext cx="360040" cy="2296494"/>
            </a:xfrm>
            <a:custGeom>
              <a:avLst/>
              <a:gdLst>
                <a:gd name="connsiteX0" fmla="*/ 54187 w 663787"/>
                <a:gd name="connsiteY0" fmla="*/ 362373 h 3393440"/>
                <a:gd name="connsiteX1" fmla="*/ 277707 w 663787"/>
                <a:gd name="connsiteY1" fmla="*/ 2536613 h 3393440"/>
                <a:gd name="connsiteX2" fmla="*/ 196427 w 663787"/>
                <a:gd name="connsiteY2" fmla="*/ 3268133 h 3393440"/>
                <a:gd name="connsiteX3" fmla="*/ 480907 w 663787"/>
                <a:gd name="connsiteY3" fmla="*/ 3268133 h 3393440"/>
                <a:gd name="connsiteX4" fmla="*/ 419947 w 663787"/>
                <a:gd name="connsiteY4" fmla="*/ 2516293 h 3393440"/>
                <a:gd name="connsiteX5" fmla="*/ 602827 w 663787"/>
                <a:gd name="connsiteY5" fmla="*/ 362373 h 3393440"/>
                <a:gd name="connsiteX6" fmla="*/ 54187 w 663787"/>
                <a:gd name="connsiteY6" fmla="*/ 362373 h 3393440"/>
                <a:gd name="connsiteX0" fmla="*/ 54187 w 671628"/>
                <a:gd name="connsiteY0" fmla="*/ 364313 h 3391992"/>
                <a:gd name="connsiteX1" fmla="*/ 277707 w 671628"/>
                <a:gd name="connsiteY1" fmla="*/ 2538553 h 3391992"/>
                <a:gd name="connsiteX2" fmla="*/ 196427 w 671628"/>
                <a:gd name="connsiteY2" fmla="*/ 3270073 h 3391992"/>
                <a:gd name="connsiteX3" fmla="*/ 480907 w 671628"/>
                <a:gd name="connsiteY3" fmla="*/ 3270073 h 3391992"/>
                <a:gd name="connsiteX4" fmla="*/ 466994 w 671628"/>
                <a:gd name="connsiteY4" fmla="*/ 2550191 h 3391992"/>
                <a:gd name="connsiteX5" fmla="*/ 602827 w 671628"/>
                <a:gd name="connsiteY5" fmla="*/ 364313 h 3391992"/>
                <a:gd name="connsiteX6" fmla="*/ 54187 w 671628"/>
                <a:gd name="connsiteY6" fmla="*/ 364313 h 3391992"/>
                <a:gd name="connsiteX0" fmla="*/ 67115 w 684556"/>
                <a:gd name="connsiteY0" fmla="*/ 364313 h 3390052"/>
                <a:gd name="connsiteX1" fmla="*/ 213067 w 684556"/>
                <a:gd name="connsiteY1" fmla="*/ 2550191 h 3390052"/>
                <a:gd name="connsiteX2" fmla="*/ 209355 w 684556"/>
                <a:gd name="connsiteY2" fmla="*/ 3270073 h 3390052"/>
                <a:gd name="connsiteX3" fmla="*/ 493835 w 684556"/>
                <a:gd name="connsiteY3" fmla="*/ 3270073 h 3390052"/>
                <a:gd name="connsiteX4" fmla="*/ 479922 w 684556"/>
                <a:gd name="connsiteY4" fmla="*/ 2550191 h 3390052"/>
                <a:gd name="connsiteX5" fmla="*/ 615755 w 684556"/>
                <a:gd name="connsiteY5" fmla="*/ 364313 h 3390052"/>
                <a:gd name="connsiteX6" fmla="*/ 67115 w 684556"/>
                <a:gd name="connsiteY6" fmla="*/ 364313 h 339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556" h="3390052">
                  <a:moveTo>
                    <a:pt x="67115" y="364313"/>
                  </a:moveTo>
                  <a:cubicBezTo>
                    <a:pt x="0" y="728626"/>
                    <a:pt x="189360" y="2065898"/>
                    <a:pt x="213067" y="2550191"/>
                  </a:cubicBezTo>
                  <a:cubicBezTo>
                    <a:pt x="236774" y="3034484"/>
                    <a:pt x="162560" y="3150093"/>
                    <a:pt x="209355" y="3270073"/>
                  </a:cubicBezTo>
                  <a:cubicBezTo>
                    <a:pt x="256150" y="3390053"/>
                    <a:pt x="448740" y="3390053"/>
                    <a:pt x="493835" y="3270073"/>
                  </a:cubicBezTo>
                  <a:cubicBezTo>
                    <a:pt x="538930" y="3150093"/>
                    <a:pt x="459602" y="3034484"/>
                    <a:pt x="479922" y="2550191"/>
                  </a:cubicBezTo>
                  <a:cubicBezTo>
                    <a:pt x="500242" y="2065898"/>
                    <a:pt x="684556" y="728626"/>
                    <a:pt x="615755" y="364313"/>
                  </a:cubicBezTo>
                  <a:cubicBezTo>
                    <a:pt x="546954" y="0"/>
                    <a:pt x="134230" y="0"/>
                    <a:pt x="67115" y="364313"/>
                  </a:cubicBezTo>
                  <a:close/>
                </a:path>
              </a:pathLst>
            </a:custGeom>
            <a:solidFill>
              <a:schemeClr val="tx1">
                <a:lumMod val="5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8" name="Freeform 327"/>
            <p:cNvSpPr/>
            <p:nvPr/>
          </p:nvSpPr>
          <p:spPr bwMode="auto">
            <a:xfrm>
              <a:off x="1775326" y="3489133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336699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5700001" rev="0"/>
              </a:camera>
              <a:lightRig rig="contrasting" dir="t">
                <a:rot lat="0" lon="0" rev="1800000"/>
              </a:lightRig>
            </a:scene3d>
            <a:sp3d extrusionH="6350" prstMaterial="flat">
              <a:bevelT w="381000" h="254000"/>
              <a:bevelB w="3810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2" name="Freeform 321"/>
            <p:cNvSpPr/>
            <p:nvPr/>
          </p:nvSpPr>
          <p:spPr bwMode="auto">
            <a:xfrm rot="21241124">
              <a:off x="1835505" y="3565578"/>
              <a:ext cx="670199" cy="235504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  <a:gd name="connsiteX0" fmla="*/ 233855 w 704193"/>
                <a:gd name="connsiteY0" fmla="*/ 118241 h 3045372"/>
                <a:gd name="connsiteX1" fmla="*/ 13138 w 704193"/>
                <a:gd name="connsiteY1" fmla="*/ 890751 h 3045372"/>
                <a:gd name="connsiteX2" fmla="*/ 155028 w 704193"/>
                <a:gd name="connsiteY2" fmla="*/ 2309648 h 3045372"/>
                <a:gd name="connsiteX3" fmla="*/ 328449 w 704193"/>
                <a:gd name="connsiteY3" fmla="*/ 3034862 h 3045372"/>
                <a:gd name="connsiteX4" fmla="*/ 438807 w 704193"/>
                <a:gd name="connsiteY4" fmla="*/ 2246586 h 3045372"/>
                <a:gd name="connsiteX5" fmla="*/ 549166 w 704193"/>
                <a:gd name="connsiteY5" fmla="*/ 1584434 h 3045372"/>
                <a:gd name="connsiteX6" fmla="*/ 675290 w 704193"/>
                <a:gd name="connsiteY6" fmla="*/ 1221827 h 3045372"/>
                <a:gd name="connsiteX7" fmla="*/ 691055 w 704193"/>
                <a:gd name="connsiteY7" fmla="*/ 969579 h 3045372"/>
                <a:gd name="connsiteX8" fmla="*/ 596462 w 704193"/>
                <a:gd name="connsiteY8" fmla="*/ 512379 h 3045372"/>
                <a:gd name="connsiteX9" fmla="*/ 486104 w 704193"/>
                <a:gd name="connsiteY9" fmla="*/ 181303 h 3045372"/>
                <a:gd name="connsiteX10" fmla="*/ 233855 w 704193"/>
                <a:gd name="connsiteY10" fmla="*/ 118241 h 304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193" h="3045372">
                  <a:moveTo>
                    <a:pt x="233855" y="118241"/>
                  </a:moveTo>
                  <a:cubicBezTo>
                    <a:pt x="155027" y="236482"/>
                    <a:pt x="26276" y="525516"/>
                    <a:pt x="13138" y="890751"/>
                  </a:cubicBezTo>
                  <a:cubicBezTo>
                    <a:pt x="0" y="1255986"/>
                    <a:pt x="102476" y="1952296"/>
                    <a:pt x="155028" y="2309648"/>
                  </a:cubicBezTo>
                  <a:cubicBezTo>
                    <a:pt x="207580" y="2667000"/>
                    <a:pt x="281153" y="3045372"/>
                    <a:pt x="328449" y="3034862"/>
                  </a:cubicBezTo>
                  <a:cubicBezTo>
                    <a:pt x="375745" y="3024352"/>
                    <a:pt x="402021" y="2488324"/>
                    <a:pt x="438807" y="2246586"/>
                  </a:cubicBezTo>
                  <a:cubicBezTo>
                    <a:pt x="475593" y="2004848"/>
                    <a:pt x="509752" y="1755227"/>
                    <a:pt x="549166" y="1584434"/>
                  </a:cubicBezTo>
                  <a:cubicBezTo>
                    <a:pt x="588580" y="1413641"/>
                    <a:pt x="651642" y="1324303"/>
                    <a:pt x="675290" y="1221827"/>
                  </a:cubicBezTo>
                  <a:cubicBezTo>
                    <a:pt x="698938" y="1119351"/>
                    <a:pt x="704193" y="1087820"/>
                    <a:pt x="691055" y="969579"/>
                  </a:cubicBezTo>
                  <a:cubicBezTo>
                    <a:pt x="677917" y="851338"/>
                    <a:pt x="630620" y="643758"/>
                    <a:pt x="596462" y="512379"/>
                  </a:cubicBezTo>
                  <a:cubicBezTo>
                    <a:pt x="562304" y="381000"/>
                    <a:pt x="546538" y="246993"/>
                    <a:pt x="486104" y="181303"/>
                  </a:cubicBezTo>
                  <a:cubicBezTo>
                    <a:pt x="425670" y="115613"/>
                    <a:pt x="312683" y="0"/>
                    <a:pt x="233855" y="118241"/>
                  </a:cubicBezTo>
                  <a:close/>
                </a:path>
              </a:pathLst>
            </a:custGeom>
            <a:solidFill>
              <a:srgbClr val="336699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1800000"/>
              </a:lightRig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7" name="Freeform 326"/>
            <p:cNvSpPr/>
            <p:nvPr/>
          </p:nvSpPr>
          <p:spPr bwMode="auto">
            <a:xfrm rot="349972" flipH="1">
              <a:off x="2205522" y="3542393"/>
              <a:ext cx="735513" cy="235504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  <a:gd name="connsiteX0" fmla="*/ 233855 w 704193"/>
                <a:gd name="connsiteY0" fmla="*/ 118241 h 3045372"/>
                <a:gd name="connsiteX1" fmla="*/ 13138 w 704193"/>
                <a:gd name="connsiteY1" fmla="*/ 890751 h 3045372"/>
                <a:gd name="connsiteX2" fmla="*/ 155028 w 704193"/>
                <a:gd name="connsiteY2" fmla="*/ 2309648 h 3045372"/>
                <a:gd name="connsiteX3" fmla="*/ 328449 w 704193"/>
                <a:gd name="connsiteY3" fmla="*/ 3034862 h 3045372"/>
                <a:gd name="connsiteX4" fmla="*/ 438807 w 704193"/>
                <a:gd name="connsiteY4" fmla="*/ 2246586 h 3045372"/>
                <a:gd name="connsiteX5" fmla="*/ 549166 w 704193"/>
                <a:gd name="connsiteY5" fmla="*/ 1584434 h 3045372"/>
                <a:gd name="connsiteX6" fmla="*/ 675290 w 704193"/>
                <a:gd name="connsiteY6" fmla="*/ 1221827 h 3045372"/>
                <a:gd name="connsiteX7" fmla="*/ 691055 w 704193"/>
                <a:gd name="connsiteY7" fmla="*/ 969579 h 3045372"/>
                <a:gd name="connsiteX8" fmla="*/ 596462 w 704193"/>
                <a:gd name="connsiteY8" fmla="*/ 512379 h 3045372"/>
                <a:gd name="connsiteX9" fmla="*/ 486104 w 704193"/>
                <a:gd name="connsiteY9" fmla="*/ 181303 h 3045372"/>
                <a:gd name="connsiteX10" fmla="*/ 233855 w 704193"/>
                <a:gd name="connsiteY10" fmla="*/ 118241 h 304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193" h="3045372">
                  <a:moveTo>
                    <a:pt x="233855" y="118241"/>
                  </a:moveTo>
                  <a:cubicBezTo>
                    <a:pt x="155027" y="236482"/>
                    <a:pt x="26276" y="525516"/>
                    <a:pt x="13138" y="890751"/>
                  </a:cubicBezTo>
                  <a:cubicBezTo>
                    <a:pt x="0" y="1255986"/>
                    <a:pt x="102476" y="1952296"/>
                    <a:pt x="155028" y="2309648"/>
                  </a:cubicBezTo>
                  <a:cubicBezTo>
                    <a:pt x="207580" y="2667000"/>
                    <a:pt x="281153" y="3045372"/>
                    <a:pt x="328449" y="3034862"/>
                  </a:cubicBezTo>
                  <a:cubicBezTo>
                    <a:pt x="375745" y="3024352"/>
                    <a:pt x="402021" y="2488324"/>
                    <a:pt x="438807" y="2246586"/>
                  </a:cubicBezTo>
                  <a:cubicBezTo>
                    <a:pt x="475593" y="2004848"/>
                    <a:pt x="509752" y="1755227"/>
                    <a:pt x="549166" y="1584434"/>
                  </a:cubicBezTo>
                  <a:cubicBezTo>
                    <a:pt x="588580" y="1413641"/>
                    <a:pt x="651642" y="1324303"/>
                    <a:pt x="675290" y="1221827"/>
                  </a:cubicBezTo>
                  <a:cubicBezTo>
                    <a:pt x="698938" y="1119351"/>
                    <a:pt x="704193" y="1087820"/>
                    <a:pt x="691055" y="969579"/>
                  </a:cubicBezTo>
                  <a:cubicBezTo>
                    <a:pt x="677917" y="851338"/>
                    <a:pt x="630620" y="643758"/>
                    <a:pt x="596462" y="512379"/>
                  </a:cubicBezTo>
                  <a:cubicBezTo>
                    <a:pt x="562304" y="381000"/>
                    <a:pt x="546538" y="246993"/>
                    <a:pt x="486104" y="181303"/>
                  </a:cubicBezTo>
                  <a:cubicBezTo>
                    <a:pt x="425670" y="115613"/>
                    <a:pt x="312683" y="0"/>
                    <a:pt x="233855" y="118241"/>
                  </a:cubicBezTo>
                  <a:close/>
                </a:path>
              </a:pathLst>
            </a:custGeom>
            <a:solidFill>
              <a:srgbClr val="336699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9" name="Freeform 328"/>
            <p:cNvSpPr/>
            <p:nvPr/>
          </p:nvSpPr>
          <p:spPr bwMode="auto">
            <a:xfrm>
              <a:off x="2290499" y="3656085"/>
              <a:ext cx="67019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  <a:gd name="connsiteX0" fmla="*/ 233855 w 804041"/>
                <a:gd name="connsiteY0" fmla="*/ 131379 h 3058510"/>
                <a:gd name="connsiteX1" fmla="*/ 13138 w 804041"/>
                <a:gd name="connsiteY1" fmla="*/ 903889 h 3058510"/>
                <a:gd name="connsiteX2" fmla="*/ 155028 w 804041"/>
                <a:gd name="connsiteY2" fmla="*/ 2322786 h 3058510"/>
                <a:gd name="connsiteX3" fmla="*/ 328449 w 804041"/>
                <a:gd name="connsiteY3" fmla="*/ 3048000 h 3058510"/>
                <a:gd name="connsiteX4" fmla="*/ 438807 w 804041"/>
                <a:gd name="connsiteY4" fmla="*/ 2259724 h 3058510"/>
                <a:gd name="connsiteX5" fmla="*/ 549166 w 804041"/>
                <a:gd name="connsiteY5" fmla="*/ 1597572 h 3058510"/>
                <a:gd name="connsiteX6" fmla="*/ 675290 w 804041"/>
                <a:gd name="connsiteY6" fmla="*/ 1234965 h 3058510"/>
                <a:gd name="connsiteX7" fmla="*/ 801414 w 804041"/>
                <a:gd name="connsiteY7" fmla="*/ 1187669 h 3058510"/>
                <a:gd name="connsiteX8" fmla="*/ 691055 w 804041"/>
                <a:gd name="connsiteY8" fmla="*/ 982717 h 3058510"/>
                <a:gd name="connsiteX9" fmla="*/ 596462 w 804041"/>
                <a:gd name="connsiteY9" fmla="*/ 525517 h 3058510"/>
                <a:gd name="connsiteX10" fmla="*/ 486104 w 804041"/>
                <a:gd name="connsiteY10" fmla="*/ 194441 h 3058510"/>
                <a:gd name="connsiteX11" fmla="*/ 359980 w 804041"/>
                <a:gd name="connsiteY11" fmla="*/ 115614 h 3058510"/>
                <a:gd name="connsiteX12" fmla="*/ 233855 w 804041"/>
                <a:gd name="connsiteY12" fmla="*/ 131379 h 3058510"/>
                <a:gd name="connsiteX0" fmla="*/ 233855 w 704193"/>
                <a:gd name="connsiteY0" fmla="*/ 131379 h 3058510"/>
                <a:gd name="connsiteX1" fmla="*/ 13138 w 704193"/>
                <a:gd name="connsiteY1" fmla="*/ 903889 h 3058510"/>
                <a:gd name="connsiteX2" fmla="*/ 155028 w 704193"/>
                <a:gd name="connsiteY2" fmla="*/ 2322786 h 3058510"/>
                <a:gd name="connsiteX3" fmla="*/ 328449 w 704193"/>
                <a:gd name="connsiteY3" fmla="*/ 3048000 h 3058510"/>
                <a:gd name="connsiteX4" fmla="*/ 438807 w 704193"/>
                <a:gd name="connsiteY4" fmla="*/ 2259724 h 3058510"/>
                <a:gd name="connsiteX5" fmla="*/ 549166 w 704193"/>
                <a:gd name="connsiteY5" fmla="*/ 1597572 h 3058510"/>
                <a:gd name="connsiteX6" fmla="*/ 675290 w 704193"/>
                <a:gd name="connsiteY6" fmla="*/ 1234965 h 3058510"/>
                <a:gd name="connsiteX7" fmla="*/ 691055 w 704193"/>
                <a:gd name="connsiteY7" fmla="*/ 982717 h 3058510"/>
                <a:gd name="connsiteX8" fmla="*/ 596462 w 704193"/>
                <a:gd name="connsiteY8" fmla="*/ 525517 h 3058510"/>
                <a:gd name="connsiteX9" fmla="*/ 486104 w 704193"/>
                <a:gd name="connsiteY9" fmla="*/ 194441 h 3058510"/>
                <a:gd name="connsiteX10" fmla="*/ 359980 w 704193"/>
                <a:gd name="connsiteY10" fmla="*/ 115614 h 3058510"/>
                <a:gd name="connsiteX11" fmla="*/ 233855 w 704193"/>
                <a:gd name="connsiteY11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193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51642" y="1337441"/>
                    <a:pt x="675290" y="1234965"/>
                  </a:cubicBezTo>
                  <a:cubicBezTo>
                    <a:pt x="698938" y="1132489"/>
                    <a:pt x="704193" y="1100958"/>
                    <a:pt x="691055" y="982717"/>
                  </a:cubicBezTo>
                  <a:cubicBezTo>
                    <a:pt x="677917" y="864476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336699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7399993" rev="0"/>
              </a:camera>
              <a:lightRig rig="contrasting" dir="t">
                <a:rot lat="0" lon="0" rev="1800000"/>
              </a:lightRig>
            </a:scene3d>
            <a:sp3d extrusionH="6350" prstMaterial="flat">
              <a:bevelT w="381000" h="254000"/>
              <a:bevelB w="3810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51520" y="1052736"/>
            <a:ext cx="1262778" cy="1537568"/>
            <a:chOff x="1680748" y="1675408"/>
            <a:chExt cx="1262778" cy="1537568"/>
          </a:xfrm>
        </p:grpSpPr>
        <p:grpSp>
          <p:nvGrpSpPr>
            <p:cNvPr id="128" name="Group 428"/>
            <p:cNvGrpSpPr/>
            <p:nvPr/>
          </p:nvGrpSpPr>
          <p:grpSpPr>
            <a:xfrm>
              <a:off x="1680748" y="2027672"/>
              <a:ext cx="1262778" cy="1185304"/>
              <a:chOff x="1680748" y="2027672"/>
              <a:chExt cx="1262778" cy="1185304"/>
            </a:xfrm>
          </p:grpSpPr>
          <p:sp>
            <p:nvSpPr>
              <p:cNvPr id="130" name="Oval 129"/>
              <p:cNvSpPr/>
              <p:nvPr/>
            </p:nvSpPr>
            <p:spPr bwMode="auto">
              <a:xfrm>
                <a:off x="2051720" y="2027672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680748" y="2401377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2439470" y="2357269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2085086" y="2708920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3366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336699"/>
                    </a:solidFill>
                    <a:effectLst/>
                    <a:latin typeface="+mn-lt"/>
                    <a:cs typeface="Times New Roman" pitchFamily="18" charset="0"/>
                  </a:rPr>
                  <a:t>A1-4</a:t>
                </a: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1835696" y="1675408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336699"/>
                  </a:solidFill>
                  <a:latin typeface="+mn-lt"/>
                </a:rPr>
                <a:t>AMPA-R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059832" y="980728"/>
            <a:ext cx="1300336" cy="1556466"/>
            <a:chOff x="3059832" y="980728"/>
            <a:chExt cx="1300336" cy="1556466"/>
          </a:xfrm>
        </p:grpSpPr>
        <p:grpSp>
          <p:nvGrpSpPr>
            <p:cNvPr id="141" name="Group 429"/>
            <p:cNvGrpSpPr/>
            <p:nvPr/>
          </p:nvGrpSpPr>
          <p:grpSpPr>
            <a:xfrm>
              <a:off x="3059832" y="1340768"/>
              <a:ext cx="1262778" cy="1196426"/>
              <a:chOff x="3059832" y="1340768"/>
              <a:chExt cx="1262778" cy="1196426"/>
            </a:xfrm>
          </p:grpSpPr>
          <p:sp>
            <p:nvSpPr>
              <p:cNvPr id="144" name="Oval 143"/>
              <p:cNvSpPr/>
              <p:nvPr/>
            </p:nvSpPr>
            <p:spPr bwMode="auto">
              <a:xfrm>
                <a:off x="3430804" y="134076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3059832" y="1714473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3818554" y="1670365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3447582" y="203313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K1-5</a:t>
                </a:r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>
              <a:off x="3136032" y="980728"/>
              <a:ext cx="12241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err="1" smtClean="0">
                  <a:solidFill>
                    <a:srgbClr val="C00000"/>
                  </a:solidFill>
                  <a:latin typeface="+mn-lt"/>
                </a:rPr>
                <a:t>Kainate</a:t>
              </a:r>
              <a:r>
                <a:rPr lang="en-GB" b="1" i="0" dirty="0" smtClean="0">
                  <a:solidFill>
                    <a:srgbClr val="C00000"/>
                  </a:solidFill>
                  <a:latin typeface="+mn-lt"/>
                </a:rPr>
                <a:t>-R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036341" y="2204864"/>
            <a:ext cx="389274" cy="3370521"/>
            <a:chOff x="1733245" y="2204864"/>
            <a:chExt cx="389274" cy="3370521"/>
          </a:xfrm>
        </p:grpSpPr>
        <p:sp>
          <p:nvSpPr>
            <p:cNvPr id="126" name="Oval 125"/>
            <p:cNvSpPr/>
            <p:nvPr/>
          </p:nvSpPr>
          <p:spPr bwMode="auto">
            <a:xfrm>
              <a:off x="1733245" y="2204864"/>
              <a:ext cx="389274" cy="3732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Arial Narrow" pitchFamily="34" charset="0"/>
                </a:rPr>
                <a:t>Na</a:t>
              </a:r>
              <a:r>
                <a:rPr kumimoji="0" lang="en-GB" b="1" i="0" u="none" strike="noStrike" cap="none" normalizeH="0" baseline="3000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Arial Narrow" pitchFamily="34" charset="0"/>
                </a:rPr>
                <a:t>+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3" name="Down Arrow 132"/>
            <p:cNvSpPr/>
            <p:nvPr/>
          </p:nvSpPr>
          <p:spPr bwMode="auto">
            <a:xfrm>
              <a:off x="1735978" y="2695065"/>
              <a:ext cx="375678" cy="288032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  <a:alpha val="7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AMPA &amp; </a:t>
            </a:r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Kainate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1475656" y="3127776"/>
            <a:ext cx="389274" cy="373232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rPr>
              <a:t>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/>
          <p:cNvGrpSpPr/>
          <p:nvPr/>
        </p:nvGrpSpPr>
        <p:grpSpPr>
          <a:xfrm>
            <a:off x="107504" y="2564904"/>
            <a:ext cx="1699793" cy="1877982"/>
            <a:chOff x="2051720" y="1521194"/>
            <a:chExt cx="1699793" cy="1877982"/>
          </a:xfrm>
          <a:solidFill>
            <a:srgbClr val="92D050">
              <a:alpha val="53000"/>
            </a:srgbClr>
          </a:solidFill>
        </p:grpSpPr>
        <p:grpSp>
          <p:nvGrpSpPr>
            <p:cNvPr id="142" name="Group 257"/>
            <p:cNvGrpSpPr>
              <a:grpSpLocks noChangeAspect="1"/>
            </p:cNvGrpSpPr>
            <p:nvPr/>
          </p:nvGrpSpPr>
          <p:grpSpPr>
            <a:xfrm rot="5400000" flipV="1">
              <a:off x="1994625" y="2045936"/>
              <a:ext cx="1410335" cy="1296146"/>
              <a:chOff x="2655617" y="4700435"/>
              <a:chExt cx="1532809" cy="1292153"/>
            </a:xfrm>
            <a:grpFill/>
          </p:grpSpPr>
          <p:sp>
            <p:nvSpPr>
              <p:cNvPr id="143" name="Rounded Rectangle 142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Rounded Rectangle 143"/>
              <p:cNvSpPr/>
              <p:nvPr/>
            </p:nvSpPr>
            <p:spPr bwMode="auto">
              <a:xfrm rot="16200000">
                <a:off x="3543540" y="519135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Rounded Rectangle 146"/>
              <p:cNvSpPr/>
              <p:nvPr/>
            </p:nvSpPr>
            <p:spPr bwMode="auto">
              <a:xfrm rot="16200000">
                <a:off x="3348093" y="4971850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Rounded Rectangle 147"/>
              <p:cNvSpPr/>
              <p:nvPr/>
            </p:nvSpPr>
            <p:spPr bwMode="auto">
              <a:xfrm rot="16200000">
                <a:off x="3464193" y="466497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Rounded Rectangle 148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50" name="Curved Connector 229"/>
              <p:cNvCxnSpPr>
                <a:stCxn id="146" idx="2"/>
                <a:endCxn id="144" idx="2"/>
              </p:cNvCxnSpPr>
              <p:nvPr/>
            </p:nvCxnSpPr>
            <p:spPr bwMode="auto">
              <a:xfrm flipV="1">
                <a:off x="3949289" y="5578011"/>
                <a:ext cx="70916" cy="120081"/>
              </a:xfrm>
              <a:prstGeom prst="curvedConnector3">
                <a:avLst>
                  <a:gd name="adj1" fmla="val 395590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Curved Connector 229"/>
              <p:cNvCxnSpPr>
                <a:stCxn id="144" idx="0"/>
                <a:endCxn id="143" idx="0"/>
              </p:cNvCxnSpPr>
              <p:nvPr/>
            </p:nvCxnSpPr>
            <p:spPr bwMode="auto">
              <a:xfrm rot="10800000">
                <a:off x="3152315" y="5446065"/>
                <a:ext cx="94580" cy="131947"/>
              </a:xfrm>
              <a:prstGeom prst="curvedConnector3">
                <a:avLst>
                  <a:gd name="adj1" fmla="val 311540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2" name="Curved Connector 229"/>
              <p:cNvCxnSpPr>
                <a:endCxn id="143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Curved Connector 229"/>
              <p:cNvCxnSpPr>
                <a:stCxn id="147" idx="0"/>
                <a:endCxn id="149" idx="0"/>
              </p:cNvCxnSpPr>
              <p:nvPr/>
            </p:nvCxnSpPr>
            <p:spPr bwMode="auto">
              <a:xfrm rot="10800000" flipH="1">
                <a:off x="3051447" y="5171668"/>
                <a:ext cx="163925" cy="186838"/>
              </a:xfrm>
              <a:prstGeom prst="curvedConnector3">
                <a:avLst>
                  <a:gd name="adj1" fmla="val -197771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4" name="Curved Connector 229"/>
              <p:cNvCxnSpPr>
                <a:stCxn id="145" idx="2"/>
                <a:endCxn id="149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Curved Connector 229"/>
              <p:cNvCxnSpPr>
                <a:stCxn id="148" idx="0"/>
              </p:cNvCxnSpPr>
              <p:nvPr/>
            </p:nvCxnSpPr>
            <p:spPr bwMode="auto">
              <a:xfrm rot="10800000" flipH="1" flipV="1">
                <a:off x="3167548" y="5051631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" name="Curved Connector 229"/>
              <p:cNvCxnSpPr/>
              <p:nvPr/>
            </p:nvCxnSpPr>
            <p:spPr bwMode="auto">
              <a:xfrm flipV="1">
                <a:off x="2655617" y="5704556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Curved Connector 229"/>
              <p:cNvCxnSpPr/>
              <p:nvPr/>
            </p:nvCxnSpPr>
            <p:spPr bwMode="auto">
              <a:xfrm rot="5400000" flipH="1" flipV="1">
                <a:off x="3865314" y="4726563"/>
                <a:ext cx="349239" cy="296984"/>
              </a:xfrm>
              <a:prstGeom prst="curvedConnector3">
                <a:avLst>
                  <a:gd name="adj1" fmla="val 50000"/>
                </a:avLst>
              </a:prstGeom>
              <a:grpFill/>
              <a:ln w="25400" cap="flat" cmpd="sng" algn="ctr">
                <a:solidFill>
                  <a:schemeClr val="accent1">
                    <a:alpha val="51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8" name="Pie 157"/>
            <p:cNvSpPr>
              <a:spLocks noChangeAspect="1"/>
            </p:cNvSpPr>
            <p:nvPr/>
          </p:nvSpPr>
          <p:spPr bwMode="auto">
            <a:xfrm rot="19744428">
              <a:off x="3168250" y="1521194"/>
              <a:ext cx="583263" cy="583263"/>
            </a:xfrm>
            <a:prstGeom prst="pie">
              <a:avLst>
                <a:gd name="adj1" fmla="val 20694155"/>
                <a:gd name="adj2" fmla="val 16200000"/>
              </a:avLst>
            </a:prstGeom>
            <a:grpFill/>
            <a:ln w="9525" cap="flat" cmpd="sng" algn="ctr">
              <a:solidFill>
                <a:schemeClr val="accent1">
                  <a:alpha val="51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 h="88900"/>
              <a:bevelB w="889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28" name="TextBox 227"/>
          <p:cNvSpPr txBox="1"/>
          <p:nvPr/>
        </p:nvSpPr>
        <p:spPr>
          <a:xfrm>
            <a:off x="4139952" y="878277"/>
            <a:ext cx="4824537" cy="5755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7-TM GPCRs that modulate NMDAR, opioid receptors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cannabinoid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Have a ‘Venus Fly Trap’ (VFT) domain that is composed of two lobes, with the glutamate binding site located between the two lobes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Are able to form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heterodimers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Grouped into three classes based on sequence homology &amp; signal transduction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Mostly located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presynaptically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play an important role in long-term depression (LTD)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Group 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(mGlu1 &amp; mGlu5)</a:t>
            </a:r>
          </a:p>
          <a:p>
            <a:pPr marL="442913" lvl="1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 linked to PI-PLC pathway</a:t>
            </a:r>
          </a:p>
          <a:p>
            <a:pPr marL="442913" lvl="1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mGlu5 antagonists reverse mental retardation (see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Dolen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Bear, 2008)</a:t>
            </a: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Group II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(mGlu2 &amp; mGlu3)</a:t>
            </a:r>
          </a:p>
          <a:p>
            <a:pPr marL="442913" lvl="1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-linked to inhibition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adenylyl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cyclase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Positive </a:t>
            </a:r>
            <a:r>
              <a:rPr lang="en-GB" i="0" smtClean="0">
                <a:solidFill>
                  <a:srgbClr val="336699"/>
                </a:solidFill>
                <a:latin typeface="+mn-lt"/>
              </a:rPr>
              <a:t>modulators are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being investigated for schizophrenia (see Fell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2012) </a:t>
            </a: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Group III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(mGlu4, mGlu6, mGlu7 &amp; mGlu8)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-linked to inhibition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adenylyl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cyclase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mGlu4 positive modulators are being investigated for the treatment of Parkinson’s</a:t>
            </a:r>
          </a:p>
        </p:txBody>
      </p:sp>
      <p:sp>
        <p:nvSpPr>
          <p:cNvPr id="227" name="Rounded Rectangle 226"/>
          <p:cNvSpPr>
            <a:spLocks/>
          </p:cNvSpPr>
          <p:nvPr/>
        </p:nvSpPr>
        <p:spPr bwMode="auto">
          <a:xfrm>
            <a:off x="119942" y="3825296"/>
            <a:ext cx="3887518" cy="2268000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9" name="Rectangle 228"/>
          <p:cNvSpPr>
            <a:spLocks noChangeAspect="1"/>
          </p:cNvSpPr>
          <p:nvPr/>
        </p:nvSpPr>
        <p:spPr bwMode="auto">
          <a:xfrm>
            <a:off x="166973" y="861848"/>
            <a:ext cx="3796228" cy="5184576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30" name="Group 229"/>
          <p:cNvGrpSpPr>
            <a:grpSpLocks noChangeAspect="1"/>
          </p:cNvGrpSpPr>
          <p:nvPr/>
        </p:nvGrpSpPr>
        <p:grpSpPr>
          <a:xfrm>
            <a:off x="178095" y="3526147"/>
            <a:ext cx="3800868" cy="765412"/>
            <a:chOff x="231271" y="4077072"/>
            <a:chExt cx="4223188" cy="850462"/>
          </a:xfrm>
        </p:grpSpPr>
        <p:grpSp>
          <p:nvGrpSpPr>
            <p:cNvPr id="231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249" name="Freeform 248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Freeform 252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Freeform 253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Freeform 256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257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258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259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Freeform 260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Freeform 261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3" name="Freeform 262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4" name="Freeform 263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5" name="Freeform 264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0" name="Freeform 269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1" name="Freeform 270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2" name="Freeform 271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3" name="Freeform 272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4" name="Freeform 273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5" name="Freeform 274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6" name="Freeform 275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7" name="Freeform 276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8" name="Freeform 277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282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4" name="Freeform 283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5" name="Freeform 284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6" name="Freeform 285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7" name="Freeform 286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8" name="Freeform 287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9" name="Freeform 288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0" name="Freeform 289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3" name="Oval 292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32" name="Freeform 231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Freeform 233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Freeform 23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65" name="Group 257"/>
          <p:cNvGrpSpPr>
            <a:grpSpLocks noChangeAspect="1"/>
          </p:cNvGrpSpPr>
          <p:nvPr/>
        </p:nvGrpSpPr>
        <p:grpSpPr>
          <a:xfrm rot="5400000">
            <a:off x="825226" y="3153084"/>
            <a:ext cx="1410335" cy="1214378"/>
            <a:chOff x="2655617" y="4700435"/>
            <a:chExt cx="1532809" cy="1292153"/>
          </a:xfrm>
        </p:grpSpPr>
        <p:sp>
          <p:nvSpPr>
            <p:cNvPr id="303" name="Rounded Rectangle 302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4" name="Rounded Rectangle 303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5" name="Rounded Rectangle 304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6" name="Rounded Rectangle 305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Rounded Rectangle 306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Rounded Rectangle 307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9" name="Rounded Rectangle 308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10" name="Curved Connector 229"/>
            <p:cNvCxnSpPr>
              <a:stCxn id="306" idx="2"/>
              <a:endCxn id="304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Curved Connector 229"/>
            <p:cNvCxnSpPr>
              <a:stCxn id="304" idx="0"/>
              <a:endCxn id="303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2" name="Curved Connector 229"/>
            <p:cNvCxnSpPr>
              <a:endCxn id="303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3" name="Curved Connector 229"/>
            <p:cNvCxnSpPr>
              <a:stCxn id="307" idx="0"/>
              <a:endCxn id="309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Curved Connector 229"/>
            <p:cNvCxnSpPr>
              <a:stCxn id="305" idx="2"/>
              <a:endCxn id="309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5" name="Curved Connector 229"/>
            <p:cNvCxnSpPr>
              <a:stCxn id="308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6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7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4" name="Pie 113"/>
          <p:cNvSpPr>
            <a:spLocks noChangeAspect="1"/>
          </p:cNvSpPr>
          <p:nvPr/>
        </p:nvSpPr>
        <p:spPr bwMode="auto">
          <a:xfrm rot="19744428">
            <a:off x="639959" y="2593303"/>
            <a:ext cx="583263" cy="583263"/>
          </a:xfrm>
          <a:prstGeom prst="pie">
            <a:avLst>
              <a:gd name="adj1" fmla="val 20694155"/>
              <a:gd name="adj2" fmla="val 16200000"/>
            </a:avLst>
          </a:prstGeom>
          <a:solidFill>
            <a:srgbClr val="92D050">
              <a:alpha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88900" h="88900"/>
            <a:bevelB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>
            <a:spLocks noChangeAspect="1"/>
          </p:cNvSpPr>
          <p:nvPr/>
        </p:nvSpPr>
        <p:spPr>
          <a:xfrm>
            <a:off x="107504" y="2035460"/>
            <a:ext cx="154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VFT domain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649609" y="3454137"/>
            <a:ext cx="1112675" cy="1551783"/>
            <a:chOff x="2649609" y="3454137"/>
            <a:chExt cx="1112675" cy="1551783"/>
          </a:xfrm>
        </p:grpSpPr>
        <p:sp>
          <p:nvSpPr>
            <p:cNvPr id="116" name="Oval 115"/>
            <p:cNvSpPr/>
            <p:nvPr/>
          </p:nvSpPr>
          <p:spPr bwMode="auto">
            <a:xfrm>
              <a:off x="2649609" y="4555860"/>
              <a:ext cx="450059" cy="450060"/>
            </a:xfrm>
            <a:prstGeom prst="ellipse">
              <a:avLst/>
            </a:prstGeom>
            <a:solidFill>
              <a:srgbClr val="FF9933">
                <a:alpha val="7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336699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noFill/>
                  </a:ln>
                  <a:solidFill>
                    <a:srgbClr val="336699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i</a:t>
              </a:r>
              <a:endParaRPr kumimoji="0" lang="en-GB" sz="2000" b="1" i="0" u="none" strike="noStrike" cap="none" normalizeH="0" baseline="-25000" dirty="0" smtClean="0">
                <a:ln>
                  <a:noFill/>
                </a:ln>
                <a:solidFill>
                  <a:srgbClr val="336699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17" name="Group 508"/>
            <p:cNvGrpSpPr/>
            <p:nvPr/>
          </p:nvGrpSpPr>
          <p:grpSpPr>
            <a:xfrm>
              <a:off x="2844031" y="3454137"/>
              <a:ext cx="918253" cy="1097789"/>
              <a:chOff x="1696308" y="2758406"/>
              <a:chExt cx="1020282" cy="1219765"/>
            </a:xfrm>
          </p:grpSpPr>
          <p:cxnSp>
            <p:nvCxnSpPr>
              <p:cNvPr id="118" name="Shape 117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119" name="Shape 118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120" name="Rounded Rectangle 119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396000" rIns="9144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+mn-lt"/>
                    <a:cs typeface="Times New Roman" pitchFamily="18" charset="0"/>
                  </a:rPr>
                  <a:t>AC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2" name="Rounded Rectangle 121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3" name="Rounded Rectangle 122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9" name="Rounded Rectangle 128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2" name="Rounded Rectangle 131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3" name="Rounded Rectangle 132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1936730" y="3907788"/>
            <a:ext cx="858758" cy="1137319"/>
            <a:chOff x="1936730" y="3907788"/>
            <a:chExt cx="858758" cy="1137319"/>
          </a:xfrm>
        </p:grpSpPr>
        <p:sp>
          <p:nvSpPr>
            <p:cNvPr id="134" name="Oval 133"/>
            <p:cNvSpPr/>
            <p:nvPr/>
          </p:nvSpPr>
          <p:spPr bwMode="auto">
            <a:xfrm>
              <a:off x="1936730" y="4595047"/>
              <a:ext cx="450059" cy="45006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q</a:t>
              </a:r>
              <a:endParaRPr kumimoji="0" lang="en-GB" sz="2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2131152" y="3907788"/>
              <a:ext cx="664336" cy="607619"/>
              <a:chOff x="3280151" y="4230778"/>
              <a:chExt cx="738151" cy="675132"/>
            </a:xfrm>
          </p:grpSpPr>
          <p:sp>
            <p:nvSpPr>
              <p:cNvPr id="135" name="Rounded Rectangle 134"/>
              <p:cNvSpPr/>
              <p:nvPr/>
            </p:nvSpPr>
            <p:spPr bwMode="auto">
              <a:xfrm>
                <a:off x="3803988" y="4230778"/>
                <a:ext cx="214314" cy="441852"/>
              </a:xfrm>
              <a:prstGeom prst="roundRect">
                <a:avLst>
                  <a:gd name="adj" fmla="val 45539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6" name="Rounded Rectangle 135"/>
              <p:cNvSpPr/>
              <p:nvPr/>
            </p:nvSpPr>
            <p:spPr bwMode="auto">
              <a:xfrm rot="4999799">
                <a:off x="3366884" y="4459326"/>
                <a:ext cx="359851" cy="533317"/>
              </a:xfrm>
              <a:prstGeom prst="roundRect">
                <a:avLst>
                  <a:gd name="adj" fmla="val 46833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+mn-lt"/>
                    <a:cs typeface="Times New Roman" pitchFamily="18" charset="0"/>
                  </a:rPr>
                  <a:t>PLC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cxnSp>
            <p:nvCxnSpPr>
              <p:cNvPr id="137" name="Shape 136"/>
              <p:cNvCxnSpPr>
                <a:stCxn id="135" idx="2"/>
              </p:cNvCxnSpPr>
              <p:nvPr/>
            </p:nvCxnSpPr>
            <p:spPr bwMode="auto">
              <a:xfrm rot="5400000">
                <a:off x="3664152" y="4626727"/>
                <a:ext cx="201090" cy="292896"/>
              </a:xfrm>
              <a:prstGeom prst="curvedConnector2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CCE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</p:grpSp>
      <p:sp>
        <p:nvSpPr>
          <p:cNvPr id="140" name="TextBox 139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Glutamate: </a:t>
            </a:r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Metabotropic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79512" y="6269250"/>
            <a:ext cx="33843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Dolen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&amp; Bear (2008)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Physiol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586(6), 1503-8</a:t>
            </a:r>
          </a:p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Fell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(2012)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Neuropharmacology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62(3), 1473-83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000" y="936000"/>
            <a:ext cx="2952000" cy="5678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Glutamate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Excitatory neurotransmitter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Generated from GLN (by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glutaminase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) or from ASP (by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transamination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)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Primarily taken up by GLT-1 &amp; GLAST transporter proteins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NMDA, AMPA &amp;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Kainate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Metabotropic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Memantine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AD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Ketamine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Anaesthesia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Topiramate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: Epilepsy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6863" y="936000"/>
            <a:ext cx="2952000" cy="23852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GABA</a:t>
            </a:r>
          </a:p>
          <a:p>
            <a:pPr lvl="0"/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3328" y="936000"/>
            <a:ext cx="2952000" cy="23852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Glycine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150625</TotalTime>
  <Words>1931</Words>
  <Application>Microsoft Office PowerPoint</Application>
  <PresentationFormat>On-screen Show (4:3)</PresentationFormat>
  <Paragraphs>390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Standarddesign</vt:lpstr>
      <vt:lpstr>Pharmacology Module 3  L1- Amino Acid Neurotransmitters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1208</cp:revision>
  <dcterms:modified xsi:type="dcterms:W3CDTF">2013-01-08T14:27:56Z</dcterms:modified>
</cp:coreProperties>
</file>