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90" r:id="rId2"/>
    <p:sldId id="257" r:id="rId3"/>
    <p:sldId id="268" r:id="rId4"/>
    <p:sldId id="269" r:id="rId5"/>
    <p:sldId id="270" r:id="rId6"/>
    <p:sldId id="271" r:id="rId7"/>
    <p:sldId id="275" r:id="rId8"/>
    <p:sldId id="264" r:id="rId9"/>
    <p:sldId id="272" r:id="rId10"/>
    <p:sldId id="273" r:id="rId11"/>
    <p:sldId id="276" r:id="rId12"/>
    <p:sldId id="281" r:id="rId13"/>
    <p:sldId id="283" r:id="rId14"/>
    <p:sldId id="274" r:id="rId15"/>
    <p:sldId id="258" r:id="rId16"/>
    <p:sldId id="265" r:id="rId17"/>
    <p:sldId id="282" r:id="rId18"/>
    <p:sldId id="280" r:id="rId19"/>
    <p:sldId id="262" r:id="rId20"/>
    <p:sldId id="279" r:id="rId21"/>
    <p:sldId id="286" r:id="rId22"/>
    <p:sldId id="284" r:id="rId23"/>
    <p:sldId id="289" r:id="rId24"/>
    <p:sldId id="285" r:id="rId25"/>
    <p:sldId id="288" r:id="rId26"/>
  </p:sldIdLst>
  <p:sldSz cx="9144000" cy="6858000" type="screen4x3"/>
  <p:notesSz cx="6669088" cy="9928225"/>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0066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5253" autoAdjust="0"/>
  </p:normalViewPr>
  <p:slideViewPr>
    <p:cSldViewPr>
      <p:cViewPr>
        <p:scale>
          <a:sx n="50" d="100"/>
          <a:sy n="50" d="100"/>
        </p:scale>
        <p:origin x="-768" y="-156"/>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00" d="100"/>
        <a:sy n="100" d="100"/>
      </p:scale>
      <p:origin x="0" y="24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889938"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GB"/>
          </a:p>
        </p:txBody>
      </p:sp>
      <p:sp>
        <p:nvSpPr>
          <p:cNvPr id="83971" name="Rectangle 3"/>
          <p:cNvSpPr>
            <a:spLocks noGrp="1" noChangeArrowheads="1"/>
          </p:cNvSpPr>
          <p:nvPr>
            <p:ph type="dt" sz="quarter" idx="1"/>
          </p:nvPr>
        </p:nvSpPr>
        <p:spPr bwMode="auto">
          <a:xfrm>
            <a:off x="3777607" y="0"/>
            <a:ext cx="2889938"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GB"/>
          </a:p>
        </p:txBody>
      </p:sp>
      <p:sp>
        <p:nvSpPr>
          <p:cNvPr id="83972" name="Rectangle 4"/>
          <p:cNvSpPr>
            <a:spLocks noGrp="1" noChangeArrowheads="1"/>
          </p:cNvSpPr>
          <p:nvPr>
            <p:ph type="ftr" sz="quarter" idx="2"/>
          </p:nvPr>
        </p:nvSpPr>
        <p:spPr bwMode="auto">
          <a:xfrm>
            <a:off x="0" y="9430091"/>
            <a:ext cx="2889938"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GB"/>
          </a:p>
        </p:txBody>
      </p:sp>
      <p:sp>
        <p:nvSpPr>
          <p:cNvPr id="83973" name="Rectangle 5"/>
          <p:cNvSpPr>
            <a:spLocks noGrp="1" noChangeArrowheads="1"/>
          </p:cNvSpPr>
          <p:nvPr>
            <p:ph type="sldNum" sz="quarter" idx="3"/>
          </p:nvPr>
        </p:nvSpPr>
        <p:spPr bwMode="auto">
          <a:xfrm>
            <a:off x="3777607" y="9430091"/>
            <a:ext cx="2889938"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BB39AF8E-076D-44AC-9465-15E552E08B8C}" type="slidenum">
              <a:rPr lang="en-GB"/>
              <a:pPr>
                <a:defRPr/>
              </a:pPr>
              <a:t>‹#›</a:t>
            </a:fld>
            <a:endParaRPr lang="en-GB"/>
          </a:p>
        </p:txBody>
      </p:sp>
    </p:spTree>
    <p:extLst>
      <p:ext uri="{BB962C8B-B14F-4D97-AF65-F5344CB8AC3E}">
        <p14:creationId xmlns:p14="http://schemas.microsoft.com/office/powerpoint/2010/main" val="3276529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889938"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GB"/>
          </a:p>
        </p:txBody>
      </p:sp>
      <p:sp>
        <p:nvSpPr>
          <p:cNvPr id="9219" name="Rectangle 3"/>
          <p:cNvSpPr>
            <a:spLocks noGrp="1" noChangeArrowheads="1"/>
          </p:cNvSpPr>
          <p:nvPr>
            <p:ph type="dt" idx="1"/>
          </p:nvPr>
        </p:nvSpPr>
        <p:spPr bwMode="auto">
          <a:xfrm>
            <a:off x="3777607" y="0"/>
            <a:ext cx="2889938"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GB"/>
          </a:p>
        </p:txBody>
      </p:sp>
      <p:sp>
        <p:nvSpPr>
          <p:cNvPr id="26628"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66909" y="4715907"/>
            <a:ext cx="533527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9222" name="Rectangle 6"/>
          <p:cNvSpPr>
            <a:spLocks noGrp="1" noChangeArrowheads="1"/>
          </p:cNvSpPr>
          <p:nvPr>
            <p:ph type="ftr" sz="quarter" idx="4"/>
          </p:nvPr>
        </p:nvSpPr>
        <p:spPr bwMode="auto">
          <a:xfrm>
            <a:off x="0" y="9430091"/>
            <a:ext cx="2889938"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GB"/>
          </a:p>
        </p:txBody>
      </p:sp>
      <p:sp>
        <p:nvSpPr>
          <p:cNvPr id="9223" name="Rectangle 7"/>
          <p:cNvSpPr>
            <a:spLocks noGrp="1" noChangeArrowheads="1"/>
          </p:cNvSpPr>
          <p:nvPr>
            <p:ph type="sldNum" sz="quarter" idx="5"/>
          </p:nvPr>
        </p:nvSpPr>
        <p:spPr bwMode="auto">
          <a:xfrm>
            <a:off x="3777607" y="9430091"/>
            <a:ext cx="2889938"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244D113F-4086-4BF4-95A3-B6F825CA7240}" type="slidenum">
              <a:rPr lang="en-GB"/>
              <a:pPr>
                <a:defRPr/>
              </a:pPr>
              <a:t>‹#›</a:t>
            </a:fld>
            <a:endParaRPr lang="en-GB"/>
          </a:p>
        </p:txBody>
      </p:sp>
    </p:spTree>
    <p:extLst>
      <p:ext uri="{BB962C8B-B14F-4D97-AF65-F5344CB8AC3E}">
        <p14:creationId xmlns:p14="http://schemas.microsoft.com/office/powerpoint/2010/main" val="12375842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44D113F-4086-4BF4-95A3-B6F825CA7240}" type="slidenum">
              <a:rPr lang="en-GB" smtClean="0"/>
              <a:pPr>
                <a:defRPr/>
              </a:pPr>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44D113F-4086-4BF4-95A3-B6F825CA7240}" type="slidenum">
              <a:rPr lang="en-GB" smtClean="0"/>
              <a:pPr>
                <a:defRPr/>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44D113F-4086-4BF4-95A3-B6F825CA7240}" type="slidenum">
              <a:rPr lang="en-GB" smtClean="0"/>
              <a:pPr>
                <a:defRPr/>
              </a:pPr>
              <a:t>12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44D113F-4086-4BF4-95A3-B6F825CA7240}" type="slidenum">
              <a:rPr lang="en-GB" smtClean="0"/>
              <a:pPr>
                <a:defRPr/>
              </a:pPr>
              <a:t>13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44D113F-4086-4BF4-95A3-B6F825CA7240}" type="slidenum">
              <a:rPr lang="en-GB" smtClean="0"/>
              <a:pPr>
                <a:defRPr/>
              </a:pPr>
              <a:t>14</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44D113F-4086-4BF4-95A3-B6F825CA7240}" type="slidenum">
              <a:rPr lang="en-GB" smtClean="0"/>
              <a:pPr>
                <a:defRPr/>
              </a:pPr>
              <a:t>15</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44D113F-4086-4BF4-95A3-B6F825CA7240}" type="slidenum">
              <a:rPr lang="en-GB" smtClean="0"/>
              <a:pPr>
                <a:defRPr/>
              </a:pPr>
              <a:t>16</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44D113F-4086-4BF4-95A3-B6F825CA7240}" type="slidenum">
              <a:rPr lang="en-GB" smtClean="0"/>
              <a:pPr>
                <a:defRPr/>
              </a:pPr>
              <a:t>17</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44D113F-4086-4BF4-95A3-B6F825CA7240}" type="slidenum">
              <a:rPr lang="en-GB" smtClean="0"/>
              <a:pPr>
                <a:defRPr/>
              </a:pPr>
              <a:t>18</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96AB8C89-71D9-4D02-8B99-33E04A9D0C07}" type="slidenum">
              <a:rPr lang="en-GB" smtClean="0"/>
              <a:pPr/>
              <a:t>19</a:t>
            </a:fld>
            <a:endParaRPr lang="en-GB"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lnSpc>
                <a:spcPct val="80000"/>
              </a:lnSpc>
            </a:pPr>
            <a:r>
              <a:rPr lang="en-GB" sz="800" dirty="0" smtClean="0"/>
              <a:t>Sympathetic motor neurons are good examples of the new principle of ‘ multiplicity of neurotransmitters’ (see </a:t>
            </a:r>
            <a:r>
              <a:rPr lang="en-GB" sz="800" dirty="0" err="1" smtClean="0"/>
              <a:t>Stjarne</a:t>
            </a:r>
            <a:r>
              <a:rPr lang="en-GB" sz="800" dirty="0" smtClean="0"/>
              <a:t>, 1999), by which the old ‘ </a:t>
            </a:r>
            <a:r>
              <a:rPr lang="en-GB" sz="800" dirty="0" err="1" smtClean="0"/>
              <a:t>ergic</a:t>
            </a:r>
            <a:r>
              <a:rPr lang="en-GB" sz="800" dirty="0" smtClean="0"/>
              <a:t>’ classification of neurons (Dale’s Principle) has been rendered obsolete. At the varicosities present along the terminals of these nerves (Fig. 1) not one, but multiple neurotransmitters are ‘co-released’: noradrenaline (NA), ATP, and NPY. In small arteries and vas deferens, it is likely that NA and ATP are not always released in parallel. Details of co-transmitter release are sketchy at best, but </a:t>
            </a:r>
            <a:r>
              <a:rPr lang="en-GB" sz="800" dirty="0" err="1" smtClean="0"/>
              <a:t>Stjarne</a:t>
            </a:r>
            <a:r>
              <a:rPr lang="en-GB" sz="800" dirty="0" smtClean="0"/>
              <a:t> (2001) has advanced the provocative hypothesis that NA and ATP are present in two types of small synaptic vesicles; a ‘ big’ quantum type containing a relatively much larger amount of ATP compared to NA than the other, ‘small’ quantum type. It is certainly true, in small arteries, that the effects of ATP predominate at lower frequencies of nerve activity, while NA predominates at higher frequencies. After release, ATP binds primarily to </a:t>
            </a:r>
            <a:r>
              <a:rPr lang="en-GB" sz="800" dirty="0" err="1" smtClean="0"/>
              <a:t>ionotropic</a:t>
            </a:r>
            <a:r>
              <a:rPr lang="en-GB" sz="800" dirty="0" smtClean="0"/>
              <a:t> (ion-channel) </a:t>
            </a:r>
            <a:r>
              <a:rPr lang="en-GB" sz="800" dirty="0" err="1" smtClean="0"/>
              <a:t>purinergic</a:t>
            </a:r>
            <a:r>
              <a:rPr lang="en-GB" sz="800" dirty="0" smtClean="0"/>
              <a:t> receptors (probably </a:t>
            </a:r>
            <a:r>
              <a:rPr lang="en-GB" sz="800" dirty="0" err="1" smtClean="0"/>
              <a:t>homomeric</a:t>
            </a:r>
            <a:r>
              <a:rPr lang="en-GB" sz="800" dirty="0" smtClean="0"/>
              <a:t> P2X1) on smooth muscle cells, activating inward current, including entry of Ca2+, and produces the excitatory junction potential (EJP) (see </a:t>
            </a:r>
            <a:r>
              <a:rPr lang="en-GB" sz="800" dirty="0" err="1" smtClean="0"/>
              <a:t>Ralevic</a:t>
            </a:r>
            <a:r>
              <a:rPr lang="en-GB" sz="800" dirty="0" smtClean="0"/>
              <a:t> &amp; </a:t>
            </a:r>
            <a:r>
              <a:rPr lang="en-GB" sz="800" dirty="0" err="1" smtClean="0"/>
              <a:t>Burnstock</a:t>
            </a:r>
            <a:r>
              <a:rPr lang="en-GB" sz="800" dirty="0" smtClean="0"/>
              <a:t>, 2003 for review of </a:t>
            </a:r>
            <a:r>
              <a:rPr lang="en-GB" sz="800" dirty="0" err="1" smtClean="0"/>
              <a:t>purinergic</a:t>
            </a:r>
            <a:r>
              <a:rPr lang="en-GB" sz="800" dirty="0" smtClean="0"/>
              <a:t> signalling). On mouse mesenteric arteries at least, other </a:t>
            </a:r>
            <a:r>
              <a:rPr lang="en-GB" sz="800" dirty="0" err="1" smtClean="0"/>
              <a:t>purinergic</a:t>
            </a:r>
            <a:r>
              <a:rPr lang="en-GB" sz="800" dirty="0" smtClean="0"/>
              <a:t> receptors of the metabotropic type, such as P2Y6, may also be present (Vial &amp; Evans, 2002), but these will be activated only by pyrimidine nucleotides (released from endothelial cells or platelets). On smooth muscle, NA binds mainly to a1-adrenoceptors and activates the well-known </a:t>
            </a:r>
            <a:r>
              <a:rPr lang="en-GB" sz="800" dirty="0" err="1" smtClean="0"/>
              <a:t>signaling</a:t>
            </a:r>
            <a:r>
              <a:rPr lang="en-GB" sz="800" dirty="0" smtClean="0"/>
              <a:t> cascade involving production of 1,4,5-InsP3, activation of receptor activated channels (ROCs), activation of protein kinase C and other events (see </a:t>
            </a:r>
            <a:r>
              <a:rPr lang="en-GB" sz="800" dirty="0" err="1" smtClean="0"/>
              <a:t>Wier</a:t>
            </a:r>
            <a:r>
              <a:rPr lang="en-GB" sz="800" dirty="0" smtClean="0"/>
              <a:t> &amp; Morgan, 2003, for review). These events culminate in increases in intracellular [Ca2+], activation of </a:t>
            </a:r>
            <a:r>
              <a:rPr lang="en-GB" sz="800" dirty="0" err="1" smtClean="0"/>
              <a:t>Ca-calmodulin</a:t>
            </a:r>
            <a:r>
              <a:rPr lang="en-GB" sz="800" dirty="0" smtClean="0"/>
              <a:t> dependent myosin light-chain kinase (MLCK), as well as modulation of myosin light-chain phosphatase (MLCP) activity. As with all synapses, the </a:t>
            </a:r>
            <a:r>
              <a:rPr lang="en-GB" sz="800" dirty="0" err="1" smtClean="0"/>
              <a:t>spatio</a:t>
            </a:r>
            <a:r>
              <a:rPr lang="en-GB" sz="800" dirty="0" smtClean="0"/>
              <a:t>-temporal dynamics of transmitter action at sympathetic varicosities are influenced by diffusion, uptake and enzymatic degradation of transmitter, and receptor desensitization. Through pre-synaptic α2- </a:t>
            </a:r>
            <a:r>
              <a:rPr lang="en-GB" sz="800" dirty="0" err="1" smtClean="0"/>
              <a:t>adrenoceptors</a:t>
            </a:r>
            <a:r>
              <a:rPr lang="en-GB" sz="800" dirty="0" smtClean="0"/>
              <a:t>, NA inhibits its own release, as does ATP though presynaptic P1 (adenosine) and P2Y receptors. Observing sympathetic neuromuscular transmission</a:t>
            </a:r>
          </a:p>
          <a:p>
            <a:pPr eaLnBrk="1" hangingPunct="1">
              <a:lnSpc>
                <a:spcPct val="80000"/>
              </a:lnSpc>
            </a:pPr>
            <a:r>
              <a:rPr lang="en-GB" sz="800" dirty="0" smtClean="0"/>
              <a:t>Classically, the release of ATP has been detected electrically, as excitatory </a:t>
            </a:r>
            <a:r>
              <a:rPr lang="en-GB" sz="800" dirty="0" err="1" smtClean="0"/>
              <a:t>junctional</a:t>
            </a:r>
            <a:r>
              <a:rPr lang="en-GB" sz="800" dirty="0" smtClean="0"/>
              <a:t> currents (EJCs) recorded with loose-patch electrodes. These electrodes are ~ 12 µm in diameter and thus may encompass several sympathetic varicosities. With this technique, it can also be difficult to distinguish small EJCs arising beneath the electrode from large EJCs arising one cell layer deeper in the wall (Bennett et al. 2001). Perhaps surprisingly for this relatively mature field, a new technique has emerged recently for observing </a:t>
            </a:r>
            <a:r>
              <a:rPr lang="en-GB" sz="800" dirty="0" err="1" smtClean="0"/>
              <a:t>purinergic</a:t>
            </a:r>
            <a:r>
              <a:rPr lang="en-GB" sz="800" dirty="0" smtClean="0"/>
              <a:t> sympathetic neuromuscular transmission, with temporal and spatial resolution sufficient to resolve events at single sympathetic varicosities. As so often since the early 1990s, the combination of fluorescent Ca2+ indicators with confocal microscopy has provided the new observations. </a:t>
            </a:r>
            <a:r>
              <a:rPr lang="en-GB" sz="800" dirty="0" err="1" smtClean="0"/>
              <a:t>Cunnane</a:t>
            </a:r>
            <a:r>
              <a:rPr lang="en-GB" sz="800" dirty="0" smtClean="0"/>
              <a:t> and his colleagues in Oxford (Brain et al. 2002) were investigating pre-synaptic Ca2+ </a:t>
            </a:r>
            <a:r>
              <a:rPr lang="en-GB" sz="800" dirty="0" err="1" smtClean="0"/>
              <a:t>signaling</a:t>
            </a:r>
            <a:r>
              <a:rPr lang="en-GB" sz="800" dirty="0" smtClean="0"/>
              <a:t> in mouse vas deferens and found, unexpectedly, their fluorescent Ca2+ indicator (</a:t>
            </a:r>
            <a:r>
              <a:rPr lang="en-GB" sz="800" dirty="0" err="1" smtClean="0"/>
              <a:t>dextranlinked</a:t>
            </a:r>
            <a:r>
              <a:rPr lang="en-GB" sz="800" dirty="0" smtClean="0"/>
              <a:t>, low affinity Oregon Green) also in a subset of smooth muscle cells. By whatever means the indicator might have gotten there, it revealed localized smooth muscle Ca2+ transients, adjacent to sympathetic varicosities, after nerve stimulation. The Ca2+ transients were termed ‘</a:t>
            </a:r>
            <a:r>
              <a:rPr lang="en-GB" sz="800" dirty="0" err="1" smtClean="0"/>
              <a:t>neuroeffector</a:t>
            </a:r>
            <a:r>
              <a:rPr lang="en-GB" sz="800" dirty="0" smtClean="0"/>
              <a:t> Ca2+ transients’ (NCTs). At about the same time, we (Lamont &amp; </a:t>
            </a:r>
            <a:r>
              <a:rPr lang="en-GB" sz="800" dirty="0" err="1" smtClean="0"/>
              <a:t>Wier</a:t>
            </a:r>
            <a:r>
              <a:rPr lang="en-GB" sz="800" dirty="0" smtClean="0"/>
              <a:t>, 2002) were asking the question, ‘Does NA elicit propagating Ca2+ waves in SMC during neurogenic contractions of small arteries, just as it does (</a:t>
            </a:r>
            <a:r>
              <a:rPr lang="en-GB" sz="800" dirty="0" err="1" smtClean="0"/>
              <a:t>Zang</a:t>
            </a:r>
            <a:r>
              <a:rPr lang="en-GB" sz="800" dirty="0" smtClean="0"/>
              <a:t> et al. 2001) during bath-application of NA?’ Unexpectedly, we observed brief, spatially localized Ca2+ transients that occurred in the vicinity of nerve fibres, before the adrenergic Ca2+ waves began. These localized Ca2+ transients were completely resistant to blockade of a1-adrenoceptors, L-type Ca2+ channels or ryanodine receptors. They were abolished, however, by the </a:t>
            </a:r>
            <a:r>
              <a:rPr lang="en-GB" sz="800" dirty="0" err="1" smtClean="0"/>
              <a:t>purinergic</a:t>
            </a:r>
            <a:r>
              <a:rPr lang="en-GB" sz="800" dirty="0" smtClean="0"/>
              <a:t> receptor blocker </a:t>
            </a:r>
            <a:r>
              <a:rPr lang="en-GB" sz="800" dirty="0" err="1" smtClean="0"/>
              <a:t>suramin</a:t>
            </a:r>
            <a:r>
              <a:rPr lang="en-GB" sz="800" dirty="0" smtClean="0"/>
              <a:t>. Thus, they certainly represented Ca2+ that had entered the cell through post-</a:t>
            </a:r>
            <a:r>
              <a:rPr lang="en-GB" sz="800" dirty="0" err="1" smtClean="0"/>
              <a:t>junctional</a:t>
            </a:r>
            <a:r>
              <a:rPr lang="en-GB" sz="800" dirty="0" smtClean="0"/>
              <a:t> </a:t>
            </a:r>
            <a:r>
              <a:rPr lang="en-GB" sz="800" dirty="0" err="1" smtClean="0"/>
              <a:t>purinergic</a:t>
            </a:r>
            <a:r>
              <a:rPr lang="en-GB" sz="800" dirty="0" smtClean="0"/>
              <a:t> receptors (probably P2X1) activated by </a:t>
            </a:r>
            <a:r>
              <a:rPr lang="en-GB" sz="800" dirty="0" err="1" smtClean="0"/>
              <a:t>neurally</a:t>
            </a:r>
            <a:r>
              <a:rPr lang="en-GB" sz="800" dirty="0" smtClean="0"/>
              <a:t> released ATP. As a manifestation of the excitatory junction current (EJC) we termed them ‘</a:t>
            </a:r>
            <a:r>
              <a:rPr lang="en-GB" sz="800" dirty="0" err="1" smtClean="0"/>
              <a:t>junctional</a:t>
            </a:r>
            <a:r>
              <a:rPr lang="en-GB" sz="800" dirty="0" smtClean="0"/>
              <a:t> Ca2+ transients’ or ‘ </a:t>
            </a:r>
            <a:r>
              <a:rPr lang="en-GB" sz="800" dirty="0" err="1" smtClean="0"/>
              <a:t>jCaTs</a:t>
            </a:r>
            <a:r>
              <a:rPr lang="en-GB" sz="800" dirty="0" smtClean="0"/>
              <a:t>’. It seems clear that NCTs and </a:t>
            </a:r>
            <a:r>
              <a:rPr lang="en-GB" sz="800" dirty="0" err="1" smtClean="0"/>
              <a:t>jCaTs</a:t>
            </a:r>
            <a:r>
              <a:rPr lang="en-GB" sz="800" dirty="0" smtClean="0"/>
              <a:t> represent very similar phenomena but in vas deferens and arteries, respectively.</a:t>
            </a:r>
          </a:p>
          <a:p>
            <a:pPr eaLnBrk="1" hangingPunct="1">
              <a:lnSpc>
                <a:spcPct val="80000"/>
              </a:lnSpc>
            </a:pPr>
            <a:r>
              <a:rPr lang="en-GB" sz="800" dirty="0" smtClean="0"/>
              <a:t>Opening the window</a:t>
            </a:r>
          </a:p>
          <a:p>
            <a:pPr eaLnBrk="1" hangingPunct="1">
              <a:lnSpc>
                <a:spcPct val="80000"/>
              </a:lnSpc>
            </a:pPr>
            <a:r>
              <a:rPr lang="en-GB" sz="800" dirty="0" smtClean="0"/>
              <a:t>Synaptic physiologists can expect to use </a:t>
            </a:r>
            <a:r>
              <a:rPr lang="en-GB" sz="800" dirty="0" err="1" smtClean="0"/>
              <a:t>jCaTs</a:t>
            </a:r>
            <a:r>
              <a:rPr lang="en-GB" sz="800" dirty="0" smtClean="0"/>
              <a:t> to examine function of an individual sympathetic varicosity at an unprecedented level of detail. For example, the ability to monitor </a:t>
            </a:r>
            <a:r>
              <a:rPr lang="en-GB" sz="800" dirty="0" err="1" smtClean="0"/>
              <a:t>preand</a:t>
            </a:r>
            <a:r>
              <a:rPr lang="en-GB" sz="800" dirty="0" smtClean="0"/>
              <a:t> post-</a:t>
            </a:r>
            <a:r>
              <a:rPr lang="en-GB" sz="800" dirty="0" err="1" smtClean="0"/>
              <a:t>junctional</a:t>
            </a:r>
            <a:r>
              <a:rPr lang="en-GB" sz="800" dirty="0" smtClean="0"/>
              <a:t> activity for long periods at a single varicosity should provide the best estimates yet of the probability of transmitter release at a single varicosity. It may also provide new information on </a:t>
            </a:r>
            <a:r>
              <a:rPr lang="en-GB" sz="800" dirty="0" err="1" smtClean="0"/>
              <a:t>quantal</a:t>
            </a:r>
            <a:r>
              <a:rPr lang="en-GB" sz="800" dirty="0" smtClean="0"/>
              <a:t> content, by carefully observing amplitude distributions of </a:t>
            </a:r>
            <a:r>
              <a:rPr lang="en-GB" sz="800" dirty="0" err="1" smtClean="0"/>
              <a:t>jCaTs</a:t>
            </a:r>
            <a:r>
              <a:rPr lang="en-GB" sz="800" dirty="0" smtClean="0"/>
              <a:t> at single varicosities, and reveal differences amongst individual varicosities.</a:t>
            </a:r>
          </a:p>
          <a:p>
            <a:pPr eaLnBrk="1" hangingPunct="1">
              <a:lnSpc>
                <a:spcPct val="80000"/>
              </a:lnSpc>
            </a:pPr>
            <a:r>
              <a:rPr lang="en-GB" sz="800" dirty="0" smtClean="0"/>
              <a:t>Students of smooth muscle contraction can also expect to benefit. Briefly, an initial transient component of the neurogenic contractions of small arteries appears to be activated by </a:t>
            </a:r>
            <a:r>
              <a:rPr lang="en-GB" sz="800" dirty="0" err="1" smtClean="0"/>
              <a:t>jCaTs</a:t>
            </a:r>
            <a:r>
              <a:rPr lang="en-GB" sz="800" dirty="0" smtClean="0"/>
              <a:t> (Fig. 1A), while a larger, maintained component of the contraction appears to be associated with asynchronous propagating Ca2+ waves (Fig. 1B), similar to those elicited by </a:t>
            </a:r>
            <a:r>
              <a:rPr lang="en-GB" sz="800" dirty="0" err="1" smtClean="0"/>
              <a:t>exogeneous</a:t>
            </a:r>
            <a:r>
              <a:rPr lang="en-GB" sz="800" dirty="0" smtClean="0"/>
              <a:t> α1- </a:t>
            </a:r>
            <a:r>
              <a:rPr lang="en-GB" sz="800" dirty="0" err="1" smtClean="0"/>
              <a:t>adrenoceptor</a:t>
            </a:r>
            <a:r>
              <a:rPr lang="en-GB" sz="800" dirty="0" smtClean="0"/>
              <a:t> agonists, such as phenylephrine (PE) (Lamont et al. 2003).</a:t>
            </a:r>
          </a:p>
          <a:p>
            <a:pPr eaLnBrk="1" hangingPunct="1">
              <a:lnSpc>
                <a:spcPct val="80000"/>
              </a:lnSpc>
            </a:pPr>
            <a:r>
              <a:rPr lang="en-GB" sz="800" dirty="0" smtClean="0"/>
              <a:t>Clearly, bath-application of ATP (in particular), as typically done in the past, does not mimic the events involved in contractile activation by sympathetic nerves. Most importantly, the pattern of ‘tonic’ sympathetic nerve activity to small arteries consists of intermittent bursts of action potentials. Given the frequency dependence of ATP and NA release (and/or their effects) this should provide a </a:t>
            </a:r>
            <a:r>
              <a:rPr lang="en-GB" sz="800" dirty="0" err="1" smtClean="0"/>
              <a:t>spatio</a:t>
            </a:r>
            <a:r>
              <a:rPr lang="en-GB" sz="800" dirty="0" smtClean="0"/>
              <a:t>-temporal pattern of activation within the artery wall that is very markedly different than that achieved with simple </a:t>
            </a:r>
            <a:r>
              <a:rPr lang="en-GB" sz="800" dirty="0" err="1" smtClean="0"/>
              <a:t>bathapplication</a:t>
            </a:r>
            <a:r>
              <a:rPr lang="en-GB" sz="800" dirty="0" smtClean="0"/>
              <a:t> of NA or ATP. Furthermore, the sympathetic </a:t>
            </a:r>
            <a:r>
              <a:rPr lang="en-GB" sz="800" dirty="0" err="1" smtClean="0"/>
              <a:t>cotransmitters</a:t>
            </a:r>
            <a:r>
              <a:rPr lang="en-GB" sz="800" dirty="0" smtClean="0"/>
              <a:t> act synergistically. The most recent data indicate that: ‘All three co-transmitters contribute significantly to vascular responses and their contribution varies markedly with impulse numbers’ (Bradley et al. 2003). Optical indicators of sympathetic neuromuscular transmission, such as </a:t>
            </a:r>
            <a:r>
              <a:rPr lang="en-GB" sz="800" dirty="0" err="1" smtClean="0"/>
              <a:t>jCaTs</a:t>
            </a:r>
            <a:r>
              <a:rPr lang="en-GB" sz="800" dirty="0" smtClean="0"/>
              <a:t> and NCTs now provide another view into this complex picture.</a:t>
            </a:r>
          </a:p>
          <a:p>
            <a:pPr eaLnBrk="1" hangingPunct="1">
              <a:lnSpc>
                <a:spcPct val="80000"/>
              </a:lnSpc>
            </a:pPr>
            <a:r>
              <a:rPr lang="en-GB" sz="800" dirty="0" smtClean="0"/>
              <a:t>References</a:t>
            </a:r>
          </a:p>
          <a:p>
            <a:pPr eaLnBrk="1" hangingPunct="1">
              <a:lnSpc>
                <a:spcPct val="80000"/>
              </a:lnSpc>
            </a:pPr>
            <a:r>
              <a:rPr lang="en-GB" sz="800" dirty="0" smtClean="0"/>
              <a:t>Bennett MR, </a:t>
            </a:r>
            <a:r>
              <a:rPr lang="en-GB" sz="800" dirty="0" err="1" smtClean="0"/>
              <a:t>Farnell</a:t>
            </a:r>
            <a:r>
              <a:rPr lang="en-GB" sz="800" dirty="0" smtClean="0"/>
              <a:t> L, Gibson WG, Lin YQ &amp; Blair DH (2001). </a:t>
            </a:r>
            <a:r>
              <a:rPr lang="en-GB" sz="800" dirty="0" err="1" smtClean="0"/>
              <a:t>Quantal</a:t>
            </a:r>
            <a:r>
              <a:rPr lang="en-GB" sz="800" dirty="0" smtClean="0"/>
              <a:t> and non-</a:t>
            </a:r>
            <a:r>
              <a:rPr lang="en-GB" sz="800" dirty="0" err="1" smtClean="0"/>
              <a:t>quantal</a:t>
            </a:r>
            <a:r>
              <a:rPr lang="en-GB" sz="800" dirty="0" smtClean="0"/>
              <a:t> current and potential fields around individual sympathetic varicosities on release of ATP. </a:t>
            </a:r>
            <a:r>
              <a:rPr lang="en-GB" sz="800" i="1" dirty="0" err="1" smtClean="0"/>
              <a:t>Biophys</a:t>
            </a:r>
            <a:r>
              <a:rPr lang="en-GB" sz="800" dirty="0" smtClean="0"/>
              <a:t> </a:t>
            </a:r>
            <a:r>
              <a:rPr lang="en-GB" sz="800" i="1" dirty="0" smtClean="0"/>
              <a:t>J</a:t>
            </a:r>
            <a:r>
              <a:rPr lang="en-GB" sz="800" dirty="0" smtClean="0"/>
              <a:t> </a:t>
            </a:r>
            <a:r>
              <a:rPr lang="en-GB" sz="800" b="1" dirty="0" smtClean="0"/>
              <a:t>80</a:t>
            </a:r>
            <a:r>
              <a:rPr lang="en-GB" sz="800" dirty="0" smtClean="0"/>
              <a:t>, 1311-1328.</a:t>
            </a:r>
          </a:p>
          <a:p>
            <a:pPr eaLnBrk="1" hangingPunct="1">
              <a:lnSpc>
                <a:spcPct val="80000"/>
              </a:lnSpc>
            </a:pPr>
            <a:r>
              <a:rPr lang="en-GB" sz="800" dirty="0" smtClean="0"/>
              <a:t>Bradley E, Law A, Bell D &amp; Johnson C (2003). Effects of varying impulse number on </a:t>
            </a:r>
            <a:r>
              <a:rPr lang="en-GB" sz="800" dirty="0" err="1" smtClean="0"/>
              <a:t>cotransmitter</a:t>
            </a:r>
            <a:r>
              <a:rPr lang="en-GB" sz="800" dirty="0" smtClean="0"/>
              <a:t> contributions to sympathetic vasoconstriction in rat tail artery. </a:t>
            </a:r>
            <a:r>
              <a:rPr lang="en-GB" sz="800" i="1" dirty="0" smtClean="0"/>
              <a:t>Am J </a:t>
            </a:r>
            <a:r>
              <a:rPr lang="en-GB" sz="800" i="1" dirty="0" err="1" smtClean="0"/>
              <a:t>Physiol</a:t>
            </a:r>
            <a:r>
              <a:rPr lang="en-GB" sz="800" i="1" dirty="0" smtClean="0"/>
              <a:t> Heart </a:t>
            </a:r>
            <a:r>
              <a:rPr lang="en-GB" sz="800" i="1" dirty="0" err="1" smtClean="0"/>
              <a:t>Circ</a:t>
            </a:r>
            <a:r>
              <a:rPr lang="en-GB" sz="800" i="1" dirty="0" smtClean="0"/>
              <a:t> </a:t>
            </a:r>
            <a:r>
              <a:rPr lang="en-GB" sz="800" i="1" dirty="0" err="1" smtClean="0"/>
              <a:t>Physiol</a:t>
            </a:r>
            <a:r>
              <a:rPr lang="en-GB" sz="800" dirty="0" smtClean="0"/>
              <a:t> </a:t>
            </a:r>
            <a:r>
              <a:rPr lang="en-GB" sz="800" b="1" dirty="0" smtClean="0"/>
              <a:t>284</a:t>
            </a:r>
            <a:r>
              <a:rPr lang="en-GB" sz="800" dirty="0" smtClean="0"/>
              <a:t>, H2007-H2014.</a:t>
            </a:r>
          </a:p>
          <a:p>
            <a:pPr eaLnBrk="1" hangingPunct="1">
              <a:lnSpc>
                <a:spcPct val="80000"/>
              </a:lnSpc>
            </a:pPr>
            <a:r>
              <a:rPr lang="en-GB" sz="800" dirty="0" smtClean="0"/>
              <a:t>Brain KL, Jackson VM, Trout SJ &amp; </a:t>
            </a:r>
            <a:r>
              <a:rPr lang="en-GB" sz="800" dirty="0" err="1" smtClean="0"/>
              <a:t>Cunnane</a:t>
            </a:r>
            <a:r>
              <a:rPr lang="en-GB" sz="800" dirty="0" smtClean="0"/>
              <a:t> TC (2002). Intermittent ATP release from nerve terminals elicits focal smooth muscle Ca2+ transients in mouse vas deferens. </a:t>
            </a:r>
            <a:r>
              <a:rPr lang="en-GB" sz="800" i="1" dirty="0" smtClean="0"/>
              <a:t>J </a:t>
            </a:r>
            <a:r>
              <a:rPr lang="en-GB" sz="800" i="1" dirty="0" err="1" smtClean="0"/>
              <a:t>Physiol</a:t>
            </a:r>
            <a:r>
              <a:rPr lang="en-GB" sz="800" dirty="0" smtClean="0"/>
              <a:t> </a:t>
            </a:r>
            <a:r>
              <a:rPr lang="en-GB" sz="800" b="1" dirty="0" smtClean="0"/>
              <a:t>549</a:t>
            </a:r>
            <a:r>
              <a:rPr lang="en-GB" sz="800" dirty="0" smtClean="0"/>
              <a:t>, 849-862. </a:t>
            </a:r>
          </a:p>
          <a:p>
            <a:pPr eaLnBrk="1" hangingPunct="1">
              <a:lnSpc>
                <a:spcPct val="80000"/>
              </a:lnSpc>
            </a:pPr>
            <a:r>
              <a:rPr lang="en-GB" sz="800" dirty="0" smtClean="0"/>
              <a:t>Lamont C, </a:t>
            </a:r>
            <a:r>
              <a:rPr lang="en-GB" sz="800" dirty="0" err="1" smtClean="0"/>
              <a:t>Vainorius</a:t>
            </a:r>
            <a:r>
              <a:rPr lang="en-GB" sz="800" dirty="0" smtClean="0"/>
              <a:t> E &amp; </a:t>
            </a:r>
            <a:r>
              <a:rPr lang="en-GB" sz="800" dirty="0" err="1" smtClean="0"/>
              <a:t>Wier</a:t>
            </a:r>
            <a:r>
              <a:rPr lang="en-GB" sz="800" dirty="0" smtClean="0"/>
              <a:t> WG (2003) </a:t>
            </a:r>
            <a:r>
              <a:rPr lang="en-GB" sz="800" dirty="0" err="1" smtClean="0"/>
              <a:t>Purinergic</a:t>
            </a:r>
            <a:r>
              <a:rPr lang="en-GB" sz="800" dirty="0" smtClean="0"/>
              <a:t> and adrenergic Ca2+ transients during neurogenic contractions of rat mesenteric small arteries.</a:t>
            </a:r>
            <a:r>
              <a:rPr lang="en-GB" sz="800" i="1" dirty="0" smtClean="0"/>
              <a:t> J </a:t>
            </a:r>
            <a:r>
              <a:rPr lang="en-GB" sz="800" i="1" dirty="0" err="1" smtClean="0"/>
              <a:t>Physiol</a:t>
            </a:r>
            <a:r>
              <a:rPr lang="en-GB" sz="800" i="1" dirty="0" smtClean="0"/>
              <a:t> </a:t>
            </a:r>
            <a:r>
              <a:rPr lang="en-GB" sz="800" b="1" dirty="0" smtClean="0"/>
              <a:t>549</a:t>
            </a:r>
            <a:r>
              <a:rPr lang="en-GB" sz="800" dirty="0" smtClean="0"/>
              <a:t>, 801-808.</a:t>
            </a:r>
          </a:p>
          <a:p>
            <a:pPr eaLnBrk="1" hangingPunct="1">
              <a:lnSpc>
                <a:spcPct val="80000"/>
              </a:lnSpc>
            </a:pPr>
            <a:r>
              <a:rPr lang="en-GB" sz="800" dirty="0" smtClean="0"/>
              <a:t>Lamont C &amp; </a:t>
            </a:r>
            <a:r>
              <a:rPr lang="en-GB" sz="800" dirty="0" err="1" smtClean="0"/>
              <a:t>Wier</a:t>
            </a:r>
            <a:r>
              <a:rPr lang="en-GB" sz="800" dirty="0" smtClean="0"/>
              <a:t> WG (2002). Evoked and spontaneous </a:t>
            </a:r>
            <a:r>
              <a:rPr lang="en-GB" sz="800" dirty="0" err="1" smtClean="0"/>
              <a:t>purinergic</a:t>
            </a:r>
            <a:r>
              <a:rPr lang="en-GB" sz="800" dirty="0" smtClean="0"/>
              <a:t> </a:t>
            </a:r>
            <a:r>
              <a:rPr lang="en-GB" sz="800" dirty="0" err="1" smtClean="0"/>
              <a:t>junctional</a:t>
            </a:r>
            <a:r>
              <a:rPr lang="en-GB" sz="800" dirty="0" smtClean="0"/>
              <a:t> Ca2+ transients in rat small arteries. </a:t>
            </a:r>
            <a:r>
              <a:rPr lang="en-GB" sz="800" i="1" dirty="0" err="1" smtClean="0"/>
              <a:t>Circ</a:t>
            </a:r>
            <a:r>
              <a:rPr lang="en-GB" sz="800" i="1" dirty="0" smtClean="0"/>
              <a:t> Res</a:t>
            </a:r>
            <a:r>
              <a:rPr lang="en-GB" sz="800" dirty="0" smtClean="0"/>
              <a:t> </a:t>
            </a:r>
            <a:r>
              <a:rPr lang="en-GB" sz="800" b="1" dirty="0" smtClean="0"/>
              <a:t>91</a:t>
            </a:r>
            <a:r>
              <a:rPr lang="en-GB" sz="800" dirty="0" smtClean="0"/>
              <a:t>, 454-456. </a:t>
            </a:r>
          </a:p>
          <a:p>
            <a:pPr eaLnBrk="1" hangingPunct="1">
              <a:lnSpc>
                <a:spcPct val="80000"/>
              </a:lnSpc>
            </a:pPr>
            <a:r>
              <a:rPr lang="en-GB" sz="800" dirty="0" err="1" smtClean="0"/>
              <a:t>Ralevic</a:t>
            </a:r>
            <a:r>
              <a:rPr lang="en-GB" sz="800" dirty="0" smtClean="0"/>
              <a:t> V &amp; </a:t>
            </a:r>
            <a:r>
              <a:rPr lang="en-GB" sz="800" dirty="0" err="1" smtClean="0"/>
              <a:t>Burnstock</a:t>
            </a:r>
            <a:r>
              <a:rPr lang="en-GB" sz="800" dirty="0" smtClean="0"/>
              <a:t> G (2003). Involvement of </a:t>
            </a:r>
            <a:r>
              <a:rPr lang="en-GB" sz="800" dirty="0" err="1" smtClean="0"/>
              <a:t>purinergic</a:t>
            </a:r>
            <a:r>
              <a:rPr lang="en-GB" sz="800" dirty="0" smtClean="0"/>
              <a:t> </a:t>
            </a:r>
            <a:r>
              <a:rPr lang="en-GB" sz="800" dirty="0" err="1" smtClean="0"/>
              <a:t>signaling</a:t>
            </a:r>
            <a:r>
              <a:rPr lang="en-GB" sz="800" dirty="0" smtClean="0"/>
              <a:t> in cardiovascular diseases.</a:t>
            </a:r>
            <a:r>
              <a:rPr lang="en-GB" sz="800" i="1" dirty="0" smtClean="0"/>
              <a:t> Drug News </a:t>
            </a:r>
            <a:r>
              <a:rPr lang="en-GB" sz="800" i="1" dirty="0" err="1" smtClean="0"/>
              <a:t>Perspect</a:t>
            </a:r>
            <a:r>
              <a:rPr lang="en-GB" sz="800" dirty="0" smtClean="0"/>
              <a:t> </a:t>
            </a:r>
            <a:r>
              <a:rPr lang="en-GB" sz="800" b="1" dirty="0" smtClean="0"/>
              <a:t>16</a:t>
            </a:r>
            <a:r>
              <a:rPr lang="en-GB" sz="800" dirty="0" smtClean="0"/>
              <a:t>, 133-140.</a:t>
            </a:r>
          </a:p>
          <a:p>
            <a:pPr eaLnBrk="1" hangingPunct="1">
              <a:lnSpc>
                <a:spcPct val="80000"/>
              </a:lnSpc>
            </a:pPr>
            <a:r>
              <a:rPr lang="en-GB" sz="800" dirty="0" err="1" smtClean="0"/>
              <a:t>Stjarne</a:t>
            </a:r>
            <a:r>
              <a:rPr lang="en-GB" sz="800" dirty="0" smtClean="0"/>
              <a:t> L (1999). </a:t>
            </a:r>
            <a:r>
              <a:rPr lang="en-GB" sz="800" dirty="0" err="1" smtClean="0"/>
              <a:t>Catecholaminergic</a:t>
            </a:r>
            <a:r>
              <a:rPr lang="en-GB" sz="800" dirty="0" smtClean="0"/>
              <a:t> neurotransmission: flagship of all neurobiology. </a:t>
            </a:r>
            <a:r>
              <a:rPr lang="en-GB" sz="800" i="1" dirty="0" err="1" smtClean="0"/>
              <a:t>Acta</a:t>
            </a:r>
            <a:r>
              <a:rPr lang="en-GB" sz="800" i="1" dirty="0" smtClean="0"/>
              <a:t> </a:t>
            </a:r>
            <a:r>
              <a:rPr lang="en-GB" sz="800" i="1" dirty="0" err="1" smtClean="0"/>
              <a:t>Physiol</a:t>
            </a:r>
            <a:r>
              <a:rPr lang="en-GB" sz="800" i="1" dirty="0" smtClean="0"/>
              <a:t> </a:t>
            </a:r>
            <a:r>
              <a:rPr lang="en-GB" sz="800" i="1" dirty="0" err="1" smtClean="0"/>
              <a:t>Scand</a:t>
            </a:r>
            <a:r>
              <a:rPr lang="en-GB" sz="800" i="1" dirty="0" smtClean="0"/>
              <a:t> </a:t>
            </a:r>
            <a:r>
              <a:rPr lang="en-GB" sz="800" b="1" dirty="0" smtClean="0"/>
              <a:t>166</a:t>
            </a:r>
            <a:r>
              <a:rPr lang="en-GB" sz="800" dirty="0" smtClean="0"/>
              <a:t>, 251-259.</a:t>
            </a:r>
          </a:p>
          <a:p>
            <a:pPr eaLnBrk="1" hangingPunct="1">
              <a:lnSpc>
                <a:spcPct val="80000"/>
              </a:lnSpc>
            </a:pPr>
            <a:r>
              <a:rPr lang="en-GB" sz="800" dirty="0" err="1" smtClean="0"/>
              <a:t>Stjarne</a:t>
            </a:r>
            <a:r>
              <a:rPr lang="en-GB" sz="800" dirty="0" smtClean="0"/>
              <a:t> L (2001). Novel dual ‘small’ vesicle model of ATP- and noradrenaline-mediated sympathetic neuromuscular transmission. </a:t>
            </a:r>
            <a:r>
              <a:rPr lang="en-GB" sz="800" i="1" dirty="0" smtClean="0"/>
              <a:t>Autonomic Neuroscience: Basic and Clinical</a:t>
            </a:r>
            <a:r>
              <a:rPr lang="en-GB" sz="800" dirty="0" smtClean="0"/>
              <a:t> </a:t>
            </a:r>
            <a:r>
              <a:rPr lang="en-GB" sz="800" b="1" dirty="0" smtClean="0"/>
              <a:t>87</a:t>
            </a:r>
            <a:r>
              <a:rPr lang="en-GB" sz="800" dirty="0" smtClean="0"/>
              <a:t>, 16-36.</a:t>
            </a:r>
          </a:p>
          <a:p>
            <a:pPr eaLnBrk="1" hangingPunct="1">
              <a:lnSpc>
                <a:spcPct val="80000"/>
              </a:lnSpc>
            </a:pPr>
            <a:r>
              <a:rPr lang="en-GB" sz="800" dirty="0" smtClean="0"/>
              <a:t>Vial C &amp; Evans RJ (2002). P2X1 Receptor-deficient mice establish the native P2X receptor and a P2Y6-like receptor in arteries. </a:t>
            </a:r>
            <a:r>
              <a:rPr lang="en-GB" sz="800" i="1" dirty="0" err="1" smtClean="0"/>
              <a:t>Mol</a:t>
            </a:r>
            <a:r>
              <a:rPr lang="en-GB" sz="800" i="1" dirty="0" smtClean="0"/>
              <a:t> </a:t>
            </a:r>
            <a:r>
              <a:rPr lang="en-GB" sz="800" i="1" dirty="0" err="1" smtClean="0"/>
              <a:t>Pharmacol</a:t>
            </a:r>
            <a:r>
              <a:rPr lang="en-GB" sz="800" i="1" dirty="0" smtClean="0"/>
              <a:t> </a:t>
            </a:r>
            <a:r>
              <a:rPr lang="en-GB" sz="800" b="1" dirty="0" smtClean="0"/>
              <a:t>62</a:t>
            </a:r>
            <a:r>
              <a:rPr lang="en-GB" sz="800" dirty="0" smtClean="0"/>
              <a:t>, 1438-1445.</a:t>
            </a:r>
          </a:p>
          <a:p>
            <a:pPr eaLnBrk="1" hangingPunct="1">
              <a:lnSpc>
                <a:spcPct val="80000"/>
              </a:lnSpc>
            </a:pPr>
            <a:r>
              <a:rPr lang="en-GB" sz="800" dirty="0" err="1" smtClean="0"/>
              <a:t>Wier</a:t>
            </a:r>
            <a:r>
              <a:rPr lang="en-GB" sz="800" dirty="0" smtClean="0"/>
              <a:t> WG &amp; Morgan KG (2003). a1-Adrenergic </a:t>
            </a:r>
            <a:r>
              <a:rPr lang="en-GB" sz="800" dirty="0" err="1" smtClean="0"/>
              <a:t>signaling</a:t>
            </a:r>
            <a:r>
              <a:rPr lang="en-GB" sz="800" dirty="0" smtClean="0"/>
              <a:t> mechanisms in contraction of resistance arteries. </a:t>
            </a:r>
            <a:r>
              <a:rPr lang="en-GB" sz="800" i="1" dirty="0" smtClean="0"/>
              <a:t>Reviews of </a:t>
            </a:r>
            <a:r>
              <a:rPr lang="en-GB" sz="800" i="1" dirty="0" err="1" smtClean="0"/>
              <a:t>Physiol</a:t>
            </a:r>
            <a:r>
              <a:rPr lang="en-GB" sz="800" i="1" dirty="0" smtClean="0"/>
              <a:t> </a:t>
            </a:r>
            <a:r>
              <a:rPr lang="en-GB" sz="800" i="1" dirty="0" err="1" smtClean="0"/>
              <a:t>Biochem</a:t>
            </a:r>
            <a:r>
              <a:rPr lang="en-GB" sz="800" i="1" dirty="0" smtClean="0"/>
              <a:t> </a:t>
            </a:r>
            <a:r>
              <a:rPr lang="en-GB" sz="800" i="1" dirty="0" err="1" smtClean="0"/>
              <a:t>Pharmacol</a:t>
            </a:r>
            <a:r>
              <a:rPr lang="en-GB" sz="800" dirty="0" smtClean="0"/>
              <a:t> (Published On-Line, 20 July 2003). DOI: 10.1007/s10254-003-0019-8</a:t>
            </a:r>
          </a:p>
          <a:p>
            <a:pPr eaLnBrk="1" hangingPunct="1">
              <a:lnSpc>
                <a:spcPct val="80000"/>
              </a:lnSpc>
            </a:pPr>
            <a:r>
              <a:rPr lang="en-GB" sz="800" dirty="0" err="1" smtClean="0"/>
              <a:t>Zang</a:t>
            </a:r>
            <a:r>
              <a:rPr lang="en-GB" sz="800" dirty="0" smtClean="0"/>
              <a:t> W-J, </a:t>
            </a:r>
            <a:r>
              <a:rPr lang="en-GB" sz="800" dirty="0" err="1" smtClean="0"/>
              <a:t>Balke</a:t>
            </a:r>
            <a:r>
              <a:rPr lang="en-GB" sz="800" dirty="0" smtClean="0"/>
              <a:t> CW &amp; </a:t>
            </a:r>
            <a:r>
              <a:rPr lang="en-GB" sz="800" dirty="0" err="1" smtClean="0"/>
              <a:t>Wier</a:t>
            </a:r>
            <a:r>
              <a:rPr lang="en-GB" sz="800" dirty="0" smtClean="0"/>
              <a:t> WG (2001). Graded a1-adrenoceptor activation of arteries involves recruitment of smooth muscle cells to produce ‘all or none’ Ca2+ signals. </a:t>
            </a:r>
            <a:r>
              <a:rPr lang="en-GB" sz="800" i="1" dirty="0" smtClean="0"/>
              <a:t>Cell Calcium</a:t>
            </a:r>
            <a:r>
              <a:rPr lang="en-GB" sz="800" dirty="0" smtClean="0"/>
              <a:t> </a:t>
            </a:r>
            <a:r>
              <a:rPr lang="en-GB" sz="800" b="1" dirty="0" smtClean="0"/>
              <a:t>29</a:t>
            </a:r>
            <a:r>
              <a:rPr lang="en-GB" sz="800" dirty="0" smtClean="0"/>
              <a:t>, 327-334.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44D113F-4086-4BF4-95A3-B6F825CA7240}" type="slidenum">
              <a:rPr lang="en-GB" smtClean="0"/>
              <a:pPr>
                <a:defRPr/>
              </a:pPr>
              <a:t>20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44D113F-4086-4BF4-95A3-B6F825CA7240}" type="slidenum">
              <a:rPr lang="en-GB" smtClean="0"/>
              <a:pPr>
                <a:defRPr/>
              </a:pPr>
              <a:t>3</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44D113F-4086-4BF4-95A3-B6F825CA7240}" type="slidenum">
              <a:rPr lang="en-GB" smtClean="0"/>
              <a:pPr>
                <a:defRPr/>
              </a:pPr>
              <a:t>21</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CA6D0C1E-2C10-42D7-98D9-1DE00D191CEA}" type="slidenum">
              <a:rPr lang="en-GB" smtClean="0"/>
              <a:pPr/>
              <a:t>22</a:t>
            </a:fld>
            <a:endParaRPr lang="en-GB"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GB" dirty="0" smtClean="0"/>
              <a:t>Typical tracings of the response of monkey middle cerebral arterial strips to </a:t>
            </a:r>
            <a:r>
              <a:rPr lang="en-GB" dirty="0" err="1" smtClean="0"/>
              <a:t>transmural</a:t>
            </a:r>
            <a:r>
              <a:rPr lang="en-GB" dirty="0" smtClean="0"/>
              <a:t> electrical stimulation (A) at frequencies of 2 (crosses), 5 (solid circles), and 20 (open circles) Hz, and nicotine (10-4 M, N) and nitric oxide (10-7 M, NO) (B–F). The right end of the top tracing continues to the left end of the middle tracing. Two strips from different monkeys, used for studies on the action of electrical stimulation and nicotine/NO, were partially contracted with prostaglandin F2 . A, neurogenic relaxation was not influenced by D-NA (10-6 M) but was diminished by L-NA (10-6 M); D-arginine (D-</a:t>
            </a:r>
            <a:r>
              <a:rPr lang="en-GB" dirty="0" err="1" smtClean="0"/>
              <a:t>Arg</a:t>
            </a:r>
            <a:r>
              <a:rPr lang="en-GB" dirty="0" smtClean="0"/>
              <a:t>, 10-3 M) did not affect but L-arginine (L-</a:t>
            </a:r>
            <a:r>
              <a:rPr lang="en-GB" dirty="0" err="1" smtClean="0"/>
              <a:t>Arg</a:t>
            </a:r>
            <a:r>
              <a:rPr lang="en-GB" dirty="0" smtClean="0"/>
              <a:t>, 10-3 M) completely restored the responses. Abolishment of the responses by TTX (3 x 10-7 M) supports the view that the induced relaxation is derived from nerve stimulation. PA represents 10-4 M </a:t>
            </a:r>
            <a:r>
              <a:rPr lang="en-GB" dirty="0" err="1" smtClean="0"/>
              <a:t>papaverine</a:t>
            </a:r>
            <a:r>
              <a:rPr lang="en-GB" dirty="0" smtClean="0"/>
              <a:t>, which produced the maximal relaxation. B–F, the relaxation induced by nicotine was not affected by D-NA (C) but was reversed to a slight contraction by L-NA (D); the L-NA-induced inhibition was not reversed by D-arginine (E) but by L-arginine (F). The relaxation induced by NO was not affected by either treatment. After the </a:t>
            </a:r>
            <a:r>
              <a:rPr lang="en-GB" dirty="0" err="1" smtClean="0"/>
              <a:t>papaverine</a:t>
            </a:r>
            <a:r>
              <a:rPr lang="en-GB" dirty="0" smtClean="0"/>
              <a:t>-induced relaxation was stabilized, the strip was repeatedly washed by drug-free media and was equilibrated for the next trial.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362151" y="993449"/>
            <a:ext cx="3943426" cy="3403426"/>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GB"/>
          </a:p>
        </p:txBody>
      </p:sp>
      <p:sp>
        <p:nvSpPr>
          <p:cNvPr id="4098" name="Text Box 2"/>
          <p:cNvSpPr txBox="1">
            <a:spLocks noGrp="1" noChangeArrowheads="1"/>
          </p:cNvSpPr>
          <p:nvPr>
            <p:ph type="body"/>
          </p:nvPr>
        </p:nvSpPr>
        <p:spPr bwMode="auto">
          <a:xfrm>
            <a:off x="1017527" y="4725936"/>
            <a:ext cx="4639484" cy="377636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Major contributors to reflex neurogenic cutaneous vasoconstriction and vasodilation in humans, along with a summary of some potential modifiers of these processes. Many of these areas are incompletely understood, as indicated by “?”, and, therefore, are important topics for future research. NOS, nitric oxide synthase; NK-1, neurokinin-1.</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44D113F-4086-4BF4-95A3-B6F825CA7240}" type="slidenum">
              <a:rPr lang="en-GB" smtClean="0"/>
              <a:pPr>
                <a:defRPr/>
              </a:pPr>
              <a:t>24</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44D113F-4086-4BF4-95A3-B6F825CA7240}" type="slidenum">
              <a:rPr lang="en-GB" smtClean="0"/>
              <a:pPr>
                <a:defRPr/>
              </a:pPr>
              <a:t>25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44D113F-4086-4BF4-95A3-B6F825CA7240}" type="slidenum">
              <a:rPr lang="en-GB" smtClean="0"/>
              <a:pPr>
                <a:defRPr/>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44D113F-4086-4BF4-95A3-B6F825CA7240}" type="slidenum">
              <a:rPr lang="en-GB" smtClean="0"/>
              <a:pPr>
                <a:defRPr/>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44D113F-4086-4BF4-95A3-B6F825CA7240}" type="slidenum">
              <a:rPr lang="en-GB" smtClean="0"/>
              <a:pPr>
                <a:defRPr/>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44D113F-4086-4BF4-95A3-B6F825CA7240}" type="slidenum">
              <a:rPr lang="en-GB" smtClean="0"/>
              <a:pPr>
                <a:defRPr/>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44D113F-4086-4BF4-95A3-B6F825CA7240}" type="slidenum">
              <a:rPr lang="en-GB" smtClean="0"/>
              <a:pPr>
                <a:defRPr/>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44D113F-4086-4BF4-95A3-B6F825CA7240}" type="slidenum">
              <a:rPr lang="en-GB" smtClean="0"/>
              <a:pPr>
                <a:defRPr/>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44D113F-4086-4BF4-95A3-B6F825CA7240}" type="slidenum">
              <a:rPr lang="en-GB" smtClean="0"/>
              <a:pPr>
                <a:defRPr/>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B947B49-B908-4E01-AB33-7A79C9815AAB}"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8F7AA46-1272-42E1-A5AC-6FB19EEC3BD5}"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EA11D56-66AB-4708-A384-F7DE65576A15}"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BCE80DA-8FAB-4F8D-A6E8-C8C79A764B52}"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C564640-3739-410A-B741-14FBA3963EF8}"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7741237-A37C-4570-AC26-9728906E0B60}"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CEB1B3ED-080D-4DDF-8BE0-939CB6E4A11D}"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47706C8-5DC1-4C90-B273-09319991B00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4380B309-07F4-4730-BC37-815BB399345A}"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ED02581-42CE-4B20-9E62-2A6C7C4F577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DD3844C-A8E2-411F-AE53-57D3DD15BAA4}"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5A314A97-A9B6-4D0E-A40A-13D849E73BD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education.med.imperial.ac.uk/Years/4-1112/cvs/m2/bloodvessel.pptx"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pharmrev.aspetjournals.org/content/vol55/issue2/images/large/pg0230105001.jpeg"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00050" y="1447800"/>
            <a:ext cx="83248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sz="6000" dirty="0">
                <a:hlinkClick r:id="rId2" action="ppaction://hlinkpres?slideindex=1&amp;slidetitle="/>
              </a:rPr>
              <a:t>Autonomic control of blood vessels</a:t>
            </a:r>
            <a:r>
              <a:rPr lang="en-GB" sz="6000" dirty="0"/>
              <a:t> </a:t>
            </a:r>
          </a:p>
        </p:txBody>
      </p:sp>
      <p:sp>
        <p:nvSpPr>
          <p:cNvPr id="5" name="Text Box 3"/>
          <p:cNvSpPr txBox="1">
            <a:spLocks noChangeArrowheads="1"/>
          </p:cNvSpPr>
          <p:nvPr/>
        </p:nvSpPr>
        <p:spPr bwMode="auto">
          <a:xfrm>
            <a:off x="2772544" y="4089400"/>
            <a:ext cx="3829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sz="3200" dirty="0"/>
              <a:t>Dr Chris John</a:t>
            </a:r>
          </a:p>
        </p:txBody>
      </p:sp>
    </p:spTree>
    <p:extLst>
      <p:ext uri="{BB962C8B-B14F-4D97-AF65-F5344CB8AC3E}">
        <p14:creationId xmlns:p14="http://schemas.microsoft.com/office/powerpoint/2010/main" val="178689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9"/>
          <p:cNvSpPr>
            <a:spLocks noGrp="1" noChangeArrowheads="1"/>
          </p:cNvSpPr>
          <p:nvPr>
            <p:ph type="title"/>
          </p:nvPr>
        </p:nvSpPr>
        <p:spPr>
          <a:noFill/>
        </p:spPr>
        <p:txBody>
          <a:bodyPr/>
          <a:lstStyle/>
          <a:p>
            <a:pPr eaLnBrk="1" hangingPunct="1"/>
            <a:r>
              <a:rPr lang="en-GB" sz="3200" smtClean="0">
                <a:solidFill>
                  <a:srgbClr val="3366CC"/>
                </a:solidFill>
                <a:latin typeface="Verdana" pitchFamily="34" charset="0"/>
              </a:rPr>
              <a:t>Sympathetic neuroeffector junctions 2</a:t>
            </a:r>
          </a:p>
        </p:txBody>
      </p:sp>
      <p:sp>
        <p:nvSpPr>
          <p:cNvPr id="10243" name="Rectangle 11"/>
          <p:cNvSpPr>
            <a:spLocks noGrp="1" noChangeArrowheads="1"/>
          </p:cNvSpPr>
          <p:nvPr>
            <p:ph type="body" sz="half" idx="2"/>
          </p:nvPr>
        </p:nvSpPr>
        <p:spPr>
          <a:xfrm>
            <a:off x="4648200" y="1855788"/>
            <a:ext cx="4038600" cy="2941637"/>
          </a:xfrm>
        </p:spPr>
        <p:txBody>
          <a:bodyPr/>
          <a:lstStyle/>
          <a:p>
            <a:pPr eaLnBrk="1" hangingPunct="1">
              <a:lnSpc>
                <a:spcPct val="90000"/>
              </a:lnSpc>
            </a:pPr>
            <a:r>
              <a:rPr lang="en-GB" sz="2000" smtClean="0"/>
              <a:t>Close associations of sympathetic varicosities with vascular smooth muscle cells in rat iris arterioles. Vascular smooth muscle (VSM) </a:t>
            </a:r>
            <a:br>
              <a:rPr lang="en-GB" sz="2000" smtClean="0"/>
            </a:br>
            <a:r>
              <a:rPr lang="en-GB" sz="2000" smtClean="0"/>
              <a:t>(sc, Schwann cell), </a:t>
            </a:r>
            <a:br>
              <a:rPr lang="en-GB" sz="2000" smtClean="0"/>
            </a:br>
            <a:r>
              <a:rPr lang="en-GB" sz="2000" smtClean="0"/>
              <a:t>(m, melanocyte).</a:t>
            </a:r>
          </a:p>
        </p:txBody>
      </p:sp>
      <p:pic>
        <p:nvPicPr>
          <p:cNvPr id="10244" name="Picture 8"/>
          <p:cNvPicPr>
            <a:picLocks noChangeAspect="1" noChangeArrowheads="1"/>
          </p:cNvPicPr>
          <p:nvPr/>
        </p:nvPicPr>
        <p:blipFill>
          <a:blip r:embed="rId3" cstate="print"/>
          <a:srcRect/>
          <a:stretch>
            <a:fillRect/>
          </a:stretch>
        </p:blipFill>
        <p:spPr bwMode="auto">
          <a:xfrm>
            <a:off x="468313" y="1855788"/>
            <a:ext cx="3873500" cy="3659187"/>
          </a:xfrm>
          <a:prstGeom prst="rect">
            <a:avLst/>
          </a:prstGeom>
          <a:noFill/>
          <a:ln w="9525">
            <a:noFill/>
            <a:miter lim="800000"/>
            <a:headEnd/>
            <a:tailEnd/>
          </a:ln>
        </p:spPr>
      </p:pic>
      <p:sp>
        <p:nvSpPr>
          <p:cNvPr id="10245" name="Line 13"/>
          <p:cNvSpPr>
            <a:spLocks noChangeShapeType="1"/>
          </p:cNvSpPr>
          <p:nvPr/>
        </p:nvSpPr>
        <p:spPr bwMode="auto">
          <a:xfrm>
            <a:off x="1692275" y="5734050"/>
            <a:ext cx="1223963" cy="0"/>
          </a:xfrm>
          <a:prstGeom prst="line">
            <a:avLst/>
          </a:prstGeom>
          <a:noFill/>
          <a:ln w="9525">
            <a:solidFill>
              <a:schemeClr val="tx1"/>
            </a:solidFill>
            <a:round/>
            <a:headEnd/>
            <a:tailEnd/>
          </a:ln>
        </p:spPr>
        <p:txBody>
          <a:bodyPr/>
          <a:lstStyle/>
          <a:p>
            <a:endParaRPr lang="en-GB"/>
          </a:p>
        </p:txBody>
      </p:sp>
      <p:sp>
        <p:nvSpPr>
          <p:cNvPr id="10246" name="Text Box 14"/>
          <p:cNvSpPr txBox="1">
            <a:spLocks noChangeArrowheads="1"/>
          </p:cNvSpPr>
          <p:nvPr/>
        </p:nvSpPr>
        <p:spPr bwMode="auto">
          <a:xfrm>
            <a:off x="1887538" y="5821363"/>
            <a:ext cx="633412" cy="366712"/>
          </a:xfrm>
          <a:prstGeom prst="rect">
            <a:avLst/>
          </a:prstGeom>
          <a:noFill/>
          <a:ln w="9525">
            <a:noFill/>
            <a:miter lim="800000"/>
            <a:headEnd/>
            <a:tailEnd/>
          </a:ln>
        </p:spPr>
        <p:txBody>
          <a:bodyPr wrap="none">
            <a:spAutoFit/>
          </a:bodyPr>
          <a:lstStyle/>
          <a:p>
            <a:r>
              <a:rPr lang="en-GB"/>
              <a:t>1</a:t>
            </a:r>
            <a:r>
              <a:rPr lang="en-GB">
                <a:sym typeface="Symbol" pitchFamily="18" charset="2"/>
              </a:rPr>
              <a:t></a:t>
            </a:r>
            <a:r>
              <a:rPr lang="en-GB"/>
              <a:t>m</a:t>
            </a:r>
          </a:p>
        </p:txBody>
      </p:sp>
      <p:sp>
        <p:nvSpPr>
          <p:cNvPr id="10247" name="Rectangle 15"/>
          <p:cNvSpPr>
            <a:spLocks noChangeArrowheads="1"/>
          </p:cNvSpPr>
          <p:nvPr/>
        </p:nvSpPr>
        <p:spPr bwMode="auto">
          <a:xfrm>
            <a:off x="4932363" y="6021388"/>
            <a:ext cx="3378200" cy="304800"/>
          </a:xfrm>
          <a:prstGeom prst="rect">
            <a:avLst/>
          </a:prstGeom>
          <a:noFill/>
          <a:ln w="9525" algn="ctr">
            <a:noFill/>
            <a:miter lim="800000"/>
            <a:headEnd/>
            <a:tailEnd/>
          </a:ln>
        </p:spPr>
        <p:txBody>
          <a:bodyPr wrap="none">
            <a:spAutoFit/>
          </a:bodyPr>
          <a:lstStyle/>
          <a:p>
            <a:r>
              <a:rPr lang="en-GB" sz="1400" i="1" dirty="0" err="1">
                <a:solidFill>
                  <a:schemeClr val="bg2"/>
                </a:solidFill>
              </a:rPr>
              <a:t>Sandow</a:t>
            </a:r>
            <a:r>
              <a:rPr lang="en-GB" sz="1400" i="1" dirty="0">
                <a:solidFill>
                  <a:schemeClr val="bg2"/>
                </a:solidFill>
              </a:rPr>
              <a:t> &amp; Hill </a:t>
            </a:r>
            <a:r>
              <a:rPr lang="sv-SE" sz="1400" i="1" dirty="0">
                <a:solidFill>
                  <a:schemeClr val="bg2"/>
                </a:solidFill>
              </a:rPr>
              <a:t>J Anat 1999; 195:257-270</a:t>
            </a:r>
            <a:endParaRPr lang="en-GB" sz="1400" i="1" dirty="0">
              <a:solidFill>
                <a:schemeClr val="bg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title"/>
          </p:nvPr>
        </p:nvSpPr>
        <p:spPr>
          <a:noFill/>
        </p:spPr>
        <p:txBody>
          <a:bodyPr/>
          <a:lstStyle/>
          <a:p>
            <a:pPr eaLnBrk="1" hangingPunct="1"/>
            <a:r>
              <a:rPr lang="en-GB" sz="3200" smtClean="0">
                <a:solidFill>
                  <a:srgbClr val="3366CC"/>
                </a:solidFill>
                <a:latin typeface="Verdana" pitchFamily="34" charset="0"/>
              </a:rPr>
              <a:t>Activation of sympathetic neurones</a:t>
            </a:r>
          </a:p>
        </p:txBody>
      </p:sp>
      <p:sp>
        <p:nvSpPr>
          <p:cNvPr id="11267" name="Rectangle 8"/>
          <p:cNvSpPr>
            <a:spLocks noGrp="1" noChangeArrowheads="1"/>
          </p:cNvSpPr>
          <p:nvPr>
            <p:ph type="body" idx="1"/>
          </p:nvPr>
        </p:nvSpPr>
        <p:spPr>
          <a:xfrm>
            <a:off x="457200" y="1600200"/>
            <a:ext cx="8229600" cy="749300"/>
          </a:xfrm>
        </p:spPr>
        <p:txBody>
          <a:bodyPr/>
          <a:lstStyle/>
          <a:p>
            <a:pPr eaLnBrk="1" hangingPunct="1">
              <a:lnSpc>
                <a:spcPct val="90000"/>
              </a:lnSpc>
            </a:pPr>
            <a:r>
              <a:rPr lang="en-GB" sz="2400" smtClean="0"/>
              <a:t>A rise in intracellular Ca</a:t>
            </a:r>
            <a:r>
              <a:rPr lang="en-GB" sz="2400" baseline="30000" smtClean="0"/>
              <a:t>2+ </a:t>
            </a:r>
            <a:r>
              <a:rPr lang="en-GB" sz="2400" smtClean="0"/>
              <a:t>causes neuronal release of transmitter</a:t>
            </a:r>
          </a:p>
        </p:txBody>
      </p:sp>
      <p:pic>
        <p:nvPicPr>
          <p:cNvPr id="11268" name="Picture 7"/>
          <p:cNvPicPr>
            <a:picLocks noChangeAspect="1" noChangeArrowheads="1"/>
          </p:cNvPicPr>
          <p:nvPr/>
        </p:nvPicPr>
        <p:blipFill>
          <a:blip r:embed="rId3" cstate="print"/>
          <a:srcRect l="3918" r="2400"/>
          <a:stretch>
            <a:fillRect/>
          </a:stretch>
        </p:blipFill>
        <p:spPr bwMode="auto">
          <a:xfrm>
            <a:off x="323850" y="2349500"/>
            <a:ext cx="8424863" cy="4073525"/>
          </a:xfrm>
          <a:prstGeom prst="rect">
            <a:avLst/>
          </a:prstGeom>
          <a:noFill/>
          <a:ln w="9525">
            <a:noFill/>
            <a:miter lim="800000"/>
            <a:headEnd/>
            <a:tailEnd/>
          </a:ln>
        </p:spPr>
      </p:pic>
      <p:sp>
        <p:nvSpPr>
          <p:cNvPr id="11269" name="Text Box 9"/>
          <p:cNvSpPr txBox="1">
            <a:spLocks noChangeArrowheads="1"/>
          </p:cNvSpPr>
          <p:nvPr/>
        </p:nvSpPr>
        <p:spPr bwMode="auto">
          <a:xfrm>
            <a:off x="4140200" y="6237288"/>
            <a:ext cx="4637088" cy="304800"/>
          </a:xfrm>
          <a:prstGeom prst="rect">
            <a:avLst/>
          </a:prstGeom>
          <a:noFill/>
          <a:ln w="9525">
            <a:noFill/>
            <a:miter lim="800000"/>
            <a:headEnd/>
            <a:tailEnd/>
          </a:ln>
        </p:spPr>
        <p:txBody>
          <a:bodyPr wrap="none">
            <a:spAutoFit/>
          </a:bodyPr>
          <a:lstStyle/>
          <a:p>
            <a:r>
              <a:rPr lang="en-GB" sz="1400" i="1" dirty="0">
                <a:solidFill>
                  <a:schemeClr val="bg2"/>
                </a:solidFill>
              </a:rPr>
              <a:t>Jackson &amp; </a:t>
            </a:r>
            <a:r>
              <a:rPr lang="en-GB" sz="1400" i="1" dirty="0" err="1">
                <a:solidFill>
                  <a:schemeClr val="bg2"/>
                </a:solidFill>
              </a:rPr>
              <a:t>Cunnane</a:t>
            </a:r>
            <a:r>
              <a:rPr lang="en-GB" sz="1400" i="1" dirty="0">
                <a:solidFill>
                  <a:schemeClr val="bg2"/>
                </a:solidFill>
              </a:rPr>
              <a:t> </a:t>
            </a:r>
            <a:r>
              <a:rPr lang="en-GB" sz="1400" i="1" dirty="0" err="1">
                <a:solidFill>
                  <a:schemeClr val="bg2"/>
                </a:solidFill>
              </a:rPr>
              <a:t>Neurochem</a:t>
            </a:r>
            <a:r>
              <a:rPr lang="en-GB" sz="1400" i="1" dirty="0">
                <a:solidFill>
                  <a:schemeClr val="bg2"/>
                </a:solidFill>
              </a:rPr>
              <a:t> Res 2001; 26: 875-889.</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title"/>
          </p:nvPr>
        </p:nvSpPr>
        <p:spPr>
          <a:noFill/>
        </p:spPr>
        <p:txBody>
          <a:bodyPr/>
          <a:lstStyle/>
          <a:p>
            <a:pPr eaLnBrk="1" hangingPunct="1"/>
            <a:r>
              <a:rPr lang="en-GB" sz="3200" smtClean="0">
                <a:solidFill>
                  <a:srgbClr val="3366CC"/>
                </a:solidFill>
                <a:latin typeface="Verdana" pitchFamily="34" charset="0"/>
              </a:rPr>
              <a:t>Release of noradrenaline is intermittent during nerve stimulation</a:t>
            </a:r>
          </a:p>
        </p:txBody>
      </p:sp>
      <p:pic>
        <p:nvPicPr>
          <p:cNvPr id="12291" name="Picture 7"/>
          <p:cNvPicPr>
            <a:picLocks noChangeAspect="1" noChangeArrowheads="1"/>
          </p:cNvPicPr>
          <p:nvPr/>
        </p:nvPicPr>
        <p:blipFill>
          <a:blip r:embed="rId3" cstate="print"/>
          <a:srcRect/>
          <a:stretch>
            <a:fillRect/>
          </a:stretch>
        </p:blipFill>
        <p:spPr bwMode="auto">
          <a:xfrm>
            <a:off x="1692275" y="1911350"/>
            <a:ext cx="6192838" cy="4254500"/>
          </a:xfrm>
          <a:prstGeom prst="rect">
            <a:avLst/>
          </a:prstGeom>
          <a:noFill/>
          <a:ln w="9525">
            <a:noFill/>
            <a:miter lim="800000"/>
            <a:headEnd/>
            <a:tailEnd/>
          </a:ln>
        </p:spPr>
      </p:pic>
      <p:sp>
        <p:nvSpPr>
          <p:cNvPr id="12292" name="Text Box 8"/>
          <p:cNvSpPr txBox="1">
            <a:spLocks noChangeArrowheads="1"/>
          </p:cNvSpPr>
          <p:nvPr/>
        </p:nvSpPr>
        <p:spPr bwMode="auto">
          <a:xfrm>
            <a:off x="4140200" y="6237288"/>
            <a:ext cx="4637088" cy="304800"/>
          </a:xfrm>
          <a:prstGeom prst="rect">
            <a:avLst/>
          </a:prstGeom>
          <a:noFill/>
          <a:ln w="9525">
            <a:noFill/>
            <a:miter lim="800000"/>
            <a:headEnd/>
            <a:tailEnd/>
          </a:ln>
        </p:spPr>
        <p:txBody>
          <a:bodyPr wrap="none">
            <a:spAutoFit/>
          </a:bodyPr>
          <a:lstStyle/>
          <a:p>
            <a:r>
              <a:rPr lang="en-GB" sz="1400" i="1">
                <a:solidFill>
                  <a:schemeClr val="bg2"/>
                </a:solidFill>
              </a:rPr>
              <a:t>Jackson &amp; Cunnane Neurochem Res 2001; 26: 875-889.</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title"/>
          </p:nvPr>
        </p:nvSpPr>
        <p:spPr>
          <a:noFill/>
        </p:spPr>
        <p:txBody>
          <a:bodyPr/>
          <a:lstStyle/>
          <a:p>
            <a:pPr eaLnBrk="1" hangingPunct="1"/>
            <a:r>
              <a:rPr lang="en-GB" sz="3200" smtClean="0">
                <a:solidFill>
                  <a:srgbClr val="3366CC"/>
                </a:solidFill>
                <a:latin typeface="Verdana" pitchFamily="34" charset="0"/>
              </a:rPr>
              <a:t>Cotransmission</a:t>
            </a:r>
          </a:p>
        </p:txBody>
      </p:sp>
      <p:sp>
        <p:nvSpPr>
          <p:cNvPr id="13315" name="Rectangle 7"/>
          <p:cNvSpPr>
            <a:spLocks noGrp="1" noChangeArrowheads="1"/>
          </p:cNvSpPr>
          <p:nvPr>
            <p:ph type="body" idx="1"/>
          </p:nvPr>
        </p:nvSpPr>
        <p:spPr/>
        <p:txBody>
          <a:bodyPr/>
          <a:lstStyle/>
          <a:p>
            <a:pPr eaLnBrk="1" hangingPunct="1"/>
            <a:r>
              <a:rPr lang="en-GB" sz="2800" smtClean="0"/>
              <a:t>Co-existence of neurotransmitters is a widespread phenomenon in the autonomic nervous system, including in the vasculature.</a:t>
            </a:r>
          </a:p>
          <a:p>
            <a:pPr eaLnBrk="1" hangingPunct="1"/>
            <a:r>
              <a:rPr lang="en-GB" sz="2800" smtClean="0"/>
              <a:t>Responses to autonomic nerve stimulation typically consists of several phases with distinctive time courses, possibly mediated by different transmitters.</a:t>
            </a:r>
          </a:p>
          <a:p>
            <a:pPr eaLnBrk="1" hangingPunct="1"/>
            <a:r>
              <a:rPr lang="en-GB" sz="2800" smtClean="0"/>
              <a:t>Cotransmission also permits a variety of interactions and effects on the target cell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title"/>
          </p:nvPr>
        </p:nvSpPr>
        <p:spPr>
          <a:noFill/>
        </p:spPr>
        <p:txBody>
          <a:bodyPr/>
          <a:lstStyle/>
          <a:p>
            <a:pPr eaLnBrk="1" hangingPunct="1"/>
            <a:r>
              <a:rPr lang="en-GB" sz="3200" smtClean="0">
                <a:solidFill>
                  <a:srgbClr val="3366CC"/>
                </a:solidFill>
                <a:latin typeface="Verdana" pitchFamily="34" charset="0"/>
              </a:rPr>
              <a:t>Cotransmission</a:t>
            </a:r>
          </a:p>
        </p:txBody>
      </p:sp>
      <p:pic>
        <p:nvPicPr>
          <p:cNvPr id="14339" name="Picture 10" descr="Image"/>
          <p:cNvPicPr>
            <a:picLocks noChangeAspect="1" noChangeArrowheads="1"/>
          </p:cNvPicPr>
          <p:nvPr/>
        </p:nvPicPr>
        <p:blipFill>
          <a:blip r:embed="rId3" cstate="print"/>
          <a:srcRect b="42555"/>
          <a:stretch>
            <a:fillRect/>
          </a:stretch>
        </p:blipFill>
        <p:spPr bwMode="auto">
          <a:xfrm>
            <a:off x="1403350" y="1773238"/>
            <a:ext cx="3124200" cy="4103687"/>
          </a:xfrm>
          <a:prstGeom prst="rect">
            <a:avLst/>
          </a:prstGeom>
          <a:noFill/>
          <a:ln w="9525">
            <a:noFill/>
            <a:miter lim="800000"/>
            <a:headEnd/>
            <a:tailEnd/>
          </a:ln>
        </p:spPr>
      </p:pic>
      <p:pic>
        <p:nvPicPr>
          <p:cNvPr id="14340" name="Picture 11" descr="Image"/>
          <p:cNvPicPr>
            <a:picLocks noChangeAspect="1" noChangeArrowheads="1"/>
          </p:cNvPicPr>
          <p:nvPr/>
        </p:nvPicPr>
        <p:blipFill>
          <a:blip r:embed="rId3" cstate="print"/>
          <a:srcRect t="57066"/>
          <a:stretch>
            <a:fillRect/>
          </a:stretch>
        </p:blipFill>
        <p:spPr bwMode="auto">
          <a:xfrm>
            <a:off x="5247212" y="1811074"/>
            <a:ext cx="3124200" cy="3067050"/>
          </a:xfrm>
          <a:prstGeom prst="rect">
            <a:avLst/>
          </a:prstGeom>
          <a:noFill/>
          <a:ln w="9525">
            <a:noFill/>
            <a:miter lim="800000"/>
            <a:headEnd/>
            <a:tailEnd/>
          </a:ln>
        </p:spPr>
      </p:pic>
      <p:sp>
        <p:nvSpPr>
          <p:cNvPr id="2" name="Rectangle 1"/>
          <p:cNvSpPr/>
          <p:nvPr/>
        </p:nvSpPr>
        <p:spPr>
          <a:xfrm>
            <a:off x="4139952" y="6093296"/>
            <a:ext cx="4572000" cy="307777"/>
          </a:xfrm>
          <a:prstGeom prst="rect">
            <a:avLst/>
          </a:prstGeom>
        </p:spPr>
        <p:txBody>
          <a:bodyPr>
            <a:spAutoFit/>
          </a:bodyPr>
          <a:lstStyle/>
          <a:p>
            <a:r>
              <a:rPr lang="en-GB" sz="1400" b="1" dirty="0"/>
              <a:t>Current Opinion in Pharmacology 2004, 4:47–52</a:t>
            </a:r>
          </a:p>
        </p:txBody>
      </p:sp>
      <p:sp>
        <p:nvSpPr>
          <p:cNvPr id="3" name="TextBox 2"/>
          <p:cNvSpPr txBox="1"/>
          <p:nvPr/>
        </p:nvSpPr>
        <p:spPr>
          <a:xfrm>
            <a:off x="473776" y="1986134"/>
            <a:ext cx="857864" cy="738664"/>
          </a:xfrm>
          <a:prstGeom prst="rect">
            <a:avLst/>
          </a:prstGeom>
          <a:noFill/>
        </p:spPr>
        <p:txBody>
          <a:bodyPr wrap="none" rtlCol="0">
            <a:spAutoFit/>
          </a:bodyPr>
          <a:lstStyle/>
          <a:p>
            <a:r>
              <a:rPr lang="en-GB" sz="1400" dirty="0" smtClean="0"/>
              <a:t>Different</a:t>
            </a:r>
          </a:p>
          <a:p>
            <a:r>
              <a:rPr lang="en-GB" sz="1400" dirty="0" smtClean="0"/>
              <a:t>firing </a:t>
            </a:r>
          </a:p>
          <a:p>
            <a:r>
              <a:rPr lang="en-GB" sz="1400" dirty="0" smtClean="0"/>
              <a:t>patterns</a:t>
            </a:r>
            <a:endParaRPr lang="en-GB" sz="1400" dirty="0"/>
          </a:p>
        </p:txBody>
      </p:sp>
      <p:sp>
        <p:nvSpPr>
          <p:cNvPr id="7" name="TextBox 6"/>
          <p:cNvSpPr txBox="1"/>
          <p:nvPr/>
        </p:nvSpPr>
        <p:spPr>
          <a:xfrm>
            <a:off x="4244185" y="3790781"/>
            <a:ext cx="1010213" cy="523220"/>
          </a:xfrm>
          <a:prstGeom prst="rect">
            <a:avLst/>
          </a:prstGeom>
          <a:noFill/>
        </p:spPr>
        <p:txBody>
          <a:bodyPr wrap="none" rtlCol="0">
            <a:spAutoFit/>
          </a:bodyPr>
          <a:lstStyle/>
          <a:p>
            <a:r>
              <a:rPr lang="en-GB" sz="1400" dirty="0" smtClean="0"/>
              <a:t>ATP/</a:t>
            </a:r>
          </a:p>
          <a:p>
            <a:r>
              <a:rPr lang="en-GB" sz="1400" dirty="0" smtClean="0"/>
              <a:t>adenosine</a:t>
            </a:r>
            <a:endParaRPr lang="en-GB" sz="1400" dirty="0"/>
          </a:p>
        </p:txBody>
      </p:sp>
      <p:sp>
        <p:nvSpPr>
          <p:cNvPr id="8" name="TextBox 7"/>
          <p:cNvSpPr txBox="1"/>
          <p:nvPr/>
        </p:nvSpPr>
        <p:spPr>
          <a:xfrm>
            <a:off x="569765" y="3501008"/>
            <a:ext cx="833883" cy="523220"/>
          </a:xfrm>
          <a:prstGeom prst="rect">
            <a:avLst/>
          </a:prstGeom>
          <a:noFill/>
        </p:spPr>
        <p:txBody>
          <a:bodyPr wrap="none" rtlCol="0">
            <a:spAutoFit/>
          </a:bodyPr>
          <a:lstStyle/>
          <a:p>
            <a:r>
              <a:rPr lang="en-GB" sz="1400" dirty="0" smtClean="0"/>
              <a:t>Ach/VIP</a:t>
            </a:r>
          </a:p>
          <a:p>
            <a:r>
              <a:rPr lang="en-GB" sz="1400" dirty="0" smtClean="0"/>
              <a:t>saliva</a:t>
            </a:r>
            <a:endParaRPr lang="en-GB" sz="1400" dirty="0"/>
          </a:p>
        </p:txBody>
      </p:sp>
      <p:sp>
        <p:nvSpPr>
          <p:cNvPr id="9" name="TextBox 8"/>
          <p:cNvSpPr txBox="1"/>
          <p:nvPr/>
        </p:nvSpPr>
        <p:spPr>
          <a:xfrm>
            <a:off x="321427" y="4878124"/>
            <a:ext cx="1002197" cy="523220"/>
          </a:xfrm>
          <a:prstGeom prst="rect">
            <a:avLst/>
          </a:prstGeom>
          <a:noFill/>
        </p:spPr>
        <p:txBody>
          <a:bodyPr wrap="none" rtlCol="0">
            <a:spAutoFit/>
          </a:bodyPr>
          <a:lstStyle/>
          <a:p>
            <a:r>
              <a:rPr lang="en-GB" sz="1400" dirty="0" smtClean="0"/>
              <a:t>ATP/</a:t>
            </a:r>
          </a:p>
          <a:p>
            <a:r>
              <a:rPr lang="en-GB" sz="1400" dirty="0" smtClean="0"/>
              <a:t>Ach or NA</a:t>
            </a:r>
            <a:endParaRPr lang="en-GB" sz="1400" dirty="0"/>
          </a:p>
        </p:txBody>
      </p:sp>
      <p:sp>
        <p:nvSpPr>
          <p:cNvPr id="10" name="TextBox 9"/>
          <p:cNvSpPr txBox="1"/>
          <p:nvPr/>
        </p:nvSpPr>
        <p:spPr>
          <a:xfrm>
            <a:off x="4649903" y="5030524"/>
            <a:ext cx="774315" cy="523220"/>
          </a:xfrm>
          <a:prstGeom prst="rect">
            <a:avLst/>
          </a:prstGeom>
          <a:noFill/>
        </p:spPr>
        <p:txBody>
          <a:bodyPr wrap="none" rtlCol="0">
            <a:spAutoFit/>
          </a:bodyPr>
          <a:lstStyle/>
          <a:p>
            <a:r>
              <a:rPr lang="en-GB" sz="1400" dirty="0" smtClean="0"/>
              <a:t>GABA /</a:t>
            </a:r>
          </a:p>
          <a:p>
            <a:r>
              <a:rPr lang="en-GB" sz="1400" dirty="0" smtClean="0"/>
              <a:t>glycine</a:t>
            </a:r>
            <a:endParaRPr lang="en-GB" sz="1400" dirty="0"/>
          </a:p>
        </p:txBody>
      </p:sp>
      <p:sp>
        <p:nvSpPr>
          <p:cNvPr id="11" name="TextBox 10"/>
          <p:cNvSpPr txBox="1"/>
          <p:nvPr/>
        </p:nvSpPr>
        <p:spPr>
          <a:xfrm>
            <a:off x="4776756" y="2463188"/>
            <a:ext cx="643125" cy="738664"/>
          </a:xfrm>
          <a:prstGeom prst="rect">
            <a:avLst/>
          </a:prstGeom>
          <a:noFill/>
        </p:spPr>
        <p:txBody>
          <a:bodyPr wrap="none" rtlCol="0">
            <a:spAutoFit/>
          </a:bodyPr>
          <a:lstStyle/>
          <a:p>
            <a:r>
              <a:rPr lang="en-GB" sz="1400" dirty="0" err="1" smtClean="0"/>
              <a:t>Symp</a:t>
            </a:r>
            <a:endParaRPr lang="en-GB" sz="1400" dirty="0" smtClean="0"/>
          </a:p>
          <a:p>
            <a:r>
              <a:rPr lang="en-GB" sz="1400" dirty="0" smtClean="0"/>
              <a:t>NPY</a:t>
            </a:r>
          </a:p>
          <a:p>
            <a:r>
              <a:rPr lang="en-GB" sz="1400" dirty="0" smtClean="0"/>
              <a:t>Heart</a:t>
            </a:r>
            <a:endParaRPr lang="en-GB" sz="1400" dirty="0"/>
          </a:p>
        </p:txBody>
      </p:sp>
      <p:sp>
        <p:nvSpPr>
          <p:cNvPr id="12" name="TextBox 11"/>
          <p:cNvSpPr txBox="1"/>
          <p:nvPr/>
        </p:nvSpPr>
        <p:spPr>
          <a:xfrm>
            <a:off x="8371412" y="1986134"/>
            <a:ext cx="734496" cy="954107"/>
          </a:xfrm>
          <a:prstGeom prst="rect">
            <a:avLst/>
          </a:prstGeom>
          <a:noFill/>
        </p:spPr>
        <p:txBody>
          <a:bodyPr wrap="none" rtlCol="0">
            <a:spAutoFit/>
          </a:bodyPr>
          <a:lstStyle/>
          <a:p>
            <a:r>
              <a:rPr lang="en-GB" sz="1400" dirty="0" smtClean="0"/>
              <a:t>GABA/</a:t>
            </a:r>
          </a:p>
          <a:p>
            <a:r>
              <a:rPr lang="en-GB" sz="1400" dirty="0" smtClean="0"/>
              <a:t>ATP</a:t>
            </a:r>
          </a:p>
          <a:p>
            <a:r>
              <a:rPr lang="en-GB" sz="1400" dirty="0" smtClean="0"/>
              <a:t>Spinal </a:t>
            </a:r>
          </a:p>
          <a:p>
            <a:r>
              <a:rPr lang="en-GB" sz="1400" dirty="0" smtClean="0"/>
              <a:t>cord</a:t>
            </a:r>
            <a:endParaRPr lang="en-GB" sz="1400" dirty="0"/>
          </a:p>
        </p:txBody>
      </p:sp>
      <p:sp>
        <p:nvSpPr>
          <p:cNvPr id="13" name="TextBox 12"/>
          <p:cNvSpPr txBox="1"/>
          <p:nvPr/>
        </p:nvSpPr>
        <p:spPr>
          <a:xfrm>
            <a:off x="5841814" y="4770402"/>
            <a:ext cx="643125" cy="523220"/>
          </a:xfrm>
          <a:prstGeom prst="rect">
            <a:avLst/>
          </a:prstGeom>
          <a:noFill/>
        </p:spPr>
        <p:txBody>
          <a:bodyPr wrap="none" rtlCol="0">
            <a:spAutoFit/>
          </a:bodyPr>
          <a:lstStyle/>
          <a:p>
            <a:r>
              <a:rPr lang="en-GB" sz="1400" dirty="0" err="1" smtClean="0"/>
              <a:t>Symp</a:t>
            </a:r>
            <a:endParaRPr lang="en-GB" sz="1400" dirty="0" smtClean="0"/>
          </a:p>
          <a:p>
            <a:r>
              <a:rPr lang="en-GB" sz="1400" dirty="0" smtClean="0"/>
              <a:t>5HT</a:t>
            </a:r>
            <a:endParaRPr lang="en-GB"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p:spPr>
        <p:txBody>
          <a:bodyPr/>
          <a:lstStyle/>
          <a:p>
            <a:pPr eaLnBrk="1" hangingPunct="1"/>
            <a:r>
              <a:rPr lang="en-GB" sz="3200" smtClean="0">
                <a:solidFill>
                  <a:srgbClr val="3366CC"/>
                </a:solidFill>
                <a:latin typeface="Verdana" pitchFamily="34" charset="0"/>
              </a:rPr>
              <a:t>Examples of cotransmitters</a:t>
            </a:r>
          </a:p>
        </p:txBody>
      </p:sp>
      <p:sp>
        <p:nvSpPr>
          <p:cNvPr id="15363" name="Rectangle 3"/>
          <p:cNvSpPr>
            <a:spLocks noGrp="1" noChangeArrowheads="1"/>
          </p:cNvSpPr>
          <p:nvPr>
            <p:ph type="body" idx="1"/>
          </p:nvPr>
        </p:nvSpPr>
        <p:spPr>
          <a:xfrm>
            <a:off x="4787900" y="1773238"/>
            <a:ext cx="3960813" cy="4176712"/>
          </a:xfrm>
        </p:spPr>
        <p:txBody>
          <a:bodyPr/>
          <a:lstStyle/>
          <a:p>
            <a:pPr eaLnBrk="1" hangingPunct="1">
              <a:lnSpc>
                <a:spcPct val="120000"/>
              </a:lnSpc>
            </a:pPr>
            <a:r>
              <a:rPr lang="en-GB" sz="1600" smtClean="0"/>
              <a:t>Human middle meningeal artery immunostained for:</a:t>
            </a:r>
            <a:br>
              <a:rPr lang="en-GB" sz="1600" smtClean="0"/>
            </a:br>
            <a:r>
              <a:rPr lang="en-GB" sz="1600" smtClean="0"/>
              <a:t>(a-b)PGP 9.5 (neuronal marker)</a:t>
            </a:r>
            <a:br>
              <a:rPr lang="en-GB" sz="1600" smtClean="0"/>
            </a:br>
            <a:r>
              <a:rPr lang="en-GB" sz="1600" smtClean="0"/>
              <a:t>(c) Tyrosine Hydroxylase </a:t>
            </a:r>
            <a:br>
              <a:rPr lang="en-GB" sz="1600" smtClean="0"/>
            </a:br>
            <a:r>
              <a:rPr lang="en-GB" sz="1600" smtClean="0"/>
              <a:t>(d) Neuropeptide Y</a:t>
            </a:r>
            <a:br>
              <a:rPr lang="en-GB" sz="1600" smtClean="0"/>
            </a:br>
            <a:r>
              <a:rPr lang="en-GB" sz="1600" smtClean="0"/>
              <a:t>(e) Calcitonin Gene Related </a:t>
            </a:r>
            <a:br>
              <a:rPr lang="en-GB" sz="1600" smtClean="0"/>
            </a:br>
            <a:r>
              <a:rPr lang="en-GB" sz="1600" smtClean="0"/>
              <a:t>      Peptide </a:t>
            </a:r>
            <a:br>
              <a:rPr lang="en-GB" sz="1600" smtClean="0"/>
            </a:br>
            <a:r>
              <a:rPr lang="en-GB" sz="1600" smtClean="0"/>
              <a:t>(f)  Substance P </a:t>
            </a:r>
            <a:br>
              <a:rPr lang="en-GB" sz="1600" smtClean="0"/>
            </a:br>
            <a:r>
              <a:rPr lang="en-GB" sz="1600" smtClean="0"/>
              <a:t>(g) Neuropeptide K </a:t>
            </a:r>
            <a:br>
              <a:rPr lang="en-GB" sz="1600" smtClean="0"/>
            </a:br>
            <a:r>
              <a:rPr lang="en-GB" sz="1600" smtClean="0"/>
              <a:t>(h) Vasoactive Intestinal Peptide</a:t>
            </a:r>
            <a:br>
              <a:rPr lang="en-GB" sz="1600" smtClean="0"/>
            </a:br>
            <a:r>
              <a:rPr lang="en-GB" sz="1600" smtClean="0"/>
              <a:t>(i)   Peptide Histidine Methionine</a:t>
            </a:r>
            <a:br>
              <a:rPr lang="en-GB" sz="1600" smtClean="0"/>
            </a:br>
            <a:r>
              <a:rPr lang="en-GB" sz="1600" smtClean="0"/>
              <a:t>(a = adventitia; m = media, magnification ×250).</a:t>
            </a:r>
          </a:p>
        </p:txBody>
      </p:sp>
      <p:pic>
        <p:nvPicPr>
          <p:cNvPr id="15364" name="Picture 5" descr="Image"/>
          <p:cNvPicPr>
            <a:picLocks noChangeAspect="1" noChangeArrowheads="1"/>
          </p:cNvPicPr>
          <p:nvPr/>
        </p:nvPicPr>
        <p:blipFill>
          <a:blip r:embed="rId3" cstate="print"/>
          <a:srcRect/>
          <a:stretch>
            <a:fillRect/>
          </a:stretch>
        </p:blipFill>
        <p:spPr bwMode="auto">
          <a:xfrm>
            <a:off x="611188" y="1628775"/>
            <a:ext cx="3827462" cy="4648200"/>
          </a:xfrm>
          <a:prstGeom prst="rect">
            <a:avLst/>
          </a:prstGeom>
          <a:noFill/>
          <a:ln w="9525">
            <a:noFill/>
            <a:miter lim="800000"/>
            <a:headEnd/>
            <a:tailEnd/>
          </a:ln>
        </p:spPr>
      </p:pic>
      <p:sp>
        <p:nvSpPr>
          <p:cNvPr id="15365" name="Rectangle 6"/>
          <p:cNvSpPr>
            <a:spLocks noChangeArrowheads="1"/>
          </p:cNvSpPr>
          <p:nvPr/>
        </p:nvSpPr>
        <p:spPr bwMode="auto">
          <a:xfrm>
            <a:off x="5076825" y="6076950"/>
            <a:ext cx="3563938" cy="304800"/>
          </a:xfrm>
          <a:prstGeom prst="rect">
            <a:avLst/>
          </a:prstGeom>
          <a:noFill/>
          <a:ln w="9525" algn="ctr">
            <a:noFill/>
            <a:miter lim="800000"/>
            <a:headEnd/>
            <a:tailEnd/>
          </a:ln>
        </p:spPr>
        <p:txBody>
          <a:bodyPr wrap="none">
            <a:spAutoFit/>
          </a:bodyPr>
          <a:lstStyle/>
          <a:p>
            <a:r>
              <a:rPr lang="en-GB" sz="1400" i="1">
                <a:solidFill>
                  <a:schemeClr val="bg2"/>
                </a:solidFill>
              </a:rPr>
              <a:t>Edvinsson et al., Peptides1998;19:1213-25</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p:spPr>
        <p:txBody>
          <a:bodyPr/>
          <a:lstStyle/>
          <a:p>
            <a:pPr eaLnBrk="1" hangingPunct="1"/>
            <a:r>
              <a:rPr lang="en-GB" sz="3200" smtClean="0">
                <a:solidFill>
                  <a:srgbClr val="3366CC"/>
                </a:solidFill>
                <a:latin typeface="Verdana" pitchFamily="34" charset="0"/>
              </a:rPr>
              <a:t>Other examples of cotransmission</a:t>
            </a:r>
          </a:p>
        </p:txBody>
      </p:sp>
      <p:pic>
        <p:nvPicPr>
          <p:cNvPr id="16387" name="Picture 4"/>
          <p:cNvPicPr>
            <a:picLocks noChangeAspect="1" noChangeArrowheads="1"/>
          </p:cNvPicPr>
          <p:nvPr/>
        </p:nvPicPr>
        <p:blipFill>
          <a:blip r:embed="rId3" cstate="print"/>
          <a:srcRect/>
          <a:stretch>
            <a:fillRect/>
          </a:stretch>
        </p:blipFill>
        <p:spPr bwMode="auto">
          <a:xfrm>
            <a:off x="1403350" y="1628775"/>
            <a:ext cx="6191250" cy="4460875"/>
          </a:xfrm>
          <a:prstGeom prst="rect">
            <a:avLst/>
          </a:prstGeom>
          <a:noFill/>
          <a:ln w="9525">
            <a:noFill/>
            <a:miter lim="800000"/>
            <a:headEnd/>
            <a:tailEnd/>
          </a:ln>
        </p:spPr>
      </p:pic>
      <p:sp>
        <p:nvSpPr>
          <p:cNvPr id="16388" name="Rectangle 5"/>
          <p:cNvSpPr>
            <a:spLocks noChangeArrowheads="1"/>
          </p:cNvSpPr>
          <p:nvPr/>
        </p:nvSpPr>
        <p:spPr bwMode="auto">
          <a:xfrm>
            <a:off x="5076825" y="6219825"/>
            <a:ext cx="3563938" cy="304800"/>
          </a:xfrm>
          <a:prstGeom prst="rect">
            <a:avLst/>
          </a:prstGeom>
          <a:noFill/>
          <a:ln w="9525" algn="ctr">
            <a:noFill/>
            <a:miter lim="800000"/>
            <a:headEnd/>
            <a:tailEnd/>
          </a:ln>
        </p:spPr>
        <p:txBody>
          <a:bodyPr wrap="none">
            <a:spAutoFit/>
          </a:bodyPr>
          <a:lstStyle/>
          <a:p>
            <a:r>
              <a:rPr lang="en-GB" sz="1400" i="1">
                <a:solidFill>
                  <a:schemeClr val="bg2"/>
                </a:solidFill>
              </a:rPr>
              <a:t>Edvinsson et al., Peptides1998;19:1213-25</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title"/>
          </p:nvPr>
        </p:nvSpPr>
        <p:spPr>
          <a:noFill/>
        </p:spPr>
        <p:txBody>
          <a:bodyPr/>
          <a:lstStyle/>
          <a:p>
            <a:pPr eaLnBrk="1" hangingPunct="1"/>
            <a:r>
              <a:rPr lang="en-GB" sz="3200" smtClean="0">
                <a:solidFill>
                  <a:srgbClr val="3366CC"/>
                </a:solidFill>
                <a:latin typeface="Verdana" pitchFamily="34" charset="0"/>
              </a:rPr>
              <a:t>Excitatory junction potentials (EJP)</a:t>
            </a:r>
          </a:p>
        </p:txBody>
      </p:sp>
      <p:sp>
        <p:nvSpPr>
          <p:cNvPr id="18435" name="Rectangle 8"/>
          <p:cNvSpPr>
            <a:spLocks noGrp="1" noChangeArrowheads="1"/>
          </p:cNvSpPr>
          <p:nvPr>
            <p:ph type="body" sz="half" idx="1"/>
          </p:nvPr>
        </p:nvSpPr>
        <p:spPr>
          <a:xfrm>
            <a:off x="457200" y="1600200"/>
            <a:ext cx="3322638" cy="4525963"/>
          </a:xfrm>
        </p:spPr>
        <p:txBody>
          <a:bodyPr/>
          <a:lstStyle/>
          <a:p>
            <a:pPr eaLnBrk="1" hangingPunct="1"/>
            <a:r>
              <a:rPr lang="en-GB" sz="2400" smtClean="0"/>
              <a:t>When loose seal electrodes are inserted into arteries to record potentials from smooth muscle cells during neural activation small depolarizations (EJP) can be seen. These are thought to be mainly due to release of ATP</a:t>
            </a:r>
          </a:p>
        </p:txBody>
      </p:sp>
      <p:pic>
        <p:nvPicPr>
          <p:cNvPr id="18436" name="Picture 10"/>
          <p:cNvPicPr>
            <a:picLocks noChangeAspect="1" noChangeArrowheads="1"/>
          </p:cNvPicPr>
          <p:nvPr/>
        </p:nvPicPr>
        <p:blipFill>
          <a:blip r:embed="rId3" cstate="print"/>
          <a:srcRect/>
          <a:stretch>
            <a:fillRect/>
          </a:stretch>
        </p:blipFill>
        <p:spPr bwMode="auto">
          <a:xfrm>
            <a:off x="3924300" y="1638300"/>
            <a:ext cx="4932363" cy="3735388"/>
          </a:xfrm>
          <a:prstGeom prst="rect">
            <a:avLst/>
          </a:prstGeom>
          <a:noFill/>
          <a:ln w="9525">
            <a:noFill/>
            <a:miter lim="800000"/>
            <a:headEnd/>
            <a:tailEnd/>
          </a:ln>
        </p:spPr>
      </p:pic>
      <p:sp>
        <p:nvSpPr>
          <p:cNvPr id="18437" name="Text Box 11"/>
          <p:cNvSpPr txBox="1">
            <a:spLocks noChangeArrowheads="1"/>
          </p:cNvSpPr>
          <p:nvPr/>
        </p:nvSpPr>
        <p:spPr bwMode="auto">
          <a:xfrm>
            <a:off x="4140200" y="6237288"/>
            <a:ext cx="4637088" cy="304800"/>
          </a:xfrm>
          <a:prstGeom prst="rect">
            <a:avLst/>
          </a:prstGeom>
          <a:noFill/>
          <a:ln w="9525">
            <a:noFill/>
            <a:miter lim="800000"/>
            <a:headEnd/>
            <a:tailEnd/>
          </a:ln>
        </p:spPr>
        <p:txBody>
          <a:bodyPr wrap="none">
            <a:spAutoFit/>
          </a:bodyPr>
          <a:lstStyle/>
          <a:p>
            <a:r>
              <a:rPr lang="en-GB" sz="1400" i="1">
                <a:solidFill>
                  <a:schemeClr val="bg2"/>
                </a:solidFill>
              </a:rPr>
              <a:t>Jackson &amp; Cunnane Neurochem Res 2001; 26: 875-889.</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noFill/>
        </p:spPr>
        <p:txBody>
          <a:bodyPr/>
          <a:lstStyle/>
          <a:p>
            <a:pPr eaLnBrk="1" hangingPunct="1"/>
            <a:r>
              <a:rPr lang="en-GB" sz="3200" smtClean="0">
                <a:solidFill>
                  <a:srgbClr val="3366CC"/>
                </a:solidFill>
                <a:latin typeface="Verdana" pitchFamily="34" charset="0"/>
              </a:rPr>
              <a:t>Noradrenaline and adenosine trisphosphate act as cotransmitters</a:t>
            </a:r>
          </a:p>
        </p:txBody>
      </p:sp>
      <p:pic>
        <p:nvPicPr>
          <p:cNvPr id="17411" name="Picture 7"/>
          <p:cNvPicPr>
            <a:picLocks noChangeAspect="1" noChangeArrowheads="1"/>
          </p:cNvPicPr>
          <p:nvPr/>
        </p:nvPicPr>
        <p:blipFill>
          <a:blip r:embed="rId3" cstate="print"/>
          <a:srcRect/>
          <a:stretch>
            <a:fillRect/>
          </a:stretch>
        </p:blipFill>
        <p:spPr bwMode="auto">
          <a:xfrm>
            <a:off x="1258888" y="2125663"/>
            <a:ext cx="6985000" cy="3422650"/>
          </a:xfrm>
          <a:prstGeom prst="rect">
            <a:avLst/>
          </a:prstGeom>
          <a:noFill/>
          <a:ln w="9525">
            <a:noFill/>
            <a:miter lim="800000"/>
            <a:headEnd/>
            <a:tailEnd/>
          </a:ln>
        </p:spPr>
      </p:pic>
      <p:sp>
        <p:nvSpPr>
          <p:cNvPr id="17412" name="Text Box 8"/>
          <p:cNvSpPr txBox="1">
            <a:spLocks noChangeArrowheads="1"/>
          </p:cNvSpPr>
          <p:nvPr/>
        </p:nvSpPr>
        <p:spPr bwMode="auto">
          <a:xfrm>
            <a:off x="4140200" y="6237288"/>
            <a:ext cx="4637088" cy="304800"/>
          </a:xfrm>
          <a:prstGeom prst="rect">
            <a:avLst/>
          </a:prstGeom>
          <a:noFill/>
          <a:ln w="9525">
            <a:noFill/>
            <a:miter lim="800000"/>
            <a:headEnd/>
            <a:tailEnd/>
          </a:ln>
        </p:spPr>
        <p:txBody>
          <a:bodyPr wrap="none">
            <a:spAutoFit/>
          </a:bodyPr>
          <a:lstStyle/>
          <a:p>
            <a:r>
              <a:rPr lang="en-GB" sz="1400" i="1">
                <a:solidFill>
                  <a:schemeClr val="bg2"/>
                </a:solidFill>
              </a:rPr>
              <a:t>Jackson &amp; Cunnane Neurochem Res 2001; 26: 875-889.</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a:lstStyle/>
          <a:p>
            <a:pPr eaLnBrk="1" hangingPunct="1"/>
            <a:r>
              <a:rPr lang="en-GB" sz="3200" smtClean="0">
                <a:solidFill>
                  <a:srgbClr val="3366CC"/>
                </a:solidFill>
                <a:latin typeface="Verdana" pitchFamily="34" charset="0"/>
              </a:rPr>
              <a:t>Noradrenergic and purinergic cotransmission</a:t>
            </a:r>
          </a:p>
        </p:txBody>
      </p:sp>
      <p:sp>
        <p:nvSpPr>
          <p:cNvPr id="19459" name="Rectangle 3"/>
          <p:cNvSpPr>
            <a:spLocks noGrp="1" noChangeArrowheads="1"/>
          </p:cNvSpPr>
          <p:nvPr>
            <p:ph type="body" idx="1"/>
          </p:nvPr>
        </p:nvSpPr>
        <p:spPr>
          <a:xfrm>
            <a:off x="457200" y="5373688"/>
            <a:ext cx="8229600" cy="1150937"/>
          </a:xfrm>
        </p:spPr>
        <p:txBody>
          <a:bodyPr/>
          <a:lstStyle/>
          <a:p>
            <a:pPr eaLnBrk="1" hangingPunct="1">
              <a:lnSpc>
                <a:spcPct val="80000"/>
              </a:lnSpc>
            </a:pPr>
            <a:r>
              <a:rPr lang="en-GB" sz="2000" smtClean="0"/>
              <a:t>ATP released from SNS acts on P</a:t>
            </a:r>
            <a:r>
              <a:rPr lang="en-GB" sz="2000" baseline="-25000" smtClean="0"/>
              <a:t>2x</a:t>
            </a:r>
            <a:r>
              <a:rPr lang="en-GB" sz="2000" smtClean="0"/>
              <a:t> receptors to cause excitatory junction potentials due to cation influx. NA acts more slowly via </a:t>
            </a:r>
            <a:r>
              <a:rPr lang="en-GB" sz="2000" smtClean="0">
                <a:latin typeface="Symbol" pitchFamily="18" charset="2"/>
              </a:rPr>
              <a:t>a</a:t>
            </a:r>
            <a:r>
              <a:rPr lang="en-GB" sz="2000" baseline="-25000" smtClean="0"/>
              <a:t>1</a:t>
            </a:r>
            <a:r>
              <a:rPr lang="en-GB" sz="2000" smtClean="0"/>
              <a:t>-adrenoceptors to cause a more sustained response  </a:t>
            </a:r>
          </a:p>
        </p:txBody>
      </p:sp>
      <p:pic>
        <p:nvPicPr>
          <p:cNvPr id="19460" name="Picture 5" descr="035"/>
          <p:cNvPicPr>
            <a:picLocks noChangeAspect="1" noChangeArrowheads="1"/>
          </p:cNvPicPr>
          <p:nvPr/>
        </p:nvPicPr>
        <p:blipFill>
          <a:blip r:embed="rId3" cstate="print"/>
          <a:srcRect/>
          <a:stretch>
            <a:fillRect/>
          </a:stretch>
        </p:blipFill>
        <p:spPr bwMode="auto">
          <a:xfrm>
            <a:off x="2271713" y="1828800"/>
            <a:ext cx="4600575"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noFill/>
        </p:spPr>
        <p:txBody>
          <a:bodyPr/>
          <a:lstStyle/>
          <a:p>
            <a:pPr eaLnBrk="1" hangingPunct="1"/>
            <a:r>
              <a:rPr lang="en-GB" sz="3200" dirty="0" smtClean="0">
                <a:solidFill>
                  <a:srgbClr val="3366CC"/>
                </a:solidFill>
                <a:latin typeface="Verdana" pitchFamily="34" charset="0"/>
              </a:rPr>
              <a:t>Outline</a:t>
            </a:r>
          </a:p>
        </p:txBody>
      </p:sp>
      <p:sp>
        <p:nvSpPr>
          <p:cNvPr id="2051" name="Rectangle 3"/>
          <p:cNvSpPr>
            <a:spLocks noGrp="1" noChangeArrowheads="1"/>
          </p:cNvSpPr>
          <p:nvPr>
            <p:ph type="body" idx="1"/>
          </p:nvPr>
        </p:nvSpPr>
        <p:spPr>
          <a:noFill/>
        </p:spPr>
        <p:txBody>
          <a:bodyPr/>
          <a:lstStyle/>
          <a:p>
            <a:pPr eaLnBrk="1" hangingPunct="1"/>
            <a:r>
              <a:rPr lang="en-GB" sz="2400" dirty="0" smtClean="0"/>
              <a:t>The autonomic nervous system</a:t>
            </a:r>
          </a:p>
          <a:p>
            <a:pPr eaLnBrk="1" hangingPunct="1"/>
            <a:r>
              <a:rPr lang="en-GB" sz="2400" dirty="0" smtClean="0"/>
              <a:t>Co-transmission </a:t>
            </a:r>
          </a:p>
          <a:p>
            <a:pPr lvl="1" eaLnBrk="1" hangingPunct="1">
              <a:buFontTx/>
              <a:buChar char="•"/>
            </a:pPr>
            <a:r>
              <a:rPr lang="en-GB" sz="2400" dirty="0" smtClean="0"/>
              <a:t>Evidence for co-transmission</a:t>
            </a:r>
          </a:p>
          <a:p>
            <a:pPr lvl="1" eaLnBrk="1" hangingPunct="1">
              <a:buFontTx/>
              <a:buChar char="•"/>
            </a:pPr>
            <a:r>
              <a:rPr lang="en-GB" sz="2400" dirty="0" smtClean="0"/>
              <a:t>Functional significance</a:t>
            </a:r>
          </a:p>
          <a:p>
            <a:pPr eaLnBrk="1" hangingPunct="1"/>
            <a:r>
              <a:rPr lang="en-GB" sz="2400" dirty="0" smtClean="0"/>
              <a:t>Vasoconstriction (sympathetic)</a:t>
            </a:r>
          </a:p>
          <a:p>
            <a:pPr lvl="1" eaLnBrk="1" hangingPunct="1">
              <a:buFontTx/>
              <a:buChar char="•"/>
            </a:pPr>
            <a:r>
              <a:rPr lang="en-GB" sz="2400" dirty="0" smtClean="0"/>
              <a:t>Noradrenaline</a:t>
            </a:r>
          </a:p>
          <a:p>
            <a:pPr lvl="1" eaLnBrk="1" hangingPunct="1">
              <a:buFontTx/>
              <a:buChar char="•"/>
            </a:pPr>
            <a:r>
              <a:rPr lang="en-GB" sz="2400" dirty="0" smtClean="0"/>
              <a:t>Other co-transmitters – ATP / NPY</a:t>
            </a:r>
          </a:p>
          <a:p>
            <a:pPr eaLnBrk="1" hangingPunct="1"/>
            <a:r>
              <a:rPr lang="en-GB" sz="2400" dirty="0" smtClean="0"/>
              <a:t>Vasodilation (parasympathetic and NANC)</a:t>
            </a:r>
          </a:p>
          <a:p>
            <a:pPr lvl="1" eaLnBrk="1" hangingPunct="1">
              <a:buFontTx/>
              <a:buChar char="•"/>
            </a:pPr>
            <a:r>
              <a:rPr lang="en-GB" sz="2400" dirty="0" smtClean="0"/>
              <a:t>Acetylcholine, non-adrenergic non-cholinergic (NANC) nerves, </a:t>
            </a:r>
            <a:r>
              <a:rPr lang="en-GB" sz="2400" dirty="0" err="1" smtClean="0"/>
              <a:t>peptidergic</a:t>
            </a:r>
            <a:r>
              <a:rPr lang="en-GB" sz="2400" dirty="0" smtClean="0"/>
              <a:t> and </a:t>
            </a:r>
            <a:r>
              <a:rPr lang="en-GB" sz="2400" dirty="0" err="1" smtClean="0"/>
              <a:t>nitrergic</a:t>
            </a:r>
            <a:r>
              <a:rPr lang="en-GB" sz="2400" dirty="0" smtClean="0"/>
              <a:t> nerves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title"/>
          </p:nvPr>
        </p:nvSpPr>
        <p:spPr>
          <a:noFill/>
        </p:spPr>
        <p:txBody>
          <a:bodyPr/>
          <a:lstStyle/>
          <a:p>
            <a:pPr eaLnBrk="1" hangingPunct="1"/>
            <a:r>
              <a:rPr lang="en-GB" sz="3200" smtClean="0">
                <a:solidFill>
                  <a:srgbClr val="3366CC"/>
                </a:solidFill>
                <a:latin typeface="Verdana" pitchFamily="34" charset="0"/>
              </a:rPr>
              <a:t>NPY and noradrenaline</a:t>
            </a:r>
          </a:p>
        </p:txBody>
      </p:sp>
      <p:pic>
        <p:nvPicPr>
          <p:cNvPr id="20483" name="Picture 9" descr="ahea4110308"/>
          <p:cNvPicPr>
            <a:picLocks noChangeAspect="1" noChangeArrowheads="1"/>
          </p:cNvPicPr>
          <p:nvPr/>
        </p:nvPicPr>
        <p:blipFill>
          <a:blip r:embed="rId3" cstate="print"/>
          <a:srcRect t="78139" r="60867"/>
          <a:stretch>
            <a:fillRect/>
          </a:stretch>
        </p:blipFill>
        <p:spPr bwMode="auto">
          <a:xfrm>
            <a:off x="2051050" y="1628775"/>
            <a:ext cx="5184775" cy="3748088"/>
          </a:xfrm>
          <a:prstGeom prst="rect">
            <a:avLst/>
          </a:prstGeom>
          <a:noFill/>
          <a:ln w="9525">
            <a:noFill/>
            <a:miter lim="800000"/>
            <a:headEnd/>
            <a:tailEnd/>
          </a:ln>
        </p:spPr>
      </p:pic>
      <p:sp>
        <p:nvSpPr>
          <p:cNvPr id="20484" name="Text Box 10"/>
          <p:cNvSpPr txBox="1">
            <a:spLocks noChangeArrowheads="1"/>
          </p:cNvSpPr>
          <p:nvPr/>
        </p:nvSpPr>
        <p:spPr bwMode="auto">
          <a:xfrm>
            <a:off x="3276600" y="5949950"/>
            <a:ext cx="4700588" cy="304800"/>
          </a:xfrm>
          <a:prstGeom prst="rect">
            <a:avLst/>
          </a:prstGeom>
          <a:noFill/>
          <a:ln w="9525" algn="ctr">
            <a:noFill/>
            <a:miter lim="800000"/>
            <a:headEnd/>
            <a:tailEnd/>
          </a:ln>
        </p:spPr>
        <p:txBody>
          <a:bodyPr wrap="none">
            <a:spAutoFit/>
          </a:bodyPr>
          <a:lstStyle/>
          <a:p>
            <a:r>
              <a:rPr lang="en-GB" sz="1400" i="1">
                <a:solidFill>
                  <a:schemeClr val="bg2"/>
                </a:solidFill>
              </a:rPr>
              <a:t>Newhouse &amp; Hill Am J Physiol 273: H2119-H2127, 1997; </a:t>
            </a:r>
          </a:p>
        </p:txBody>
      </p:sp>
      <p:sp>
        <p:nvSpPr>
          <p:cNvPr id="20485" name="Text Box 11"/>
          <p:cNvSpPr txBox="1">
            <a:spLocks noChangeArrowheads="1"/>
          </p:cNvSpPr>
          <p:nvPr/>
        </p:nvSpPr>
        <p:spPr bwMode="auto">
          <a:xfrm>
            <a:off x="447675" y="3086100"/>
            <a:ext cx="1458913" cy="366713"/>
          </a:xfrm>
          <a:prstGeom prst="rect">
            <a:avLst/>
          </a:prstGeom>
          <a:noFill/>
          <a:ln w="9525">
            <a:noFill/>
            <a:miter lim="800000"/>
            <a:headEnd/>
            <a:tailEnd/>
          </a:ln>
        </p:spPr>
        <p:txBody>
          <a:bodyPr wrap="none">
            <a:spAutoFit/>
          </a:bodyPr>
          <a:lstStyle/>
          <a:p>
            <a:r>
              <a:rPr lang="en-GB">
                <a:latin typeface="Symbol" pitchFamily="18" charset="2"/>
              </a:rPr>
              <a:t>a</a:t>
            </a:r>
            <a:r>
              <a:rPr lang="en-GB"/>
              <a:t>-antagonist</a:t>
            </a:r>
          </a:p>
        </p:txBody>
      </p:sp>
      <p:sp>
        <p:nvSpPr>
          <p:cNvPr id="20486" name="Text Box 12"/>
          <p:cNvSpPr txBox="1">
            <a:spLocks noChangeArrowheads="1"/>
          </p:cNvSpPr>
          <p:nvPr/>
        </p:nvSpPr>
        <p:spPr bwMode="auto">
          <a:xfrm>
            <a:off x="500063" y="3933825"/>
            <a:ext cx="1538287" cy="915988"/>
          </a:xfrm>
          <a:prstGeom prst="rect">
            <a:avLst/>
          </a:prstGeom>
          <a:noFill/>
          <a:ln w="9525">
            <a:noFill/>
            <a:miter lim="800000"/>
            <a:headEnd/>
            <a:tailEnd/>
          </a:ln>
        </p:spPr>
        <p:txBody>
          <a:bodyPr wrap="none">
            <a:spAutoFit/>
          </a:bodyPr>
          <a:lstStyle/>
          <a:p>
            <a:pPr algn="ctr"/>
            <a:r>
              <a:rPr lang="en-GB">
                <a:latin typeface="Symbol" pitchFamily="18" charset="2"/>
              </a:rPr>
              <a:t>a</a:t>
            </a:r>
            <a:r>
              <a:rPr lang="en-GB"/>
              <a:t>-antagonist</a:t>
            </a:r>
          </a:p>
          <a:p>
            <a:pPr algn="ctr"/>
            <a:r>
              <a:rPr lang="en-GB"/>
              <a:t>+ </a:t>
            </a:r>
          </a:p>
          <a:p>
            <a:pPr algn="ctr"/>
            <a:r>
              <a:rPr lang="en-GB"/>
              <a:t>Y</a:t>
            </a:r>
            <a:r>
              <a:rPr lang="en-GB" baseline="-25000"/>
              <a:t>1</a:t>
            </a:r>
            <a:r>
              <a:rPr lang="en-GB"/>
              <a:t> antagonist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p:spPr>
        <p:txBody>
          <a:bodyPr/>
          <a:lstStyle/>
          <a:p>
            <a:pPr eaLnBrk="1" hangingPunct="1"/>
            <a:r>
              <a:rPr lang="en-GB" sz="3200" smtClean="0">
                <a:solidFill>
                  <a:srgbClr val="3366CC"/>
                </a:solidFill>
                <a:latin typeface="Verdana" pitchFamily="34" charset="0"/>
              </a:rPr>
              <a:t>Nitrergic nerves</a:t>
            </a:r>
          </a:p>
        </p:txBody>
      </p:sp>
      <p:pic>
        <p:nvPicPr>
          <p:cNvPr id="21507" name="Picture 8" descr="Image"/>
          <p:cNvPicPr>
            <a:picLocks noChangeAspect="1" noChangeArrowheads="1"/>
          </p:cNvPicPr>
          <p:nvPr/>
        </p:nvPicPr>
        <p:blipFill>
          <a:blip r:embed="rId3" cstate="print"/>
          <a:srcRect/>
          <a:stretch>
            <a:fillRect/>
          </a:stretch>
        </p:blipFill>
        <p:spPr bwMode="auto">
          <a:xfrm>
            <a:off x="2322513" y="1412875"/>
            <a:ext cx="4410075" cy="2686050"/>
          </a:xfrm>
          <a:prstGeom prst="rect">
            <a:avLst/>
          </a:prstGeom>
          <a:noFill/>
          <a:ln w="9525">
            <a:noFill/>
            <a:miter lim="800000"/>
            <a:headEnd/>
            <a:tailEnd/>
          </a:ln>
        </p:spPr>
      </p:pic>
      <p:sp>
        <p:nvSpPr>
          <p:cNvPr id="21508" name="Rectangle 9"/>
          <p:cNvSpPr>
            <a:spLocks noChangeArrowheads="1"/>
          </p:cNvSpPr>
          <p:nvPr/>
        </p:nvSpPr>
        <p:spPr bwMode="auto">
          <a:xfrm>
            <a:off x="611188" y="4213225"/>
            <a:ext cx="8208962" cy="2100263"/>
          </a:xfrm>
          <a:prstGeom prst="rect">
            <a:avLst/>
          </a:prstGeom>
          <a:noFill/>
          <a:ln w="9525">
            <a:noFill/>
            <a:miter lim="800000"/>
            <a:headEnd/>
            <a:tailEnd/>
          </a:ln>
        </p:spPr>
        <p:txBody>
          <a:bodyPr anchor="ctr">
            <a:spAutoFit/>
          </a:bodyPr>
          <a:lstStyle/>
          <a:p>
            <a:r>
              <a:rPr lang="en-GB" sz="1200"/>
              <a:t>The PCA appears densely innervated with perivascular nNOS-containing nerve fibers (arrows). Some autofluorescence can be seen in the elastic lamella of the vessel. (B) Cross-section of the PCA at the same level as in Fig. 3(A) showing both nNOS-positive perivascular innervation (arrowheads) and thick nNOS-positive nerve bundles (arrow) which run parallel to the trajectory of the PCA. (C) Cross-section of the ON and the PCA – shortly before branching of the CRA – with nNOS-positive perivascular innervation. (D) Overview of Fig. 3(C) showing nNOS-reactive perivascular innervation and fascicular (arrows) nNOS-positive nerves. Central retinal vein (CRV) (star) without nitrergic innervation. ON: optic nerve. (E) Longitudinal section through the CRA at the level of the sclera (Sc) showing nNOS-positive reactivity. Note some nNOS-positive innervation in connection (star) with the dense nNOS-positive innervation of the choroid (Ch). Fascicular nNOS-positive bundle (arrows) run parallel to CRA. Re: Retina. (F) Cross section through the CRA at the ON head level showing delicate nNOS-positive varicosities (arrows) in a similar disposition as observed in Fig. 2D Vi: Vitreous. Lu: Lumen of CRA. Scale bar is 80</a:t>
            </a:r>
            <a:r>
              <a:rPr lang="en-GB" sz="1200">
                <a:latin typeface="Symbol" pitchFamily="18" charset="2"/>
              </a:rPr>
              <a:t>m</a:t>
            </a:r>
            <a:r>
              <a:rPr lang="en-GB" sz="1200"/>
              <a:t>m in (A) and (B), 60</a:t>
            </a:r>
            <a:r>
              <a:rPr lang="en-GB" sz="1200">
                <a:latin typeface="Symbol" pitchFamily="18" charset="2"/>
              </a:rPr>
              <a:t>m</a:t>
            </a:r>
            <a:r>
              <a:rPr lang="en-GB" sz="1200"/>
              <a:t>m in (C) 100</a:t>
            </a:r>
            <a:r>
              <a:rPr lang="en-GB" sz="1200">
                <a:latin typeface="Symbol" pitchFamily="18" charset="2"/>
              </a:rPr>
              <a:t>m</a:t>
            </a:r>
            <a:r>
              <a:rPr lang="en-GB" sz="1200"/>
              <a:t>m in (D), 90</a:t>
            </a:r>
            <a:r>
              <a:rPr lang="en-GB" sz="1200">
                <a:latin typeface="Symbol" pitchFamily="18" charset="2"/>
              </a:rPr>
              <a:t>m</a:t>
            </a:r>
            <a:r>
              <a:rPr lang="en-GB" sz="1200"/>
              <a:t>m in (E) and 50</a:t>
            </a:r>
            <a:r>
              <a:rPr lang="en-GB" sz="1200">
                <a:latin typeface="Symbol" pitchFamily="18" charset="2"/>
              </a:rPr>
              <a:t>m</a:t>
            </a:r>
            <a:r>
              <a:rPr lang="en-GB" sz="1200"/>
              <a:t>m in (F). </a:t>
            </a:r>
          </a:p>
        </p:txBody>
      </p:sp>
      <p:sp>
        <p:nvSpPr>
          <p:cNvPr id="21509" name="Rectangle 16"/>
          <p:cNvSpPr>
            <a:spLocks noChangeArrowheads="1"/>
          </p:cNvSpPr>
          <p:nvPr/>
        </p:nvSpPr>
        <p:spPr bwMode="auto">
          <a:xfrm>
            <a:off x="3727450" y="6308725"/>
            <a:ext cx="5021263" cy="304800"/>
          </a:xfrm>
          <a:prstGeom prst="rect">
            <a:avLst/>
          </a:prstGeom>
          <a:noFill/>
          <a:ln w="9525" algn="ctr">
            <a:noFill/>
            <a:miter lim="800000"/>
            <a:headEnd/>
            <a:tailEnd/>
          </a:ln>
        </p:spPr>
        <p:txBody>
          <a:bodyPr wrap="none">
            <a:spAutoFit/>
          </a:bodyPr>
          <a:lstStyle/>
          <a:p>
            <a:r>
              <a:rPr lang="en-GB" sz="1400" i="1">
                <a:solidFill>
                  <a:schemeClr val="bg2"/>
                </a:solidFill>
              </a:rPr>
              <a:t>Bergua et al., Experimental Eye Research 2003; 77: 367-374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noFill/>
        </p:spPr>
        <p:txBody>
          <a:bodyPr/>
          <a:lstStyle/>
          <a:p>
            <a:pPr eaLnBrk="1" hangingPunct="1"/>
            <a:r>
              <a:rPr lang="en-GB" sz="3200" dirty="0" err="1" smtClean="0">
                <a:solidFill>
                  <a:srgbClr val="3366CC"/>
                </a:solidFill>
                <a:latin typeface="Verdana" pitchFamily="34" charset="0"/>
              </a:rPr>
              <a:t>Nitrergic</a:t>
            </a:r>
            <a:r>
              <a:rPr lang="en-GB" sz="3200" dirty="0" smtClean="0">
                <a:solidFill>
                  <a:srgbClr val="3366CC"/>
                </a:solidFill>
                <a:latin typeface="Verdana" pitchFamily="34" charset="0"/>
              </a:rPr>
              <a:t> nerves -2 </a:t>
            </a:r>
          </a:p>
        </p:txBody>
      </p:sp>
      <p:pic>
        <p:nvPicPr>
          <p:cNvPr id="22531" name="Picture 7" descr=" ">
            <a:hlinkClick r:id="rId3"/>
          </p:cNvPr>
          <p:cNvPicPr>
            <a:picLocks noChangeAspect="1" noChangeArrowheads="1"/>
          </p:cNvPicPr>
          <p:nvPr/>
        </p:nvPicPr>
        <p:blipFill>
          <a:blip r:embed="rId4" cstate="print"/>
          <a:srcRect/>
          <a:stretch>
            <a:fillRect/>
          </a:stretch>
        </p:blipFill>
        <p:spPr bwMode="auto">
          <a:xfrm>
            <a:off x="1541463" y="1873250"/>
            <a:ext cx="5551487" cy="3860800"/>
          </a:xfrm>
          <a:prstGeom prst="rect">
            <a:avLst/>
          </a:prstGeom>
          <a:noFill/>
          <a:ln w="9525">
            <a:noFill/>
            <a:miter lim="800000"/>
            <a:headEnd/>
            <a:tailEnd/>
          </a:ln>
        </p:spPr>
      </p:pic>
      <p:sp>
        <p:nvSpPr>
          <p:cNvPr id="22532" name="Text Box 8"/>
          <p:cNvSpPr txBox="1">
            <a:spLocks noChangeArrowheads="1"/>
          </p:cNvSpPr>
          <p:nvPr/>
        </p:nvSpPr>
        <p:spPr bwMode="auto">
          <a:xfrm>
            <a:off x="323850" y="1412875"/>
            <a:ext cx="3321050" cy="366713"/>
          </a:xfrm>
          <a:prstGeom prst="rect">
            <a:avLst/>
          </a:prstGeom>
          <a:noFill/>
          <a:ln w="9525">
            <a:noFill/>
            <a:miter lim="800000"/>
            <a:headEnd/>
            <a:tailEnd/>
          </a:ln>
        </p:spPr>
        <p:txBody>
          <a:bodyPr wrap="none">
            <a:spAutoFit/>
          </a:bodyPr>
          <a:lstStyle/>
          <a:p>
            <a:r>
              <a:rPr lang="en-GB"/>
              <a:t>Monkey middle cerebral artery </a:t>
            </a:r>
          </a:p>
        </p:txBody>
      </p:sp>
      <p:sp>
        <p:nvSpPr>
          <p:cNvPr id="22533" name="Rectangle 9"/>
          <p:cNvSpPr>
            <a:spLocks noChangeArrowheads="1"/>
          </p:cNvSpPr>
          <p:nvPr/>
        </p:nvSpPr>
        <p:spPr bwMode="auto">
          <a:xfrm>
            <a:off x="4322763" y="6148388"/>
            <a:ext cx="4281487" cy="304800"/>
          </a:xfrm>
          <a:prstGeom prst="rect">
            <a:avLst/>
          </a:prstGeom>
          <a:noFill/>
          <a:ln w="9525" algn="ctr">
            <a:noFill/>
            <a:miter lim="800000"/>
            <a:headEnd/>
            <a:tailEnd/>
          </a:ln>
        </p:spPr>
        <p:txBody>
          <a:bodyPr wrap="none">
            <a:spAutoFit/>
          </a:bodyPr>
          <a:lstStyle/>
          <a:p>
            <a:r>
              <a:rPr lang="en-GB" sz="1400" i="1">
                <a:solidFill>
                  <a:schemeClr val="bg2"/>
                </a:solidFill>
              </a:rPr>
              <a:t>Toda &amp; Okamura Pharmacol Rev 55:271-324, 2003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w="9525">
            <a:noFill/>
            <a:miter lim="800000"/>
            <a:headEnd/>
            <a:tailEnd/>
          </a:ln>
          <a:extLst/>
        </p:spPr>
        <p:txBody>
          <a:bodyPr vert="horz" wrap="square" lIns="91440" tIns="45720" rIns="91440" bIns="45720" numCol="1" anchor="ctr" anchorCtr="0" compatLnSpc="1">
            <a:prstTxWarp prst="textNoShape">
              <a:avLst/>
            </a:prstTxWarp>
          </a:bodyPr>
          <a:lstStyle>
            <a:lvl1pPr algn="ctr" eaLnBrk="1" hangingPunct="1">
              <a:defRPr sz="3200">
                <a:solidFill>
                  <a:srgbClr val="3366CC"/>
                </a:solidFill>
                <a:latin typeface="Verdana" pitchFamily="34" charset="0"/>
                <a:ea typeface="+mj-ea"/>
                <a:cs typeface="+mj-cs"/>
              </a:defRPr>
            </a:lvl1pPr>
            <a:lvl2pPr algn="ctr" eaLnBrk="0" hangingPunct="0">
              <a:defRPr sz="4400">
                <a:solidFill>
                  <a:schemeClr val="tx2"/>
                </a:solidFill>
              </a:defRPr>
            </a:lvl2pPr>
            <a:lvl3pPr algn="ctr" eaLnBrk="0" hangingPunct="0">
              <a:defRPr sz="4400">
                <a:solidFill>
                  <a:schemeClr val="tx2"/>
                </a:solidFill>
              </a:defRPr>
            </a:lvl3pPr>
            <a:lvl4pPr algn="ctr" eaLnBrk="0" hangingPunct="0">
              <a:defRPr sz="4400">
                <a:solidFill>
                  <a:schemeClr val="tx2"/>
                </a:solidFill>
              </a:defRPr>
            </a:lvl4pPr>
            <a:lvl5pPr algn="ctr" eaLnBrk="0" hangingPunct="0">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n-GB" sz="1800" dirty="0"/>
              <a:t>Major contributors to reflex neurogenic cutaneous vasoconstriction and vasodilation in humans, along with a summary of some potential modifiers of these processes.</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6960" y="5989590"/>
            <a:ext cx="4052160" cy="6466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840" y="979303"/>
            <a:ext cx="767664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735841"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100" b="1">
                <a:latin typeface="Arial" charset="0"/>
              </a:rPr>
              <a:t>Charkoudian N J Appl Physiol 2010;109:1221-1228</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sz="900">
                <a:latin typeface="Arial" charset="0"/>
              </a:rPr>
              <a:t>©2010 by American Physiological Society</a:t>
            </a:r>
          </a:p>
        </p:txBody>
      </p:sp>
    </p:spTree>
    <p:extLst>
      <p:ext uri="{BB962C8B-B14F-4D97-AF65-F5344CB8AC3E}">
        <p14:creationId xmlns:p14="http://schemas.microsoft.com/office/powerpoint/2010/main" val="19117507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title"/>
          </p:nvPr>
        </p:nvSpPr>
        <p:spPr>
          <a:xfrm>
            <a:off x="457200" y="274638"/>
            <a:ext cx="8229600" cy="993775"/>
          </a:xfrm>
          <a:noFill/>
        </p:spPr>
        <p:txBody>
          <a:bodyPr/>
          <a:lstStyle/>
          <a:p>
            <a:pPr eaLnBrk="1" hangingPunct="1"/>
            <a:r>
              <a:rPr lang="en-GB" sz="3200" smtClean="0">
                <a:solidFill>
                  <a:srgbClr val="3366CC"/>
                </a:solidFill>
                <a:latin typeface="Verdana" pitchFamily="34" charset="0"/>
              </a:rPr>
              <a:t>Summary</a:t>
            </a:r>
          </a:p>
        </p:txBody>
      </p:sp>
      <p:sp>
        <p:nvSpPr>
          <p:cNvPr id="23555" name="Rectangle 7"/>
          <p:cNvSpPr>
            <a:spLocks noGrp="1" noChangeArrowheads="1"/>
          </p:cNvSpPr>
          <p:nvPr>
            <p:ph type="body" idx="1"/>
          </p:nvPr>
        </p:nvSpPr>
        <p:spPr/>
        <p:txBody>
          <a:bodyPr/>
          <a:lstStyle/>
          <a:p>
            <a:pPr eaLnBrk="1" hangingPunct="1">
              <a:lnSpc>
                <a:spcPct val="90000"/>
              </a:lnSpc>
            </a:pPr>
            <a:r>
              <a:rPr lang="en-GB" sz="2400" smtClean="0"/>
              <a:t>Arteries and veins may be innervated by sympathetic, parasympathetic and non-adrenergic non cholinergic (NANC) fibres, although sympathetic fibres are generally dominant in most blood vessels.</a:t>
            </a:r>
          </a:p>
          <a:p>
            <a:pPr eaLnBrk="1" hangingPunct="1">
              <a:lnSpc>
                <a:spcPct val="90000"/>
              </a:lnSpc>
            </a:pPr>
            <a:r>
              <a:rPr lang="en-GB" sz="2400" smtClean="0"/>
              <a:t>Neurotransmitter release occurs from vesicles as a result of a rise in intracellular Ca</a:t>
            </a:r>
            <a:r>
              <a:rPr lang="en-GB" sz="2400" baseline="30000" smtClean="0"/>
              <a:t>2+</a:t>
            </a:r>
            <a:r>
              <a:rPr lang="en-GB" sz="2400" smtClean="0"/>
              <a:t>. Release is intermittent and the relationship between the vesicle and the target cell shows variable specialization. </a:t>
            </a:r>
          </a:p>
          <a:p>
            <a:pPr eaLnBrk="1" hangingPunct="1">
              <a:lnSpc>
                <a:spcPct val="90000"/>
              </a:lnSpc>
            </a:pPr>
            <a:r>
              <a:rPr lang="en-GB" sz="2400" smtClean="0"/>
              <a:t>Many (most?) nerves contain more than one transmitter and co-transmission (either prejunctional or postjunctional) is an important aspect of neurovascular regulation.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title"/>
          </p:nvPr>
        </p:nvSpPr>
        <p:spPr>
          <a:xfrm>
            <a:off x="457200" y="274638"/>
            <a:ext cx="8229600" cy="993775"/>
          </a:xfrm>
          <a:noFill/>
        </p:spPr>
        <p:txBody>
          <a:bodyPr/>
          <a:lstStyle/>
          <a:p>
            <a:pPr eaLnBrk="1" hangingPunct="1"/>
            <a:r>
              <a:rPr lang="en-GB" sz="3200" smtClean="0">
                <a:solidFill>
                  <a:srgbClr val="3366CC"/>
                </a:solidFill>
                <a:latin typeface="Verdana" pitchFamily="34" charset="0"/>
              </a:rPr>
              <a:t>Further reading</a:t>
            </a:r>
          </a:p>
        </p:txBody>
      </p:sp>
      <p:sp>
        <p:nvSpPr>
          <p:cNvPr id="24579" name="Rectangle 7"/>
          <p:cNvSpPr>
            <a:spLocks noGrp="1" noChangeArrowheads="1"/>
          </p:cNvSpPr>
          <p:nvPr>
            <p:ph type="body" idx="1"/>
          </p:nvPr>
        </p:nvSpPr>
        <p:spPr/>
        <p:txBody>
          <a:bodyPr/>
          <a:lstStyle/>
          <a:p>
            <a:pPr marL="457200" indent="-457200" eaLnBrk="1" hangingPunct="1">
              <a:lnSpc>
                <a:spcPct val="90000"/>
              </a:lnSpc>
              <a:buFontTx/>
              <a:buAutoNum type="arabicPeriod"/>
            </a:pPr>
            <a:r>
              <a:rPr lang="en-GB" sz="2200" smtClean="0">
                <a:latin typeface="Calibri" pitchFamily="34" charset="0"/>
              </a:rPr>
              <a:t>Toda N, Okamura T.  The pharmacology of nitric oxide in the peripheral nervous system of blood vessels. Pharmacol Rev. 2003;55:271-324.</a:t>
            </a:r>
          </a:p>
          <a:p>
            <a:pPr marL="457200" indent="-457200" eaLnBrk="1" hangingPunct="1">
              <a:lnSpc>
                <a:spcPct val="90000"/>
              </a:lnSpc>
              <a:buFontTx/>
              <a:buAutoNum type="arabicPeriod"/>
            </a:pPr>
            <a:r>
              <a:rPr lang="en-GB" sz="2200" smtClean="0">
                <a:latin typeface="Calibri" pitchFamily="34" charset="0"/>
              </a:rPr>
              <a:t>Burnstock G. Cotransmission. Curr Opin Pharmacol. 2004 Feb;4(1):47-52. </a:t>
            </a:r>
          </a:p>
          <a:p>
            <a:pPr marL="457200" indent="-457200" eaLnBrk="1" hangingPunct="1">
              <a:lnSpc>
                <a:spcPct val="90000"/>
              </a:lnSpc>
              <a:buFontTx/>
              <a:buAutoNum type="arabicPeriod"/>
            </a:pPr>
            <a:r>
              <a:rPr lang="en-GB" sz="2200" smtClean="0">
                <a:latin typeface="Calibri" pitchFamily="34" charset="0"/>
              </a:rPr>
              <a:t>Burnstock G. Pathophysiology and therapeutic potential of purinergic signaling. Pharmacol Rev. 2006;58:58-86. </a:t>
            </a:r>
          </a:p>
          <a:p>
            <a:pPr marL="457200" indent="-457200" eaLnBrk="1" hangingPunct="1">
              <a:lnSpc>
                <a:spcPct val="90000"/>
              </a:lnSpc>
              <a:buFontTx/>
              <a:buAutoNum type="arabicPeriod"/>
            </a:pPr>
            <a:r>
              <a:rPr lang="en-GB" sz="2200" smtClean="0">
                <a:latin typeface="Calibri" pitchFamily="34" charset="0"/>
              </a:rPr>
              <a:t>Pablo Huidobro-Toro J, Veronica Donoso M. Sympathetic co-transmission: the coordinated action of ATP and noradrenaline and their modulation by neuropeptide Y in human vascular neuroeffector junctions. Eur J Pharmacol. 2004;500:27-35. </a:t>
            </a:r>
          </a:p>
          <a:p>
            <a:pPr marL="457200" indent="-457200" eaLnBrk="1" hangingPunct="1">
              <a:lnSpc>
                <a:spcPct val="90000"/>
              </a:lnSpc>
              <a:buFontTx/>
              <a:buAutoNum type="arabicPeriod"/>
            </a:pPr>
            <a:r>
              <a:rPr lang="en-GB" sz="2200" smtClean="0">
                <a:latin typeface="Calibri" pitchFamily="34" charset="0"/>
              </a:rPr>
              <a:t>Brain SD, Grant AD. Vascular actions of calcitonin gene-related peptide and adrenomedullin. Physiol Rev. 2004;84:903-34. </a:t>
            </a:r>
          </a:p>
          <a:p>
            <a:pPr marL="457200" indent="-457200" eaLnBrk="1" hangingPunct="1">
              <a:lnSpc>
                <a:spcPct val="90000"/>
              </a:lnSpc>
            </a:pPr>
            <a:endParaRPr lang="en-GB" sz="2200" smtClean="0">
              <a:latin typeface="Calibri" pitchFamily="34" charset="0"/>
            </a:endParaRPr>
          </a:p>
          <a:p>
            <a:pPr marL="457200" indent="-457200" eaLnBrk="1" hangingPunct="1">
              <a:lnSpc>
                <a:spcPct val="90000"/>
              </a:lnSpc>
            </a:pPr>
            <a:endParaRPr lang="en-GB" sz="2200" smtClean="0">
              <a:latin typeface="Calibri" pitchFamily="34" charset="0"/>
            </a:endParaRPr>
          </a:p>
          <a:p>
            <a:pPr marL="457200" indent="-457200" eaLnBrk="1" hangingPunct="1">
              <a:lnSpc>
                <a:spcPct val="90000"/>
              </a:lnSpc>
            </a:pPr>
            <a:endParaRPr lang="en-GB" sz="2200" smtClean="0">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77850" y="0"/>
            <a:ext cx="7954963" cy="990600"/>
          </a:xfrm>
          <a:noFill/>
        </p:spPr>
        <p:txBody>
          <a:bodyPr/>
          <a:lstStyle/>
          <a:p>
            <a:pPr eaLnBrk="1" hangingPunct="1"/>
            <a:r>
              <a:rPr lang="en-US" sz="3200" smtClean="0">
                <a:solidFill>
                  <a:srgbClr val="3366CC"/>
                </a:solidFill>
                <a:latin typeface="Verdana" pitchFamily="34" charset="0"/>
              </a:rPr>
              <a:t>ANS divisions</a:t>
            </a:r>
          </a:p>
        </p:txBody>
      </p:sp>
      <p:sp>
        <p:nvSpPr>
          <p:cNvPr id="3075" name="Rectangle 3"/>
          <p:cNvSpPr>
            <a:spLocks noGrp="1" noChangeArrowheads="1"/>
          </p:cNvSpPr>
          <p:nvPr>
            <p:ph type="body" idx="1"/>
          </p:nvPr>
        </p:nvSpPr>
        <p:spPr>
          <a:xfrm>
            <a:off x="323850" y="1268413"/>
            <a:ext cx="3743325" cy="5184775"/>
          </a:xfrm>
        </p:spPr>
        <p:txBody>
          <a:bodyPr/>
          <a:lstStyle/>
          <a:p>
            <a:pPr eaLnBrk="1" hangingPunct="1"/>
            <a:r>
              <a:rPr lang="en-US" sz="2400" smtClean="0"/>
              <a:t>Sympathetic division</a:t>
            </a:r>
          </a:p>
          <a:p>
            <a:pPr lvl="1" eaLnBrk="1" hangingPunct="1"/>
            <a:r>
              <a:rPr lang="en-GB" sz="2000" smtClean="0"/>
              <a:t>Thoracolumbar division</a:t>
            </a:r>
          </a:p>
          <a:p>
            <a:pPr lvl="1" eaLnBrk="1" hangingPunct="1"/>
            <a:r>
              <a:rPr lang="en-GB" sz="2000" smtClean="0"/>
              <a:t>Preganglionic cell bodies  at T1-L2</a:t>
            </a:r>
            <a:endParaRPr lang="en-US" sz="2000" smtClean="0"/>
          </a:p>
          <a:p>
            <a:pPr eaLnBrk="1" hangingPunct="1"/>
            <a:r>
              <a:rPr lang="en-US" sz="2400" smtClean="0"/>
              <a:t>Parasympathetic division</a:t>
            </a:r>
          </a:p>
          <a:p>
            <a:pPr lvl="1" eaLnBrk="1" hangingPunct="1"/>
            <a:r>
              <a:rPr lang="en-GB" sz="2000" smtClean="0"/>
              <a:t>Craniosacral division</a:t>
            </a:r>
          </a:p>
          <a:p>
            <a:pPr lvl="1" eaLnBrk="1" hangingPunct="1"/>
            <a:r>
              <a:rPr lang="en-GB" sz="2000" smtClean="0"/>
              <a:t>Preganglionic cell bodies </a:t>
            </a:r>
          </a:p>
          <a:p>
            <a:pPr eaLnBrk="1" hangingPunct="1"/>
            <a:r>
              <a:rPr lang="en-US" sz="2400" smtClean="0"/>
              <a:t>Dual innervation – many organs receive opposing inputs from both divisions</a:t>
            </a:r>
          </a:p>
        </p:txBody>
      </p:sp>
      <p:pic>
        <p:nvPicPr>
          <p:cNvPr id="3076" name="Picture 4" descr="mm3lf1503_c"/>
          <p:cNvPicPr>
            <a:picLocks noChangeAspect="1" noChangeArrowheads="1"/>
          </p:cNvPicPr>
          <p:nvPr/>
        </p:nvPicPr>
        <p:blipFill>
          <a:blip r:embed="rId3" cstate="print"/>
          <a:srcRect l="9924" r="10687"/>
          <a:stretch>
            <a:fillRect/>
          </a:stretch>
        </p:blipFill>
        <p:spPr bwMode="auto">
          <a:xfrm>
            <a:off x="4572000" y="1125538"/>
            <a:ext cx="4322763" cy="5735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m3lf1504a_c"/>
          <p:cNvPicPr>
            <a:picLocks noChangeAspect="1" noChangeArrowheads="1"/>
          </p:cNvPicPr>
          <p:nvPr/>
        </p:nvPicPr>
        <p:blipFill>
          <a:blip r:embed="rId3" cstate="print"/>
          <a:srcRect/>
          <a:stretch>
            <a:fillRect/>
          </a:stretch>
        </p:blipFill>
        <p:spPr bwMode="auto">
          <a:xfrm>
            <a:off x="395288" y="2708275"/>
            <a:ext cx="8532812" cy="3968750"/>
          </a:xfrm>
          <a:prstGeom prst="rect">
            <a:avLst/>
          </a:prstGeom>
          <a:noFill/>
          <a:ln w="9525">
            <a:noFill/>
            <a:miter lim="800000"/>
            <a:headEnd/>
            <a:tailEnd/>
          </a:ln>
        </p:spPr>
      </p:pic>
      <p:sp>
        <p:nvSpPr>
          <p:cNvPr id="4099" name="Rectangle 3"/>
          <p:cNvSpPr>
            <a:spLocks noGrp="1" noChangeArrowheads="1"/>
          </p:cNvSpPr>
          <p:nvPr>
            <p:ph type="title"/>
          </p:nvPr>
        </p:nvSpPr>
        <p:spPr>
          <a:noFill/>
        </p:spPr>
        <p:txBody>
          <a:bodyPr/>
          <a:lstStyle/>
          <a:p>
            <a:pPr eaLnBrk="1" hangingPunct="1"/>
            <a:r>
              <a:rPr lang="en-US" sz="3200" smtClean="0">
                <a:solidFill>
                  <a:srgbClr val="3366CC"/>
                </a:solidFill>
                <a:latin typeface="Verdana" pitchFamily="34" charset="0"/>
                <a:sym typeface="Wingdings 3" pitchFamily="18" charset="2"/>
              </a:rPr>
              <a:t>Sympathetic neurotransmitters</a:t>
            </a:r>
          </a:p>
        </p:txBody>
      </p:sp>
      <p:sp>
        <p:nvSpPr>
          <p:cNvPr id="4100" name="Rectangle 4"/>
          <p:cNvSpPr>
            <a:spLocks noGrp="1" noChangeArrowheads="1"/>
          </p:cNvSpPr>
          <p:nvPr>
            <p:ph type="body" sz="half" idx="1"/>
          </p:nvPr>
        </p:nvSpPr>
        <p:spPr>
          <a:xfrm>
            <a:off x="457200" y="1600200"/>
            <a:ext cx="8291513" cy="1612900"/>
          </a:xfrm>
        </p:spPr>
        <p:txBody>
          <a:bodyPr/>
          <a:lstStyle/>
          <a:p>
            <a:pPr eaLnBrk="1" hangingPunct="1"/>
            <a:r>
              <a:rPr lang="en-US" smtClean="0">
                <a:sym typeface="Wingdings 3" pitchFamily="18" charset="2"/>
              </a:rPr>
              <a:t>Acetylcholine at pre-postganglionic synapse</a:t>
            </a:r>
          </a:p>
          <a:p>
            <a:pPr eaLnBrk="1" hangingPunct="1"/>
            <a:r>
              <a:rPr lang="en-US" smtClean="0">
                <a:sym typeface="Wingdings 3" pitchFamily="18" charset="2"/>
              </a:rPr>
              <a:t>Noradrenaline at postganglionic axon terminal on effector organ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m3lf1504b_c"/>
          <p:cNvPicPr>
            <a:picLocks noChangeAspect="1" noChangeArrowheads="1"/>
          </p:cNvPicPr>
          <p:nvPr/>
        </p:nvPicPr>
        <p:blipFill>
          <a:blip r:embed="rId3" cstate="print"/>
          <a:srcRect/>
          <a:stretch>
            <a:fillRect/>
          </a:stretch>
        </p:blipFill>
        <p:spPr bwMode="auto">
          <a:xfrm>
            <a:off x="763588" y="3068638"/>
            <a:ext cx="7696200" cy="3776662"/>
          </a:xfrm>
          <a:prstGeom prst="rect">
            <a:avLst/>
          </a:prstGeom>
          <a:noFill/>
          <a:ln w="9525">
            <a:noFill/>
            <a:miter lim="800000"/>
            <a:headEnd/>
            <a:tailEnd/>
          </a:ln>
        </p:spPr>
      </p:pic>
      <p:sp>
        <p:nvSpPr>
          <p:cNvPr id="5123" name="Rectangle 3"/>
          <p:cNvSpPr>
            <a:spLocks noGrp="1" noChangeArrowheads="1"/>
          </p:cNvSpPr>
          <p:nvPr>
            <p:ph type="title"/>
          </p:nvPr>
        </p:nvSpPr>
        <p:spPr>
          <a:noFill/>
        </p:spPr>
        <p:txBody>
          <a:bodyPr/>
          <a:lstStyle/>
          <a:p>
            <a:pPr eaLnBrk="1" hangingPunct="1"/>
            <a:r>
              <a:rPr lang="en-US" sz="3200" smtClean="0">
                <a:solidFill>
                  <a:srgbClr val="3366CC"/>
                </a:solidFill>
                <a:latin typeface="Verdana" pitchFamily="34" charset="0"/>
                <a:sym typeface="Wingdings 3" pitchFamily="18" charset="2"/>
              </a:rPr>
              <a:t>Parasympathetic neurotransmitters</a:t>
            </a:r>
          </a:p>
        </p:txBody>
      </p:sp>
      <p:sp>
        <p:nvSpPr>
          <p:cNvPr id="5124" name="Rectangle 4"/>
          <p:cNvSpPr>
            <a:spLocks noGrp="1" noChangeArrowheads="1"/>
          </p:cNvSpPr>
          <p:nvPr>
            <p:ph type="body" sz="half" idx="1"/>
          </p:nvPr>
        </p:nvSpPr>
        <p:spPr>
          <a:xfrm>
            <a:off x="457200" y="1600200"/>
            <a:ext cx="8147050" cy="1612900"/>
          </a:xfrm>
        </p:spPr>
        <p:txBody>
          <a:bodyPr/>
          <a:lstStyle/>
          <a:p>
            <a:pPr eaLnBrk="1" hangingPunct="1"/>
            <a:r>
              <a:rPr lang="en-US" smtClean="0">
                <a:sym typeface="Wingdings 3" pitchFamily="18" charset="2"/>
              </a:rPr>
              <a:t>ACh at pre-postganglionic synapse</a:t>
            </a:r>
          </a:p>
          <a:p>
            <a:pPr eaLnBrk="1" hangingPunct="1"/>
            <a:r>
              <a:rPr lang="en-US" smtClean="0">
                <a:sym typeface="Wingdings 3" pitchFamily="18" charset="2"/>
              </a:rPr>
              <a:t>ACh at postganglionic axon terminal on effector organ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title"/>
          </p:nvPr>
        </p:nvSpPr>
        <p:spPr>
          <a:noFill/>
        </p:spPr>
        <p:txBody>
          <a:bodyPr/>
          <a:lstStyle/>
          <a:p>
            <a:pPr eaLnBrk="1" hangingPunct="1"/>
            <a:r>
              <a:rPr lang="en-GB" sz="3200" smtClean="0">
                <a:solidFill>
                  <a:srgbClr val="3366CC"/>
                </a:solidFill>
                <a:latin typeface="Verdana" pitchFamily="34" charset="0"/>
              </a:rPr>
              <a:t>Autonomic innervation of the vasculature</a:t>
            </a:r>
          </a:p>
        </p:txBody>
      </p:sp>
      <p:sp>
        <p:nvSpPr>
          <p:cNvPr id="6147" name="Rectangle 7"/>
          <p:cNvSpPr>
            <a:spLocks noGrp="1" noChangeArrowheads="1"/>
          </p:cNvSpPr>
          <p:nvPr>
            <p:ph type="body" idx="1"/>
          </p:nvPr>
        </p:nvSpPr>
        <p:spPr>
          <a:xfrm>
            <a:off x="4211960" y="1772816"/>
            <a:ext cx="8291512" cy="3312368"/>
          </a:xfrm>
          <a:noFill/>
        </p:spPr>
        <p:txBody>
          <a:bodyPr/>
          <a:lstStyle/>
          <a:p>
            <a:pPr eaLnBrk="1" hangingPunct="1">
              <a:lnSpc>
                <a:spcPct val="90000"/>
              </a:lnSpc>
            </a:pPr>
            <a:r>
              <a:rPr lang="en-GB" sz="1800" dirty="0" smtClean="0"/>
              <a:t>Sympathetic nerves accompany arteries </a:t>
            </a:r>
          </a:p>
          <a:p>
            <a:pPr eaLnBrk="1" hangingPunct="1">
              <a:lnSpc>
                <a:spcPct val="90000"/>
              </a:lnSpc>
            </a:pPr>
            <a:r>
              <a:rPr lang="en-GB" sz="1800" dirty="0" smtClean="0"/>
              <a:t>and veins. </a:t>
            </a:r>
            <a:r>
              <a:rPr lang="en-GB" sz="1800" dirty="0"/>
              <a:t>R</a:t>
            </a:r>
            <a:r>
              <a:rPr lang="en-GB" sz="1800" dirty="0" smtClean="0"/>
              <a:t>amify in the adventitia. </a:t>
            </a:r>
          </a:p>
          <a:p>
            <a:pPr eaLnBrk="1" hangingPunct="1">
              <a:lnSpc>
                <a:spcPct val="90000"/>
              </a:lnSpc>
            </a:pPr>
            <a:endParaRPr lang="en-GB" sz="1800" dirty="0" smtClean="0"/>
          </a:p>
          <a:p>
            <a:pPr eaLnBrk="1" hangingPunct="1">
              <a:lnSpc>
                <a:spcPct val="90000"/>
              </a:lnSpc>
            </a:pPr>
            <a:r>
              <a:rPr lang="en-GB" sz="1800" dirty="0" smtClean="0"/>
              <a:t>Un-</a:t>
            </a:r>
            <a:r>
              <a:rPr lang="en-GB" sz="1800" dirty="0" err="1" smtClean="0"/>
              <a:t>myelinated</a:t>
            </a:r>
            <a:r>
              <a:rPr lang="en-GB" sz="1800" dirty="0" smtClean="0"/>
              <a:t>. Schwann cells. </a:t>
            </a:r>
          </a:p>
          <a:p>
            <a:pPr eaLnBrk="1" hangingPunct="1">
              <a:lnSpc>
                <a:spcPct val="90000"/>
              </a:lnSpc>
            </a:pPr>
            <a:endParaRPr lang="en-GB" sz="1800" dirty="0" smtClean="0"/>
          </a:p>
          <a:p>
            <a:pPr eaLnBrk="1" hangingPunct="1">
              <a:lnSpc>
                <a:spcPct val="90000"/>
              </a:lnSpc>
            </a:pPr>
            <a:r>
              <a:rPr lang="en-GB" sz="1800" dirty="0" smtClean="0"/>
              <a:t>Varicosities (small enlargements along </a:t>
            </a:r>
          </a:p>
          <a:p>
            <a:pPr eaLnBrk="1" hangingPunct="1">
              <a:lnSpc>
                <a:spcPct val="90000"/>
              </a:lnSpc>
            </a:pPr>
            <a:r>
              <a:rPr lang="en-GB" sz="1800" dirty="0" smtClean="0"/>
              <a:t>the nerve fibres) are the site of </a:t>
            </a:r>
          </a:p>
          <a:p>
            <a:pPr eaLnBrk="1" hangingPunct="1">
              <a:lnSpc>
                <a:spcPct val="90000"/>
              </a:lnSpc>
            </a:pPr>
            <a:r>
              <a:rPr lang="en-GB" sz="1800" dirty="0" smtClean="0"/>
              <a:t>neurotransmitter release.</a:t>
            </a:r>
          </a:p>
          <a:p>
            <a:pPr eaLnBrk="1" hangingPunct="1">
              <a:lnSpc>
                <a:spcPct val="90000"/>
              </a:lnSpc>
            </a:pPr>
            <a:endParaRPr lang="en-GB" sz="1800" dirty="0"/>
          </a:p>
          <a:p>
            <a:pPr marL="0" indent="0" eaLnBrk="1" hangingPunct="1">
              <a:lnSpc>
                <a:spcPct val="90000"/>
              </a:lnSpc>
              <a:buNone/>
            </a:pPr>
            <a:r>
              <a:rPr lang="en-GB" sz="1800" dirty="0" smtClean="0"/>
              <a:t>	Noradrenaline vasoconstriction </a:t>
            </a:r>
          </a:p>
          <a:p>
            <a:pPr marL="0" indent="0" eaLnBrk="1" hangingPunct="1">
              <a:lnSpc>
                <a:spcPct val="90000"/>
              </a:lnSpc>
              <a:buNone/>
            </a:pPr>
            <a:r>
              <a:rPr lang="en-GB" sz="1800" dirty="0">
                <a:latin typeface="Symbol" pitchFamily="18" charset="2"/>
              </a:rPr>
              <a:t>	</a:t>
            </a:r>
            <a:r>
              <a:rPr lang="en-GB" sz="1800" dirty="0" smtClean="0">
                <a:latin typeface="Symbol" pitchFamily="18" charset="2"/>
              </a:rPr>
              <a:t>	a1</a:t>
            </a:r>
            <a:r>
              <a:rPr lang="en-GB" sz="1800" dirty="0" smtClean="0"/>
              <a:t>-adrenoceptors</a:t>
            </a:r>
            <a:endParaRPr lang="en-GB" sz="1800" dirty="0"/>
          </a:p>
          <a:p>
            <a:pPr marL="0" indent="0" eaLnBrk="1" hangingPunct="1">
              <a:lnSpc>
                <a:spcPct val="90000"/>
              </a:lnSpc>
              <a:buNone/>
            </a:pPr>
            <a:r>
              <a:rPr lang="en-GB" sz="1800" dirty="0" smtClean="0"/>
              <a:t> </a:t>
            </a:r>
          </a:p>
        </p:txBody>
      </p:sp>
      <p:pic>
        <p:nvPicPr>
          <p:cNvPr id="1026" name="Picture 2" descr="http://media.wiley.com/mrw_images/compphys/articles/cp010410/image_n/ncp01041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17" y="1591073"/>
            <a:ext cx="4255655" cy="31340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7504" y="5009225"/>
            <a:ext cx="8735653" cy="1837426"/>
          </a:xfrm>
          <a:prstGeom prst="rect">
            <a:avLst/>
          </a:prstGeom>
        </p:spPr>
        <p:txBody>
          <a:bodyPr wrap="square">
            <a:spAutoFit/>
          </a:bodyPr>
          <a:lstStyle/>
          <a:p>
            <a:pPr eaLnBrk="1" hangingPunct="1">
              <a:lnSpc>
                <a:spcPct val="90000"/>
              </a:lnSpc>
            </a:pPr>
            <a:r>
              <a:rPr lang="en-GB" dirty="0" smtClean="0"/>
              <a:t>Parasympathetic </a:t>
            </a:r>
            <a:r>
              <a:rPr lang="en-GB" dirty="0"/>
              <a:t>fibres rarely innervate blood vessels </a:t>
            </a:r>
            <a:endParaRPr lang="en-GB" dirty="0" smtClean="0"/>
          </a:p>
          <a:p>
            <a:pPr eaLnBrk="1" hangingPunct="1">
              <a:lnSpc>
                <a:spcPct val="90000"/>
              </a:lnSpc>
            </a:pPr>
            <a:r>
              <a:rPr lang="en-GB" dirty="0"/>
              <a:t> </a:t>
            </a:r>
            <a:r>
              <a:rPr lang="en-GB" dirty="0" smtClean="0"/>
              <a:t>       salivary </a:t>
            </a:r>
            <a:r>
              <a:rPr lang="en-GB" dirty="0"/>
              <a:t>glands, gastrointestinal glands, genital erectile </a:t>
            </a:r>
            <a:r>
              <a:rPr lang="en-GB" dirty="0" smtClean="0"/>
              <a:t>tissue</a:t>
            </a:r>
          </a:p>
          <a:p>
            <a:pPr eaLnBrk="1" hangingPunct="1">
              <a:lnSpc>
                <a:spcPct val="90000"/>
              </a:lnSpc>
            </a:pPr>
            <a:endParaRPr lang="en-GB" dirty="0"/>
          </a:p>
          <a:p>
            <a:pPr eaLnBrk="1" hangingPunct="1">
              <a:lnSpc>
                <a:spcPct val="90000"/>
              </a:lnSpc>
            </a:pPr>
            <a:r>
              <a:rPr lang="en-GB" dirty="0"/>
              <a:t>	</a:t>
            </a:r>
            <a:r>
              <a:rPr lang="en-GB" dirty="0" smtClean="0"/>
              <a:t>	Acetylcholine vasodilation</a:t>
            </a:r>
          </a:p>
          <a:p>
            <a:pPr eaLnBrk="1" hangingPunct="1">
              <a:lnSpc>
                <a:spcPct val="90000"/>
              </a:lnSpc>
            </a:pPr>
            <a:r>
              <a:rPr lang="en-GB" dirty="0"/>
              <a:t>	</a:t>
            </a:r>
            <a:r>
              <a:rPr lang="en-GB" dirty="0" smtClean="0"/>
              <a:t>	muscarinic receptors</a:t>
            </a:r>
          </a:p>
          <a:p>
            <a:pPr eaLnBrk="1" hangingPunct="1">
              <a:lnSpc>
                <a:spcPct val="90000"/>
              </a:lnSpc>
            </a:pPr>
            <a:endParaRPr lang="en-GB" dirty="0" smtClean="0"/>
          </a:p>
          <a:p>
            <a:pPr eaLnBrk="1" hangingPunct="1">
              <a:lnSpc>
                <a:spcPct val="90000"/>
              </a:lnSpc>
            </a:pPr>
            <a:r>
              <a:rPr lang="en-GB" dirty="0" smtClean="0"/>
              <a:t>NANC </a:t>
            </a:r>
            <a:r>
              <a:rPr lang="en-GB" dirty="0"/>
              <a:t>vasodilator fibres play some role in some circulations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title"/>
          </p:nvPr>
        </p:nvSpPr>
        <p:spPr>
          <a:noFill/>
        </p:spPr>
        <p:txBody>
          <a:bodyPr/>
          <a:lstStyle/>
          <a:p>
            <a:pPr eaLnBrk="1" hangingPunct="1"/>
            <a:r>
              <a:rPr lang="en-GB" sz="3200" smtClean="0">
                <a:solidFill>
                  <a:srgbClr val="3366CC"/>
                </a:solidFill>
                <a:latin typeface="Verdana" pitchFamily="34" charset="0"/>
              </a:rPr>
              <a:t>Postganglionic sympathetic fibres</a:t>
            </a:r>
          </a:p>
        </p:txBody>
      </p:sp>
      <p:pic>
        <p:nvPicPr>
          <p:cNvPr id="7171" name="Picture 7"/>
          <p:cNvPicPr>
            <a:picLocks noChangeAspect="1" noChangeArrowheads="1"/>
          </p:cNvPicPr>
          <p:nvPr/>
        </p:nvPicPr>
        <p:blipFill>
          <a:blip r:embed="rId3" cstate="print"/>
          <a:srcRect/>
          <a:stretch>
            <a:fillRect/>
          </a:stretch>
        </p:blipFill>
        <p:spPr bwMode="auto">
          <a:xfrm>
            <a:off x="1276350" y="1257300"/>
            <a:ext cx="6175375" cy="4835525"/>
          </a:xfrm>
          <a:prstGeom prst="rect">
            <a:avLst/>
          </a:prstGeom>
          <a:noFill/>
          <a:ln w="9525">
            <a:noFill/>
            <a:miter lim="800000"/>
            <a:headEnd/>
            <a:tailEnd/>
          </a:ln>
        </p:spPr>
      </p:pic>
      <p:sp>
        <p:nvSpPr>
          <p:cNvPr id="7172" name="Text Box 8"/>
          <p:cNvSpPr txBox="1">
            <a:spLocks noChangeArrowheads="1"/>
          </p:cNvSpPr>
          <p:nvPr/>
        </p:nvSpPr>
        <p:spPr bwMode="auto">
          <a:xfrm>
            <a:off x="3967163" y="6308725"/>
            <a:ext cx="4637087" cy="304800"/>
          </a:xfrm>
          <a:prstGeom prst="rect">
            <a:avLst/>
          </a:prstGeom>
          <a:noFill/>
          <a:ln w="9525" algn="ctr">
            <a:noFill/>
            <a:miter lim="800000"/>
            <a:headEnd/>
            <a:tailEnd/>
          </a:ln>
        </p:spPr>
        <p:txBody>
          <a:bodyPr wrap="none">
            <a:spAutoFit/>
          </a:bodyPr>
          <a:lstStyle/>
          <a:p>
            <a:r>
              <a:rPr lang="en-GB" sz="1400" i="1">
                <a:solidFill>
                  <a:schemeClr val="bg2"/>
                </a:solidFill>
              </a:rPr>
              <a:t>Jackson &amp; Cunnane Neurochem Res 2001; 26: 875-889.</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p:spPr>
        <p:txBody>
          <a:bodyPr/>
          <a:lstStyle/>
          <a:p>
            <a:pPr eaLnBrk="1" hangingPunct="1"/>
            <a:r>
              <a:rPr lang="en-GB" sz="3200" smtClean="0">
                <a:solidFill>
                  <a:srgbClr val="3366CC"/>
                </a:solidFill>
                <a:latin typeface="Verdana" pitchFamily="34" charset="0"/>
              </a:rPr>
              <a:t>Sympathetic innervation of the vasculature</a:t>
            </a:r>
          </a:p>
        </p:txBody>
      </p:sp>
      <p:sp>
        <p:nvSpPr>
          <p:cNvPr id="8195" name="Rectangle 3"/>
          <p:cNvSpPr>
            <a:spLocks noGrp="1" noChangeArrowheads="1"/>
          </p:cNvSpPr>
          <p:nvPr>
            <p:ph type="body" idx="1"/>
          </p:nvPr>
        </p:nvSpPr>
        <p:spPr>
          <a:xfrm>
            <a:off x="4932363" y="1600200"/>
            <a:ext cx="3754437" cy="3052763"/>
          </a:xfrm>
        </p:spPr>
        <p:txBody>
          <a:bodyPr/>
          <a:lstStyle/>
          <a:p>
            <a:pPr eaLnBrk="1" hangingPunct="1">
              <a:lnSpc>
                <a:spcPct val="80000"/>
              </a:lnSpc>
            </a:pPr>
            <a:r>
              <a:rPr lang="en-GB" sz="2000" dirty="0" smtClean="0"/>
              <a:t>Perivascular sympathetic nerves in rat </a:t>
            </a:r>
            <a:r>
              <a:rPr lang="en-GB" sz="2000" dirty="0" err="1" smtClean="0"/>
              <a:t>cremasteric</a:t>
            </a:r>
            <a:r>
              <a:rPr lang="en-GB" sz="2000" dirty="0" smtClean="0"/>
              <a:t> arterioles. </a:t>
            </a:r>
          </a:p>
          <a:p>
            <a:pPr eaLnBrk="1" hangingPunct="1">
              <a:lnSpc>
                <a:spcPct val="80000"/>
              </a:lnSpc>
            </a:pPr>
            <a:endParaRPr lang="en-GB" sz="2000" dirty="0" smtClean="0"/>
          </a:p>
          <a:p>
            <a:pPr marL="0" indent="0" eaLnBrk="1" hangingPunct="1">
              <a:lnSpc>
                <a:spcPct val="80000"/>
              </a:lnSpc>
              <a:buNone/>
            </a:pPr>
            <a:r>
              <a:rPr lang="en-GB" sz="1800" i="1" dirty="0" smtClean="0"/>
              <a:t>A)</a:t>
            </a:r>
            <a:r>
              <a:rPr lang="en-GB" sz="1800" dirty="0" smtClean="0"/>
              <a:t> low magnification of a second order arteriole (scale bar = 10 µm). </a:t>
            </a:r>
          </a:p>
          <a:p>
            <a:pPr eaLnBrk="1" hangingPunct="1">
              <a:lnSpc>
                <a:spcPct val="80000"/>
              </a:lnSpc>
            </a:pPr>
            <a:endParaRPr lang="en-GB" sz="1800" i="1" dirty="0"/>
          </a:p>
          <a:p>
            <a:pPr marL="0" indent="0" eaLnBrk="1" hangingPunct="1">
              <a:lnSpc>
                <a:spcPct val="80000"/>
              </a:lnSpc>
              <a:buNone/>
            </a:pPr>
            <a:r>
              <a:rPr lang="en-GB" sz="1800" i="1" dirty="0" smtClean="0"/>
              <a:t>B) </a:t>
            </a:r>
            <a:r>
              <a:rPr lang="en-GB" sz="1800" dirty="0" smtClean="0"/>
              <a:t>A higher magnification view </a:t>
            </a:r>
            <a:r>
              <a:rPr lang="en-GB" sz="1800" dirty="0" err="1" smtClean="0"/>
              <a:t>catacholamine</a:t>
            </a:r>
            <a:r>
              <a:rPr lang="en-GB" sz="1800" dirty="0" smtClean="0"/>
              <a:t>-containing varicosities (arrowheads) are visible (scale bar = 10 µm) </a:t>
            </a:r>
          </a:p>
          <a:p>
            <a:pPr marL="0" indent="0" eaLnBrk="1" hangingPunct="1">
              <a:lnSpc>
                <a:spcPct val="80000"/>
              </a:lnSpc>
              <a:buNone/>
            </a:pPr>
            <a:endParaRPr lang="en-GB" sz="1800" i="1" dirty="0"/>
          </a:p>
          <a:p>
            <a:pPr marL="0" indent="0" eaLnBrk="1" hangingPunct="1">
              <a:lnSpc>
                <a:spcPct val="80000"/>
              </a:lnSpc>
              <a:buNone/>
            </a:pPr>
            <a:r>
              <a:rPr lang="en-GB" sz="1800" i="1" dirty="0" err="1" smtClean="0"/>
              <a:t>Intravital</a:t>
            </a:r>
            <a:r>
              <a:rPr lang="en-GB" sz="1800" i="1" dirty="0" smtClean="0"/>
              <a:t> microscopy – stained for </a:t>
            </a:r>
          </a:p>
          <a:p>
            <a:pPr marL="0" indent="0" eaLnBrk="1" hangingPunct="1">
              <a:lnSpc>
                <a:spcPct val="80000"/>
              </a:lnSpc>
              <a:buNone/>
            </a:pPr>
            <a:r>
              <a:rPr lang="en-GB" sz="1800" i="1" dirty="0" err="1" smtClean="0"/>
              <a:t>gylcoxylic</a:t>
            </a:r>
            <a:r>
              <a:rPr lang="en-GB" sz="1800" i="1" dirty="0" smtClean="0"/>
              <a:t> acid</a:t>
            </a:r>
          </a:p>
        </p:txBody>
      </p:sp>
      <p:pic>
        <p:nvPicPr>
          <p:cNvPr id="8196" name="Picture 5" descr="380100373005"/>
          <p:cNvPicPr>
            <a:picLocks noChangeAspect="1" noChangeArrowheads="1"/>
          </p:cNvPicPr>
          <p:nvPr/>
        </p:nvPicPr>
        <p:blipFill>
          <a:blip r:embed="rId3" cstate="print"/>
          <a:srcRect b="49414"/>
          <a:stretch>
            <a:fillRect/>
          </a:stretch>
        </p:blipFill>
        <p:spPr bwMode="auto">
          <a:xfrm>
            <a:off x="395288" y="1628775"/>
            <a:ext cx="4384675" cy="4464050"/>
          </a:xfrm>
          <a:prstGeom prst="rect">
            <a:avLst/>
          </a:prstGeom>
          <a:noFill/>
          <a:ln w="9525">
            <a:noFill/>
            <a:miter lim="800000"/>
            <a:headEnd/>
            <a:tailEnd/>
          </a:ln>
        </p:spPr>
      </p:pic>
      <p:sp>
        <p:nvSpPr>
          <p:cNvPr id="8197" name="Rectangle 6"/>
          <p:cNvSpPr>
            <a:spLocks noChangeArrowheads="1"/>
          </p:cNvSpPr>
          <p:nvPr/>
        </p:nvSpPr>
        <p:spPr bwMode="auto">
          <a:xfrm>
            <a:off x="4064000" y="6308725"/>
            <a:ext cx="4252913" cy="304800"/>
          </a:xfrm>
          <a:prstGeom prst="rect">
            <a:avLst/>
          </a:prstGeom>
          <a:noFill/>
          <a:ln w="9525" algn="ctr">
            <a:noFill/>
            <a:miter lim="800000"/>
            <a:headEnd/>
            <a:tailEnd/>
          </a:ln>
        </p:spPr>
        <p:txBody>
          <a:bodyPr wrap="none">
            <a:spAutoFit/>
          </a:bodyPr>
          <a:lstStyle/>
          <a:p>
            <a:r>
              <a:rPr lang="en-GB" sz="1400" i="1" dirty="0">
                <a:solidFill>
                  <a:schemeClr val="bg2"/>
                </a:solidFill>
              </a:rPr>
              <a:t>Hungerford et al., FASEB Journal. 2000;14:197-207</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Grp="1" noChangeArrowheads="1"/>
          </p:cNvSpPr>
          <p:nvPr>
            <p:ph type="title"/>
          </p:nvPr>
        </p:nvSpPr>
        <p:spPr>
          <a:noFill/>
        </p:spPr>
        <p:txBody>
          <a:bodyPr/>
          <a:lstStyle/>
          <a:p>
            <a:pPr eaLnBrk="1" hangingPunct="1"/>
            <a:r>
              <a:rPr lang="en-GB" sz="3200" smtClean="0">
                <a:solidFill>
                  <a:srgbClr val="3366CC"/>
                </a:solidFill>
                <a:latin typeface="Verdana" pitchFamily="34" charset="0"/>
              </a:rPr>
              <a:t>Sympathetic neuroeffector junctions 1</a:t>
            </a:r>
          </a:p>
        </p:txBody>
      </p:sp>
      <p:sp>
        <p:nvSpPr>
          <p:cNvPr id="9219" name="Rectangle 11"/>
          <p:cNvSpPr>
            <a:spLocks noGrp="1" noChangeArrowheads="1"/>
          </p:cNvSpPr>
          <p:nvPr>
            <p:ph type="body" sz="half" idx="2"/>
          </p:nvPr>
        </p:nvSpPr>
        <p:spPr>
          <a:xfrm>
            <a:off x="4648200" y="1600200"/>
            <a:ext cx="4038600" cy="3557588"/>
          </a:xfrm>
        </p:spPr>
        <p:txBody>
          <a:bodyPr/>
          <a:lstStyle/>
          <a:p>
            <a:pPr eaLnBrk="1" hangingPunct="1">
              <a:lnSpc>
                <a:spcPct val="90000"/>
              </a:lnSpc>
            </a:pPr>
            <a:r>
              <a:rPr lang="en-GB" sz="2000" smtClean="0"/>
              <a:t>An axon bundle in a renal arcuate artery containing a varicosity (v) (with a mitochondrion, m) and intervaricosities (i) approaching a vascular smooth muscle cell (sm) but without the formation of a close neuromuscular junction. Collagen fibers (c) and a fibroblast (f) are also evident. Calibration bar=1 µm.</a:t>
            </a:r>
          </a:p>
        </p:txBody>
      </p:sp>
      <p:pic>
        <p:nvPicPr>
          <p:cNvPr id="9220" name="Picture 8" descr="23FF1"/>
          <p:cNvPicPr>
            <a:picLocks noChangeAspect="1" noChangeArrowheads="1"/>
          </p:cNvPicPr>
          <p:nvPr/>
        </p:nvPicPr>
        <p:blipFill>
          <a:blip r:embed="rId3" cstate="print"/>
          <a:srcRect/>
          <a:stretch>
            <a:fillRect/>
          </a:stretch>
        </p:blipFill>
        <p:spPr bwMode="auto">
          <a:xfrm>
            <a:off x="539750" y="1628775"/>
            <a:ext cx="3895725" cy="4895850"/>
          </a:xfrm>
          <a:prstGeom prst="rect">
            <a:avLst/>
          </a:prstGeom>
          <a:noFill/>
          <a:ln w="9525">
            <a:noFill/>
            <a:miter lim="800000"/>
            <a:headEnd/>
            <a:tailEnd/>
          </a:ln>
        </p:spPr>
      </p:pic>
      <p:sp>
        <p:nvSpPr>
          <p:cNvPr id="9221" name="Rectangle 12"/>
          <p:cNvSpPr>
            <a:spLocks noChangeArrowheads="1"/>
          </p:cNvSpPr>
          <p:nvPr/>
        </p:nvSpPr>
        <p:spPr bwMode="auto">
          <a:xfrm>
            <a:off x="5003800" y="6076950"/>
            <a:ext cx="3690938" cy="304800"/>
          </a:xfrm>
          <a:prstGeom prst="rect">
            <a:avLst/>
          </a:prstGeom>
          <a:noFill/>
          <a:ln w="9525" algn="ctr">
            <a:noFill/>
            <a:miter lim="800000"/>
            <a:headEnd/>
            <a:tailEnd/>
          </a:ln>
        </p:spPr>
        <p:txBody>
          <a:bodyPr wrap="none">
            <a:spAutoFit/>
          </a:bodyPr>
          <a:lstStyle/>
          <a:p>
            <a:r>
              <a:rPr lang="en-GB" sz="1400" i="1">
                <a:solidFill>
                  <a:schemeClr val="bg2"/>
                </a:solidFill>
              </a:rPr>
              <a:t>Parkington et al., Hypertension. 2004;43:643</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1940</TotalTime>
  <Words>3010</Words>
  <Application>Microsoft Office PowerPoint</Application>
  <PresentationFormat>On-screen Show (4:3)</PresentationFormat>
  <Paragraphs>177</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 Design</vt:lpstr>
      <vt:lpstr>PowerPoint Presentation</vt:lpstr>
      <vt:lpstr>Outline</vt:lpstr>
      <vt:lpstr>ANS divisions</vt:lpstr>
      <vt:lpstr>Sympathetic neurotransmitters</vt:lpstr>
      <vt:lpstr>Parasympathetic neurotransmitters</vt:lpstr>
      <vt:lpstr>Autonomic innervation of the vasculature</vt:lpstr>
      <vt:lpstr>Postganglionic sympathetic fibres</vt:lpstr>
      <vt:lpstr>Sympathetic innervation of the vasculature</vt:lpstr>
      <vt:lpstr>Sympathetic neuroeffector junctions 1</vt:lpstr>
      <vt:lpstr>Sympathetic neuroeffector junctions 2</vt:lpstr>
      <vt:lpstr>Activation of sympathetic neurones</vt:lpstr>
      <vt:lpstr>Release of noradrenaline is intermittent during nerve stimulation</vt:lpstr>
      <vt:lpstr>Cotransmission</vt:lpstr>
      <vt:lpstr>Cotransmission</vt:lpstr>
      <vt:lpstr>Examples of cotransmitters</vt:lpstr>
      <vt:lpstr>Other examples of cotransmission</vt:lpstr>
      <vt:lpstr>Excitatory junction potentials (EJP)</vt:lpstr>
      <vt:lpstr>Noradrenaline and adenosine trisphosphate act as cotransmitters</vt:lpstr>
      <vt:lpstr>Noradrenergic and purinergic cotransmission</vt:lpstr>
      <vt:lpstr>NPY and noradrenaline</vt:lpstr>
      <vt:lpstr>Nitrergic nerves</vt:lpstr>
      <vt:lpstr>Nitrergic nerves -2 </vt:lpstr>
      <vt:lpstr>PowerPoint Presentation</vt:lpstr>
      <vt:lpstr>Summary</vt:lpstr>
      <vt:lpstr>Further reading</vt:lpstr>
    </vt:vector>
  </TitlesOfParts>
  <Company>Imperial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Nervous control of blood vessels</dc:title>
  <dc:creator>Alun Hughes</dc:creator>
  <cp:lastModifiedBy>Shiel, Nuala</cp:lastModifiedBy>
  <cp:revision>36</cp:revision>
  <dcterms:created xsi:type="dcterms:W3CDTF">2004-10-10T13:36:18Z</dcterms:created>
  <dcterms:modified xsi:type="dcterms:W3CDTF">2012-11-16T16:10:51Z</dcterms:modified>
</cp:coreProperties>
</file>