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6" r:id="rId2"/>
    <p:sldId id="387" r:id="rId3"/>
    <p:sldId id="397" r:id="rId4"/>
    <p:sldId id="404" r:id="rId5"/>
    <p:sldId id="401" r:id="rId6"/>
    <p:sldId id="395" r:id="rId7"/>
    <p:sldId id="417" r:id="rId8"/>
    <p:sldId id="425" r:id="rId9"/>
    <p:sldId id="426" r:id="rId10"/>
    <p:sldId id="415" r:id="rId11"/>
    <p:sldId id="403" r:id="rId12"/>
    <p:sldId id="409" r:id="rId13"/>
    <p:sldId id="410" r:id="rId14"/>
    <p:sldId id="398" r:id="rId15"/>
    <p:sldId id="412" r:id="rId16"/>
    <p:sldId id="424" r:id="rId17"/>
    <p:sldId id="414" r:id="rId18"/>
    <p:sldId id="416" r:id="rId19"/>
    <p:sldId id="389" r:id="rId20"/>
    <p:sldId id="418" r:id="rId21"/>
    <p:sldId id="390" r:id="rId22"/>
    <p:sldId id="391" r:id="rId23"/>
    <p:sldId id="422" r:id="rId24"/>
    <p:sldId id="427" r:id="rId25"/>
    <p:sldId id="394" r:id="rId26"/>
    <p:sldId id="400" r:id="rId27"/>
    <p:sldId id="423" r:id="rId28"/>
    <p:sldId id="428" r:id="rId29"/>
    <p:sldId id="419" r:id="rId30"/>
  </p:sldIdLst>
  <p:sldSz cx="10287000" cy="6858000" type="35mm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FFCC"/>
    <a:srgbClr val="CCFFCC"/>
    <a:srgbClr val="CCFFFF"/>
    <a:srgbClr val="CCECFF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86438" autoAdjust="0"/>
  </p:normalViewPr>
  <p:slideViewPr>
    <p:cSldViewPr snapToGrid="0">
      <p:cViewPr>
        <p:scale>
          <a:sx n="50" d="100"/>
          <a:sy n="50" d="100"/>
        </p:scale>
        <p:origin x="-594" y="-16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algn="r"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algn="r" defTabSz="1062038">
              <a:defRPr sz="1200" i="1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CE5845-B820-45B0-B48A-C4B140350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619875" y="9828213"/>
            <a:ext cx="409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96" tIns="44226" rIns="90296" bIns="44226" anchor="ctr">
            <a:spAutoFit/>
          </a:bodyPr>
          <a:lstStyle/>
          <a:p>
            <a:pPr algn="r" defTabSz="892175">
              <a:defRPr/>
            </a:pPr>
            <a:fld id="{808612C4-166A-4589-ACA2-35AA52981927}" type="slidenum">
              <a:rPr lang="en-GB" sz="1400">
                <a:latin typeface="Times New Roman" pitchFamily="18" charset="0"/>
              </a:rPr>
              <a:pPr algn="r" defTabSz="892175">
                <a:defRPr/>
              </a:pPr>
              <a:t>‹#›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6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t" anchorCtr="0" compatLnSpc="1">
            <a:prstTxWarp prst="textNoShape">
              <a:avLst/>
            </a:prstTxWarp>
          </a:bodyPr>
          <a:lstStyle>
            <a:lvl1pPr algn="r"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9723438"/>
            <a:ext cx="3084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113" tIns="0" rIns="22113" bIns="0" numCol="1" anchor="b" anchorCtr="0" compatLnSpc="1">
            <a:prstTxWarp prst="textNoShape">
              <a:avLst/>
            </a:prstTxWarp>
          </a:bodyPr>
          <a:lstStyle>
            <a:lvl1pPr algn="r" defTabSz="884238">
              <a:defRPr sz="12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E542AC-8683-42B1-B9BD-6C24FCFA1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6800"/>
            <a:ext cx="52070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6" tIns="44226" rIns="90296" bIns="44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765175"/>
            <a:ext cx="5753100" cy="383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19875" y="9828213"/>
            <a:ext cx="409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96" tIns="44226" rIns="90296" bIns="44226" anchor="ctr">
            <a:spAutoFit/>
          </a:bodyPr>
          <a:lstStyle/>
          <a:p>
            <a:pPr algn="r" defTabSz="892175">
              <a:defRPr/>
            </a:pPr>
            <a:fld id="{55D3604C-107A-46E6-B651-548CCFBF702F}" type="slidenum">
              <a:rPr lang="en-GB" sz="1400">
                <a:latin typeface="Times New Roman" pitchFamily="18" charset="0"/>
              </a:rPr>
              <a:pPr algn="r" defTabSz="892175">
                <a:defRPr/>
              </a:pPr>
              <a:t>‹#›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417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6835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5252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3670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8FE9A-DD2A-4A7F-A65D-68F0F5F023A1}" type="slidenum">
              <a:rPr lang="en-GB"/>
              <a:pPr/>
              <a:t>1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63588"/>
            <a:ext cx="5753100" cy="38354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46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542AC-8683-42B1-B9BD-6C24FCFA1CC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CA830-1FE0-4F35-B364-A22EA7355D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AE3C7-1E68-4D1D-8CD3-A3F2826DC6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A892A-E31A-411C-910E-D1979DF932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18571-0AE9-4955-9FBA-1CFAECA21A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0FB6C-28ED-4DDC-9212-ACB4BCDAAB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A72AB-63F4-425C-8BD4-6173D4A37E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8DEDC-2D1A-43CE-9E43-F6D663D93E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A32E0-3794-4571-9F8E-4A29E482F3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C09B6-975E-4D5E-B844-048074A5D8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3B90-675C-4F9F-BBB2-2695F42936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830C1-7AF9-417C-B7C1-BF24C5A610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B9BC3-6222-4D0C-83E8-1D89D55F3F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86120-BE7F-4843-A8FD-5E1C1F8BCC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7F9CD31-F17F-4105-886F-FF99A82CB57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53/issue2/images/large/01f1.jpe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queduct"/>
          <p:cNvPicPr>
            <a:picLocks noChangeAspect="1" noChangeArrowheads="1"/>
          </p:cNvPicPr>
          <p:nvPr/>
        </p:nvPicPr>
        <p:blipFill>
          <a:blip r:embed="rId3" cstate="print"/>
          <a:srcRect r="3148" b="15001"/>
          <a:stretch>
            <a:fillRect/>
          </a:stretch>
        </p:blipFill>
        <p:spPr bwMode="auto">
          <a:xfrm>
            <a:off x="-19050" y="-1"/>
            <a:ext cx="10534650" cy="697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467100" y="533400"/>
            <a:ext cx="66103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4400" b="1" i="1" dirty="0">
                <a:solidFill>
                  <a:schemeClr val="tx2"/>
                </a:solidFill>
              </a:rPr>
              <a:t>Natriuretic peptides</a:t>
            </a:r>
            <a:r>
              <a:rPr lang="en-GB" sz="4400" i="1" dirty="0">
                <a:solidFill>
                  <a:schemeClr val="tx2"/>
                </a:solidFill>
              </a:rPr>
              <a:t>: physiology &amp; therapeutic potential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145213" y="6319838"/>
            <a:ext cx="37877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200" i="1">
                <a:solidFill>
                  <a:srgbClr val="336699"/>
                </a:solidFill>
              </a:rPr>
              <a:t>http://www.midwinter.com/~koreth/israel/aqueduct.jpg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71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Natriuretic peptide receptors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13" y="1309688"/>
            <a:ext cx="7394575" cy="531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477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Metabolism and clearance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57300" y="1466850"/>
            <a:ext cx="7772400" cy="462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Occurs via two routes: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Neutral endopeptidase (EC24.11) metabolises (CNP&gt;ANP&gt;BNP) – largely present in renal tubular and vascular smooth muscle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NPR-C (clearance receptor): NPR-C has lower affinity for BNP accounting for its longer half life than ANP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NEP inhibitors (e.g candoxatrilat) can increase levels of NP by inhibiting breakdown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NPR-C ligands (e.g. SC46542) can also increase levels of NP by inhibiting clearance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71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Neutral endopeptidase (NEP: EC24.11)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276350"/>
            <a:ext cx="7867650" cy="3047630"/>
          </a:xfr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Present mainly in the brush-border membrane of renal tubules. Also present in  lungs, intestine, adrenal, brain, heart and peripheral blood vessels.</a:t>
            </a:r>
          </a:p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Catalyses the breakdown of ANP, BNP &amp; CNP</a:t>
            </a:r>
          </a:p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Also degrades other peptide hormones, such as adrenomedullin, urodilatin and bradykinin</a:t>
            </a:r>
          </a:p>
          <a:p>
            <a:pPr>
              <a:spcBef>
                <a:spcPct val="0"/>
              </a:spcBef>
            </a:pPr>
            <a:r>
              <a:rPr lang="en-GB" altLang="zh-TW" sz="2400" kern="1200" dirty="0" smtClean="0">
                <a:latin typeface="Calibri" pitchFamily="34" charset="0"/>
                <a:ea typeface="PMingLiU" pitchFamily="18" charset="-120"/>
              </a:rPr>
              <a:t>Also converts pro-endothelin into endothelin and Ang I into Ang (1-7).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vidweb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2F6F9"/>
              </a:clrFrom>
              <a:clrTo>
                <a:srgbClr val="F2F6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5" y="1181100"/>
            <a:ext cx="8620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5905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Physiology of natriuretic peptides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Elevated natriurietic peptides in disease</a:t>
            </a:r>
          </a:p>
        </p:txBody>
      </p:sp>
      <p:graphicFrame>
        <p:nvGraphicFramePr>
          <p:cNvPr id="440034" name="Group 738"/>
          <p:cNvGraphicFramePr>
            <a:graphicFrameLocks noGrp="1"/>
          </p:cNvGraphicFramePr>
          <p:nvPr>
            <p:ph idx="1"/>
          </p:nvPr>
        </p:nvGraphicFramePr>
        <p:xfrm>
          <a:off x="762000" y="1981200"/>
          <a:ext cx="8705850" cy="4023360"/>
        </p:xfrm>
        <a:graphic>
          <a:graphicData uri="http://schemas.openxmlformats.org/drawingml/2006/table">
            <a:tbl>
              <a:tblPr/>
              <a:tblGrid>
                <a:gridCol w="5048250"/>
                <a:gridCol w="1771650"/>
                <a:gridCol w="188595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Essential hypertension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Tachycardias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Heart failure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Isolated diastolic dysfunction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Mitral stenosis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Aortic stenosis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Dilated cardiomyopathy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Hypertrophic obstructive cardiomyopathy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Myocardial infarction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Renal failure / dialysis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4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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37" name="Text Box 739"/>
          <p:cNvSpPr txBox="1">
            <a:spLocks noChangeArrowheads="1"/>
          </p:cNvSpPr>
          <p:nvPr/>
        </p:nvSpPr>
        <p:spPr bwMode="auto">
          <a:xfrm>
            <a:off x="817563" y="6154738"/>
            <a:ext cx="86439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2"/>
                </a:solidFill>
              </a:rPr>
              <a:t>Responses to ANP/BNP are blunted in CHF – desensitisation?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1525" y="1371600"/>
            <a:ext cx="840105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zh-TW" sz="2400" dirty="0" smtClean="0">
                <a:latin typeface="Calibri" pitchFamily="34" charset="0"/>
                <a:ea typeface="PMingLiU" pitchFamily="18" charset="-120"/>
              </a:rPr>
              <a:t> Prediction of cardiovascular risk</a:t>
            </a:r>
            <a:r>
              <a:rPr lang="zh-TW" altLang="zh-TW" sz="2400" dirty="0" smtClean="0">
                <a:latin typeface="Calibri" pitchFamily="34" charset="0"/>
                <a:ea typeface="PMingLiU" pitchFamily="18" charset="-120"/>
              </a:rPr>
              <a:t> </a:t>
            </a:r>
            <a:endParaRPr lang="en-GB" altLang="zh-TW" sz="2400" dirty="0" smtClean="0">
              <a:latin typeface="Calibri" pitchFamily="34" charset="0"/>
              <a:ea typeface="PMingLiU" pitchFamily="18" charset="-120"/>
            </a:endParaRP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Assessment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severity of congestive heart failure 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Monitoring of therapy in congestive heart failure   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Detection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LV diastolic dysfunction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Screening for mild heart failure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Evaluation of LV systolic dysfunction   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Identification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LV hypertrophy in hypertension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Recognition of obstructive hypertrophic </a:t>
            </a:r>
            <a:r>
              <a:rPr lang="en-US" altLang="zh-TW" sz="2400" dirty="0" err="1">
                <a:latin typeface="Calibri" pitchFamily="34" charset="0"/>
                <a:ea typeface="PMingLiU" pitchFamily="18" charset="-120"/>
              </a:rPr>
              <a:t>cardiomyopathy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   </a:t>
            </a:r>
          </a:p>
          <a:p>
            <a:pPr>
              <a:buFontTx/>
              <a:buChar char="•"/>
            </a:pPr>
            <a:r>
              <a:rPr lang="en-US" altLang="zh-TW" sz="2400" dirty="0" smtClean="0">
                <a:latin typeface="Calibri" pitchFamily="34" charset="0"/>
                <a:ea typeface="PMingLiU" pitchFamily="18" charset="-120"/>
              </a:rPr>
              <a:t> Estimation </a:t>
            </a: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of infarct size after myocardial infarction   </a:t>
            </a:r>
          </a:p>
          <a:p>
            <a:pPr>
              <a:buFontTx/>
              <a:buChar char="•"/>
            </a:pPr>
            <a:r>
              <a:rPr lang="en-US" altLang="zh-TW" sz="2400" dirty="0">
                <a:latin typeface="Calibri" pitchFamily="34" charset="0"/>
                <a:ea typeface="PMingLiU" pitchFamily="18" charset="-120"/>
              </a:rPr>
              <a:t> Prognostic outcome after myocardial infarction  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Possible uses of plasma  natriuretic peptides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763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BNP or NT-proBNP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1562100"/>
            <a:ext cx="8915400" cy="4533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BNP is released as a pro-hormone and cleaved into BNPand NT-pro-BNP in equimolar amounts.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The in-vivo half life of BNP is ~20 min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Cf. NT-proBNP  ~2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Commercial assays exist for both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The greater stability of NT-proBNP may offer advantages in terms of a biomarker, although comparative studies have not shown marked differences in predictive power (e.g. Masson et al., Clin Chem. 2006 Aug;52(8):1528-38; Vanderheyden et al., Clin Biochem. 2006 Jun;39(6):640-5.)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19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kern="1200" dirty="0" err="1" smtClean="0">
                <a:solidFill>
                  <a:schemeClr val="tx1"/>
                </a:solidFill>
                <a:latin typeface="Calibri" pitchFamily="34" charset="0"/>
              </a:rPr>
              <a:t>Therapeutics of manipulation of NP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333500"/>
            <a:ext cx="9172575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ANP and BNP infusion</a:t>
            </a:r>
          </a:p>
          <a:p>
            <a:r>
              <a:rPr lang="en-US" altLang="zh-TW" sz="2800" i="1" dirty="0" smtClean="0">
                <a:solidFill>
                  <a:schemeClr val="tx2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Decrease</a:t>
            </a:r>
            <a:r>
              <a:rPr lang="en-US" altLang="zh-TW" sz="28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</a:p>
          <a:p>
            <a:pPr lvl="1"/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right-atrial and pulmonary-capillary pressure</a:t>
            </a:r>
          </a:p>
          <a:p>
            <a:pPr lvl="1"/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renin and </a:t>
            </a:r>
            <a:r>
              <a:rPr lang="en-US" altLang="zh-TW" sz="2400" dirty="0" err="1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aldosterone</a:t>
            </a:r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 concentration</a:t>
            </a:r>
          </a:p>
          <a:p>
            <a:r>
              <a:rPr lang="en-US" altLang="zh-TW" sz="2800" i="1" dirty="0" smtClean="0">
                <a:solidFill>
                  <a:schemeClr val="tx2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Increase</a:t>
            </a:r>
          </a:p>
          <a:p>
            <a:pPr lvl="1"/>
            <a:r>
              <a:rPr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urinary sodium and water excretion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5025" y="5570538"/>
            <a:ext cx="8669338" cy="53181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altLang="zh-TW" dirty="0">
                <a:ea typeface="PMingLiU" pitchFamily="18" charset="-120"/>
              </a:rPr>
              <a:t>Might a NEP inhibitor cause similar beneficial effects?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667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Therapeutic use of NEP inhibitors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181100"/>
            <a:ext cx="8115300" cy="52959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In the </a:t>
            </a:r>
            <a:r>
              <a:rPr lang="en-GB" sz="2400" dirty="0" err="1" smtClean="0">
                <a:latin typeface="Calibri" pitchFamily="34" charset="0"/>
              </a:rPr>
              <a:t>deoxycorticosterone</a:t>
            </a:r>
            <a:r>
              <a:rPr lang="en-GB" sz="2400" dirty="0" smtClean="0">
                <a:latin typeface="Calibri" pitchFamily="34" charset="0"/>
              </a:rPr>
              <a:t> acetate-salt rat model (</a:t>
            </a:r>
            <a:r>
              <a:rPr lang="en-GB" sz="2400" b="1" dirty="0" smtClean="0">
                <a:latin typeface="Calibri" pitchFamily="34" charset="0"/>
              </a:rPr>
              <a:t>low-renin</a:t>
            </a:r>
            <a:r>
              <a:rPr lang="en-GB" sz="2400" dirty="0" smtClean="0">
                <a:latin typeface="Calibri" pitchFamily="34" charset="0"/>
              </a:rPr>
              <a:t>) hypertension, NEP inhibitor decreased blood pressure and increased urinary volume,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But in the spontaneously hypertensive rat (SHR), (</a:t>
            </a:r>
            <a:r>
              <a:rPr lang="en-GB" sz="2400" b="1" dirty="0" smtClean="0">
                <a:latin typeface="Calibri" pitchFamily="34" charset="0"/>
              </a:rPr>
              <a:t>normal renin</a:t>
            </a:r>
            <a:r>
              <a:rPr lang="en-GB" sz="2400" dirty="0" smtClean="0">
                <a:latin typeface="Calibri" pitchFamily="34" charset="0"/>
              </a:rPr>
              <a:t>) model NEP inhibitor do not affect BP.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Clinical experience in man (hypertension or heart failure) with neutral </a:t>
            </a:r>
            <a:r>
              <a:rPr lang="en-GB" sz="2400" dirty="0" err="1" smtClean="0">
                <a:latin typeface="Calibri" pitchFamily="34" charset="0"/>
              </a:rPr>
              <a:t>endopeptidase</a:t>
            </a:r>
            <a:r>
              <a:rPr lang="en-GB" sz="2400" dirty="0" smtClean="0">
                <a:latin typeface="Calibri" pitchFamily="34" charset="0"/>
              </a:rPr>
              <a:t> inhibitors alone (e.g. </a:t>
            </a:r>
            <a:r>
              <a:rPr lang="en-GB" sz="2400" dirty="0" err="1" smtClean="0">
                <a:latin typeface="Calibri" pitchFamily="34" charset="0"/>
              </a:rPr>
              <a:t>candoxatril</a:t>
            </a:r>
            <a:r>
              <a:rPr lang="en-GB" sz="2400" dirty="0" smtClean="0">
                <a:latin typeface="Calibri" pitchFamily="34" charset="0"/>
              </a:rPr>
              <a:t>) show adverse, absent, or small effect that are poorly sustained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latin typeface="Calibri" pitchFamily="34" charset="0"/>
              </a:rPr>
              <a:t>Combination of NEP inhibition and ACE inhibition has been shown to be more effective on BP than either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667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 enhance the effect of NEPI </a:t>
            </a:r>
          </a:p>
        </p:txBody>
      </p:sp>
      <p:pic>
        <p:nvPicPr>
          <p:cNvPr id="21507" name="Picture 5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2038" y="1590675"/>
            <a:ext cx="5216525" cy="3622675"/>
          </a:xfrm>
          <a:noFill/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95300" y="5539413"/>
            <a:ext cx="9259888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Change in mean arterial pressure (MAP) response in spontaneously</a:t>
            </a:r>
          </a:p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hypertensive rats infused intravenously with SQ 29,072 100 mg/kg</a:t>
            </a:r>
          </a:p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or vehicle (100 mg/kg) + 3 mg/kg/min of captopril. Seymour et al</a:t>
            </a:r>
            <a:b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en-GB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200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The heart as an endocrine organ. </a:t>
            </a:r>
            <a:b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Historical perspectives on natriuretic peptides 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702" y="3562350"/>
            <a:ext cx="3490647" cy="3181349"/>
          </a:xfrm>
          <a:noFill/>
        </p:spPr>
      </p:pic>
      <p:sp>
        <p:nvSpPr>
          <p:cNvPr id="307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619250"/>
            <a:ext cx="4819650" cy="451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diuresis in Roman diving engineers in Caesarea (Flavius </a:t>
            </a:r>
            <a:r>
              <a:rPr lang="en-GB" sz="2400" dirty="0">
                <a:latin typeface="Arial" charset="0"/>
              </a:rPr>
              <a:t>94AD</a:t>
            </a:r>
            <a:r>
              <a:rPr lang="en-GB" sz="2400" dirty="0" smtClean="0">
                <a:latin typeface="Arial" charset="0"/>
              </a:rPr>
              <a:t>) </a:t>
            </a:r>
            <a:r>
              <a:rPr lang="en-GB" sz="2400" dirty="0">
                <a:latin typeface="Arial" charset="0"/>
              </a:rPr>
              <a:t>and salvage divers elsewhere  </a:t>
            </a:r>
            <a:r>
              <a:rPr lang="en-GB" sz="2400" dirty="0" smtClean="0">
                <a:latin typeface="Arial" charset="0"/>
              </a:rPr>
              <a:t>- ‘</a:t>
            </a:r>
            <a:r>
              <a:rPr lang="en-GB" sz="2400" i="1" dirty="0" err="1" smtClean="0">
                <a:latin typeface="Arial" charset="0"/>
              </a:rPr>
              <a:t>urinatores</a:t>
            </a:r>
            <a:r>
              <a:rPr lang="en-GB" sz="2400" i="1" dirty="0" smtClean="0">
                <a:latin typeface="Arial" charset="0"/>
              </a:rPr>
              <a:t>’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Secretory granules in atria (Kish 1956)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Atrial distension causes diuresis (Henry et al., 1956)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Atrial extract induces diuresis (De Bold 1981)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ANP sequenced ~1984 (various authors)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0" y="1326114"/>
            <a:ext cx="3289090" cy="21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239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Vasopeptidase inhibitors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327775" y="179863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33475"/>
            <a:ext cx="7239000" cy="554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620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Effect of vasopeptidase inhibitor on BP in hypertensive rat models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492125" y="5626100"/>
            <a:ext cx="948848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defPPr>
              <a:defRPr lang="en-GB"/>
            </a:defPPr>
            <a:lvl1pPr algn="ctr"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dirty="0"/>
              <a:t>Effect of </a:t>
            </a:r>
            <a:r>
              <a:rPr lang="en-GB" dirty="0" err="1"/>
              <a:t>omapatrilat</a:t>
            </a:r>
            <a:r>
              <a:rPr lang="en-GB" dirty="0"/>
              <a:t> on mean arterial pressure (MAP) in rat models of low, normal and high-renin hypertension. </a:t>
            </a:r>
            <a:r>
              <a:rPr lang="en-GB" dirty="0" err="1"/>
              <a:t>Trippodo</a:t>
            </a:r>
            <a:r>
              <a:rPr lang="en-GB" dirty="0"/>
              <a:t> et al.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616075"/>
            <a:ext cx="5980113" cy="3892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Effect of vasopeptidase inhibitor in man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801688" y="5571371"/>
            <a:ext cx="895985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Effect of </a:t>
            </a:r>
            <a:r>
              <a:rPr lang="en-GB" sz="22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omapatrilat</a:t>
            </a:r>
            <a:r>
              <a:rPr lang="en-GB" sz="2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75 mg on mean 24-h ambulatory systolic blood pressure (SBP) and diastolic blood pressure (DBP) in patients with mild to moderate hypertension. Weber 1999 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1612900"/>
            <a:ext cx="6419850" cy="3746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620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Vasopeptidase inhibitors – not worth it?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2550"/>
            <a:ext cx="9144000" cy="4743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OVERTURE (Omapatrilat vs. Enalapril Randomised Trial of  Utility of Reducing Events)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5770 NHYA II-IV CHF pts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2000" i="1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°</a:t>
            </a: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 endpoint: Hazard ratio 0.94 [0.86-1.03]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Angioedema (0.8% vs. 0.5%)</a:t>
            </a:r>
          </a:p>
          <a:p>
            <a:pPr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OCTAVE (Omapatrilat Cardiovascular Treatment Assessment vs. Enalapril)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 </a:t>
            </a: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25267 hypertensive pts 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 3mmHg difference in favour of omapatrilat</a:t>
            </a:r>
          </a:p>
          <a:p>
            <a:pPr lvl="1">
              <a:lnSpc>
                <a:spcPct val="90000"/>
              </a:lnSpc>
            </a:pPr>
            <a:r>
              <a:rPr lang="en-GB" sz="2000" i="1" smtClean="0">
                <a:solidFill>
                  <a:schemeClr val="tx2"/>
                </a:solidFill>
                <a:latin typeface="Arial" charset="0"/>
              </a:rPr>
              <a:t>Angioedema (2.17% vs 0.68%; blacks 5.54% vs 1.62%)</a:t>
            </a:r>
          </a:p>
          <a:p>
            <a:pPr>
              <a:lnSpc>
                <a:spcPct val="90000"/>
              </a:lnSpc>
            </a:pPr>
            <a:r>
              <a:rPr lang="en-GB" sz="2400" b="1" smtClean="0">
                <a:latin typeface="Arial" charset="0"/>
              </a:rPr>
              <a:t>No superiority, worse adverse effect profile. Not approved by FDA 2002.</a:t>
            </a:r>
          </a:p>
          <a:p>
            <a:pPr>
              <a:lnSpc>
                <a:spcPct val="90000"/>
              </a:lnSpc>
            </a:pPr>
            <a:r>
              <a:rPr lang="en-GB" sz="2400" b="1" smtClean="0">
                <a:latin typeface="Arial" charset="0"/>
              </a:rPr>
              <a:t>Will endopeptidase/endothelin converting enzyme (NEP/ECE) or ACEI/NEP/ECE inhibitors fare better?</a:t>
            </a:r>
          </a:p>
          <a:p>
            <a:pPr lvl="1">
              <a:lnSpc>
                <a:spcPct val="90000"/>
              </a:lnSpc>
            </a:pPr>
            <a:endParaRPr lang="en-GB" sz="24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Novel 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endopeptidase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inhibitor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28800"/>
            <a:ext cx="7772400" cy="4114800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</a:rPr>
              <a:t>LCZ-696 – an angiotensin receptor blocker and neutral </a:t>
            </a:r>
            <a:r>
              <a:rPr lang="en-GB" sz="2800" dirty="0" err="1" smtClean="0">
                <a:latin typeface="Calibri" pitchFamily="34" charset="0"/>
              </a:rPr>
              <a:t>endopeptidase</a:t>
            </a:r>
            <a:r>
              <a:rPr lang="en-GB" sz="2800" dirty="0" smtClean="0">
                <a:latin typeface="Calibri" pitchFamily="34" charset="0"/>
              </a:rPr>
              <a:t> inhibitor (NEP) - -phase 2</a:t>
            </a:r>
          </a:p>
          <a:p>
            <a:r>
              <a:rPr lang="en-GB" sz="2800" dirty="0" smtClean="0">
                <a:latin typeface="Calibri" pitchFamily="34" charset="0"/>
              </a:rPr>
              <a:t>CGS 26303 - an </a:t>
            </a:r>
            <a:r>
              <a:rPr lang="en-GB" sz="2800" dirty="0" err="1" smtClean="0">
                <a:latin typeface="Calibri" pitchFamily="34" charset="0"/>
              </a:rPr>
              <a:t>endothelin</a:t>
            </a:r>
            <a:r>
              <a:rPr lang="en-GB" sz="2800" dirty="0" smtClean="0">
                <a:latin typeface="Calibri" pitchFamily="34" charset="0"/>
              </a:rPr>
              <a:t>-converting enzyme and neutral </a:t>
            </a:r>
            <a:r>
              <a:rPr lang="en-GB" sz="2800" dirty="0" err="1" smtClean="0">
                <a:latin typeface="Calibri" pitchFamily="34" charset="0"/>
              </a:rPr>
              <a:t>endopeptidase</a:t>
            </a:r>
            <a:r>
              <a:rPr lang="en-GB" sz="2800" dirty="0" smtClean="0">
                <a:latin typeface="Calibri" pitchFamily="34" charset="0"/>
              </a:rPr>
              <a:t> inhibitor – animal studies</a:t>
            </a:r>
          </a:p>
          <a:p>
            <a:r>
              <a:rPr lang="en-GB" sz="2800" dirty="0" smtClean="0">
                <a:latin typeface="Calibri" pitchFamily="34" charset="0"/>
              </a:rPr>
              <a:t>CGS 35601, a triple inhibitor of angiotensin converting enzyme, neutral </a:t>
            </a:r>
            <a:r>
              <a:rPr lang="en-GB" sz="2800" dirty="0" err="1" smtClean="0">
                <a:latin typeface="Calibri" pitchFamily="34" charset="0"/>
              </a:rPr>
              <a:t>endopeptidase</a:t>
            </a:r>
            <a:r>
              <a:rPr lang="en-GB" sz="2800" dirty="0" smtClean="0">
                <a:latin typeface="Calibri" pitchFamily="34" charset="0"/>
              </a:rPr>
              <a:t> and </a:t>
            </a:r>
            <a:r>
              <a:rPr lang="en-GB" sz="2800" dirty="0" err="1" smtClean="0">
                <a:latin typeface="Calibri" pitchFamily="34" charset="0"/>
              </a:rPr>
              <a:t>endothelin</a:t>
            </a:r>
            <a:r>
              <a:rPr lang="en-GB" sz="2800" dirty="0" smtClean="0">
                <a:latin typeface="Calibri" pitchFamily="34" charset="0"/>
              </a:rPr>
              <a:t> converting enzyme – animal studies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905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hBNP (Nesiritide)</a:t>
            </a: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900238"/>
            <a:ext cx="4059237" cy="2409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5032375" y="2039710"/>
            <a:ext cx="4613275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defPPr>
              <a:defRPr lang="en-GB"/>
            </a:defPPr>
            <a:lvl1pPr algn="ctr"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n-GB" sz="2800" dirty="0"/>
              <a:t>Recombinant </a:t>
            </a:r>
            <a:r>
              <a:rPr lang="en-GB" sz="2800" dirty="0" err="1"/>
              <a:t>hBNP</a:t>
            </a:r>
            <a:r>
              <a:rPr lang="en-GB" sz="2800" dirty="0"/>
              <a:t> (32aa) </a:t>
            </a:r>
            <a:r>
              <a:rPr lang="en-GB" sz="2800" dirty="0" smtClean="0"/>
              <a:t>iv was </a:t>
            </a:r>
            <a:r>
              <a:rPr lang="en-GB" sz="2800" dirty="0"/>
              <a:t>approved by FDA for use in acute decompensated CHF with dyspnoea at rest or minimal activity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533400" y="4838700"/>
            <a:ext cx="3962400" cy="1801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ym typeface="Wingdings" pitchFamily="2" charset="2"/>
              </a:rPr>
              <a:t> cardiac filling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sym typeface="Wingdings" pitchFamily="2" charset="2"/>
              </a:rPr>
              <a:t> cardiac index</a:t>
            </a:r>
          </a:p>
          <a:p>
            <a:pPr>
              <a:spcBef>
                <a:spcPct val="50000"/>
              </a:spcBef>
            </a:pPr>
            <a:r>
              <a:rPr lang="en-GB">
                <a:sym typeface="Wingdings" pitchFamily="2" charset="2"/>
              </a:rPr>
              <a:t> diuresis/natriuresis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285875"/>
            <a:ext cx="5989637" cy="5200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905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Nesiritide in patients with CHF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448300" y="6211888"/>
            <a:ext cx="449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GB" sz="1400" i="1">
                <a:solidFill>
                  <a:schemeClr val="tx2"/>
                </a:solidFill>
              </a:rPr>
              <a:t>Marcus et al. Circulation 1996;94:3184–3189.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048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Nesiritide – a good thing?</a:t>
            </a:r>
          </a:p>
        </p:txBody>
      </p:sp>
      <p:pic>
        <p:nvPicPr>
          <p:cNvPr id="29699" name="Picture 6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757238"/>
            <a:ext cx="7635875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31825" y="4849813"/>
            <a:ext cx="8891588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Mortality at 30 Days among Patients Treated with Nesiritide vs.Controls in Randomized Trials. </a:t>
            </a:r>
          </a:p>
          <a:p>
            <a:r>
              <a:rPr lang="en-GB" sz="2000"/>
              <a:t>(RR death with nesiritide vs. placebo = 1.81 (1.02 to 3.27; P=0.04) (Panel A) and 1.26 (0.80 to 2.00; P=0.33) in the analysis by Scios (Panel B)). </a:t>
            </a:r>
          </a:p>
          <a:p>
            <a:pPr algn="r"/>
            <a:r>
              <a:rPr lang="en-GB" sz="2000"/>
              <a:t/>
            </a:r>
            <a:br>
              <a:rPr lang="en-GB" sz="2000"/>
            </a:br>
            <a:r>
              <a:rPr lang="en-GB" sz="2000" i="1"/>
              <a:t>Topol EJ, NEJM 2005; 353:113-116.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9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68491"/>
              </p:ext>
            </p:extLst>
          </p:nvPr>
        </p:nvGraphicFramePr>
        <p:xfrm>
          <a:off x="1047750" y="1390650"/>
          <a:ext cx="8458200" cy="4075938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1905000"/>
                <a:gridCol w="1371600"/>
              </a:tblGrid>
              <a:tr h="48927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End points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Placebo (%), n=3511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Nesiritide (%), n=3496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30-d death/HF hospitalization*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10.1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9.4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30-d death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4.0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30-d HF rehospitalization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Dyspnea at 6 h*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42.1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44.5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0.030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28.7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29.5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Markedly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13.4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15.0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Dyspnea at 24 h*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66.1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68.2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0.007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Moderately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38.6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37.8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Markedly better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27.5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&gt;25% decrease eGFR</a:t>
                      </a: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29.5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31.4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0.11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7" name="TextBox 7"/>
          <p:cNvSpPr/>
          <p:nvPr/>
        </p:nvSpPr>
        <p:spPr>
          <a:xfrm>
            <a:off x="1143000" y="5600700"/>
            <a:ext cx="7086600" cy="4635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45720" tIns="46798" rIns="90004" bIns="46798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*Co–primary end points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eGFR=estimated glomerular filtration rate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8572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Primary results and renal-function safety end point in ASCEND-HF, IV </a:t>
            </a:r>
            <a:r>
              <a:rPr lang="en-GB" sz="3200" kern="1200" dirty="0" err="1">
                <a:solidFill>
                  <a:schemeClr val="tx1"/>
                </a:solidFill>
                <a:latin typeface="Calibri" pitchFamily="34" charset="0"/>
              </a:rPr>
              <a:t>nesiritide</a:t>
            </a: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acute decompensated heart failure</a:t>
            </a:r>
            <a:endParaRPr lang="en-GB" sz="3200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6300" y="6000750"/>
            <a:ext cx="5143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1.Hernandez AF. </a:t>
            </a:r>
            <a:r>
              <a:rPr lang="en-GB" sz="1200" dirty="0" smtClean="0"/>
              <a:t>American </a:t>
            </a:r>
            <a:r>
              <a:rPr lang="en-GB" sz="1200" dirty="0"/>
              <a:t>Heart Association 2010 Scientific Sessions; November 14, 2010; Chicago, IL. Late-Breaking Clinical Trials I.</a:t>
            </a:r>
          </a:p>
        </p:txBody>
      </p:sp>
    </p:spTree>
    <p:extLst>
      <p:ext uri="{BB962C8B-B14F-4D97-AF65-F5344CB8AC3E}">
        <p14:creationId xmlns:p14="http://schemas.microsoft.com/office/powerpoint/2010/main" val="352718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048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Nesiritide in acute CHF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00150"/>
            <a:ext cx="8915400" cy="48958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improves haemodynamic function, clinical status, dyspnoea and fatigue in acute CHF.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Major adverse effect seems to be hypotension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Safety concerns over renal function allayed by ASCEND-HF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u="sng" dirty="0" smtClean="0">
                <a:latin typeface="Arial" charset="0"/>
              </a:rPr>
              <a:t>But</a:t>
            </a:r>
            <a:r>
              <a:rPr lang="en-GB" dirty="0" smtClean="0">
                <a:latin typeface="Arial" charset="0"/>
              </a:rPr>
              <a:t> is it really any better than existing therapies?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dirty="0" smtClean="0">
                <a:latin typeface="Arial" charset="0"/>
              </a:rPr>
              <a:t>Might </a:t>
            </a:r>
            <a:r>
              <a:rPr lang="en-GB" dirty="0" err="1" smtClean="0">
                <a:latin typeface="Arial" charset="0"/>
              </a:rPr>
              <a:t>hBNP</a:t>
            </a:r>
            <a:r>
              <a:rPr lang="en-GB" dirty="0" smtClean="0">
                <a:latin typeface="Arial" charset="0"/>
              </a:rPr>
              <a:t> be of value in chronic heart failure?</a:t>
            </a:r>
            <a:r>
              <a:rPr lang="en-GB" baseline="30000" dirty="0" smtClean="0">
                <a:latin typeface="Arial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1" y="5486400"/>
            <a:ext cx="958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/>
              <a:t>1</a:t>
            </a:r>
            <a:r>
              <a:rPr lang="en-GB" sz="1400" dirty="0"/>
              <a:t> Chen et al. Novel Protein Therapeutics for Systolic Heart Failure: Chronic Subcutaneous B-Type Natriuretic Peptide.</a:t>
            </a:r>
          </a:p>
          <a:p>
            <a:r>
              <a:rPr lang="en-GB" sz="1400" dirty="0" smtClean="0"/>
              <a:t> J </a:t>
            </a:r>
            <a:r>
              <a:rPr lang="en-GB" sz="1400" dirty="0"/>
              <a:t>Am </a:t>
            </a:r>
            <a:r>
              <a:rPr lang="en-GB" sz="1400" dirty="0" err="1"/>
              <a:t>Coll</a:t>
            </a:r>
            <a:r>
              <a:rPr lang="en-GB" sz="1400" dirty="0"/>
              <a:t> </a:t>
            </a:r>
            <a:r>
              <a:rPr lang="en-GB" sz="1400" dirty="0" err="1"/>
              <a:t>Cardiol</a:t>
            </a:r>
            <a:r>
              <a:rPr lang="en-GB" sz="1400" dirty="0"/>
              <a:t>. 2012 Oct 20. </a:t>
            </a:r>
            <a:r>
              <a:rPr lang="en-GB" sz="1400" dirty="0" err="1"/>
              <a:t>doi:pii</a:t>
            </a:r>
            <a:r>
              <a:rPr lang="en-GB" sz="1400" dirty="0"/>
              <a:t>: S0735-1097(12)04491-9. 10.1016/j.jacc.2012.07.056. [</a:t>
            </a:r>
            <a:r>
              <a:rPr lang="en-GB" sz="1400" dirty="0" err="1"/>
              <a:t>Epub</a:t>
            </a:r>
            <a:r>
              <a:rPr lang="en-GB" sz="1400" dirty="0"/>
              <a:t> ahead of print]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Natriuretic peptide family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713" y="1143000"/>
            <a:ext cx="3646487" cy="5343525"/>
          </a:xfrm>
          <a:noFill/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613275" y="1169988"/>
            <a:ext cx="5299075" cy="4838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400"/>
              <a:t>5 members:</a:t>
            </a:r>
          </a:p>
          <a:p>
            <a:pPr>
              <a:buFontTx/>
              <a:buChar char="•"/>
            </a:pPr>
            <a:r>
              <a:rPr lang="en-GB" sz="2400"/>
              <a:t> Atrial natriuretic peptide (ANP / </a:t>
            </a:r>
            <a:br>
              <a:rPr lang="en-GB" sz="2400"/>
            </a:br>
            <a:r>
              <a:rPr lang="en-GB" sz="2400"/>
              <a:t>  CDD) </a:t>
            </a:r>
            <a:r>
              <a:rPr lang="en-GB" sz="2400">
                <a:latin typeface="Symbol" pitchFamily="18" charset="2"/>
              </a:rPr>
              <a:t>a</a:t>
            </a:r>
            <a:r>
              <a:rPr lang="en-GB" sz="2400"/>
              <a:t>-ANP 23 aa peptide, </a:t>
            </a:r>
            <a:r>
              <a:rPr lang="en-GB" sz="2400">
                <a:latin typeface="Symbol" pitchFamily="18" charset="2"/>
              </a:rPr>
              <a:t>b</a:t>
            </a:r>
            <a:r>
              <a:rPr lang="en-GB" sz="2400"/>
              <a:t>-ANP </a:t>
            </a:r>
            <a:br>
              <a:rPr lang="en-GB" sz="2400"/>
            </a:br>
            <a:r>
              <a:rPr lang="en-GB" sz="2400"/>
              <a:t>  dimeric form of ANP.</a:t>
            </a:r>
          </a:p>
          <a:p>
            <a:pPr>
              <a:buFontTx/>
              <a:buChar char="•"/>
            </a:pPr>
            <a:r>
              <a:rPr lang="en-GB" sz="2400"/>
              <a:t> Brain natriuretic peptide (BNP) 32 </a:t>
            </a:r>
            <a:br>
              <a:rPr lang="en-GB" sz="2400"/>
            </a:br>
            <a:r>
              <a:rPr lang="en-GB" sz="2400"/>
              <a:t>  aa peptide</a:t>
            </a:r>
          </a:p>
          <a:p>
            <a:pPr>
              <a:buFontTx/>
              <a:buChar char="•"/>
            </a:pPr>
            <a:r>
              <a:rPr lang="en-GB" sz="2400"/>
              <a:t> C-type natriuretic peptide (CNP) </a:t>
            </a:r>
            <a:br>
              <a:rPr lang="en-GB" sz="2400"/>
            </a:br>
            <a:r>
              <a:rPr lang="en-GB" sz="2400"/>
              <a:t>  22 aa (circulating) and 53 aa </a:t>
            </a:r>
            <a:br>
              <a:rPr lang="en-GB" sz="2400"/>
            </a:br>
            <a:r>
              <a:rPr lang="en-GB" sz="2400"/>
              <a:t>  (tissue) peptides</a:t>
            </a:r>
          </a:p>
          <a:p>
            <a:pPr>
              <a:buFontTx/>
              <a:buChar char="•"/>
            </a:pPr>
            <a:r>
              <a:rPr lang="en-GB" sz="2400"/>
              <a:t> Urodilatin (proANP 95-126)</a:t>
            </a:r>
          </a:p>
          <a:p>
            <a:pPr>
              <a:buFontTx/>
              <a:buChar char="•"/>
            </a:pPr>
            <a:r>
              <a:rPr lang="en-GB" sz="2400"/>
              <a:t> Dendroaspsis natriuretic peptide </a:t>
            </a:r>
            <a:br>
              <a:rPr lang="en-GB" sz="2400"/>
            </a:br>
            <a:r>
              <a:rPr lang="en-GB" sz="2400"/>
              <a:t>  (DNP) 38aa isolated from green </a:t>
            </a:r>
            <a:br>
              <a:rPr lang="en-GB" sz="2400"/>
            </a:br>
            <a:r>
              <a:rPr lang="en-GB" sz="2400"/>
              <a:t>   mamba venom (present in plasma)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Synthesis of ANP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963" y="1389063"/>
            <a:ext cx="5103812" cy="5221287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924550" y="1581150"/>
            <a:ext cx="3829050" cy="2830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/>
              <a:t>Scheme for ANP shown:</a:t>
            </a:r>
          </a:p>
          <a:p>
            <a:pPr>
              <a:spcBef>
                <a:spcPct val="50000"/>
              </a:spcBef>
            </a:pPr>
            <a:r>
              <a:rPr lang="en-GB" sz="2400"/>
              <a:t>Essentially similar process for BNP &amp; CNP except coded for by separate genes nearby on the same chromosome (mouse 1, human 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5524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Distribution of natriuretic peptides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32" r="1865"/>
          <a:stretch>
            <a:fillRect/>
          </a:stretch>
        </p:blipFill>
        <p:spPr>
          <a:xfrm>
            <a:off x="742950" y="1333500"/>
            <a:ext cx="3810000" cy="2557463"/>
          </a:xfrm>
          <a:noFill/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27075" y="4027488"/>
            <a:ext cx="411480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GB" sz="2000" i="1"/>
              <a:t>Dual labelling of Tupaia (tree shrew) atrium for ANP (small granules) and BNP (large granules/arrows) by EM immunocytochemistry. Forssmann et al., Histochem Cell Biol 1998; 110: 335 – 357.</a:t>
            </a:r>
          </a:p>
        </p:txBody>
      </p:sp>
      <p:pic>
        <p:nvPicPr>
          <p:cNvPr id="717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18200" y="1333500"/>
            <a:ext cx="3249613" cy="4114800"/>
          </a:xfrm>
          <a:noFill/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832475" y="5459413"/>
            <a:ext cx="3716338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GB" sz="2000" i="1"/>
              <a:t>Distribution of ANP (a-d, g) or urodilatin (e &amp; f)  by immuno-cytochemistry or in situ hybridization.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6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286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Comparison of natriuretic peptides</a:t>
            </a:r>
          </a:p>
        </p:txBody>
      </p:sp>
      <p:graphicFrame>
        <p:nvGraphicFramePr>
          <p:cNvPr id="435767" name="Group 5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771637"/>
              </p:ext>
            </p:extLst>
          </p:nvPr>
        </p:nvGraphicFramePr>
        <p:xfrm>
          <a:off x="171452" y="1257300"/>
          <a:ext cx="9810748" cy="5206138"/>
        </p:xfrm>
        <a:graphic>
          <a:graphicData uri="http://schemas.openxmlformats.org/drawingml/2006/table">
            <a:tbl>
              <a:tblPr/>
              <a:tblGrid>
                <a:gridCol w="1295398"/>
                <a:gridCol w="2171700"/>
                <a:gridCol w="2133600"/>
                <a:gridCol w="2476500"/>
                <a:gridCol w="1733550"/>
              </a:tblGrid>
              <a:tr h="601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Atrial natriuretic peptide(ANP)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B-type natriuretic peptide (BNP)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C-type natriuretic peptide (CNP)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Urodilatin</a:t>
                      </a:r>
                      <a:endParaRPr kumimoji="0" lang="en-GB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01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Biologically active forms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ANP-28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BNP-32 (humans)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BNP-45 (rats)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CNP-22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CNP-53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CDD/ ANP-95-126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1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Storage forms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proANP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BNP-32 (humans)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BNP-45 (rats)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proCNP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?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CDD/ANP-1-126 </a:t>
                      </a:r>
                      <a:r>
                        <a:rPr kumimoji="0" lang="en-GB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prohormone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99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Major tissue distribution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atrial myocytes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ventricular myocytes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atrial myocytes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 nervous system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vasculature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Renal tubule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71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cardiovascular effects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Vasodilatation natriuresis, diuresis, inhibition of renin, aldosterone, vasopressin and endothelin release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vasodilatation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natriuresis, diuresis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inhibition of renin, aldosterone, vasopressin and endothelin release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vasodilatation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inhibition of proliferation of vascular smooth muscle cells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inhibition of aldosterone, vasopressin and endothelin release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1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Elimination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C-receptors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Neutral endopeptidases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C-receptors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Neutral endopeptidases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C-receptors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Neutral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endopeptidases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Release of NPs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ANP and BNP are released by the heart in response to atrial + ventricular (BNP) stretch (increased volume load)</a:t>
            </a:r>
          </a:p>
          <a:p>
            <a:r>
              <a:rPr lang="en-GB" smtClean="0">
                <a:latin typeface="Arial" charset="0"/>
              </a:rPr>
              <a:t>CNP is released by endothelium in response to shear stress and cytokines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Effect of ANP &amp; BNP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0200" y="1981200"/>
            <a:ext cx="3619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Increased natriuresis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Reduced </a:t>
            </a:r>
            <a:r>
              <a:rPr lang="en-GB" sz="3200" kern="0" dirty="0" smtClean="0">
                <a:latin typeface="Arial" pitchFamily="34" charset="0"/>
              </a:rPr>
              <a:t>BP (</a:t>
            </a:r>
            <a:r>
              <a:rPr lang="en-GB" sz="3200" kern="0" dirty="0" err="1" smtClean="0">
                <a:latin typeface="Arial" pitchFamily="34" charset="0"/>
              </a:rPr>
              <a:t>vasodilation</a:t>
            </a:r>
            <a:r>
              <a:rPr lang="en-GB" sz="3200" kern="0" dirty="0" smtClean="0">
                <a:latin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 smtClean="0">
                <a:latin typeface="Arial" pitchFamily="34" charset="0"/>
              </a:rPr>
              <a:t>Increased urinary </a:t>
            </a:r>
            <a:r>
              <a:rPr lang="en-GB" sz="3200" kern="0" dirty="0" err="1" smtClean="0">
                <a:latin typeface="Arial" pitchFamily="34" charset="0"/>
              </a:rPr>
              <a:t>cGMP</a:t>
            </a:r>
            <a:endParaRPr lang="en-GB" sz="3200" kern="0" dirty="0">
              <a:latin typeface="Arial" pitchFamily="3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705350" y="6246813"/>
            <a:ext cx="5143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Holmes et al. J Clin Endo Metab 76 (1): 91. (1993)</a:t>
            </a:r>
            <a:endParaRPr lang="en-GB" sz="120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047750"/>
            <a:ext cx="4128497" cy="51863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Effect of CNP	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873250"/>
            <a:ext cx="4902200" cy="3689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0200" y="1981200"/>
            <a:ext cx="3619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Little or no effect on natriuresis or BP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GB" sz="3200" kern="0" dirty="0">
                <a:latin typeface="Arial" pitchFamily="34" charset="0"/>
              </a:rPr>
              <a:t>Does exert vasodilator </a:t>
            </a:r>
            <a:r>
              <a:rPr lang="en-GB" sz="3200" kern="0" dirty="0" smtClean="0">
                <a:latin typeface="Arial" pitchFamily="34" charset="0"/>
              </a:rPr>
              <a:t>effects in some circulations</a:t>
            </a:r>
            <a:endParaRPr lang="en-GB" sz="3200" kern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EBF5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3F9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BF5FF"/>
        </a:lt1>
        <a:dk2>
          <a:srgbClr val="0000CC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3F9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1504</TotalTime>
  <Pages>25</Pages>
  <Words>1532</Words>
  <Application>Microsoft Office PowerPoint</Application>
  <PresentationFormat>35mm Slides</PresentationFormat>
  <Paragraphs>266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</vt:lpstr>
      <vt:lpstr>PowerPoint Presentation</vt:lpstr>
      <vt:lpstr>The heart as an endocrine organ.  Historical perspectives on natriuretic peptides </vt:lpstr>
      <vt:lpstr>Natriuretic peptide family</vt:lpstr>
      <vt:lpstr>Synthesis of ANP</vt:lpstr>
      <vt:lpstr>Distribution of natriuretic peptides</vt:lpstr>
      <vt:lpstr>Comparison of natriuretic peptides</vt:lpstr>
      <vt:lpstr> Release of NPs </vt:lpstr>
      <vt:lpstr> Effect of ANP &amp; BNP </vt:lpstr>
      <vt:lpstr> Effect of CNP </vt:lpstr>
      <vt:lpstr>Natriuretic peptide receptors</vt:lpstr>
      <vt:lpstr>Metabolism and clearance</vt:lpstr>
      <vt:lpstr>Neutral endopeptidase (NEP: EC24.11)</vt:lpstr>
      <vt:lpstr>Physiology of natriuretic peptides</vt:lpstr>
      <vt:lpstr>Elevated natriurietic peptides in disease</vt:lpstr>
      <vt:lpstr>Possible uses of plasma  natriuretic peptides</vt:lpstr>
      <vt:lpstr>BNP or NT-proBNP</vt:lpstr>
      <vt:lpstr>Therapeutics of manipulation of NP system</vt:lpstr>
      <vt:lpstr>Therapeutic use of NEP inhibitors</vt:lpstr>
      <vt:lpstr>ACEI  enhance the effect of NEPI </vt:lpstr>
      <vt:lpstr>Vasopeptidase inhibitors</vt:lpstr>
      <vt:lpstr>Effect of vasopeptidase inhibitor on BP in hypertensive rat models</vt:lpstr>
      <vt:lpstr>Effect of vasopeptidase inhibitor in man</vt:lpstr>
      <vt:lpstr>Vasopeptidase inhibitors – not worth it?</vt:lpstr>
      <vt:lpstr>Novel endopeptidase inhibitor combinations</vt:lpstr>
      <vt:lpstr>hBNP (Nesiritide)</vt:lpstr>
      <vt:lpstr>Nesiritide in patients with CHF</vt:lpstr>
      <vt:lpstr>Nesiritide – a good thing?</vt:lpstr>
      <vt:lpstr>Primary results and renal-function safety end point in ASCEND-HF, IV nesiritide in acute decompensated heart failure</vt:lpstr>
      <vt:lpstr>Nesiritide in acute CHF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AIIA meeting</dc:title>
  <dc:creator>A.D. Hughes</dc:creator>
  <cp:lastModifiedBy>Shiel, Nuala</cp:lastModifiedBy>
  <cp:revision>272</cp:revision>
  <cp:lastPrinted>1999-01-12T12:23:37Z</cp:lastPrinted>
  <dcterms:created xsi:type="dcterms:W3CDTF">1994-10-16T14:34:10Z</dcterms:created>
  <dcterms:modified xsi:type="dcterms:W3CDTF">2012-11-27T14:20:58Z</dcterms:modified>
</cp:coreProperties>
</file>