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8" r:id="rId2"/>
    <p:sldId id="373" r:id="rId3"/>
    <p:sldId id="376" r:id="rId4"/>
    <p:sldId id="470" r:id="rId5"/>
    <p:sldId id="461" r:id="rId6"/>
    <p:sldId id="377" r:id="rId7"/>
    <p:sldId id="445" r:id="rId8"/>
    <p:sldId id="410" r:id="rId9"/>
    <p:sldId id="412" r:id="rId10"/>
    <p:sldId id="413" r:id="rId11"/>
    <p:sldId id="389" r:id="rId12"/>
    <p:sldId id="435" r:id="rId13"/>
    <p:sldId id="449" r:id="rId14"/>
    <p:sldId id="441" r:id="rId15"/>
    <p:sldId id="467" r:id="rId16"/>
    <p:sldId id="459" r:id="rId17"/>
    <p:sldId id="462" r:id="rId18"/>
    <p:sldId id="460" r:id="rId19"/>
    <p:sldId id="466" r:id="rId20"/>
    <p:sldId id="471" r:id="rId21"/>
    <p:sldId id="431" r:id="rId22"/>
    <p:sldId id="432" r:id="rId23"/>
    <p:sldId id="452" r:id="rId24"/>
    <p:sldId id="450" r:id="rId25"/>
    <p:sldId id="455" r:id="rId26"/>
    <p:sldId id="469" r:id="rId27"/>
    <p:sldId id="396" r:id="rId28"/>
    <p:sldId id="372" r:id="rId29"/>
    <p:sldId id="465" r:id="rId30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ABF"/>
    <a:srgbClr val="FFFF99"/>
    <a:srgbClr val="BACDFE"/>
    <a:srgbClr val="FFFFCC"/>
    <a:srgbClr val="1B493A"/>
    <a:srgbClr val="235D4A"/>
    <a:srgbClr val="99FFCC"/>
    <a:srgbClr val="66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82364" autoAdjust="0"/>
  </p:normalViewPr>
  <p:slideViewPr>
    <p:cSldViewPr snapToGrid="0">
      <p:cViewPr>
        <p:scale>
          <a:sx n="50" d="100"/>
          <a:sy n="50" d="100"/>
        </p:scale>
        <p:origin x="-7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7" Type="http://schemas.openxmlformats.org/officeDocument/2006/relationships/slide" Target="slides/slide27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8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8725" y="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2975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8725" y="942975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algn="r"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fld id="{AF4C2532-147A-478E-BA40-E98AC047B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213475" y="9531350"/>
            <a:ext cx="3841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11" tIns="42324" rIns="86411" bIns="42324" anchor="ctr">
            <a:spAutoFit/>
          </a:bodyPr>
          <a:lstStyle/>
          <a:p>
            <a:pPr algn="r" defTabSz="852488">
              <a:defRPr/>
            </a:pPr>
            <a:fld id="{094639F4-BC36-409F-95FD-B2C6F773D080}" type="slidenum">
              <a:rPr lang="en-GB" sz="1300">
                <a:latin typeface="Times New Roman"/>
              </a:rPr>
              <a:pPr algn="r" defTabSz="852488">
                <a:defRPr/>
              </a:pPr>
              <a:t>‹#›</a:t>
            </a:fld>
            <a:endParaRPr lang="en-GB" sz="13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448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8725" y="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algn="r"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975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942975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algn="r"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fld id="{2B78B678-EB5D-4E6B-BA1A-EE5A9D154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30750"/>
            <a:ext cx="48847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11" tIns="42324" rIns="86411" bIns="42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2950"/>
            <a:ext cx="495935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13475" y="9531350"/>
            <a:ext cx="3841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11" tIns="42324" rIns="86411" bIns="42324" anchor="ctr">
            <a:spAutoFit/>
          </a:bodyPr>
          <a:lstStyle/>
          <a:p>
            <a:pPr algn="r" defTabSz="852488">
              <a:defRPr/>
            </a:pPr>
            <a:fld id="{BCD5472E-8539-4C69-903D-71546345EF9C}" type="slidenum">
              <a:rPr lang="en-GB" sz="1300">
                <a:latin typeface="Times New Roman"/>
              </a:rPr>
              <a:pPr algn="r" defTabSz="852488">
                <a:defRPr/>
              </a:pPr>
              <a:t>‹#›</a:t>
            </a:fld>
            <a:endParaRPr lang="en-GB" sz="13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043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1pPr>
    <a:lvl2pPr marL="38417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2pPr>
    <a:lvl3pPr marL="76835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3pPr>
    <a:lvl4pPr marL="115252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4pPr>
    <a:lvl5pPr marL="153670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695DF-ADD3-44BA-B16C-DF71ED5F3994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Figure 1. Different efficacies of </a:t>
            </a:r>
            <a:r>
              <a:rPr lang="en-GB" dirty="0" err="1" smtClean="0"/>
              <a:t>phorbol</a:t>
            </a:r>
            <a:r>
              <a:rPr lang="en-GB" dirty="0" smtClean="0"/>
              <a:t> ester </a:t>
            </a:r>
            <a:r>
              <a:rPr lang="en-GB" dirty="0" err="1" smtClean="0"/>
              <a:t>PDBu</a:t>
            </a:r>
            <a:r>
              <a:rPr lang="en-GB" dirty="0" smtClean="0"/>
              <a:t> on contractile Ca2+ sensitivity in -toxin-, -</a:t>
            </a:r>
            <a:r>
              <a:rPr lang="en-GB" dirty="0" err="1" smtClean="0"/>
              <a:t>escin</a:t>
            </a:r>
            <a:r>
              <a:rPr lang="en-GB" dirty="0" smtClean="0"/>
              <a:t>- or Triton X-100-permeabilized arterial smooth muscle. Strips of rabbit femoral artery were </a:t>
            </a:r>
            <a:r>
              <a:rPr lang="en-GB" dirty="0" err="1" smtClean="0"/>
              <a:t>permeabilized</a:t>
            </a:r>
            <a:r>
              <a:rPr lang="en-GB" dirty="0" smtClean="0"/>
              <a:t> with staphylococcal -toxin + A23187 (A), -</a:t>
            </a:r>
            <a:r>
              <a:rPr lang="en-GB" dirty="0" err="1" smtClean="0"/>
              <a:t>escin</a:t>
            </a:r>
            <a:r>
              <a:rPr lang="en-GB" dirty="0" smtClean="0"/>
              <a:t> + A23187 (B), or Triton X-100 (C) and then incubated in the relaxing solution (see Methods). They were placed in a submaximal </a:t>
            </a:r>
            <a:r>
              <a:rPr lang="en-GB" dirty="0" err="1" smtClean="0"/>
              <a:t>pCa</a:t>
            </a:r>
            <a:r>
              <a:rPr lang="en-GB" dirty="0" smtClean="0"/>
              <a:t> 6·7 (A), 6·3 (B) or 6 (C) solution until reaching a low steady-state level of force at 20 °C. Three </a:t>
            </a:r>
            <a:r>
              <a:rPr lang="en-GB" dirty="0" err="1" smtClean="0"/>
              <a:t>micromolar</a:t>
            </a:r>
            <a:r>
              <a:rPr lang="en-GB" dirty="0" smtClean="0"/>
              <a:t> </a:t>
            </a:r>
            <a:r>
              <a:rPr lang="en-GB" dirty="0" err="1" smtClean="0"/>
              <a:t>PDBu</a:t>
            </a:r>
            <a:r>
              <a:rPr lang="en-GB" dirty="0" smtClean="0"/>
              <a:t> was applied into the same </a:t>
            </a:r>
            <a:r>
              <a:rPr lang="en-GB" dirty="0" err="1" smtClean="0"/>
              <a:t>pCa</a:t>
            </a:r>
            <a:r>
              <a:rPr lang="en-GB" dirty="0" smtClean="0"/>
              <a:t> solution. After a steady-state level of force was reached, </a:t>
            </a:r>
            <a:r>
              <a:rPr lang="en-GB" dirty="0" err="1" smtClean="0"/>
              <a:t>PDBu</a:t>
            </a:r>
            <a:r>
              <a:rPr lang="en-GB" dirty="0" smtClean="0"/>
              <a:t> was washed out and a </a:t>
            </a:r>
            <a:r>
              <a:rPr lang="en-GB" dirty="0" err="1" smtClean="0"/>
              <a:t>pCa</a:t>
            </a:r>
            <a:r>
              <a:rPr lang="en-GB" dirty="0" smtClean="0"/>
              <a:t> 4·5 solution was added to verify maximum force levels in the preparations. D, summary of 4-6 independent experiments for each </a:t>
            </a:r>
            <a:r>
              <a:rPr lang="en-GB" dirty="0" err="1" smtClean="0"/>
              <a:t>permeabilized</a:t>
            </a:r>
            <a:r>
              <a:rPr lang="en-GB" dirty="0" smtClean="0"/>
              <a:t> preparation. The filled and hatched bars represent, respectively, relative force levels before and after addition of </a:t>
            </a:r>
            <a:r>
              <a:rPr lang="en-GB" dirty="0" err="1" smtClean="0"/>
              <a:t>PDBu</a:t>
            </a:r>
            <a:r>
              <a:rPr lang="en-GB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Figure 4. </a:t>
            </a:r>
            <a:r>
              <a:rPr lang="en-GB" dirty="0" err="1" smtClean="0"/>
              <a:t>Unphosphorylated</a:t>
            </a:r>
            <a:r>
              <a:rPr lang="en-GB" dirty="0" smtClean="0"/>
              <a:t> CPI-induced contractions of Triton X-100-demembranated strips at a given level of Ca2+ A, potentiation of contraction by 5 µM u-CPI at </a:t>
            </a:r>
            <a:r>
              <a:rPr lang="en-GB" dirty="0" err="1" smtClean="0"/>
              <a:t>pCa</a:t>
            </a:r>
            <a:r>
              <a:rPr lang="en-GB" dirty="0" smtClean="0"/>
              <a:t> 6. The u-CPI-induced contraction was inhibited by the presence of selective PKC inhibitor 30 µM PKC-IP (B) or 10 µM Gö6976 (C). These traces are representative of 4 similar experiments. 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ANP = atrial natriuretic peptide,</a:t>
            </a:r>
            <a:r>
              <a:rPr lang="en-GB" baseline="0" dirty="0" smtClean="0"/>
              <a:t> CPI-17 = protein-kinase C-potentiated myosin phosphatase inhibitor, ILK =- integrin-linked kinase, LC20 = myosin light chain, MLCK = myosin light chain kinase, M-RIP = </a:t>
            </a:r>
            <a:r>
              <a:rPr lang="en-GB" baseline="0" dirty="0" err="1" smtClean="0"/>
              <a:t>myosine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phsophatse</a:t>
            </a:r>
            <a:r>
              <a:rPr lang="en-GB" baseline="0" dirty="0" smtClean="0"/>
              <a:t> rho interacting protein, MYPT1 = myosin phosphatase targeting protein 1, PKC = protein kinase C, PKG = protein kinase G, PLC = phospholipase C, PP1 = protein phosphatase 1, PP2a = protein </a:t>
            </a:r>
            <a:r>
              <a:rPr lang="en-GB" baseline="0" dirty="0" err="1" smtClean="0"/>
              <a:t>phosphatse</a:t>
            </a:r>
            <a:r>
              <a:rPr lang="en-GB" baseline="0" dirty="0" smtClean="0"/>
              <a:t> 2a, ROCK – rho-operated kinase, </a:t>
            </a:r>
            <a:r>
              <a:rPr lang="en-GB" dirty="0" smtClean="0"/>
              <a:t>ZIPK = zipper interacting</a:t>
            </a:r>
            <a:r>
              <a:rPr lang="en-GB" baseline="0" dirty="0" smtClean="0"/>
              <a:t> protein (ZIP) kinase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6A986-7461-4D3A-AE0E-F737E16A39B8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D53A1-F4A9-4E9E-B695-52ACE256D0D7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1018F-9F3A-4747-B015-91BEE9A68A7F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768725" y="0"/>
            <a:ext cx="28956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768725" y="9429750"/>
            <a:ext cx="28956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635" tIns="0" rIns="17635" bIns="0" anchor="b"/>
          <a:lstStyle/>
          <a:p>
            <a:pPr algn="r" defTabSz="711200"/>
            <a:r>
              <a:rPr lang="en-GB" sz="900" i="1">
                <a:latin typeface="Times New Roman"/>
              </a:rPr>
              <a:t>7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-1588" y="9429750"/>
            <a:ext cx="2892426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-1588" y="0"/>
            <a:ext cx="2892426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8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2303" tIns="35269" rIns="72303" bIns="3526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7D32-7AB3-445D-BE45-C921F968A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242C-0E73-4070-ACBC-0766CF259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2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0563-7EE5-4E63-A13E-6C186FF08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7600" y="609600"/>
            <a:ext cx="6908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9CA4-4A7D-406B-B1DA-D1D43CFA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11189-DF80-4F09-A5CA-58AEB348E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1437-22E1-457D-B0F5-45E9001DD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7EB1-F715-43B8-98B0-285FB8BBE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DE52-5960-4781-9324-A04D7BD24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B283-DAEF-4213-8ECB-B1E57BDDC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4EA5-FD32-4827-B06B-D1B62D973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26B3-5F3B-45BB-99BF-CD701D61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B79A-017B-4CBC-A205-F77FDFCAD4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F3F90125-34A7-4F50-A2F5-4D6CE98FE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6212"/>
            <a:ext cx="9144000" cy="703042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Excitation contraction coupling</a:t>
            </a:r>
            <a:endParaRPr lang="en-GB" sz="60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7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Regulation of L-type calcium channels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981200"/>
            <a:ext cx="78359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Membrane potential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latin typeface="Calibri" pitchFamily="34" charset="0"/>
              </a:rPr>
              <a:t>Vasoactive</a:t>
            </a:r>
            <a:r>
              <a:rPr lang="en-GB" dirty="0" smtClean="0">
                <a:latin typeface="Calibri" pitchFamily="34" charset="0"/>
              </a:rPr>
              <a:t> agents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G protein coupled receptors(e.g. </a:t>
            </a:r>
            <a:r>
              <a:rPr lang="en-GB" dirty="0" smtClean="0">
                <a:latin typeface="Calibri" pitchFamily="34" charset="0"/>
                <a:sym typeface="Symbol" pitchFamily="18" charset="2"/>
              </a:rPr>
              <a:t>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adrenoceptors</a:t>
            </a:r>
            <a:r>
              <a:rPr lang="en-GB" dirty="0" smtClean="0">
                <a:latin typeface="Calibri" pitchFamily="34" charset="0"/>
              </a:rPr>
              <a:t>, AT</a:t>
            </a:r>
            <a:r>
              <a:rPr lang="en-GB" baseline="-25000" dirty="0" smtClean="0">
                <a:latin typeface="Calibri" pitchFamily="34" charset="0"/>
              </a:rPr>
              <a:t>1</a:t>
            </a:r>
            <a:r>
              <a:rPr lang="en-GB" dirty="0" smtClean="0">
                <a:latin typeface="Calibri" pitchFamily="34" charset="0"/>
              </a:rPr>
              <a:t> receptors, etc.)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Growth factors (</a:t>
            </a:r>
            <a:r>
              <a:rPr lang="en-GB" dirty="0" err="1" smtClean="0">
                <a:latin typeface="Calibri" pitchFamily="34" charset="0"/>
              </a:rPr>
              <a:t>e.g</a:t>
            </a:r>
            <a:r>
              <a:rPr lang="en-GB" dirty="0" smtClean="0">
                <a:latin typeface="Calibri" pitchFamily="34" charset="0"/>
              </a:rPr>
              <a:t> PDGF)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Vasodilators (e.g. NO)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pH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Drugs (Ca</a:t>
            </a:r>
            <a:r>
              <a:rPr lang="en-US" baseline="30000" dirty="0" smtClean="0">
                <a:latin typeface="Calibri" pitchFamily="34" charset="0"/>
              </a:rPr>
              <a:t>2+</a:t>
            </a:r>
            <a:r>
              <a:rPr lang="en-US" dirty="0" smtClean="0">
                <a:latin typeface="Calibri" pitchFamily="34" charset="0"/>
              </a:rPr>
              <a:t> antagonists)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6686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Calcium stores (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sarcoplasmic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reticulum)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3838" y="1981200"/>
            <a:ext cx="5757862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SR = 1-7.5% of cell volume (phasic&gt;tonic)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SR is closely associated with plasma membrane (figure)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SR Ca</a:t>
            </a:r>
            <a:r>
              <a:rPr lang="en-GB" sz="2200" baseline="30000" smtClean="0">
                <a:latin typeface="Arial" charset="0"/>
              </a:rPr>
              <a:t>2+</a:t>
            </a:r>
            <a:r>
              <a:rPr lang="en-GB" sz="2200" smtClean="0">
                <a:latin typeface="Arial" charset="0"/>
              </a:rPr>
              <a:t> is taken up by Ca-ATPase (SERCA2b &amp; 3), which are regulated by phospholamban and blocked by thapsigargin and cyclopiazonic acid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Phospholamban is regulated by cAMP (and cGMP?) kinase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In SR Ca</a:t>
            </a:r>
            <a:r>
              <a:rPr lang="en-GB" sz="2200" baseline="30000" smtClean="0">
                <a:latin typeface="Arial" charset="0"/>
              </a:rPr>
              <a:t>2+</a:t>
            </a:r>
            <a:r>
              <a:rPr lang="en-GB" sz="2200" smtClean="0">
                <a:latin typeface="Arial" charset="0"/>
              </a:rPr>
              <a:t> is buffered by proteins (calreticulin and calcisequestrin), but [Ca</a:t>
            </a:r>
            <a:r>
              <a:rPr lang="en-GB" sz="2200" baseline="30000" smtClean="0">
                <a:latin typeface="Arial" charset="0"/>
              </a:rPr>
              <a:t>2+</a:t>
            </a:r>
            <a:r>
              <a:rPr lang="en-GB" sz="2200" smtClean="0">
                <a:latin typeface="Arial" charset="0"/>
              </a:rPr>
              <a:t>] may be as high as 10-15mM</a:t>
            </a:r>
          </a:p>
        </p:txBody>
      </p:sp>
      <p:pic>
        <p:nvPicPr>
          <p:cNvPr id="14341" name="Picture 5" descr="sarcoplasmic retic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2100263"/>
            <a:ext cx="160813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65325" y="5722938"/>
            <a:ext cx="677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SR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1085850" y="3810000"/>
            <a:ext cx="971550" cy="1962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7525" y="5722938"/>
            <a:ext cx="7175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PM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685800" y="3943350"/>
            <a:ext cx="190500" cy="1771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3143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Release from Ca stores</a:t>
            </a:r>
          </a:p>
        </p:txBody>
      </p:sp>
      <p:sp>
        <p:nvSpPr>
          <p:cNvPr id="15364" name="Rectangle 1034"/>
          <p:cNvSpPr>
            <a:spLocks noGrp="1" noChangeArrowheads="1"/>
          </p:cNvSpPr>
          <p:nvPr>
            <p:ph type="body" idx="1"/>
          </p:nvPr>
        </p:nvSpPr>
        <p:spPr>
          <a:xfrm>
            <a:off x="584200" y="1308538"/>
            <a:ext cx="7937500" cy="5149412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Ryanodine receptors (RyR1, 2 &amp; 3)</a:t>
            </a:r>
          </a:p>
          <a:p>
            <a:pPr lvl="1"/>
            <a:r>
              <a:rPr lang="en-GB" sz="2000" dirty="0" smtClean="0">
                <a:latin typeface="Arial" charset="0"/>
              </a:rPr>
              <a:t>All three subtypes present in smooth muscle (</a:t>
            </a:r>
            <a:r>
              <a:rPr lang="en-GB" sz="2000" dirty="0" err="1" smtClean="0">
                <a:latin typeface="Arial" charset="0"/>
              </a:rPr>
              <a:t>cf</a:t>
            </a:r>
            <a:r>
              <a:rPr lang="en-GB" sz="2000" dirty="0" smtClean="0">
                <a:latin typeface="Arial" charset="0"/>
              </a:rPr>
              <a:t> RyR2 in cardiac muscle)</a:t>
            </a:r>
          </a:p>
          <a:p>
            <a:pPr lvl="1"/>
            <a:r>
              <a:rPr lang="en-GB" sz="2000" dirty="0" smtClean="0">
                <a:latin typeface="Arial" charset="0"/>
              </a:rPr>
              <a:t>Activated by Ca</a:t>
            </a:r>
            <a:r>
              <a:rPr lang="en-GB" sz="2000" baseline="30000" dirty="0" smtClean="0">
                <a:latin typeface="Arial" charset="0"/>
              </a:rPr>
              <a:t>2+</a:t>
            </a:r>
            <a:r>
              <a:rPr lang="en-GB" sz="2000" dirty="0" smtClean="0">
                <a:latin typeface="Arial" charset="0"/>
              </a:rPr>
              <a:t> (&gt;1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>
                <a:latin typeface="Arial" charset="0"/>
              </a:rPr>
              <a:t>M); activated by caffeine, blocked by ryanodine</a:t>
            </a:r>
          </a:p>
          <a:p>
            <a:pPr lvl="1"/>
            <a:r>
              <a:rPr lang="en-GB" sz="2000" dirty="0" smtClean="0">
                <a:latin typeface="Arial" charset="0"/>
              </a:rPr>
              <a:t>Role in vascular smooth muscle uncertain</a:t>
            </a:r>
          </a:p>
          <a:p>
            <a:r>
              <a:rPr lang="en-GB" sz="2400" dirty="0" smtClean="0">
                <a:latin typeface="Arial" charset="0"/>
              </a:rPr>
              <a:t>IP</a:t>
            </a:r>
            <a:r>
              <a:rPr lang="en-GB" sz="2400" baseline="-25000" dirty="0" smtClean="0">
                <a:latin typeface="Arial" charset="0"/>
              </a:rPr>
              <a:t>3</a:t>
            </a:r>
            <a:r>
              <a:rPr lang="en-GB" sz="2400" dirty="0" smtClean="0">
                <a:latin typeface="Arial" charset="0"/>
              </a:rPr>
              <a:t> receptors</a:t>
            </a:r>
          </a:p>
          <a:p>
            <a:pPr lvl="1"/>
            <a:r>
              <a:rPr lang="en-GB" sz="2000" dirty="0" smtClean="0">
                <a:latin typeface="Arial" charset="0"/>
              </a:rPr>
              <a:t>IP</a:t>
            </a:r>
            <a:r>
              <a:rPr lang="en-GB" sz="2000" baseline="-25000" dirty="0" smtClean="0">
                <a:latin typeface="Arial" charset="0"/>
              </a:rPr>
              <a:t>3</a:t>
            </a:r>
            <a:r>
              <a:rPr lang="en-GB" sz="2000" dirty="0" smtClean="0">
                <a:latin typeface="Arial" charset="0"/>
              </a:rPr>
              <a:t> generated by agonist stimulation of </a:t>
            </a:r>
            <a:r>
              <a:rPr lang="en-GB" sz="2000" dirty="0" err="1" smtClean="0">
                <a:latin typeface="Arial" charset="0"/>
              </a:rPr>
              <a:t>phospholipase</a:t>
            </a:r>
            <a:r>
              <a:rPr lang="en-GB" sz="2000" dirty="0" smtClean="0">
                <a:latin typeface="Arial" charset="0"/>
              </a:rPr>
              <a:t> C hydrolysing PIP</a:t>
            </a:r>
            <a:r>
              <a:rPr lang="en-GB" sz="2000" baseline="-25000" dirty="0" smtClean="0">
                <a:latin typeface="Arial" charset="0"/>
              </a:rPr>
              <a:t>2</a:t>
            </a:r>
          </a:p>
          <a:p>
            <a:pPr lvl="1"/>
            <a:r>
              <a:rPr lang="en-GB" sz="2000" dirty="0" smtClean="0">
                <a:latin typeface="Arial" charset="0"/>
              </a:rPr>
              <a:t>IP</a:t>
            </a:r>
            <a:r>
              <a:rPr lang="en-GB" sz="2000" baseline="-25000" dirty="0" smtClean="0">
                <a:latin typeface="Arial" charset="0"/>
              </a:rPr>
              <a:t>3</a:t>
            </a:r>
            <a:r>
              <a:rPr lang="en-GB" sz="2000" dirty="0" smtClean="0">
                <a:latin typeface="Arial" charset="0"/>
              </a:rPr>
              <a:t> sensitivity increased by [Ca</a:t>
            </a:r>
            <a:r>
              <a:rPr lang="en-GB" sz="2000" baseline="30000" dirty="0" smtClean="0">
                <a:latin typeface="Arial" charset="0"/>
              </a:rPr>
              <a:t>2+</a:t>
            </a:r>
            <a:r>
              <a:rPr lang="en-GB" sz="2000" dirty="0" smtClean="0">
                <a:latin typeface="Arial" charset="0"/>
              </a:rPr>
              <a:t>]</a:t>
            </a:r>
            <a:r>
              <a:rPr lang="en-GB" sz="2000" baseline="-25000" dirty="0" err="1" smtClean="0">
                <a:latin typeface="Arial" charset="0"/>
              </a:rPr>
              <a:t>i</a:t>
            </a:r>
            <a:r>
              <a:rPr lang="en-GB" sz="2000" baseline="-250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~300nM (potential positive feedback)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41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Roles of Ca stores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4200" y="1704975"/>
            <a:ext cx="8156575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Ryanodine receptors 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Ca</a:t>
            </a:r>
            <a:r>
              <a:rPr lang="en-GB" sz="2400" baseline="30000" smtClean="0">
                <a:latin typeface="Arial" charset="0"/>
              </a:rPr>
              <a:t>2+</a:t>
            </a:r>
            <a:r>
              <a:rPr lang="en-GB" sz="2400" smtClean="0">
                <a:latin typeface="Arial" charset="0"/>
              </a:rPr>
              <a:t> induced calcium release? 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Less well understood than IP3R may contribute to same processes – do they release from the same stores in smooth muscle? 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IP</a:t>
            </a:r>
            <a:r>
              <a:rPr lang="en-GB" sz="2800" baseline="-25000" smtClean="0">
                <a:latin typeface="Arial" charset="0"/>
              </a:rPr>
              <a:t>3</a:t>
            </a:r>
            <a:r>
              <a:rPr lang="en-GB" sz="2800" smtClean="0">
                <a:latin typeface="Arial" charset="0"/>
              </a:rPr>
              <a:t> receptors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Agonist-induced release from store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Unitary Ca</a:t>
            </a:r>
            <a:r>
              <a:rPr lang="en-GB" sz="2400" baseline="30000" smtClean="0">
                <a:latin typeface="Arial" charset="0"/>
              </a:rPr>
              <a:t>2+</a:t>
            </a:r>
            <a:r>
              <a:rPr lang="en-GB" sz="2400" smtClean="0">
                <a:latin typeface="Arial" charset="0"/>
              </a:rPr>
              <a:t> events (Calcium sparks) 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Calcium waves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Ion channel regulation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Transcriptional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3143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</a:t>
            </a:r>
            <a:r>
              <a:rPr lang="en-GB" sz="3200" kern="1200" baseline="30000" dirty="0" err="1" smtClean="0">
                <a:solidFill>
                  <a:schemeClr val="tx1"/>
                </a:solidFill>
                <a:latin typeface="Calibri" pitchFamily="34" charset="0"/>
              </a:rPr>
              <a:t>2+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efflux</a:t>
            </a:r>
          </a:p>
        </p:txBody>
      </p:sp>
      <p:sp>
        <p:nvSpPr>
          <p:cNvPr id="17412" name="Rectangle 52"/>
          <p:cNvSpPr>
            <a:spLocks noChangeArrowheads="1"/>
          </p:cNvSpPr>
          <p:nvPr/>
        </p:nvSpPr>
        <p:spPr bwMode="auto">
          <a:xfrm>
            <a:off x="628650" y="2476500"/>
            <a:ext cx="7943850" cy="3619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48"/>
          <p:cNvSpPr>
            <a:spLocks noChangeArrowheads="1"/>
          </p:cNvSpPr>
          <p:nvPr/>
        </p:nvSpPr>
        <p:spPr bwMode="auto">
          <a:xfrm>
            <a:off x="1733550" y="2438400"/>
            <a:ext cx="419100" cy="419100"/>
          </a:xfrm>
          <a:prstGeom prst="ellipse">
            <a:avLst/>
          </a:prstGeom>
          <a:solidFill>
            <a:srgbClr val="99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53"/>
          <p:cNvSpPr txBox="1">
            <a:spLocks noChangeArrowheads="1"/>
          </p:cNvSpPr>
          <p:nvPr/>
        </p:nvSpPr>
        <p:spPr bwMode="auto">
          <a:xfrm>
            <a:off x="1603375" y="3592513"/>
            <a:ext cx="53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ATP</a:t>
            </a:r>
          </a:p>
        </p:txBody>
      </p:sp>
      <p:sp>
        <p:nvSpPr>
          <p:cNvPr id="17415" name="Text Box 54"/>
          <p:cNvSpPr txBox="1">
            <a:spLocks noChangeArrowheads="1"/>
          </p:cNvSpPr>
          <p:nvPr/>
        </p:nvSpPr>
        <p:spPr bwMode="auto">
          <a:xfrm>
            <a:off x="1870075" y="3097213"/>
            <a:ext cx="5508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ADP</a:t>
            </a:r>
          </a:p>
        </p:txBody>
      </p:sp>
      <p:sp>
        <p:nvSpPr>
          <p:cNvPr id="17416" name="Freeform 55"/>
          <p:cNvSpPr>
            <a:spLocks/>
          </p:cNvSpPr>
          <p:nvPr/>
        </p:nvSpPr>
        <p:spPr bwMode="auto">
          <a:xfrm>
            <a:off x="1809750" y="2797175"/>
            <a:ext cx="285750" cy="822325"/>
          </a:xfrm>
          <a:custGeom>
            <a:avLst/>
            <a:gdLst>
              <a:gd name="T0" fmla="*/ 0 w 180"/>
              <a:gd name="T1" fmla="*/ 2147483647 h 518"/>
              <a:gd name="T2" fmla="*/ 2147483647 w 180"/>
              <a:gd name="T3" fmla="*/ 2147483647 h 518"/>
              <a:gd name="T4" fmla="*/ 2147483647 w 180"/>
              <a:gd name="T5" fmla="*/ 2147483647 h 518"/>
              <a:gd name="T6" fmla="*/ 0 60000 65536"/>
              <a:gd name="T7" fmla="*/ 0 60000 65536"/>
              <a:gd name="T8" fmla="*/ 0 60000 65536"/>
              <a:gd name="T9" fmla="*/ 0 w 180"/>
              <a:gd name="T10" fmla="*/ 0 h 518"/>
              <a:gd name="T11" fmla="*/ 180 w 18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518">
                <a:moveTo>
                  <a:pt x="0" y="518"/>
                </a:moveTo>
                <a:cubicBezTo>
                  <a:pt x="19" y="440"/>
                  <a:pt x="72" y="100"/>
                  <a:pt x="102" y="50"/>
                </a:cubicBezTo>
                <a:cubicBezTo>
                  <a:pt x="132" y="0"/>
                  <a:pt x="164" y="184"/>
                  <a:pt x="180" y="21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Text Box 57"/>
          <p:cNvSpPr txBox="1">
            <a:spLocks noChangeArrowheads="1"/>
          </p:cNvSpPr>
          <p:nvPr/>
        </p:nvSpPr>
        <p:spPr bwMode="auto">
          <a:xfrm>
            <a:off x="1031875" y="2935288"/>
            <a:ext cx="806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Ca</a:t>
            </a:r>
            <a:r>
              <a:rPr lang="en-GB" sz="2400" baseline="30000"/>
              <a:t>2+</a:t>
            </a:r>
          </a:p>
        </p:txBody>
      </p:sp>
      <p:sp>
        <p:nvSpPr>
          <p:cNvPr id="17418" name="AutoShape 58"/>
          <p:cNvSpPr>
            <a:spLocks noChangeArrowheads="1"/>
          </p:cNvSpPr>
          <p:nvPr/>
        </p:nvSpPr>
        <p:spPr bwMode="auto">
          <a:xfrm>
            <a:off x="1600200" y="207645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59"/>
          <p:cNvSpPr txBox="1">
            <a:spLocks noChangeArrowheads="1"/>
          </p:cNvSpPr>
          <p:nvPr/>
        </p:nvSpPr>
        <p:spPr bwMode="auto">
          <a:xfrm>
            <a:off x="2003425" y="1697038"/>
            <a:ext cx="6937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2H</a:t>
            </a:r>
            <a:r>
              <a:rPr lang="en-GB" sz="2400" baseline="30000"/>
              <a:t>+</a:t>
            </a:r>
          </a:p>
        </p:txBody>
      </p:sp>
      <p:sp>
        <p:nvSpPr>
          <p:cNvPr id="17420" name="AutoShape 60"/>
          <p:cNvSpPr>
            <a:spLocks noChangeArrowheads="1"/>
          </p:cNvSpPr>
          <p:nvPr/>
        </p:nvSpPr>
        <p:spPr bwMode="auto">
          <a:xfrm flipV="1">
            <a:off x="2133600" y="220980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62"/>
          <p:cNvSpPr txBox="1">
            <a:spLocks noChangeArrowheads="1"/>
          </p:cNvSpPr>
          <p:nvPr/>
        </p:nvSpPr>
        <p:spPr bwMode="auto">
          <a:xfrm>
            <a:off x="650875" y="4046538"/>
            <a:ext cx="3517900" cy="2286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PMCA (1b</a:t>
            </a:r>
            <a:r>
              <a:rPr lang="en-GB" sz="2400">
                <a:solidFill>
                  <a:srgbClr val="666699"/>
                </a:solidFill>
              </a:rPr>
              <a:t>[&amp; 4]</a:t>
            </a:r>
            <a:r>
              <a:rPr lang="en-GB" sz="2400"/>
              <a:t>)</a:t>
            </a:r>
          </a:p>
          <a:p>
            <a:pPr algn="just">
              <a:buFontTx/>
              <a:buChar char="-"/>
            </a:pPr>
            <a:r>
              <a:rPr lang="en-GB" sz="2000"/>
              <a:t> Major efflux route</a:t>
            </a:r>
          </a:p>
          <a:p>
            <a:pPr>
              <a:buFontTx/>
              <a:buChar char="-"/>
            </a:pPr>
            <a:r>
              <a:rPr lang="en-GB" sz="2000"/>
              <a:t> Stimulated by cAMP-, </a:t>
            </a:r>
            <a:br>
              <a:rPr lang="en-GB" sz="2000"/>
            </a:br>
            <a:r>
              <a:rPr lang="en-GB" sz="2000"/>
              <a:t>  cGMP- and CaM-kinase.</a:t>
            </a:r>
          </a:p>
          <a:p>
            <a:pPr>
              <a:buFontTx/>
              <a:buChar char="-"/>
            </a:pPr>
            <a:r>
              <a:rPr lang="en-GB" sz="2000"/>
              <a:t> Blocked by lanthanum, </a:t>
            </a:r>
            <a:br>
              <a:rPr lang="en-GB" sz="2000"/>
            </a:br>
            <a:r>
              <a:rPr lang="en-GB" sz="2000"/>
              <a:t>  vanadate</a:t>
            </a:r>
          </a:p>
          <a:p>
            <a:pPr>
              <a:buFontTx/>
              <a:buChar char="-"/>
            </a:pPr>
            <a:endParaRPr lang="en-GB" sz="2000"/>
          </a:p>
        </p:txBody>
      </p:sp>
      <p:sp>
        <p:nvSpPr>
          <p:cNvPr id="17422" name="Text Box 63"/>
          <p:cNvSpPr txBox="1">
            <a:spLocks noChangeArrowheads="1"/>
          </p:cNvSpPr>
          <p:nvPr/>
        </p:nvSpPr>
        <p:spPr bwMode="auto">
          <a:xfrm>
            <a:off x="7527925" y="1697038"/>
            <a:ext cx="86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3Na</a:t>
            </a:r>
            <a:r>
              <a:rPr lang="en-GB" sz="2400" baseline="30000"/>
              <a:t>+</a:t>
            </a:r>
          </a:p>
        </p:txBody>
      </p:sp>
      <p:sp>
        <p:nvSpPr>
          <p:cNvPr id="17423" name="Text Box 64"/>
          <p:cNvSpPr txBox="1">
            <a:spLocks noChangeArrowheads="1"/>
          </p:cNvSpPr>
          <p:nvPr/>
        </p:nvSpPr>
        <p:spPr bwMode="auto">
          <a:xfrm>
            <a:off x="6461125" y="2935288"/>
            <a:ext cx="806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Ca</a:t>
            </a:r>
            <a:r>
              <a:rPr lang="en-GB" sz="2400" baseline="30000"/>
              <a:t>2+</a:t>
            </a:r>
          </a:p>
        </p:txBody>
      </p:sp>
      <p:sp>
        <p:nvSpPr>
          <p:cNvPr id="17424" name="Oval 65"/>
          <p:cNvSpPr>
            <a:spLocks noChangeArrowheads="1"/>
          </p:cNvSpPr>
          <p:nvPr/>
        </p:nvSpPr>
        <p:spPr bwMode="auto">
          <a:xfrm>
            <a:off x="7181850" y="2438400"/>
            <a:ext cx="419100" cy="4191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AutoShape 66"/>
          <p:cNvSpPr>
            <a:spLocks noChangeArrowheads="1"/>
          </p:cNvSpPr>
          <p:nvPr/>
        </p:nvSpPr>
        <p:spPr bwMode="auto">
          <a:xfrm>
            <a:off x="7048500" y="211455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AutoShape 67"/>
          <p:cNvSpPr>
            <a:spLocks noChangeArrowheads="1"/>
          </p:cNvSpPr>
          <p:nvPr/>
        </p:nvSpPr>
        <p:spPr bwMode="auto">
          <a:xfrm flipV="1">
            <a:off x="7581900" y="224790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68"/>
          <p:cNvSpPr txBox="1">
            <a:spLocks noChangeArrowheads="1"/>
          </p:cNvSpPr>
          <p:nvPr/>
        </p:nvSpPr>
        <p:spPr bwMode="auto">
          <a:xfrm>
            <a:off x="5184775" y="4046538"/>
            <a:ext cx="3517900" cy="22860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Na/Ca exchanger</a:t>
            </a:r>
          </a:p>
          <a:p>
            <a:r>
              <a:rPr lang="en-GB" sz="2000"/>
              <a:t>-  Electrogenic</a:t>
            </a:r>
          </a:p>
          <a:p>
            <a:pPr>
              <a:buFontTx/>
              <a:buChar char="-"/>
            </a:pPr>
            <a:r>
              <a:rPr lang="en-GB" sz="2000"/>
              <a:t>  Variable contribution </a:t>
            </a:r>
            <a:br>
              <a:rPr lang="en-GB" sz="2000"/>
            </a:br>
            <a:r>
              <a:rPr lang="en-GB" sz="2000"/>
              <a:t>   (generally small) to Ca2+ </a:t>
            </a:r>
            <a:br>
              <a:rPr lang="en-GB" sz="2000"/>
            </a:br>
            <a:r>
              <a:rPr lang="en-GB" sz="2000"/>
              <a:t>   extrusion in VSMC</a:t>
            </a:r>
          </a:p>
          <a:p>
            <a:pPr>
              <a:buFontTx/>
              <a:buChar char="-"/>
            </a:pPr>
            <a:r>
              <a:rPr lang="en-GB" sz="2000"/>
              <a:t>  blocked by Na removal or  </a:t>
            </a:r>
            <a:br>
              <a:rPr lang="en-GB" sz="2000"/>
            </a:br>
            <a:r>
              <a:rPr lang="en-GB" sz="2000"/>
              <a:t>   amiloride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28863" y="2433638"/>
            <a:ext cx="5722937" cy="1844675"/>
            <a:chOff x="1650" y="1533"/>
            <a:chExt cx="4056" cy="1162"/>
          </a:xfrm>
        </p:grpSpPr>
        <p:sp>
          <p:nvSpPr>
            <p:cNvPr id="11303" name="Freeform 3"/>
            <p:cNvSpPr>
              <a:spLocks/>
            </p:cNvSpPr>
            <p:nvPr/>
          </p:nvSpPr>
          <p:spPr bwMode="auto">
            <a:xfrm>
              <a:off x="1650" y="1533"/>
              <a:ext cx="4056" cy="1162"/>
            </a:xfrm>
            <a:custGeom>
              <a:avLst/>
              <a:gdLst>
                <a:gd name="T0" fmla="*/ 13 w 4536"/>
                <a:gd name="T1" fmla="*/ 317 h 1472"/>
                <a:gd name="T2" fmla="*/ 0 w 4536"/>
                <a:gd name="T3" fmla="*/ 264 h 1472"/>
                <a:gd name="T4" fmla="*/ 17 w 4536"/>
                <a:gd name="T5" fmla="*/ 227 h 1472"/>
                <a:gd name="T6" fmla="*/ 24 w 4536"/>
                <a:gd name="T7" fmla="*/ 188 h 1472"/>
                <a:gd name="T8" fmla="*/ 75 w 4536"/>
                <a:gd name="T9" fmla="*/ 165 h 1472"/>
                <a:gd name="T10" fmla="*/ 172 w 4536"/>
                <a:gd name="T11" fmla="*/ 122 h 1472"/>
                <a:gd name="T12" fmla="*/ 287 w 4536"/>
                <a:gd name="T13" fmla="*/ 108 h 1472"/>
                <a:gd name="T14" fmla="*/ 528 w 4536"/>
                <a:gd name="T15" fmla="*/ 126 h 1472"/>
                <a:gd name="T16" fmla="*/ 718 w 4536"/>
                <a:gd name="T17" fmla="*/ 120 h 1472"/>
                <a:gd name="T18" fmla="*/ 916 w 4536"/>
                <a:gd name="T19" fmla="*/ 140 h 1472"/>
                <a:gd name="T20" fmla="*/ 1067 w 4536"/>
                <a:gd name="T21" fmla="*/ 139 h 1472"/>
                <a:gd name="T22" fmla="*/ 1186 w 4536"/>
                <a:gd name="T23" fmla="*/ 114 h 1472"/>
                <a:gd name="T24" fmla="*/ 1307 w 4536"/>
                <a:gd name="T25" fmla="*/ 69 h 1472"/>
                <a:gd name="T26" fmla="*/ 1534 w 4536"/>
                <a:gd name="T27" fmla="*/ 28 h 1472"/>
                <a:gd name="T28" fmla="*/ 1881 w 4536"/>
                <a:gd name="T29" fmla="*/ 0 h 1472"/>
                <a:gd name="T30" fmla="*/ 2139 w 4536"/>
                <a:gd name="T31" fmla="*/ 21 h 1472"/>
                <a:gd name="T32" fmla="*/ 2438 w 4536"/>
                <a:gd name="T33" fmla="*/ 49 h 1472"/>
                <a:gd name="T34" fmla="*/ 2744 w 4536"/>
                <a:gd name="T35" fmla="*/ 49 h 1472"/>
                <a:gd name="T36" fmla="*/ 2806 w 4536"/>
                <a:gd name="T37" fmla="*/ 66 h 1472"/>
                <a:gd name="T38" fmla="*/ 2845 w 4536"/>
                <a:gd name="T39" fmla="*/ 95 h 1472"/>
                <a:gd name="T40" fmla="*/ 2883 w 4536"/>
                <a:gd name="T41" fmla="*/ 120 h 1472"/>
                <a:gd name="T42" fmla="*/ 2900 w 4536"/>
                <a:gd name="T43" fmla="*/ 152 h 1472"/>
                <a:gd name="T44" fmla="*/ 2900 w 4536"/>
                <a:gd name="T45" fmla="*/ 194 h 1472"/>
                <a:gd name="T46" fmla="*/ 2873 w 4536"/>
                <a:gd name="T47" fmla="*/ 217 h 1472"/>
                <a:gd name="T48" fmla="*/ 2849 w 4536"/>
                <a:gd name="T49" fmla="*/ 249 h 1472"/>
                <a:gd name="T50" fmla="*/ 2806 w 4536"/>
                <a:gd name="T51" fmla="*/ 282 h 1472"/>
                <a:gd name="T52" fmla="*/ 2574 w 4536"/>
                <a:gd name="T53" fmla="*/ 392 h 1472"/>
                <a:gd name="T54" fmla="*/ 2317 w 4536"/>
                <a:gd name="T55" fmla="*/ 482 h 1472"/>
                <a:gd name="T56" fmla="*/ 1965 w 4536"/>
                <a:gd name="T57" fmla="*/ 559 h 1472"/>
                <a:gd name="T58" fmla="*/ 1612 w 4536"/>
                <a:gd name="T59" fmla="*/ 572 h 1472"/>
                <a:gd name="T60" fmla="*/ 1091 w 4536"/>
                <a:gd name="T61" fmla="*/ 546 h 1472"/>
                <a:gd name="T62" fmla="*/ 970 w 4536"/>
                <a:gd name="T63" fmla="*/ 519 h 1472"/>
                <a:gd name="T64" fmla="*/ 841 w 4536"/>
                <a:gd name="T65" fmla="*/ 501 h 1472"/>
                <a:gd name="T66" fmla="*/ 714 w 4536"/>
                <a:gd name="T67" fmla="*/ 478 h 1472"/>
                <a:gd name="T68" fmla="*/ 494 w 4536"/>
                <a:gd name="T69" fmla="*/ 455 h 1472"/>
                <a:gd name="T70" fmla="*/ 216 w 4536"/>
                <a:gd name="T71" fmla="*/ 410 h 1472"/>
                <a:gd name="T72" fmla="*/ 115 w 4536"/>
                <a:gd name="T73" fmla="*/ 384 h 1472"/>
                <a:gd name="T74" fmla="*/ 17 w 4536"/>
                <a:gd name="T75" fmla="*/ 335 h 14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36"/>
                <a:gd name="T115" fmla="*/ 0 h 1472"/>
                <a:gd name="T116" fmla="*/ 4536 w 4536"/>
                <a:gd name="T117" fmla="*/ 1472 h 14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36" h="1472">
                  <a:moveTo>
                    <a:pt x="21" y="816"/>
                  </a:moveTo>
                  <a:lnTo>
                    <a:pt x="0" y="683"/>
                  </a:lnTo>
                  <a:lnTo>
                    <a:pt x="26" y="584"/>
                  </a:lnTo>
                  <a:lnTo>
                    <a:pt x="37" y="484"/>
                  </a:lnTo>
                  <a:lnTo>
                    <a:pt x="117" y="426"/>
                  </a:lnTo>
                  <a:lnTo>
                    <a:pt x="270" y="314"/>
                  </a:lnTo>
                  <a:lnTo>
                    <a:pt x="450" y="278"/>
                  </a:lnTo>
                  <a:lnTo>
                    <a:pt x="827" y="326"/>
                  </a:lnTo>
                  <a:lnTo>
                    <a:pt x="1123" y="310"/>
                  </a:lnTo>
                  <a:lnTo>
                    <a:pt x="1431" y="360"/>
                  </a:lnTo>
                  <a:lnTo>
                    <a:pt x="1669" y="358"/>
                  </a:lnTo>
                  <a:lnTo>
                    <a:pt x="1855" y="293"/>
                  </a:lnTo>
                  <a:lnTo>
                    <a:pt x="2046" y="178"/>
                  </a:lnTo>
                  <a:lnTo>
                    <a:pt x="2399" y="71"/>
                  </a:lnTo>
                  <a:lnTo>
                    <a:pt x="2944" y="0"/>
                  </a:lnTo>
                  <a:lnTo>
                    <a:pt x="3346" y="53"/>
                  </a:lnTo>
                  <a:lnTo>
                    <a:pt x="3815" y="127"/>
                  </a:lnTo>
                  <a:lnTo>
                    <a:pt x="4292" y="127"/>
                  </a:lnTo>
                  <a:lnTo>
                    <a:pt x="4388" y="169"/>
                  </a:lnTo>
                  <a:lnTo>
                    <a:pt x="4451" y="243"/>
                  </a:lnTo>
                  <a:lnTo>
                    <a:pt x="4510" y="310"/>
                  </a:lnTo>
                  <a:lnTo>
                    <a:pt x="4536" y="393"/>
                  </a:lnTo>
                  <a:lnTo>
                    <a:pt x="4536" y="501"/>
                  </a:lnTo>
                  <a:lnTo>
                    <a:pt x="4494" y="559"/>
                  </a:lnTo>
                  <a:lnTo>
                    <a:pt x="4457" y="642"/>
                  </a:lnTo>
                  <a:lnTo>
                    <a:pt x="4388" y="725"/>
                  </a:lnTo>
                  <a:lnTo>
                    <a:pt x="4027" y="1007"/>
                  </a:lnTo>
                  <a:lnTo>
                    <a:pt x="3625" y="1240"/>
                  </a:lnTo>
                  <a:lnTo>
                    <a:pt x="3073" y="1439"/>
                  </a:lnTo>
                  <a:lnTo>
                    <a:pt x="2522" y="1472"/>
                  </a:lnTo>
                  <a:lnTo>
                    <a:pt x="1706" y="1406"/>
                  </a:lnTo>
                  <a:lnTo>
                    <a:pt x="1516" y="1339"/>
                  </a:lnTo>
                  <a:lnTo>
                    <a:pt x="1314" y="1289"/>
                  </a:lnTo>
                  <a:lnTo>
                    <a:pt x="1118" y="1231"/>
                  </a:lnTo>
                  <a:lnTo>
                    <a:pt x="774" y="1173"/>
                  </a:lnTo>
                  <a:lnTo>
                    <a:pt x="339" y="1057"/>
                  </a:lnTo>
                  <a:lnTo>
                    <a:pt x="180" y="991"/>
                  </a:lnTo>
                  <a:lnTo>
                    <a:pt x="26" y="861"/>
                  </a:lnTo>
                </a:path>
              </a:pathLst>
            </a:custGeom>
            <a:gradFill rotWithShape="0">
              <a:gsLst>
                <a:gs pos="0">
                  <a:srgbClr val="FFE1E1"/>
                </a:gs>
                <a:gs pos="100000">
                  <a:srgbClr val="FAB99E"/>
                </a:gs>
              </a:gsLst>
              <a:lin ang="5400000" scaled="1"/>
            </a:gradFill>
            <a:ln w="38100" cap="rnd">
              <a:solidFill>
                <a:srgbClr val="FAB99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Oval 4"/>
            <p:cNvSpPr>
              <a:spLocks noChangeArrowheads="1"/>
            </p:cNvSpPr>
            <p:nvPr/>
          </p:nvSpPr>
          <p:spPr bwMode="auto">
            <a:xfrm>
              <a:off x="4187" y="2010"/>
              <a:ext cx="619" cy="286"/>
            </a:xfrm>
            <a:prstGeom prst="ellipse">
              <a:avLst/>
            </a:prstGeom>
            <a:solidFill>
              <a:srgbClr val="E0E0E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57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Calcium homeostasis in vascular smooth muscle cells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927600" y="1646238"/>
            <a:ext cx="91598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Ca</a:t>
            </a:r>
            <a:r>
              <a:rPr lang="en-GB" baseline="30000"/>
              <a:t>2+</a:t>
            </a:r>
            <a:endParaRPr lang="en-US" baseline="3000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030788" y="2362200"/>
            <a:ext cx="69850" cy="555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5167313" y="2346325"/>
            <a:ext cx="71437" cy="5572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4364038" y="2744788"/>
            <a:ext cx="227012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10"/>
          <p:cNvSpPr>
            <a:spLocks noChangeArrowheads="1"/>
          </p:cNvSpPr>
          <p:nvPr/>
        </p:nvSpPr>
        <p:spPr bwMode="auto">
          <a:xfrm>
            <a:off x="3941763" y="2752725"/>
            <a:ext cx="227012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3" name="Picture 11" descr="sarcoplasmic retic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3" y="1814513"/>
            <a:ext cx="13208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Freeform 12"/>
          <p:cNvSpPr>
            <a:spLocks/>
          </p:cNvSpPr>
          <p:nvPr/>
        </p:nvSpPr>
        <p:spPr bwMode="auto">
          <a:xfrm>
            <a:off x="2366963" y="2962275"/>
            <a:ext cx="258762" cy="612775"/>
          </a:xfrm>
          <a:custGeom>
            <a:avLst/>
            <a:gdLst>
              <a:gd name="T0" fmla="*/ 2147483647 w 816"/>
              <a:gd name="T1" fmla="*/ 2147483647 h 1932"/>
              <a:gd name="T2" fmla="*/ 2147483647 w 816"/>
              <a:gd name="T3" fmla="*/ 2147483647 h 1932"/>
              <a:gd name="T4" fmla="*/ 2147483647 w 816"/>
              <a:gd name="T5" fmla="*/ 2147483647 h 1932"/>
              <a:gd name="T6" fmla="*/ 2147483647 w 816"/>
              <a:gd name="T7" fmla="*/ 2147483647 h 1932"/>
              <a:gd name="T8" fmla="*/ 2147483647 w 816"/>
              <a:gd name="T9" fmla="*/ 2147483647 h 1932"/>
              <a:gd name="T10" fmla="*/ 2147483647 w 816"/>
              <a:gd name="T11" fmla="*/ 2147483647 h 1932"/>
              <a:gd name="T12" fmla="*/ 2147483647 w 816"/>
              <a:gd name="T13" fmla="*/ 2147483647 h 1932"/>
              <a:gd name="T14" fmla="*/ 2147483647 w 816"/>
              <a:gd name="T15" fmla="*/ 2147483647 h 1932"/>
              <a:gd name="T16" fmla="*/ 2147483647 w 816"/>
              <a:gd name="T17" fmla="*/ 2147483647 h 1932"/>
              <a:gd name="T18" fmla="*/ 2147483647 w 816"/>
              <a:gd name="T19" fmla="*/ 2147483647 h 1932"/>
              <a:gd name="T20" fmla="*/ 2147483647 w 816"/>
              <a:gd name="T21" fmla="*/ 2147483647 h 1932"/>
              <a:gd name="T22" fmla="*/ 2147483647 w 816"/>
              <a:gd name="T23" fmla="*/ 2147483647 h 1932"/>
              <a:gd name="T24" fmla="*/ 2147483647 w 816"/>
              <a:gd name="T25" fmla="*/ 2147483647 h 1932"/>
              <a:gd name="T26" fmla="*/ 2147483647 w 816"/>
              <a:gd name="T27" fmla="*/ 2147483647 h 1932"/>
              <a:gd name="T28" fmla="*/ 2147483647 w 816"/>
              <a:gd name="T29" fmla="*/ 2147483647 h 1932"/>
              <a:gd name="T30" fmla="*/ 2147483647 w 816"/>
              <a:gd name="T31" fmla="*/ 2147483647 h 1932"/>
              <a:gd name="T32" fmla="*/ 2147483647 w 816"/>
              <a:gd name="T33" fmla="*/ 2147483647 h 1932"/>
              <a:gd name="T34" fmla="*/ 2147483647 w 816"/>
              <a:gd name="T35" fmla="*/ 2147483647 h 1932"/>
              <a:gd name="T36" fmla="*/ 2147483647 w 816"/>
              <a:gd name="T37" fmla="*/ 0 h 1932"/>
              <a:gd name="T38" fmla="*/ 2147483647 w 816"/>
              <a:gd name="T39" fmla="*/ 2147483647 h 1932"/>
              <a:gd name="T40" fmla="*/ 2147483647 w 816"/>
              <a:gd name="T41" fmla="*/ 2147483647 h 1932"/>
              <a:gd name="T42" fmla="*/ 2147483647 w 816"/>
              <a:gd name="T43" fmla="*/ 2147483647 h 1932"/>
              <a:gd name="T44" fmla="*/ 2147483647 w 816"/>
              <a:gd name="T45" fmla="*/ 2147483647 h 1932"/>
              <a:gd name="T46" fmla="*/ 2147483647 w 816"/>
              <a:gd name="T47" fmla="*/ 2147483647 h 1932"/>
              <a:gd name="T48" fmla="*/ 2147483647 w 816"/>
              <a:gd name="T49" fmla="*/ 2147483647 h 1932"/>
              <a:gd name="T50" fmla="*/ 2147483647 w 816"/>
              <a:gd name="T51" fmla="*/ 2147483647 h 1932"/>
              <a:gd name="T52" fmla="*/ 2147483647 w 816"/>
              <a:gd name="T53" fmla="*/ 2147483647 h 1932"/>
              <a:gd name="T54" fmla="*/ 2147483647 w 816"/>
              <a:gd name="T55" fmla="*/ 2147483647 h 1932"/>
              <a:gd name="T56" fmla="*/ 2147483647 w 816"/>
              <a:gd name="T57" fmla="*/ 2147483647 h 1932"/>
              <a:gd name="T58" fmla="*/ 2147483647 w 816"/>
              <a:gd name="T59" fmla="*/ 2147483647 h 1932"/>
              <a:gd name="T60" fmla="*/ 0 w 816"/>
              <a:gd name="T61" fmla="*/ 2147483647 h 1932"/>
              <a:gd name="T62" fmla="*/ 0 w 816"/>
              <a:gd name="T63" fmla="*/ 2147483647 h 1932"/>
              <a:gd name="T64" fmla="*/ 0 w 816"/>
              <a:gd name="T65" fmla="*/ 2147483647 h 1932"/>
              <a:gd name="T66" fmla="*/ 0 w 816"/>
              <a:gd name="T67" fmla="*/ 2147483647 h 1932"/>
              <a:gd name="T68" fmla="*/ 2147483647 w 816"/>
              <a:gd name="T69" fmla="*/ 2147483647 h 1932"/>
              <a:gd name="T70" fmla="*/ 2147483647 w 816"/>
              <a:gd name="T71" fmla="*/ 2147483647 h 1932"/>
              <a:gd name="T72" fmla="*/ 2147483647 w 816"/>
              <a:gd name="T73" fmla="*/ 2147483647 h 1932"/>
              <a:gd name="T74" fmla="*/ 2147483647 w 816"/>
              <a:gd name="T75" fmla="*/ 2147483647 h 1932"/>
              <a:gd name="T76" fmla="*/ 2147483647 w 816"/>
              <a:gd name="T77" fmla="*/ 2147483647 h 1932"/>
              <a:gd name="T78" fmla="*/ 2147483647 w 816"/>
              <a:gd name="T79" fmla="*/ 2147483647 h 193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16"/>
              <a:gd name="T121" fmla="*/ 0 h 1932"/>
              <a:gd name="T122" fmla="*/ 816 w 816"/>
              <a:gd name="T123" fmla="*/ 1932 h 193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16" h="1932">
                <a:moveTo>
                  <a:pt x="264" y="1932"/>
                </a:moveTo>
                <a:lnTo>
                  <a:pt x="360" y="1692"/>
                </a:lnTo>
                <a:lnTo>
                  <a:pt x="252" y="1548"/>
                </a:lnTo>
                <a:lnTo>
                  <a:pt x="228" y="1464"/>
                </a:lnTo>
                <a:lnTo>
                  <a:pt x="288" y="1428"/>
                </a:lnTo>
                <a:lnTo>
                  <a:pt x="204" y="1320"/>
                </a:lnTo>
                <a:lnTo>
                  <a:pt x="180" y="1236"/>
                </a:lnTo>
                <a:lnTo>
                  <a:pt x="228" y="1152"/>
                </a:lnTo>
                <a:lnTo>
                  <a:pt x="324" y="1080"/>
                </a:lnTo>
                <a:lnTo>
                  <a:pt x="324" y="972"/>
                </a:lnTo>
                <a:lnTo>
                  <a:pt x="276" y="900"/>
                </a:lnTo>
                <a:lnTo>
                  <a:pt x="324" y="804"/>
                </a:lnTo>
                <a:lnTo>
                  <a:pt x="456" y="708"/>
                </a:lnTo>
                <a:lnTo>
                  <a:pt x="456" y="600"/>
                </a:lnTo>
                <a:lnTo>
                  <a:pt x="588" y="456"/>
                </a:lnTo>
                <a:lnTo>
                  <a:pt x="648" y="408"/>
                </a:lnTo>
                <a:lnTo>
                  <a:pt x="768" y="252"/>
                </a:lnTo>
                <a:lnTo>
                  <a:pt x="816" y="120"/>
                </a:lnTo>
                <a:lnTo>
                  <a:pt x="732" y="0"/>
                </a:lnTo>
                <a:lnTo>
                  <a:pt x="672" y="72"/>
                </a:lnTo>
                <a:lnTo>
                  <a:pt x="588" y="144"/>
                </a:lnTo>
                <a:lnTo>
                  <a:pt x="564" y="228"/>
                </a:lnTo>
                <a:lnTo>
                  <a:pt x="480" y="300"/>
                </a:lnTo>
                <a:lnTo>
                  <a:pt x="420" y="360"/>
                </a:lnTo>
                <a:lnTo>
                  <a:pt x="336" y="456"/>
                </a:lnTo>
                <a:lnTo>
                  <a:pt x="276" y="516"/>
                </a:lnTo>
                <a:lnTo>
                  <a:pt x="204" y="624"/>
                </a:lnTo>
                <a:lnTo>
                  <a:pt x="144" y="756"/>
                </a:lnTo>
                <a:lnTo>
                  <a:pt x="96" y="852"/>
                </a:lnTo>
                <a:lnTo>
                  <a:pt x="12" y="972"/>
                </a:lnTo>
                <a:lnTo>
                  <a:pt x="0" y="1068"/>
                </a:lnTo>
                <a:lnTo>
                  <a:pt x="0" y="1188"/>
                </a:lnTo>
                <a:lnTo>
                  <a:pt x="0" y="1284"/>
                </a:lnTo>
                <a:lnTo>
                  <a:pt x="0" y="1368"/>
                </a:lnTo>
                <a:lnTo>
                  <a:pt x="24" y="1464"/>
                </a:lnTo>
                <a:lnTo>
                  <a:pt x="48" y="1596"/>
                </a:lnTo>
                <a:lnTo>
                  <a:pt x="84" y="1692"/>
                </a:lnTo>
                <a:lnTo>
                  <a:pt x="120" y="1752"/>
                </a:lnTo>
                <a:lnTo>
                  <a:pt x="168" y="1836"/>
                </a:lnTo>
                <a:lnTo>
                  <a:pt x="264" y="1932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13"/>
          <p:cNvSpPr>
            <a:spLocks/>
          </p:cNvSpPr>
          <p:nvPr/>
        </p:nvSpPr>
        <p:spPr bwMode="auto">
          <a:xfrm>
            <a:off x="2655888" y="3597275"/>
            <a:ext cx="1216025" cy="371475"/>
          </a:xfrm>
          <a:custGeom>
            <a:avLst/>
            <a:gdLst>
              <a:gd name="T0" fmla="*/ 2147483647 w 964"/>
              <a:gd name="T1" fmla="*/ 0 h 297"/>
              <a:gd name="T2" fmla="*/ 2147483647 w 964"/>
              <a:gd name="T3" fmla="*/ 2147483647 h 297"/>
              <a:gd name="T4" fmla="*/ 2147483647 w 964"/>
              <a:gd name="T5" fmla="*/ 2147483647 h 297"/>
              <a:gd name="T6" fmla="*/ 2147483647 w 964"/>
              <a:gd name="T7" fmla="*/ 2147483647 h 297"/>
              <a:gd name="T8" fmla="*/ 2147483647 w 964"/>
              <a:gd name="T9" fmla="*/ 2147483647 h 297"/>
              <a:gd name="T10" fmla="*/ 2147483647 w 964"/>
              <a:gd name="T11" fmla="*/ 2147483647 h 297"/>
              <a:gd name="T12" fmla="*/ 2147483647 w 964"/>
              <a:gd name="T13" fmla="*/ 2147483647 h 297"/>
              <a:gd name="T14" fmla="*/ 2147483647 w 964"/>
              <a:gd name="T15" fmla="*/ 2147483647 h 297"/>
              <a:gd name="T16" fmla="*/ 2147483647 w 964"/>
              <a:gd name="T17" fmla="*/ 2147483647 h 297"/>
              <a:gd name="T18" fmla="*/ 2147483647 w 964"/>
              <a:gd name="T19" fmla="*/ 2147483647 h 297"/>
              <a:gd name="T20" fmla="*/ 2147483647 w 964"/>
              <a:gd name="T21" fmla="*/ 2147483647 h 297"/>
              <a:gd name="T22" fmla="*/ 2147483647 w 964"/>
              <a:gd name="T23" fmla="*/ 2147483647 h 297"/>
              <a:gd name="T24" fmla="*/ 2147483647 w 964"/>
              <a:gd name="T25" fmla="*/ 2147483647 h 297"/>
              <a:gd name="T26" fmla="*/ 2147483647 w 964"/>
              <a:gd name="T27" fmla="*/ 2147483647 h 297"/>
              <a:gd name="T28" fmla="*/ 2147483647 w 964"/>
              <a:gd name="T29" fmla="*/ 2147483647 h 297"/>
              <a:gd name="T30" fmla="*/ 2147483647 w 964"/>
              <a:gd name="T31" fmla="*/ 2147483647 h 297"/>
              <a:gd name="T32" fmla="*/ 2147483647 w 964"/>
              <a:gd name="T33" fmla="*/ 2147483647 h 297"/>
              <a:gd name="T34" fmla="*/ 2147483647 w 964"/>
              <a:gd name="T35" fmla="*/ 2147483647 h 297"/>
              <a:gd name="T36" fmla="*/ 2147483647 w 964"/>
              <a:gd name="T37" fmla="*/ 2147483647 h 297"/>
              <a:gd name="T38" fmla="*/ 2147483647 w 964"/>
              <a:gd name="T39" fmla="*/ 2147483647 h 297"/>
              <a:gd name="T40" fmla="*/ 0 w 964"/>
              <a:gd name="T41" fmla="*/ 2147483647 h 297"/>
              <a:gd name="T42" fmla="*/ 2147483647 w 964"/>
              <a:gd name="T43" fmla="*/ 0 h 2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64"/>
              <a:gd name="T67" fmla="*/ 0 h 297"/>
              <a:gd name="T68" fmla="*/ 964 w 964"/>
              <a:gd name="T69" fmla="*/ 297 h 2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64" h="297">
                <a:moveTo>
                  <a:pt x="40" y="0"/>
                </a:moveTo>
                <a:lnTo>
                  <a:pt x="90" y="46"/>
                </a:lnTo>
                <a:lnTo>
                  <a:pt x="210" y="81"/>
                </a:lnTo>
                <a:lnTo>
                  <a:pt x="301" y="108"/>
                </a:lnTo>
                <a:lnTo>
                  <a:pt x="369" y="92"/>
                </a:lnTo>
                <a:lnTo>
                  <a:pt x="475" y="127"/>
                </a:lnTo>
                <a:lnTo>
                  <a:pt x="582" y="127"/>
                </a:lnTo>
                <a:lnTo>
                  <a:pt x="709" y="138"/>
                </a:lnTo>
                <a:lnTo>
                  <a:pt x="847" y="173"/>
                </a:lnTo>
                <a:lnTo>
                  <a:pt x="922" y="219"/>
                </a:lnTo>
                <a:lnTo>
                  <a:pt x="964" y="276"/>
                </a:lnTo>
                <a:lnTo>
                  <a:pt x="945" y="297"/>
                </a:lnTo>
                <a:lnTo>
                  <a:pt x="815" y="276"/>
                </a:lnTo>
                <a:lnTo>
                  <a:pt x="752" y="219"/>
                </a:lnTo>
                <a:lnTo>
                  <a:pt x="635" y="207"/>
                </a:lnTo>
                <a:lnTo>
                  <a:pt x="507" y="173"/>
                </a:lnTo>
                <a:lnTo>
                  <a:pt x="401" y="173"/>
                </a:lnTo>
                <a:lnTo>
                  <a:pt x="274" y="150"/>
                </a:lnTo>
                <a:lnTo>
                  <a:pt x="157" y="127"/>
                </a:lnTo>
                <a:lnTo>
                  <a:pt x="22" y="64"/>
                </a:lnTo>
                <a:lnTo>
                  <a:pt x="0" y="24"/>
                </a:lnTo>
                <a:lnTo>
                  <a:pt x="4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5137150" y="2151063"/>
            <a:ext cx="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4640263" y="3405188"/>
            <a:ext cx="91598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Ca</a:t>
            </a:r>
            <a:r>
              <a:rPr lang="en-GB" baseline="30000"/>
              <a:t>2+</a:t>
            </a:r>
            <a:endParaRPr lang="en-US" baseline="30000"/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>
            <a:off x="2441575" y="3354388"/>
            <a:ext cx="2109788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>
            <a:off x="1906588" y="1781175"/>
            <a:ext cx="731837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 flipV="1">
            <a:off x="1908175" y="3640138"/>
            <a:ext cx="760413" cy="1012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2260600" y="2857500"/>
            <a:ext cx="377825" cy="796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 flipV="1">
            <a:off x="4046538" y="2465388"/>
            <a:ext cx="0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83" name="Line 21"/>
          <p:cNvSpPr>
            <a:spLocks noChangeShapeType="1"/>
          </p:cNvSpPr>
          <p:nvPr/>
        </p:nvSpPr>
        <p:spPr bwMode="auto">
          <a:xfrm flipV="1">
            <a:off x="4364038" y="2466975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84" name="Line 22"/>
          <p:cNvSpPr>
            <a:spLocks noChangeShapeType="1"/>
          </p:cNvSpPr>
          <p:nvPr/>
        </p:nvSpPr>
        <p:spPr bwMode="auto">
          <a:xfrm>
            <a:off x="4591050" y="2505075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3646488" y="4648200"/>
            <a:ext cx="163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657225" y="5030788"/>
            <a:ext cx="5951886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1. Calcium channels</a:t>
            </a:r>
          </a:p>
          <a:p>
            <a:r>
              <a:rPr lang="en-GB" sz="2400" dirty="0">
                <a:latin typeface="Calibri" pitchFamily="34" charset="0"/>
              </a:rPr>
              <a:t>2. </a:t>
            </a:r>
            <a:r>
              <a:rPr lang="en-GB" sz="2400" dirty="0" err="1">
                <a:latin typeface="Calibri" pitchFamily="34" charset="0"/>
              </a:rPr>
              <a:t>Sarcoplasmic</a:t>
            </a:r>
            <a:r>
              <a:rPr lang="en-GB" sz="2400" dirty="0">
                <a:latin typeface="Calibri" pitchFamily="34" charset="0"/>
              </a:rPr>
              <a:t> reticulum (intracellular stores)</a:t>
            </a:r>
          </a:p>
          <a:p>
            <a:r>
              <a:rPr lang="en-GB" sz="2400" dirty="0">
                <a:latin typeface="Calibri" pitchFamily="34" charset="0"/>
              </a:rPr>
              <a:t>3. Efflux pathways (pumps/exchangers)</a:t>
            </a:r>
          </a:p>
          <a:p>
            <a:r>
              <a:rPr lang="en-GB" sz="2400" dirty="0">
                <a:latin typeface="Calibri" pitchFamily="34" charset="0"/>
              </a:rPr>
              <a:t>4. Mitochondria?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287" name="Oval 25"/>
          <p:cNvSpPr>
            <a:spLocks noChangeArrowheads="1"/>
          </p:cNvSpPr>
          <p:nvPr/>
        </p:nvSpPr>
        <p:spPr bwMode="auto">
          <a:xfrm>
            <a:off x="5384800" y="2381250"/>
            <a:ext cx="271463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200"/>
              <a:t>1</a:t>
            </a:r>
            <a:endParaRPr lang="en-US" sz="1200"/>
          </a:p>
        </p:txBody>
      </p:sp>
      <p:sp>
        <p:nvSpPr>
          <p:cNvPr id="11288" name="Oval 26"/>
          <p:cNvSpPr>
            <a:spLocks noChangeArrowheads="1"/>
          </p:cNvSpPr>
          <p:nvPr/>
        </p:nvSpPr>
        <p:spPr bwMode="auto">
          <a:xfrm>
            <a:off x="4064000" y="2990850"/>
            <a:ext cx="271463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200"/>
              <a:t>3</a:t>
            </a:r>
            <a:endParaRPr lang="en-US" sz="1200"/>
          </a:p>
        </p:txBody>
      </p:sp>
      <p:sp>
        <p:nvSpPr>
          <p:cNvPr id="11289" name="Oval 27"/>
          <p:cNvSpPr>
            <a:spLocks noChangeArrowheads="1"/>
          </p:cNvSpPr>
          <p:nvPr/>
        </p:nvSpPr>
        <p:spPr bwMode="auto">
          <a:xfrm>
            <a:off x="2674938" y="2971800"/>
            <a:ext cx="271462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200"/>
              <a:t>2</a:t>
            </a:r>
            <a:endParaRPr lang="en-US" sz="1200"/>
          </a:p>
        </p:txBody>
      </p:sp>
      <p:sp>
        <p:nvSpPr>
          <p:cNvPr id="11290" name="Text Box 28"/>
          <p:cNvSpPr txBox="1">
            <a:spLocks noChangeArrowheads="1"/>
          </p:cNvSpPr>
          <p:nvPr/>
        </p:nvSpPr>
        <p:spPr bwMode="auto">
          <a:xfrm>
            <a:off x="7097713" y="2532063"/>
            <a:ext cx="717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chemeClr val="bg2"/>
                </a:solidFill>
              </a:rPr>
              <a:t>vsmc</a:t>
            </a:r>
            <a:endParaRPr lang="en-US" sz="1800" i="1">
              <a:solidFill>
                <a:schemeClr val="bg2"/>
              </a:solidFill>
            </a:endParaRPr>
          </a:p>
        </p:txBody>
      </p:sp>
      <p:sp>
        <p:nvSpPr>
          <p:cNvPr id="11291" name="Text Box 29"/>
          <p:cNvSpPr txBox="1">
            <a:spLocks noChangeArrowheads="1"/>
          </p:cNvSpPr>
          <p:nvPr/>
        </p:nvSpPr>
        <p:spPr bwMode="auto">
          <a:xfrm>
            <a:off x="3895725" y="2132013"/>
            <a:ext cx="6492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Ca</a:t>
            </a:r>
            <a:r>
              <a:rPr lang="en-GB" sz="1800" baseline="30000"/>
              <a:t>2+</a:t>
            </a:r>
            <a:endParaRPr lang="en-US" sz="1800" baseline="30000"/>
          </a:p>
        </p:txBody>
      </p: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4387850" y="2132013"/>
            <a:ext cx="5032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Na</a:t>
            </a:r>
            <a:r>
              <a:rPr lang="en-GB" sz="1800" baseline="30000"/>
              <a:t>+</a:t>
            </a:r>
            <a:endParaRPr lang="en-US" sz="1800" baseline="30000"/>
          </a:p>
        </p:txBody>
      </p:sp>
      <p:sp>
        <p:nvSpPr>
          <p:cNvPr id="11294" name="Line 33"/>
          <p:cNvSpPr>
            <a:spLocks noChangeShapeType="1"/>
          </p:cNvSpPr>
          <p:nvPr/>
        </p:nvSpPr>
        <p:spPr bwMode="auto">
          <a:xfrm flipH="1">
            <a:off x="3733800" y="3790950"/>
            <a:ext cx="81915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95" name="Oval 35"/>
          <p:cNvSpPr>
            <a:spLocks noChangeArrowheads="1"/>
          </p:cNvSpPr>
          <p:nvPr/>
        </p:nvSpPr>
        <p:spPr bwMode="auto">
          <a:xfrm>
            <a:off x="5829300" y="3771900"/>
            <a:ext cx="723900" cy="28575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Freeform 36"/>
          <p:cNvSpPr>
            <a:spLocks/>
          </p:cNvSpPr>
          <p:nvPr/>
        </p:nvSpPr>
        <p:spPr bwMode="auto">
          <a:xfrm>
            <a:off x="5849938" y="3787775"/>
            <a:ext cx="679450" cy="252413"/>
          </a:xfrm>
          <a:custGeom>
            <a:avLst/>
            <a:gdLst>
              <a:gd name="T0" fmla="*/ 2147483647 w 428"/>
              <a:gd name="T1" fmla="*/ 2147483647 h 159"/>
              <a:gd name="T2" fmla="*/ 2147483647 w 428"/>
              <a:gd name="T3" fmla="*/ 2147483647 h 159"/>
              <a:gd name="T4" fmla="*/ 2147483647 w 428"/>
              <a:gd name="T5" fmla="*/ 2147483647 h 159"/>
              <a:gd name="T6" fmla="*/ 2147483647 w 428"/>
              <a:gd name="T7" fmla="*/ 2147483647 h 159"/>
              <a:gd name="T8" fmla="*/ 2147483647 w 428"/>
              <a:gd name="T9" fmla="*/ 2147483647 h 159"/>
              <a:gd name="T10" fmla="*/ 2147483647 w 428"/>
              <a:gd name="T11" fmla="*/ 2147483647 h 159"/>
              <a:gd name="T12" fmla="*/ 2147483647 w 428"/>
              <a:gd name="T13" fmla="*/ 2147483647 h 159"/>
              <a:gd name="T14" fmla="*/ 2147483647 w 428"/>
              <a:gd name="T15" fmla="*/ 2147483647 h 159"/>
              <a:gd name="T16" fmla="*/ 2147483647 w 428"/>
              <a:gd name="T17" fmla="*/ 2147483647 h 159"/>
              <a:gd name="T18" fmla="*/ 2147483647 w 428"/>
              <a:gd name="T19" fmla="*/ 2147483647 h 159"/>
              <a:gd name="T20" fmla="*/ 2147483647 w 428"/>
              <a:gd name="T21" fmla="*/ 2147483647 h 159"/>
              <a:gd name="T22" fmla="*/ 2147483647 w 428"/>
              <a:gd name="T23" fmla="*/ 2147483647 h 159"/>
              <a:gd name="T24" fmla="*/ 2147483647 w 428"/>
              <a:gd name="T25" fmla="*/ 2147483647 h 159"/>
              <a:gd name="T26" fmla="*/ 2147483647 w 428"/>
              <a:gd name="T27" fmla="*/ 2147483647 h 159"/>
              <a:gd name="T28" fmla="*/ 2147483647 w 428"/>
              <a:gd name="T29" fmla="*/ 2147483647 h 159"/>
              <a:gd name="T30" fmla="*/ 2147483647 w 428"/>
              <a:gd name="T31" fmla="*/ 2147483647 h 159"/>
              <a:gd name="T32" fmla="*/ 2147483647 w 428"/>
              <a:gd name="T33" fmla="*/ 2147483647 h 159"/>
              <a:gd name="T34" fmla="*/ 2147483647 w 428"/>
              <a:gd name="T35" fmla="*/ 2147483647 h 159"/>
              <a:gd name="T36" fmla="*/ 2147483647 w 428"/>
              <a:gd name="T37" fmla="*/ 2147483647 h 159"/>
              <a:gd name="T38" fmla="*/ 2147483647 w 428"/>
              <a:gd name="T39" fmla="*/ 2147483647 h 159"/>
              <a:gd name="T40" fmla="*/ 2147483647 w 428"/>
              <a:gd name="T41" fmla="*/ 2147483647 h 159"/>
              <a:gd name="T42" fmla="*/ 2147483647 w 428"/>
              <a:gd name="T43" fmla="*/ 2147483647 h 159"/>
              <a:gd name="T44" fmla="*/ 2147483647 w 428"/>
              <a:gd name="T45" fmla="*/ 2147483647 h 159"/>
              <a:gd name="T46" fmla="*/ 2147483647 w 428"/>
              <a:gd name="T47" fmla="*/ 2147483647 h 159"/>
              <a:gd name="T48" fmla="*/ 2147483647 w 428"/>
              <a:gd name="T49" fmla="*/ 2147483647 h 159"/>
              <a:gd name="T50" fmla="*/ 2147483647 w 428"/>
              <a:gd name="T51" fmla="*/ 2147483647 h 159"/>
              <a:gd name="T52" fmla="*/ 2147483647 w 428"/>
              <a:gd name="T53" fmla="*/ 2147483647 h 159"/>
              <a:gd name="T54" fmla="*/ 2147483647 w 428"/>
              <a:gd name="T55" fmla="*/ 2147483647 h 159"/>
              <a:gd name="T56" fmla="*/ 2147483647 w 428"/>
              <a:gd name="T57" fmla="*/ 2147483647 h 159"/>
              <a:gd name="T58" fmla="*/ 2147483647 w 428"/>
              <a:gd name="T59" fmla="*/ 2147483647 h 159"/>
              <a:gd name="T60" fmla="*/ 2147483647 w 428"/>
              <a:gd name="T61" fmla="*/ 2147483647 h 159"/>
              <a:gd name="T62" fmla="*/ 2147483647 w 428"/>
              <a:gd name="T63" fmla="*/ 2147483647 h 159"/>
              <a:gd name="T64" fmla="*/ 2147483647 w 428"/>
              <a:gd name="T65" fmla="*/ 2147483647 h 159"/>
              <a:gd name="T66" fmla="*/ 2147483647 w 428"/>
              <a:gd name="T67" fmla="*/ 2147483647 h 159"/>
              <a:gd name="T68" fmla="*/ 2147483647 w 428"/>
              <a:gd name="T69" fmla="*/ 2147483647 h 159"/>
              <a:gd name="T70" fmla="*/ 2147483647 w 428"/>
              <a:gd name="T71" fmla="*/ 2147483647 h 159"/>
              <a:gd name="T72" fmla="*/ 2147483647 w 428"/>
              <a:gd name="T73" fmla="*/ 2147483647 h 159"/>
              <a:gd name="T74" fmla="*/ 2147483647 w 428"/>
              <a:gd name="T75" fmla="*/ 2147483647 h 159"/>
              <a:gd name="T76" fmla="*/ 2147483647 w 428"/>
              <a:gd name="T77" fmla="*/ 2147483647 h 159"/>
              <a:gd name="T78" fmla="*/ 2147483647 w 428"/>
              <a:gd name="T79" fmla="*/ 2147483647 h 159"/>
              <a:gd name="T80" fmla="*/ 2147483647 w 428"/>
              <a:gd name="T81" fmla="*/ 2147483647 h 159"/>
              <a:gd name="T82" fmla="*/ 2147483647 w 428"/>
              <a:gd name="T83" fmla="*/ 2147483647 h 159"/>
              <a:gd name="T84" fmla="*/ 2147483647 w 428"/>
              <a:gd name="T85" fmla="*/ 2147483647 h 159"/>
              <a:gd name="T86" fmla="*/ 2147483647 w 428"/>
              <a:gd name="T87" fmla="*/ 2147483647 h 159"/>
              <a:gd name="T88" fmla="*/ 2147483647 w 428"/>
              <a:gd name="T89" fmla="*/ 2147483647 h 159"/>
              <a:gd name="T90" fmla="*/ 2147483647 w 428"/>
              <a:gd name="T91" fmla="*/ 2147483647 h 159"/>
              <a:gd name="T92" fmla="*/ 2147483647 w 428"/>
              <a:gd name="T93" fmla="*/ 2147483647 h 159"/>
              <a:gd name="T94" fmla="*/ 2147483647 w 428"/>
              <a:gd name="T95" fmla="*/ 2147483647 h 159"/>
              <a:gd name="T96" fmla="*/ 2147483647 w 428"/>
              <a:gd name="T97" fmla="*/ 2147483647 h 159"/>
              <a:gd name="T98" fmla="*/ 2147483647 w 428"/>
              <a:gd name="T99" fmla="*/ 2147483647 h 159"/>
              <a:gd name="T100" fmla="*/ 2147483647 w 428"/>
              <a:gd name="T101" fmla="*/ 2147483647 h 159"/>
              <a:gd name="T102" fmla="*/ 2147483647 w 428"/>
              <a:gd name="T103" fmla="*/ 2147483647 h 159"/>
              <a:gd name="T104" fmla="*/ 2147483647 w 428"/>
              <a:gd name="T105" fmla="*/ 2147483647 h 159"/>
              <a:gd name="T106" fmla="*/ 2147483647 w 428"/>
              <a:gd name="T107" fmla="*/ 2147483647 h 159"/>
              <a:gd name="T108" fmla="*/ 2147483647 w 428"/>
              <a:gd name="T109" fmla="*/ 2147483647 h 159"/>
              <a:gd name="T110" fmla="*/ 2147483647 w 428"/>
              <a:gd name="T111" fmla="*/ 2147483647 h 159"/>
              <a:gd name="T112" fmla="*/ 2147483647 w 428"/>
              <a:gd name="T113" fmla="*/ 2147483647 h 159"/>
              <a:gd name="T114" fmla="*/ 2147483647 w 428"/>
              <a:gd name="T115" fmla="*/ 2147483647 h 1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28"/>
              <a:gd name="T175" fmla="*/ 0 h 159"/>
              <a:gd name="T176" fmla="*/ 428 w 428"/>
              <a:gd name="T177" fmla="*/ 159 h 1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28" h="159">
                <a:moveTo>
                  <a:pt x="29" y="83"/>
                </a:moveTo>
                <a:cubicBezTo>
                  <a:pt x="27" y="82"/>
                  <a:pt x="30" y="106"/>
                  <a:pt x="26" y="107"/>
                </a:cubicBezTo>
                <a:cubicBezTo>
                  <a:pt x="22" y="108"/>
                  <a:pt x="4" y="99"/>
                  <a:pt x="2" y="92"/>
                </a:cubicBezTo>
                <a:cubicBezTo>
                  <a:pt x="0" y="85"/>
                  <a:pt x="4" y="70"/>
                  <a:pt x="11" y="62"/>
                </a:cubicBezTo>
                <a:cubicBezTo>
                  <a:pt x="18" y="54"/>
                  <a:pt x="41" y="41"/>
                  <a:pt x="47" y="41"/>
                </a:cubicBezTo>
                <a:cubicBezTo>
                  <a:pt x="53" y="41"/>
                  <a:pt x="49" y="51"/>
                  <a:pt x="50" y="59"/>
                </a:cubicBezTo>
                <a:cubicBezTo>
                  <a:pt x="51" y="67"/>
                  <a:pt x="50" y="90"/>
                  <a:pt x="53" y="92"/>
                </a:cubicBezTo>
                <a:cubicBezTo>
                  <a:pt x="56" y="94"/>
                  <a:pt x="66" y="83"/>
                  <a:pt x="68" y="74"/>
                </a:cubicBezTo>
                <a:cubicBezTo>
                  <a:pt x="70" y="65"/>
                  <a:pt x="62" y="45"/>
                  <a:pt x="65" y="38"/>
                </a:cubicBezTo>
                <a:cubicBezTo>
                  <a:pt x="68" y="31"/>
                  <a:pt x="80" y="32"/>
                  <a:pt x="89" y="29"/>
                </a:cubicBezTo>
                <a:cubicBezTo>
                  <a:pt x="98" y="26"/>
                  <a:pt x="110" y="22"/>
                  <a:pt x="119" y="20"/>
                </a:cubicBezTo>
                <a:cubicBezTo>
                  <a:pt x="128" y="18"/>
                  <a:pt x="142" y="6"/>
                  <a:pt x="146" y="17"/>
                </a:cubicBezTo>
                <a:cubicBezTo>
                  <a:pt x="150" y="28"/>
                  <a:pt x="140" y="75"/>
                  <a:pt x="143" y="86"/>
                </a:cubicBezTo>
                <a:cubicBezTo>
                  <a:pt x="146" y="97"/>
                  <a:pt x="161" y="91"/>
                  <a:pt x="164" y="86"/>
                </a:cubicBezTo>
                <a:cubicBezTo>
                  <a:pt x="167" y="81"/>
                  <a:pt x="163" y="69"/>
                  <a:pt x="164" y="56"/>
                </a:cubicBezTo>
                <a:cubicBezTo>
                  <a:pt x="165" y="43"/>
                  <a:pt x="160" y="16"/>
                  <a:pt x="167" y="8"/>
                </a:cubicBezTo>
                <a:cubicBezTo>
                  <a:pt x="174" y="0"/>
                  <a:pt x="192" y="8"/>
                  <a:pt x="206" y="8"/>
                </a:cubicBezTo>
                <a:cubicBezTo>
                  <a:pt x="220" y="8"/>
                  <a:pt x="242" y="6"/>
                  <a:pt x="251" y="8"/>
                </a:cubicBezTo>
                <a:cubicBezTo>
                  <a:pt x="260" y="10"/>
                  <a:pt x="261" y="15"/>
                  <a:pt x="263" y="23"/>
                </a:cubicBezTo>
                <a:cubicBezTo>
                  <a:pt x="265" y="31"/>
                  <a:pt x="263" y="45"/>
                  <a:pt x="263" y="56"/>
                </a:cubicBezTo>
                <a:cubicBezTo>
                  <a:pt x="263" y="67"/>
                  <a:pt x="260" y="86"/>
                  <a:pt x="263" y="89"/>
                </a:cubicBezTo>
                <a:cubicBezTo>
                  <a:pt x="266" y="92"/>
                  <a:pt x="281" y="84"/>
                  <a:pt x="284" y="77"/>
                </a:cubicBezTo>
                <a:cubicBezTo>
                  <a:pt x="287" y="70"/>
                  <a:pt x="281" y="57"/>
                  <a:pt x="281" y="47"/>
                </a:cubicBezTo>
                <a:cubicBezTo>
                  <a:pt x="281" y="37"/>
                  <a:pt x="277" y="21"/>
                  <a:pt x="284" y="17"/>
                </a:cubicBezTo>
                <a:cubicBezTo>
                  <a:pt x="291" y="13"/>
                  <a:pt x="312" y="20"/>
                  <a:pt x="323" y="23"/>
                </a:cubicBezTo>
                <a:cubicBezTo>
                  <a:pt x="334" y="26"/>
                  <a:pt x="347" y="29"/>
                  <a:pt x="353" y="35"/>
                </a:cubicBezTo>
                <a:cubicBezTo>
                  <a:pt x="359" y="41"/>
                  <a:pt x="358" y="50"/>
                  <a:pt x="359" y="59"/>
                </a:cubicBezTo>
                <a:cubicBezTo>
                  <a:pt x="360" y="68"/>
                  <a:pt x="356" y="84"/>
                  <a:pt x="359" y="89"/>
                </a:cubicBezTo>
                <a:cubicBezTo>
                  <a:pt x="362" y="94"/>
                  <a:pt x="377" y="92"/>
                  <a:pt x="380" y="89"/>
                </a:cubicBezTo>
                <a:cubicBezTo>
                  <a:pt x="383" y="86"/>
                  <a:pt x="380" y="75"/>
                  <a:pt x="380" y="68"/>
                </a:cubicBezTo>
                <a:cubicBezTo>
                  <a:pt x="380" y="61"/>
                  <a:pt x="374" y="48"/>
                  <a:pt x="380" y="47"/>
                </a:cubicBezTo>
                <a:cubicBezTo>
                  <a:pt x="386" y="46"/>
                  <a:pt x="409" y="58"/>
                  <a:pt x="416" y="65"/>
                </a:cubicBezTo>
                <a:cubicBezTo>
                  <a:pt x="423" y="72"/>
                  <a:pt x="428" y="81"/>
                  <a:pt x="425" y="89"/>
                </a:cubicBezTo>
                <a:cubicBezTo>
                  <a:pt x="422" y="97"/>
                  <a:pt x="411" y="105"/>
                  <a:pt x="398" y="113"/>
                </a:cubicBezTo>
                <a:cubicBezTo>
                  <a:pt x="385" y="121"/>
                  <a:pt x="358" y="133"/>
                  <a:pt x="347" y="137"/>
                </a:cubicBezTo>
                <a:cubicBezTo>
                  <a:pt x="336" y="141"/>
                  <a:pt x="331" y="145"/>
                  <a:pt x="329" y="137"/>
                </a:cubicBezTo>
                <a:cubicBezTo>
                  <a:pt x="327" y="129"/>
                  <a:pt x="333" y="100"/>
                  <a:pt x="332" y="89"/>
                </a:cubicBezTo>
                <a:cubicBezTo>
                  <a:pt x="331" y="78"/>
                  <a:pt x="326" y="68"/>
                  <a:pt x="323" y="68"/>
                </a:cubicBezTo>
                <a:cubicBezTo>
                  <a:pt x="320" y="68"/>
                  <a:pt x="313" y="77"/>
                  <a:pt x="311" y="86"/>
                </a:cubicBezTo>
                <a:cubicBezTo>
                  <a:pt x="309" y="95"/>
                  <a:pt x="311" y="113"/>
                  <a:pt x="311" y="122"/>
                </a:cubicBezTo>
                <a:cubicBezTo>
                  <a:pt x="311" y="131"/>
                  <a:pt x="315" y="138"/>
                  <a:pt x="308" y="143"/>
                </a:cubicBezTo>
                <a:cubicBezTo>
                  <a:pt x="301" y="148"/>
                  <a:pt x="283" y="148"/>
                  <a:pt x="272" y="149"/>
                </a:cubicBezTo>
                <a:cubicBezTo>
                  <a:pt x="261" y="150"/>
                  <a:pt x="246" y="159"/>
                  <a:pt x="239" y="149"/>
                </a:cubicBezTo>
                <a:cubicBezTo>
                  <a:pt x="232" y="139"/>
                  <a:pt x="228" y="104"/>
                  <a:pt x="227" y="89"/>
                </a:cubicBezTo>
                <a:cubicBezTo>
                  <a:pt x="226" y="74"/>
                  <a:pt x="233" y="58"/>
                  <a:pt x="230" y="56"/>
                </a:cubicBezTo>
                <a:cubicBezTo>
                  <a:pt x="227" y="54"/>
                  <a:pt x="212" y="67"/>
                  <a:pt x="209" y="74"/>
                </a:cubicBezTo>
                <a:cubicBezTo>
                  <a:pt x="206" y="81"/>
                  <a:pt x="209" y="92"/>
                  <a:pt x="209" y="101"/>
                </a:cubicBezTo>
                <a:cubicBezTo>
                  <a:pt x="209" y="110"/>
                  <a:pt x="213" y="123"/>
                  <a:pt x="209" y="131"/>
                </a:cubicBezTo>
                <a:cubicBezTo>
                  <a:pt x="205" y="139"/>
                  <a:pt x="197" y="146"/>
                  <a:pt x="188" y="149"/>
                </a:cubicBezTo>
                <a:cubicBezTo>
                  <a:pt x="179" y="152"/>
                  <a:pt x="168" y="147"/>
                  <a:pt x="155" y="146"/>
                </a:cubicBezTo>
                <a:cubicBezTo>
                  <a:pt x="142" y="145"/>
                  <a:pt x="114" y="151"/>
                  <a:pt x="107" y="140"/>
                </a:cubicBezTo>
                <a:cubicBezTo>
                  <a:pt x="100" y="129"/>
                  <a:pt x="113" y="88"/>
                  <a:pt x="110" y="80"/>
                </a:cubicBezTo>
                <a:cubicBezTo>
                  <a:pt x="107" y="72"/>
                  <a:pt x="95" y="86"/>
                  <a:pt x="92" y="92"/>
                </a:cubicBezTo>
                <a:cubicBezTo>
                  <a:pt x="89" y="98"/>
                  <a:pt x="93" y="109"/>
                  <a:pt x="92" y="116"/>
                </a:cubicBezTo>
                <a:cubicBezTo>
                  <a:pt x="91" y="123"/>
                  <a:pt x="91" y="133"/>
                  <a:pt x="86" y="134"/>
                </a:cubicBezTo>
                <a:cubicBezTo>
                  <a:pt x="81" y="135"/>
                  <a:pt x="66" y="128"/>
                  <a:pt x="59" y="125"/>
                </a:cubicBezTo>
                <a:cubicBezTo>
                  <a:pt x="52" y="122"/>
                  <a:pt x="44" y="118"/>
                  <a:pt x="41" y="113"/>
                </a:cubicBezTo>
                <a:cubicBezTo>
                  <a:pt x="38" y="108"/>
                  <a:pt x="31" y="84"/>
                  <a:pt x="29" y="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38"/>
          <p:cNvSpPr>
            <a:spLocks noChangeShapeType="1"/>
          </p:cNvSpPr>
          <p:nvPr/>
        </p:nvSpPr>
        <p:spPr bwMode="auto">
          <a:xfrm>
            <a:off x="5410200" y="3738563"/>
            <a:ext cx="36195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98" name="Line 39"/>
          <p:cNvSpPr>
            <a:spLocks noChangeShapeType="1"/>
          </p:cNvSpPr>
          <p:nvPr/>
        </p:nvSpPr>
        <p:spPr bwMode="auto">
          <a:xfrm>
            <a:off x="5391150" y="3805238"/>
            <a:ext cx="36195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99" name="Line 40"/>
          <p:cNvSpPr>
            <a:spLocks noChangeShapeType="1"/>
          </p:cNvSpPr>
          <p:nvPr/>
        </p:nvSpPr>
        <p:spPr bwMode="auto">
          <a:xfrm flipH="1" flipV="1">
            <a:off x="5400675" y="3805238"/>
            <a:ext cx="28575" cy="90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300" name="Line 41"/>
          <p:cNvSpPr>
            <a:spLocks noChangeShapeType="1"/>
          </p:cNvSpPr>
          <p:nvPr/>
        </p:nvSpPr>
        <p:spPr bwMode="auto">
          <a:xfrm flipH="1" flipV="1">
            <a:off x="5729288" y="3771900"/>
            <a:ext cx="28575" cy="90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301" name="Text Box 42"/>
          <p:cNvSpPr txBox="1">
            <a:spLocks noChangeArrowheads="1"/>
          </p:cNvSpPr>
          <p:nvPr/>
        </p:nvSpPr>
        <p:spPr bwMode="auto">
          <a:xfrm>
            <a:off x="3144838" y="3513138"/>
            <a:ext cx="431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SR</a:t>
            </a:r>
          </a:p>
        </p:txBody>
      </p:sp>
      <p:sp>
        <p:nvSpPr>
          <p:cNvPr id="11302" name="Text Box 43"/>
          <p:cNvSpPr txBox="1">
            <a:spLocks noChangeArrowheads="1"/>
          </p:cNvSpPr>
          <p:nvPr/>
        </p:nvSpPr>
        <p:spPr bwMode="auto">
          <a:xfrm>
            <a:off x="6488113" y="3622675"/>
            <a:ext cx="51911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Mito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18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 waves in small arteries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037013"/>
            <a:ext cx="4186238" cy="2422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813" y="3811588"/>
            <a:ext cx="1625600" cy="14065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0" y="1852613"/>
            <a:ext cx="2235200" cy="13208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405063" y="2381250"/>
            <a:ext cx="84137" cy="13335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062163" y="2509838"/>
            <a:ext cx="342900" cy="1300162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489200" y="2524125"/>
            <a:ext cx="1198563" cy="1281113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967038" y="5588000"/>
            <a:ext cx="1031875" cy="304800"/>
          </a:xfrm>
          <a:prstGeom prst="curvedUpArrow">
            <a:avLst>
              <a:gd name="adj1" fmla="val 67708"/>
              <a:gd name="adj2" fmla="val 135417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202113" y="1700213"/>
            <a:ext cx="409575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/>
              <a:t>At low [NA] individual VSMC show unsynchronised waves. Spontaneously, coordinated waves appear, at the same time as phasic changes in mean Ca</a:t>
            </a:r>
            <a:r>
              <a:rPr lang="en-GB" sz="2000" baseline="30000"/>
              <a:t>2+</a:t>
            </a:r>
            <a:r>
              <a:rPr lang="en-GB" sz="2000"/>
              <a:t> and tone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975350" y="3706813"/>
            <a:ext cx="2171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rgbClr val="7F7F7F"/>
                </a:solidFill>
              </a:rPr>
              <a:t>Peng, et al.,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scbiol 200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414" y="886810"/>
            <a:ext cx="6731876" cy="504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86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</a:t>
            </a:r>
            <a:r>
              <a:rPr lang="en-GB" sz="3200" kern="1200" baseline="30000" dirty="0" err="1" smtClean="0">
                <a:solidFill>
                  <a:schemeClr val="tx1"/>
                </a:solidFill>
                <a:latin typeface="Calibri" pitchFamily="34" charset="0"/>
              </a:rPr>
              <a:t>2+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sparks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457700" y="1577975"/>
            <a:ext cx="4033838" cy="4337050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2000" b="1" smtClean="0">
                <a:latin typeface="Arial" charset="0"/>
              </a:rPr>
              <a:t>Ca</a:t>
            </a:r>
            <a:r>
              <a:rPr lang="en-GB" sz="2000" b="1" baseline="30000" smtClean="0">
                <a:latin typeface="Arial" charset="0"/>
              </a:rPr>
              <a:t>2+</a:t>
            </a:r>
            <a:r>
              <a:rPr lang="en-GB" sz="2000" b="1" smtClean="0">
                <a:latin typeface="Arial" charset="0"/>
              </a:rPr>
              <a:t> sparks</a:t>
            </a:r>
          </a:p>
          <a:p>
            <a:pPr marL="0" indent="0" algn="ctr">
              <a:buFontTx/>
              <a:buNone/>
            </a:pPr>
            <a:r>
              <a:rPr lang="en-GB" sz="2000" smtClean="0">
                <a:latin typeface="Arial" charset="0"/>
              </a:rPr>
              <a:t>[Ca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]</a:t>
            </a:r>
            <a:r>
              <a:rPr lang="en-GB" sz="2000" baseline="-25000" smtClean="0">
                <a:latin typeface="Arial" charset="0"/>
              </a:rPr>
              <a:t>i</a:t>
            </a:r>
            <a:r>
              <a:rPr lang="en-GB" sz="2000" smtClean="0">
                <a:latin typeface="Arial" charset="0"/>
              </a:rPr>
              <a:t> is not homogenous in cells. </a:t>
            </a:r>
          </a:p>
          <a:p>
            <a:pPr marL="0" indent="0" algn="ctr">
              <a:buFontTx/>
              <a:buNone/>
            </a:pPr>
            <a:r>
              <a:rPr lang="en-GB" sz="2000" smtClean="0">
                <a:latin typeface="Arial" charset="0"/>
              </a:rPr>
              <a:t>Localized elevations in [Ca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]</a:t>
            </a:r>
            <a:r>
              <a:rPr lang="en-GB" sz="2000" baseline="-25000" smtClean="0">
                <a:latin typeface="Arial" charset="0"/>
              </a:rPr>
              <a:t>i</a:t>
            </a:r>
            <a:r>
              <a:rPr lang="en-GB" sz="2000" smtClean="0">
                <a:latin typeface="Arial" charset="0"/>
              </a:rPr>
              <a:t> (Ca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 sparks) may play an important role in regulating 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-activated ion (e.g. K, Cl) channel activity and hence tone.</a:t>
            </a:r>
          </a:p>
          <a:p>
            <a:pPr marL="0" indent="0" algn="ctr">
              <a:buFontTx/>
              <a:buNone/>
            </a:pPr>
            <a:r>
              <a:rPr lang="en-GB" sz="2000" smtClean="0">
                <a:latin typeface="Arial" charset="0"/>
              </a:rPr>
              <a:t>As in myocardial cells, ion channels and intracellular stores may exist as spatially associated  functional units in smooth muscle.</a:t>
            </a:r>
          </a:p>
          <a:p>
            <a:pPr marL="0" indent="0" algn="ctr">
              <a:buFontTx/>
              <a:buNone/>
            </a:pPr>
            <a:endParaRPr lang="en-US" sz="2000" smtClean="0">
              <a:latin typeface="Arial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01788"/>
            <a:ext cx="3775075" cy="4516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94125" y="6132513"/>
            <a:ext cx="467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rgbClr val="7F7F7F"/>
                </a:solidFill>
              </a:rPr>
              <a:t>Gollasch et al.,Circ Res 1998;83:1104-1114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6343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Vasomotion involves endothelial and smooth muscle cell coupling through gap junctions</a:t>
            </a:r>
          </a:p>
        </p:txBody>
      </p:sp>
      <p:pic>
        <p:nvPicPr>
          <p:cNvPr id="7171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586380"/>
            <a:ext cx="2081213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13" y="1616542"/>
            <a:ext cx="214471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6813" y="1703855"/>
            <a:ext cx="3929062" cy="3716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342900" y="6209732"/>
            <a:ext cx="397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Rahman</a:t>
            </a:r>
            <a:r>
              <a:rPr lang="en-GB" sz="1200" dirty="0" smtClean="0"/>
              <a:t> </a:t>
            </a:r>
            <a:r>
              <a:rPr lang="en-GB" sz="1200" dirty="0"/>
              <a:t>A, </a:t>
            </a:r>
            <a:r>
              <a:rPr lang="en-GB" sz="1200" dirty="0" smtClean="0"/>
              <a:t>et al., Cell </a:t>
            </a:r>
            <a:r>
              <a:rPr lang="en-GB" sz="1200" dirty="0"/>
              <a:t>Calcium. 2007 Dec;42(6):536-47.</a:t>
            </a:r>
          </a:p>
          <a:p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976813" y="1253471"/>
            <a:ext cx="3929062" cy="48936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intact vessels excitation contraction coupling involves a complex interplay between endothelium, smooth muscle (coupled by gap junctions). These interactions are further modulated by neural, paracrine and endocrine factors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86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Vasoconstriction</a:t>
            </a:r>
          </a:p>
        </p:txBody>
      </p:sp>
      <p:sp>
        <p:nvSpPr>
          <p:cNvPr id="2051" name="Freeform 6"/>
          <p:cNvSpPr>
            <a:spLocks/>
          </p:cNvSpPr>
          <p:nvPr/>
        </p:nvSpPr>
        <p:spPr bwMode="auto">
          <a:xfrm>
            <a:off x="5475288" y="5073650"/>
            <a:ext cx="2065337" cy="596900"/>
          </a:xfrm>
          <a:custGeom>
            <a:avLst/>
            <a:gdLst>
              <a:gd name="T0" fmla="*/ 2147483647 w 1301"/>
              <a:gd name="T1" fmla="*/ 2147483647 h 376"/>
              <a:gd name="T2" fmla="*/ 2147483647 w 1301"/>
              <a:gd name="T3" fmla="*/ 2147483647 h 376"/>
              <a:gd name="T4" fmla="*/ 2147483647 w 1301"/>
              <a:gd name="T5" fmla="*/ 2147483647 h 376"/>
              <a:gd name="T6" fmla="*/ 2147483647 w 1301"/>
              <a:gd name="T7" fmla="*/ 2147483647 h 376"/>
              <a:gd name="T8" fmla="*/ 2147483647 w 1301"/>
              <a:gd name="T9" fmla="*/ 2147483647 h 376"/>
              <a:gd name="T10" fmla="*/ 2147483647 w 1301"/>
              <a:gd name="T11" fmla="*/ 2147483647 h 376"/>
              <a:gd name="T12" fmla="*/ 2147483647 w 1301"/>
              <a:gd name="T13" fmla="*/ 2147483647 h 376"/>
              <a:gd name="T14" fmla="*/ 2147483647 w 1301"/>
              <a:gd name="T15" fmla="*/ 2147483647 h 376"/>
              <a:gd name="T16" fmla="*/ 2147483647 w 1301"/>
              <a:gd name="T17" fmla="*/ 2147483647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1"/>
              <a:gd name="T28" fmla="*/ 0 h 376"/>
              <a:gd name="T29" fmla="*/ 1301 w 1301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1" h="376">
                <a:moveTo>
                  <a:pt x="33" y="195"/>
                </a:moveTo>
                <a:cubicBezTo>
                  <a:pt x="0" y="223"/>
                  <a:pt x="96" y="240"/>
                  <a:pt x="164" y="260"/>
                </a:cubicBezTo>
                <a:cubicBezTo>
                  <a:pt x="232" y="280"/>
                  <a:pt x="315" y="295"/>
                  <a:pt x="439" y="312"/>
                </a:cubicBezTo>
                <a:cubicBezTo>
                  <a:pt x="563" y="329"/>
                  <a:pt x="775" y="376"/>
                  <a:pt x="910" y="365"/>
                </a:cubicBezTo>
                <a:cubicBezTo>
                  <a:pt x="1045" y="354"/>
                  <a:pt x="1201" y="282"/>
                  <a:pt x="1251" y="247"/>
                </a:cubicBezTo>
                <a:cubicBezTo>
                  <a:pt x="1301" y="212"/>
                  <a:pt x="1290" y="194"/>
                  <a:pt x="1211" y="155"/>
                </a:cubicBezTo>
                <a:cubicBezTo>
                  <a:pt x="1132" y="116"/>
                  <a:pt x="921" y="22"/>
                  <a:pt x="779" y="11"/>
                </a:cubicBezTo>
                <a:cubicBezTo>
                  <a:pt x="637" y="0"/>
                  <a:pt x="482" y="64"/>
                  <a:pt x="360" y="90"/>
                </a:cubicBezTo>
                <a:cubicBezTo>
                  <a:pt x="238" y="116"/>
                  <a:pt x="66" y="167"/>
                  <a:pt x="33" y="195"/>
                </a:cubicBezTo>
                <a:close/>
              </a:path>
            </a:pathLst>
          </a:custGeom>
          <a:gradFill rotWithShape="0">
            <a:gsLst>
              <a:gs pos="0">
                <a:srgbClr val="FFE1E1"/>
              </a:gs>
              <a:gs pos="100000">
                <a:srgbClr val="FAB99E"/>
              </a:gs>
            </a:gsLst>
            <a:lin ang="5400000" scaled="1"/>
          </a:gradFill>
          <a:ln w="19050" cap="rnd">
            <a:solidFill>
              <a:srgbClr val="F56D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165475" y="4340225"/>
            <a:ext cx="1849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i="1"/>
              <a:t>shortening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125788" y="3344863"/>
            <a:ext cx="2176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i="1"/>
              <a:t>constriction</a:t>
            </a:r>
          </a:p>
        </p:txBody>
      </p:sp>
      <p:sp>
        <p:nvSpPr>
          <p:cNvPr id="2055" name="Freeform 17"/>
          <p:cNvSpPr>
            <a:spLocks/>
          </p:cNvSpPr>
          <p:nvPr/>
        </p:nvSpPr>
        <p:spPr bwMode="auto">
          <a:xfrm>
            <a:off x="1281113" y="2393950"/>
            <a:ext cx="1609725" cy="1238250"/>
          </a:xfrm>
          <a:custGeom>
            <a:avLst/>
            <a:gdLst>
              <a:gd name="T0" fmla="*/ 0 w 1014"/>
              <a:gd name="T1" fmla="*/ 2147483647 h 780"/>
              <a:gd name="T2" fmla="*/ 2147483647 w 1014"/>
              <a:gd name="T3" fmla="*/ 2147483647 h 780"/>
              <a:gd name="T4" fmla="*/ 2147483647 w 1014"/>
              <a:gd name="T5" fmla="*/ 2147483647 h 780"/>
              <a:gd name="T6" fmla="*/ 2147483647 w 1014"/>
              <a:gd name="T7" fmla="*/ 2147483647 h 780"/>
              <a:gd name="T8" fmla="*/ 2147483647 w 1014"/>
              <a:gd name="T9" fmla="*/ 2147483647 h 780"/>
              <a:gd name="T10" fmla="*/ 2147483647 w 1014"/>
              <a:gd name="T11" fmla="*/ 2147483647 h 780"/>
              <a:gd name="T12" fmla="*/ 2147483647 w 1014"/>
              <a:gd name="T13" fmla="*/ 2147483647 h 780"/>
              <a:gd name="T14" fmla="*/ 2147483647 w 1014"/>
              <a:gd name="T15" fmla="*/ 2147483647 h 780"/>
              <a:gd name="T16" fmla="*/ 2147483647 w 1014"/>
              <a:gd name="T17" fmla="*/ 2147483647 h 780"/>
              <a:gd name="T18" fmla="*/ 2147483647 w 1014"/>
              <a:gd name="T19" fmla="*/ 2147483647 h 780"/>
              <a:gd name="T20" fmla="*/ 2147483647 w 1014"/>
              <a:gd name="T21" fmla="*/ 2147483647 h 7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14"/>
              <a:gd name="T34" fmla="*/ 0 h 780"/>
              <a:gd name="T35" fmla="*/ 1014 w 1014"/>
              <a:gd name="T36" fmla="*/ 780 h 7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14" h="780">
                <a:moveTo>
                  <a:pt x="0" y="439"/>
                </a:moveTo>
                <a:cubicBezTo>
                  <a:pt x="19" y="415"/>
                  <a:pt x="54" y="344"/>
                  <a:pt x="113" y="292"/>
                </a:cubicBezTo>
                <a:cubicBezTo>
                  <a:pt x="172" y="240"/>
                  <a:pt x="239" y="171"/>
                  <a:pt x="353" y="124"/>
                </a:cubicBezTo>
                <a:cubicBezTo>
                  <a:pt x="467" y="77"/>
                  <a:pt x="701" y="24"/>
                  <a:pt x="801" y="12"/>
                </a:cubicBezTo>
                <a:cubicBezTo>
                  <a:pt x="901" y="0"/>
                  <a:pt x="920" y="25"/>
                  <a:pt x="953" y="52"/>
                </a:cubicBezTo>
                <a:cubicBezTo>
                  <a:pt x="986" y="79"/>
                  <a:pt x="1014" y="131"/>
                  <a:pt x="1001" y="172"/>
                </a:cubicBezTo>
                <a:cubicBezTo>
                  <a:pt x="988" y="213"/>
                  <a:pt x="918" y="264"/>
                  <a:pt x="873" y="300"/>
                </a:cubicBezTo>
                <a:cubicBezTo>
                  <a:pt x="828" y="336"/>
                  <a:pt x="764" y="357"/>
                  <a:pt x="729" y="388"/>
                </a:cubicBezTo>
                <a:cubicBezTo>
                  <a:pt x="694" y="419"/>
                  <a:pt x="685" y="437"/>
                  <a:pt x="665" y="484"/>
                </a:cubicBezTo>
                <a:cubicBezTo>
                  <a:pt x="645" y="531"/>
                  <a:pt x="625" y="619"/>
                  <a:pt x="609" y="668"/>
                </a:cubicBezTo>
                <a:cubicBezTo>
                  <a:pt x="593" y="717"/>
                  <a:pt x="581" y="748"/>
                  <a:pt x="569" y="780"/>
                </a:cubicBezTo>
              </a:path>
            </a:pathLst>
          </a:custGeom>
          <a:solidFill>
            <a:srgbClr val="FFCCCC"/>
          </a:solidFill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1130300" y="2930525"/>
            <a:ext cx="1079500" cy="1079500"/>
            <a:chOff x="3768" y="1864"/>
            <a:chExt cx="680" cy="680"/>
          </a:xfrm>
        </p:grpSpPr>
        <p:sp>
          <p:nvSpPr>
            <p:cNvPr id="2112" name="Oval 11"/>
            <p:cNvSpPr>
              <a:spLocks noChangeArrowheads="1"/>
            </p:cNvSpPr>
            <p:nvPr/>
          </p:nvSpPr>
          <p:spPr bwMode="auto">
            <a:xfrm>
              <a:off x="3768" y="1864"/>
              <a:ext cx="680" cy="68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13" name="Oval 12"/>
            <p:cNvSpPr>
              <a:spLocks noChangeArrowheads="1"/>
            </p:cNvSpPr>
            <p:nvPr/>
          </p:nvSpPr>
          <p:spPr bwMode="auto">
            <a:xfrm>
              <a:off x="3824" y="1920"/>
              <a:ext cx="568" cy="56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7" name="Freeform 18"/>
          <p:cNvSpPr>
            <a:spLocks/>
          </p:cNvSpPr>
          <p:nvPr/>
        </p:nvSpPr>
        <p:spPr bwMode="auto">
          <a:xfrm>
            <a:off x="6057900" y="2482850"/>
            <a:ext cx="1443038" cy="1149350"/>
          </a:xfrm>
          <a:custGeom>
            <a:avLst/>
            <a:gdLst>
              <a:gd name="T0" fmla="*/ 0 w 909"/>
              <a:gd name="T1" fmla="*/ 2147483647 h 724"/>
              <a:gd name="T2" fmla="*/ 2147483647 w 909"/>
              <a:gd name="T3" fmla="*/ 2147483647 h 724"/>
              <a:gd name="T4" fmla="*/ 2147483647 w 909"/>
              <a:gd name="T5" fmla="*/ 2147483647 h 724"/>
              <a:gd name="T6" fmla="*/ 2147483647 w 909"/>
              <a:gd name="T7" fmla="*/ 2147483647 h 724"/>
              <a:gd name="T8" fmla="*/ 2147483647 w 909"/>
              <a:gd name="T9" fmla="*/ 2147483647 h 724"/>
              <a:gd name="T10" fmla="*/ 2147483647 w 909"/>
              <a:gd name="T11" fmla="*/ 2147483647 h 724"/>
              <a:gd name="T12" fmla="*/ 2147483647 w 909"/>
              <a:gd name="T13" fmla="*/ 2147483647 h 724"/>
              <a:gd name="T14" fmla="*/ 2147483647 w 909"/>
              <a:gd name="T15" fmla="*/ 2147483647 h 724"/>
              <a:gd name="T16" fmla="*/ 2147483647 w 909"/>
              <a:gd name="T17" fmla="*/ 2147483647 h 724"/>
              <a:gd name="T18" fmla="*/ 2147483647 w 909"/>
              <a:gd name="T19" fmla="*/ 2147483647 h 724"/>
              <a:gd name="T20" fmla="*/ 2147483647 w 909"/>
              <a:gd name="T21" fmla="*/ 2147483647 h 7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9"/>
              <a:gd name="T34" fmla="*/ 0 h 724"/>
              <a:gd name="T35" fmla="*/ 909 w 909"/>
              <a:gd name="T36" fmla="*/ 724 h 7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9" h="724">
                <a:moveTo>
                  <a:pt x="0" y="398"/>
                </a:moveTo>
                <a:cubicBezTo>
                  <a:pt x="16" y="377"/>
                  <a:pt x="43" y="318"/>
                  <a:pt x="95" y="271"/>
                </a:cubicBezTo>
                <a:cubicBezTo>
                  <a:pt x="147" y="224"/>
                  <a:pt x="209" y="159"/>
                  <a:pt x="312" y="115"/>
                </a:cubicBezTo>
                <a:cubicBezTo>
                  <a:pt x="415" y="71"/>
                  <a:pt x="626" y="22"/>
                  <a:pt x="717" y="11"/>
                </a:cubicBezTo>
                <a:cubicBezTo>
                  <a:pt x="807" y="0"/>
                  <a:pt x="824" y="23"/>
                  <a:pt x="854" y="48"/>
                </a:cubicBezTo>
                <a:cubicBezTo>
                  <a:pt x="884" y="73"/>
                  <a:pt x="909" y="122"/>
                  <a:pt x="897" y="160"/>
                </a:cubicBezTo>
                <a:cubicBezTo>
                  <a:pt x="886" y="198"/>
                  <a:pt x="822" y="245"/>
                  <a:pt x="782" y="278"/>
                </a:cubicBezTo>
                <a:cubicBezTo>
                  <a:pt x="741" y="312"/>
                  <a:pt x="683" y="331"/>
                  <a:pt x="652" y="360"/>
                </a:cubicBezTo>
                <a:cubicBezTo>
                  <a:pt x="620" y="389"/>
                  <a:pt x="612" y="406"/>
                  <a:pt x="594" y="449"/>
                </a:cubicBezTo>
                <a:cubicBezTo>
                  <a:pt x="576" y="493"/>
                  <a:pt x="558" y="575"/>
                  <a:pt x="543" y="620"/>
                </a:cubicBezTo>
                <a:cubicBezTo>
                  <a:pt x="529" y="666"/>
                  <a:pt x="518" y="694"/>
                  <a:pt x="507" y="724"/>
                </a:cubicBezTo>
              </a:path>
            </a:pathLst>
          </a:custGeom>
          <a:solidFill>
            <a:srgbClr val="FFCCCC"/>
          </a:solidFill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58" name="Group 13"/>
          <p:cNvGrpSpPr>
            <a:grpSpLocks/>
          </p:cNvGrpSpPr>
          <p:nvPr/>
        </p:nvGrpSpPr>
        <p:grpSpPr bwMode="auto">
          <a:xfrm>
            <a:off x="5905500" y="2981325"/>
            <a:ext cx="977900" cy="977900"/>
            <a:chOff x="4720" y="2456"/>
            <a:chExt cx="616" cy="616"/>
          </a:xfrm>
        </p:grpSpPr>
        <p:sp>
          <p:nvSpPr>
            <p:cNvPr id="2110" name="Oval 14"/>
            <p:cNvSpPr>
              <a:spLocks noChangeArrowheads="1"/>
            </p:cNvSpPr>
            <p:nvPr/>
          </p:nvSpPr>
          <p:spPr bwMode="auto">
            <a:xfrm>
              <a:off x="4720" y="2456"/>
              <a:ext cx="616" cy="61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11" name="Oval 15"/>
            <p:cNvSpPr>
              <a:spLocks noChangeArrowheads="1"/>
            </p:cNvSpPr>
            <p:nvPr/>
          </p:nvSpPr>
          <p:spPr bwMode="auto">
            <a:xfrm>
              <a:off x="4824" y="2560"/>
              <a:ext cx="408" cy="40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9" name="AutoShape 16"/>
          <p:cNvSpPr>
            <a:spLocks noChangeArrowheads="1"/>
          </p:cNvSpPr>
          <p:nvPr/>
        </p:nvSpPr>
        <p:spPr bwMode="auto">
          <a:xfrm>
            <a:off x="2800350" y="3905250"/>
            <a:ext cx="2800350" cy="428625"/>
          </a:xfrm>
          <a:prstGeom prst="rightArrow">
            <a:avLst>
              <a:gd name="adj1" fmla="val 40741"/>
              <a:gd name="adj2" fmla="val 8777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Oval 19"/>
          <p:cNvSpPr>
            <a:spLocks noChangeArrowheads="1"/>
          </p:cNvSpPr>
          <p:nvPr/>
        </p:nvSpPr>
        <p:spPr bwMode="auto">
          <a:xfrm>
            <a:off x="6686550" y="5314950"/>
            <a:ext cx="323850" cy="152400"/>
          </a:xfrm>
          <a:prstGeom prst="ellipse">
            <a:avLst/>
          </a:prstGeom>
          <a:solidFill>
            <a:srgbClr val="E0E0EC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Freeform 20"/>
          <p:cNvSpPr>
            <a:spLocks/>
          </p:cNvSpPr>
          <p:nvPr/>
        </p:nvSpPr>
        <p:spPr bwMode="auto">
          <a:xfrm>
            <a:off x="428625" y="5210175"/>
            <a:ext cx="3568700" cy="561975"/>
          </a:xfrm>
          <a:custGeom>
            <a:avLst/>
            <a:gdLst>
              <a:gd name="T0" fmla="*/ 2147483647 w 2248"/>
              <a:gd name="T1" fmla="*/ 2147483647 h 354"/>
              <a:gd name="T2" fmla="*/ 2147483647 w 2248"/>
              <a:gd name="T3" fmla="*/ 2147483647 h 354"/>
              <a:gd name="T4" fmla="*/ 2147483647 w 2248"/>
              <a:gd name="T5" fmla="*/ 2147483647 h 354"/>
              <a:gd name="T6" fmla="*/ 2147483647 w 2248"/>
              <a:gd name="T7" fmla="*/ 2147483647 h 354"/>
              <a:gd name="T8" fmla="*/ 2147483647 w 2248"/>
              <a:gd name="T9" fmla="*/ 2147483647 h 354"/>
              <a:gd name="T10" fmla="*/ 2147483647 w 2248"/>
              <a:gd name="T11" fmla="*/ 2147483647 h 354"/>
              <a:gd name="T12" fmla="*/ 2147483647 w 2248"/>
              <a:gd name="T13" fmla="*/ 2147483647 h 354"/>
              <a:gd name="T14" fmla="*/ 2147483647 w 2248"/>
              <a:gd name="T15" fmla="*/ 2147483647 h 354"/>
              <a:gd name="T16" fmla="*/ 2147483647 w 2248"/>
              <a:gd name="T17" fmla="*/ 2147483647 h 354"/>
              <a:gd name="T18" fmla="*/ 2147483647 w 2248"/>
              <a:gd name="T19" fmla="*/ 2147483647 h 354"/>
              <a:gd name="T20" fmla="*/ 2147483647 w 2248"/>
              <a:gd name="T21" fmla="*/ 2147483647 h 354"/>
              <a:gd name="T22" fmla="*/ 2147483647 w 2248"/>
              <a:gd name="T23" fmla="*/ 2147483647 h 354"/>
              <a:gd name="T24" fmla="*/ 2147483647 w 2248"/>
              <a:gd name="T25" fmla="*/ 2147483647 h 354"/>
              <a:gd name="T26" fmla="*/ 2147483647 w 2248"/>
              <a:gd name="T27" fmla="*/ 2147483647 h 354"/>
              <a:gd name="T28" fmla="*/ 2147483647 w 2248"/>
              <a:gd name="T29" fmla="*/ 2147483647 h 3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48"/>
              <a:gd name="T46" fmla="*/ 0 h 354"/>
              <a:gd name="T47" fmla="*/ 2248 w 2248"/>
              <a:gd name="T48" fmla="*/ 354 h 3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48" h="354">
                <a:moveTo>
                  <a:pt x="114" y="234"/>
                </a:moveTo>
                <a:cubicBezTo>
                  <a:pt x="172" y="198"/>
                  <a:pt x="252" y="152"/>
                  <a:pt x="354" y="126"/>
                </a:cubicBezTo>
                <a:cubicBezTo>
                  <a:pt x="456" y="100"/>
                  <a:pt x="586" y="86"/>
                  <a:pt x="726" y="78"/>
                </a:cubicBezTo>
                <a:cubicBezTo>
                  <a:pt x="866" y="70"/>
                  <a:pt x="1030" y="78"/>
                  <a:pt x="1194" y="78"/>
                </a:cubicBezTo>
                <a:cubicBezTo>
                  <a:pt x="1358" y="78"/>
                  <a:pt x="1552" y="90"/>
                  <a:pt x="1710" y="78"/>
                </a:cubicBezTo>
                <a:cubicBezTo>
                  <a:pt x="1868" y="66"/>
                  <a:pt x="2058" y="12"/>
                  <a:pt x="2142" y="6"/>
                </a:cubicBezTo>
                <a:cubicBezTo>
                  <a:pt x="2226" y="0"/>
                  <a:pt x="2248" y="14"/>
                  <a:pt x="2214" y="42"/>
                </a:cubicBezTo>
                <a:cubicBezTo>
                  <a:pt x="2180" y="70"/>
                  <a:pt x="2060" y="140"/>
                  <a:pt x="1938" y="174"/>
                </a:cubicBezTo>
                <a:cubicBezTo>
                  <a:pt x="1816" y="208"/>
                  <a:pt x="1618" y="222"/>
                  <a:pt x="1482" y="246"/>
                </a:cubicBezTo>
                <a:cubicBezTo>
                  <a:pt x="1346" y="270"/>
                  <a:pt x="1234" y="308"/>
                  <a:pt x="1122" y="318"/>
                </a:cubicBezTo>
                <a:cubicBezTo>
                  <a:pt x="1010" y="328"/>
                  <a:pt x="912" y="314"/>
                  <a:pt x="810" y="306"/>
                </a:cubicBezTo>
                <a:cubicBezTo>
                  <a:pt x="708" y="298"/>
                  <a:pt x="620" y="270"/>
                  <a:pt x="510" y="270"/>
                </a:cubicBezTo>
                <a:cubicBezTo>
                  <a:pt x="400" y="270"/>
                  <a:pt x="234" y="294"/>
                  <a:pt x="150" y="306"/>
                </a:cubicBezTo>
                <a:cubicBezTo>
                  <a:pt x="66" y="318"/>
                  <a:pt x="12" y="354"/>
                  <a:pt x="6" y="342"/>
                </a:cubicBezTo>
                <a:cubicBezTo>
                  <a:pt x="0" y="330"/>
                  <a:pt x="56" y="270"/>
                  <a:pt x="114" y="234"/>
                </a:cubicBezTo>
                <a:close/>
              </a:path>
            </a:pathLst>
          </a:custGeom>
          <a:gradFill rotWithShape="0">
            <a:gsLst>
              <a:gs pos="0">
                <a:srgbClr val="FFE1E1"/>
              </a:gs>
              <a:gs pos="100000">
                <a:srgbClr val="FAB99E"/>
              </a:gs>
            </a:gsLst>
            <a:lin ang="5400000" scaled="1"/>
          </a:gradFill>
          <a:ln w="19050" cap="rnd">
            <a:solidFill>
              <a:srgbClr val="F56D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Oval 21"/>
          <p:cNvSpPr>
            <a:spLocks noChangeArrowheads="1"/>
          </p:cNvSpPr>
          <p:nvPr/>
        </p:nvSpPr>
        <p:spPr bwMode="auto">
          <a:xfrm>
            <a:off x="1847850" y="5429250"/>
            <a:ext cx="323850" cy="152400"/>
          </a:xfrm>
          <a:prstGeom prst="ellipse">
            <a:avLst/>
          </a:prstGeom>
          <a:solidFill>
            <a:srgbClr val="E0E0EC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24"/>
          <p:cNvSpPr txBox="1">
            <a:spLocks noChangeArrowheads="1"/>
          </p:cNvSpPr>
          <p:nvPr/>
        </p:nvSpPr>
        <p:spPr bwMode="auto">
          <a:xfrm>
            <a:off x="1022350" y="1925638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i="1"/>
              <a:t>Blood vessel </a:t>
            </a:r>
          </a:p>
        </p:txBody>
      </p:sp>
      <p:sp>
        <p:nvSpPr>
          <p:cNvPr id="2064" name="Text Box 25"/>
          <p:cNvSpPr txBox="1">
            <a:spLocks noChangeArrowheads="1"/>
          </p:cNvSpPr>
          <p:nvPr/>
        </p:nvSpPr>
        <p:spPr bwMode="auto">
          <a:xfrm>
            <a:off x="1446213" y="5888038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i="1"/>
              <a:t>VSMC </a:t>
            </a:r>
          </a:p>
        </p:txBody>
      </p:sp>
      <p:sp>
        <p:nvSpPr>
          <p:cNvPr id="2065" name="AutoShape 30"/>
          <p:cNvSpPr>
            <a:spLocks noChangeArrowheads="1"/>
          </p:cNvSpPr>
          <p:nvPr/>
        </p:nvSpPr>
        <p:spPr bwMode="auto">
          <a:xfrm rot="-1942059">
            <a:off x="6081713" y="358140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31"/>
          <p:cNvSpPr>
            <a:spLocks noChangeArrowheads="1"/>
          </p:cNvSpPr>
          <p:nvPr/>
        </p:nvSpPr>
        <p:spPr bwMode="auto">
          <a:xfrm>
            <a:off x="6000750" y="340995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32"/>
          <p:cNvSpPr>
            <a:spLocks noChangeArrowheads="1"/>
          </p:cNvSpPr>
          <p:nvPr/>
        </p:nvSpPr>
        <p:spPr bwMode="auto">
          <a:xfrm rot="-5400000">
            <a:off x="6267450" y="367665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Freeform 37"/>
          <p:cNvSpPr>
            <a:spLocks/>
          </p:cNvSpPr>
          <p:nvPr/>
        </p:nvSpPr>
        <p:spPr bwMode="auto">
          <a:xfrm>
            <a:off x="6891338" y="3233738"/>
            <a:ext cx="33337" cy="204787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38"/>
          <p:cNvSpPr>
            <a:spLocks/>
          </p:cNvSpPr>
          <p:nvPr/>
        </p:nvSpPr>
        <p:spPr bwMode="auto">
          <a:xfrm>
            <a:off x="6924675" y="3124200"/>
            <a:ext cx="33338" cy="204788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39"/>
          <p:cNvSpPr>
            <a:spLocks/>
          </p:cNvSpPr>
          <p:nvPr/>
        </p:nvSpPr>
        <p:spPr bwMode="auto">
          <a:xfrm>
            <a:off x="6958013" y="3014663"/>
            <a:ext cx="33337" cy="204787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40"/>
          <p:cNvSpPr>
            <a:spLocks/>
          </p:cNvSpPr>
          <p:nvPr/>
        </p:nvSpPr>
        <p:spPr bwMode="auto">
          <a:xfrm>
            <a:off x="6996113" y="2962275"/>
            <a:ext cx="42862" cy="142875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72" name="Group 45"/>
          <p:cNvGrpSpPr>
            <a:grpSpLocks/>
          </p:cNvGrpSpPr>
          <p:nvPr/>
        </p:nvGrpSpPr>
        <p:grpSpPr bwMode="auto">
          <a:xfrm>
            <a:off x="2228850" y="2938463"/>
            <a:ext cx="147638" cy="476250"/>
            <a:chOff x="4437" y="1962"/>
            <a:chExt cx="93" cy="300"/>
          </a:xfrm>
        </p:grpSpPr>
        <p:sp>
          <p:nvSpPr>
            <p:cNvPr id="2106" name="Freeform 41"/>
            <p:cNvSpPr>
              <a:spLocks/>
            </p:cNvSpPr>
            <p:nvPr/>
          </p:nvSpPr>
          <p:spPr bwMode="auto">
            <a:xfrm>
              <a:off x="4437" y="2133"/>
              <a:ext cx="21" cy="129"/>
            </a:xfrm>
            <a:custGeom>
              <a:avLst/>
              <a:gdLst>
                <a:gd name="T0" fmla="*/ 0 w 21"/>
                <a:gd name="T1" fmla="*/ 0 h 129"/>
                <a:gd name="T2" fmla="*/ 18 w 21"/>
                <a:gd name="T3" fmla="*/ 33 h 129"/>
                <a:gd name="T4" fmla="*/ 21 w 21"/>
                <a:gd name="T5" fmla="*/ 129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42"/>
            <p:cNvSpPr>
              <a:spLocks/>
            </p:cNvSpPr>
            <p:nvPr/>
          </p:nvSpPr>
          <p:spPr bwMode="auto">
            <a:xfrm>
              <a:off x="4458" y="2064"/>
              <a:ext cx="21" cy="129"/>
            </a:xfrm>
            <a:custGeom>
              <a:avLst/>
              <a:gdLst>
                <a:gd name="T0" fmla="*/ 0 w 21"/>
                <a:gd name="T1" fmla="*/ 0 h 129"/>
                <a:gd name="T2" fmla="*/ 18 w 21"/>
                <a:gd name="T3" fmla="*/ 33 h 129"/>
                <a:gd name="T4" fmla="*/ 21 w 21"/>
                <a:gd name="T5" fmla="*/ 129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43"/>
            <p:cNvSpPr>
              <a:spLocks/>
            </p:cNvSpPr>
            <p:nvPr/>
          </p:nvSpPr>
          <p:spPr bwMode="auto">
            <a:xfrm>
              <a:off x="4479" y="1995"/>
              <a:ext cx="21" cy="129"/>
            </a:xfrm>
            <a:custGeom>
              <a:avLst/>
              <a:gdLst>
                <a:gd name="T0" fmla="*/ 0 w 21"/>
                <a:gd name="T1" fmla="*/ 0 h 129"/>
                <a:gd name="T2" fmla="*/ 18 w 21"/>
                <a:gd name="T3" fmla="*/ 33 h 129"/>
                <a:gd name="T4" fmla="*/ 21 w 21"/>
                <a:gd name="T5" fmla="*/ 129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44"/>
            <p:cNvSpPr>
              <a:spLocks/>
            </p:cNvSpPr>
            <p:nvPr/>
          </p:nvSpPr>
          <p:spPr bwMode="auto">
            <a:xfrm>
              <a:off x="4503" y="1962"/>
              <a:ext cx="27" cy="90"/>
            </a:xfrm>
            <a:custGeom>
              <a:avLst/>
              <a:gdLst>
                <a:gd name="T0" fmla="*/ 0 w 21"/>
                <a:gd name="T1" fmla="*/ 0 h 129"/>
                <a:gd name="T2" fmla="*/ 50 w 21"/>
                <a:gd name="T3" fmla="*/ 8 h 129"/>
                <a:gd name="T4" fmla="*/ 58 w 21"/>
                <a:gd name="T5" fmla="*/ 31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3" name="Freeform 47"/>
          <p:cNvSpPr>
            <a:spLocks/>
          </p:cNvSpPr>
          <p:nvPr/>
        </p:nvSpPr>
        <p:spPr bwMode="auto">
          <a:xfrm>
            <a:off x="2776538" y="2638425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48"/>
          <p:cNvSpPr>
            <a:spLocks/>
          </p:cNvSpPr>
          <p:nvPr/>
        </p:nvSpPr>
        <p:spPr bwMode="auto">
          <a:xfrm>
            <a:off x="2719388" y="2686050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49"/>
          <p:cNvSpPr>
            <a:spLocks/>
          </p:cNvSpPr>
          <p:nvPr/>
        </p:nvSpPr>
        <p:spPr bwMode="auto">
          <a:xfrm>
            <a:off x="2662238" y="2733675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50"/>
          <p:cNvSpPr>
            <a:spLocks/>
          </p:cNvSpPr>
          <p:nvPr/>
        </p:nvSpPr>
        <p:spPr bwMode="auto">
          <a:xfrm>
            <a:off x="2605088" y="2781300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51"/>
          <p:cNvSpPr>
            <a:spLocks/>
          </p:cNvSpPr>
          <p:nvPr/>
        </p:nvSpPr>
        <p:spPr bwMode="auto">
          <a:xfrm>
            <a:off x="2547938" y="2814638"/>
            <a:ext cx="31750" cy="128587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52"/>
          <p:cNvSpPr>
            <a:spLocks/>
          </p:cNvSpPr>
          <p:nvPr/>
        </p:nvSpPr>
        <p:spPr bwMode="auto">
          <a:xfrm>
            <a:off x="2490788" y="2843213"/>
            <a:ext cx="31750" cy="128587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53"/>
          <p:cNvSpPr>
            <a:spLocks/>
          </p:cNvSpPr>
          <p:nvPr/>
        </p:nvSpPr>
        <p:spPr bwMode="auto">
          <a:xfrm>
            <a:off x="2424113" y="2881313"/>
            <a:ext cx="31750" cy="128587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54"/>
          <p:cNvSpPr>
            <a:spLocks/>
          </p:cNvSpPr>
          <p:nvPr/>
        </p:nvSpPr>
        <p:spPr bwMode="auto">
          <a:xfrm>
            <a:off x="1419225" y="3017838"/>
            <a:ext cx="723900" cy="661987"/>
          </a:xfrm>
          <a:custGeom>
            <a:avLst/>
            <a:gdLst>
              <a:gd name="T0" fmla="*/ 2147483647 w 456"/>
              <a:gd name="T1" fmla="*/ 2147483647 h 417"/>
              <a:gd name="T2" fmla="*/ 0 w 456"/>
              <a:gd name="T3" fmla="*/ 2147483647 h 417"/>
              <a:gd name="T4" fmla="*/ 2147483647 w 456"/>
              <a:gd name="T5" fmla="*/ 2147483647 h 417"/>
              <a:gd name="T6" fmla="*/ 2147483647 w 456"/>
              <a:gd name="T7" fmla="*/ 2147483647 h 417"/>
              <a:gd name="T8" fmla="*/ 2147483647 w 456"/>
              <a:gd name="T9" fmla="*/ 2147483647 h 417"/>
              <a:gd name="T10" fmla="*/ 2147483647 w 456"/>
              <a:gd name="T11" fmla="*/ 2147483647 h 417"/>
              <a:gd name="T12" fmla="*/ 2147483647 w 456"/>
              <a:gd name="T13" fmla="*/ 2147483647 h 417"/>
              <a:gd name="T14" fmla="*/ 2147483647 w 456"/>
              <a:gd name="T15" fmla="*/ 2147483647 h 417"/>
              <a:gd name="T16" fmla="*/ 2147483647 w 456"/>
              <a:gd name="T17" fmla="*/ 2147483647 h 417"/>
              <a:gd name="T18" fmla="*/ 2147483647 w 456"/>
              <a:gd name="T19" fmla="*/ 2147483647 h 417"/>
              <a:gd name="T20" fmla="*/ 2147483647 w 456"/>
              <a:gd name="T21" fmla="*/ 2147483647 h 417"/>
              <a:gd name="T22" fmla="*/ 2147483647 w 456"/>
              <a:gd name="T23" fmla="*/ 2147483647 h 417"/>
              <a:gd name="T24" fmla="*/ 2147483647 w 456"/>
              <a:gd name="T25" fmla="*/ 2147483647 h 417"/>
              <a:gd name="T26" fmla="*/ 2147483647 w 456"/>
              <a:gd name="T27" fmla="*/ 2147483647 h 417"/>
              <a:gd name="T28" fmla="*/ 2147483647 w 456"/>
              <a:gd name="T29" fmla="*/ 2147483647 h 417"/>
              <a:gd name="T30" fmla="*/ 2147483647 w 456"/>
              <a:gd name="T31" fmla="*/ 2147483647 h 4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6"/>
              <a:gd name="T49" fmla="*/ 0 h 417"/>
              <a:gd name="T50" fmla="*/ 456 w 456"/>
              <a:gd name="T51" fmla="*/ 417 h 4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6" h="417">
                <a:moveTo>
                  <a:pt x="15" y="46"/>
                </a:moveTo>
                <a:cubicBezTo>
                  <a:pt x="3" y="61"/>
                  <a:pt x="0" y="76"/>
                  <a:pt x="0" y="103"/>
                </a:cubicBezTo>
                <a:cubicBezTo>
                  <a:pt x="0" y="130"/>
                  <a:pt x="2" y="176"/>
                  <a:pt x="12" y="208"/>
                </a:cubicBezTo>
                <a:cubicBezTo>
                  <a:pt x="22" y="240"/>
                  <a:pt x="36" y="267"/>
                  <a:pt x="60" y="295"/>
                </a:cubicBezTo>
                <a:cubicBezTo>
                  <a:pt x="84" y="323"/>
                  <a:pt x="120" y="357"/>
                  <a:pt x="156" y="376"/>
                </a:cubicBezTo>
                <a:cubicBezTo>
                  <a:pt x="192" y="395"/>
                  <a:pt x="232" y="405"/>
                  <a:pt x="276" y="409"/>
                </a:cubicBezTo>
                <a:cubicBezTo>
                  <a:pt x="320" y="413"/>
                  <a:pt x="394" y="417"/>
                  <a:pt x="423" y="400"/>
                </a:cubicBezTo>
                <a:cubicBezTo>
                  <a:pt x="452" y="383"/>
                  <a:pt x="448" y="335"/>
                  <a:pt x="452" y="306"/>
                </a:cubicBezTo>
                <a:cubicBezTo>
                  <a:pt x="456" y="277"/>
                  <a:pt x="452" y="247"/>
                  <a:pt x="447" y="223"/>
                </a:cubicBezTo>
                <a:cubicBezTo>
                  <a:pt x="442" y="199"/>
                  <a:pt x="435" y="182"/>
                  <a:pt x="423" y="160"/>
                </a:cubicBezTo>
                <a:cubicBezTo>
                  <a:pt x="411" y="138"/>
                  <a:pt x="398" y="111"/>
                  <a:pt x="377" y="90"/>
                </a:cubicBezTo>
                <a:cubicBezTo>
                  <a:pt x="356" y="69"/>
                  <a:pt x="322" y="45"/>
                  <a:pt x="297" y="31"/>
                </a:cubicBezTo>
                <a:cubicBezTo>
                  <a:pt x="272" y="17"/>
                  <a:pt x="251" y="8"/>
                  <a:pt x="225" y="4"/>
                </a:cubicBezTo>
                <a:cubicBezTo>
                  <a:pt x="199" y="0"/>
                  <a:pt x="163" y="3"/>
                  <a:pt x="138" y="4"/>
                </a:cubicBezTo>
                <a:cubicBezTo>
                  <a:pt x="113" y="5"/>
                  <a:pt x="95" y="7"/>
                  <a:pt x="75" y="13"/>
                </a:cubicBezTo>
                <a:cubicBezTo>
                  <a:pt x="55" y="19"/>
                  <a:pt x="27" y="31"/>
                  <a:pt x="15" y="46"/>
                </a:cubicBezTo>
                <a:close/>
              </a:path>
            </a:pathLst>
          </a:custGeom>
          <a:solidFill>
            <a:srgbClr val="CC3300">
              <a:alpha val="50195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55"/>
          <p:cNvSpPr>
            <a:spLocks/>
          </p:cNvSpPr>
          <p:nvPr/>
        </p:nvSpPr>
        <p:spPr bwMode="auto">
          <a:xfrm>
            <a:off x="6213475" y="3148013"/>
            <a:ext cx="530225" cy="482600"/>
          </a:xfrm>
          <a:custGeom>
            <a:avLst/>
            <a:gdLst>
              <a:gd name="T0" fmla="*/ 2147483647 w 456"/>
              <a:gd name="T1" fmla="*/ 2147483647 h 417"/>
              <a:gd name="T2" fmla="*/ 0 w 456"/>
              <a:gd name="T3" fmla="*/ 2147483647 h 417"/>
              <a:gd name="T4" fmla="*/ 2147483647 w 456"/>
              <a:gd name="T5" fmla="*/ 2147483647 h 417"/>
              <a:gd name="T6" fmla="*/ 2147483647 w 456"/>
              <a:gd name="T7" fmla="*/ 2147483647 h 417"/>
              <a:gd name="T8" fmla="*/ 2147483647 w 456"/>
              <a:gd name="T9" fmla="*/ 2147483647 h 417"/>
              <a:gd name="T10" fmla="*/ 2147483647 w 456"/>
              <a:gd name="T11" fmla="*/ 2147483647 h 417"/>
              <a:gd name="T12" fmla="*/ 2147483647 w 456"/>
              <a:gd name="T13" fmla="*/ 2147483647 h 417"/>
              <a:gd name="T14" fmla="*/ 2147483647 w 456"/>
              <a:gd name="T15" fmla="*/ 2147483647 h 417"/>
              <a:gd name="T16" fmla="*/ 2147483647 w 456"/>
              <a:gd name="T17" fmla="*/ 2147483647 h 417"/>
              <a:gd name="T18" fmla="*/ 2147483647 w 456"/>
              <a:gd name="T19" fmla="*/ 2147483647 h 417"/>
              <a:gd name="T20" fmla="*/ 2147483647 w 456"/>
              <a:gd name="T21" fmla="*/ 2147483647 h 417"/>
              <a:gd name="T22" fmla="*/ 2147483647 w 456"/>
              <a:gd name="T23" fmla="*/ 2147483647 h 417"/>
              <a:gd name="T24" fmla="*/ 2147483647 w 456"/>
              <a:gd name="T25" fmla="*/ 2147483647 h 417"/>
              <a:gd name="T26" fmla="*/ 2147483647 w 456"/>
              <a:gd name="T27" fmla="*/ 2147483647 h 417"/>
              <a:gd name="T28" fmla="*/ 2147483647 w 456"/>
              <a:gd name="T29" fmla="*/ 2147483647 h 417"/>
              <a:gd name="T30" fmla="*/ 2147483647 w 456"/>
              <a:gd name="T31" fmla="*/ 2147483647 h 4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6"/>
              <a:gd name="T49" fmla="*/ 0 h 417"/>
              <a:gd name="T50" fmla="*/ 456 w 456"/>
              <a:gd name="T51" fmla="*/ 417 h 4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6" h="417">
                <a:moveTo>
                  <a:pt x="15" y="46"/>
                </a:moveTo>
                <a:cubicBezTo>
                  <a:pt x="3" y="61"/>
                  <a:pt x="0" y="76"/>
                  <a:pt x="0" y="103"/>
                </a:cubicBezTo>
                <a:cubicBezTo>
                  <a:pt x="0" y="130"/>
                  <a:pt x="2" y="176"/>
                  <a:pt x="12" y="208"/>
                </a:cubicBezTo>
                <a:cubicBezTo>
                  <a:pt x="22" y="240"/>
                  <a:pt x="36" y="267"/>
                  <a:pt x="60" y="295"/>
                </a:cubicBezTo>
                <a:cubicBezTo>
                  <a:pt x="84" y="323"/>
                  <a:pt x="120" y="357"/>
                  <a:pt x="156" y="376"/>
                </a:cubicBezTo>
                <a:cubicBezTo>
                  <a:pt x="192" y="395"/>
                  <a:pt x="232" y="405"/>
                  <a:pt x="276" y="409"/>
                </a:cubicBezTo>
                <a:cubicBezTo>
                  <a:pt x="320" y="413"/>
                  <a:pt x="394" y="417"/>
                  <a:pt x="423" y="400"/>
                </a:cubicBezTo>
                <a:cubicBezTo>
                  <a:pt x="452" y="383"/>
                  <a:pt x="448" y="335"/>
                  <a:pt x="452" y="306"/>
                </a:cubicBezTo>
                <a:cubicBezTo>
                  <a:pt x="456" y="277"/>
                  <a:pt x="452" y="247"/>
                  <a:pt x="447" y="223"/>
                </a:cubicBezTo>
                <a:cubicBezTo>
                  <a:pt x="442" y="199"/>
                  <a:pt x="435" y="182"/>
                  <a:pt x="423" y="160"/>
                </a:cubicBezTo>
                <a:cubicBezTo>
                  <a:pt x="411" y="138"/>
                  <a:pt x="398" y="111"/>
                  <a:pt x="377" y="90"/>
                </a:cubicBezTo>
                <a:cubicBezTo>
                  <a:pt x="356" y="69"/>
                  <a:pt x="322" y="45"/>
                  <a:pt x="297" y="31"/>
                </a:cubicBezTo>
                <a:cubicBezTo>
                  <a:pt x="272" y="17"/>
                  <a:pt x="251" y="8"/>
                  <a:pt x="225" y="4"/>
                </a:cubicBezTo>
                <a:cubicBezTo>
                  <a:pt x="199" y="0"/>
                  <a:pt x="163" y="3"/>
                  <a:pt x="138" y="4"/>
                </a:cubicBezTo>
                <a:cubicBezTo>
                  <a:pt x="113" y="5"/>
                  <a:pt x="95" y="7"/>
                  <a:pt x="75" y="13"/>
                </a:cubicBezTo>
                <a:cubicBezTo>
                  <a:pt x="55" y="19"/>
                  <a:pt x="27" y="31"/>
                  <a:pt x="15" y="46"/>
                </a:cubicBezTo>
                <a:close/>
              </a:path>
            </a:pathLst>
          </a:custGeom>
          <a:solidFill>
            <a:srgbClr val="CC3300">
              <a:alpha val="50195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AutoShape 35"/>
          <p:cNvSpPr>
            <a:spLocks noChangeArrowheads="1"/>
          </p:cNvSpPr>
          <p:nvPr/>
        </p:nvSpPr>
        <p:spPr bwMode="auto">
          <a:xfrm rot="1942059" flipV="1">
            <a:off x="6067425" y="3214688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AutoShape 29"/>
          <p:cNvSpPr>
            <a:spLocks noChangeArrowheads="1"/>
          </p:cNvSpPr>
          <p:nvPr/>
        </p:nvSpPr>
        <p:spPr bwMode="auto">
          <a:xfrm rot="5400000" flipV="1">
            <a:off x="6272213" y="3119438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 rot="8857941">
            <a:off x="6481763" y="3209925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AutoShape 33"/>
          <p:cNvSpPr>
            <a:spLocks noChangeArrowheads="1"/>
          </p:cNvSpPr>
          <p:nvPr/>
        </p:nvSpPr>
        <p:spPr bwMode="auto">
          <a:xfrm flipH="1">
            <a:off x="6572250" y="340995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AutoShape 34"/>
          <p:cNvSpPr>
            <a:spLocks noChangeArrowheads="1"/>
          </p:cNvSpPr>
          <p:nvPr/>
        </p:nvSpPr>
        <p:spPr bwMode="auto">
          <a:xfrm rot="1942059" flipH="1">
            <a:off x="6467475" y="3595688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Freeform 56"/>
          <p:cNvSpPr>
            <a:spLocks/>
          </p:cNvSpPr>
          <p:nvPr/>
        </p:nvSpPr>
        <p:spPr bwMode="auto">
          <a:xfrm>
            <a:off x="1270000" y="3205163"/>
            <a:ext cx="149225" cy="65087"/>
          </a:xfrm>
          <a:custGeom>
            <a:avLst/>
            <a:gdLst>
              <a:gd name="T0" fmla="*/ 2147483647 w 94"/>
              <a:gd name="T1" fmla="*/ 0 h 41"/>
              <a:gd name="T2" fmla="*/ 2147483647 w 94"/>
              <a:gd name="T3" fmla="*/ 2147483647 h 41"/>
              <a:gd name="T4" fmla="*/ 0 w 94"/>
              <a:gd name="T5" fmla="*/ 2147483647 h 41"/>
              <a:gd name="T6" fmla="*/ 0 60000 65536"/>
              <a:gd name="T7" fmla="*/ 0 60000 65536"/>
              <a:gd name="T8" fmla="*/ 0 60000 65536"/>
              <a:gd name="T9" fmla="*/ 0 w 94"/>
              <a:gd name="T10" fmla="*/ 0 h 41"/>
              <a:gd name="T11" fmla="*/ 94 w 9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41">
                <a:moveTo>
                  <a:pt x="94" y="0"/>
                </a:moveTo>
                <a:cubicBezTo>
                  <a:pt x="86" y="14"/>
                  <a:pt x="79" y="29"/>
                  <a:pt x="64" y="35"/>
                </a:cubicBezTo>
                <a:cubicBezTo>
                  <a:pt x="49" y="41"/>
                  <a:pt x="24" y="38"/>
                  <a:pt x="0" y="36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57"/>
          <p:cNvSpPr>
            <a:spLocks/>
          </p:cNvSpPr>
          <p:nvPr/>
        </p:nvSpPr>
        <p:spPr bwMode="auto">
          <a:xfrm>
            <a:off x="1219200" y="3265488"/>
            <a:ext cx="147638" cy="163512"/>
          </a:xfrm>
          <a:custGeom>
            <a:avLst/>
            <a:gdLst>
              <a:gd name="T0" fmla="*/ 2147483647 w 93"/>
              <a:gd name="T1" fmla="*/ 0 h 103"/>
              <a:gd name="T2" fmla="*/ 2147483647 w 93"/>
              <a:gd name="T3" fmla="*/ 2147483647 h 103"/>
              <a:gd name="T4" fmla="*/ 2147483647 w 93"/>
              <a:gd name="T5" fmla="*/ 2147483647 h 103"/>
              <a:gd name="T6" fmla="*/ 0 w 93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03"/>
              <a:gd name="T14" fmla="*/ 93 w 93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03">
                <a:moveTo>
                  <a:pt x="93" y="0"/>
                </a:moveTo>
                <a:cubicBezTo>
                  <a:pt x="88" y="22"/>
                  <a:pt x="84" y="44"/>
                  <a:pt x="74" y="60"/>
                </a:cubicBezTo>
                <a:cubicBezTo>
                  <a:pt x="64" y="76"/>
                  <a:pt x="42" y="89"/>
                  <a:pt x="30" y="96"/>
                </a:cubicBezTo>
                <a:cubicBezTo>
                  <a:pt x="18" y="103"/>
                  <a:pt x="9" y="101"/>
                  <a:pt x="0" y="10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9" name="Freeform 58"/>
          <p:cNvSpPr>
            <a:spLocks/>
          </p:cNvSpPr>
          <p:nvPr/>
        </p:nvSpPr>
        <p:spPr bwMode="auto">
          <a:xfrm>
            <a:off x="1308100" y="3370263"/>
            <a:ext cx="138113" cy="20637"/>
          </a:xfrm>
          <a:custGeom>
            <a:avLst/>
            <a:gdLst>
              <a:gd name="T0" fmla="*/ 0 w 87"/>
              <a:gd name="T1" fmla="*/ 2147483647 h 13"/>
              <a:gd name="T2" fmla="*/ 2147483647 w 87"/>
              <a:gd name="T3" fmla="*/ 0 h 13"/>
              <a:gd name="T4" fmla="*/ 0 60000 65536"/>
              <a:gd name="T5" fmla="*/ 0 60000 65536"/>
              <a:gd name="T6" fmla="*/ 0 w 87"/>
              <a:gd name="T7" fmla="*/ 0 h 13"/>
              <a:gd name="T8" fmla="*/ 87 w 87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" h="13">
                <a:moveTo>
                  <a:pt x="0" y="13"/>
                </a:moveTo>
                <a:cubicBezTo>
                  <a:pt x="36" y="7"/>
                  <a:pt x="73" y="2"/>
                  <a:pt x="87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59"/>
          <p:cNvSpPr>
            <a:spLocks/>
          </p:cNvSpPr>
          <p:nvPr/>
        </p:nvSpPr>
        <p:spPr bwMode="auto">
          <a:xfrm>
            <a:off x="1222375" y="3375025"/>
            <a:ext cx="227013" cy="150813"/>
          </a:xfrm>
          <a:custGeom>
            <a:avLst/>
            <a:gdLst>
              <a:gd name="T0" fmla="*/ 2147483647 w 143"/>
              <a:gd name="T1" fmla="*/ 2147483647 h 95"/>
              <a:gd name="T2" fmla="*/ 2147483647 w 143"/>
              <a:gd name="T3" fmla="*/ 2147483647 h 95"/>
              <a:gd name="T4" fmla="*/ 2147483647 w 143"/>
              <a:gd name="T5" fmla="*/ 2147483647 h 95"/>
              <a:gd name="T6" fmla="*/ 2147483647 w 143"/>
              <a:gd name="T7" fmla="*/ 2147483647 h 95"/>
              <a:gd name="T8" fmla="*/ 2147483647 w 143"/>
              <a:gd name="T9" fmla="*/ 2147483647 h 95"/>
              <a:gd name="T10" fmla="*/ 2147483647 w 143"/>
              <a:gd name="T11" fmla="*/ 0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95"/>
              <a:gd name="T20" fmla="*/ 143 w 143"/>
              <a:gd name="T21" fmla="*/ 95 h 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95">
                <a:moveTo>
                  <a:pt x="21" y="34"/>
                </a:moveTo>
                <a:cubicBezTo>
                  <a:pt x="19" y="39"/>
                  <a:pt x="11" y="59"/>
                  <a:pt x="9" y="66"/>
                </a:cubicBezTo>
                <a:cubicBezTo>
                  <a:pt x="7" y="73"/>
                  <a:pt x="0" y="75"/>
                  <a:pt x="10" y="79"/>
                </a:cubicBezTo>
                <a:cubicBezTo>
                  <a:pt x="20" y="83"/>
                  <a:pt x="50" y="95"/>
                  <a:pt x="70" y="88"/>
                </a:cubicBezTo>
                <a:cubicBezTo>
                  <a:pt x="90" y="81"/>
                  <a:pt x="121" y="51"/>
                  <a:pt x="132" y="37"/>
                </a:cubicBezTo>
                <a:cubicBezTo>
                  <a:pt x="143" y="23"/>
                  <a:pt x="141" y="11"/>
                  <a:pt x="139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60"/>
          <p:cNvSpPr>
            <a:spLocks/>
          </p:cNvSpPr>
          <p:nvPr/>
        </p:nvSpPr>
        <p:spPr bwMode="auto">
          <a:xfrm>
            <a:off x="1257300" y="3522663"/>
            <a:ext cx="60325" cy="115887"/>
          </a:xfrm>
          <a:custGeom>
            <a:avLst/>
            <a:gdLst>
              <a:gd name="T0" fmla="*/ 2147483647 w 38"/>
              <a:gd name="T1" fmla="*/ 0 h 73"/>
              <a:gd name="T2" fmla="*/ 2147483647 w 38"/>
              <a:gd name="T3" fmla="*/ 2147483647 h 73"/>
              <a:gd name="T4" fmla="*/ 0 w 38"/>
              <a:gd name="T5" fmla="*/ 2147483647 h 73"/>
              <a:gd name="T6" fmla="*/ 0 60000 65536"/>
              <a:gd name="T7" fmla="*/ 0 60000 65536"/>
              <a:gd name="T8" fmla="*/ 0 60000 65536"/>
              <a:gd name="T9" fmla="*/ 0 w 38"/>
              <a:gd name="T10" fmla="*/ 0 h 73"/>
              <a:gd name="T11" fmla="*/ 38 w 38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73">
                <a:moveTo>
                  <a:pt x="38" y="0"/>
                </a:moveTo>
                <a:cubicBezTo>
                  <a:pt x="35" y="15"/>
                  <a:pt x="33" y="30"/>
                  <a:pt x="27" y="42"/>
                </a:cubicBezTo>
                <a:cubicBezTo>
                  <a:pt x="21" y="54"/>
                  <a:pt x="10" y="63"/>
                  <a:pt x="0" y="73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61"/>
          <p:cNvSpPr>
            <a:spLocks/>
          </p:cNvSpPr>
          <p:nvPr/>
        </p:nvSpPr>
        <p:spPr bwMode="auto">
          <a:xfrm>
            <a:off x="1262063" y="3471863"/>
            <a:ext cx="247650" cy="171450"/>
          </a:xfrm>
          <a:custGeom>
            <a:avLst/>
            <a:gdLst>
              <a:gd name="T0" fmla="*/ 0 w 156"/>
              <a:gd name="T1" fmla="*/ 2147483647 h 108"/>
              <a:gd name="T2" fmla="*/ 2147483647 w 156"/>
              <a:gd name="T3" fmla="*/ 2147483647 h 108"/>
              <a:gd name="T4" fmla="*/ 2147483647 w 156"/>
              <a:gd name="T5" fmla="*/ 2147483647 h 108"/>
              <a:gd name="T6" fmla="*/ 2147483647 w 156"/>
              <a:gd name="T7" fmla="*/ 2147483647 h 108"/>
              <a:gd name="T8" fmla="*/ 2147483647 w 156"/>
              <a:gd name="T9" fmla="*/ 2147483647 h 108"/>
              <a:gd name="T10" fmla="*/ 2147483647 w 156"/>
              <a:gd name="T11" fmla="*/ 2147483647 h 108"/>
              <a:gd name="T12" fmla="*/ 2147483647 w 156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"/>
              <a:gd name="T22" fmla="*/ 0 h 108"/>
              <a:gd name="T23" fmla="*/ 156 w 156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" h="108">
                <a:moveTo>
                  <a:pt x="0" y="108"/>
                </a:moveTo>
                <a:cubicBezTo>
                  <a:pt x="23" y="107"/>
                  <a:pt x="46" y="106"/>
                  <a:pt x="65" y="101"/>
                </a:cubicBezTo>
                <a:cubicBezTo>
                  <a:pt x="84" y="96"/>
                  <a:pt x="104" y="91"/>
                  <a:pt x="117" y="77"/>
                </a:cubicBezTo>
                <a:cubicBezTo>
                  <a:pt x="130" y="63"/>
                  <a:pt x="136" y="30"/>
                  <a:pt x="141" y="18"/>
                </a:cubicBezTo>
                <a:cubicBezTo>
                  <a:pt x="146" y="6"/>
                  <a:pt x="156" y="4"/>
                  <a:pt x="149" y="2"/>
                </a:cubicBezTo>
                <a:cubicBezTo>
                  <a:pt x="142" y="0"/>
                  <a:pt x="112" y="6"/>
                  <a:pt x="98" y="8"/>
                </a:cubicBezTo>
                <a:cubicBezTo>
                  <a:pt x="84" y="10"/>
                  <a:pt x="75" y="11"/>
                  <a:pt x="66" y="12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62"/>
          <p:cNvSpPr>
            <a:spLocks/>
          </p:cNvSpPr>
          <p:nvPr/>
        </p:nvSpPr>
        <p:spPr bwMode="auto">
          <a:xfrm>
            <a:off x="1333500" y="3605213"/>
            <a:ext cx="168275" cy="153987"/>
          </a:xfrm>
          <a:custGeom>
            <a:avLst/>
            <a:gdLst>
              <a:gd name="T0" fmla="*/ 2147483647 w 106"/>
              <a:gd name="T1" fmla="*/ 2147483647 h 97"/>
              <a:gd name="T2" fmla="*/ 2147483647 w 106"/>
              <a:gd name="T3" fmla="*/ 2147483647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0 w 106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97"/>
              <a:gd name="T20" fmla="*/ 106 w 106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97">
                <a:moveTo>
                  <a:pt x="24" y="20"/>
                </a:moveTo>
                <a:cubicBezTo>
                  <a:pt x="34" y="15"/>
                  <a:pt x="44" y="11"/>
                  <a:pt x="57" y="9"/>
                </a:cubicBezTo>
                <a:cubicBezTo>
                  <a:pt x="70" y="7"/>
                  <a:pt x="102" y="0"/>
                  <a:pt x="104" y="9"/>
                </a:cubicBezTo>
                <a:cubicBezTo>
                  <a:pt x="106" y="18"/>
                  <a:pt x="78" y="51"/>
                  <a:pt x="66" y="65"/>
                </a:cubicBezTo>
                <a:cubicBezTo>
                  <a:pt x="54" y="79"/>
                  <a:pt x="40" y="87"/>
                  <a:pt x="29" y="92"/>
                </a:cubicBezTo>
                <a:cubicBezTo>
                  <a:pt x="18" y="97"/>
                  <a:pt x="6" y="95"/>
                  <a:pt x="0" y="95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63"/>
          <p:cNvSpPr>
            <a:spLocks/>
          </p:cNvSpPr>
          <p:nvPr/>
        </p:nvSpPr>
        <p:spPr bwMode="auto">
          <a:xfrm>
            <a:off x="1377950" y="3746500"/>
            <a:ext cx="9525" cy="57150"/>
          </a:xfrm>
          <a:custGeom>
            <a:avLst/>
            <a:gdLst>
              <a:gd name="T0" fmla="*/ 2147483647 w 6"/>
              <a:gd name="T1" fmla="*/ 0 h 36"/>
              <a:gd name="T2" fmla="*/ 0 w 6"/>
              <a:gd name="T3" fmla="*/ 2147483647 h 36"/>
              <a:gd name="T4" fmla="*/ 0 60000 65536"/>
              <a:gd name="T5" fmla="*/ 0 60000 65536"/>
              <a:gd name="T6" fmla="*/ 0 w 6"/>
              <a:gd name="T7" fmla="*/ 0 h 36"/>
              <a:gd name="T8" fmla="*/ 6 w 6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36">
                <a:moveTo>
                  <a:pt x="6" y="0"/>
                </a:moveTo>
                <a:cubicBezTo>
                  <a:pt x="6" y="0"/>
                  <a:pt x="3" y="18"/>
                  <a:pt x="0" y="36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64"/>
          <p:cNvSpPr>
            <a:spLocks/>
          </p:cNvSpPr>
          <p:nvPr/>
        </p:nvSpPr>
        <p:spPr bwMode="auto">
          <a:xfrm>
            <a:off x="1495425" y="3576638"/>
            <a:ext cx="85725" cy="36512"/>
          </a:xfrm>
          <a:custGeom>
            <a:avLst/>
            <a:gdLst>
              <a:gd name="T0" fmla="*/ 0 w 54"/>
              <a:gd name="T1" fmla="*/ 2147483647 h 23"/>
              <a:gd name="T2" fmla="*/ 2147483647 w 54"/>
              <a:gd name="T3" fmla="*/ 0 h 23"/>
              <a:gd name="T4" fmla="*/ 0 60000 65536"/>
              <a:gd name="T5" fmla="*/ 0 60000 65536"/>
              <a:gd name="T6" fmla="*/ 0 w 54"/>
              <a:gd name="T7" fmla="*/ 0 h 23"/>
              <a:gd name="T8" fmla="*/ 54 w 54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23">
                <a:moveTo>
                  <a:pt x="0" y="23"/>
                </a:moveTo>
                <a:cubicBezTo>
                  <a:pt x="22" y="14"/>
                  <a:pt x="44" y="5"/>
                  <a:pt x="54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65"/>
          <p:cNvSpPr>
            <a:spLocks/>
          </p:cNvSpPr>
          <p:nvPr/>
        </p:nvSpPr>
        <p:spPr bwMode="auto">
          <a:xfrm>
            <a:off x="1433513" y="3600450"/>
            <a:ext cx="207962" cy="131763"/>
          </a:xfrm>
          <a:custGeom>
            <a:avLst/>
            <a:gdLst>
              <a:gd name="T0" fmla="*/ 0 w 131"/>
              <a:gd name="T1" fmla="*/ 2147483647 h 83"/>
              <a:gd name="T2" fmla="*/ 2147483647 w 131"/>
              <a:gd name="T3" fmla="*/ 2147483647 h 83"/>
              <a:gd name="T4" fmla="*/ 2147483647 w 131"/>
              <a:gd name="T5" fmla="*/ 2147483647 h 83"/>
              <a:gd name="T6" fmla="*/ 2147483647 w 131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83"/>
              <a:gd name="T14" fmla="*/ 131 w 131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83">
                <a:moveTo>
                  <a:pt x="0" y="78"/>
                </a:moveTo>
                <a:cubicBezTo>
                  <a:pt x="19" y="80"/>
                  <a:pt x="39" y="83"/>
                  <a:pt x="56" y="78"/>
                </a:cubicBezTo>
                <a:cubicBezTo>
                  <a:pt x="73" y="73"/>
                  <a:pt x="90" y="61"/>
                  <a:pt x="102" y="48"/>
                </a:cubicBezTo>
                <a:cubicBezTo>
                  <a:pt x="114" y="35"/>
                  <a:pt x="122" y="17"/>
                  <a:pt x="131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66"/>
          <p:cNvSpPr>
            <a:spLocks/>
          </p:cNvSpPr>
          <p:nvPr/>
        </p:nvSpPr>
        <p:spPr bwMode="auto">
          <a:xfrm>
            <a:off x="1430338" y="3725863"/>
            <a:ext cx="101600" cy="117475"/>
          </a:xfrm>
          <a:custGeom>
            <a:avLst/>
            <a:gdLst>
              <a:gd name="T0" fmla="*/ 2147483647 w 64"/>
              <a:gd name="T1" fmla="*/ 0 h 74"/>
              <a:gd name="T2" fmla="*/ 2147483647 w 64"/>
              <a:gd name="T3" fmla="*/ 2147483647 h 74"/>
              <a:gd name="T4" fmla="*/ 0 w 64"/>
              <a:gd name="T5" fmla="*/ 2147483647 h 74"/>
              <a:gd name="T6" fmla="*/ 0 60000 65536"/>
              <a:gd name="T7" fmla="*/ 0 60000 65536"/>
              <a:gd name="T8" fmla="*/ 0 60000 65536"/>
              <a:gd name="T9" fmla="*/ 0 w 64"/>
              <a:gd name="T10" fmla="*/ 0 h 74"/>
              <a:gd name="T11" fmla="*/ 64 w 64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74">
                <a:moveTo>
                  <a:pt x="60" y="0"/>
                </a:moveTo>
                <a:cubicBezTo>
                  <a:pt x="62" y="16"/>
                  <a:pt x="64" y="33"/>
                  <a:pt x="54" y="45"/>
                </a:cubicBezTo>
                <a:cubicBezTo>
                  <a:pt x="44" y="57"/>
                  <a:pt x="22" y="65"/>
                  <a:pt x="0" y="74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67"/>
          <p:cNvSpPr>
            <a:spLocks/>
          </p:cNvSpPr>
          <p:nvPr/>
        </p:nvSpPr>
        <p:spPr bwMode="auto">
          <a:xfrm>
            <a:off x="1517650" y="3635375"/>
            <a:ext cx="207963" cy="179388"/>
          </a:xfrm>
          <a:custGeom>
            <a:avLst/>
            <a:gdLst>
              <a:gd name="T0" fmla="*/ 0 w 131"/>
              <a:gd name="T1" fmla="*/ 2147483647 h 113"/>
              <a:gd name="T2" fmla="*/ 2147483647 w 131"/>
              <a:gd name="T3" fmla="*/ 2147483647 h 113"/>
              <a:gd name="T4" fmla="*/ 2147483647 w 131"/>
              <a:gd name="T5" fmla="*/ 2147483647 h 113"/>
              <a:gd name="T6" fmla="*/ 2147483647 w 131"/>
              <a:gd name="T7" fmla="*/ 2147483647 h 113"/>
              <a:gd name="T8" fmla="*/ 2147483647 w 131"/>
              <a:gd name="T9" fmla="*/ 2147483647 h 113"/>
              <a:gd name="T10" fmla="*/ 2147483647 w 131"/>
              <a:gd name="T11" fmla="*/ 2147483647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"/>
              <a:gd name="T19" fmla="*/ 0 h 113"/>
              <a:gd name="T20" fmla="*/ 131 w 131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" h="113">
                <a:moveTo>
                  <a:pt x="0" y="113"/>
                </a:moveTo>
                <a:cubicBezTo>
                  <a:pt x="26" y="111"/>
                  <a:pt x="52" y="110"/>
                  <a:pt x="69" y="100"/>
                </a:cubicBezTo>
                <a:cubicBezTo>
                  <a:pt x="86" y="90"/>
                  <a:pt x="90" y="71"/>
                  <a:pt x="100" y="56"/>
                </a:cubicBezTo>
                <a:cubicBezTo>
                  <a:pt x="110" y="41"/>
                  <a:pt x="131" y="14"/>
                  <a:pt x="127" y="7"/>
                </a:cubicBezTo>
                <a:cubicBezTo>
                  <a:pt x="123" y="0"/>
                  <a:pt x="86" y="14"/>
                  <a:pt x="75" y="17"/>
                </a:cubicBezTo>
                <a:cubicBezTo>
                  <a:pt x="64" y="20"/>
                  <a:pt x="62" y="21"/>
                  <a:pt x="60" y="23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68"/>
          <p:cNvSpPr>
            <a:spLocks/>
          </p:cNvSpPr>
          <p:nvPr/>
        </p:nvSpPr>
        <p:spPr bwMode="auto">
          <a:xfrm>
            <a:off x="1509713" y="3814763"/>
            <a:ext cx="3175" cy="74612"/>
          </a:xfrm>
          <a:custGeom>
            <a:avLst/>
            <a:gdLst>
              <a:gd name="T0" fmla="*/ 0 w 2"/>
              <a:gd name="T1" fmla="*/ 0 h 47"/>
              <a:gd name="T2" fmla="*/ 2147483647 w 2"/>
              <a:gd name="T3" fmla="*/ 2147483647 h 47"/>
              <a:gd name="T4" fmla="*/ 0 60000 65536"/>
              <a:gd name="T5" fmla="*/ 0 60000 65536"/>
              <a:gd name="T6" fmla="*/ 0 w 2"/>
              <a:gd name="T7" fmla="*/ 0 h 47"/>
              <a:gd name="T8" fmla="*/ 2 w 2"/>
              <a:gd name="T9" fmla="*/ 47 h 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47">
                <a:moveTo>
                  <a:pt x="0" y="0"/>
                </a:moveTo>
                <a:cubicBezTo>
                  <a:pt x="0" y="0"/>
                  <a:pt x="1" y="23"/>
                  <a:pt x="2" y="47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69"/>
          <p:cNvSpPr>
            <a:spLocks/>
          </p:cNvSpPr>
          <p:nvPr/>
        </p:nvSpPr>
        <p:spPr bwMode="auto">
          <a:xfrm>
            <a:off x="1631950" y="3775075"/>
            <a:ext cx="85725" cy="139700"/>
          </a:xfrm>
          <a:custGeom>
            <a:avLst/>
            <a:gdLst>
              <a:gd name="T0" fmla="*/ 2147483647 w 54"/>
              <a:gd name="T1" fmla="*/ 2147483647 h 88"/>
              <a:gd name="T2" fmla="*/ 2147483647 w 54"/>
              <a:gd name="T3" fmla="*/ 2147483647 h 88"/>
              <a:gd name="T4" fmla="*/ 2147483647 w 54"/>
              <a:gd name="T5" fmla="*/ 2147483647 h 88"/>
              <a:gd name="T6" fmla="*/ 0 w 54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88"/>
              <a:gd name="T14" fmla="*/ 54 w 54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88">
                <a:moveTo>
                  <a:pt x="4" y="10"/>
                </a:moveTo>
                <a:cubicBezTo>
                  <a:pt x="24" y="5"/>
                  <a:pt x="44" y="0"/>
                  <a:pt x="49" y="6"/>
                </a:cubicBezTo>
                <a:cubicBezTo>
                  <a:pt x="54" y="12"/>
                  <a:pt x="42" y="35"/>
                  <a:pt x="34" y="49"/>
                </a:cubicBezTo>
                <a:cubicBezTo>
                  <a:pt x="26" y="63"/>
                  <a:pt x="13" y="75"/>
                  <a:pt x="0" y="88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70"/>
          <p:cNvSpPr>
            <a:spLocks/>
          </p:cNvSpPr>
          <p:nvPr/>
        </p:nvSpPr>
        <p:spPr bwMode="auto">
          <a:xfrm>
            <a:off x="1712913" y="3667125"/>
            <a:ext cx="142875" cy="109538"/>
          </a:xfrm>
          <a:custGeom>
            <a:avLst/>
            <a:gdLst>
              <a:gd name="T0" fmla="*/ 0 w 90"/>
              <a:gd name="T1" fmla="*/ 2147483647 h 69"/>
              <a:gd name="T2" fmla="*/ 2147483647 w 90"/>
              <a:gd name="T3" fmla="*/ 2147483647 h 69"/>
              <a:gd name="T4" fmla="*/ 2147483647 w 90"/>
              <a:gd name="T5" fmla="*/ 0 h 69"/>
              <a:gd name="T6" fmla="*/ 0 60000 65536"/>
              <a:gd name="T7" fmla="*/ 0 60000 65536"/>
              <a:gd name="T8" fmla="*/ 0 60000 65536"/>
              <a:gd name="T9" fmla="*/ 0 w 90"/>
              <a:gd name="T10" fmla="*/ 0 h 69"/>
              <a:gd name="T11" fmla="*/ 90 w 90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9">
                <a:moveTo>
                  <a:pt x="0" y="69"/>
                </a:moveTo>
                <a:cubicBezTo>
                  <a:pt x="21" y="60"/>
                  <a:pt x="42" y="52"/>
                  <a:pt x="57" y="41"/>
                </a:cubicBezTo>
                <a:cubicBezTo>
                  <a:pt x="72" y="30"/>
                  <a:pt x="81" y="15"/>
                  <a:pt x="90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71"/>
          <p:cNvSpPr>
            <a:spLocks/>
          </p:cNvSpPr>
          <p:nvPr/>
        </p:nvSpPr>
        <p:spPr bwMode="auto">
          <a:xfrm>
            <a:off x="1676400" y="3678238"/>
            <a:ext cx="258763" cy="209550"/>
          </a:xfrm>
          <a:custGeom>
            <a:avLst/>
            <a:gdLst>
              <a:gd name="T0" fmla="*/ 0 w 163"/>
              <a:gd name="T1" fmla="*/ 2147483647 h 132"/>
              <a:gd name="T2" fmla="*/ 2147483647 w 163"/>
              <a:gd name="T3" fmla="*/ 2147483647 h 132"/>
              <a:gd name="T4" fmla="*/ 2147483647 w 163"/>
              <a:gd name="T5" fmla="*/ 2147483647 h 132"/>
              <a:gd name="T6" fmla="*/ 2147483647 w 163"/>
              <a:gd name="T7" fmla="*/ 2147483647 h 132"/>
              <a:gd name="T8" fmla="*/ 2147483647 w 163"/>
              <a:gd name="T9" fmla="*/ 2147483647 h 132"/>
              <a:gd name="T10" fmla="*/ 2147483647 w 163"/>
              <a:gd name="T11" fmla="*/ 2147483647 h 1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"/>
              <a:gd name="T19" fmla="*/ 0 h 132"/>
              <a:gd name="T20" fmla="*/ 163 w 163"/>
              <a:gd name="T21" fmla="*/ 132 h 1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" h="132">
                <a:moveTo>
                  <a:pt x="0" y="128"/>
                </a:moveTo>
                <a:cubicBezTo>
                  <a:pt x="13" y="130"/>
                  <a:pt x="27" y="132"/>
                  <a:pt x="45" y="124"/>
                </a:cubicBezTo>
                <a:cubicBezTo>
                  <a:pt x="63" y="116"/>
                  <a:pt x="88" y="101"/>
                  <a:pt x="105" y="83"/>
                </a:cubicBezTo>
                <a:cubicBezTo>
                  <a:pt x="122" y="65"/>
                  <a:pt x="138" y="28"/>
                  <a:pt x="146" y="14"/>
                </a:cubicBezTo>
                <a:cubicBezTo>
                  <a:pt x="154" y="0"/>
                  <a:pt x="163" y="1"/>
                  <a:pt x="155" y="1"/>
                </a:cubicBezTo>
                <a:cubicBezTo>
                  <a:pt x="147" y="1"/>
                  <a:pt x="121" y="7"/>
                  <a:pt x="95" y="14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72"/>
          <p:cNvSpPr>
            <a:spLocks/>
          </p:cNvSpPr>
          <p:nvPr/>
        </p:nvSpPr>
        <p:spPr bwMode="auto">
          <a:xfrm>
            <a:off x="1724025" y="3884613"/>
            <a:ext cx="7938" cy="28575"/>
          </a:xfrm>
          <a:custGeom>
            <a:avLst/>
            <a:gdLst>
              <a:gd name="T0" fmla="*/ 0 w 5"/>
              <a:gd name="T1" fmla="*/ 0 h 18"/>
              <a:gd name="T2" fmla="*/ 2147483647 w 5"/>
              <a:gd name="T3" fmla="*/ 2147483647 h 18"/>
              <a:gd name="T4" fmla="*/ 0 60000 65536"/>
              <a:gd name="T5" fmla="*/ 0 60000 65536"/>
              <a:gd name="T6" fmla="*/ 0 w 5"/>
              <a:gd name="T7" fmla="*/ 0 h 18"/>
              <a:gd name="T8" fmla="*/ 5 w 5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8">
                <a:moveTo>
                  <a:pt x="0" y="0"/>
                </a:moveTo>
                <a:cubicBezTo>
                  <a:pt x="2" y="7"/>
                  <a:pt x="4" y="15"/>
                  <a:pt x="5" y="18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73"/>
          <p:cNvSpPr>
            <a:spLocks/>
          </p:cNvSpPr>
          <p:nvPr/>
        </p:nvSpPr>
        <p:spPr bwMode="auto">
          <a:xfrm>
            <a:off x="1838325" y="3789363"/>
            <a:ext cx="28575" cy="96837"/>
          </a:xfrm>
          <a:custGeom>
            <a:avLst/>
            <a:gdLst>
              <a:gd name="T0" fmla="*/ 0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0 h 61"/>
              <a:gd name="T6" fmla="*/ 0 60000 65536"/>
              <a:gd name="T7" fmla="*/ 0 60000 65536"/>
              <a:gd name="T8" fmla="*/ 0 60000 65536"/>
              <a:gd name="T9" fmla="*/ 0 w 18"/>
              <a:gd name="T10" fmla="*/ 0 h 61"/>
              <a:gd name="T11" fmla="*/ 18 w 1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1">
                <a:moveTo>
                  <a:pt x="0" y="61"/>
                </a:moveTo>
                <a:cubicBezTo>
                  <a:pt x="6" y="46"/>
                  <a:pt x="12" y="31"/>
                  <a:pt x="15" y="21"/>
                </a:cubicBezTo>
                <a:cubicBezTo>
                  <a:pt x="18" y="11"/>
                  <a:pt x="16" y="5"/>
                  <a:pt x="15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74"/>
          <p:cNvSpPr>
            <a:spLocks/>
          </p:cNvSpPr>
          <p:nvPr/>
        </p:nvSpPr>
        <p:spPr bwMode="auto">
          <a:xfrm>
            <a:off x="1874838" y="3670300"/>
            <a:ext cx="147637" cy="119063"/>
          </a:xfrm>
          <a:custGeom>
            <a:avLst/>
            <a:gdLst>
              <a:gd name="T0" fmla="*/ 2147483647 w 93"/>
              <a:gd name="T1" fmla="*/ 0 h 75"/>
              <a:gd name="T2" fmla="*/ 2147483647 w 93"/>
              <a:gd name="T3" fmla="*/ 2147483647 h 75"/>
              <a:gd name="T4" fmla="*/ 0 w 93"/>
              <a:gd name="T5" fmla="*/ 2147483647 h 75"/>
              <a:gd name="T6" fmla="*/ 0 60000 65536"/>
              <a:gd name="T7" fmla="*/ 0 60000 65536"/>
              <a:gd name="T8" fmla="*/ 0 60000 65536"/>
              <a:gd name="T9" fmla="*/ 0 w 93"/>
              <a:gd name="T10" fmla="*/ 0 h 75"/>
              <a:gd name="T11" fmla="*/ 93 w 9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75">
                <a:moveTo>
                  <a:pt x="93" y="0"/>
                </a:moveTo>
                <a:cubicBezTo>
                  <a:pt x="84" y="14"/>
                  <a:pt x="75" y="28"/>
                  <a:pt x="60" y="40"/>
                </a:cubicBezTo>
                <a:cubicBezTo>
                  <a:pt x="45" y="52"/>
                  <a:pt x="22" y="63"/>
                  <a:pt x="0" y="75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815254" cy="68580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Pharmacomechanical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coupling and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Ca</a:t>
            </a:r>
            <a:r>
              <a:rPr lang="en-GB" sz="3200" kern="1200" baseline="30000" dirty="0" smtClean="0">
                <a:solidFill>
                  <a:schemeClr val="tx1"/>
                </a:solidFill>
                <a:latin typeface="Calibri" pitchFamily="34" charset="0"/>
              </a:rPr>
              <a:t>2+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sensitization</a:t>
            </a:r>
            <a:endParaRPr lang="en-GB" sz="3200" kern="1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4132263" y="2316163"/>
            <a:ext cx="0" cy="3436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132263" y="5735638"/>
            <a:ext cx="3881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09" name="AutoShape 13"/>
          <p:cNvSpPr>
            <a:spLocks noChangeArrowheads="1"/>
          </p:cNvSpPr>
          <p:nvPr/>
        </p:nvSpPr>
        <p:spPr bwMode="auto">
          <a:xfrm flipH="1">
            <a:off x="5422900" y="4540250"/>
            <a:ext cx="461963" cy="153988"/>
          </a:xfrm>
          <a:prstGeom prst="rightArrow">
            <a:avLst>
              <a:gd name="adj1" fmla="val 50000"/>
              <a:gd name="adj2" fmla="val 150014"/>
            </a:avLst>
          </a:prstGeom>
          <a:solidFill>
            <a:srgbClr val="51DC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14"/>
          <p:cNvSpPr>
            <a:spLocks noChangeArrowheads="1"/>
          </p:cNvSpPr>
          <p:nvPr/>
        </p:nvSpPr>
        <p:spPr bwMode="auto">
          <a:xfrm rot="-5400000">
            <a:off x="2255837" y="3867151"/>
            <a:ext cx="30511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/>
              <a:t>Force (or MLC</a:t>
            </a:r>
            <a:r>
              <a:rPr lang="en-US" sz="2000" baseline="-25000"/>
              <a:t>20</a:t>
            </a:r>
            <a:r>
              <a:rPr lang="en-US" sz="2000"/>
              <a:t>-P)</a:t>
            </a:r>
          </a:p>
        </p:txBody>
      </p:sp>
      <p:sp>
        <p:nvSpPr>
          <p:cNvPr id="21511" name="Rectangle 15"/>
          <p:cNvSpPr>
            <a:spLocks noChangeArrowheads="1"/>
          </p:cNvSpPr>
          <p:nvPr/>
        </p:nvSpPr>
        <p:spPr bwMode="auto">
          <a:xfrm>
            <a:off x="5487988" y="5810250"/>
            <a:ext cx="8715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/>
              <a:t>[Ca</a:t>
            </a:r>
            <a:r>
              <a:rPr lang="en-US" sz="2000" baseline="30000"/>
              <a:t>2+</a:t>
            </a:r>
            <a:r>
              <a:rPr lang="en-US" sz="2000"/>
              <a:t>]</a:t>
            </a:r>
            <a:r>
              <a:rPr lang="en-US" sz="2000" baseline="-25000"/>
              <a:t>i</a:t>
            </a:r>
          </a:p>
        </p:txBody>
      </p: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6799263" y="2889250"/>
            <a:ext cx="619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solidFill>
                  <a:schemeClr val="accent1"/>
                </a:solidFill>
              </a:rPr>
              <a:t>KCl</a:t>
            </a: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5867400" y="2874963"/>
            <a:ext cx="549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solidFill>
                  <a:srgbClr val="009000"/>
                </a:solidFill>
              </a:rPr>
              <a:t>NA</a:t>
            </a:r>
          </a:p>
        </p:txBody>
      </p:sp>
      <p:sp>
        <p:nvSpPr>
          <p:cNvPr id="21514" name="Rectangle 24"/>
          <p:cNvSpPr>
            <a:spLocks noChangeArrowheads="1"/>
          </p:cNvSpPr>
          <p:nvPr/>
        </p:nvSpPr>
        <p:spPr bwMode="auto">
          <a:xfrm>
            <a:off x="7521575" y="2827338"/>
            <a:ext cx="19669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000" b="1" i="1">
                <a:solidFill>
                  <a:srgbClr val="FF6699"/>
                </a:solidFill>
              </a:rPr>
              <a:t>cAMP / </a:t>
            </a:r>
          </a:p>
          <a:p>
            <a:r>
              <a:rPr lang="en-US" sz="2000" b="1" i="1">
                <a:solidFill>
                  <a:srgbClr val="FF6699"/>
                </a:solidFill>
              </a:rPr>
              <a:t>cGMP</a:t>
            </a:r>
          </a:p>
        </p:txBody>
      </p:sp>
      <p:grpSp>
        <p:nvGrpSpPr>
          <p:cNvPr id="21515" name="Group 41"/>
          <p:cNvGrpSpPr>
            <a:grpSpLocks/>
          </p:cNvGrpSpPr>
          <p:nvPr/>
        </p:nvGrpSpPr>
        <p:grpSpPr bwMode="auto">
          <a:xfrm>
            <a:off x="1047750" y="2309813"/>
            <a:ext cx="2074525" cy="3627437"/>
            <a:chOff x="192" y="1443"/>
            <a:chExt cx="1846" cy="2489"/>
          </a:xfrm>
        </p:grpSpPr>
        <p:sp>
          <p:nvSpPr>
            <p:cNvPr id="21522" name="Freeform 25"/>
            <p:cNvSpPr>
              <a:spLocks/>
            </p:cNvSpPr>
            <p:nvPr/>
          </p:nvSpPr>
          <p:spPr bwMode="auto">
            <a:xfrm>
              <a:off x="203" y="1584"/>
              <a:ext cx="1227" cy="865"/>
            </a:xfrm>
            <a:custGeom>
              <a:avLst/>
              <a:gdLst>
                <a:gd name="T0" fmla="*/ 0 w 1381"/>
                <a:gd name="T1" fmla="*/ 864 h 865"/>
                <a:gd name="T2" fmla="*/ 112 w 1381"/>
                <a:gd name="T3" fmla="*/ 864 h 865"/>
                <a:gd name="T4" fmla="*/ 142 w 1381"/>
                <a:gd name="T5" fmla="*/ 672 h 865"/>
                <a:gd name="T6" fmla="*/ 179 w 1381"/>
                <a:gd name="T7" fmla="*/ 468 h 865"/>
                <a:gd name="T8" fmla="*/ 247 w 1381"/>
                <a:gd name="T9" fmla="*/ 300 h 865"/>
                <a:gd name="T10" fmla="*/ 322 w 1381"/>
                <a:gd name="T11" fmla="*/ 264 h 865"/>
                <a:gd name="T12" fmla="*/ 426 w 1381"/>
                <a:gd name="T13" fmla="*/ 300 h 865"/>
                <a:gd name="T14" fmla="*/ 500 w 1381"/>
                <a:gd name="T15" fmla="*/ 336 h 865"/>
                <a:gd name="T16" fmla="*/ 531 w 1381"/>
                <a:gd name="T17" fmla="*/ 72 h 865"/>
                <a:gd name="T18" fmla="*/ 584 w 1381"/>
                <a:gd name="T19" fmla="*/ 0 h 865"/>
                <a:gd name="T20" fmla="*/ 651 w 1381"/>
                <a:gd name="T21" fmla="*/ 0 h 865"/>
                <a:gd name="T22" fmla="*/ 733 w 1381"/>
                <a:gd name="T23" fmla="*/ 60 h 865"/>
                <a:gd name="T24" fmla="*/ 801 w 1381"/>
                <a:gd name="T25" fmla="*/ 108 h 865"/>
                <a:gd name="T26" fmla="*/ 860 w 1381"/>
                <a:gd name="T27" fmla="*/ 144 h 8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81"/>
                <a:gd name="T43" fmla="*/ 0 h 865"/>
                <a:gd name="T44" fmla="*/ 1381 w 1381"/>
                <a:gd name="T45" fmla="*/ 865 h 8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81" h="865">
                  <a:moveTo>
                    <a:pt x="0" y="864"/>
                  </a:moveTo>
                  <a:lnTo>
                    <a:pt x="180" y="864"/>
                  </a:lnTo>
                  <a:lnTo>
                    <a:pt x="228" y="672"/>
                  </a:lnTo>
                  <a:lnTo>
                    <a:pt x="288" y="468"/>
                  </a:lnTo>
                  <a:lnTo>
                    <a:pt x="396" y="300"/>
                  </a:lnTo>
                  <a:lnTo>
                    <a:pt x="516" y="264"/>
                  </a:lnTo>
                  <a:lnTo>
                    <a:pt x="684" y="300"/>
                  </a:lnTo>
                  <a:lnTo>
                    <a:pt x="804" y="336"/>
                  </a:lnTo>
                  <a:lnTo>
                    <a:pt x="852" y="72"/>
                  </a:lnTo>
                  <a:lnTo>
                    <a:pt x="936" y="0"/>
                  </a:lnTo>
                  <a:lnTo>
                    <a:pt x="1044" y="0"/>
                  </a:lnTo>
                  <a:lnTo>
                    <a:pt x="1176" y="60"/>
                  </a:lnTo>
                  <a:lnTo>
                    <a:pt x="1284" y="108"/>
                  </a:lnTo>
                  <a:lnTo>
                    <a:pt x="1380" y="144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6"/>
            <p:cNvSpPr>
              <a:spLocks/>
            </p:cNvSpPr>
            <p:nvPr/>
          </p:nvSpPr>
          <p:spPr bwMode="auto">
            <a:xfrm>
              <a:off x="192" y="2508"/>
              <a:ext cx="1217" cy="673"/>
            </a:xfrm>
            <a:custGeom>
              <a:avLst/>
              <a:gdLst>
                <a:gd name="T0" fmla="*/ 0 w 1369"/>
                <a:gd name="T1" fmla="*/ 672 h 673"/>
                <a:gd name="T2" fmla="*/ 75 w 1369"/>
                <a:gd name="T3" fmla="*/ 672 h 673"/>
                <a:gd name="T4" fmla="*/ 142 w 1369"/>
                <a:gd name="T5" fmla="*/ 672 h 673"/>
                <a:gd name="T6" fmla="*/ 165 w 1369"/>
                <a:gd name="T7" fmla="*/ 108 h 673"/>
                <a:gd name="T8" fmla="*/ 195 w 1369"/>
                <a:gd name="T9" fmla="*/ 132 h 673"/>
                <a:gd name="T10" fmla="*/ 255 w 1369"/>
                <a:gd name="T11" fmla="*/ 156 h 673"/>
                <a:gd name="T12" fmla="*/ 338 w 1369"/>
                <a:gd name="T13" fmla="*/ 168 h 673"/>
                <a:gd name="T14" fmla="*/ 382 w 1369"/>
                <a:gd name="T15" fmla="*/ 168 h 673"/>
                <a:gd name="T16" fmla="*/ 435 w 1369"/>
                <a:gd name="T17" fmla="*/ 168 h 673"/>
                <a:gd name="T18" fmla="*/ 465 w 1369"/>
                <a:gd name="T19" fmla="*/ 168 h 673"/>
                <a:gd name="T20" fmla="*/ 509 w 1369"/>
                <a:gd name="T21" fmla="*/ 168 h 673"/>
                <a:gd name="T22" fmla="*/ 524 w 1369"/>
                <a:gd name="T23" fmla="*/ 0 h 673"/>
                <a:gd name="T24" fmla="*/ 554 w 1369"/>
                <a:gd name="T25" fmla="*/ 168 h 673"/>
                <a:gd name="T26" fmla="*/ 682 w 1369"/>
                <a:gd name="T27" fmla="*/ 180 h 673"/>
                <a:gd name="T28" fmla="*/ 854 w 1369"/>
                <a:gd name="T29" fmla="*/ 192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9"/>
                <a:gd name="T46" fmla="*/ 0 h 673"/>
                <a:gd name="T47" fmla="*/ 1369 w 1369"/>
                <a:gd name="T48" fmla="*/ 673 h 6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9" h="673">
                  <a:moveTo>
                    <a:pt x="0" y="672"/>
                  </a:moveTo>
                  <a:lnTo>
                    <a:pt x="120" y="672"/>
                  </a:lnTo>
                  <a:lnTo>
                    <a:pt x="228" y="672"/>
                  </a:lnTo>
                  <a:lnTo>
                    <a:pt x="264" y="108"/>
                  </a:lnTo>
                  <a:lnTo>
                    <a:pt x="312" y="132"/>
                  </a:lnTo>
                  <a:lnTo>
                    <a:pt x="408" y="156"/>
                  </a:lnTo>
                  <a:lnTo>
                    <a:pt x="540" y="168"/>
                  </a:lnTo>
                  <a:lnTo>
                    <a:pt x="612" y="168"/>
                  </a:lnTo>
                  <a:lnTo>
                    <a:pt x="696" y="168"/>
                  </a:lnTo>
                  <a:lnTo>
                    <a:pt x="744" y="168"/>
                  </a:lnTo>
                  <a:lnTo>
                    <a:pt x="816" y="168"/>
                  </a:lnTo>
                  <a:lnTo>
                    <a:pt x="840" y="0"/>
                  </a:lnTo>
                  <a:lnTo>
                    <a:pt x="888" y="168"/>
                  </a:lnTo>
                  <a:lnTo>
                    <a:pt x="1092" y="180"/>
                  </a:lnTo>
                  <a:lnTo>
                    <a:pt x="1368" y="19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Rectangle 28"/>
            <p:cNvSpPr>
              <a:spLocks noChangeArrowheads="1"/>
            </p:cNvSpPr>
            <p:nvPr/>
          </p:nvSpPr>
          <p:spPr bwMode="auto">
            <a:xfrm>
              <a:off x="1273" y="1443"/>
              <a:ext cx="662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</a:rPr>
                <a:t>force</a:t>
              </a:r>
            </a:p>
          </p:txBody>
        </p:sp>
        <p:sp>
          <p:nvSpPr>
            <p:cNvPr id="21525" name="Rectangle 29"/>
            <p:cNvSpPr>
              <a:spLocks noChangeArrowheads="1"/>
            </p:cNvSpPr>
            <p:nvPr/>
          </p:nvSpPr>
          <p:spPr bwMode="auto">
            <a:xfrm>
              <a:off x="1233" y="2415"/>
              <a:ext cx="805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 dirty="0"/>
                <a:t>[Ca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]</a:t>
              </a:r>
              <a:r>
                <a:rPr lang="en-US" sz="2000" i="1" dirty="0" err="1"/>
                <a:t>i</a:t>
              </a:r>
              <a:endParaRPr lang="en-US" sz="2000" i="1" dirty="0"/>
            </a:p>
          </p:txBody>
        </p:sp>
        <p:sp>
          <p:nvSpPr>
            <p:cNvPr id="21526" name="Rectangle 30"/>
            <p:cNvSpPr>
              <a:spLocks noChangeArrowheads="1"/>
            </p:cNvSpPr>
            <p:nvPr/>
          </p:nvSpPr>
          <p:spPr bwMode="auto">
            <a:xfrm>
              <a:off x="430" y="3352"/>
              <a:ext cx="1113" cy="2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/>
                <a:t>K</a:t>
              </a:r>
              <a:r>
                <a:rPr lang="en-US" sz="2000" b="1" baseline="30000"/>
                <a:t>+</a:t>
              </a:r>
            </a:p>
          </p:txBody>
        </p:sp>
        <p:sp>
          <p:nvSpPr>
            <p:cNvPr id="21527" name="Rectangle 31"/>
            <p:cNvSpPr>
              <a:spLocks noChangeArrowheads="1"/>
            </p:cNvSpPr>
            <p:nvPr/>
          </p:nvSpPr>
          <p:spPr bwMode="auto">
            <a:xfrm>
              <a:off x="932" y="3724"/>
              <a:ext cx="611" cy="208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/>
                <a:t>PE</a:t>
              </a:r>
            </a:p>
          </p:txBody>
        </p:sp>
      </p:grpSp>
      <p:sp>
        <p:nvSpPr>
          <p:cNvPr id="21516" name="Freeform 33"/>
          <p:cNvSpPr>
            <a:spLocks/>
          </p:cNvSpPr>
          <p:nvPr/>
        </p:nvSpPr>
        <p:spPr bwMode="auto">
          <a:xfrm>
            <a:off x="4362450" y="3238500"/>
            <a:ext cx="1924050" cy="2438400"/>
          </a:xfrm>
          <a:custGeom>
            <a:avLst/>
            <a:gdLst>
              <a:gd name="T0" fmla="*/ 0 w 1212"/>
              <a:gd name="T1" fmla="*/ 2147483647 h 1536"/>
              <a:gd name="T2" fmla="*/ 2147483647 w 1212"/>
              <a:gd name="T3" fmla="*/ 2147483647 h 1536"/>
              <a:gd name="T4" fmla="*/ 2147483647 w 1212"/>
              <a:gd name="T5" fmla="*/ 2147483647 h 1536"/>
              <a:gd name="T6" fmla="*/ 2147483647 w 1212"/>
              <a:gd name="T7" fmla="*/ 2147483647 h 1536"/>
              <a:gd name="T8" fmla="*/ 2147483647 w 1212"/>
              <a:gd name="T9" fmla="*/ 2147483647 h 1536"/>
              <a:gd name="T10" fmla="*/ 2147483647 w 1212"/>
              <a:gd name="T11" fmla="*/ 2147483647 h 1536"/>
              <a:gd name="T12" fmla="*/ 2147483647 w 1212"/>
              <a:gd name="T13" fmla="*/ 0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2"/>
              <a:gd name="T22" fmla="*/ 0 h 1536"/>
              <a:gd name="T23" fmla="*/ 1212 w 1212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2" h="1536">
                <a:moveTo>
                  <a:pt x="0" y="1536"/>
                </a:moveTo>
                <a:cubicBezTo>
                  <a:pt x="116" y="1532"/>
                  <a:pt x="232" y="1528"/>
                  <a:pt x="324" y="1452"/>
                </a:cubicBezTo>
                <a:cubicBezTo>
                  <a:pt x="416" y="1376"/>
                  <a:pt x="488" y="1246"/>
                  <a:pt x="552" y="1080"/>
                </a:cubicBezTo>
                <a:cubicBezTo>
                  <a:pt x="616" y="914"/>
                  <a:pt x="666" y="600"/>
                  <a:pt x="708" y="456"/>
                </a:cubicBezTo>
                <a:cubicBezTo>
                  <a:pt x="750" y="312"/>
                  <a:pt x="764" y="280"/>
                  <a:pt x="804" y="216"/>
                </a:cubicBezTo>
                <a:cubicBezTo>
                  <a:pt x="844" y="152"/>
                  <a:pt x="880" y="108"/>
                  <a:pt x="948" y="72"/>
                </a:cubicBezTo>
                <a:cubicBezTo>
                  <a:pt x="1016" y="36"/>
                  <a:pt x="1114" y="18"/>
                  <a:pt x="1212" y="0"/>
                </a:cubicBezTo>
              </a:path>
            </a:pathLst>
          </a:custGeom>
          <a:noFill/>
          <a:ln w="28575">
            <a:solidFill>
              <a:srgbClr val="009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34"/>
          <p:cNvSpPr>
            <a:spLocks/>
          </p:cNvSpPr>
          <p:nvPr/>
        </p:nvSpPr>
        <p:spPr bwMode="auto">
          <a:xfrm>
            <a:off x="5086350" y="3238500"/>
            <a:ext cx="1924050" cy="2438400"/>
          </a:xfrm>
          <a:custGeom>
            <a:avLst/>
            <a:gdLst>
              <a:gd name="T0" fmla="*/ 0 w 1212"/>
              <a:gd name="T1" fmla="*/ 2147483647 h 1536"/>
              <a:gd name="T2" fmla="*/ 2147483647 w 1212"/>
              <a:gd name="T3" fmla="*/ 2147483647 h 1536"/>
              <a:gd name="T4" fmla="*/ 2147483647 w 1212"/>
              <a:gd name="T5" fmla="*/ 2147483647 h 1536"/>
              <a:gd name="T6" fmla="*/ 2147483647 w 1212"/>
              <a:gd name="T7" fmla="*/ 2147483647 h 1536"/>
              <a:gd name="T8" fmla="*/ 2147483647 w 1212"/>
              <a:gd name="T9" fmla="*/ 2147483647 h 1536"/>
              <a:gd name="T10" fmla="*/ 2147483647 w 1212"/>
              <a:gd name="T11" fmla="*/ 2147483647 h 1536"/>
              <a:gd name="T12" fmla="*/ 2147483647 w 1212"/>
              <a:gd name="T13" fmla="*/ 0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2"/>
              <a:gd name="T22" fmla="*/ 0 h 1536"/>
              <a:gd name="T23" fmla="*/ 1212 w 1212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2" h="1536">
                <a:moveTo>
                  <a:pt x="0" y="1536"/>
                </a:moveTo>
                <a:cubicBezTo>
                  <a:pt x="116" y="1532"/>
                  <a:pt x="232" y="1528"/>
                  <a:pt x="324" y="1452"/>
                </a:cubicBezTo>
                <a:cubicBezTo>
                  <a:pt x="416" y="1376"/>
                  <a:pt x="488" y="1246"/>
                  <a:pt x="552" y="1080"/>
                </a:cubicBezTo>
                <a:cubicBezTo>
                  <a:pt x="616" y="914"/>
                  <a:pt x="666" y="600"/>
                  <a:pt x="708" y="456"/>
                </a:cubicBezTo>
                <a:cubicBezTo>
                  <a:pt x="750" y="312"/>
                  <a:pt x="764" y="280"/>
                  <a:pt x="804" y="216"/>
                </a:cubicBezTo>
                <a:cubicBezTo>
                  <a:pt x="844" y="152"/>
                  <a:pt x="880" y="108"/>
                  <a:pt x="948" y="72"/>
                </a:cubicBezTo>
                <a:cubicBezTo>
                  <a:pt x="1016" y="36"/>
                  <a:pt x="1114" y="18"/>
                  <a:pt x="1212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35"/>
          <p:cNvSpPr>
            <a:spLocks/>
          </p:cNvSpPr>
          <p:nvPr/>
        </p:nvSpPr>
        <p:spPr bwMode="auto">
          <a:xfrm>
            <a:off x="5810250" y="3238500"/>
            <a:ext cx="1924050" cy="2438400"/>
          </a:xfrm>
          <a:custGeom>
            <a:avLst/>
            <a:gdLst>
              <a:gd name="T0" fmla="*/ 0 w 1212"/>
              <a:gd name="T1" fmla="*/ 2147483647 h 1536"/>
              <a:gd name="T2" fmla="*/ 2147483647 w 1212"/>
              <a:gd name="T3" fmla="*/ 2147483647 h 1536"/>
              <a:gd name="T4" fmla="*/ 2147483647 w 1212"/>
              <a:gd name="T5" fmla="*/ 2147483647 h 1536"/>
              <a:gd name="T6" fmla="*/ 2147483647 w 1212"/>
              <a:gd name="T7" fmla="*/ 2147483647 h 1536"/>
              <a:gd name="T8" fmla="*/ 2147483647 w 1212"/>
              <a:gd name="T9" fmla="*/ 2147483647 h 1536"/>
              <a:gd name="T10" fmla="*/ 2147483647 w 1212"/>
              <a:gd name="T11" fmla="*/ 2147483647 h 1536"/>
              <a:gd name="T12" fmla="*/ 2147483647 w 1212"/>
              <a:gd name="T13" fmla="*/ 0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2"/>
              <a:gd name="T22" fmla="*/ 0 h 1536"/>
              <a:gd name="T23" fmla="*/ 1212 w 1212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2" h="1536">
                <a:moveTo>
                  <a:pt x="0" y="1536"/>
                </a:moveTo>
                <a:cubicBezTo>
                  <a:pt x="116" y="1532"/>
                  <a:pt x="232" y="1528"/>
                  <a:pt x="324" y="1452"/>
                </a:cubicBezTo>
                <a:cubicBezTo>
                  <a:pt x="416" y="1376"/>
                  <a:pt x="488" y="1246"/>
                  <a:pt x="552" y="1080"/>
                </a:cubicBezTo>
                <a:cubicBezTo>
                  <a:pt x="616" y="914"/>
                  <a:pt x="666" y="600"/>
                  <a:pt x="708" y="456"/>
                </a:cubicBezTo>
                <a:cubicBezTo>
                  <a:pt x="750" y="312"/>
                  <a:pt x="764" y="280"/>
                  <a:pt x="804" y="216"/>
                </a:cubicBezTo>
                <a:cubicBezTo>
                  <a:pt x="844" y="152"/>
                  <a:pt x="880" y="108"/>
                  <a:pt x="948" y="72"/>
                </a:cubicBezTo>
                <a:cubicBezTo>
                  <a:pt x="1016" y="36"/>
                  <a:pt x="1114" y="18"/>
                  <a:pt x="1212" y="0"/>
                </a:cubicBezTo>
              </a:path>
            </a:pathLst>
          </a:custGeom>
          <a:noFill/>
          <a:ln w="28575">
            <a:solidFill>
              <a:srgbClr val="FF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AutoShape 36"/>
          <p:cNvSpPr>
            <a:spLocks noChangeArrowheads="1"/>
          </p:cNvSpPr>
          <p:nvPr/>
        </p:nvSpPr>
        <p:spPr bwMode="auto">
          <a:xfrm>
            <a:off x="6184900" y="4559300"/>
            <a:ext cx="461963" cy="153988"/>
          </a:xfrm>
          <a:prstGeom prst="rightArrow">
            <a:avLst>
              <a:gd name="adj1" fmla="val 50000"/>
              <a:gd name="adj2" fmla="val 150014"/>
            </a:avLst>
          </a:prstGeom>
          <a:solidFill>
            <a:srgbClr val="FF99C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02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‘Calcium sensitization’</a:t>
            </a:r>
          </a:p>
        </p:txBody>
      </p:sp>
      <p:sp>
        <p:nvSpPr>
          <p:cNvPr id="21521" name="Text Box 42"/>
          <p:cNvSpPr txBox="1">
            <a:spLocks noChangeArrowheads="1"/>
          </p:cNvSpPr>
          <p:nvPr/>
        </p:nvSpPr>
        <p:spPr bwMode="auto">
          <a:xfrm>
            <a:off x="631825" y="1589088"/>
            <a:ext cx="29368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i="1"/>
              <a:t>Isolated artery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02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‘Calcium sensitization’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535" name="Freeform 6"/>
          <p:cNvSpPr>
            <a:spLocks/>
          </p:cNvSpPr>
          <p:nvPr/>
        </p:nvSpPr>
        <p:spPr bwMode="auto">
          <a:xfrm>
            <a:off x="4824413" y="5267856"/>
            <a:ext cx="2984500" cy="34925"/>
          </a:xfrm>
          <a:custGeom>
            <a:avLst/>
            <a:gdLst>
              <a:gd name="T0" fmla="*/ 0 w 2115"/>
              <a:gd name="T1" fmla="*/ 2147483647 h 22"/>
              <a:gd name="T2" fmla="*/ 2147483647 w 2115"/>
              <a:gd name="T3" fmla="*/ 0 h 22"/>
              <a:gd name="T4" fmla="*/ 2147483647 w 2115"/>
              <a:gd name="T5" fmla="*/ 2147483647 h 22"/>
              <a:gd name="T6" fmla="*/ 2147483647 w 2115"/>
              <a:gd name="T7" fmla="*/ 2147483647 h 22"/>
              <a:gd name="T8" fmla="*/ 2147483647 w 2115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5"/>
              <a:gd name="T16" fmla="*/ 0 h 22"/>
              <a:gd name="T17" fmla="*/ 2115 w 211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5" h="22">
                <a:moveTo>
                  <a:pt x="0" y="11"/>
                </a:moveTo>
                <a:lnTo>
                  <a:pt x="484" y="0"/>
                </a:lnTo>
                <a:lnTo>
                  <a:pt x="793" y="11"/>
                </a:lnTo>
                <a:lnTo>
                  <a:pt x="1354" y="21"/>
                </a:lnTo>
                <a:lnTo>
                  <a:pt x="2114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19176" y="2317750"/>
            <a:ext cx="1511374" cy="1706563"/>
            <a:chOff x="1019175" y="2317750"/>
            <a:chExt cx="2206625" cy="1706563"/>
          </a:xfrm>
        </p:grpSpPr>
        <p:sp>
          <p:nvSpPr>
            <p:cNvPr id="22533" name="Freeform 4"/>
            <p:cNvSpPr>
              <a:spLocks/>
            </p:cNvSpPr>
            <p:nvPr/>
          </p:nvSpPr>
          <p:spPr bwMode="auto">
            <a:xfrm>
              <a:off x="1019175" y="2317750"/>
              <a:ext cx="2206625" cy="1127125"/>
            </a:xfrm>
            <a:custGeom>
              <a:avLst/>
              <a:gdLst>
                <a:gd name="T0" fmla="*/ 0 w 1564"/>
                <a:gd name="T1" fmla="*/ 2147483647 h 710"/>
                <a:gd name="T2" fmla="*/ 2147483647 w 1564"/>
                <a:gd name="T3" fmla="*/ 2147483647 h 710"/>
                <a:gd name="T4" fmla="*/ 2147483647 w 1564"/>
                <a:gd name="T5" fmla="*/ 2147483647 h 710"/>
                <a:gd name="T6" fmla="*/ 2147483647 w 1564"/>
                <a:gd name="T7" fmla="*/ 2147483647 h 710"/>
                <a:gd name="T8" fmla="*/ 2147483647 w 1564"/>
                <a:gd name="T9" fmla="*/ 0 h 710"/>
                <a:gd name="T10" fmla="*/ 2147483647 w 1564"/>
                <a:gd name="T11" fmla="*/ 2147483647 h 710"/>
                <a:gd name="T12" fmla="*/ 2147483647 w 1564"/>
                <a:gd name="T13" fmla="*/ 2147483647 h 710"/>
                <a:gd name="T14" fmla="*/ 2147483647 w 1564"/>
                <a:gd name="T15" fmla="*/ 2147483647 h 710"/>
                <a:gd name="T16" fmla="*/ 2147483647 w 1564"/>
                <a:gd name="T17" fmla="*/ 2147483647 h 710"/>
                <a:gd name="T18" fmla="*/ 2147483647 w 1564"/>
                <a:gd name="T19" fmla="*/ 2147483647 h 710"/>
                <a:gd name="T20" fmla="*/ 2147483647 w 1564"/>
                <a:gd name="T21" fmla="*/ 2147483647 h 710"/>
                <a:gd name="T22" fmla="*/ 2147483647 w 1564"/>
                <a:gd name="T23" fmla="*/ 2147483647 h 710"/>
                <a:gd name="T24" fmla="*/ 2147483647 w 1564"/>
                <a:gd name="T25" fmla="*/ 2147483647 h 7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4"/>
                <a:gd name="T40" fmla="*/ 0 h 710"/>
                <a:gd name="T41" fmla="*/ 1564 w 1564"/>
                <a:gd name="T42" fmla="*/ 710 h 7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4" h="710">
                  <a:moveTo>
                    <a:pt x="0" y="693"/>
                  </a:moveTo>
                  <a:lnTo>
                    <a:pt x="220" y="693"/>
                  </a:lnTo>
                  <a:lnTo>
                    <a:pt x="253" y="236"/>
                  </a:lnTo>
                  <a:lnTo>
                    <a:pt x="286" y="95"/>
                  </a:lnTo>
                  <a:lnTo>
                    <a:pt x="308" y="0"/>
                  </a:lnTo>
                  <a:lnTo>
                    <a:pt x="363" y="47"/>
                  </a:lnTo>
                  <a:lnTo>
                    <a:pt x="407" y="173"/>
                  </a:lnTo>
                  <a:lnTo>
                    <a:pt x="539" y="213"/>
                  </a:lnTo>
                  <a:lnTo>
                    <a:pt x="704" y="221"/>
                  </a:lnTo>
                  <a:lnTo>
                    <a:pt x="969" y="228"/>
                  </a:lnTo>
                  <a:lnTo>
                    <a:pt x="1112" y="236"/>
                  </a:lnTo>
                  <a:lnTo>
                    <a:pt x="1178" y="709"/>
                  </a:lnTo>
                  <a:lnTo>
                    <a:pt x="1563" y="709"/>
                  </a:lnTo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1350963" y="3662363"/>
              <a:ext cx="1401762" cy="3619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folHlink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dirty="0" err="1" smtClean="0"/>
                <a:t>pCa</a:t>
              </a:r>
              <a:r>
                <a:rPr lang="en-US" sz="2200" dirty="0" smtClean="0"/>
                <a:t> 4</a:t>
              </a:r>
              <a:endParaRPr lang="en-US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53" y="3319612"/>
            <a:ext cx="1617662" cy="646112"/>
            <a:chOff x="1189038" y="4830763"/>
            <a:chExt cx="1617662" cy="646112"/>
          </a:xfrm>
        </p:grpSpPr>
        <p:sp>
          <p:nvSpPr>
            <p:cNvPr id="22532" name="Freeform 3"/>
            <p:cNvSpPr>
              <a:spLocks/>
            </p:cNvSpPr>
            <p:nvPr/>
          </p:nvSpPr>
          <p:spPr bwMode="auto">
            <a:xfrm>
              <a:off x="1189038" y="4830763"/>
              <a:ext cx="1617662" cy="131762"/>
            </a:xfrm>
            <a:custGeom>
              <a:avLst/>
              <a:gdLst>
                <a:gd name="T0" fmla="*/ 0 w 1146"/>
                <a:gd name="T1" fmla="*/ 2147483647 h 83"/>
                <a:gd name="T2" fmla="*/ 2147483647 w 1146"/>
                <a:gd name="T3" fmla="*/ 2147483647 h 83"/>
                <a:gd name="T4" fmla="*/ 2147483647 w 1146"/>
                <a:gd name="T5" fmla="*/ 2147483647 h 83"/>
                <a:gd name="T6" fmla="*/ 2147483647 w 1146"/>
                <a:gd name="T7" fmla="*/ 2147483647 h 83"/>
                <a:gd name="T8" fmla="*/ 2147483647 w 1146"/>
                <a:gd name="T9" fmla="*/ 0 h 83"/>
                <a:gd name="T10" fmla="*/ 2147483647 w 1146"/>
                <a:gd name="T11" fmla="*/ 0 h 83"/>
                <a:gd name="T12" fmla="*/ 2147483647 w 1146"/>
                <a:gd name="T13" fmla="*/ 2147483647 h 83"/>
                <a:gd name="T14" fmla="*/ 2147483647 w 1146"/>
                <a:gd name="T15" fmla="*/ 2147483647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6"/>
                <a:gd name="T25" fmla="*/ 0 h 83"/>
                <a:gd name="T26" fmla="*/ 1146 w 1146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6" h="83">
                  <a:moveTo>
                    <a:pt x="0" y="82"/>
                  </a:moveTo>
                  <a:lnTo>
                    <a:pt x="506" y="82"/>
                  </a:lnTo>
                  <a:lnTo>
                    <a:pt x="561" y="41"/>
                  </a:lnTo>
                  <a:lnTo>
                    <a:pt x="650" y="10"/>
                  </a:lnTo>
                  <a:lnTo>
                    <a:pt x="716" y="0"/>
                  </a:lnTo>
                  <a:lnTo>
                    <a:pt x="804" y="0"/>
                  </a:lnTo>
                  <a:lnTo>
                    <a:pt x="892" y="10"/>
                  </a:lnTo>
                  <a:lnTo>
                    <a:pt x="1145" y="41"/>
                  </a:lnTo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0" name="Rectangle 8"/>
            <p:cNvSpPr>
              <a:spLocks noChangeArrowheads="1"/>
            </p:cNvSpPr>
            <p:nvPr/>
          </p:nvSpPr>
          <p:spPr bwMode="auto">
            <a:xfrm>
              <a:off x="1893888" y="5146675"/>
              <a:ext cx="906462" cy="33020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3B900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dirty="0"/>
                <a:t>PE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32350" y="2317750"/>
            <a:ext cx="2481263" cy="2114550"/>
            <a:chOff x="4762500" y="2351088"/>
            <a:chExt cx="2481263" cy="2114550"/>
          </a:xfrm>
        </p:grpSpPr>
        <p:sp>
          <p:nvSpPr>
            <p:cNvPr id="22534" name="Freeform 5"/>
            <p:cNvSpPr>
              <a:spLocks/>
            </p:cNvSpPr>
            <p:nvPr/>
          </p:nvSpPr>
          <p:spPr bwMode="auto">
            <a:xfrm>
              <a:off x="4762500" y="2351088"/>
              <a:ext cx="2379663" cy="1093787"/>
            </a:xfrm>
            <a:custGeom>
              <a:avLst/>
              <a:gdLst>
                <a:gd name="T0" fmla="*/ 0 w 1686"/>
                <a:gd name="T1" fmla="*/ 2147483647 h 689"/>
                <a:gd name="T2" fmla="*/ 2147483647 w 1686"/>
                <a:gd name="T3" fmla="*/ 2147483647 h 689"/>
                <a:gd name="T4" fmla="*/ 2147483647 w 1686"/>
                <a:gd name="T5" fmla="*/ 2147483647 h 689"/>
                <a:gd name="T6" fmla="*/ 2147483647 w 1686"/>
                <a:gd name="T7" fmla="*/ 2147483647 h 689"/>
                <a:gd name="T8" fmla="*/ 2147483647 w 1686"/>
                <a:gd name="T9" fmla="*/ 2147483647 h 689"/>
                <a:gd name="T10" fmla="*/ 2147483647 w 1686"/>
                <a:gd name="T11" fmla="*/ 2147483647 h 689"/>
                <a:gd name="T12" fmla="*/ 2147483647 w 1686"/>
                <a:gd name="T13" fmla="*/ 2147483647 h 689"/>
                <a:gd name="T14" fmla="*/ 2147483647 w 1686"/>
                <a:gd name="T15" fmla="*/ 0 h 689"/>
                <a:gd name="T16" fmla="*/ 2147483647 w 1686"/>
                <a:gd name="T17" fmla="*/ 2147483647 h 689"/>
                <a:gd name="T18" fmla="*/ 2147483647 w 1686"/>
                <a:gd name="T19" fmla="*/ 2147483647 h 689"/>
                <a:gd name="T20" fmla="*/ 2147483647 w 1686"/>
                <a:gd name="T21" fmla="*/ 2147483647 h 689"/>
                <a:gd name="T22" fmla="*/ 2147483647 w 1686"/>
                <a:gd name="T23" fmla="*/ 2147483647 h 689"/>
                <a:gd name="T24" fmla="*/ 2147483647 w 1686"/>
                <a:gd name="T25" fmla="*/ 2147483647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6"/>
                <a:gd name="T40" fmla="*/ 0 h 689"/>
                <a:gd name="T41" fmla="*/ 1686 w 1686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6" h="689">
                  <a:moveTo>
                    <a:pt x="0" y="688"/>
                  </a:moveTo>
                  <a:lnTo>
                    <a:pt x="474" y="688"/>
                  </a:lnTo>
                  <a:lnTo>
                    <a:pt x="595" y="637"/>
                  </a:lnTo>
                  <a:lnTo>
                    <a:pt x="705" y="620"/>
                  </a:lnTo>
                  <a:lnTo>
                    <a:pt x="991" y="612"/>
                  </a:lnTo>
                  <a:lnTo>
                    <a:pt x="1057" y="255"/>
                  </a:lnTo>
                  <a:lnTo>
                    <a:pt x="1101" y="42"/>
                  </a:lnTo>
                  <a:lnTo>
                    <a:pt x="1178" y="0"/>
                  </a:lnTo>
                  <a:lnTo>
                    <a:pt x="1222" y="59"/>
                  </a:lnTo>
                  <a:lnTo>
                    <a:pt x="1278" y="255"/>
                  </a:lnTo>
                  <a:lnTo>
                    <a:pt x="1355" y="374"/>
                  </a:lnTo>
                  <a:lnTo>
                    <a:pt x="1487" y="433"/>
                  </a:lnTo>
                  <a:lnTo>
                    <a:pt x="1685" y="493"/>
                  </a:lnTo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5497513" y="3662363"/>
              <a:ext cx="1746250" cy="330200"/>
            </a:xfrm>
            <a:prstGeom prst="rect">
              <a:avLst/>
            </a:prstGeom>
            <a:solidFill>
              <a:srgbClr val="00B7A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6B61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/>
                <a:t>GTP</a:t>
              </a:r>
            </a:p>
          </p:txBody>
        </p:sp>
        <p:sp>
          <p:nvSpPr>
            <p:cNvPr id="269322" name="Rectangle 10"/>
            <p:cNvSpPr>
              <a:spLocks noChangeArrowheads="1"/>
            </p:cNvSpPr>
            <p:nvPr/>
          </p:nvSpPr>
          <p:spPr bwMode="auto">
            <a:xfrm>
              <a:off x="6229350" y="4167188"/>
              <a:ext cx="1014413" cy="29845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3B900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/>
                <a:t>PE</a:t>
              </a:r>
            </a:p>
          </p:txBody>
        </p:sp>
      </p:grp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6026150" y="5915556"/>
            <a:ext cx="1744663" cy="330200"/>
          </a:xfrm>
          <a:prstGeom prst="rect">
            <a:avLst/>
          </a:prstGeom>
          <a:solidFill>
            <a:srgbClr val="00B7A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B61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/>
              <a:t>GTP</a:t>
            </a: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6756400" y="6406094"/>
            <a:ext cx="1014413" cy="296862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3B900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/>
              <a:t>PE</a:t>
            </a:r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5311775" y="5486931"/>
            <a:ext cx="2505075" cy="330200"/>
          </a:xfrm>
          <a:prstGeom prst="rect">
            <a:avLst/>
          </a:prstGeom>
          <a:solidFill>
            <a:srgbClr val="CECEC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/>
              <a:t>GDP-</a:t>
            </a:r>
            <a:r>
              <a:rPr lang="en-US" sz="2200">
                <a:latin typeface="Symbol" pitchFamily="18" charset="2"/>
              </a:rPr>
              <a:t>b</a:t>
            </a:r>
            <a:r>
              <a:rPr lang="en-US" sz="2200"/>
              <a:t>-S</a:t>
            </a: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735013" y="1671638"/>
            <a:ext cx="7513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/>
              <a:t>‘Skinned’ artery (permeabilised with Staph </a:t>
            </a:r>
            <a:r>
              <a:rPr lang="en-US" sz="2400" b="1" i="1">
                <a:latin typeface="Symbol" pitchFamily="18" charset="2"/>
              </a:rPr>
              <a:t>a</a:t>
            </a:r>
            <a:r>
              <a:rPr lang="en-US" sz="2400" b="1" i="1"/>
              <a:t> toxin)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058365" y="4309448"/>
            <a:ext cx="2378235" cy="942921"/>
          </a:xfrm>
          <a:custGeom>
            <a:avLst/>
            <a:gdLst>
              <a:gd name="T0" fmla="*/ 0 w 1686"/>
              <a:gd name="T1" fmla="*/ 2147483647 h 689"/>
              <a:gd name="T2" fmla="*/ 2147483647 w 1686"/>
              <a:gd name="T3" fmla="*/ 2147483647 h 689"/>
              <a:gd name="T4" fmla="*/ 2147483647 w 1686"/>
              <a:gd name="T5" fmla="*/ 2147483647 h 689"/>
              <a:gd name="T6" fmla="*/ 2147483647 w 1686"/>
              <a:gd name="T7" fmla="*/ 2147483647 h 689"/>
              <a:gd name="T8" fmla="*/ 2147483647 w 1686"/>
              <a:gd name="T9" fmla="*/ 2147483647 h 689"/>
              <a:gd name="T10" fmla="*/ 2147483647 w 1686"/>
              <a:gd name="T11" fmla="*/ 2147483647 h 689"/>
              <a:gd name="T12" fmla="*/ 2147483647 w 1686"/>
              <a:gd name="T13" fmla="*/ 2147483647 h 689"/>
              <a:gd name="T14" fmla="*/ 2147483647 w 1686"/>
              <a:gd name="T15" fmla="*/ 0 h 689"/>
              <a:gd name="T16" fmla="*/ 2147483647 w 1686"/>
              <a:gd name="T17" fmla="*/ 2147483647 h 689"/>
              <a:gd name="T18" fmla="*/ 2147483647 w 1686"/>
              <a:gd name="T19" fmla="*/ 2147483647 h 689"/>
              <a:gd name="T20" fmla="*/ 2147483647 w 1686"/>
              <a:gd name="T21" fmla="*/ 2147483647 h 689"/>
              <a:gd name="T22" fmla="*/ 2147483647 w 1686"/>
              <a:gd name="T23" fmla="*/ 2147483647 h 689"/>
              <a:gd name="T24" fmla="*/ 2147483647 w 1686"/>
              <a:gd name="T25" fmla="*/ 2147483647 h 6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6"/>
              <a:gd name="T40" fmla="*/ 0 h 689"/>
              <a:gd name="T41" fmla="*/ 1686 w 1686"/>
              <a:gd name="T42" fmla="*/ 689 h 689"/>
              <a:gd name="connsiteX0" fmla="*/ 0 w 9994"/>
              <a:gd name="connsiteY0" fmla="*/ 9985 h 9985"/>
              <a:gd name="connsiteX1" fmla="*/ 2811 w 9994"/>
              <a:gd name="connsiteY1" fmla="*/ 9985 h 9985"/>
              <a:gd name="connsiteX2" fmla="*/ 4020 w 9994"/>
              <a:gd name="connsiteY2" fmla="*/ 1177 h 9985"/>
              <a:gd name="connsiteX3" fmla="*/ 4181 w 9994"/>
              <a:gd name="connsiteY3" fmla="*/ 8999 h 9985"/>
              <a:gd name="connsiteX4" fmla="*/ 5878 w 9994"/>
              <a:gd name="connsiteY4" fmla="*/ 8882 h 9985"/>
              <a:gd name="connsiteX5" fmla="*/ 6269 w 9994"/>
              <a:gd name="connsiteY5" fmla="*/ 3701 h 9985"/>
              <a:gd name="connsiteX6" fmla="*/ 6530 w 9994"/>
              <a:gd name="connsiteY6" fmla="*/ 610 h 9985"/>
              <a:gd name="connsiteX7" fmla="*/ 6987 w 9994"/>
              <a:gd name="connsiteY7" fmla="*/ 0 h 9985"/>
              <a:gd name="connsiteX8" fmla="*/ 7248 w 9994"/>
              <a:gd name="connsiteY8" fmla="*/ 856 h 9985"/>
              <a:gd name="connsiteX9" fmla="*/ 7580 w 9994"/>
              <a:gd name="connsiteY9" fmla="*/ 3701 h 9985"/>
              <a:gd name="connsiteX10" fmla="*/ 8037 w 9994"/>
              <a:gd name="connsiteY10" fmla="*/ 5428 h 9985"/>
              <a:gd name="connsiteX11" fmla="*/ 8820 w 9994"/>
              <a:gd name="connsiteY11" fmla="*/ 6284 h 9985"/>
              <a:gd name="connsiteX12" fmla="*/ 9994 w 9994"/>
              <a:gd name="connsiteY12" fmla="*/ 7155 h 9985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5123 w 10000"/>
              <a:gd name="connsiteY3" fmla="*/ 1517 h 10000"/>
              <a:gd name="connsiteX4" fmla="*/ 5882 w 10000"/>
              <a:gd name="connsiteY4" fmla="*/ 8895 h 10000"/>
              <a:gd name="connsiteX5" fmla="*/ 6273 w 10000"/>
              <a:gd name="connsiteY5" fmla="*/ 3707 h 10000"/>
              <a:gd name="connsiteX6" fmla="*/ 6534 w 10000"/>
              <a:gd name="connsiteY6" fmla="*/ 611 h 10000"/>
              <a:gd name="connsiteX7" fmla="*/ 6991 w 10000"/>
              <a:gd name="connsiteY7" fmla="*/ 0 h 10000"/>
              <a:gd name="connsiteX8" fmla="*/ 7252 w 10000"/>
              <a:gd name="connsiteY8" fmla="*/ 857 h 10000"/>
              <a:gd name="connsiteX9" fmla="*/ 7585 w 10000"/>
              <a:gd name="connsiteY9" fmla="*/ 3707 h 10000"/>
              <a:gd name="connsiteX10" fmla="*/ 8042 w 10000"/>
              <a:gd name="connsiteY10" fmla="*/ 5436 h 10000"/>
              <a:gd name="connsiteX11" fmla="*/ 8825 w 10000"/>
              <a:gd name="connsiteY11" fmla="*/ 6293 h 10000"/>
              <a:gd name="connsiteX12" fmla="*/ 10000 w 10000"/>
              <a:gd name="connsiteY12" fmla="*/ 7166 h 10000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5123 w 10000"/>
              <a:gd name="connsiteY3" fmla="*/ 1517 h 10000"/>
              <a:gd name="connsiteX4" fmla="*/ 6273 w 10000"/>
              <a:gd name="connsiteY4" fmla="*/ 3707 h 10000"/>
              <a:gd name="connsiteX5" fmla="*/ 6534 w 10000"/>
              <a:gd name="connsiteY5" fmla="*/ 611 h 10000"/>
              <a:gd name="connsiteX6" fmla="*/ 6991 w 10000"/>
              <a:gd name="connsiteY6" fmla="*/ 0 h 10000"/>
              <a:gd name="connsiteX7" fmla="*/ 7252 w 10000"/>
              <a:gd name="connsiteY7" fmla="*/ 857 h 10000"/>
              <a:gd name="connsiteX8" fmla="*/ 7585 w 10000"/>
              <a:gd name="connsiteY8" fmla="*/ 3707 h 10000"/>
              <a:gd name="connsiteX9" fmla="*/ 8042 w 10000"/>
              <a:gd name="connsiteY9" fmla="*/ 5436 h 10000"/>
              <a:gd name="connsiteX10" fmla="*/ 8825 w 10000"/>
              <a:gd name="connsiteY10" fmla="*/ 6293 h 10000"/>
              <a:gd name="connsiteX11" fmla="*/ 10000 w 10000"/>
              <a:gd name="connsiteY11" fmla="*/ 7166 h 10000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5123 w 10000"/>
              <a:gd name="connsiteY3" fmla="*/ 1517 h 10000"/>
              <a:gd name="connsiteX4" fmla="*/ 6534 w 10000"/>
              <a:gd name="connsiteY4" fmla="*/ 611 h 10000"/>
              <a:gd name="connsiteX5" fmla="*/ 6991 w 10000"/>
              <a:gd name="connsiteY5" fmla="*/ 0 h 10000"/>
              <a:gd name="connsiteX6" fmla="*/ 7252 w 10000"/>
              <a:gd name="connsiteY6" fmla="*/ 857 h 10000"/>
              <a:gd name="connsiteX7" fmla="*/ 7585 w 10000"/>
              <a:gd name="connsiteY7" fmla="*/ 3707 h 10000"/>
              <a:gd name="connsiteX8" fmla="*/ 8042 w 10000"/>
              <a:gd name="connsiteY8" fmla="*/ 5436 h 10000"/>
              <a:gd name="connsiteX9" fmla="*/ 8825 w 10000"/>
              <a:gd name="connsiteY9" fmla="*/ 6293 h 10000"/>
              <a:gd name="connsiteX10" fmla="*/ 10000 w 10000"/>
              <a:gd name="connsiteY10" fmla="*/ 7166 h 10000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6534 w 10000"/>
              <a:gd name="connsiteY3" fmla="*/ 611 h 10000"/>
              <a:gd name="connsiteX4" fmla="*/ 6991 w 10000"/>
              <a:gd name="connsiteY4" fmla="*/ 0 h 10000"/>
              <a:gd name="connsiteX5" fmla="*/ 7252 w 10000"/>
              <a:gd name="connsiteY5" fmla="*/ 857 h 10000"/>
              <a:gd name="connsiteX6" fmla="*/ 7585 w 10000"/>
              <a:gd name="connsiteY6" fmla="*/ 3707 h 10000"/>
              <a:gd name="connsiteX7" fmla="*/ 8042 w 10000"/>
              <a:gd name="connsiteY7" fmla="*/ 5436 h 10000"/>
              <a:gd name="connsiteX8" fmla="*/ 8825 w 10000"/>
              <a:gd name="connsiteY8" fmla="*/ 6293 h 10000"/>
              <a:gd name="connsiteX9" fmla="*/ 10000 w 10000"/>
              <a:gd name="connsiteY9" fmla="*/ 71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13" y="10000"/>
                </a:lnTo>
                <a:lnTo>
                  <a:pt x="4022" y="1179"/>
                </a:lnTo>
                <a:cubicBezTo>
                  <a:pt x="4642" y="-386"/>
                  <a:pt x="6039" y="807"/>
                  <a:pt x="6534" y="611"/>
                </a:cubicBezTo>
                <a:lnTo>
                  <a:pt x="6991" y="0"/>
                </a:lnTo>
                <a:lnTo>
                  <a:pt x="7252" y="857"/>
                </a:lnTo>
                <a:cubicBezTo>
                  <a:pt x="7363" y="1807"/>
                  <a:pt x="7473" y="2757"/>
                  <a:pt x="7585" y="3707"/>
                </a:cubicBezTo>
                <a:lnTo>
                  <a:pt x="8042" y="5436"/>
                </a:lnTo>
                <a:lnTo>
                  <a:pt x="8825" y="6293"/>
                </a:lnTo>
                <a:lnTo>
                  <a:pt x="10000" y="7166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9868" y="5501712"/>
            <a:ext cx="1055230" cy="330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B61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 dirty="0" smtClean="0"/>
              <a:t>GTP</a:t>
            </a:r>
            <a:r>
              <a:rPr lang="el-GR" sz="2200" dirty="0" smtClean="0"/>
              <a:t>γ</a:t>
            </a:r>
            <a:r>
              <a:rPr lang="en-GB" sz="2200" dirty="0" smtClean="0"/>
              <a:t>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5305425" y="6154738"/>
            <a:ext cx="3130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1200" i="1"/>
              <a:t>Kureishi  et al., JBC 1997; 27212257-12260</a:t>
            </a:r>
          </a:p>
        </p:txBody>
      </p:sp>
      <p:grpSp>
        <p:nvGrpSpPr>
          <p:cNvPr id="23556" name="Group 1032"/>
          <p:cNvGrpSpPr>
            <a:grpSpLocks/>
          </p:cNvGrpSpPr>
          <p:nvPr/>
        </p:nvGrpSpPr>
        <p:grpSpPr bwMode="auto">
          <a:xfrm>
            <a:off x="414871" y="4303713"/>
            <a:ext cx="3744913" cy="1579562"/>
            <a:chOff x="418" y="650"/>
            <a:chExt cx="2359" cy="995"/>
          </a:xfrm>
        </p:grpSpPr>
        <p:pic>
          <p:nvPicPr>
            <p:cNvPr id="23564" name="Picture 10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" y="846"/>
              <a:ext cx="1960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 Box 1030"/>
            <p:cNvSpPr txBox="1">
              <a:spLocks noChangeArrowheads="1"/>
            </p:cNvSpPr>
            <p:nvPr/>
          </p:nvSpPr>
          <p:spPr bwMode="auto">
            <a:xfrm>
              <a:off x="1253" y="650"/>
              <a:ext cx="1524" cy="4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/>
                <a:t>Vehicle   RhoA* RhoA*</a:t>
              </a:r>
            </a:p>
            <a:p>
              <a:pPr eaLnBrk="1" hangingPunct="1"/>
              <a:r>
                <a:rPr lang="en-GB" sz="1400"/>
                <a:t>                             + </a:t>
              </a:r>
            </a:p>
            <a:p>
              <a:pPr eaLnBrk="1" hangingPunct="1"/>
              <a:r>
                <a:rPr lang="en-GB" sz="1400"/>
                <a:t>                          Wortmannin</a:t>
              </a:r>
            </a:p>
          </p:txBody>
        </p:sp>
      </p:grpSp>
      <p:sp>
        <p:nvSpPr>
          <p:cNvPr id="23559" name="Text Box 1036"/>
          <p:cNvSpPr txBox="1">
            <a:spLocks noChangeArrowheads="1"/>
          </p:cNvSpPr>
          <p:nvPr/>
        </p:nvSpPr>
        <p:spPr bwMode="auto">
          <a:xfrm>
            <a:off x="527050" y="1338500"/>
            <a:ext cx="3654425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dirty="0"/>
              <a:t>A catalytically active monomeric small G </a:t>
            </a:r>
            <a:r>
              <a:rPr lang="en-GB" sz="2000" dirty="0" smtClean="0"/>
              <a:t>protein (CAT)  can </a:t>
            </a:r>
            <a:r>
              <a:rPr lang="en-GB" sz="2000" dirty="0"/>
              <a:t>induce MLC</a:t>
            </a:r>
            <a:r>
              <a:rPr lang="en-GB" sz="2000" baseline="-25000" dirty="0"/>
              <a:t>20</a:t>
            </a:r>
            <a:r>
              <a:rPr lang="en-GB" sz="2000" dirty="0"/>
              <a:t> phosphorylation and Ca</a:t>
            </a:r>
            <a:r>
              <a:rPr lang="en-GB" sz="2000" baseline="30000" dirty="0"/>
              <a:t>2+</a:t>
            </a:r>
            <a:r>
              <a:rPr lang="en-GB" sz="2000" dirty="0"/>
              <a:t> sensitization in skinned portal</a:t>
            </a:r>
          </a:p>
          <a:p>
            <a:r>
              <a:rPr lang="en-GB" sz="2000" dirty="0" smtClean="0"/>
              <a:t>vein. </a:t>
            </a:r>
            <a:endParaRPr lang="en-GB" sz="2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44000" cy="74022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RhoA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contributes to calcium sensitization</a:t>
            </a:r>
            <a:endParaRPr kumimoji="0" lang="en-US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84" y="927456"/>
            <a:ext cx="4663343" cy="52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9613" y="1803895"/>
            <a:ext cx="3649662" cy="3063875"/>
            <a:chOff x="709613" y="1803895"/>
            <a:chExt cx="3649662" cy="3063875"/>
          </a:xfrm>
        </p:grpSpPr>
        <p:pic>
          <p:nvPicPr>
            <p:cNvPr id="24580" name="Picture 10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613" y="1803895"/>
              <a:ext cx="3570287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1030"/>
            <p:cNvSpPr txBox="1">
              <a:spLocks noChangeArrowheads="1"/>
            </p:cNvSpPr>
            <p:nvPr/>
          </p:nvSpPr>
          <p:spPr bwMode="auto">
            <a:xfrm>
              <a:off x="2689225" y="4226420"/>
              <a:ext cx="16700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800"/>
                <a:t>RhoA inhibited</a:t>
              </a:r>
            </a:p>
            <a:p>
              <a:pPr algn="ctr" eaLnBrk="1" hangingPunct="1"/>
              <a:r>
                <a:rPr lang="en-GB" sz="1800"/>
                <a:t>By DC3B</a:t>
              </a:r>
            </a:p>
          </p:txBody>
        </p:sp>
        <p:sp>
          <p:nvSpPr>
            <p:cNvPr id="24584" name="Text Box 1031"/>
            <p:cNvSpPr txBox="1">
              <a:spLocks noChangeArrowheads="1"/>
            </p:cNvSpPr>
            <p:nvPr/>
          </p:nvSpPr>
          <p:spPr bwMode="auto">
            <a:xfrm>
              <a:off x="974725" y="4226420"/>
              <a:ext cx="920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800"/>
                <a:t>Control</a:t>
              </a:r>
            </a:p>
          </p:txBody>
        </p:sp>
      </p:grpSp>
      <p:sp>
        <p:nvSpPr>
          <p:cNvPr id="24585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257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RhoA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and calcium sensitization</a:t>
            </a:r>
          </a:p>
        </p:txBody>
      </p:sp>
      <p:sp>
        <p:nvSpPr>
          <p:cNvPr id="24586" name="Text Box 1033"/>
          <p:cNvSpPr txBox="1">
            <a:spLocks noChangeArrowheads="1"/>
          </p:cNvSpPr>
          <p:nvPr/>
        </p:nvSpPr>
        <p:spPr bwMode="auto">
          <a:xfrm>
            <a:off x="5844650" y="6183313"/>
            <a:ext cx="281198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 i="1" dirty="0" err="1" smtClean="0"/>
              <a:t>Fujihara</a:t>
            </a:r>
            <a:r>
              <a:rPr lang="en-GB" sz="1400" i="1" dirty="0" smtClean="0"/>
              <a:t> </a:t>
            </a:r>
            <a:r>
              <a:rPr lang="en-GB" sz="1400" i="1" dirty="0"/>
              <a:t>et al., </a:t>
            </a:r>
            <a:r>
              <a:rPr lang="en-GB" sz="1400" i="1" dirty="0" err="1"/>
              <a:t>Mol</a:t>
            </a:r>
            <a:r>
              <a:rPr lang="en-GB" sz="1400" i="1" dirty="0"/>
              <a:t> Cell </a:t>
            </a:r>
            <a:r>
              <a:rPr lang="en-GB" sz="1400" i="1" dirty="0" err="1"/>
              <a:t>Biol</a:t>
            </a:r>
            <a:r>
              <a:rPr lang="en-GB" sz="1400" i="1" dirty="0"/>
              <a:t> 1997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4550" y="2699322"/>
            <a:ext cx="4065588" cy="3402013"/>
            <a:chOff x="4654550" y="2699322"/>
            <a:chExt cx="4065588" cy="3402013"/>
          </a:xfrm>
        </p:grpSpPr>
        <p:pic>
          <p:nvPicPr>
            <p:cNvPr id="24582" name="Picture 10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4550" y="2699322"/>
              <a:ext cx="4065588" cy="340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1036"/>
            <p:cNvSpPr txBox="1">
              <a:spLocks noChangeArrowheads="1"/>
            </p:cNvSpPr>
            <p:nvPr/>
          </p:nvSpPr>
          <p:spPr bwMode="auto">
            <a:xfrm>
              <a:off x="7629525" y="2764410"/>
              <a:ext cx="696913" cy="2444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1000" dirty="0"/>
                <a:t>Control   </a:t>
              </a:r>
            </a:p>
          </p:txBody>
        </p:sp>
        <p:sp>
          <p:nvSpPr>
            <p:cNvPr id="24588" name="Text Box 1037"/>
            <p:cNvSpPr txBox="1">
              <a:spLocks noChangeArrowheads="1"/>
            </p:cNvSpPr>
            <p:nvPr/>
          </p:nvSpPr>
          <p:spPr bwMode="auto">
            <a:xfrm>
              <a:off x="7624763" y="2931097"/>
              <a:ext cx="627062" cy="2444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1000"/>
                <a:t>DC3B  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50376" y="928044"/>
            <a:ext cx="820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DC3B - a chimeric toxin (clostridium </a:t>
            </a:r>
            <a:r>
              <a:rPr lang="en-GB" sz="1800" dirty="0" err="1"/>
              <a:t>botulinum</a:t>
            </a:r>
            <a:r>
              <a:rPr lang="en-GB" sz="1800" dirty="0"/>
              <a:t> </a:t>
            </a:r>
            <a:r>
              <a:rPr lang="en-GB" sz="1800" dirty="0" err="1"/>
              <a:t>exoenzyme</a:t>
            </a:r>
            <a:r>
              <a:rPr lang="en-GB" sz="1800" dirty="0"/>
              <a:t> C3 </a:t>
            </a:r>
            <a:r>
              <a:rPr lang="en-GB" sz="1800" dirty="0" smtClean="0"/>
              <a:t>+ diphtheria </a:t>
            </a:r>
            <a:r>
              <a:rPr lang="en-GB" sz="1800" dirty="0"/>
              <a:t>toxin) was used to </a:t>
            </a:r>
            <a:r>
              <a:rPr lang="en-GB" sz="1800" dirty="0" smtClean="0"/>
              <a:t>ADP-</a:t>
            </a:r>
            <a:r>
              <a:rPr lang="en-GB" sz="1800" dirty="0" err="1" smtClean="0"/>
              <a:t>ribosylation</a:t>
            </a:r>
            <a:r>
              <a:rPr lang="en-GB" sz="1800" dirty="0" smtClean="0"/>
              <a:t> </a:t>
            </a:r>
            <a:r>
              <a:rPr lang="en-GB" sz="1800" dirty="0"/>
              <a:t>and inactivate rho A </a:t>
            </a:r>
            <a:r>
              <a:rPr lang="en-GB" sz="1800" dirty="0" smtClean="0"/>
              <a:t>in </a:t>
            </a:r>
            <a:r>
              <a:rPr lang="en-GB" sz="1800" dirty="0"/>
              <a:t>rabbit portal </a:t>
            </a:r>
            <a:r>
              <a:rPr lang="en-GB" sz="1800" dirty="0" smtClean="0"/>
              <a:t>vein</a:t>
            </a:r>
            <a:endParaRPr lang="en-GB" sz="1800" dirty="0"/>
          </a:p>
        </p:txBody>
      </p:sp>
      <p:pic>
        <p:nvPicPr>
          <p:cNvPr id="16" name="Picture 1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107" y="5218222"/>
            <a:ext cx="1171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26892" y="4932208"/>
            <a:ext cx="273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Phosphorylation of LC20</a:t>
            </a:r>
          </a:p>
          <a:p>
            <a:r>
              <a:rPr lang="en-GB" sz="1600" dirty="0" smtClean="0"/>
              <a:t>(c = control; </a:t>
            </a:r>
            <a:br>
              <a:rPr lang="en-GB" sz="1600" dirty="0" smtClean="0"/>
            </a:br>
            <a:r>
              <a:rPr lang="en-GB" sz="1600" dirty="0" smtClean="0"/>
              <a:t>p = phenylephrine)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563813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563813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9" name="Picture 4" descr="139-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319621"/>
            <a:ext cx="538638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365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000">
              <a:latin typeface="Times New Roman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2620963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2620963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029200" y="4572000"/>
            <a:ext cx="365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000">
              <a:latin typeface="Times New Roman"/>
            </a:endParaRP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3999" cy="88710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 protein-kinase </a:t>
            </a: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C-potentiated myosin phosphatase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inhibitor (CPI-17) also mediates PKC-induced sensitization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4760913" y="4325938"/>
            <a:ext cx="3105150" cy="194468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45604" y="5748939"/>
            <a:ext cx="5350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Eto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</a:t>
            </a:r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Chem. 2001 Aug 3;276(31):29072-8. </a:t>
            </a:r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Epub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2001 Jun 7.</a:t>
            </a:r>
          </a:p>
          <a:p>
            <a:pPr algn="r" eaLnBrk="1" hangingPunct="1"/>
            <a:endParaRPr lang="en-GB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713288" y="3399791"/>
            <a:ext cx="3619500" cy="14652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dirty="0"/>
              <a:t>u-CPI = </a:t>
            </a:r>
            <a:r>
              <a:rPr lang="en-GB" sz="1800" dirty="0" err="1" smtClean="0"/>
              <a:t>unphosphorylated</a:t>
            </a:r>
            <a:r>
              <a:rPr lang="en-GB" sz="1800" dirty="0" smtClean="0"/>
              <a:t> CPI-17</a:t>
            </a:r>
            <a:endParaRPr lang="en-GB" sz="1800" dirty="0"/>
          </a:p>
          <a:p>
            <a:r>
              <a:rPr lang="en-GB" sz="1800" dirty="0"/>
              <a:t>p-CPI = phosphorylated CPI-17</a:t>
            </a:r>
          </a:p>
          <a:p>
            <a:r>
              <a:rPr lang="en-GB" sz="1800" dirty="0"/>
              <a:t>Go6976 = PKC inhibitor</a:t>
            </a:r>
          </a:p>
          <a:p>
            <a:r>
              <a:rPr lang="en-GB" sz="1800" dirty="0"/>
              <a:t>PKC-IP = PKC inhibitor peptide</a:t>
            </a:r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32"/>
          <p:cNvSpPr txBox="1">
            <a:spLocks noChangeArrowheads="1"/>
          </p:cNvSpPr>
          <p:nvPr/>
        </p:nvSpPr>
        <p:spPr bwMode="auto">
          <a:xfrm>
            <a:off x="0" y="0"/>
            <a:ext cx="9144000" cy="72571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Pathways of calcium sensitization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4"/>
            <a:ext cx="60198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14601"/>
            <a:ext cx="3124200" cy="17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3217333" y="2514601"/>
            <a:ext cx="2802467" cy="104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69733" y="2946400"/>
            <a:ext cx="2650067" cy="13008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79787" y="198684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Rho cycling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48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5086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Summary of mechanisms of excitation contraction coupling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5575" y="6362087"/>
            <a:ext cx="6301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Modified from Kim et al., J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 </a:t>
            </a:r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Med. 2008 December; 12(6A): 2165–2180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777922"/>
            <a:ext cx="7492621" cy="54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057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7450"/>
            <a:ext cx="7772400" cy="4724400"/>
          </a:xfrm>
          <a:noFill/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L-type calcium channels are the major influx pathway for Ca</a:t>
            </a:r>
            <a:r>
              <a:rPr lang="en-GB" sz="2400" baseline="30000" dirty="0" smtClean="0">
                <a:latin typeface="Calibri" pitchFamily="34" charset="0"/>
              </a:rPr>
              <a:t>2+ </a:t>
            </a:r>
            <a:r>
              <a:rPr lang="en-GB" sz="2400" dirty="0" smtClean="0">
                <a:latin typeface="Calibri" pitchFamily="34" charset="0"/>
              </a:rPr>
              <a:t>in </a:t>
            </a:r>
            <a:r>
              <a:rPr lang="en-GB" sz="2400" i="1" dirty="0" smtClean="0">
                <a:latin typeface="Calibri" pitchFamily="34" charset="0"/>
              </a:rPr>
              <a:t>most</a:t>
            </a:r>
            <a:r>
              <a:rPr lang="en-GB" sz="2400" dirty="0" smtClean="0">
                <a:latin typeface="Calibri" pitchFamily="34" charset="0"/>
              </a:rPr>
              <a:t> blood vessels</a:t>
            </a:r>
          </a:p>
          <a:p>
            <a:r>
              <a:rPr lang="en-GB" sz="2400" dirty="0" smtClean="0">
                <a:latin typeface="Calibri" pitchFamily="34" charset="0"/>
              </a:rPr>
              <a:t>Localized changes in [Ca</a:t>
            </a:r>
            <a:r>
              <a:rPr lang="en-GB" sz="2400" baseline="30000" dirty="0" smtClean="0">
                <a:latin typeface="Calibri" pitchFamily="34" charset="0"/>
              </a:rPr>
              <a:t>2+</a:t>
            </a:r>
            <a:r>
              <a:rPr lang="en-GB" sz="2400" dirty="0" smtClean="0">
                <a:latin typeface="Calibri" pitchFamily="34" charset="0"/>
              </a:rPr>
              <a:t>]</a:t>
            </a:r>
            <a:r>
              <a:rPr lang="en-GB" sz="2400" baseline="-25000" dirty="0" err="1" smtClean="0">
                <a:latin typeface="Calibri" pitchFamily="34" charset="0"/>
              </a:rPr>
              <a:t>i</a:t>
            </a:r>
            <a:r>
              <a:rPr lang="en-GB" sz="2400" dirty="0" smtClean="0">
                <a:latin typeface="Calibri" pitchFamily="34" charset="0"/>
              </a:rPr>
              <a:t> may be important in cell coordination, regulation of vascular tone </a:t>
            </a:r>
            <a:r>
              <a:rPr lang="en-GB" sz="2400" i="1" dirty="0" smtClean="0">
                <a:latin typeface="Calibri" pitchFamily="34" charset="0"/>
              </a:rPr>
              <a:t>via</a:t>
            </a:r>
            <a:r>
              <a:rPr lang="en-GB" sz="2400" dirty="0" smtClean="0">
                <a:latin typeface="Calibri" pitchFamily="34" charset="0"/>
              </a:rPr>
              <a:t> ion channel activity and possibly growth</a:t>
            </a:r>
          </a:p>
          <a:p>
            <a:r>
              <a:rPr lang="en-GB" sz="2400" dirty="0">
                <a:latin typeface="Calibri" pitchFamily="34" charset="0"/>
              </a:rPr>
              <a:t>A rise in [Ca</a:t>
            </a:r>
            <a:r>
              <a:rPr lang="en-GB" sz="2400" baseline="30000" dirty="0">
                <a:latin typeface="Calibri" pitchFamily="34" charset="0"/>
              </a:rPr>
              <a:t>2+</a:t>
            </a:r>
            <a:r>
              <a:rPr lang="en-GB" sz="2400" dirty="0">
                <a:latin typeface="Calibri" pitchFamily="34" charset="0"/>
              </a:rPr>
              <a:t>]</a:t>
            </a:r>
            <a:r>
              <a:rPr lang="en-GB" sz="2400" baseline="-25000" dirty="0" err="1">
                <a:latin typeface="Calibri" pitchFamily="34" charset="0"/>
              </a:rPr>
              <a:t>i</a:t>
            </a:r>
            <a:r>
              <a:rPr lang="en-GB" sz="2400" dirty="0">
                <a:latin typeface="Calibri" pitchFamily="34" charset="0"/>
              </a:rPr>
              <a:t> plays a key </a:t>
            </a:r>
            <a:r>
              <a:rPr lang="en-GB" sz="2400" dirty="0" smtClean="0">
                <a:latin typeface="Calibri" pitchFamily="34" charset="0"/>
              </a:rPr>
              <a:t>role in contraction, </a:t>
            </a:r>
            <a:r>
              <a:rPr lang="en-GB" sz="2400" dirty="0">
                <a:latin typeface="Calibri" pitchFamily="34" charset="0"/>
              </a:rPr>
              <a:t>but other signalling pathways </a:t>
            </a:r>
            <a:r>
              <a:rPr lang="en-GB" sz="2400" dirty="0" smtClean="0">
                <a:latin typeface="Calibri" pitchFamily="34" charset="0"/>
              </a:rPr>
              <a:t>make an important contribution to </a:t>
            </a:r>
            <a:r>
              <a:rPr lang="en-GB" sz="2400" dirty="0">
                <a:latin typeface="Calibri" pitchFamily="34" charset="0"/>
              </a:rPr>
              <a:t>force production in VSMC via calcium sensitization, principally via modulation of myosin </a:t>
            </a:r>
            <a:r>
              <a:rPr lang="en-GB" sz="2400" dirty="0" smtClean="0">
                <a:latin typeface="Calibri" pitchFamily="34" charset="0"/>
              </a:rPr>
              <a:t>phosphatase</a:t>
            </a:r>
            <a:endParaRPr lang="en-GB" sz="2400" dirty="0">
              <a:latin typeface="Calibri" pitchFamily="34" charset="0"/>
            </a:endParaRPr>
          </a:p>
          <a:p>
            <a:endParaRPr lang="en-GB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Further Reading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2667"/>
            <a:ext cx="7772400" cy="4724400"/>
          </a:xfrm>
          <a:noFill/>
        </p:spPr>
        <p:txBody>
          <a:bodyPr/>
          <a:lstStyle/>
          <a:p>
            <a:r>
              <a:rPr lang="en-GB" sz="1800" dirty="0" smtClean="0">
                <a:latin typeface="Arial" charset="0"/>
              </a:rPr>
              <a:t>Cheng H, </a:t>
            </a:r>
            <a:r>
              <a:rPr lang="en-GB" sz="1800" dirty="0" err="1" smtClean="0">
                <a:latin typeface="Arial" charset="0"/>
              </a:rPr>
              <a:t>Lederer</a:t>
            </a:r>
            <a:r>
              <a:rPr lang="en-GB" sz="1800" dirty="0" smtClean="0">
                <a:latin typeface="Arial" charset="0"/>
              </a:rPr>
              <a:t> WJ. Calcium sparks. </a:t>
            </a:r>
            <a:r>
              <a:rPr lang="en-GB" sz="1800" dirty="0" err="1" smtClean="0">
                <a:latin typeface="Arial" charset="0"/>
              </a:rPr>
              <a:t>Physiol</a:t>
            </a:r>
            <a:r>
              <a:rPr lang="en-GB" sz="1800" dirty="0" smtClean="0">
                <a:latin typeface="Arial" charset="0"/>
              </a:rPr>
              <a:t> Rev. 2008;88:1491-545.</a:t>
            </a:r>
          </a:p>
          <a:p>
            <a:r>
              <a:rPr lang="en-GB" sz="1800" dirty="0" err="1" smtClean="0">
                <a:latin typeface="Arial" charset="0"/>
              </a:rPr>
              <a:t>Somlyo</a:t>
            </a:r>
            <a:r>
              <a:rPr lang="en-GB" sz="1800" dirty="0" smtClean="0">
                <a:latin typeface="Arial" charset="0"/>
              </a:rPr>
              <a:t> AP, </a:t>
            </a:r>
            <a:r>
              <a:rPr lang="en-GB" sz="1800" dirty="0" err="1" smtClean="0">
                <a:latin typeface="Arial" charset="0"/>
              </a:rPr>
              <a:t>Somlyo</a:t>
            </a:r>
            <a:r>
              <a:rPr lang="en-GB" sz="1800" dirty="0" smtClean="0">
                <a:latin typeface="Arial" charset="0"/>
              </a:rPr>
              <a:t> AV. Ca2+ sensitivity of smooth muscle and </a:t>
            </a:r>
            <a:r>
              <a:rPr lang="en-GB" sz="1800" dirty="0" err="1" smtClean="0">
                <a:latin typeface="Arial" charset="0"/>
              </a:rPr>
              <a:t>nonmuscle</a:t>
            </a:r>
            <a:r>
              <a:rPr lang="en-GB" sz="1800" dirty="0" smtClean="0">
                <a:latin typeface="Arial" charset="0"/>
              </a:rPr>
              <a:t> myosin II: modulated by G proteins, </a:t>
            </a:r>
            <a:r>
              <a:rPr lang="en-GB" sz="1800" dirty="0" err="1" smtClean="0">
                <a:latin typeface="Arial" charset="0"/>
              </a:rPr>
              <a:t>kinases</a:t>
            </a:r>
            <a:r>
              <a:rPr lang="en-GB" sz="1800" dirty="0" smtClean="0">
                <a:latin typeface="Arial" charset="0"/>
              </a:rPr>
              <a:t>, and myosin </a:t>
            </a:r>
            <a:r>
              <a:rPr lang="en-GB" sz="1800" dirty="0" err="1" smtClean="0">
                <a:latin typeface="Arial" charset="0"/>
              </a:rPr>
              <a:t>phosphatase</a:t>
            </a:r>
            <a:r>
              <a:rPr lang="en-GB" sz="1800" dirty="0" smtClean="0">
                <a:latin typeface="Arial" charset="0"/>
              </a:rPr>
              <a:t>. </a:t>
            </a:r>
            <a:r>
              <a:rPr lang="en-GB" sz="1800" dirty="0" err="1" smtClean="0">
                <a:latin typeface="Arial" charset="0"/>
              </a:rPr>
              <a:t>Physiol</a:t>
            </a:r>
            <a:r>
              <a:rPr lang="en-GB" sz="1800" dirty="0" smtClean="0">
                <a:latin typeface="Arial" charset="0"/>
              </a:rPr>
              <a:t> Rev. 2003 Oct;83(4):1325-58. </a:t>
            </a:r>
          </a:p>
          <a:p>
            <a:r>
              <a:rPr lang="en-GB" sz="1800" dirty="0" smtClean="0">
                <a:latin typeface="Arial" charset="0"/>
              </a:rPr>
              <a:t>Nilsson H, Aalkjaer C. </a:t>
            </a:r>
            <a:r>
              <a:rPr lang="en-GB" sz="1800" dirty="0" err="1" smtClean="0">
                <a:latin typeface="Arial" charset="0"/>
              </a:rPr>
              <a:t>Vasomotion</a:t>
            </a:r>
            <a:r>
              <a:rPr lang="en-GB" sz="1800" dirty="0" smtClean="0">
                <a:latin typeface="Arial" charset="0"/>
              </a:rPr>
              <a:t>: mechanisms and physiological importance. Mol </a:t>
            </a:r>
            <a:r>
              <a:rPr lang="en-GB" sz="1800" dirty="0" err="1" smtClean="0">
                <a:latin typeface="Arial" charset="0"/>
              </a:rPr>
              <a:t>Interv</a:t>
            </a:r>
            <a:r>
              <a:rPr lang="en-GB" sz="1800" dirty="0" smtClean="0">
                <a:latin typeface="Arial" charset="0"/>
              </a:rPr>
              <a:t>. 2003 Mar;3(2):79-89, 51. </a:t>
            </a:r>
          </a:p>
          <a:p>
            <a:r>
              <a:rPr lang="en-GB" sz="1800" dirty="0" err="1" smtClean="0">
                <a:latin typeface="Arial" charset="0"/>
              </a:rPr>
              <a:t>Puetz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S, </a:t>
            </a:r>
            <a:r>
              <a:rPr lang="en-GB" sz="1800" dirty="0" err="1">
                <a:latin typeface="Arial" charset="0"/>
              </a:rPr>
              <a:t>Lubomirov</a:t>
            </a:r>
            <a:r>
              <a:rPr lang="en-GB" sz="1800" dirty="0">
                <a:latin typeface="Arial" charset="0"/>
              </a:rPr>
              <a:t> LT, </a:t>
            </a:r>
            <a:r>
              <a:rPr lang="en-GB" sz="1800" dirty="0" err="1">
                <a:latin typeface="Arial" charset="0"/>
              </a:rPr>
              <a:t>Pfitzer</a:t>
            </a:r>
            <a:r>
              <a:rPr lang="en-GB" sz="1800" dirty="0">
                <a:latin typeface="Arial" charset="0"/>
              </a:rPr>
              <a:t> G</a:t>
            </a:r>
            <a:r>
              <a:rPr lang="en-GB" sz="1800" dirty="0" smtClean="0">
                <a:latin typeface="Arial" charset="0"/>
              </a:rPr>
              <a:t>.</a:t>
            </a:r>
            <a:r>
              <a:rPr lang="en-GB" sz="1800" dirty="0">
                <a:latin typeface="Arial" charset="0"/>
              </a:rPr>
              <a:t> Regulation of smooth muscle contraction by small </a:t>
            </a:r>
            <a:r>
              <a:rPr lang="en-GB" sz="1800" dirty="0" err="1" smtClean="0">
                <a:latin typeface="Arial" charset="0"/>
              </a:rPr>
              <a:t>GTPases</a:t>
            </a:r>
            <a:r>
              <a:rPr lang="en-GB" sz="1800" dirty="0" smtClean="0">
                <a:latin typeface="Arial" charset="0"/>
              </a:rPr>
              <a:t>. Physiology </a:t>
            </a:r>
            <a:r>
              <a:rPr lang="en-GB" sz="1800" dirty="0">
                <a:latin typeface="Arial" charset="0"/>
              </a:rPr>
              <a:t>(Bethesda). 2009 </a:t>
            </a:r>
            <a:r>
              <a:rPr lang="en-GB" sz="1800" dirty="0" smtClean="0">
                <a:latin typeface="Arial" charset="0"/>
              </a:rPr>
              <a:t>Dec;24:342-56</a:t>
            </a:r>
          </a:p>
          <a:p>
            <a:r>
              <a:rPr lang="en-GB" sz="1800" dirty="0" err="1" smtClean="0">
                <a:latin typeface="Arial" charset="0"/>
              </a:rPr>
              <a:t>Thorneloe</a:t>
            </a:r>
            <a:r>
              <a:rPr lang="en-GB" sz="1800" dirty="0" smtClean="0">
                <a:latin typeface="Arial" charset="0"/>
              </a:rPr>
              <a:t> KS, Nelson MT. Ion channels in smooth muscle: regulators of intracellular calcium and contractility. Can J </a:t>
            </a:r>
            <a:r>
              <a:rPr lang="en-GB" sz="1800" dirty="0" err="1" smtClean="0">
                <a:latin typeface="Arial" charset="0"/>
              </a:rPr>
              <a:t>Physiol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Pharmacol</a:t>
            </a:r>
            <a:r>
              <a:rPr lang="en-GB" sz="1800" dirty="0" smtClean="0">
                <a:latin typeface="Arial" charset="0"/>
              </a:rPr>
              <a:t>. 2005 Mar;83(3):215-42. </a:t>
            </a:r>
          </a:p>
          <a:p>
            <a:r>
              <a:rPr lang="en-GB" sz="1800" dirty="0" smtClean="0">
                <a:latin typeface="Arial" charset="0"/>
              </a:rPr>
              <a:t>Wellman GC, Nelson MT. </a:t>
            </a:r>
            <a:r>
              <a:rPr lang="en-GB" sz="1800" dirty="0" err="1" smtClean="0">
                <a:latin typeface="Arial" charset="0"/>
              </a:rPr>
              <a:t>Signaling</a:t>
            </a:r>
            <a:r>
              <a:rPr lang="en-GB" sz="1800" dirty="0" smtClean="0">
                <a:latin typeface="Arial" charset="0"/>
              </a:rPr>
              <a:t> between SR and </a:t>
            </a:r>
            <a:r>
              <a:rPr lang="en-GB" sz="1800" dirty="0" err="1" smtClean="0">
                <a:latin typeface="Arial" charset="0"/>
              </a:rPr>
              <a:t>plasmalemma</a:t>
            </a:r>
            <a:r>
              <a:rPr lang="en-GB" sz="1800" dirty="0" smtClean="0">
                <a:latin typeface="Arial" charset="0"/>
              </a:rPr>
              <a:t> in smooth muscle: sparks and the activation of Ca2+-sensitive ion channels. Cell Calcium. 2003 Sep;34(3):211-29 </a:t>
            </a:r>
          </a:p>
          <a:p>
            <a:endParaRPr lang="en-GB" sz="1800" dirty="0" smtClean="0">
              <a:latin typeface="Arial" charset="0"/>
            </a:endParaRPr>
          </a:p>
          <a:p>
            <a:pPr>
              <a:buNone/>
            </a:pPr>
            <a:endParaRPr lang="en-GB" sz="1800" dirty="0" smtClean="0">
              <a:latin typeface="Arial" charset="0"/>
            </a:endParaRPr>
          </a:p>
          <a:p>
            <a:endParaRPr lang="en-GB" sz="1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0" y="0"/>
            <a:ext cx="9129490" cy="7837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How do signals evoke contraction?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349830"/>
            <a:ext cx="6908800" cy="4194628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Electromechanical coupling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Predominantly driven by membrane depolarization</a:t>
            </a:r>
          </a:p>
          <a:p>
            <a:r>
              <a:rPr lang="en-GB" dirty="0" err="1" smtClean="0">
                <a:latin typeface="Calibri" pitchFamily="34" charset="0"/>
              </a:rPr>
              <a:t>Pharmacomechanical</a:t>
            </a:r>
            <a:r>
              <a:rPr lang="en-GB" dirty="0" smtClean="0">
                <a:latin typeface="Calibri" pitchFamily="34" charset="0"/>
              </a:rPr>
              <a:t> coupling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Predominantly independent of membrane depolarization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815254" cy="68580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Electromechanical coupling and intracellular Ca</a:t>
            </a:r>
            <a:r>
              <a:rPr lang="en-GB" sz="3200" kern="1200" baseline="30000" dirty="0">
                <a:solidFill>
                  <a:schemeClr val="tx1"/>
                </a:solidFill>
                <a:latin typeface="Calibri" pitchFamily="34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9730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609600" y="1765300"/>
            <a:ext cx="8064500" cy="4889500"/>
          </a:xfrm>
          <a:custGeom>
            <a:avLst/>
            <a:gdLst>
              <a:gd name="T0" fmla="*/ 2147483647 w 5056"/>
              <a:gd name="T1" fmla="*/ 2147483647 h 3080"/>
              <a:gd name="T2" fmla="*/ 0 w 5056"/>
              <a:gd name="T3" fmla="*/ 2147483647 h 3080"/>
              <a:gd name="T4" fmla="*/ 2147483647 w 5056"/>
              <a:gd name="T5" fmla="*/ 2147483647 h 3080"/>
              <a:gd name="T6" fmla="*/ 2147483647 w 5056"/>
              <a:gd name="T7" fmla="*/ 2147483647 h 3080"/>
              <a:gd name="T8" fmla="*/ 2147483647 w 5056"/>
              <a:gd name="T9" fmla="*/ 2147483647 h 3080"/>
              <a:gd name="T10" fmla="*/ 2147483647 w 5056"/>
              <a:gd name="T11" fmla="*/ 0 h 3080"/>
              <a:gd name="T12" fmla="*/ 2147483647 w 5056"/>
              <a:gd name="T13" fmla="*/ 2147483647 h 3080"/>
              <a:gd name="T14" fmla="*/ 2147483647 w 5056"/>
              <a:gd name="T15" fmla="*/ 2147483647 h 3080"/>
              <a:gd name="T16" fmla="*/ 2147483647 w 5056"/>
              <a:gd name="T17" fmla="*/ 2147483647 h 3080"/>
              <a:gd name="T18" fmla="*/ 2147483647 w 5056"/>
              <a:gd name="T19" fmla="*/ 2147483647 h 30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56"/>
              <a:gd name="T31" fmla="*/ 0 h 3080"/>
              <a:gd name="T32" fmla="*/ 5056 w 5056"/>
              <a:gd name="T33" fmla="*/ 3080 h 30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56" h="3080">
                <a:moveTo>
                  <a:pt x="32" y="840"/>
                </a:moveTo>
                <a:lnTo>
                  <a:pt x="0" y="304"/>
                </a:lnTo>
                <a:lnTo>
                  <a:pt x="200" y="128"/>
                </a:lnTo>
                <a:lnTo>
                  <a:pt x="616" y="16"/>
                </a:lnTo>
                <a:lnTo>
                  <a:pt x="2208" y="8"/>
                </a:lnTo>
                <a:lnTo>
                  <a:pt x="5056" y="0"/>
                </a:lnTo>
                <a:lnTo>
                  <a:pt x="5048" y="408"/>
                </a:lnTo>
                <a:lnTo>
                  <a:pt x="5048" y="3080"/>
                </a:lnTo>
                <a:lnTo>
                  <a:pt x="32" y="3080"/>
                </a:lnTo>
                <a:lnTo>
                  <a:pt x="32" y="84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3999" cy="6821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Calcium and contraction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9527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2952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3006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30749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074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3130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31972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3197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32527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3210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3321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3375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34432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3443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3498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35623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35623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36163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36845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3684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37401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38068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3806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38623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39306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3930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39846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0528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0528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1084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41751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41751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42306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42941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42941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4349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4164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auto">
          <a:xfrm>
            <a:off x="44164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4471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45402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Freeform 44"/>
          <p:cNvSpPr>
            <a:spLocks/>
          </p:cNvSpPr>
          <p:nvPr/>
        </p:nvSpPr>
        <p:spPr bwMode="auto">
          <a:xfrm>
            <a:off x="45402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auto">
          <a:xfrm>
            <a:off x="4594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6624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Freeform 47"/>
          <p:cNvSpPr>
            <a:spLocks/>
          </p:cNvSpPr>
          <p:nvPr/>
        </p:nvSpPr>
        <p:spPr bwMode="auto">
          <a:xfrm>
            <a:off x="46624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0" name="Freeform 48"/>
          <p:cNvSpPr>
            <a:spLocks/>
          </p:cNvSpPr>
          <p:nvPr/>
        </p:nvSpPr>
        <p:spPr bwMode="auto">
          <a:xfrm>
            <a:off x="4718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47847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Freeform 50"/>
          <p:cNvSpPr>
            <a:spLocks/>
          </p:cNvSpPr>
          <p:nvPr/>
        </p:nvSpPr>
        <p:spPr bwMode="auto">
          <a:xfrm>
            <a:off x="4784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3" name="Freeform 51"/>
          <p:cNvSpPr>
            <a:spLocks/>
          </p:cNvSpPr>
          <p:nvPr/>
        </p:nvSpPr>
        <p:spPr bwMode="auto">
          <a:xfrm>
            <a:off x="4840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49085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Freeform 53"/>
          <p:cNvSpPr>
            <a:spLocks/>
          </p:cNvSpPr>
          <p:nvPr/>
        </p:nvSpPr>
        <p:spPr bwMode="auto">
          <a:xfrm>
            <a:off x="4908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/>
          </p:cNvSpPr>
          <p:nvPr/>
        </p:nvSpPr>
        <p:spPr bwMode="auto">
          <a:xfrm>
            <a:off x="49625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50260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Freeform 56"/>
          <p:cNvSpPr>
            <a:spLocks/>
          </p:cNvSpPr>
          <p:nvPr/>
        </p:nvSpPr>
        <p:spPr bwMode="auto">
          <a:xfrm>
            <a:off x="5026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9" name="Freeform 57"/>
          <p:cNvSpPr>
            <a:spLocks/>
          </p:cNvSpPr>
          <p:nvPr/>
        </p:nvSpPr>
        <p:spPr bwMode="auto">
          <a:xfrm>
            <a:off x="5081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51498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5149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2" name="Freeform 60"/>
          <p:cNvSpPr>
            <a:spLocks/>
          </p:cNvSpPr>
          <p:nvPr/>
        </p:nvSpPr>
        <p:spPr bwMode="auto">
          <a:xfrm>
            <a:off x="5203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52720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>
            <a:off x="52720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>
            <a:off x="5327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>
            <a:off x="53990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53990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5454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9" name="Oval 67"/>
          <p:cNvSpPr>
            <a:spLocks noChangeArrowheads="1"/>
          </p:cNvSpPr>
          <p:nvPr/>
        </p:nvSpPr>
        <p:spPr bwMode="auto">
          <a:xfrm>
            <a:off x="55213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55213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55768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2" name="Oval 70"/>
          <p:cNvSpPr>
            <a:spLocks noChangeArrowheads="1"/>
          </p:cNvSpPr>
          <p:nvPr/>
        </p:nvSpPr>
        <p:spPr bwMode="auto">
          <a:xfrm>
            <a:off x="56451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" name="Freeform 71"/>
          <p:cNvSpPr>
            <a:spLocks/>
          </p:cNvSpPr>
          <p:nvPr/>
        </p:nvSpPr>
        <p:spPr bwMode="auto">
          <a:xfrm>
            <a:off x="56451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56991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57673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Freeform 74"/>
          <p:cNvSpPr>
            <a:spLocks/>
          </p:cNvSpPr>
          <p:nvPr/>
        </p:nvSpPr>
        <p:spPr bwMode="auto">
          <a:xfrm>
            <a:off x="57673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7" name="Freeform 75"/>
          <p:cNvSpPr>
            <a:spLocks/>
          </p:cNvSpPr>
          <p:nvPr/>
        </p:nvSpPr>
        <p:spPr bwMode="auto">
          <a:xfrm>
            <a:off x="58229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8" name="Oval 76"/>
          <p:cNvSpPr>
            <a:spLocks noChangeArrowheads="1"/>
          </p:cNvSpPr>
          <p:nvPr/>
        </p:nvSpPr>
        <p:spPr bwMode="auto">
          <a:xfrm>
            <a:off x="58896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Freeform 77"/>
          <p:cNvSpPr>
            <a:spLocks/>
          </p:cNvSpPr>
          <p:nvPr/>
        </p:nvSpPr>
        <p:spPr bwMode="auto">
          <a:xfrm>
            <a:off x="58896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0" name="Freeform 78"/>
          <p:cNvSpPr>
            <a:spLocks/>
          </p:cNvSpPr>
          <p:nvPr/>
        </p:nvSpPr>
        <p:spPr bwMode="auto">
          <a:xfrm>
            <a:off x="59451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60134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Freeform 80"/>
          <p:cNvSpPr>
            <a:spLocks/>
          </p:cNvSpPr>
          <p:nvPr/>
        </p:nvSpPr>
        <p:spPr bwMode="auto">
          <a:xfrm>
            <a:off x="60134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3" name="Freeform 81"/>
          <p:cNvSpPr>
            <a:spLocks/>
          </p:cNvSpPr>
          <p:nvPr/>
        </p:nvSpPr>
        <p:spPr bwMode="auto">
          <a:xfrm>
            <a:off x="60674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4" name="Oval 82"/>
          <p:cNvSpPr>
            <a:spLocks noChangeArrowheads="1"/>
          </p:cNvSpPr>
          <p:nvPr/>
        </p:nvSpPr>
        <p:spPr bwMode="auto">
          <a:xfrm>
            <a:off x="61309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61309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6" name="Freeform 84"/>
          <p:cNvSpPr>
            <a:spLocks/>
          </p:cNvSpPr>
          <p:nvPr/>
        </p:nvSpPr>
        <p:spPr bwMode="auto">
          <a:xfrm>
            <a:off x="61864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7" name="Oval 85"/>
          <p:cNvSpPr>
            <a:spLocks noChangeArrowheads="1"/>
          </p:cNvSpPr>
          <p:nvPr/>
        </p:nvSpPr>
        <p:spPr bwMode="auto">
          <a:xfrm>
            <a:off x="62547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8" name="Freeform 86"/>
          <p:cNvSpPr>
            <a:spLocks/>
          </p:cNvSpPr>
          <p:nvPr/>
        </p:nvSpPr>
        <p:spPr bwMode="auto">
          <a:xfrm>
            <a:off x="6254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9" name="Freeform 87"/>
          <p:cNvSpPr>
            <a:spLocks/>
          </p:cNvSpPr>
          <p:nvPr/>
        </p:nvSpPr>
        <p:spPr bwMode="auto">
          <a:xfrm>
            <a:off x="6308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0" name="Oval 88"/>
          <p:cNvSpPr>
            <a:spLocks noChangeArrowheads="1"/>
          </p:cNvSpPr>
          <p:nvPr/>
        </p:nvSpPr>
        <p:spPr bwMode="auto">
          <a:xfrm>
            <a:off x="63769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1" name="Freeform 89"/>
          <p:cNvSpPr>
            <a:spLocks/>
          </p:cNvSpPr>
          <p:nvPr/>
        </p:nvSpPr>
        <p:spPr bwMode="auto">
          <a:xfrm>
            <a:off x="6376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2" name="Freeform 90"/>
          <p:cNvSpPr>
            <a:spLocks/>
          </p:cNvSpPr>
          <p:nvPr/>
        </p:nvSpPr>
        <p:spPr bwMode="auto">
          <a:xfrm>
            <a:off x="6432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3" name="Oval 91"/>
          <p:cNvSpPr>
            <a:spLocks noChangeArrowheads="1"/>
          </p:cNvSpPr>
          <p:nvPr/>
        </p:nvSpPr>
        <p:spPr bwMode="auto">
          <a:xfrm>
            <a:off x="64992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4" name="Freeform 92"/>
          <p:cNvSpPr>
            <a:spLocks/>
          </p:cNvSpPr>
          <p:nvPr/>
        </p:nvSpPr>
        <p:spPr bwMode="auto">
          <a:xfrm>
            <a:off x="6499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5" name="Freeform 93"/>
          <p:cNvSpPr>
            <a:spLocks/>
          </p:cNvSpPr>
          <p:nvPr/>
        </p:nvSpPr>
        <p:spPr bwMode="auto">
          <a:xfrm>
            <a:off x="65547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6" name="Oval 94"/>
          <p:cNvSpPr>
            <a:spLocks noChangeArrowheads="1"/>
          </p:cNvSpPr>
          <p:nvPr/>
        </p:nvSpPr>
        <p:spPr bwMode="auto">
          <a:xfrm>
            <a:off x="66230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7" name="Freeform 95"/>
          <p:cNvSpPr>
            <a:spLocks/>
          </p:cNvSpPr>
          <p:nvPr/>
        </p:nvSpPr>
        <p:spPr bwMode="auto">
          <a:xfrm>
            <a:off x="6623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8" name="Freeform 96"/>
          <p:cNvSpPr>
            <a:spLocks/>
          </p:cNvSpPr>
          <p:nvPr/>
        </p:nvSpPr>
        <p:spPr bwMode="auto">
          <a:xfrm>
            <a:off x="6677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9" name="Oval 97"/>
          <p:cNvSpPr>
            <a:spLocks noChangeArrowheads="1"/>
          </p:cNvSpPr>
          <p:nvPr/>
        </p:nvSpPr>
        <p:spPr bwMode="auto">
          <a:xfrm>
            <a:off x="67452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0" name="Freeform 98"/>
          <p:cNvSpPr>
            <a:spLocks/>
          </p:cNvSpPr>
          <p:nvPr/>
        </p:nvSpPr>
        <p:spPr bwMode="auto">
          <a:xfrm>
            <a:off x="6745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1" name="Freeform 99"/>
          <p:cNvSpPr>
            <a:spLocks/>
          </p:cNvSpPr>
          <p:nvPr/>
        </p:nvSpPr>
        <p:spPr bwMode="auto">
          <a:xfrm>
            <a:off x="6800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2" name="Oval 100"/>
          <p:cNvSpPr>
            <a:spLocks noChangeArrowheads="1"/>
          </p:cNvSpPr>
          <p:nvPr/>
        </p:nvSpPr>
        <p:spPr bwMode="auto">
          <a:xfrm>
            <a:off x="68643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3" name="Freeform 101"/>
          <p:cNvSpPr>
            <a:spLocks/>
          </p:cNvSpPr>
          <p:nvPr/>
        </p:nvSpPr>
        <p:spPr bwMode="auto">
          <a:xfrm>
            <a:off x="68643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4" name="Freeform 102"/>
          <p:cNvSpPr>
            <a:spLocks/>
          </p:cNvSpPr>
          <p:nvPr/>
        </p:nvSpPr>
        <p:spPr bwMode="auto">
          <a:xfrm>
            <a:off x="69183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69865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" name="Freeform 104"/>
          <p:cNvSpPr>
            <a:spLocks/>
          </p:cNvSpPr>
          <p:nvPr/>
        </p:nvSpPr>
        <p:spPr bwMode="auto">
          <a:xfrm>
            <a:off x="6986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" name="Freeform 105"/>
          <p:cNvSpPr>
            <a:spLocks/>
          </p:cNvSpPr>
          <p:nvPr/>
        </p:nvSpPr>
        <p:spPr bwMode="auto">
          <a:xfrm>
            <a:off x="70421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71088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" name="Freeform 107"/>
          <p:cNvSpPr>
            <a:spLocks/>
          </p:cNvSpPr>
          <p:nvPr/>
        </p:nvSpPr>
        <p:spPr bwMode="auto">
          <a:xfrm>
            <a:off x="7108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71643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72326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" name="Freeform 110"/>
          <p:cNvSpPr>
            <a:spLocks/>
          </p:cNvSpPr>
          <p:nvPr/>
        </p:nvSpPr>
        <p:spPr bwMode="auto">
          <a:xfrm>
            <a:off x="7232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3" name="Freeform 111"/>
          <p:cNvSpPr>
            <a:spLocks/>
          </p:cNvSpPr>
          <p:nvPr/>
        </p:nvSpPr>
        <p:spPr bwMode="auto">
          <a:xfrm>
            <a:off x="72866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73548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" name="Freeform 113"/>
          <p:cNvSpPr>
            <a:spLocks/>
          </p:cNvSpPr>
          <p:nvPr/>
        </p:nvSpPr>
        <p:spPr bwMode="auto">
          <a:xfrm>
            <a:off x="73548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6" name="Freeform 114"/>
          <p:cNvSpPr>
            <a:spLocks/>
          </p:cNvSpPr>
          <p:nvPr/>
        </p:nvSpPr>
        <p:spPr bwMode="auto">
          <a:xfrm>
            <a:off x="74104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7" name="Oval 115"/>
          <p:cNvSpPr>
            <a:spLocks noChangeArrowheads="1"/>
          </p:cNvSpPr>
          <p:nvPr/>
        </p:nvSpPr>
        <p:spPr bwMode="auto">
          <a:xfrm>
            <a:off x="74771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" name="Freeform 116"/>
          <p:cNvSpPr>
            <a:spLocks/>
          </p:cNvSpPr>
          <p:nvPr/>
        </p:nvSpPr>
        <p:spPr bwMode="auto">
          <a:xfrm>
            <a:off x="74771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9" name="Freeform 117"/>
          <p:cNvSpPr>
            <a:spLocks/>
          </p:cNvSpPr>
          <p:nvPr/>
        </p:nvSpPr>
        <p:spPr bwMode="auto">
          <a:xfrm>
            <a:off x="75326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0" name="Oval 118"/>
          <p:cNvSpPr>
            <a:spLocks noChangeArrowheads="1"/>
          </p:cNvSpPr>
          <p:nvPr/>
        </p:nvSpPr>
        <p:spPr bwMode="auto">
          <a:xfrm>
            <a:off x="75961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" name="Freeform 119"/>
          <p:cNvSpPr>
            <a:spLocks/>
          </p:cNvSpPr>
          <p:nvPr/>
        </p:nvSpPr>
        <p:spPr bwMode="auto">
          <a:xfrm>
            <a:off x="75961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2" name="Freeform 120"/>
          <p:cNvSpPr>
            <a:spLocks/>
          </p:cNvSpPr>
          <p:nvPr/>
        </p:nvSpPr>
        <p:spPr bwMode="auto">
          <a:xfrm>
            <a:off x="7651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3" name="Oval 121"/>
          <p:cNvSpPr>
            <a:spLocks noChangeArrowheads="1"/>
          </p:cNvSpPr>
          <p:nvPr/>
        </p:nvSpPr>
        <p:spPr bwMode="auto">
          <a:xfrm>
            <a:off x="77184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" name="Freeform 122"/>
          <p:cNvSpPr>
            <a:spLocks/>
          </p:cNvSpPr>
          <p:nvPr/>
        </p:nvSpPr>
        <p:spPr bwMode="auto">
          <a:xfrm>
            <a:off x="77184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5" name="Freeform 123"/>
          <p:cNvSpPr>
            <a:spLocks/>
          </p:cNvSpPr>
          <p:nvPr/>
        </p:nvSpPr>
        <p:spPr bwMode="auto">
          <a:xfrm>
            <a:off x="7773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6" name="Oval 124"/>
          <p:cNvSpPr>
            <a:spLocks noChangeArrowheads="1"/>
          </p:cNvSpPr>
          <p:nvPr/>
        </p:nvSpPr>
        <p:spPr bwMode="auto">
          <a:xfrm>
            <a:off x="78422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" name="Freeform 125"/>
          <p:cNvSpPr>
            <a:spLocks/>
          </p:cNvSpPr>
          <p:nvPr/>
        </p:nvSpPr>
        <p:spPr bwMode="auto">
          <a:xfrm>
            <a:off x="78422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8" name="Freeform 126"/>
          <p:cNvSpPr>
            <a:spLocks/>
          </p:cNvSpPr>
          <p:nvPr/>
        </p:nvSpPr>
        <p:spPr bwMode="auto">
          <a:xfrm>
            <a:off x="7896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9" name="Oval 127"/>
          <p:cNvSpPr>
            <a:spLocks noChangeArrowheads="1"/>
          </p:cNvSpPr>
          <p:nvPr/>
        </p:nvSpPr>
        <p:spPr bwMode="auto">
          <a:xfrm>
            <a:off x="79644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" name="Freeform 128"/>
          <p:cNvSpPr>
            <a:spLocks/>
          </p:cNvSpPr>
          <p:nvPr/>
        </p:nvSpPr>
        <p:spPr bwMode="auto">
          <a:xfrm>
            <a:off x="79644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1" name="Freeform 129"/>
          <p:cNvSpPr>
            <a:spLocks/>
          </p:cNvSpPr>
          <p:nvPr/>
        </p:nvSpPr>
        <p:spPr bwMode="auto">
          <a:xfrm>
            <a:off x="8020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2" name="Oval 130"/>
          <p:cNvSpPr>
            <a:spLocks noChangeArrowheads="1"/>
          </p:cNvSpPr>
          <p:nvPr/>
        </p:nvSpPr>
        <p:spPr bwMode="auto">
          <a:xfrm>
            <a:off x="80867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" name="Freeform 131"/>
          <p:cNvSpPr>
            <a:spLocks/>
          </p:cNvSpPr>
          <p:nvPr/>
        </p:nvSpPr>
        <p:spPr bwMode="auto">
          <a:xfrm>
            <a:off x="8086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4" name="Freeform 132"/>
          <p:cNvSpPr>
            <a:spLocks/>
          </p:cNvSpPr>
          <p:nvPr/>
        </p:nvSpPr>
        <p:spPr bwMode="auto">
          <a:xfrm>
            <a:off x="8142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5" name="Oval 133"/>
          <p:cNvSpPr>
            <a:spLocks noChangeArrowheads="1"/>
          </p:cNvSpPr>
          <p:nvPr/>
        </p:nvSpPr>
        <p:spPr bwMode="auto">
          <a:xfrm>
            <a:off x="82105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" name="Freeform 134"/>
          <p:cNvSpPr>
            <a:spLocks/>
          </p:cNvSpPr>
          <p:nvPr/>
        </p:nvSpPr>
        <p:spPr bwMode="auto">
          <a:xfrm>
            <a:off x="8210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7" name="Freeform 135"/>
          <p:cNvSpPr>
            <a:spLocks/>
          </p:cNvSpPr>
          <p:nvPr/>
        </p:nvSpPr>
        <p:spPr bwMode="auto">
          <a:xfrm>
            <a:off x="82645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8" name="Oval 136"/>
          <p:cNvSpPr>
            <a:spLocks noChangeArrowheads="1"/>
          </p:cNvSpPr>
          <p:nvPr/>
        </p:nvSpPr>
        <p:spPr bwMode="auto">
          <a:xfrm>
            <a:off x="83280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" name="Freeform 137"/>
          <p:cNvSpPr>
            <a:spLocks/>
          </p:cNvSpPr>
          <p:nvPr/>
        </p:nvSpPr>
        <p:spPr bwMode="auto">
          <a:xfrm>
            <a:off x="8328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0" name="Freeform 138"/>
          <p:cNvSpPr>
            <a:spLocks/>
          </p:cNvSpPr>
          <p:nvPr/>
        </p:nvSpPr>
        <p:spPr bwMode="auto">
          <a:xfrm>
            <a:off x="8383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1" name="Oval 139"/>
          <p:cNvSpPr>
            <a:spLocks noChangeArrowheads="1"/>
          </p:cNvSpPr>
          <p:nvPr/>
        </p:nvSpPr>
        <p:spPr bwMode="auto">
          <a:xfrm>
            <a:off x="84518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2" name="Freeform 140"/>
          <p:cNvSpPr>
            <a:spLocks/>
          </p:cNvSpPr>
          <p:nvPr/>
        </p:nvSpPr>
        <p:spPr bwMode="auto">
          <a:xfrm>
            <a:off x="8451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3" name="Freeform 141"/>
          <p:cNvSpPr>
            <a:spLocks/>
          </p:cNvSpPr>
          <p:nvPr/>
        </p:nvSpPr>
        <p:spPr bwMode="auto">
          <a:xfrm>
            <a:off x="8505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4" name="Oval 142"/>
          <p:cNvSpPr>
            <a:spLocks noChangeArrowheads="1"/>
          </p:cNvSpPr>
          <p:nvPr/>
        </p:nvSpPr>
        <p:spPr bwMode="auto">
          <a:xfrm>
            <a:off x="85740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" name="Freeform 143"/>
          <p:cNvSpPr>
            <a:spLocks/>
          </p:cNvSpPr>
          <p:nvPr/>
        </p:nvSpPr>
        <p:spPr bwMode="auto">
          <a:xfrm>
            <a:off x="85740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6" name="Freeform 144"/>
          <p:cNvSpPr>
            <a:spLocks/>
          </p:cNvSpPr>
          <p:nvPr/>
        </p:nvSpPr>
        <p:spPr bwMode="auto">
          <a:xfrm>
            <a:off x="8629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217" name="Group 145"/>
          <p:cNvGrpSpPr>
            <a:grpSpLocks/>
          </p:cNvGrpSpPr>
          <p:nvPr/>
        </p:nvGrpSpPr>
        <p:grpSpPr bwMode="auto">
          <a:xfrm>
            <a:off x="2465388" y="1700213"/>
            <a:ext cx="479425" cy="776287"/>
            <a:chOff x="1747" y="1071"/>
            <a:chExt cx="340" cy="489"/>
          </a:xfrm>
        </p:grpSpPr>
        <p:sp>
          <p:nvSpPr>
            <p:cNvPr id="3458" name="Oval 146"/>
            <p:cNvSpPr>
              <a:spLocks noChangeArrowheads="1"/>
            </p:cNvSpPr>
            <p:nvPr/>
          </p:nvSpPr>
          <p:spPr bwMode="auto">
            <a:xfrm>
              <a:off x="1747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" name="Freeform 147"/>
            <p:cNvSpPr>
              <a:spLocks/>
            </p:cNvSpPr>
            <p:nvPr/>
          </p:nvSpPr>
          <p:spPr bwMode="auto">
            <a:xfrm>
              <a:off x="1747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" name="Freeform 148"/>
            <p:cNvSpPr>
              <a:spLocks/>
            </p:cNvSpPr>
            <p:nvPr/>
          </p:nvSpPr>
          <p:spPr bwMode="auto">
            <a:xfrm>
              <a:off x="1786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" name="Oval 149"/>
            <p:cNvSpPr>
              <a:spLocks noChangeArrowheads="1"/>
            </p:cNvSpPr>
            <p:nvPr/>
          </p:nvSpPr>
          <p:spPr bwMode="auto">
            <a:xfrm>
              <a:off x="1834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" name="Freeform 150"/>
            <p:cNvSpPr>
              <a:spLocks/>
            </p:cNvSpPr>
            <p:nvPr/>
          </p:nvSpPr>
          <p:spPr bwMode="auto">
            <a:xfrm>
              <a:off x="183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" name="Freeform 151"/>
            <p:cNvSpPr>
              <a:spLocks/>
            </p:cNvSpPr>
            <p:nvPr/>
          </p:nvSpPr>
          <p:spPr bwMode="auto">
            <a:xfrm>
              <a:off x="1873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" name="Oval 152"/>
            <p:cNvSpPr>
              <a:spLocks noChangeArrowheads="1"/>
            </p:cNvSpPr>
            <p:nvPr/>
          </p:nvSpPr>
          <p:spPr bwMode="auto">
            <a:xfrm>
              <a:off x="1921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" name="Freeform 153"/>
            <p:cNvSpPr>
              <a:spLocks/>
            </p:cNvSpPr>
            <p:nvPr/>
          </p:nvSpPr>
          <p:spPr bwMode="auto">
            <a:xfrm>
              <a:off x="1921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" name="Freeform 154"/>
            <p:cNvSpPr>
              <a:spLocks/>
            </p:cNvSpPr>
            <p:nvPr/>
          </p:nvSpPr>
          <p:spPr bwMode="auto">
            <a:xfrm>
              <a:off x="1960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" name="Oval 155"/>
            <p:cNvSpPr>
              <a:spLocks noChangeArrowheads="1"/>
            </p:cNvSpPr>
            <p:nvPr/>
          </p:nvSpPr>
          <p:spPr bwMode="auto">
            <a:xfrm>
              <a:off x="2005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" name="Freeform 156"/>
            <p:cNvSpPr>
              <a:spLocks/>
            </p:cNvSpPr>
            <p:nvPr/>
          </p:nvSpPr>
          <p:spPr bwMode="auto">
            <a:xfrm>
              <a:off x="2005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" name="Freeform 157"/>
            <p:cNvSpPr>
              <a:spLocks/>
            </p:cNvSpPr>
            <p:nvPr/>
          </p:nvSpPr>
          <p:spPr bwMode="auto">
            <a:xfrm>
              <a:off x="204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" name="Oval 158"/>
            <p:cNvSpPr>
              <a:spLocks noChangeArrowheads="1"/>
            </p:cNvSpPr>
            <p:nvPr/>
          </p:nvSpPr>
          <p:spPr bwMode="auto">
            <a:xfrm flipV="1">
              <a:off x="1747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" name="Freeform 159"/>
            <p:cNvSpPr>
              <a:spLocks/>
            </p:cNvSpPr>
            <p:nvPr/>
          </p:nvSpPr>
          <p:spPr bwMode="auto">
            <a:xfrm flipV="1">
              <a:off x="1747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" name="Freeform 160"/>
            <p:cNvSpPr>
              <a:spLocks/>
            </p:cNvSpPr>
            <p:nvPr/>
          </p:nvSpPr>
          <p:spPr bwMode="auto">
            <a:xfrm flipV="1">
              <a:off x="1786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" name="Oval 161"/>
            <p:cNvSpPr>
              <a:spLocks noChangeArrowheads="1"/>
            </p:cNvSpPr>
            <p:nvPr/>
          </p:nvSpPr>
          <p:spPr bwMode="auto">
            <a:xfrm flipV="1">
              <a:off x="1834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" name="Freeform 162"/>
            <p:cNvSpPr>
              <a:spLocks/>
            </p:cNvSpPr>
            <p:nvPr/>
          </p:nvSpPr>
          <p:spPr bwMode="auto">
            <a:xfrm flipV="1">
              <a:off x="183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" name="Freeform 163"/>
            <p:cNvSpPr>
              <a:spLocks/>
            </p:cNvSpPr>
            <p:nvPr/>
          </p:nvSpPr>
          <p:spPr bwMode="auto">
            <a:xfrm flipV="1">
              <a:off x="1873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" name="Oval 164"/>
            <p:cNvSpPr>
              <a:spLocks noChangeArrowheads="1"/>
            </p:cNvSpPr>
            <p:nvPr/>
          </p:nvSpPr>
          <p:spPr bwMode="auto">
            <a:xfrm flipV="1">
              <a:off x="1921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" name="Freeform 165"/>
            <p:cNvSpPr>
              <a:spLocks/>
            </p:cNvSpPr>
            <p:nvPr/>
          </p:nvSpPr>
          <p:spPr bwMode="auto">
            <a:xfrm flipV="1">
              <a:off x="1921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" name="Freeform 166"/>
            <p:cNvSpPr>
              <a:spLocks/>
            </p:cNvSpPr>
            <p:nvPr/>
          </p:nvSpPr>
          <p:spPr bwMode="auto">
            <a:xfrm flipV="1">
              <a:off x="1960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" name="Oval 167"/>
            <p:cNvSpPr>
              <a:spLocks noChangeArrowheads="1"/>
            </p:cNvSpPr>
            <p:nvPr/>
          </p:nvSpPr>
          <p:spPr bwMode="auto">
            <a:xfrm flipV="1">
              <a:off x="2005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" name="Freeform 168"/>
            <p:cNvSpPr>
              <a:spLocks/>
            </p:cNvSpPr>
            <p:nvPr/>
          </p:nvSpPr>
          <p:spPr bwMode="auto">
            <a:xfrm flipV="1">
              <a:off x="2005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" name="Freeform 169"/>
            <p:cNvSpPr>
              <a:spLocks/>
            </p:cNvSpPr>
            <p:nvPr/>
          </p:nvSpPr>
          <p:spPr bwMode="auto">
            <a:xfrm flipV="1">
              <a:off x="204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18" name="Oval 170"/>
          <p:cNvSpPr>
            <a:spLocks noChangeArrowheads="1"/>
          </p:cNvSpPr>
          <p:nvPr/>
        </p:nvSpPr>
        <p:spPr bwMode="auto">
          <a:xfrm flipV="1">
            <a:off x="29527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9" name="Freeform 171"/>
          <p:cNvSpPr>
            <a:spLocks/>
          </p:cNvSpPr>
          <p:nvPr/>
        </p:nvSpPr>
        <p:spPr bwMode="auto">
          <a:xfrm flipV="1">
            <a:off x="2952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0" name="Freeform 172"/>
          <p:cNvSpPr>
            <a:spLocks/>
          </p:cNvSpPr>
          <p:nvPr/>
        </p:nvSpPr>
        <p:spPr bwMode="auto">
          <a:xfrm flipV="1">
            <a:off x="3006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1" name="Oval 173"/>
          <p:cNvSpPr>
            <a:spLocks noChangeArrowheads="1"/>
          </p:cNvSpPr>
          <p:nvPr/>
        </p:nvSpPr>
        <p:spPr bwMode="auto">
          <a:xfrm flipV="1">
            <a:off x="30749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2" name="Freeform 174"/>
          <p:cNvSpPr>
            <a:spLocks/>
          </p:cNvSpPr>
          <p:nvPr/>
        </p:nvSpPr>
        <p:spPr bwMode="auto">
          <a:xfrm flipV="1">
            <a:off x="3074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3" name="Freeform 175"/>
          <p:cNvSpPr>
            <a:spLocks/>
          </p:cNvSpPr>
          <p:nvPr/>
        </p:nvSpPr>
        <p:spPr bwMode="auto">
          <a:xfrm flipV="1">
            <a:off x="3130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4" name="Oval 176"/>
          <p:cNvSpPr>
            <a:spLocks noChangeArrowheads="1"/>
          </p:cNvSpPr>
          <p:nvPr/>
        </p:nvSpPr>
        <p:spPr bwMode="auto">
          <a:xfrm flipV="1">
            <a:off x="31972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5" name="Freeform 177"/>
          <p:cNvSpPr>
            <a:spLocks/>
          </p:cNvSpPr>
          <p:nvPr/>
        </p:nvSpPr>
        <p:spPr bwMode="auto">
          <a:xfrm flipV="1">
            <a:off x="3197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6" name="Freeform 178"/>
          <p:cNvSpPr>
            <a:spLocks/>
          </p:cNvSpPr>
          <p:nvPr/>
        </p:nvSpPr>
        <p:spPr bwMode="auto">
          <a:xfrm flipV="1">
            <a:off x="32527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7" name="Oval 179"/>
          <p:cNvSpPr>
            <a:spLocks noChangeArrowheads="1"/>
          </p:cNvSpPr>
          <p:nvPr/>
        </p:nvSpPr>
        <p:spPr bwMode="auto">
          <a:xfrm flipV="1">
            <a:off x="33210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8" name="Freeform 180"/>
          <p:cNvSpPr>
            <a:spLocks/>
          </p:cNvSpPr>
          <p:nvPr/>
        </p:nvSpPr>
        <p:spPr bwMode="auto">
          <a:xfrm flipV="1">
            <a:off x="3321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9" name="Freeform 181"/>
          <p:cNvSpPr>
            <a:spLocks/>
          </p:cNvSpPr>
          <p:nvPr/>
        </p:nvSpPr>
        <p:spPr bwMode="auto">
          <a:xfrm flipV="1">
            <a:off x="3375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0" name="Oval 182"/>
          <p:cNvSpPr>
            <a:spLocks noChangeArrowheads="1"/>
          </p:cNvSpPr>
          <p:nvPr/>
        </p:nvSpPr>
        <p:spPr bwMode="auto">
          <a:xfrm flipV="1">
            <a:off x="34432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1" name="Freeform 183"/>
          <p:cNvSpPr>
            <a:spLocks/>
          </p:cNvSpPr>
          <p:nvPr/>
        </p:nvSpPr>
        <p:spPr bwMode="auto">
          <a:xfrm flipV="1">
            <a:off x="3443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2" name="Freeform 184"/>
          <p:cNvSpPr>
            <a:spLocks/>
          </p:cNvSpPr>
          <p:nvPr/>
        </p:nvSpPr>
        <p:spPr bwMode="auto">
          <a:xfrm flipV="1">
            <a:off x="3498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3" name="Oval 185"/>
          <p:cNvSpPr>
            <a:spLocks noChangeArrowheads="1"/>
          </p:cNvSpPr>
          <p:nvPr/>
        </p:nvSpPr>
        <p:spPr bwMode="auto">
          <a:xfrm flipV="1">
            <a:off x="35623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4" name="Freeform 186"/>
          <p:cNvSpPr>
            <a:spLocks/>
          </p:cNvSpPr>
          <p:nvPr/>
        </p:nvSpPr>
        <p:spPr bwMode="auto">
          <a:xfrm flipV="1">
            <a:off x="35623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5" name="Freeform 187"/>
          <p:cNvSpPr>
            <a:spLocks/>
          </p:cNvSpPr>
          <p:nvPr/>
        </p:nvSpPr>
        <p:spPr bwMode="auto">
          <a:xfrm flipV="1">
            <a:off x="36163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6" name="Oval 188"/>
          <p:cNvSpPr>
            <a:spLocks noChangeArrowheads="1"/>
          </p:cNvSpPr>
          <p:nvPr/>
        </p:nvSpPr>
        <p:spPr bwMode="auto">
          <a:xfrm flipV="1">
            <a:off x="36845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7" name="Freeform 189"/>
          <p:cNvSpPr>
            <a:spLocks/>
          </p:cNvSpPr>
          <p:nvPr/>
        </p:nvSpPr>
        <p:spPr bwMode="auto">
          <a:xfrm flipV="1">
            <a:off x="3684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8" name="Freeform 190"/>
          <p:cNvSpPr>
            <a:spLocks/>
          </p:cNvSpPr>
          <p:nvPr/>
        </p:nvSpPr>
        <p:spPr bwMode="auto">
          <a:xfrm flipV="1">
            <a:off x="37401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9" name="Oval 191"/>
          <p:cNvSpPr>
            <a:spLocks noChangeArrowheads="1"/>
          </p:cNvSpPr>
          <p:nvPr/>
        </p:nvSpPr>
        <p:spPr bwMode="auto">
          <a:xfrm flipV="1">
            <a:off x="38068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0" name="Freeform 192"/>
          <p:cNvSpPr>
            <a:spLocks/>
          </p:cNvSpPr>
          <p:nvPr/>
        </p:nvSpPr>
        <p:spPr bwMode="auto">
          <a:xfrm flipV="1">
            <a:off x="3806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1" name="Freeform 193"/>
          <p:cNvSpPr>
            <a:spLocks/>
          </p:cNvSpPr>
          <p:nvPr/>
        </p:nvSpPr>
        <p:spPr bwMode="auto">
          <a:xfrm flipV="1">
            <a:off x="38623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2" name="Oval 194"/>
          <p:cNvSpPr>
            <a:spLocks noChangeArrowheads="1"/>
          </p:cNvSpPr>
          <p:nvPr/>
        </p:nvSpPr>
        <p:spPr bwMode="auto">
          <a:xfrm flipV="1">
            <a:off x="39306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3" name="Freeform 195"/>
          <p:cNvSpPr>
            <a:spLocks/>
          </p:cNvSpPr>
          <p:nvPr/>
        </p:nvSpPr>
        <p:spPr bwMode="auto">
          <a:xfrm flipV="1">
            <a:off x="3930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4" name="Freeform 196"/>
          <p:cNvSpPr>
            <a:spLocks/>
          </p:cNvSpPr>
          <p:nvPr/>
        </p:nvSpPr>
        <p:spPr bwMode="auto">
          <a:xfrm flipV="1">
            <a:off x="39846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5" name="Oval 197"/>
          <p:cNvSpPr>
            <a:spLocks noChangeArrowheads="1"/>
          </p:cNvSpPr>
          <p:nvPr/>
        </p:nvSpPr>
        <p:spPr bwMode="auto">
          <a:xfrm flipV="1">
            <a:off x="40528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6" name="Freeform 198"/>
          <p:cNvSpPr>
            <a:spLocks/>
          </p:cNvSpPr>
          <p:nvPr/>
        </p:nvSpPr>
        <p:spPr bwMode="auto">
          <a:xfrm flipV="1">
            <a:off x="40528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7" name="Freeform 199"/>
          <p:cNvSpPr>
            <a:spLocks/>
          </p:cNvSpPr>
          <p:nvPr/>
        </p:nvSpPr>
        <p:spPr bwMode="auto">
          <a:xfrm flipV="1">
            <a:off x="41084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8" name="Oval 200"/>
          <p:cNvSpPr>
            <a:spLocks noChangeArrowheads="1"/>
          </p:cNvSpPr>
          <p:nvPr/>
        </p:nvSpPr>
        <p:spPr bwMode="auto">
          <a:xfrm flipV="1">
            <a:off x="41751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9" name="Freeform 201"/>
          <p:cNvSpPr>
            <a:spLocks/>
          </p:cNvSpPr>
          <p:nvPr/>
        </p:nvSpPr>
        <p:spPr bwMode="auto">
          <a:xfrm flipV="1">
            <a:off x="41751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0" name="Freeform 202"/>
          <p:cNvSpPr>
            <a:spLocks/>
          </p:cNvSpPr>
          <p:nvPr/>
        </p:nvSpPr>
        <p:spPr bwMode="auto">
          <a:xfrm flipV="1">
            <a:off x="42306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1" name="Oval 203"/>
          <p:cNvSpPr>
            <a:spLocks noChangeArrowheads="1"/>
          </p:cNvSpPr>
          <p:nvPr/>
        </p:nvSpPr>
        <p:spPr bwMode="auto">
          <a:xfrm flipV="1">
            <a:off x="42941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2" name="Freeform 204"/>
          <p:cNvSpPr>
            <a:spLocks/>
          </p:cNvSpPr>
          <p:nvPr/>
        </p:nvSpPr>
        <p:spPr bwMode="auto">
          <a:xfrm flipV="1">
            <a:off x="42941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3" name="Freeform 205"/>
          <p:cNvSpPr>
            <a:spLocks/>
          </p:cNvSpPr>
          <p:nvPr/>
        </p:nvSpPr>
        <p:spPr bwMode="auto">
          <a:xfrm flipV="1">
            <a:off x="4349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4" name="Oval 206"/>
          <p:cNvSpPr>
            <a:spLocks noChangeArrowheads="1"/>
          </p:cNvSpPr>
          <p:nvPr/>
        </p:nvSpPr>
        <p:spPr bwMode="auto">
          <a:xfrm flipV="1">
            <a:off x="44164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5" name="Freeform 207"/>
          <p:cNvSpPr>
            <a:spLocks/>
          </p:cNvSpPr>
          <p:nvPr/>
        </p:nvSpPr>
        <p:spPr bwMode="auto">
          <a:xfrm flipV="1">
            <a:off x="44164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6" name="Freeform 208"/>
          <p:cNvSpPr>
            <a:spLocks/>
          </p:cNvSpPr>
          <p:nvPr/>
        </p:nvSpPr>
        <p:spPr bwMode="auto">
          <a:xfrm flipV="1">
            <a:off x="4471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7" name="Oval 209"/>
          <p:cNvSpPr>
            <a:spLocks noChangeArrowheads="1"/>
          </p:cNvSpPr>
          <p:nvPr/>
        </p:nvSpPr>
        <p:spPr bwMode="auto">
          <a:xfrm flipV="1">
            <a:off x="45402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8" name="Freeform 210"/>
          <p:cNvSpPr>
            <a:spLocks/>
          </p:cNvSpPr>
          <p:nvPr/>
        </p:nvSpPr>
        <p:spPr bwMode="auto">
          <a:xfrm flipV="1">
            <a:off x="45402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9" name="Freeform 211"/>
          <p:cNvSpPr>
            <a:spLocks/>
          </p:cNvSpPr>
          <p:nvPr/>
        </p:nvSpPr>
        <p:spPr bwMode="auto">
          <a:xfrm flipV="1">
            <a:off x="4594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0" name="Oval 212"/>
          <p:cNvSpPr>
            <a:spLocks noChangeArrowheads="1"/>
          </p:cNvSpPr>
          <p:nvPr/>
        </p:nvSpPr>
        <p:spPr bwMode="auto">
          <a:xfrm flipV="1">
            <a:off x="46624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1" name="Freeform 213"/>
          <p:cNvSpPr>
            <a:spLocks/>
          </p:cNvSpPr>
          <p:nvPr/>
        </p:nvSpPr>
        <p:spPr bwMode="auto">
          <a:xfrm flipV="1">
            <a:off x="46624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2" name="Freeform 214"/>
          <p:cNvSpPr>
            <a:spLocks/>
          </p:cNvSpPr>
          <p:nvPr/>
        </p:nvSpPr>
        <p:spPr bwMode="auto">
          <a:xfrm flipV="1">
            <a:off x="4718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3" name="Oval 215"/>
          <p:cNvSpPr>
            <a:spLocks noChangeArrowheads="1"/>
          </p:cNvSpPr>
          <p:nvPr/>
        </p:nvSpPr>
        <p:spPr bwMode="auto">
          <a:xfrm flipV="1">
            <a:off x="47847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4" name="Freeform 216"/>
          <p:cNvSpPr>
            <a:spLocks/>
          </p:cNvSpPr>
          <p:nvPr/>
        </p:nvSpPr>
        <p:spPr bwMode="auto">
          <a:xfrm flipV="1">
            <a:off x="4784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5" name="Freeform 217"/>
          <p:cNvSpPr>
            <a:spLocks/>
          </p:cNvSpPr>
          <p:nvPr/>
        </p:nvSpPr>
        <p:spPr bwMode="auto">
          <a:xfrm flipV="1">
            <a:off x="4840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6" name="Oval 218"/>
          <p:cNvSpPr>
            <a:spLocks noChangeArrowheads="1"/>
          </p:cNvSpPr>
          <p:nvPr/>
        </p:nvSpPr>
        <p:spPr bwMode="auto">
          <a:xfrm flipV="1">
            <a:off x="49085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7" name="Freeform 219"/>
          <p:cNvSpPr>
            <a:spLocks/>
          </p:cNvSpPr>
          <p:nvPr/>
        </p:nvSpPr>
        <p:spPr bwMode="auto">
          <a:xfrm flipV="1">
            <a:off x="4908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8" name="Freeform 220"/>
          <p:cNvSpPr>
            <a:spLocks/>
          </p:cNvSpPr>
          <p:nvPr/>
        </p:nvSpPr>
        <p:spPr bwMode="auto">
          <a:xfrm flipV="1">
            <a:off x="49625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9" name="Oval 221"/>
          <p:cNvSpPr>
            <a:spLocks noChangeArrowheads="1"/>
          </p:cNvSpPr>
          <p:nvPr/>
        </p:nvSpPr>
        <p:spPr bwMode="auto">
          <a:xfrm flipV="1">
            <a:off x="50260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0" name="Freeform 222"/>
          <p:cNvSpPr>
            <a:spLocks/>
          </p:cNvSpPr>
          <p:nvPr/>
        </p:nvSpPr>
        <p:spPr bwMode="auto">
          <a:xfrm flipV="1">
            <a:off x="5026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1" name="Freeform 223"/>
          <p:cNvSpPr>
            <a:spLocks/>
          </p:cNvSpPr>
          <p:nvPr/>
        </p:nvSpPr>
        <p:spPr bwMode="auto">
          <a:xfrm flipV="1">
            <a:off x="5081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2" name="Oval 224"/>
          <p:cNvSpPr>
            <a:spLocks noChangeArrowheads="1"/>
          </p:cNvSpPr>
          <p:nvPr/>
        </p:nvSpPr>
        <p:spPr bwMode="auto">
          <a:xfrm flipV="1">
            <a:off x="51498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3" name="Freeform 225"/>
          <p:cNvSpPr>
            <a:spLocks/>
          </p:cNvSpPr>
          <p:nvPr/>
        </p:nvSpPr>
        <p:spPr bwMode="auto">
          <a:xfrm flipV="1">
            <a:off x="5149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4" name="Freeform 226"/>
          <p:cNvSpPr>
            <a:spLocks/>
          </p:cNvSpPr>
          <p:nvPr/>
        </p:nvSpPr>
        <p:spPr bwMode="auto">
          <a:xfrm flipV="1">
            <a:off x="5203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5" name="Oval 227"/>
          <p:cNvSpPr>
            <a:spLocks noChangeArrowheads="1"/>
          </p:cNvSpPr>
          <p:nvPr/>
        </p:nvSpPr>
        <p:spPr bwMode="auto">
          <a:xfrm flipV="1">
            <a:off x="52720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6" name="Freeform 228"/>
          <p:cNvSpPr>
            <a:spLocks/>
          </p:cNvSpPr>
          <p:nvPr/>
        </p:nvSpPr>
        <p:spPr bwMode="auto">
          <a:xfrm flipV="1">
            <a:off x="52720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" name="Freeform 229"/>
          <p:cNvSpPr>
            <a:spLocks/>
          </p:cNvSpPr>
          <p:nvPr/>
        </p:nvSpPr>
        <p:spPr bwMode="auto">
          <a:xfrm flipV="1">
            <a:off x="5327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8" name="Oval 230"/>
          <p:cNvSpPr>
            <a:spLocks noChangeArrowheads="1"/>
          </p:cNvSpPr>
          <p:nvPr/>
        </p:nvSpPr>
        <p:spPr bwMode="auto">
          <a:xfrm flipV="1">
            <a:off x="53990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" name="Freeform 231"/>
          <p:cNvSpPr>
            <a:spLocks/>
          </p:cNvSpPr>
          <p:nvPr/>
        </p:nvSpPr>
        <p:spPr bwMode="auto">
          <a:xfrm flipV="1">
            <a:off x="53990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" name="Freeform 232"/>
          <p:cNvSpPr>
            <a:spLocks/>
          </p:cNvSpPr>
          <p:nvPr/>
        </p:nvSpPr>
        <p:spPr bwMode="auto">
          <a:xfrm flipV="1">
            <a:off x="5454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1" name="Oval 233"/>
          <p:cNvSpPr>
            <a:spLocks noChangeArrowheads="1"/>
          </p:cNvSpPr>
          <p:nvPr/>
        </p:nvSpPr>
        <p:spPr bwMode="auto">
          <a:xfrm flipV="1">
            <a:off x="55213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" name="Freeform 234"/>
          <p:cNvSpPr>
            <a:spLocks/>
          </p:cNvSpPr>
          <p:nvPr/>
        </p:nvSpPr>
        <p:spPr bwMode="auto">
          <a:xfrm flipV="1">
            <a:off x="55213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3" name="Freeform 235"/>
          <p:cNvSpPr>
            <a:spLocks/>
          </p:cNvSpPr>
          <p:nvPr/>
        </p:nvSpPr>
        <p:spPr bwMode="auto">
          <a:xfrm flipV="1">
            <a:off x="55768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4" name="Oval 236"/>
          <p:cNvSpPr>
            <a:spLocks noChangeArrowheads="1"/>
          </p:cNvSpPr>
          <p:nvPr/>
        </p:nvSpPr>
        <p:spPr bwMode="auto">
          <a:xfrm flipV="1">
            <a:off x="56451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" name="Freeform 237"/>
          <p:cNvSpPr>
            <a:spLocks/>
          </p:cNvSpPr>
          <p:nvPr/>
        </p:nvSpPr>
        <p:spPr bwMode="auto">
          <a:xfrm flipV="1">
            <a:off x="56451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6" name="Freeform 238"/>
          <p:cNvSpPr>
            <a:spLocks/>
          </p:cNvSpPr>
          <p:nvPr/>
        </p:nvSpPr>
        <p:spPr bwMode="auto">
          <a:xfrm flipV="1">
            <a:off x="56991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7" name="Oval 239"/>
          <p:cNvSpPr>
            <a:spLocks noChangeArrowheads="1"/>
          </p:cNvSpPr>
          <p:nvPr/>
        </p:nvSpPr>
        <p:spPr bwMode="auto">
          <a:xfrm flipV="1">
            <a:off x="57673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" name="Freeform 240"/>
          <p:cNvSpPr>
            <a:spLocks/>
          </p:cNvSpPr>
          <p:nvPr/>
        </p:nvSpPr>
        <p:spPr bwMode="auto">
          <a:xfrm flipV="1">
            <a:off x="57673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9" name="Freeform 241"/>
          <p:cNvSpPr>
            <a:spLocks/>
          </p:cNvSpPr>
          <p:nvPr/>
        </p:nvSpPr>
        <p:spPr bwMode="auto">
          <a:xfrm flipV="1">
            <a:off x="58229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0" name="Oval 242"/>
          <p:cNvSpPr>
            <a:spLocks noChangeArrowheads="1"/>
          </p:cNvSpPr>
          <p:nvPr/>
        </p:nvSpPr>
        <p:spPr bwMode="auto">
          <a:xfrm flipV="1">
            <a:off x="58896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" name="Freeform 243"/>
          <p:cNvSpPr>
            <a:spLocks/>
          </p:cNvSpPr>
          <p:nvPr/>
        </p:nvSpPr>
        <p:spPr bwMode="auto">
          <a:xfrm flipV="1">
            <a:off x="58896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2" name="Freeform 244"/>
          <p:cNvSpPr>
            <a:spLocks/>
          </p:cNvSpPr>
          <p:nvPr/>
        </p:nvSpPr>
        <p:spPr bwMode="auto">
          <a:xfrm flipV="1">
            <a:off x="59451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3" name="Oval 245"/>
          <p:cNvSpPr>
            <a:spLocks noChangeArrowheads="1"/>
          </p:cNvSpPr>
          <p:nvPr/>
        </p:nvSpPr>
        <p:spPr bwMode="auto">
          <a:xfrm flipV="1">
            <a:off x="60134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" name="Freeform 246"/>
          <p:cNvSpPr>
            <a:spLocks/>
          </p:cNvSpPr>
          <p:nvPr/>
        </p:nvSpPr>
        <p:spPr bwMode="auto">
          <a:xfrm flipV="1">
            <a:off x="60134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5" name="Freeform 247"/>
          <p:cNvSpPr>
            <a:spLocks/>
          </p:cNvSpPr>
          <p:nvPr/>
        </p:nvSpPr>
        <p:spPr bwMode="auto">
          <a:xfrm flipV="1">
            <a:off x="60674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6" name="Oval 248"/>
          <p:cNvSpPr>
            <a:spLocks noChangeArrowheads="1"/>
          </p:cNvSpPr>
          <p:nvPr/>
        </p:nvSpPr>
        <p:spPr bwMode="auto">
          <a:xfrm flipV="1">
            <a:off x="61309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" name="Freeform 249"/>
          <p:cNvSpPr>
            <a:spLocks/>
          </p:cNvSpPr>
          <p:nvPr/>
        </p:nvSpPr>
        <p:spPr bwMode="auto">
          <a:xfrm flipV="1">
            <a:off x="61309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8" name="Freeform 250"/>
          <p:cNvSpPr>
            <a:spLocks/>
          </p:cNvSpPr>
          <p:nvPr/>
        </p:nvSpPr>
        <p:spPr bwMode="auto">
          <a:xfrm flipV="1">
            <a:off x="61864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9" name="Oval 251"/>
          <p:cNvSpPr>
            <a:spLocks noChangeArrowheads="1"/>
          </p:cNvSpPr>
          <p:nvPr/>
        </p:nvSpPr>
        <p:spPr bwMode="auto">
          <a:xfrm flipV="1">
            <a:off x="62547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" name="Freeform 252"/>
          <p:cNvSpPr>
            <a:spLocks/>
          </p:cNvSpPr>
          <p:nvPr/>
        </p:nvSpPr>
        <p:spPr bwMode="auto">
          <a:xfrm flipV="1">
            <a:off x="6254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1" name="Freeform 253"/>
          <p:cNvSpPr>
            <a:spLocks/>
          </p:cNvSpPr>
          <p:nvPr/>
        </p:nvSpPr>
        <p:spPr bwMode="auto">
          <a:xfrm flipV="1">
            <a:off x="6308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2" name="Oval 254"/>
          <p:cNvSpPr>
            <a:spLocks noChangeArrowheads="1"/>
          </p:cNvSpPr>
          <p:nvPr/>
        </p:nvSpPr>
        <p:spPr bwMode="auto">
          <a:xfrm flipV="1">
            <a:off x="63769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" name="Freeform 255"/>
          <p:cNvSpPr>
            <a:spLocks/>
          </p:cNvSpPr>
          <p:nvPr/>
        </p:nvSpPr>
        <p:spPr bwMode="auto">
          <a:xfrm flipV="1">
            <a:off x="6376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4" name="Freeform 256"/>
          <p:cNvSpPr>
            <a:spLocks/>
          </p:cNvSpPr>
          <p:nvPr/>
        </p:nvSpPr>
        <p:spPr bwMode="auto">
          <a:xfrm flipV="1">
            <a:off x="6432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5" name="Oval 257"/>
          <p:cNvSpPr>
            <a:spLocks noChangeArrowheads="1"/>
          </p:cNvSpPr>
          <p:nvPr/>
        </p:nvSpPr>
        <p:spPr bwMode="auto">
          <a:xfrm flipV="1">
            <a:off x="64992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" name="Freeform 258"/>
          <p:cNvSpPr>
            <a:spLocks/>
          </p:cNvSpPr>
          <p:nvPr/>
        </p:nvSpPr>
        <p:spPr bwMode="auto">
          <a:xfrm flipV="1">
            <a:off x="6499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7" name="Freeform 259"/>
          <p:cNvSpPr>
            <a:spLocks/>
          </p:cNvSpPr>
          <p:nvPr/>
        </p:nvSpPr>
        <p:spPr bwMode="auto">
          <a:xfrm flipV="1">
            <a:off x="65547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8" name="Oval 260"/>
          <p:cNvSpPr>
            <a:spLocks noChangeArrowheads="1"/>
          </p:cNvSpPr>
          <p:nvPr/>
        </p:nvSpPr>
        <p:spPr bwMode="auto">
          <a:xfrm flipV="1">
            <a:off x="66230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" name="Freeform 261"/>
          <p:cNvSpPr>
            <a:spLocks/>
          </p:cNvSpPr>
          <p:nvPr/>
        </p:nvSpPr>
        <p:spPr bwMode="auto">
          <a:xfrm flipV="1">
            <a:off x="6623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0" name="Freeform 262"/>
          <p:cNvSpPr>
            <a:spLocks/>
          </p:cNvSpPr>
          <p:nvPr/>
        </p:nvSpPr>
        <p:spPr bwMode="auto">
          <a:xfrm flipV="1">
            <a:off x="6677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1" name="Oval 263"/>
          <p:cNvSpPr>
            <a:spLocks noChangeArrowheads="1"/>
          </p:cNvSpPr>
          <p:nvPr/>
        </p:nvSpPr>
        <p:spPr bwMode="auto">
          <a:xfrm flipV="1">
            <a:off x="67452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" name="Freeform 264"/>
          <p:cNvSpPr>
            <a:spLocks/>
          </p:cNvSpPr>
          <p:nvPr/>
        </p:nvSpPr>
        <p:spPr bwMode="auto">
          <a:xfrm flipV="1">
            <a:off x="6745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3" name="Freeform 265"/>
          <p:cNvSpPr>
            <a:spLocks/>
          </p:cNvSpPr>
          <p:nvPr/>
        </p:nvSpPr>
        <p:spPr bwMode="auto">
          <a:xfrm flipV="1">
            <a:off x="6800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4" name="Oval 266"/>
          <p:cNvSpPr>
            <a:spLocks noChangeArrowheads="1"/>
          </p:cNvSpPr>
          <p:nvPr/>
        </p:nvSpPr>
        <p:spPr bwMode="auto">
          <a:xfrm flipV="1">
            <a:off x="68643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5" name="Freeform 267"/>
          <p:cNvSpPr>
            <a:spLocks/>
          </p:cNvSpPr>
          <p:nvPr/>
        </p:nvSpPr>
        <p:spPr bwMode="auto">
          <a:xfrm flipV="1">
            <a:off x="68643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6" name="Freeform 268"/>
          <p:cNvSpPr>
            <a:spLocks/>
          </p:cNvSpPr>
          <p:nvPr/>
        </p:nvSpPr>
        <p:spPr bwMode="auto">
          <a:xfrm flipV="1">
            <a:off x="69183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7" name="Oval 269"/>
          <p:cNvSpPr>
            <a:spLocks noChangeArrowheads="1"/>
          </p:cNvSpPr>
          <p:nvPr/>
        </p:nvSpPr>
        <p:spPr bwMode="auto">
          <a:xfrm flipV="1">
            <a:off x="69865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8" name="Freeform 270"/>
          <p:cNvSpPr>
            <a:spLocks/>
          </p:cNvSpPr>
          <p:nvPr/>
        </p:nvSpPr>
        <p:spPr bwMode="auto">
          <a:xfrm flipV="1">
            <a:off x="6986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9" name="Freeform 271"/>
          <p:cNvSpPr>
            <a:spLocks/>
          </p:cNvSpPr>
          <p:nvPr/>
        </p:nvSpPr>
        <p:spPr bwMode="auto">
          <a:xfrm flipV="1">
            <a:off x="70421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0" name="Oval 272"/>
          <p:cNvSpPr>
            <a:spLocks noChangeArrowheads="1"/>
          </p:cNvSpPr>
          <p:nvPr/>
        </p:nvSpPr>
        <p:spPr bwMode="auto">
          <a:xfrm flipV="1">
            <a:off x="71088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1" name="Freeform 273"/>
          <p:cNvSpPr>
            <a:spLocks/>
          </p:cNvSpPr>
          <p:nvPr/>
        </p:nvSpPr>
        <p:spPr bwMode="auto">
          <a:xfrm flipV="1">
            <a:off x="7108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2" name="Freeform 274"/>
          <p:cNvSpPr>
            <a:spLocks/>
          </p:cNvSpPr>
          <p:nvPr/>
        </p:nvSpPr>
        <p:spPr bwMode="auto">
          <a:xfrm flipV="1">
            <a:off x="71643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3" name="Oval 275"/>
          <p:cNvSpPr>
            <a:spLocks noChangeArrowheads="1"/>
          </p:cNvSpPr>
          <p:nvPr/>
        </p:nvSpPr>
        <p:spPr bwMode="auto">
          <a:xfrm flipV="1">
            <a:off x="72326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4" name="Freeform 276"/>
          <p:cNvSpPr>
            <a:spLocks/>
          </p:cNvSpPr>
          <p:nvPr/>
        </p:nvSpPr>
        <p:spPr bwMode="auto">
          <a:xfrm flipV="1">
            <a:off x="7232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5" name="Freeform 277"/>
          <p:cNvSpPr>
            <a:spLocks/>
          </p:cNvSpPr>
          <p:nvPr/>
        </p:nvSpPr>
        <p:spPr bwMode="auto">
          <a:xfrm flipV="1">
            <a:off x="72866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6" name="Oval 278"/>
          <p:cNvSpPr>
            <a:spLocks noChangeArrowheads="1"/>
          </p:cNvSpPr>
          <p:nvPr/>
        </p:nvSpPr>
        <p:spPr bwMode="auto">
          <a:xfrm flipV="1">
            <a:off x="73548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7" name="Freeform 279"/>
          <p:cNvSpPr>
            <a:spLocks/>
          </p:cNvSpPr>
          <p:nvPr/>
        </p:nvSpPr>
        <p:spPr bwMode="auto">
          <a:xfrm flipV="1">
            <a:off x="73548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8" name="Freeform 280"/>
          <p:cNvSpPr>
            <a:spLocks/>
          </p:cNvSpPr>
          <p:nvPr/>
        </p:nvSpPr>
        <p:spPr bwMode="auto">
          <a:xfrm flipV="1">
            <a:off x="74104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9" name="Oval 281"/>
          <p:cNvSpPr>
            <a:spLocks noChangeArrowheads="1"/>
          </p:cNvSpPr>
          <p:nvPr/>
        </p:nvSpPr>
        <p:spPr bwMode="auto">
          <a:xfrm flipV="1">
            <a:off x="74771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0" name="Freeform 282"/>
          <p:cNvSpPr>
            <a:spLocks/>
          </p:cNvSpPr>
          <p:nvPr/>
        </p:nvSpPr>
        <p:spPr bwMode="auto">
          <a:xfrm flipV="1">
            <a:off x="74771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1" name="Freeform 283"/>
          <p:cNvSpPr>
            <a:spLocks/>
          </p:cNvSpPr>
          <p:nvPr/>
        </p:nvSpPr>
        <p:spPr bwMode="auto">
          <a:xfrm flipV="1">
            <a:off x="75326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2" name="Oval 284"/>
          <p:cNvSpPr>
            <a:spLocks noChangeArrowheads="1"/>
          </p:cNvSpPr>
          <p:nvPr/>
        </p:nvSpPr>
        <p:spPr bwMode="auto">
          <a:xfrm flipV="1">
            <a:off x="75961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3" name="Freeform 285"/>
          <p:cNvSpPr>
            <a:spLocks/>
          </p:cNvSpPr>
          <p:nvPr/>
        </p:nvSpPr>
        <p:spPr bwMode="auto">
          <a:xfrm flipV="1">
            <a:off x="75961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4" name="Freeform 286"/>
          <p:cNvSpPr>
            <a:spLocks/>
          </p:cNvSpPr>
          <p:nvPr/>
        </p:nvSpPr>
        <p:spPr bwMode="auto">
          <a:xfrm flipV="1">
            <a:off x="7651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5" name="Oval 287"/>
          <p:cNvSpPr>
            <a:spLocks noChangeArrowheads="1"/>
          </p:cNvSpPr>
          <p:nvPr/>
        </p:nvSpPr>
        <p:spPr bwMode="auto">
          <a:xfrm flipV="1">
            <a:off x="77184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6" name="Freeform 288"/>
          <p:cNvSpPr>
            <a:spLocks/>
          </p:cNvSpPr>
          <p:nvPr/>
        </p:nvSpPr>
        <p:spPr bwMode="auto">
          <a:xfrm flipV="1">
            <a:off x="77184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7" name="Freeform 289"/>
          <p:cNvSpPr>
            <a:spLocks/>
          </p:cNvSpPr>
          <p:nvPr/>
        </p:nvSpPr>
        <p:spPr bwMode="auto">
          <a:xfrm flipV="1">
            <a:off x="7773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8" name="Oval 290"/>
          <p:cNvSpPr>
            <a:spLocks noChangeArrowheads="1"/>
          </p:cNvSpPr>
          <p:nvPr/>
        </p:nvSpPr>
        <p:spPr bwMode="auto">
          <a:xfrm flipV="1">
            <a:off x="78422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9" name="Freeform 291"/>
          <p:cNvSpPr>
            <a:spLocks/>
          </p:cNvSpPr>
          <p:nvPr/>
        </p:nvSpPr>
        <p:spPr bwMode="auto">
          <a:xfrm flipV="1">
            <a:off x="78422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0" name="Freeform 292"/>
          <p:cNvSpPr>
            <a:spLocks/>
          </p:cNvSpPr>
          <p:nvPr/>
        </p:nvSpPr>
        <p:spPr bwMode="auto">
          <a:xfrm flipV="1">
            <a:off x="7896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1" name="Oval 293"/>
          <p:cNvSpPr>
            <a:spLocks noChangeArrowheads="1"/>
          </p:cNvSpPr>
          <p:nvPr/>
        </p:nvSpPr>
        <p:spPr bwMode="auto">
          <a:xfrm flipV="1">
            <a:off x="79644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2" name="Freeform 294"/>
          <p:cNvSpPr>
            <a:spLocks/>
          </p:cNvSpPr>
          <p:nvPr/>
        </p:nvSpPr>
        <p:spPr bwMode="auto">
          <a:xfrm flipV="1">
            <a:off x="79644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3" name="Freeform 295"/>
          <p:cNvSpPr>
            <a:spLocks/>
          </p:cNvSpPr>
          <p:nvPr/>
        </p:nvSpPr>
        <p:spPr bwMode="auto">
          <a:xfrm flipV="1">
            <a:off x="8020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4" name="Oval 296"/>
          <p:cNvSpPr>
            <a:spLocks noChangeArrowheads="1"/>
          </p:cNvSpPr>
          <p:nvPr/>
        </p:nvSpPr>
        <p:spPr bwMode="auto">
          <a:xfrm flipV="1">
            <a:off x="80867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5" name="Freeform 297"/>
          <p:cNvSpPr>
            <a:spLocks/>
          </p:cNvSpPr>
          <p:nvPr/>
        </p:nvSpPr>
        <p:spPr bwMode="auto">
          <a:xfrm flipV="1">
            <a:off x="8086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6" name="Freeform 298"/>
          <p:cNvSpPr>
            <a:spLocks/>
          </p:cNvSpPr>
          <p:nvPr/>
        </p:nvSpPr>
        <p:spPr bwMode="auto">
          <a:xfrm flipV="1">
            <a:off x="8142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7" name="Oval 299"/>
          <p:cNvSpPr>
            <a:spLocks noChangeArrowheads="1"/>
          </p:cNvSpPr>
          <p:nvPr/>
        </p:nvSpPr>
        <p:spPr bwMode="auto">
          <a:xfrm flipV="1">
            <a:off x="82105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" name="Freeform 300"/>
          <p:cNvSpPr>
            <a:spLocks/>
          </p:cNvSpPr>
          <p:nvPr/>
        </p:nvSpPr>
        <p:spPr bwMode="auto">
          <a:xfrm flipV="1">
            <a:off x="8210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9" name="Freeform 301"/>
          <p:cNvSpPr>
            <a:spLocks/>
          </p:cNvSpPr>
          <p:nvPr/>
        </p:nvSpPr>
        <p:spPr bwMode="auto">
          <a:xfrm flipV="1">
            <a:off x="82645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0" name="Oval 302"/>
          <p:cNvSpPr>
            <a:spLocks noChangeArrowheads="1"/>
          </p:cNvSpPr>
          <p:nvPr/>
        </p:nvSpPr>
        <p:spPr bwMode="auto">
          <a:xfrm flipV="1">
            <a:off x="83280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1" name="Freeform 303"/>
          <p:cNvSpPr>
            <a:spLocks/>
          </p:cNvSpPr>
          <p:nvPr/>
        </p:nvSpPr>
        <p:spPr bwMode="auto">
          <a:xfrm flipV="1">
            <a:off x="8328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2" name="Freeform 304"/>
          <p:cNvSpPr>
            <a:spLocks/>
          </p:cNvSpPr>
          <p:nvPr/>
        </p:nvSpPr>
        <p:spPr bwMode="auto">
          <a:xfrm flipV="1">
            <a:off x="8383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3" name="Oval 305"/>
          <p:cNvSpPr>
            <a:spLocks noChangeArrowheads="1"/>
          </p:cNvSpPr>
          <p:nvPr/>
        </p:nvSpPr>
        <p:spPr bwMode="auto">
          <a:xfrm flipV="1">
            <a:off x="84518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4" name="Freeform 306"/>
          <p:cNvSpPr>
            <a:spLocks/>
          </p:cNvSpPr>
          <p:nvPr/>
        </p:nvSpPr>
        <p:spPr bwMode="auto">
          <a:xfrm flipV="1">
            <a:off x="8451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5" name="Freeform 307"/>
          <p:cNvSpPr>
            <a:spLocks/>
          </p:cNvSpPr>
          <p:nvPr/>
        </p:nvSpPr>
        <p:spPr bwMode="auto">
          <a:xfrm flipV="1">
            <a:off x="8505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6" name="Oval 308"/>
          <p:cNvSpPr>
            <a:spLocks noChangeArrowheads="1"/>
          </p:cNvSpPr>
          <p:nvPr/>
        </p:nvSpPr>
        <p:spPr bwMode="auto">
          <a:xfrm flipV="1">
            <a:off x="85740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7" name="Freeform 309"/>
          <p:cNvSpPr>
            <a:spLocks/>
          </p:cNvSpPr>
          <p:nvPr/>
        </p:nvSpPr>
        <p:spPr bwMode="auto">
          <a:xfrm flipV="1">
            <a:off x="85740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8" name="Freeform 310"/>
          <p:cNvSpPr>
            <a:spLocks/>
          </p:cNvSpPr>
          <p:nvPr/>
        </p:nvSpPr>
        <p:spPr bwMode="auto">
          <a:xfrm flipV="1">
            <a:off x="8629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359" name="Group 311"/>
          <p:cNvGrpSpPr>
            <a:grpSpLocks/>
          </p:cNvGrpSpPr>
          <p:nvPr/>
        </p:nvGrpSpPr>
        <p:grpSpPr bwMode="auto">
          <a:xfrm>
            <a:off x="1982788" y="1700213"/>
            <a:ext cx="479425" cy="776287"/>
            <a:chOff x="1747" y="1071"/>
            <a:chExt cx="340" cy="489"/>
          </a:xfrm>
        </p:grpSpPr>
        <p:sp>
          <p:nvSpPr>
            <p:cNvPr id="3434" name="Oval 312"/>
            <p:cNvSpPr>
              <a:spLocks noChangeArrowheads="1"/>
            </p:cNvSpPr>
            <p:nvPr/>
          </p:nvSpPr>
          <p:spPr bwMode="auto">
            <a:xfrm>
              <a:off x="1747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" name="Freeform 313"/>
            <p:cNvSpPr>
              <a:spLocks/>
            </p:cNvSpPr>
            <p:nvPr/>
          </p:nvSpPr>
          <p:spPr bwMode="auto">
            <a:xfrm>
              <a:off x="1747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6" name="Freeform 314"/>
            <p:cNvSpPr>
              <a:spLocks/>
            </p:cNvSpPr>
            <p:nvPr/>
          </p:nvSpPr>
          <p:spPr bwMode="auto">
            <a:xfrm>
              <a:off x="1786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7" name="Oval 315"/>
            <p:cNvSpPr>
              <a:spLocks noChangeArrowheads="1"/>
            </p:cNvSpPr>
            <p:nvPr/>
          </p:nvSpPr>
          <p:spPr bwMode="auto">
            <a:xfrm>
              <a:off x="1834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" name="Freeform 316"/>
            <p:cNvSpPr>
              <a:spLocks/>
            </p:cNvSpPr>
            <p:nvPr/>
          </p:nvSpPr>
          <p:spPr bwMode="auto">
            <a:xfrm>
              <a:off x="183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9" name="Freeform 317"/>
            <p:cNvSpPr>
              <a:spLocks/>
            </p:cNvSpPr>
            <p:nvPr/>
          </p:nvSpPr>
          <p:spPr bwMode="auto">
            <a:xfrm>
              <a:off x="1873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0" name="Oval 318"/>
            <p:cNvSpPr>
              <a:spLocks noChangeArrowheads="1"/>
            </p:cNvSpPr>
            <p:nvPr/>
          </p:nvSpPr>
          <p:spPr bwMode="auto">
            <a:xfrm>
              <a:off x="1921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" name="Freeform 319"/>
            <p:cNvSpPr>
              <a:spLocks/>
            </p:cNvSpPr>
            <p:nvPr/>
          </p:nvSpPr>
          <p:spPr bwMode="auto">
            <a:xfrm>
              <a:off x="1921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2" name="Freeform 320"/>
            <p:cNvSpPr>
              <a:spLocks/>
            </p:cNvSpPr>
            <p:nvPr/>
          </p:nvSpPr>
          <p:spPr bwMode="auto">
            <a:xfrm>
              <a:off x="1960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3" name="Oval 321"/>
            <p:cNvSpPr>
              <a:spLocks noChangeArrowheads="1"/>
            </p:cNvSpPr>
            <p:nvPr/>
          </p:nvSpPr>
          <p:spPr bwMode="auto">
            <a:xfrm>
              <a:off x="2005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" name="Freeform 322"/>
            <p:cNvSpPr>
              <a:spLocks/>
            </p:cNvSpPr>
            <p:nvPr/>
          </p:nvSpPr>
          <p:spPr bwMode="auto">
            <a:xfrm>
              <a:off x="2005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" name="Freeform 323"/>
            <p:cNvSpPr>
              <a:spLocks/>
            </p:cNvSpPr>
            <p:nvPr/>
          </p:nvSpPr>
          <p:spPr bwMode="auto">
            <a:xfrm>
              <a:off x="204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" name="Oval 324"/>
            <p:cNvSpPr>
              <a:spLocks noChangeArrowheads="1"/>
            </p:cNvSpPr>
            <p:nvPr/>
          </p:nvSpPr>
          <p:spPr bwMode="auto">
            <a:xfrm flipV="1">
              <a:off x="1747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" name="Freeform 325"/>
            <p:cNvSpPr>
              <a:spLocks/>
            </p:cNvSpPr>
            <p:nvPr/>
          </p:nvSpPr>
          <p:spPr bwMode="auto">
            <a:xfrm flipV="1">
              <a:off x="1747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" name="Freeform 326"/>
            <p:cNvSpPr>
              <a:spLocks/>
            </p:cNvSpPr>
            <p:nvPr/>
          </p:nvSpPr>
          <p:spPr bwMode="auto">
            <a:xfrm flipV="1">
              <a:off x="1786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" name="Oval 327"/>
            <p:cNvSpPr>
              <a:spLocks noChangeArrowheads="1"/>
            </p:cNvSpPr>
            <p:nvPr/>
          </p:nvSpPr>
          <p:spPr bwMode="auto">
            <a:xfrm flipV="1">
              <a:off x="1834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" name="Freeform 328"/>
            <p:cNvSpPr>
              <a:spLocks/>
            </p:cNvSpPr>
            <p:nvPr/>
          </p:nvSpPr>
          <p:spPr bwMode="auto">
            <a:xfrm flipV="1">
              <a:off x="183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" name="Freeform 329"/>
            <p:cNvSpPr>
              <a:spLocks/>
            </p:cNvSpPr>
            <p:nvPr/>
          </p:nvSpPr>
          <p:spPr bwMode="auto">
            <a:xfrm flipV="1">
              <a:off x="1873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" name="Oval 330"/>
            <p:cNvSpPr>
              <a:spLocks noChangeArrowheads="1"/>
            </p:cNvSpPr>
            <p:nvPr/>
          </p:nvSpPr>
          <p:spPr bwMode="auto">
            <a:xfrm flipV="1">
              <a:off x="1921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" name="Freeform 331"/>
            <p:cNvSpPr>
              <a:spLocks/>
            </p:cNvSpPr>
            <p:nvPr/>
          </p:nvSpPr>
          <p:spPr bwMode="auto">
            <a:xfrm flipV="1">
              <a:off x="1921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" name="Freeform 332"/>
            <p:cNvSpPr>
              <a:spLocks/>
            </p:cNvSpPr>
            <p:nvPr/>
          </p:nvSpPr>
          <p:spPr bwMode="auto">
            <a:xfrm flipV="1">
              <a:off x="1960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" name="Oval 333"/>
            <p:cNvSpPr>
              <a:spLocks noChangeArrowheads="1"/>
            </p:cNvSpPr>
            <p:nvPr/>
          </p:nvSpPr>
          <p:spPr bwMode="auto">
            <a:xfrm flipV="1">
              <a:off x="2005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" name="Freeform 334"/>
            <p:cNvSpPr>
              <a:spLocks/>
            </p:cNvSpPr>
            <p:nvPr/>
          </p:nvSpPr>
          <p:spPr bwMode="auto">
            <a:xfrm flipV="1">
              <a:off x="2005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" name="Freeform 335"/>
            <p:cNvSpPr>
              <a:spLocks/>
            </p:cNvSpPr>
            <p:nvPr/>
          </p:nvSpPr>
          <p:spPr bwMode="auto">
            <a:xfrm flipV="1">
              <a:off x="204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0" name="Group 336"/>
          <p:cNvGrpSpPr>
            <a:grpSpLocks/>
          </p:cNvGrpSpPr>
          <p:nvPr/>
        </p:nvGrpSpPr>
        <p:grpSpPr bwMode="auto">
          <a:xfrm>
            <a:off x="1703388" y="1719263"/>
            <a:ext cx="115887" cy="369887"/>
            <a:chOff x="937" y="1977"/>
            <a:chExt cx="82" cy="233"/>
          </a:xfrm>
        </p:grpSpPr>
        <p:sp>
          <p:nvSpPr>
            <p:cNvPr id="3431" name="Oval 337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" name="Freeform 338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" name="Freeform 339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1" name="Group 340"/>
          <p:cNvGrpSpPr>
            <a:grpSpLocks/>
          </p:cNvGrpSpPr>
          <p:nvPr/>
        </p:nvGrpSpPr>
        <p:grpSpPr bwMode="auto">
          <a:xfrm>
            <a:off x="1849438" y="2116138"/>
            <a:ext cx="130175" cy="366712"/>
            <a:chOff x="963" y="2233"/>
            <a:chExt cx="92" cy="231"/>
          </a:xfrm>
        </p:grpSpPr>
        <p:sp>
          <p:nvSpPr>
            <p:cNvPr id="3428" name="Oval 341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" name="Freeform 342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" name="Freeform 343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2" name="Group 344"/>
          <p:cNvGrpSpPr>
            <a:grpSpLocks/>
          </p:cNvGrpSpPr>
          <p:nvPr/>
        </p:nvGrpSpPr>
        <p:grpSpPr bwMode="auto">
          <a:xfrm>
            <a:off x="1838325" y="1709738"/>
            <a:ext cx="115888" cy="369887"/>
            <a:chOff x="937" y="1977"/>
            <a:chExt cx="82" cy="233"/>
          </a:xfrm>
        </p:grpSpPr>
        <p:sp>
          <p:nvSpPr>
            <p:cNvPr id="3425" name="Oval 345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" name="Freeform 346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" name="Freeform 347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3" name="Group 348"/>
          <p:cNvGrpSpPr>
            <a:grpSpLocks/>
          </p:cNvGrpSpPr>
          <p:nvPr/>
        </p:nvGrpSpPr>
        <p:grpSpPr bwMode="auto">
          <a:xfrm>
            <a:off x="1731963" y="2125663"/>
            <a:ext cx="128587" cy="366712"/>
            <a:chOff x="963" y="2233"/>
            <a:chExt cx="92" cy="231"/>
          </a:xfrm>
        </p:grpSpPr>
        <p:sp>
          <p:nvSpPr>
            <p:cNvPr id="3422" name="Oval 349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" name="Freeform 350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" name="Freeform 351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4" name="Group 352"/>
          <p:cNvGrpSpPr>
            <a:grpSpLocks/>
          </p:cNvGrpSpPr>
          <p:nvPr/>
        </p:nvGrpSpPr>
        <p:grpSpPr bwMode="auto">
          <a:xfrm>
            <a:off x="1612900" y="2135188"/>
            <a:ext cx="130175" cy="366712"/>
            <a:chOff x="963" y="2233"/>
            <a:chExt cx="92" cy="231"/>
          </a:xfrm>
        </p:grpSpPr>
        <p:sp>
          <p:nvSpPr>
            <p:cNvPr id="3419" name="Oval 353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" name="Freeform 354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1" name="Freeform 355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5" name="Group 356"/>
          <p:cNvGrpSpPr>
            <a:grpSpLocks/>
          </p:cNvGrpSpPr>
          <p:nvPr/>
        </p:nvGrpSpPr>
        <p:grpSpPr bwMode="auto">
          <a:xfrm rot="-357432">
            <a:off x="1485900" y="2154238"/>
            <a:ext cx="130175" cy="366712"/>
            <a:chOff x="963" y="2233"/>
            <a:chExt cx="92" cy="231"/>
          </a:xfrm>
        </p:grpSpPr>
        <p:sp>
          <p:nvSpPr>
            <p:cNvPr id="3416" name="Oval 357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" name="Freeform 358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8" name="Freeform 359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6" name="Group 360"/>
          <p:cNvGrpSpPr>
            <a:grpSpLocks/>
          </p:cNvGrpSpPr>
          <p:nvPr/>
        </p:nvGrpSpPr>
        <p:grpSpPr bwMode="auto">
          <a:xfrm rot="-1421569">
            <a:off x="731838" y="2620963"/>
            <a:ext cx="130175" cy="366712"/>
            <a:chOff x="963" y="2233"/>
            <a:chExt cx="92" cy="231"/>
          </a:xfrm>
        </p:grpSpPr>
        <p:sp>
          <p:nvSpPr>
            <p:cNvPr id="3413" name="Oval 361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" name="Freeform 362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5" name="Freeform 363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67" name="Picture 36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138" y="2309813"/>
            <a:ext cx="933450" cy="895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3368" name="Group 365"/>
          <p:cNvGrpSpPr>
            <a:grpSpLocks/>
          </p:cNvGrpSpPr>
          <p:nvPr/>
        </p:nvGrpSpPr>
        <p:grpSpPr bwMode="auto">
          <a:xfrm rot="-564393">
            <a:off x="1576388" y="1719263"/>
            <a:ext cx="115887" cy="369887"/>
            <a:chOff x="937" y="1977"/>
            <a:chExt cx="82" cy="233"/>
          </a:xfrm>
        </p:grpSpPr>
        <p:sp>
          <p:nvSpPr>
            <p:cNvPr id="3410" name="Oval 366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" name="Freeform 367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2" name="Freeform 368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9" name="Group 369"/>
          <p:cNvGrpSpPr>
            <a:grpSpLocks/>
          </p:cNvGrpSpPr>
          <p:nvPr/>
        </p:nvGrpSpPr>
        <p:grpSpPr bwMode="auto">
          <a:xfrm rot="-814653">
            <a:off x="1431925" y="1744663"/>
            <a:ext cx="115888" cy="369887"/>
            <a:chOff x="937" y="1977"/>
            <a:chExt cx="82" cy="233"/>
          </a:xfrm>
        </p:grpSpPr>
        <p:sp>
          <p:nvSpPr>
            <p:cNvPr id="3407" name="Oval 370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" name="Freeform 371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9" name="Freeform 372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0" name="Group 373"/>
          <p:cNvGrpSpPr>
            <a:grpSpLocks/>
          </p:cNvGrpSpPr>
          <p:nvPr/>
        </p:nvGrpSpPr>
        <p:grpSpPr bwMode="auto">
          <a:xfrm rot="-1512177">
            <a:off x="1289050" y="1776413"/>
            <a:ext cx="114300" cy="369887"/>
            <a:chOff x="937" y="1977"/>
            <a:chExt cx="82" cy="233"/>
          </a:xfrm>
        </p:grpSpPr>
        <p:sp>
          <p:nvSpPr>
            <p:cNvPr id="3404" name="Oval 374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" name="Freeform 375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6" name="Freeform 376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1" name="Group 377"/>
          <p:cNvGrpSpPr>
            <a:grpSpLocks/>
          </p:cNvGrpSpPr>
          <p:nvPr/>
        </p:nvGrpSpPr>
        <p:grpSpPr bwMode="auto">
          <a:xfrm rot="-1761987">
            <a:off x="712788" y="2100263"/>
            <a:ext cx="115887" cy="369887"/>
            <a:chOff x="937" y="1977"/>
            <a:chExt cx="82" cy="233"/>
          </a:xfrm>
        </p:grpSpPr>
        <p:sp>
          <p:nvSpPr>
            <p:cNvPr id="3401" name="Oval 378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" name="Freeform 379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" name="Freeform 380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2" name="Group 381"/>
          <p:cNvGrpSpPr>
            <a:grpSpLocks/>
          </p:cNvGrpSpPr>
          <p:nvPr/>
        </p:nvGrpSpPr>
        <p:grpSpPr bwMode="auto">
          <a:xfrm rot="-1950720">
            <a:off x="619125" y="2195513"/>
            <a:ext cx="115888" cy="369887"/>
            <a:chOff x="937" y="1977"/>
            <a:chExt cx="82" cy="233"/>
          </a:xfrm>
        </p:grpSpPr>
        <p:sp>
          <p:nvSpPr>
            <p:cNvPr id="3398" name="Oval 382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" name="Freeform 383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" name="Freeform 384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3" name="Text Box 385"/>
          <p:cNvSpPr txBox="1">
            <a:spLocks noChangeArrowheads="1"/>
          </p:cNvSpPr>
          <p:nvPr/>
        </p:nvSpPr>
        <p:spPr bwMode="auto">
          <a:xfrm>
            <a:off x="1606550" y="2681288"/>
            <a:ext cx="1371600" cy="393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G protein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3374" name="Picture 38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725" y="1506538"/>
            <a:ext cx="889000" cy="114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5" name="Rectangle 387"/>
          <p:cNvSpPr>
            <a:spLocks noChangeArrowheads="1"/>
          </p:cNvSpPr>
          <p:nvPr/>
        </p:nvSpPr>
        <p:spPr bwMode="auto">
          <a:xfrm>
            <a:off x="3517900" y="4240213"/>
            <a:ext cx="1838325" cy="698500"/>
          </a:xfrm>
          <a:prstGeom prst="rect">
            <a:avLst/>
          </a:prstGeom>
          <a:solidFill>
            <a:srgbClr val="B8CCF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Actin + Myosin</a:t>
            </a:r>
          </a:p>
          <a:p>
            <a:pPr algn="ctr"/>
            <a:r>
              <a:rPr lang="en-GB" sz="2000" i="1">
                <a:solidFill>
                  <a:srgbClr val="000000"/>
                </a:solidFill>
              </a:rPr>
              <a:t>(relaxed)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3376" name="Rectangle 388"/>
          <p:cNvSpPr>
            <a:spLocks noChangeArrowheads="1"/>
          </p:cNvSpPr>
          <p:nvPr/>
        </p:nvSpPr>
        <p:spPr bwMode="auto">
          <a:xfrm>
            <a:off x="6134100" y="4240213"/>
            <a:ext cx="1831975" cy="698500"/>
          </a:xfrm>
          <a:prstGeom prst="rect">
            <a:avLst/>
          </a:prstGeom>
          <a:solidFill>
            <a:srgbClr val="CC99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Acto-myosin-P</a:t>
            </a:r>
          </a:p>
          <a:p>
            <a:pPr algn="ctr"/>
            <a:r>
              <a:rPr lang="en-GB" sz="2000" i="1">
                <a:solidFill>
                  <a:srgbClr val="000000"/>
                </a:solidFill>
              </a:rPr>
              <a:t>(contracted)</a:t>
            </a:r>
          </a:p>
        </p:txBody>
      </p:sp>
      <p:grpSp>
        <p:nvGrpSpPr>
          <p:cNvPr id="3377" name="Group 389"/>
          <p:cNvGrpSpPr>
            <a:grpSpLocks/>
          </p:cNvGrpSpPr>
          <p:nvPr/>
        </p:nvGrpSpPr>
        <p:grpSpPr bwMode="auto">
          <a:xfrm flipV="1">
            <a:off x="5410200" y="4394200"/>
            <a:ext cx="669925" cy="390525"/>
            <a:chOff x="3770" y="2385"/>
            <a:chExt cx="723" cy="246"/>
          </a:xfrm>
        </p:grpSpPr>
        <p:grpSp>
          <p:nvGrpSpPr>
            <p:cNvPr id="3392" name="Group 390"/>
            <p:cNvGrpSpPr>
              <a:grpSpLocks/>
            </p:cNvGrpSpPr>
            <p:nvPr/>
          </p:nvGrpSpPr>
          <p:grpSpPr bwMode="auto">
            <a:xfrm>
              <a:off x="3770" y="2541"/>
              <a:ext cx="723" cy="90"/>
              <a:chOff x="3770" y="2541"/>
              <a:chExt cx="723" cy="90"/>
            </a:xfrm>
          </p:grpSpPr>
          <p:sp>
            <p:nvSpPr>
              <p:cNvPr id="3396" name="Line 391"/>
              <p:cNvSpPr>
                <a:spLocks noChangeShapeType="1"/>
              </p:cNvSpPr>
              <p:nvPr/>
            </p:nvSpPr>
            <p:spPr bwMode="auto">
              <a:xfrm flipH="1">
                <a:off x="3770" y="2541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97" name="Line 392"/>
              <p:cNvSpPr>
                <a:spLocks noChangeShapeType="1"/>
              </p:cNvSpPr>
              <p:nvPr/>
            </p:nvSpPr>
            <p:spPr bwMode="auto">
              <a:xfrm flipH="1" flipV="1">
                <a:off x="3776" y="2541"/>
                <a:ext cx="88" cy="9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393" name="Group 393"/>
            <p:cNvGrpSpPr>
              <a:grpSpLocks/>
            </p:cNvGrpSpPr>
            <p:nvPr/>
          </p:nvGrpSpPr>
          <p:grpSpPr bwMode="auto">
            <a:xfrm flipH="1" flipV="1">
              <a:off x="3770" y="2385"/>
              <a:ext cx="723" cy="90"/>
              <a:chOff x="3770" y="2541"/>
              <a:chExt cx="723" cy="90"/>
            </a:xfrm>
          </p:grpSpPr>
          <p:sp>
            <p:nvSpPr>
              <p:cNvPr id="3394" name="Line 394"/>
              <p:cNvSpPr>
                <a:spLocks noChangeShapeType="1"/>
              </p:cNvSpPr>
              <p:nvPr/>
            </p:nvSpPr>
            <p:spPr bwMode="auto">
              <a:xfrm flipH="1">
                <a:off x="3770" y="2541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95" name="Line 395"/>
              <p:cNvSpPr>
                <a:spLocks noChangeShapeType="1"/>
              </p:cNvSpPr>
              <p:nvPr/>
            </p:nvSpPr>
            <p:spPr bwMode="auto">
              <a:xfrm flipH="1" flipV="1">
                <a:off x="3776" y="2541"/>
                <a:ext cx="88" cy="9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378" name="Rectangle 396"/>
          <p:cNvSpPr>
            <a:spLocks noChangeArrowheads="1"/>
          </p:cNvSpPr>
          <p:nvPr/>
        </p:nvSpPr>
        <p:spPr bwMode="auto">
          <a:xfrm>
            <a:off x="1236663" y="3857625"/>
            <a:ext cx="8159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Ca</a:t>
            </a:r>
            <a:r>
              <a:rPr lang="en-GB" sz="2400" b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2+</a:t>
            </a:r>
          </a:p>
        </p:txBody>
      </p:sp>
      <p:sp>
        <p:nvSpPr>
          <p:cNvPr id="3379" name="Rectangle 397"/>
          <p:cNvSpPr>
            <a:spLocks noChangeArrowheads="1"/>
          </p:cNvSpPr>
          <p:nvPr/>
        </p:nvSpPr>
        <p:spPr bwMode="auto">
          <a:xfrm>
            <a:off x="601663" y="4991100"/>
            <a:ext cx="717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CaM</a:t>
            </a:r>
          </a:p>
        </p:txBody>
      </p:sp>
      <p:pic>
        <p:nvPicPr>
          <p:cNvPr id="3380" name="Picture 39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575" y="4719638"/>
            <a:ext cx="722313" cy="901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81" name="Rectangle 399"/>
          <p:cNvSpPr>
            <a:spLocks noChangeArrowheads="1"/>
          </p:cNvSpPr>
          <p:nvPr/>
        </p:nvSpPr>
        <p:spPr bwMode="auto">
          <a:xfrm>
            <a:off x="2522538" y="5124450"/>
            <a:ext cx="1316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Ca</a:t>
            </a:r>
            <a:r>
              <a:rPr lang="en-GB" sz="2000" baseline="30000">
                <a:solidFill>
                  <a:srgbClr val="000000"/>
                </a:solidFill>
              </a:rPr>
              <a:t>2+</a:t>
            </a:r>
            <a:r>
              <a:rPr lang="en-GB" sz="2000">
                <a:solidFill>
                  <a:srgbClr val="000000"/>
                </a:solidFill>
              </a:rPr>
              <a:t>-CaM</a:t>
            </a:r>
          </a:p>
        </p:txBody>
      </p:sp>
      <p:sp>
        <p:nvSpPr>
          <p:cNvPr id="3382" name="Rectangle 400"/>
          <p:cNvSpPr>
            <a:spLocks noChangeArrowheads="1"/>
          </p:cNvSpPr>
          <p:nvPr/>
        </p:nvSpPr>
        <p:spPr bwMode="auto">
          <a:xfrm>
            <a:off x="4926013" y="5095875"/>
            <a:ext cx="21764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MLCK- Ca</a:t>
            </a:r>
            <a:r>
              <a:rPr lang="en-GB" sz="2000" baseline="30000">
                <a:solidFill>
                  <a:srgbClr val="000000"/>
                </a:solidFill>
              </a:rPr>
              <a:t>2+</a:t>
            </a:r>
            <a:r>
              <a:rPr lang="en-GB" sz="2000">
                <a:solidFill>
                  <a:srgbClr val="000000"/>
                </a:solidFill>
              </a:rPr>
              <a:t>-CaM</a:t>
            </a:r>
          </a:p>
        </p:txBody>
      </p:sp>
      <p:sp>
        <p:nvSpPr>
          <p:cNvPr id="3383" name="Arc 401"/>
          <p:cNvSpPr>
            <a:spLocks/>
          </p:cNvSpPr>
          <p:nvPr/>
        </p:nvSpPr>
        <p:spPr bwMode="auto">
          <a:xfrm flipV="1">
            <a:off x="3940175" y="5351463"/>
            <a:ext cx="752475" cy="4191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" name="Line 402"/>
          <p:cNvSpPr>
            <a:spLocks noChangeShapeType="1"/>
          </p:cNvSpPr>
          <p:nvPr/>
        </p:nvSpPr>
        <p:spPr bwMode="auto">
          <a:xfrm flipH="1" flipV="1">
            <a:off x="3717925" y="5351463"/>
            <a:ext cx="10937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" name="Line 403"/>
          <p:cNvSpPr>
            <a:spLocks noChangeShapeType="1"/>
          </p:cNvSpPr>
          <p:nvPr/>
        </p:nvSpPr>
        <p:spPr bwMode="auto">
          <a:xfrm flipH="1">
            <a:off x="1755775" y="5307013"/>
            <a:ext cx="787400" cy="15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386" name="Picture 40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863" y="5597525"/>
            <a:ext cx="1063625" cy="1196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87" name="Freeform 405"/>
          <p:cNvSpPr>
            <a:spLocks/>
          </p:cNvSpPr>
          <p:nvPr/>
        </p:nvSpPr>
        <p:spPr bwMode="auto">
          <a:xfrm>
            <a:off x="1784350" y="4457700"/>
            <a:ext cx="585788" cy="850900"/>
          </a:xfrm>
          <a:custGeom>
            <a:avLst/>
            <a:gdLst>
              <a:gd name="T0" fmla="*/ 0 w 416"/>
              <a:gd name="T1" fmla="*/ 0 h 536"/>
              <a:gd name="T2" fmla="*/ 2147483647 w 416"/>
              <a:gd name="T3" fmla="*/ 2147483647 h 536"/>
              <a:gd name="T4" fmla="*/ 2147483647 w 416"/>
              <a:gd name="T5" fmla="*/ 2147483647 h 536"/>
              <a:gd name="T6" fmla="*/ 2147483647 w 416"/>
              <a:gd name="T7" fmla="*/ 2147483647 h 536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536"/>
              <a:gd name="T14" fmla="*/ 416 w 416"/>
              <a:gd name="T15" fmla="*/ 536 h 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536">
                <a:moveTo>
                  <a:pt x="0" y="0"/>
                </a:moveTo>
                <a:cubicBezTo>
                  <a:pt x="12" y="95"/>
                  <a:pt x="24" y="191"/>
                  <a:pt x="56" y="264"/>
                </a:cubicBezTo>
                <a:cubicBezTo>
                  <a:pt x="88" y="337"/>
                  <a:pt x="132" y="395"/>
                  <a:pt x="192" y="440"/>
                </a:cubicBezTo>
                <a:cubicBezTo>
                  <a:pt x="252" y="485"/>
                  <a:pt x="334" y="510"/>
                  <a:pt x="416" y="536"/>
                </a:cubicBezTo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" name="Line 406"/>
          <p:cNvSpPr>
            <a:spLocks noChangeShapeType="1"/>
          </p:cNvSpPr>
          <p:nvPr/>
        </p:nvSpPr>
        <p:spPr bwMode="auto">
          <a:xfrm flipH="1" flipV="1">
            <a:off x="1581150" y="3263900"/>
            <a:ext cx="101600" cy="444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" name="Rectangle 407"/>
          <p:cNvSpPr>
            <a:spLocks noChangeArrowheads="1"/>
          </p:cNvSpPr>
          <p:nvPr/>
        </p:nvSpPr>
        <p:spPr bwMode="auto">
          <a:xfrm>
            <a:off x="2349500" y="6022975"/>
            <a:ext cx="887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MLCK</a:t>
            </a:r>
          </a:p>
        </p:txBody>
      </p:sp>
      <p:pic>
        <p:nvPicPr>
          <p:cNvPr id="3391" name="Picture 4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8550" y="3373438"/>
            <a:ext cx="1727200" cy="604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28"/>
          <p:cNvSpPr>
            <a:spLocks/>
          </p:cNvSpPr>
          <p:nvPr/>
        </p:nvSpPr>
        <p:spPr bwMode="auto">
          <a:xfrm>
            <a:off x="5600700" y="4427325"/>
            <a:ext cx="1895475" cy="303213"/>
          </a:xfrm>
          <a:custGeom>
            <a:avLst/>
            <a:gdLst>
              <a:gd name="T0" fmla="*/ 0 w 1194"/>
              <a:gd name="T1" fmla="*/ 2147483647 h 191"/>
              <a:gd name="T2" fmla="*/ 2147483647 w 1194"/>
              <a:gd name="T3" fmla="*/ 2147483647 h 191"/>
              <a:gd name="T4" fmla="*/ 2147483647 w 1194"/>
              <a:gd name="T5" fmla="*/ 2147483647 h 191"/>
              <a:gd name="T6" fmla="*/ 2147483647 w 1194"/>
              <a:gd name="T7" fmla="*/ 2147483647 h 191"/>
              <a:gd name="T8" fmla="*/ 2147483647 w 1194"/>
              <a:gd name="T9" fmla="*/ 2147483647 h 191"/>
              <a:gd name="T10" fmla="*/ 2147483647 w 1194"/>
              <a:gd name="T11" fmla="*/ 2147483647 h 191"/>
              <a:gd name="T12" fmla="*/ 2147483647 w 1194"/>
              <a:gd name="T13" fmla="*/ 2147483647 h 191"/>
              <a:gd name="T14" fmla="*/ 2147483647 w 1194"/>
              <a:gd name="T15" fmla="*/ 0 h 1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4"/>
              <a:gd name="T25" fmla="*/ 0 h 191"/>
              <a:gd name="T26" fmla="*/ 1194 w 1194"/>
              <a:gd name="T27" fmla="*/ 191 h 1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4" h="191">
                <a:moveTo>
                  <a:pt x="0" y="180"/>
                </a:moveTo>
                <a:cubicBezTo>
                  <a:pt x="83" y="183"/>
                  <a:pt x="167" y="186"/>
                  <a:pt x="222" y="186"/>
                </a:cubicBezTo>
                <a:cubicBezTo>
                  <a:pt x="277" y="186"/>
                  <a:pt x="292" y="182"/>
                  <a:pt x="330" y="180"/>
                </a:cubicBezTo>
                <a:cubicBezTo>
                  <a:pt x="368" y="178"/>
                  <a:pt x="403" y="191"/>
                  <a:pt x="450" y="174"/>
                </a:cubicBezTo>
                <a:cubicBezTo>
                  <a:pt x="497" y="157"/>
                  <a:pt x="562" y="100"/>
                  <a:pt x="612" y="78"/>
                </a:cubicBezTo>
                <a:cubicBezTo>
                  <a:pt x="662" y="56"/>
                  <a:pt x="680" y="51"/>
                  <a:pt x="750" y="42"/>
                </a:cubicBezTo>
                <a:cubicBezTo>
                  <a:pt x="820" y="33"/>
                  <a:pt x="958" y="31"/>
                  <a:pt x="1032" y="24"/>
                </a:cubicBezTo>
                <a:cubicBezTo>
                  <a:pt x="1106" y="17"/>
                  <a:pt x="1150" y="8"/>
                  <a:pt x="119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3" name="Freeform 119"/>
          <p:cNvSpPr>
            <a:spLocks/>
          </p:cNvSpPr>
          <p:nvPr/>
        </p:nvSpPr>
        <p:spPr bwMode="auto">
          <a:xfrm>
            <a:off x="5600700" y="3570075"/>
            <a:ext cx="1876425" cy="1276350"/>
          </a:xfrm>
          <a:custGeom>
            <a:avLst/>
            <a:gdLst>
              <a:gd name="T0" fmla="*/ 0 w 1182"/>
              <a:gd name="T1" fmla="*/ 2147483647 h 804"/>
              <a:gd name="T2" fmla="*/ 2147483647 w 1182"/>
              <a:gd name="T3" fmla="*/ 2147483647 h 804"/>
              <a:gd name="T4" fmla="*/ 2147483647 w 1182"/>
              <a:gd name="T5" fmla="*/ 2147483647 h 804"/>
              <a:gd name="T6" fmla="*/ 2147483647 w 1182"/>
              <a:gd name="T7" fmla="*/ 2147483647 h 804"/>
              <a:gd name="T8" fmla="*/ 2147483647 w 1182"/>
              <a:gd name="T9" fmla="*/ 2147483647 h 804"/>
              <a:gd name="T10" fmla="*/ 2147483647 w 1182"/>
              <a:gd name="T11" fmla="*/ 2147483647 h 804"/>
              <a:gd name="T12" fmla="*/ 2147483647 w 1182"/>
              <a:gd name="T13" fmla="*/ 2147483647 h 804"/>
              <a:gd name="T14" fmla="*/ 2147483647 w 1182"/>
              <a:gd name="T15" fmla="*/ 0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2"/>
              <a:gd name="T25" fmla="*/ 0 h 804"/>
              <a:gd name="T26" fmla="*/ 1182 w 1182"/>
              <a:gd name="T27" fmla="*/ 804 h 8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2" h="804">
                <a:moveTo>
                  <a:pt x="0" y="804"/>
                </a:moveTo>
                <a:cubicBezTo>
                  <a:pt x="80" y="781"/>
                  <a:pt x="160" y="758"/>
                  <a:pt x="216" y="732"/>
                </a:cubicBezTo>
                <a:cubicBezTo>
                  <a:pt x="272" y="706"/>
                  <a:pt x="299" y="682"/>
                  <a:pt x="336" y="648"/>
                </a:cubicBezTo>
                <a:cubicBezTo>
                  <a:pt x="373" y="614"/>
                  <a:pt x="394" y="575"/>
                  <a:pt x="438" y="528"/>
                </a:cubicBezTo>
                <a:cubicBezTo>
                  <a:pt x="482" y="481"/>
                  <a:pt x="546" y="415"/>
                  <a:pt x="600" y="366"/>
                </a:cubicBezTo>
                <a:cubicBezTo>
                  <a:pt x="654" y="317"/>
                  <a:pt x="692" y="281"/>
                  <a:pt x="762" y="234"/>
                </a:cubicBezTo>
                <a:cubicBezTo>
                  <a:pt x="832" y="187"/>
                  <a:pt x="950" y="123"/>
                  <a:pt x="1020" y="84"/>
                </a:cubicBezTo>
                <a:cubicBezTo>
                  <a:pt x="1090" y="45"/>
                  <a:pt x="1136" y="22"/>
                  <a:pt x="118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37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Electro- and 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pharmaco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-mechanical coupling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291138" y="1322175"/>
            <a:ext cx="39068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/>
              <a:t>Rabbit pulmonary artery</a:t>
            </a:r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1157288" y="2782675"/>
            <a:ext cx="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>
            <a:off x="1157288" y="2782675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>
            <a:off x="1157288" y="45654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757238" y="442415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-50</a:t>
            </a:r>
            <a:endParaRPr lang="en-US" sz="1200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892175" y="264932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 flipH="1">
            <a:off x="3776663" y="2823950"/>
            <a:ext cx="0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 flipH="1">
            <a:off x="3683000" y="2823950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 flipH="1">
            <a:off x="3679825" y="4770225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135" name="Group 18"/>
          <p:cNvGrpSpPr>
            <a:grpSpLocks/>
          </p:cNvGrpSpPr>
          <p:nvPr/>
        </p:nvGrpSpPr>
        <p:grpSpPr bwMode="auto">
          <a:xfrm>
            <a:off x="1343025" y="5238538"/>
            <a:ext cx="2293938" cy="104775"/>
            <a:chOff x="1092" y="3564"/>
            <a:chExt cx="1776" cy="72"/>
          </a:xfrm>
        </p:grpSpPr>
        <p:sp>
          <p:nvSpPr>
            <p:cNvPr id="5230" name="Line 19"/>
            <p:cNvSpPr>
              <a:spLocks noChangeShapeType="1"/>
            </p:cNvSpPr>
            <p:nvPr/>
          </p:nvSpPr>
          <p:spPr bwMode="auto">
            <a:xfrm>
              <a:off x="1092" y="363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1" name="Line 20"/>
            <p:cNvSpPr>
              <a:spLocks noChangeShapeType="1"/>
            </p:cNvSpPr>
            <p:nvPr/>
          </p:nvSpPr>
          <p:spPr bwMode="auto">
            <a:xfrm rot="-5400000">
              <a:off x="1056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2" name="Line 21"/>
            <p:cNvSpPr>
              <a:spLocks noChangeShapeType="1"/>
            </p:cNvSpPr>
            <p:nvPr/>
          </p:nvSpPr>
          <p:spPr bwMode="auto">
            <a:xfrm rot="-5400000">
              <a:off x="2828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3" name="Line 22"/>
            <p:cNvSpPr>
              <a:spLocks noChangeShapeType="1"/>
            </p:cNvSpPr>
            <p:nvPr/>
          </p:nvSpPr>
          <p:spPr bwMode="auto">
            <a:xfrm rot="-5400000">
              <a:off x="1644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4" name="Line 23"/>
            <p:cNvSpPr>
              <a:spLocks noChangeShapeType="1"/>
            </p:cNvSpPr>
            <p:nvPr/>
          </p:nvSpPr>
          <p:spPr bwMode="auto">
            <a:xfrm rot="-5400000">
              <a:off x="2232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36" name="Oval 24"/>
          <p:cNvSpPr>
            <a:spLocks noChangeArrowheads="1"/>
          </p:cNvSpPr>
          <p:nvPr/>
        </p:nvSpPr>
        <p:spPr bwMode="auto">
          <a:xfrm>
            <a:off x="2635250" y="3493875"/>
            <a:ext cx="101600" cy="112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25"/>
          <p:cNvSpPr>
            <a:spLocks noChangeShapeType="1"/>
          </p:cNvSpPr>
          <p:nvPr/>
        </p:nvSpPr>
        <p:spPr bwMode="auto">
          <a:xfrm>
            <a:off x="1157288" y="4246350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8" name="Line 26"/>
          <p:cNvSpPr>
            <a:spLocks noChangeShapeType="1"/>
          </p:cNvSpPr>
          <p:nvPr/>
        </p:nvSpPr>
        <p:spPr bwMode="auto">
          <a:xfrm>
            <a:off x="1157288" y="391456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9" name="Line 27"/>
          <p:cNvSpPr>
            <a:spLocks noChangeShapeType="1"/>
          </p:cNvSpPr>
          <p:nvPr/>
        </p:nvSpPr>
        <p:spPr bwMode="auto">
          <a:xfrm>
            <a:off x="1157288" y="35367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40" name="Line 28"/>
          <p:cNvSpPr>
            <a:spLocks noChangeShapeType="1"/>
          </p:cNvSpPr>
          <p:nvPr/>
        </p:nvSpPr>
        <p:spPr bwMode="auto">
          <a:xfrm>
            <a:off x="1157288" y="315256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41" name="Freeform 29"/>
          <p:cNvSpPr>
            <a:spLocks/>
          </p:cNvSpPr>
          <p:nvPr/>
        </p:nvSpPr>
        <p:spPr bwMode="auto">
          <a:xfrm>
            <a:off x="1947863" y="3381163"/>
            <a:ext cx="1455737" cy="1395412"/>
          </a:xfrm>
          <a:custGeom>
            <a:avLst/>
            <a:gdLst>
              <a:gd name="T0" fmla="*/ 0 w 1128"/>
              <a:gd name="T1" fmla="*/ 2147483647 h 960"/>
              <a:gd name="T2" fmla="*/ 2147483647 w 1128"/>
              <a:gd name="T3" fmla="*/ 2147483647 h 960"/>
              <a:gd name="T4" fmla="*/ 2147483647 w 1128"/>
              <a:gd name="T5" fmla="*/ 2147483647 h 960"/>
              <a:gd name="T6" fmla="*/ 2147483647 w 1128"/>
              <a:gd name="T7" fmla="*/ 2147483647 h 960"/>
              <a:gd name="T8" fmla="*/ 2147483647 w 1128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8"/>
              <a:gd name="T16" fmla="*/ 0 h 960"/>
              <a:gd name="T17" fmla="*/ 1128 w 112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8" h="960">
                <a:moveTo>
                  <a:pt x="0" y="960"/>
                </a:moveTo>
                <a:lnTo>
                  <a:pt x="264" y="864"/>
                </a:lnTo>
                <a:lnTo>
                  <a:pt x="552" y="132"/>
                </a:lnTo>
                <a:lnTo>
                  <a:pt x="804" y="36"/>
                </a:lnTo>
                <a:lnTo>
                  <a:pt x="112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Freeform 30"/>
          <p:cNvSpPr>
            <a:spLocks/>
          </p:cNvSpPr>
          <p:nvPr/>
        </p:nvSpPr>
        <p:spPr bwMode="auto">
          <a:xfrm>
            <a:off x="1947863" y="2981113"/>
            <a:ext cx="1409700" cy="1690687"/>
          </a:xfrm>
          <a:custGeom>
            <a:avLst/>
            <a:gdLst>
              <a:gd name="T0" fmla="*/ 0 w 1092"/>
              <a:gd name="T1" fmla="*/ 2147483647 h 1164"/>
              <a:gd name="T2" fmla="*/ 2147483647 w 1092"/>
              <a:gd name="T3" fmla="*/ 2147483647 h 1164"/>
              <a:gd name="T4" fmla="*/ 2147483647 w 1092"/>
              <a:gd name="T5" fmla="*/ 2147483647 h 1164"/>
              <a:gd name="T6" fmla="*/ 2147483647 w 1092"/>
              <a:gd name="T7" fmla="*/ 2147483647 h 1164"/>
              <a:gd name="T8" fmla="*/ 2147483647 w 1092"/>
              <a:gd name="T9" fmla="*/ 0 h 1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2"/>
              <a:gd name="T16" fmla="*/ 0 h 1164"/>
              <a:gd name="T17" fmla="*/ 1092 w 1092"/>
              <a:gd name="T18" fmla="*/ 1164 h 1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2" h="1164">
                <a:moveTo>
                  <a:pt x="0" y="1164"/>
                </a:moveTo>
                <a:lnTo>
                  <a:pt x="264" y="1056"/>
                </a:lnTo>
                <a:lnTo>
                  <a:pt x="564" y="396"/>
                </a:lnTo>
                <a:lnTo>
                  <a:pt x="816" y="36"/>
                </a:lnTo>
                <a:lnTo>
                  <a:pt x="109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31"/>
          <p:cNvSpPr>
            <a:spLocks noChangeArrowheads="1"/>
          </p:cNvSpPr>
          <p:nvPr/>
        </p:nvSpPr>
        <p:spPr bwMode="auto">
          <a:xfrm>
            <a:off x="1885950" y="4724188"/>
            <a:ext cx="100013" cy="1127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32"/>
          <p:cNvSpPr>
            <a:spLocks noChangeArrowheads="1"/>
          </p:cNvSpPr>
          <p:nvPr/>
        </p:nvSpPr>
        <p:spPr bwMode="auto">
          <a:xfrm>
            <a:off x="2254250" y="4562263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33"/>
          <p:cNvSpPr>
            <a:spLocks noChangeArrowheads="1"/>
          </p:cNvSpPr>
          <p:nvPr/>
        </p:nvSpPr>
        <p:spPr bwMode="auto">
          <a:xfrm>
            <a:off x="2971800" y="3358938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34"/>
          <p:cNvSpPr>
            <a:spLocks noChangeArrowheads="1"/>
          </p:cNvSpPr>
          <p:nvPr/>
        </p:nvSpPr>
        <p:spPr bwMode="auto">
          <a:xfrm>
            <a:off x="3348038" y="334147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35"/>
          <p:cNvSpPr>
            <a:spLocks noChangeArrowheads="1"/>
          </p:cNvSpPr>
          <p:nvPr/>
        </p:nvSpPr>
        <p:spPr bwMode="auto">
          <a:xfrm>
            <a:off x="1885950" y="461941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36"/>
          <p:cNvSpPr>
            <a:spLocks noChangeArrowheads="1"/>
          </p:cNvSpPr>
          <p:nvPr/>
        </p:nvSpPr>
        <p:spPr bwMode="auto">
          <a:xfrm>
            <a:off x="2241550" y="4444788"/>
            <a:ext cx="1016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37"/>
          <p:cNvSpPr>
            <a:spLocks noChangeArrowheads="1"/>
          </p:cNvSpPr>
          <p:nvPr/>
        </p:nvSpPr>
        <p:spPr bwMode="auto">
          <a:xfrm>
            <a:off x="2628900" y="3485938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8"/>
          <p:cNvSpPr>
            <a:spLocks noChangeArrowheads="1"/>
          </p:cNvSpPr>
          <p:nvPr/>
        </p:nvSpPr>
        <p:spPr bwMode="auto">
          <a:xfrm>
            <a:off x="2970213" y="2946188"/>
            <a:ext cx="100012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39"/>
          <p:cNvSpPr>
            <a:spLocks noChangeArrowheads="1"/>
          </p:cNvSpPr>
          <p:nvPr/>
        </p:nvSpPr>
        <p:spPr bwMode="auto">
          <a:xfrm>
            <a:off x="3325813" y="2911263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Text Box 40"/>
          <p:cNvSpPr txBox="1">
            <a:spLocks noChangeArrowheads="1"/>
          </p:cNvSpPr>
          <p:nvPr/>
        </p:nvSpPr>
        <p:spPr bwMode="auto">
          <a:xfrm>
            <a:off x="3759200" y="46591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53" name="Text Box 41"/>
          <p:cNvSpPr txBox="1">
            <a:spLocks noChangeArrowheads="1"/>
          </p:cNvSpPr>
          <p:nvPr/>
        </p:nvSpPr>
        <p:spPr bwMode="auto">
          <a:xfrm>
            <a:off x="3759200" y="27477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154" name="Text Box 42"/>
          <p:cNvSpPr txBox="1">
            <a:spLocks noChangeArrowheads="1"/>
          </p:cNvSpPr>
          <p:nvPr/>
        </p:nvSpPr>
        <p:spPr bwMode="auto">
          <a:xfrm rot="16200000">
            <a:off x="3263107" y="3659769"/>
            <a:ext cx="16430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Wall tension (N/m)</a:t>
            </a:r>
            <a:endParaRPr lang="en-US" sz="1400"/>
          </a:p>
        </p:txBody>
      </p:sp>
      <p:sp>
        <p:nvSpPr>
          <p:cNvPr id="5155" name="Text Box 43"/>
          <p:cNvSpPr txBox="1">
            <a:spLocks noChangeArrowheads="1"/>
          </p:cNvSpPr>
          <p:nvPr/>
        </p:nvSpPr>
        <p:spPr bwMode="auto">
          <a:xfrm rot="16200000">
            <a:off x="30163" y="3501813"/>
            <a:ext cx="933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E</a:t>
            </a:r>
            <a:r>
              <a:rPr lang="en-GB" sz="1600" baseline="-25000"/>
              <a:t>m</a:t>
            </a:r>
            <a:r>
              <a:rPr lang="en-GB" sz="1600"/>
              <a:t> (mV)</a:t>
            </a:r>
            <a:endParaRPr lang="en-US" sz="1600"/>
          </a:p>
        </p:txBody>
      </p:sp>
      <p:sp>
        <p:nvSpPr>
          <p:cNvPr id="5156" name="Text Box 44"/>
          <p:cNvSpPr txBox="1">
            <a:spLocks noChangeArrowheads="1"/>
          </p:cNvSpPr>
          <p:nvPr/>
        </p:nvSpPr>
        <p:spPr bwMode="auto">
          <a:xfrm>
            <a:off x="2014538" y="5695738"/>
            <a:ext cx="84931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NA (</a:t>
            </a:r>
            <a:r>
              <a:rPr lang="en-GB" sz="1400">
                <a:latin typeface="Symbol" pitchFamily="18" charset="2"/>
              </a:rPr>
              <a:t>m</a:t>
            </a:r>
            <a:r>
              <a:rPr lang="en-GB" sz="1400"/>
              <a:t>M)</a:t>
            </a:r>
            <a:endParaRPr lang="en-US" sz="1400"/>
          </a:p>
        </p:txBody>
      </p:sp>
      <p:sp>
        <p:nvSpPr>
          <p:cNvPr id="5157" name="Text Box 45"/>
          <p:cNvSpPr txBox="1">
            <a:spLocks noChangeArrowheads="1"/>
          </p:cNvSpPr>
          <p:nvPr/>
        </p:nvSpPr>
        <p:spPr bwMode="auto">
          <a:xfrm>
            <a:off x="1200150" y="5441738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58" name="Text Box 46"/>
          <p:cNvSpPr txBox="1">
            <a:spLocks noChangeArrowheads="1"/>
          </p:cNvSpPr>
          <p:nvPr/>
        </p:nvSpPr>
        <p:spPr bwMode="auto">
          <a:xfrm>
            <a:off x="1946275" y="5441738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159" name="Text Box 47"/>
          <p:cNvSpPr txBox="1">
            <a:spLocks noChangeArrowheads="1"/>
          </p:cNvSpPr>
          <p:nvPr/>
        </p:nvSpPr>
        <p:spPr bwMode="auto">
          <a:xfrm>
            <a:off x="2735263" y="5441738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3</a:t>
            </a:r>
            <a:endParaRPr lang="en-US" sz="1200"/>
          </a:p>
        </p:txBody>
      </p:sp>
      <p:sp>
        <p:nvSpPr>
          <p:cNvPr id="5160" name="Text Box 48"/>
          <p:cNvSpPr txBox="1">
            <a:spLocks noChangeArrowheads="1"/>
          </p:cNvSpPr>
          <p:nvPr/>
        </p:nvSpPr>
        <p:spPr bwMode="auto">
          <a:xfrm>
            <a:off x="3441700" y="5441738"/>
            <a:ext cx="352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10</a:t>
            </a:r>
            <a:endParaRPr lang="en-US" sz="1200"/>
          </a:p>
        </p:txBody>
      </p:sp>
      <p:sp>
        <p:nvSpPr>
          <p:cNvPr id="5161" name="Text Box 49"/>
          <p:cNvSpPr txBox="1">
            <a:spLocks noChangeArrowheads="1"/>
          </p:cNvSpPr>
          <p:nvPr/>
        </p:nvSpPr>
        <p:spPr bwMode="auto">
          <a:xfrm>
            <a:off x="2486025" y="1687300"/>
            <a:ext cx="2003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666699"/>
                </a:solidFill>
              </a:rPr>
              <a:t>Mulvany </a:t>
            </a:r>
            <a:r>
              <a:rPr lang="en-GB" sz="1600" i="1">
                <a:solidFill>
                  <a:srgbClr val="666699"/>
                </a:solidFill>
              </a:rPr>
              <a:t>et al.</a:t>
            </a:r>
            <a:r>
              <a:rPr lang="en-GB" sz="1600">
                <a:solidFill>
                  <a:srgbClr val="666699"/>
                </a:solidFill>
              </a:rPr>
              <a:t>, 1982</a:t>
            </a:r>
            <a:endParaRPr lang="en-US" sz="1600">
              <a:solidFill>
                <a:srgbClr val="666699"/>
              </a:solidFill>
            </a:endParaRPr>
          </a:p>
        </p:txBody>
      </p:sp>
      <p:sp>
        <p:nvSpPr>
          <p:cNvPr id="5162" name="Text Box 50"/>
          <p:cNvSpPr txBox="1">
            <a:spLocks noChangeArrowheads="1"/>
          </p:cNvSpPr>
          <p:nvPr/>
        </p:nvSpPr>
        <p:spPr bwMode="auto">
          <a:xfrm>
            <a:off x="609600" y="1314238"/>
            <a:ext cx="38957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i="1"/>
              <a:t>Rat mesenteric small artery</a:t>
            </a:r>
            <a:endParaRPr lang="en-US" sz="2400" i="1"/>
          </a:p>
        </p:txBody>
      </p:sp>
      <p:sp>
        <p:nvSpPr>
          <p:cNvPr id="5163" name="Text Box 51"/>
          <p:cNvSpPr txBox="1">
            <a:spLocks noChangeArrowheads="1"/>
          </p:cNvSpPr>
          <p:nvPr/>
        </p:nvSpPr>
        <p:spPr bwMode="auto">
          <a:xfrm>
            <a:off x="3165475" y="3514513"/>
            <a:ext cx="492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hlink"/>
                </a:solidFill>
              </a:rPr>
              <a:t>E</a:t>
            </a:r>
            <a:r>
              <a:rPr lang="en-GB" sz="2000" baseline="-250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164" name="Text Box 52"/>
          <p:cNvSpPr txBox="1">
            <a:spLocks noChangeArrowheads="1"/>
          </p:cNvSpPr>
          <p:nvPr/>
        </p:nvSpPr>
        <p:spPr bwMode="auto">
          <a:xfrm>
            <a:off x="2403475" y="2504863"/>
            <a:ext cx="1089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666699"/>
                </a:solidFill>
              </a:rPr>
              <a:t>Tension</a:t>
            </a:r>
          </a:p>
        </p:txBody>
      </p:sp>
      <p:sp>
        <p:nvSpPr>
          <p:cNvPr id="5165" name="Text Box 53"/>
          <p:cNvSpPr txBox="1">
            <a:spLocks noChangeArrowheads="1"/>
          </p:cNvSpPr>
          <p:nvPr/>
        </p:nvSpPr>
        <p:spPr bwMode="auto">
          <a:xfrm>
            <a:off x="6067425" y="1744450"/>
            <a:ext cx="2297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666699"/>
                </a:solidFill>
              </a:rPr>
              <a:t>Droogmans </a:t>
            </a:r>
            <a:r>
              <a:rPr lang="en-GB" sz="1600" i="1">
                <a:solidFill>
                  <a:srgbClr val="666699"/>
                </a:solidFill>
              </a:rPr>
              <a:t>et al.</a:t>
            </a:r>
            <a:r>
              <a:rPr lang="en-GB" sz="1600">
                <a:solidFill>
                  <a:srgbClr val="666699"/>
                </a:solidFill>
              </a:rPr>
              <a:t>, 1979</a:t>
            </a:r>
            <a:endParaRPr lang="en-US" sz="1600">
              <a:solidFill>
                <a:srgbClr val="666699"/>
              </a:solidFill>
            </a:endParaRPr>
          </a:p>
        </p:txBody>
      </p:sp>
      <p:sp>
        <p:nvSpPr>
          <p:cNvPr id="5166" name="Text Box 61"/>
          <p:cNvSpPr txBox="1">
            <a:spLocks noChangeArrowheads="1"/>
          </p:cNvSpPr>
          <p:nvPr/>
        </p:nvSpPr>
        <p:spPr bwMode="auto">
          <a:xfrm>
            <a:off x="6229350" y="5637000"/>
            <a:ext cx="946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NA (</a:t>
            </a:r>
            <a:r>
              <a:rPr lang="en-GB" sz="1600">
                <a:latin typeface="Symbol" pitchFamily="18" charset="2"/>
              </a:rPr>
              <a:t>m</a:t>
            </a:r>
            <a:r>
              <a:rPr lang="en-GB" sz="1600"/>
              <a:t>M)</a:t>
            </a:r>
            <a:endParaRPr lang="en-US" sz="1600"/>
          </a:p>
        </p:txBody>
      </p:sp>
      <p:sp>
        <p:nvSpPr>
          <p:cNvPr id="5167" name="Oval 66"/>
          <p:cNvSpPr>
            <a:spLocks noChangeArrowheads="1"/>
          </p:cNvSpPr>
          <p:nvPr/>
        </p:nvSpPr>
        <p:spPr bwMode="auto">
          <a:xfrm>
            <a:off x="5568950" y="479721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Text Box 67"/>
          <p:cNvSpPr txBox="1">
            <a:spLocks noChangeArrowheads="1"/>
          </p:cNvSpPr>
          <p:nvPr/>
        </p:nvSpPr>
        <p:spPr bwMode="auto">
          <a:xfrm>
            <a:off x="757238" y="379232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-30</a:t>
            </a:r>
            <a:endParaRPr lang="en-US" sz="1200"/>
          </a:p>
        </p:txBody>
      </p:sp>
      <p:sp>
        <p:nvSpPr>
          <p:cNvPr id="5169" name="Text Box 68"/>
          <p:cNvSpPr txBox="1">
            <a:spLocks noChangeArrowheads="1"/>
          </p:cNvSpPr>
          <p:nvPr/>
        </p:nvSpPr>
        <p:spPr bwMode="auto">
          <a:xfrm>
            <a:off x="757238" y="410347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-40</a:t>
            </a:r>
            <a:endParaRPr lang="en-US" sz="1200"/>
          </a:p>
        </p:txBody>
      </p:sp>
      <p:sp>
        <p:nvSpPr>
          <p:cNvPr id="5170" name="Text Box 69"/>
          <p:cNvSpPr txBox="1">
            <a:spLocks noChangeArrowheads="1"/>
          </p:cNvSpPr>
          <p:nvPr/>
        </p:nvSpPr>
        <p:spPr bwMode="auto">
          <a:xfrm>
            <a:off x="757238" y="34145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-20</a:t>
            </a:r>
            <a:endParaRPr lang="en-US" sz="1200"/>
          </a:p>
        </p:txBody>
      </p:sp>
      <p:sp>
        <p:nvSpPr>
          <p:cNvPr id="5171" name="Text Box 70"/>
          <p:cNvSpPr txBox="1">
            <a:spLocks noChangeArrowheads="1"/>
          </p:cNvSpPr>
          <p:nvPr/>
        </p:nvSpPr>
        <p:spPr bwMode="auto">
          <a:xfrm>
            <a:off x="757238" y="30208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-10</a:t>
            </a:r>
            <a:endParaRPr lang="en-US" sz="1200"/>
          </a:p>
        </p:txBody>
      </p:sp>
      <p:sp>
        <p:nvSpPr>
          <p:cNvPr id="5172" name="Line 71"/>
          <p:cNvSpPr>
            <a:spLocks noChangeShapeType="1"/>
          </p:cNvSpPr>
          <p:nvPr/>
        </p:nvSpPr>
        <p:spPr bwMode="auto">
          <a:xfrm>
            <a:off x="1163638" y="491468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3" name="Text Box 72"/>
          <p:cNvSpPr txBox="1">
            <a:spLocks noChangeArrowheads="1"/>
          </p:cNvSpPr>
          <p:nvPr/>
        </p:nvSpPr>
        <p:spPr bwMode="auto">
          <a:xfrm>
            <a:off x="744538" y="478292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-60</a:t>
            </a:r>
            <a:endParaRPr lang="en-US" sz="1200"/>
          </a:p>
        </p:txBody>
      </p:sp>
      <p:sp>
        <p:nvSpPr>
          <p:cNvPr id="5174" name="Line 73"/>
          <p:cNvSpPr>
            <a:spLocks noChangeShapeType="1"/>
          </p:cNvSpPr>
          <p:nvPr/>
        </p:nvSpPr>
        <p:spPr bwMode="auto">
          <a:xfrm>
            <a:off x="5297488" y="2722350"/>
            <a:ext cx="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5" name="Line 74"/>
          <p:cNvSpPr>
            <a:spLocks noChangeShapeType="1"/>
          </p:cNvSpPr>
          <p:nvPr/>
        </p:nvSpPr>
        <p:spPr bwMode="auto">
          <a:xfrm>
            <a:off x="5297488" y="2722350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6" name="Line 75"/>
          <p:cNvSpPr>
            <a:spLocks noChangeShapeType="1"/>
          </p:cNvSpPr>
          <p:nvPr/>
        </p:nvSpPr>
        <p:spPr bwMode="auto">
          <a:xfrm>
            <a:off x="5297488" y="450511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7" name="Text Box 76"/>
          <p:cNvSpPr txBox="1">
            <a:spLocks noChangeArrowheads="1"/>
          </p:cNvSpPr>
          <p:nvPr/>
        </p:nvSpPr>
        <p:spPr bwMode="auto">
          <a:xfrm>
            <a:off x="4897438" y="436382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-50</a:t>
            </a:r>
            <a:endParaRPr lang="en-US" sz="1200"/>
          </a:p>
        </p:txBody>
      </p:sp>
      <p:sp>
        <p:nvSpPr>
          <p:cNvPr id="5178" name="Text Box 77"/>
          <p:cNvSpPr txBox="1">
            <a:spLocks noChangeArrowheads="1"/>
          </p:cNvSpPr>
          <p:nvPr/>
        </p:nvSpPr>
        <p:spPr bwMode="auto">
          <a:xfrm>
            <a:off x="5032375" y="25890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79" name="Line 78"/>
          <p:cNvSpPr>
            <a:spLocks noChangeShapeType="1"/>
          </p:cNvSpPr>
          <p:nvPr/>
        </p:nvSpPr>
        <p:spPr bwMode="auto">
          <a:xfrm>
            <a:off x="5297488" y="4186025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0" name="Line 79"/>
          <p:cNvSpPr>
            <a:spLocks noChangeShapeType="1"/>
          </p:cNvSpPr>
          <p:nvPr/>
        </p:nvSpPr>
        <p:spPr bwMode="auto">
          <a:xfrm>
            <a:off x="5297488" y="38542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1" name="Line 80"/>
          <p:cNvSpPr>
            <a:spLocks noChangeShapeType="1"/>
          </p:cNvSpPr>
          <p:nvPr/>
        </p:nvSpPr>
        <p:spPr bwMode="auto">
          <a:xfrm>
            <a:off x="5297488" y="347641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2" name="Line 81"/>
          <p:cNvSpPr>
            <a:spLocks noChangeShapeType="1"/>
          </p:cNvSpPr>
          <p:nvPr/>
        </p:nvSpPr>
        <p:spPr bwMode="auto">
          <a:xfrm>
            <a:off x="5297488" y="30922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3" name="Text Box 82"/>
          <p:cNvSpPr txBox="1">
            <a:spLocks noChangeArrowheads="1"/>
          </p:cNvSpPr>
          <p:nvPr/>
        </p:nvSpPr>
        <p:spPr bwMode="auto">
          <a:xfrm rot="16200000">
            <a:off x="4237038" y="3441488"/>
            <a:ext cx="933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E</a:t>
            </a:r>
            <a:r>
              <a:rPr lang="en-GB" sz="1600" baseline="-25000"/>
              <a:t>m</a:t>
            </a:r>
            <a:r>
              <a:rPr lang="en-GB" sz="1600"/>
              <a:t> (mV)</a:t>
            </a:r>
            <a:endParaRPr lang="en-US" sz="1600"/>
          </a:p>
        </p:txBody>
      </p:sp>
      <p:sp>
        <p:nvSpPr>
          <p:cNvPr id="5184" name="Text Box 83"/>
          <p:cNvSpPr txBox="1">
            <a:spLocks noChangeArrowheads="1"/>
          </p:cNvSpPr>
          <p:nvPr/>
        </p:nvSpPr>
        <p:spPr bwMode="auto">
          <a:xfrm>
            <a:off x="4897438" y="37320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-30</a:t>
            </a:r>
            <a:endParaRPr lang="en-US" sz="1200"/>
          </a:p>
        </p:txBody>
      </p:sp>
      <p:sp>
        <p:nvSpPr>
          <p:cNvPr id="5185" name="Text Box 84"/>
          <p:cNvSpPr txBox="1">
            <a:spLocks noChangeArrowheads="1"/>
          </p:cNvSpPr>
          <p:nvPr/>
        </p:nvSpPr>
        <p:spPr bwMode="auto">
          <a:xfrm>
            <a:off x="4897438" y="404315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-40</a:t>
            </a:r>
            <a:endParaRPr lang="en-US" sz="1200"/>
          </a:p>
        </p:txBody>
      </p:sp>
      <p:sp>
        <p:nvSpPr>
          <p:cNvPr id="5186" name="Text Box 85"/>
          <p:cNvSpPr txBox="1">
            <a:spLocks noChangeArrowheads="1"/>
          </p:cNvSpPr>
          <p:nvPr/>
        </p:nvSpPr>
        <p:spPr bwMode="auto">
          <a:xfrm>
            <a:off x="4897438" y="335417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-20</a:t>
            </a:r>
            <a:endParaRPr lang="en-US" sz="1200"/>
          </a:p>
        </p:txBody>
      </p:sp>
      <p:sp>
        <p:nvSpPr>
          <p:cNvPr id="5187" name="Text Box 86"/>
          <p:cNvSpPr txBox="1">
            <a:spLocks noChangeArrowheads="1"/>
          </p:cNvSpPr>
          <p:nvPr/>
        </p:nvSpPr>
        <p:spPr bwMode="auto">
          <a:xfrm>
            <a:off x="4897438" y="296047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-10</a:t>
            </a:r>
            <a:endParaRPr lang="en-US" sz="1200"/>
          </a:p>
        </p:txBody>
      </p:sp>
      <p:sp>
        <p:nvSpPr>
          <p:cNvPr id="5188" name="Line 87"/>
          <p:cNvSpPr>
            <a:spLocks noChangeShapeType="1"/>
          </p:cNvSpPr>
          <p:nvPr/>
        </p:nvSpPr>
        <p:spPr bwMode="auto">
          <a:xfrm>
            <a:off x="5303838" y="485436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9" name="Text Box 88"/>
          <p:cNvSpPr txBox="1">
            <a:spLocks noChangeArrowheads="1"/>
          </p:cNvSpPr>
          <p:nvPr/>
        </p:nvSpPr>
        <p:spPr bwMode="auto">
          <a:xfrm>
            <a:off x="4884738" y="47226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-60</a:t>
            </a:r>
            <a:endParaRPr lang="en-US" sz="1200"/>
          </a:p>
        </p:txBody>
      </p:sp>
      <p:sp>
        <p:nvSpPr>
          <p:cNvPr id="5190" name="Oval 89"/>
          <p:cNvSpPr>
            <a:spLocks noChangeArrowheads="1"/>
          </p:cNvSpPr>
          <p:nvPr/>
        </p:nvSpPr>
        <p:spPr bwMode="auto">
          <a:xfrm>
            <a:off x="5908675" y="467973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1" name="Line 90"/>
          <p:cNvSpPr>
            <a:spLocks noChangeShapeType="1"/>
          </p:cNvSpPr>
          <p:nvPr/>
        </p:nvSpPr>
        <p:spPr bwMode="auto">
          <a:xfrm flipH="1">
            <a:off x="7880350" y="2944600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2" name="Line 91"/>
          <p:cNvSpPr>
            <a:spLocks noChangeShapeType="1"/>
          </p:cNvSpPr>
          <p:nvPr/>
        </p:nvSpPr>
        <p:spPr bwMode="auto">
          <a:xfrm flipH="1">
            <a:off x="7877175" y="4897225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3" name="Text Box 92"/>
          <p:cNvSpPr txBox="1">
            <a:spLocks noChangeArrowheads="1"/>
          </p:cNvSpPr>
          <p:nvPr/>
        </p:nvSpPr>
        <p:spPr bwMode="auto">
          <a:xfrm>
            <a:off x="7956550" y="47607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94" name="Text Box 93"/>
          <p:cNvSpPr txBox="1">
            <a:spLocks noChangeArrowheads="1"/>
          </p:cNvSpPr>
          <p:nvPr/>
        </p:nvSpPr>
        <p:spPr bwMode="auto">
          <a:xfrm>
            <a:off x="7956550" y="28493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2</a:t>
            </a:r>
            <a:endParaRPr lang="en-US" sz="1200"/>
          </a:p>
        </p:txBody>
      </p:sp>
      <p:sp>
        <p:nvSpPr>
          <p:cNvPr id="5195" name="Text Box 94"/>
          <p:cNvSpPr txBox="1">
            <a:spLocks noChangeArrowheads="1"/>
          </p:cNvSpPr>
          <p:nvPr/>
        </p:nvSpPr>
        <p:spPr bwMode="auto">
          <a:xfrm rot="16200000">
            <a:off x="7831138" y="374311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Force (g)</a:t>
            </a:r>
            <a:endParaRPr lang="en-US" sz="1400"/>
          </a:p>
        </p:txBody>
      </p:sp>
      <p:sp>
        <p:nvSpPr>
          <p:cNvPr id="5196" name="Line 95"/>
          <p:cNvSpPr>
            <a:spLocks noChangeShapeType="1"/>
          </p:cNvSpPr>
          <p:nvPr/>
        </p:nvSpPr>
        <p:spPr bwMode="auto">
          <a:xfrm flipH="1">
            <a:off x="7974013" y="2944600"/>
            <a:ext cx="0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7" name="Text Box 96"/>
          <p:cNvSpPr txBox="1">
            <a:spLocks noChangeArrowheads="1"/>
          </p:cNvSpPr>
          <p:nvPr/>
        </p:nvSpPr>
        <p:spPr bwMode="auto">
          <a:xfrm>
            <a:off x="7956550" y="377962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198" name="Line 97"/>
          <p:cNvSpPr>
            <a:spLocks noChangeShapeType="1"/>
          </p:cNvSpPr>
          <p:nvPr/>
        </p:nvSpPr>
        <p:spPr bwMode="auto">
          <a:xfrm flipH="1">
            <a:off x="7886700" y="3912975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9" name="Text Box 62"/>
          <p:cNvSpPr txBox="1">
            <a:spLocks noChangeArrowheads="1"/>
          </p:cNvSpPr>
          <p:nvPr/>
        </p:nvSpPr>
        <p:spPr bwMode="auto">
          <a:xfrm>
            <a:off x="5448300" y="53687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200" name="Oval 105"/>
          <p:cNvSpPr>
            <a:spLocks noChangeArrowheads="1"/>
          </p:cNvSpPr>
          <p:nvPr/>
        </p:nvSpPr>
        <p:spPr bwMode="auto">
          <a:xfrm>
            <a:off x="6257925" y="434318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1" name="Oval 106"/>
          <p:cNvSpPr>
            <a:spLocks noChangeArrowheads="1"/>
          </p:cNvSpPr>
          <p:nvPr/>
        </p:nvSpPr>
        <p:spPr bwMode="auto">
          <a:xfrm>
            <a:off x="6083300" y="454003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2" name="Oval 107"/>
          <p:cNvSpPr>
            <a:spLocks noChangeArrowheads="1"/>
          </p:cNvSpPr>
          <p:nvPr/>
        </p:nvSpPr>
        <p:spPr bwMode="auto">
          <a:xfrm>
            <a:off x="6511925" y="409236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3" name="Oval 108"/>
          <p:cNvSpPr>
            <a:spLocks noChangeArrowheads="1"/>
          </p:cNvSpPr>
          <p:nvPr/>
        </p:nvSpPr>
        <p:spPr bwMode="auto">
          <a:xfrm>
            <a:off x="6765925" y="387963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4" name="Line 56"/>
          <p:cNvSpPr>
            <a:spLocks noChangeShapeType="1"/>
          </p:cNvSpPr>
          <p:nvPr/>
        </p:nvSpPr>
        <p:spPr bwMode="auto">
          <a:xfrm>
            <a:off x="5599113" y="5311563"/>
            <a:ext cx="207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05" name="Line 57"/>
          <p:cNvSpPr>
            <a:spLocks noChangeShapeType="1"/>
          </p:cNvSpPr>
          <p:nvPr/>
        </p:nvSpPr>
        <p:spPr bwMode="auto">
          <a:xfrm rot="16200000">
            <a:off x="5546725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06" name="Line 59"/>
          <p:cNvSpPr>
            <a:spLocks noChangeShapeType="1"/>
          </p:cNvSpPr>
          <p:nvPr/>
        </p:nvSpPr>
        <p:spPr bwMode="auto">
          <a:xfrm rot="16200000">
            <a:off x="5907087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07" name="Text Box 63"/>
          <p:cNvSpPr txBox="1">
            <a:spLocks noChangeArrowheads="1"/>
          </p:cNvSpPr>
          <p:nvPr/>
        </p:nvSpPr>
        <p:spPr bwMode="auto">
          <a:xfrm>
            <a:off x="5680075" y="5368713"/>
            <a:ext cx="479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0.03</a:t>
            </a:r>
          </a:p>
        </p:txBody>
      </p:sp>
      <p:sp>
        <p:nvSpPr>
          <p:cNvPr id="5208" name="Text Box 64"/>
          <p:cNvSpPr txBox="1">
            <a:spLocks noChangeArrowheads="1"/>
          </p:cNvSpPr>
          <p:nvPr/>
        </p:nvSpPr>
        <p:spPr bwMode="auto">
          <a:xfrm>
            <a:off x="6407150" y="5368713"/>
            <a:ext cx="395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0.3</a:t>
            </a:r>
            <a:endParaRPr lang="en-US" sz="1200"/>
          </a:p>
        </p:txBody>
      </p:sp>
      <p:sp>
        <p:nvSpPr>
          <p:cNvPr id="5209" name="Text Box 65"/>
          <p:cNvSpPr txBox="1">
            <a:spLocks noChangeArrowheads="1"/>
          </p:cNvSpPr>
          <p:nvPr/>
        </p:nvSpPr>
        <p:spPr bwMode="auto">
          <a:xfrm>
            <a:off x="6854825" y="53687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210" name="Line 98"/>
          <p:cNvSpPr>
            <a:spLocks noChangeShapeType="1"/>
          </p:cNvSpPr>
          <p:nvPr/>
        </p:nvSpPr>
        <p:spPr bwMode="auto">
          <a:xfrm rot="16200000">
            <a:off x="6249987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1" name="Line 99"/>
          <p:cNvSpPr>
            <a:spLocks noChangeShapeType="1"/>
          </p:cNvSpPr>
          <p:nvPr/>
        </p:nvSpPr>
        <p:spPr bwMode="auto">
          <a:xfrm rot="16200000">
            <a:off x="6592887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2" name="Text Box 102"/>
          <p:cNvSpPr txBox="1">
            <a:spLocks noChangeArrowheads="1"/>
          </p:cNvSpPr>
          <p:nvPr/>
        </p:nvSpPr>
        <p:spPr bwMode="auto">
          <a:xfrm>
            <a:off x="6075363" y="5368713"/>
            <a:ext cx="395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0.1</a:t>
            </a:r>
            <a:endParaRPr lang="en-US" sz="1200"/>
          </a:p>
        </p:txBody>
      </p:sp>
      <p:sp>
        <p:nvSpPr>
          <p:cNvPr id="5213" name="Line 111"/>
          <p:cNvSpPr>
            <a:spLocks noChangeShapeType="1"/>
          </p:cNvSpPr>
          <p:nvPr/>
        </p:nvSpPr>
        <p:spPr bwMode="auto">
          <a:xfrm rot="16200000">
            <a:off x="6929437" y="5256001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4" name="Line 112"/>
          <p:cNvSpPr>
            <a:spLocks noChangeShapeType="1"/>
          </p:cNvSpPr>
          <p:nvPr/>
        </p:nvSpPr>
        <p:spPr bwMode="auto">
          <a:xfrm rot="16200000">
            <a:off x="7264400" y="525282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5" name="Line 113"/>
          <p:cNvSpPr>
            <a:spLocks noChangeShapeType="1"/>
          </p:cNvSpPr>
          <p:nvPr/>
        </p:nvSpPr>
        <p:spPr bwMode="auto">
          <a:xfrm rot="16200000">
            <a:off x="7616825" y="5249651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6" name="Text Box 115"/>
          <p:cNvSpPr txBox="1">
            <a:spLocks noChangeArrowheads="1"/>
          </p:cNvSpPr>
          <p:nvPr/>
        </p:nvSpPr>
        <p:spPr bwMode="auto">
          <a:xfrm>
            <a:off x="7165975" y="53687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3</a:t>
            </a:r>
            <a:endParaRPr lang="en-US" sz="1200"/>
          </a:p>
        </p:txBody>
      </p:sp>
      <p:sp>
        <p:nvSpPr>
          <p:cNvPr id="5217" name="Text Box 116"/>
          <p:cNvSpPr txBox="1">
            <a:spLocks noChangeArrowheads="1"/>
          </p:cNvSpPr>
          <p:nvPr/>
        </p:nvSpPr>
        <p:spPr bwMode="auto">
          <a:xfrm>
            <a:off x="7469188" y="5368713"/>
            <a:ext cx="352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10</a:t>
            </a:r>
            <a:endParaRPr lang="en-US" sz="1200"/>
          </a:p>
        </p:txBody>
      </p:sp>
      <p:sp>
        <p:nvSpPr>
          <p:cNvPr id="5218" name="Oval 117"/>
          <p:cNvSpPr>
            <a:spLocks noChangeArrowheads="1"/>
          </p:cNvSpPr>
          <p:nvPr/>
        </p:nvSpPr>
        <p:spPr bwMode="auto">
          <a:xfrm>
            <a:off x="7181850" y="364786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9" name="Oval 118"/>
          <p:cNvSpPr>
            <a:spLocks noChangeArrowheads="1"/>
          </p:cNvSpPr>
          <p:nvPr/>
        </p:nvSpPr>
        <p:spPr bwMode="auto">
          <a:xfrm>
            <a:off x="7416800" y="352086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0" name="Oval 120"/>
          <p:cNvSpPr>
            <a:spLocks noChangeArrowheads="1"/>
          </p:cNvSpPr>
          <p:nvPr/>
        </p:nvSpPr>
        <p:spPr bwMode="auto">
          <a:xfrm>
            <a:off x="5564188" y="4671800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1" name="Oval 121"/>
          <p:cNvSpPr>
            <a:spLocks noChangeArrowheads="1"/>
          </p:cNvSpPr>
          <p:nvPr/>
        </p:nvSpPr>
        <p:spPr bwMode="auto">
          <a:xfrm>
            <a:off x="5903913" y="46686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" name="Oval 122"/>
          <p:cNvSpPr>
            <a:spLocks noChangeArrowheads="1"/>
          </p:cNvSpPr>
          <p:nvPr/>
        </p:nvSpPr>
        <p:spPr bwMode="auto">
          <a:xfrm>
            <a:off x="6081713" y="46559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" name="Oval 123"/>
          <p:cNvSpPr>
            <a:spLocks noChangeArrowheads="1"/>
          </p:cNvSpPr>
          <p:nvPr/>
        </p:nvSpPr>
        <p:spPr bwMode="auto">
          <a:xfrm>
            <a:off x="6259513" y="46432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" name="Oval 124"/>
          <p:cNvSpPr>
            <a:spLocks noChangeArrowheads="1"/>
          </p:cNvSpPr>
          <p:nvPr/>
        </p:nvSpPr>
        <p:spPr bwMode="auto">
          <a:xfrm>
            <a:off x="6523038" y="449717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" name="Oval 125"/>
          <p:cNvSpPr>
            <a:spLocks noChangeArrowheads="1"/>
          </p:cNvSpPr>
          <p:nvPr/>
        </p:nvSpPr>
        <p:spPr bwMode="auto">
          <a:xfrm>
            <a:off x="6757988" y="4455900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" name="Oval 126"/>
          <p:cNvSpPr>
            <a:spLocks noChangeArrowheads="1"/>
          </p:cNvSpPr>
          <p:nvPr/>
        </p:nvSpPr>
        <p:spPr bwMode="auto">
          <a:xfrm>
            <a:off x="7183438" y="44146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" name="Oval 127"/>
          <p:cNvSpPr>
            <a:spLocks noChangeArrowheads="1"/>
          </p:cNvSpPr>
          <p:nvPr/>
        </p:nvSpPr>
        <p:spPr bwMode="auto">
          <a:xfrm>
            <a:off x="7437438" y="4373350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" name="Text Box 129"/>
          <p:cNvSpPr txBox="1">
            <a:spLocks noChangeArrowheads="1"/>
          </p:cNvSpPr>
          <p:nvPr/>
        </p:nvSpPr>
        <p:spPr bwMode="auto">
          <a:xfrm>
            <a:off x="7099300" y="3963775"/>
            <a:ext cx="492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hlink"/>
                </a:solidFill>
              </a:rPr>
              <a:t>E</a:t>
            </a:r>
            <a:r>
              <a:rPr lang="en-GB" sz="2000" baseline="-250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229" name="Text Box 130"/>
          <p:cNvSpPr txBox="1">
            <a:spLocks noChangeArrowheads="1"/>
          </p:cNvSpPr>
          <p:nvPr/>
        </p:nvSpPr>
        <p:spPr bwMode="auto">
          <a:xfrm>
            <a:off x="6337300" y="2954125"/>
            <a:ext cx="1089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666699"/>
                </a:solidFill>
              </a:rPr>
              <a:t>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667657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Membrane potential in VSMC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981200"/>
            <a:ext cx="7808913" cy="4114800"/>
          </a:xfrm>
        </p:spPr>
        <p:txBody>
          <a:bodyPr/>
          <a:lstStyle/>
          <a:p>
            <a:r>
              <a:rPr lang="en-GB" sz="2800" smtClean="0">
                <a:latin typeface="Arial" charset="0"/>
              </a:rPr>
              <a:t>Resting E</a:t>
            </a:r>
            <a:r>
              <a:rPr lang="en-GB" sz="2800" baseline="-25000" smtClean="0">
                <a:latin typeface="Arial" charset="0"/>
              </a:rPr>
              <a:t>m</a:t>
            </a:r>
            <a:r>
              <a:rPr lang="en-GB" sz="2800" smtClean="0">
                <a:latin typeface="Arial" charset="0"/>
              </a:rPr>
              <a:t> of smooth muscle in arteries is between –60mV (unpressurized) and –45mV (pressurized)</a:t>
            </a:r>
          </a:p>
          <a:p>
            <a:r>
              <a:rPr lang="en-GB" sz="2800" smtClean="0">
                <a:latin typeface="Arial" charset="0"/>
              </a:rPr>
              <a:t>Action potentials are generally not seen and depolarization rarely exceeds –20mV.</a:t>
            </a:r>
          </a:p>
          <a:p>
            <a:r>
              <a:rPr lang="en-GB" sz="2800" smtClean="0">
                <a:latin typeface="Arial" charset="0"/>
              </a:rPr>
              <a:t>Vsmc in blood vessels are electrically coupled (</a:t>
            </a:r>
            <a:r>
              <a:rPr lang="en-GB" sz="2800" smtClean="0">
                <a:latin typeface="Symbol" pitchFamily="18" charset="2"/>
              </a:rPr>
              <a:t>l </a:t>
            </a:r>
            <a:r>
              <a:rPr lang="en-GB" sz="2800" smtClean="0">
                <a:latin typeface="Arial" charset="0"/>
              </a:rPr>
              <a:t>~2mm), by gap junctions. In at least some vessels endothelial and smooth muscle cells are also coupled by gap junctions.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37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Membrane potential in vsmc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96" name="Freeform 3"/>
          <p:cNvSpPr>
            <a:spLocks/>
          </p:cNvSpPr>
          <p:nvPr/>
        </p:nvSpPr>
        <p:spPr bwMode="auto">
          <a:xfrm>
            <a:off x="1169988" y="2597150"/>
            <a:ext cx="6462712" cy="1897063"/>
          </a:xfrm>
          <a:custGeom>
            <a:avLst/>
            <a:gdLst>
              <a:gd name="T0" fmla="*/ 2147483647 w 4536"/>
              <a:gd name="T1" fmla="*/ 2147483647 h 1472"/>
              <a:gd name="T2" fmla="*/ 0 w 4536"/>
              <a:gd name="T3" fmla="*/ 2147483647 h 1472"/>
              <a:gd name="T4" fmla="*/ 2147483647 w 4536"/>
              <a:gd name="T5" fmla="*/ 2147483647 h 1472"/>
              <a:gd name="T6" fmla="*/ 2147483647 w 4536"/>
              <a:gd name="T7" fmla="*/ 2147483647 h 1472"/>
              <a:gd name="T8" fmla="*/ 2147483647 w 4536"/>
              <a:gd name="T9" fmla="*/ 2147483647 h 1472"/>
              <a:gd name="T10" fmla="*/ 2147483647 w 4536"/>
              <a:gd name="T11" fmla="*/ 2147483647 h 1472"/>
              <a:gd name="T12" fmla="*/ 2147483647 w 4536"/>
              <a:gd name="T13" fmla="*/ 2147483647 h 1472"/>
              <a:gd name="T14" fmla="*/ 2147483647 w 4536"/>
              <a:gd name="T15" fmla="*/ 2147483647 h 1472"/>
              <a:gd name="T16" fmla="*/ 2147483647 w 4536"/>
              <a:gd name="T17" fmla="*/ 2147483647 h 1472"/>
              <a:gd name="T18" fmla="*/ 2147483647 w 4536"/>
              <a:gd name="T19" fmla="*/ 2147483647 h 1472"/>
              <a:gd name="T20" fmla="*/ 2147483647 w 4536"/>
              <a:gd name="T21" fmla="*/ 2147483647 h 1472"/>
              <a:gd name="T22" fmla="*/ 2147483647 w 4536"/>
              <a:gd name="T23" fmla="*/ 2147483647 h 1472"/>
              <a:gd name="T24" fmla="*/ 2147483647 w 4536"/>
              <a:gd name="T25" fmla="*/ 2147483647 h 1472"/>
              <a:gd name="T26" fmla="*/ 2147483647 w 4536"/>
              <a:gd name="T27" fmla="*/ 2147483647 h 1472"/>
              <a:gd name="T28" fmla="*/ 2147483647 w 4536"/>
              <a:gd name="T29" fmla="*/ 0 h 1472"/>
              <a:gd name="T30" fmla="*/ 2147483647 w 4536"/>
              <a:gd name="T31" fmla="*/ 2147483647 h 1472"/>
              <a:gd name="T32" fmla="*/ 2147483647 w 4536"/>
              <a:gd name="T33" fmla="*/ 2147483647 h 1472"/>
              <a:gd name="T34" fmla="*/ 2147483647 w 4536"/>
              <a:gd name="T35" fmla="*/ 2147483647 h 1472"/>
              <a:gd name="T36" fmla="*/ 2147483647 w 4536"/>
              <a:gd name="T37" fmla="*/ 2147483647 h 1472"/>
              <a:gd name="T38" fmla="*/ 2147483647 w 4536"/>
              <a:gd name="T39" fmla="*/ 2147483647 h 1472"/>
              <a:gd name="T40" fmla="*/ 2147483647 w 4536"/>
              <a:gd name="T41" fmla="*/ 2147483647 h 1472"/>
              <a:gd name="T42" fmla="*/ 2147483647 w 4536"/>
              <a:gd name="T43" fmla="*/ 2147483647 h 1472"/>
              <a:gd name="T44" fmla="*/ 2147483647 w 4536"/>
              <a:gd name="T45" fmla="*/ 2147483647 h 1472"/>
              <a:gd name="T46" fmla="*/ 2147483647 w 4536"/>
              <a:gd name="T47" fmla="*/ 2147483647 h 1472"/>
              <a:gd name="T48" fmla="*/ 2147483647 w 4536"/>
              <a:gd name="T49" fmla="*/ 2147483647 h 1472"/>
              <a:gd name="T50" fmla="*/ 2147483647 w 4536"/>
              <a:gd name="T51" fmla="*/ 2147483647 h 1472"/>
              <a:gd name="T52" fmla="*/ 2147483647 w 4536"/>
              <a:gd name="T53" fmla="*/ 2147483647 h 1472"/>
              <a:gd name="T54" fmla="*/ 2147483647 w 4536"/>
              <a:gd name="T55" fmla="*/ 2147483647 h 1472"/>
              <a:gd name="T56" fmla="*/ 2147483647 w 4536"/>
              <a:gd name="T57" fmla="*/ 2147483647 h 1472"/>
              <a:gd name="T58" fmla="*/ 2147483647 w 4536"/>
              <a:gd name="T59" fmla="*/ 2147483647 h 1472"/>
              <a:gd name="T60" fmla="*/ 2147483647 w 4536"/>
              <a:gd name="T61" fmla="*/ 2147483647 h 1472"/>
              <a:gd name="T62" fmla="*/ 2147483647 w 4536"/>
              <a:gd name="T63" fmla="*/ 2147483647 h 1472"/>
              <a:gd name="T64" fmla="*/ 2147483647 w 4536"/>
              <a:gd name="T65" fmla="*/ 2147483647 h 1472"/>
              <a:gd name="T66" fmla="*/ 2147483647 w 4536"/>
              <a:gd name="T67" fmla="*/ 2147483647 h 1472"/>
              <a:gd name="T68" fmla="*/ 2147483647 w 4536"/>
              <a:gd name="T69" fmla="*/ 2147483647 h 1472"/>
              <a:gd name="T70" fmla="*/ 2147483647 w 4536"/>
              <a:gd name="T71" fmla="*/ 2147483647 h 1472"/>
              <a:gd name="T72" fmla="*/ 2147483647 w 4536"/>
              <a:gd name="T73" fmla="*/ 2147483647 h 1472"/>
              <a:gd name="T74" fmla="*/ 2147483647 w 4536"/>
              <a:gd name="T75" fmla="*/ 2147483647 h 14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36"/>
              <a:gd name="T115" fmla="*/ 0 h 1472"/>
              <a:gd name="T116" fmla="*/ 4536 w 4536"/>
              <a:gd name="T117" fmla="*/ 1472 h 14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36" h="1472">
                <a:moveTo>
                  <a:pt x="21" y="816"/>
                </a:moveTo>
                <a:lnTo>
                  <a:pt x="0" y="683"/>
                </a:lnTo>
                <a:lnTo>
                  <a:pt x="26" y="584"/>
                </a:lnTo>
                <a:lnTo>
                  <a:pt x="37" y="484"/>
                </a:lnTo>
                <a:lnTo>
                  <a:pt x="117" y="426"/>
                </a:lnTo>
                <a:lnTo>
                  <a:pt x="270" y="314"/>
                </a:lnTo>
                <a:lnTo>
                  <a:pt x="450" y="278"/>
                </a:lnTo>
                <a:lnTo>
                  <a:pt x="827" y="326"/>
                </a:lnTo>
                <a:lnTo>
                  <a:pt x="1123" y="310"/>
                </a:lnTo>
                <a:lnTo>
                  <a:pt x="1431" y="360"/>
                </a:lnTo>
                <a:lnTo>
                  <a:pt x="1669" y="358"/>
                </a:lnTo>
                <a:lnTo>
                  <a:pt x="1855" y="293"/>
                </a:lnTo>
                <a:lnTo>
                  <a:pt x="2046" y="178"/>
                </a:lnTo>
                <a:lnTo>
                  <a:pt x="2399" y="71"/>
                </a:lnTo>
                <a:lnTo>
                  <a:pt x="2944" y="0"/>
                </a:lnTo>
                <a:lnTo>
                  <a:pt x="3346" y="53"/>
                </a:lnTo>
                <a:lnTo>
                  <a:pt x="3815" y="127"/>
                </a:lnTo>
                <a:lnTo>
                  <a:pt x="4292" y="127"/>
                </a:lnTo>
                <a:lnTo>
                  <a:pt x="4388" y="169"/>
                </a:lnTo>
                <a:lnTo>
                  <a:pt x="4451" y="243"/>
                </a:lnTo>
                <a:lnTo>
                  <a:pt x="4510" y="310"/>
                </a:lnTo>
                <a:lnTo>
                  <a:pt x="4536" y="393"/>
                </a:lnTo>
                <a:lnTo>
                  <a:pt x="4536" y="501"/>
                </a:lnTo>
                <a:lnTo>
                  <a:pt x="4494" y="559"/>
                </a:lnTo>
                <a:lnTo>
                  <a:pt x="4457" y="642"/>
                </a:lnTo>
                <a:lnTo>
                  <a:pt x="4388" y="725"/>
                </a:lnTo>
                <a:lnTo>
                  <a:pt x="4027" y="1007"/>
                </a:lnTo>
                <a:lnTo>
                  <a:pt x="3625" y="1240"/>
                </a:lnTo>
                <a:lnTo>
                  <a:pt x="3073" y="1439"/>
                </a:lnTo>
                <a:lnTo>
                  <a:pt x="2522" y="1472"/>
                </a:lnTo>
                <a:lnTo>
                  <a:pt x="1706" y="1406"/>
                </a:lnTo>
                <a:lnTo>
                  <a:pt x="1516" y="1339"/>
                </a:lnTo>
                <a:lnTo>
                  <a:pt x="1314" y="1289"/>
                </a:lnTo>
                <a:lnTo>
                  <a:pt x="1118" y="1231"/>
                </a:lnTo>
                <a:lnTo>
                  <a:pt x="774" y="1173"/>
                </a:lnTo>
                <a:lnTo>
                  <a:pt x="339" y="1057"/>
                </a:lnTo>
                <a:lnTo>
                  <a:pt x="180" y="991"/>
                </a:lnTo>
                <a:lnTo>
                  <a:pt x="26" y="861"/>
                </a:lnTo>
              </a:path>
            </a:pathLst>
          </a:custGeom>
          <a:gradFill rotWithShape="0">
            <a:gsLst>
              <a:gs pos="0">
                <a:srgbClr val="FFE1E1"/>
              </a:gs>
              <a:gs pos="100000">
                <a:srgbClr val="FAB99E"/>
              </a:gs>
            </a:gsLst>
            <a:lin ang="5400000" scaled="1"/>
          </a:gradFill>
          <a:ln w="19050" cap="rnd">
            <a:solidFill>
              <a:srgbClr val="FAB99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5211763" y="3376613"/>
            <a:ext cx="987425" cy="466725"/>
          </a:xfrm>
          <a:prstGeom prst="ellipse">
            <a:avLst/>
          </a:prstGeom>
          <a:solidFill>
            <a:srgbClr val="E0E0EC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3973513" y="4057650"/>
            <a:ext cx="996950" cy="1163638"/>
            <a:chOff x="4521" y="2940"/>
            <a:chExt cx="846" cy="820"/>
          </a:xfrm>
        </p:grpSpPr>
        <p:sp>
          <p:nvSpPr>
            <p:cNvPr id="8230" name="Line 7"/>
            <p:cNvSpPr>
              <a:spLocks noChangeShapeType="1"/>
            </p:cNvSpPr>
            <p:nvPr/>
          </p:nvSpPr>
          <p:spPr bwMode="auto">
            <a:xfrm>
              <a:off x="4870" y="2940"/>
              <a:ext cx="0" cy="52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1" name="Rectangle 8"/>
            <p:cNvSpPr>
              <a:spLocks noChangeArrowheads="1"/>
            </p:cNvSpPr>
            <p:nvPr/>
          </p:nvSpPr>
          <p:spPr bwMode="auto">
            <a:xfrm>
              <a:off x="4521" y="3502"/>
              <a:ext cx="84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1800"/>
                <a:t>Na-K-Cl</a:t>
              </a:r>
            </a:p>
          </p:txBody>
        </p:sp>
        <p:sp>
          <p:nvSpPr>
            <p:cNvPr id="8232" name="Oval 9"/>
            <p:cNvSpPr>
              <a:spLocks noChangeArrowheads="1"/>
            </p:cNvSpPr>
            <p:nvPr/>
          </p:nvSpPr>
          <p:spPr bwMode="auto">
            <a:xfrm>
              <a:off x="4766" y="3136"/>
              <a:ext cx="208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2560638" y="1685925"/>
            <a:ext cx="7477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[K</a:t>
            </a:r>
            <a:r>
              <a:rPr lang="en-GB" sz="2200" b="1" baseline="30000"/>
              <a:t>+</a:t>
            </a:r>
            <a:r>
              <a:rPr lang="en-GB" sz="2200" b="1"/>
              <a:t>]</a:t>
            </a:r>
            <a:endParaRPr lang="en-GB" sz="2200"/>
          </a:p>
          <a:p>
            <a:pPr algn="ctr"/>
            <a:r>
              <a:rPr lang="en-GB" sz="2000"/>
              <a:t>6mM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627438" y="1552575"/>
            <a:ext cx="1030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[Na</a:t>
            </a:r>
            <a:r>
              <a:rPr lang="en-GB" sz="2200" b="1" baseline="30000"/>
              <a:t>+</a:t>
            </a:r>
            <a:r>
              <a:rPr lang="en-GB" sz="2200" b="1"/>
              <a:t>]</a:t>
            </a:r>
          </a:p>
          <a:p>
            <a:pPr algn="ctr"/>
            <a:r>
              <a:rPr lang="en-GB" sz="2000"/>
              <a:t>137mM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5038725" y="1562100"/>
            <a:ext cx="958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[Ca</a:t>
            </a:r>
            <a:r>
              <a:rPr lang="en-GB" sz="2200" b="1" baseline="30000"/>
              <a:t>2+</a:t>
            </a:r>
            <a:r>
              <a:rPr lang="en-GB" sz="2200" b="1"/>
              <a:t>]</a:t>
            </a:r>
            <a:endParaRPr lang="en-GB" sz="2200"/>
          </a:p>
          <a:p>
            <a:pPr algn="ctr"/>
            <a:r>
              <a:rPr lang="en-GB" sz="2000"/>
              <a:t>1.7mM</a:t>
            </a: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6180138" y="1685925"/>
            <a:ext cx="1030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[Cl</a:t>
            </a:r>
            <a:r>
              <a:rPr lang="en-GB" sz="2200" b="1" baseline="30000"/>
              <a:t>-</a:t>
            </a:r>
            <a:r>
              <a:rPr lang="en-GB" sz="2200" b="1"/>
              <a:t>]</a:t>
            </a:r>
            <a:endParaRPr lang="en-GB" sz="2200"/>
          </a:p>
          <a:p>
            <a:pPr algn="ctr"/>
            <a:r>
              <a:rPr lang="en-GB" sz="2000"/>
              <a:t>134mM</a:t>
            </a: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2109788" y="2562225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-89mV</a:t>
            </a: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3328988" y="2413000"/>
            <a:ext cx="833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+62mV</a:t>
            </a: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4584700" y="2290763"/>
            <a:ext cx="94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+150mV</a:t>
            </a: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5942013" y="2382838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-22mV</a:t>
            </a:r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2425700" y="3214688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164mM</a:t>
            </a: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3689350" y="30210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13mM</a:t>
            </a:r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4843463" y="3032125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0.0001mM</a:t>
            </a:r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6251575" y="3214688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58mM</a:t>
            </a:r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2909888" y="2371725"/>
            <a:ext cx="0" cy="8556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6735763" y="2371725"/>
            <a:ext cx="0" cy="8556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 flipV="1">
            <a:off x="4184650" y="2309813"/>
            <a:ext cx="0" cy="735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5527675" y="2309813"/>
            <a:ext cx="0" cy="735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Rectangle 26"/>
          <p:cNvSpPr>
            <a:spLocks noChangeArrowheads="1"/>
          </p:cNvSpPr>
          <p:nvPr/>
        </p:nvSpPr>
        <p:spPr bwMode="auto">
          <a:xfrm>
            <a:off x="1096963" y="4500563"/>
            <a:ext cx="320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400" b="1"/>
              <a:t>Resting E</a:t>
            </a:r>
            <a:r>
              <a:rPr lang="en-GB" sz="2400" b="1" baseline="-25000"/>
              <a:t>m</a:t>
            </a:r>
            <a:r>
              <a:rPr lang="en-GB" sz="2400" b="1"/>
              <a:t> = ~-60mV</a:t>
            </a:r>
          </a:p>
        </p:txBody>
      </p:sp>
      <p:sp>
        <p:nvSpPr>
          <p:cNvPr id="8216" name="Rectangle 27"/>
          <p:cNvSpPr>
            <a:spLocks noChangeArrowheads="1"/>
          </p:cNvSpPr>
          <p:nvPr/>
        </p:nvSpPr>
        <p:spPr bwMode="auto">
          <a:xfrm>
            <a:off x="5192713" y="48148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Na</a:t>
            </a:r>
            <a:r>
              <a:rPr lang="en-GB" sz="1800" baseline="30000"/>
              <a:t>+</a:t>
            </a:r>
          </a:p>
        </p:txBody>
      </p:sp>
      <p:sp>
        <p:nvSpPr>
          <p:cNvPr id="8217" name="Oval 28"/>
          <p:cNvSpPr>
            <a:spLocks noChangeArrowheads="1"/>
          </p:cNvSpPr>
          <p:nvPr/>
        </p:nvSpPr>
        <p:spPr bwMode="auto">
          <a:xfrm>
            <a:off x="5159375" y="4333875"/>
            <a:ext cx="209550" cy="2349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9"/>
          <p:cNvSpPr>
            <a:spLocks noChangeShapeType="1"/>
          </p:cNvSpPr>
          <p:nvPr/>
        </p:nvSpPr>
        <p:spPr bwMode="auto">
          <a:xfrm>
            <a:off x="5156200" y="4144963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 flipV="1">
            <a:off x="5373688" y="4144963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0" name="Rectangle 31"/>
          <p:cNvSpPr>
            <a:spLocks noChangeArrowheads="1"/>
          </p:cNvSpPr>
          <p:nvPr/>
        </p:nvSpPr>
        <p:spPr bwMode="auto">
          <a:xfrm>
            <a:off x="4956175" y="38512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Ca</a:t>
            </a:r>
            <a:r>
              <a:rPr lang="en-GB" sz="1800" baseline="30000"/>
              <a:t>2+</a:t>
            </a:r>
          </a:p>
        </p:txBody>
      </p:sp>
      <p:sp>
        <p:nvSpPr>
          <p:cNvPr id="8221" name="Rectangle 32"/>
          <p:cNvSpPr>
            <a:spLocks noChangeArrowheads="1"/>
          </p:cNvSpPr>
          <p:nvPr/>
        </p:nvSpPr>
        <p:spPr bwMode="auto">
          <a:xfrm>
            <a:off x="2141538" y="3700463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400" i="1">
                <a:solidFill>
                  <a:schemeClr val="bg2"/>
                </a:solidFill>
              </a:rPr>
              <a:t>vsmc cytoplasm</a:t>
            </a:r>
          </a:p>
        </p:txBody>
      </p:sp>
      <p:sp>
        <p:nvSpPr>
          <p:cNvPr id="8222" name="Oval 33"/>
          <p:cNvSpPr>
            <a:spLocks noChangeArrowheads="1"/>
          </p:cNvSpPr>
          <p:nvPr/>
        </p:nvSpPr>
        <p:spPr bwMode="auto">
          <a:xfrm>
            <a:off x="5889625" y="4197350"/>
            <a:ext cx="234950" cy="233363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4"/>
          <p:cNvSpPr>
            <a:spLocks noChangeShapeType="1"/>
          </p:cNvSpPr>
          <p:nvPr/>
        </p:nvSpPr>
        <p:spPr bwMode="auto">
          <a:xfrm>
            <a:off x="5886450" y="4038600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4" name="Line 35"/>
          <p:cNvSpPr>
            <a:spLocks noChangeShapeType="1"/>
          </p:cNvSpPr>
          <p:nvPr/>
        </p:nvSpPr>
        <p:spPr bwMode="auto">
          <a:xfrm flipV="1">
            <a:off x="6130925" y="4038600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5" name="Rectangle 36"/>
          <p:cNvSpPr>
            <a:spLocks noChangeArrowheads="1"/>
          </p:cNvSpPr>
          <p:nvPr/>
        </p:nvSpPr>
        <p:spPr bwMode="auto">
          <a:xfrm>
            <a:off x="6057900" y="475297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Na </a:t>
            </a:r>
            <a:r>
              <a:rPr lang="en-GB" sz="1800" baseline="30000"/>
              <a:t>+</a:t>
            </a:r>
          </a:p>
        </p:txBody>
      </p:sp>
      <p:sp>
        <p:nvSpPr>
          <p:cNvPr id="8226" name="Rectangle 37"/>
          <p:cNvSpPr>
            <a:spLocks noChangeArrowheads="1"/>
          </p:cNvSpPr>
          <p:nvPr/>
        </p:nvSpPr>
        <p:spPr bwMode="auto">
          <a:xfrm>
            <a:off x="5762625" y="37893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K</a:t>
            </a:r>
            <a:r>
              <a:rPr lang="en-GB" sz="1800" baseline="30000"/>
              <a:t>+</a:t>
            </a:r>
          </a:p>
        </p:txBody>
      </p:sp>
      <p:sp>
        <p:nvSpPr>
          <p:cNvPr id="8227" name="Text Box 38"/>
          <p:cNvSpPr txBox="1">
            <a:spLocks noChangeArrowheads="1"/>
          </p:cNvSpPr>
          <p:nvPr/>
        </p:nvSpPr>
        <p:spPr bwMode="auto">
          <a:xfrm>
            <a:off x="811213" y="252412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 i="1">
                <a:solidFill>
                  <a:srgbClr val="336600"/>
                </a:solidFill>
              </a:rPr>
              <a:t>E</a:t>
            </a:r>
            <a:r>
              <a:rPr lang="en-GB" sz="1800" i="1" baseline="-25000">
                <a:solidFill>
                  <a:srgbClr val="336600"/>
                </a:solidFill>
              </a:rPr>
              <a:t>rev </a:t>
            </a:r>
            <a:r>
              <a:rPr lang="en-GB" sz="1800" i="1">
                <a:solidFill>
                  <a:srgbClr val="336600"/>
                </a:solidFill>
              </a:rPr>
              <a:t>(Nernst)</a:t>
            </a:r>
            <a:endParaRPr lang="en-US" sz="1800" i="1" baseline="-25000">
              <a:solidFill>
                <a:srgbClr val="336600"/>
              </a:solidFill>
            </a:endParaRPr>
          </a:p>
        </p:txBody>
      </p:sp>
      <p:sp>
        <p:nvSpPr>
          <p:cNvPr id="8228" name="Text Box 39"/>
          <p:cNvSpPr txBox="1">
            <a:spLocks noChangeArrowheads="1"/>
          </p:cNvSpPr>
          <p:nvPr/>
        </p:nvSpPr>
        <p:spPr bwMode="auto">
          <a:xfrm>
            <a:off x="650875" y="5494338"/>
            <a:ext cx="7853363" cy="835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K conductance is the major determinant of resting membrane potential in vascular smooth muscle cells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150" y="2555444"/>
            <a:ext cx="2220913" cy="265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18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Role of Ca</a:t>
            </a:r>
            <a:r>
              <a:rPr lang="en-GB" sz="3200" kern="1200" baseline="30000" dirty="0" err="1" smtClean="0">
                <a:solidFill>
                  <a:schemeClr val="tx1"/>
                </a:solidFill>
                <a:latin typeface="Calibri" pitchFamily="34" charset="0"/>
              </a:rPr>
              <a:t>2+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channels in contraction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61175" y="5017657"/>
            <a:ext cx="1692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525252"/>
                </a:solidFill>
              </a:rPr>
              <a:t>Nilsson et al., 1998</a:t>
            </a:r>
            <a:endParaRPr lang="en-US" sz="1400">
              <a:solidFill>
                <a:srgbClr val="525252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157288" y="2361769"/>
            <a:ext cx="0" cy="178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157288" y="2361769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157288" y="4144532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33425" y="4039757"/>
            <a:ext cx="427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-50</a:t>
            </a:r>
            <a:endParaRPr lang="en-US" sz="16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95350" y="2303032"/>
            <a:ext cx="265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0</a:t>
            </a:r>
            <a:endParaRPr lang="en-US" sz="160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3776663" y="2403044"/>
            <a:ext cx="0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683000" y="2403044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679825" y="4349319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1343025" y="4408057"/>
            <a:ext cx="2293938" cy="104775"/>
            <a:chOff x="1092" y="3564"/>
            <a:chExt cx="1776" cy="72"/>
          </a:xfrm>
        </p:grpSpPr>
        <p:sp>
          <p:nvSpPr>
            <p:cNvPr id="10288" name="Line 16"/>
            <p:cNvSpPr>
              <a:spLocks noChangeShapeType="1"/>
            </p:cNvSpPr>
            <p:nvPr/>
          </p:nvSpPr>
          <p:spPr bwMode="auto">
            <a:xfrm>
              <a:off x="1092" y="363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9" name="Line 17"/>
            <p:cNvSpPr>
              <a:spLocks noChangeShapeType="1"/>
            </p:cNvSpPr>
            <p:nvPr/>
          </p:nvSpPr>
          <p:spPr bwMode="auto">
            <a:xfrm rot="-5400000">
              <a:off x="1056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0" name="Line 18"/>
            <p:cNvSpPr>
              <a:spLocks noChangeShapeType="1"/>
            </p:cNvSpPr>
            <p:nvPr/>
          </p:nvSpPr>
          <p:spPr bwMode="auto">
            <a:xfrm rot="-5400000">
              <a:off x="2828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1" name="Line 19"/>
            <p:cNvSpPr>
              <a:spLocks noChangeShapeType="1"/>
            </p:cNvSpPr>
            <p:nvPr/>
          </p:nvSpPr>
          <p:spPr bwMode="auto">
            <a:xfrm rot="-5400000">
              <a:off x="1644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2" name="Line 20"/>
            <p:cNvSpPr>
              <a:spLocks noChangeShapeType="1"/>
            </p:cNvSpPr>
            <p:nvPr/>
          </p:nvSpPr>
          <p:spPr bwMode="auto">
            <a:xfrm rot="-5400000">
              <a:off x="2232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56" name="Oval 21"/>
          <p:cNvSpPr>
            <a:spLocks noChangeArrowheads="1"/>
          </p:cNvSpPr>
          <p:nvPr/>
        </p:nvSpPr>
        <p:spPr bwMode="auto">
          <a:xfrm>
            <a:off x="2635250" y="3072969"/>
            <a:ext cx="101600" cy="112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22"/>
          <p:cNvSpPr>
            <a:spLocks noChangeShapeType="1"/>
          </p:cNvSpPr>
          <p:nvPr/>
        </p:nvSpPr>
        <p:spPr bwMode="auto">
          <a:xfrm>
            <a:off x="1157288" y="3825444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Line 23"/>
          <p:cNvSpPr>
            <a:spLocks noChangeShapeType="1"/>
          </p:cNvSpPr>
          <p:nvPr/>
        </p:nvSpPr>
        <p:spPr bwMode="auto">
          <a:xfrm>
            <a:off x="1157288" y="3493657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9" name="Line 24"/>
          <p:cNvSpPr>
            <a:spLocks noChangeShapeType="1"/>
          </p:cNvSpPr>
          <p:nvPr/>
        </p:nvSpPr>
        <p:spPr bwMode="auto">
          <a:xfrm>
            <a:off x="1157288" y="3115832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60" name="Line 25"/>
          <p:cNvSpPr>
            <a:spLocks noChangeShapeType="1"/>
          </p:cNvSpPr>
          <p:nvPr/>
        </p:nvSpPr>
        <p:spPr bwMode="auto">
          <a:xfrm>
            <a:off x="1157288" y="2731657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61" name="Freeform 26"/>
          <p:cNvSpPr>
            <a:spLocks/>
          </p:cNvSpPr>
          <p:nvPr/>
        </p:nvSpPr>
        <p:spPr bwMode="auto">
          <a:xfrm>
            <a:off x="1947863" y="2960257"/>
            <a:ext cx="1455737" cy="1395412"/>
          </a:xfrm>
          <a:custGeom>
            <a:avLst/>
            <a:gdLst>
              <a:gd name="T0" fmla="*/ 0 w 1128"/>
              <a:gd name="T1" fmla="*/ 2147483647 h 960"/>
              <a:gd name="T2" fmla="*/ 2147483647 w 1128"/>
              <a:gd name="T3" fmla="*/ 2147483647 h 960"/>
              <a:gd name="T4" fmla="*/ 2147483647 w 1128"/>
              <a:gd name="T5" fmla="*/ 2147483647 h 960"/>
              <a:gd name="T6" fmla="*/ 2147483647 w 1128"/>
              <a:gd name="T7" fmla="*/ 2147483647 h 960"/>
              <a:gd name="T8" fmla="*/ 2147483647 w 1128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8"/>
              <a:gd name="T16" fmla="*/ 0 h 960"/>
              <a:gd name="T17" fmla="*/ 1128 w 112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8" h="960">
                <a:moveTo>
                  <a:pt x="0" y="960"/>
                </a:moveTo>
                <a:lnTo>
                  <a:pt x="264" y="864"/>
                </a:lnTo>
                <a:lnTo>
                  <a:pt x="552" y="132"/>
                </a:lnTo>
                <a:lnTo>
                  <a:pt x="804" y="36"/>
                </a:lnTo>
                <a:lnTo>
                  <a:pt x="112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7"/>
          <p:cNvSpPr>
            <a:spLocks/>
          </p:cNvSpPr>
          <p:nvPr/>
        </p:nvSpPr>
        <p:spPr bwMode="auto">
          <a:xfrm>
            <a:off x="1947863" y="2560207"/>
            <a:ext cx="1409700" cy="1690687"/>
          </a:xfrm>
          <a:custGeom>
            <a:avLst/>
            <a:gdLst>
              <a:gd name="T0" fmla="*/ 0 w 1092"/>
              <a:gd name="T1" fmla="*/ 2147483647 h 1164"/>
              <a:gd name="T2" fmla="*/ 2147483647 w 1092"/>
              <a:gd name="T3" fmla="*/ 2147483647 h 1164"/>
              <a:gd name="T4" fmla="*/ 2147483647 w 1092"/>
              <a:gd name="T5" fmla="*/ 2147483647 h 1164"/>
              <a:gd name="T6" fmla="*/ 2147483647 w 1092"/>
              <a:gd name="T7" fmla="*/ 2147483647 h 1164"/>
              <a:gd name="T8" fmla="*/ 2147483647 w 1092"/>
              <a:gd name="T9" fmla="*/ 0 h 1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2"/>
              <a:gd name="T16" fmla="*/ 0 h 1164"/>
              <a:gd name="T17" fmla="*/ 1092 w 1092"/>
              <a:gd name="T18" fmla="*/ 1164 h 1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2" h="1164">
                <a:moveTo>
                  <a:pt x="0" y="1164"/>
                </a:moveTo>
                <a:lnTo>
                  <a:pt x="264" y="1056"/>
                </a:lnTo>
                <a:lnTo>
                  <a:pt x="564" y="396"/>
                </a:lnTo>
                <a:lnTo>
                  <a:pt x="816" y="36"/>
                </a:lnTo>
                <a:lnTo>
                  <a:pt x="109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Oval 28"/>
          <p:cNvSpPr>
            <a:spLocks noChangeArrowheads="1"/>
          </p:cNvSpPr>
          <p:nvPr/>
        </p:nvSpPr>
        <p:spPr bwMode="auto">
          <a:xfrm>
            <a:off x="1885950" y="4303282"/>
            <a:ext cx="100013" cy="1127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Oval 29"/>
          <p:cNvSpPr>
            <a:spLocks noChangeArrowheads="1"/>
          </p:cNvSpPr>
          <p:nvPr/>
        </p:nvSpPr>
        <p:spPr bwMode="auto">
          <a:xfrm>
            <a:off x="2254250" y="4141357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30"/>
          <p:cNvSpPr>
            <a:spLocks noChangeArrowheads="1"/>
          </p:cNvSpPr>
          <p:nvPr/>
        </p:nvSpPr>
        <p:spPr bwMode="auto">
          <a:xfrm>
            <a:off x="2971800" y="2938032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31"/>
          <p:cNvSpPr>
            <a:spLocks noChangeArrowheads="1"/>
          </p:cNvSpPr>
          <p:nvPr/>
        </p:nvSpPr>
        <p:spPr bwMode="auto">
          <a:xfrm>
            <a:off x="3348038" y="2920569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32"/>
          <p:cNvSpPr>
            <a:spLocks noChangeArrowheads="1"/>
          </p:cNvSpPr>
          <p:nvPr/>
        </p:nvSpPr>
        <p:spPr bwMode="auto">
          <a:xfrm>
            <a:off x="1885950" y="4198507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33"/>
          <p:cNvSpPr>
            <a:spLocks noChangeArrowheads="1"/>
          </p:cNvSpPr>
          <p:nvPr/>
        </p:nvSpPr>
        <p:spPr bwMode="auto">
          <a:xfrm>
            <a:off x="2241550" y="4023882"/>
            <a:ext cx="1016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34"/>
          <p:cNvSpPr>
            <a:spLocks noChangeArrowheads="1"/>
          </p:cNvSpPr>
          <p:nvPr/>
        </p:nvSpPr>
        <p:spPr bwMode="auto">
          <a:xfrm>
            <a:off x="2628900" y="3065032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35"/>
          <p:cNvSpPr>
            <a:spLocks noChangeArrowheads="1"/>
          </p:cNvSpPr>
          <p:nvPr/>
        </p:nvSpPr>
        <p:spPr bwMode="auto">
          <a:xfrm>
            <a:off x="2970213" y="2525282"/>
            <a:ext cx="100012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36"/>
          <p:cNvSpPr>
            <a:spLocks noChangeArrowheads="1"/>
          </p:cNvSpPr>
          <p:nvPr/>
        </p:nvSpPr>
        <p:spPr bwMode="auto">
          <a:xfrm>
            <a:off x="3325813" y="2490357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Text Box 37"/>
          <p:cNvSpPr txBox="1">
            <a:spLocks noChangeArrowheads="1"/>
          </p:cNvSpPr>
          <p:nvPr/>
        </p:nvSpPr>
        <p:spPr bwMode="auto">
          <a:xfrm>
            <a:off x="3763963" y="4188982"/>
            <a:ext cx="263525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0</a:t>
            </a:r>
            <a:endParaRPr lang="en-US" sz="1600"/>
          </a:p>
        </p:txBody>
      </p:sp>
      <p:sp>
        <p:nvSpPr>
          <p:cNvPr id="10273" name="Text Box 38"/>
          <p:cNvSpPr txBox="1">
            <a:spLocks noChangeArrowheads="1"/>
          </p:cNvSpPr>
          <p:nvPr/>
        </p:nvSpPr>
        <p:spPr bwMode="auto">
          <a:xfrm>
            <a:off x="3763963" y="2277632"/>
            <a:ext cx="26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1</a:t>
            </a:r>
            <a:endParaRPr lang="en-US" sz="1600"/>
          </a:p>
        </p:txBody>
      </p:sp>
      <p:sp>
        <p:nvSpPr>
          <p:cNvPr id="10274" name="Text Box 39"/>
          <p:cNvSpPr txBox="1">
            <a:spLocks noChangeArrowheads="1"/>
          </p:cNvSpPr>
          <p:nvPr/>
        </p:nvSpPr>
        <p:spPr bwMode="auto">
          <a:xfrm rot="16200000">
            <a:off x="3409950" y="3285694"/>
            <a:ext cx="1289050" cy="29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Wall tension</a:t>
            </a:r>
            <a:endParaRPr lang="en-US" sz="1600"/>
          </a:p>
        </p:txBody>
      </p:sp>
      <p:sp>
        <p:nvSpPr>
          <p:cNvPr id="10275" name="Text Box 40"/>
          <p:cNvSpPr txBox="1">
            <a:spLocks noChangeArrowheads="1"/>
          </p:cNvSpPr>
          <p:nvPr/>
        </p:nvSpPr>
        <p:spPr bwMode="auto">
          <a:xfrm rot="16200000">
            <a:off x="362744" y="3070588"/>
            <a:ext cx="933450" cy="30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E</a:t>
            </a:r>
            <a:r>
              <a:rPr lang="en-GB" sz="1600" baseline="-25000"/>
              <a:t>m</a:t>
            </a:r>
            <a:r>
              <a:rPr lang="en-GB" sz="1600"/>
              <a:t> (mV)</a:t>
            </a:r>
            <a:endParaRPr lang="en-US" sz="1600"/>
          </a:p>
        </p:txBody>
      </p:sp>
      <p:sp>
        <p:nvSpPr>
          <p:cNvPr id="10276" name="Text Box 41"/>
          <p:cNvSpPr txBox="1">
            <a:spLocks noChangeArrowheads="1"/>
          </p:cNvSpPr>
          <p:nvPr/>
        </p:nvSpPr>
        <p:spPr bwMode="auto">
          <a:xfrm>
            <a:off x="2024063" y="4838269"/>
            <a:ext cx="8397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NA (</a:t>
            </a:r>
            <a:r>
              <a:rPr lang="en-GB" sz="1600">
                <a:latin typeface="Symbol" pitchFamily="18" charset="2"/>
              </a:rPr>
              <a:t>m</a:t>
            </a:r>
            <a:r>
              <a:rPr lang="en-GB" sz="1600"/>
              <a:t>M)</a:t>
            </a:r>
            <a:endParaRPr lang="en-US" sz="1600"/>
          </a:p>
        </p:txBody>
      </p:sp>
      <p:sp>
        <p:nvSpPr>
          <p:cNvPr id="10277" name="Text Box 42"/>
          <p:cNvSpPr txBox="1">
            <a:spLocks noChangeArrowheads="1"/>
          </p:cNvSpPr>
          <p:nvPr/>
        </p:nvSpPr>
        <p:spPr bwMode="auto">
          <a:xfrm>
            <a:off x="1204913" y="4562044"/>
            <a:ext cx="26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0</a:t>
            </a:r>
            <a:endParaRPr lang="en-US" sz="1600"/>
          </a:p>
        </p:txBody>
      </p:sp>
      <p:sp>
        <p:nvSpPr>
          <p:cNvPr id="10278" name="Text Box 43"/>
          <p:cNvSpPr txBox="1">
            <a:spLocks noChangeArrowheads="1"/>
          </p:cNvSpPr>
          <p:nvPr/>
        </p:nvSpPr>
        <p:spPr bwMode="auto">
          <a:xfrm>
            <a:off x="1949450" y="4562044"/>
            <a:ext cx="265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1</a:t>
            </a:r>
            <a:endParaRPr lang="en-US" sz="1600"/>
          </a:p>
        </p:txBody>
      </p:sp>
      <p:sp>
        <p:nvSpPr>
          <p:cNvPr id="10279" name="Text Box 44"/>
          <p:cNvSpPr txBox="1">
            <a:spLocks noChangeArrowheads="1"/>
          </p:cNvSpPr>
          <p:nvPr/>
        </p:nvSpPr>
        <p:spPr bwMode="auto">
          <a:xfrm>
            <a:off x="2740025" y="4562044"/>
            <a:ext cx="26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3</a:t>
            </a:r>
            <a:endParaRPr lang="en-US" sz="1600"/>
          </a:p>
        </p:txBody>
      </p:sp>
      <p:sp>
        <p:nvSpPr>
          <p:cNvPr id="10280" name="Text Box 45"/>
          <p:cNvSpPr txBox="1">
            <a:spLocks noChangeArrowheads="1"/>
          </p:cNvSpPr>
          <p:nvPr/>
        </p:nvSpPr>
        <p:spPr bwMode="auto">
          <a:xfrm>
            <a:off x="3430588" y="4562044"/>
            <a:ext cx="3635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10</a:t>
            </a:r>
            <a:endParaRPr lang="en-US" sz="1600"/>
          </a:p>
        </p:txBody>
      </p:sp>
      <p:sp>
        <p:nvSpPr>
          <p:cNvPr id="10281" name="Text Box 46"/>
          <p:cNvSpPr txBox="1">
            <a:spLocks noChangeArrowheads="1"/>
          </p:cNvSpPr>
          <p:nvPr/>
        </p:nvSpPr>
        <p:spPr bwMode="auto">
          <a:xfrm>
            <a:off x="2867025" y="5027182"/>
            <a:ext cx="17700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525252"/>
                </a:solidFill>
              </a:rPr>
              <a:t>Mulvany </a:t>
            </a:r>
            <a:r>
              <a:rPr lang="en-GB" sz="1400" i="1">
                <a:solidFill>
                  <a:srgbClr val="525252"/>
                </a:solidFill>
              </a:rPr>
              <a:t>et al.</a:t>
            </a:r>
            <a:r>
              <a:rPr lang="en-GB" sz="1400">
                <a:solidFill>
                  <a:srgbClr val="525252"/>
                </a:solidFill>
              </a:rPr>
              <a:t>, 1982</a:t>
            </a:r>
            <a:endParaRPr lang="en-US" sz="1400">
              <a:solidFill>
                <a:srgbClr val="525252"/>
              </a:solidFill>
            </a:endParaRPr>
          </a:p>
        </p:txBody>
      </p:sp>
      <p:sp>
        <p:nvSpPr>
          <p:cNvPr id="10282" name="Rectangle 47"/>
          <p:cNvSpPr>
            <a:spLocks noChangeArrowheads="1"/>
          </p:cNvSpPr>
          <p:nvPr/>
        </p:nvSpPr>
        <p:spPr bwMode="auto">
          <a:xfrm>
            <a:off x="6062663" y="1958544"/>
            <a:ext cx="1793875" cy="266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FFFF"/>
                </a:solidFill>
              </a:rPr>
              <a:t>NA 5</a:t>
            </a:r>
            <a:r>
              <a:rPr lang="en-GB" sz="1600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GB" sz="1600">
                <a:solidFill>
                  <a:srgbClr val="FFFFFF"/>
                </a:solidFill>
              </a:rPr>
              <a:t>M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0283" name="Rectangle 48"/>
          <p:cNvSpPr>
            <a:spLocks noChangeArrowheads="1"/>
          </p:cNvSpPr>
          <p:nvPr/>
        </p:nvSpPr>
        <p:spPr bwMode="auto">
          <a:xfrm>
            <a:off x="7027863" y="2301444"/>
            <a:ext cx="846137" cy="266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FFFF"/>
                </a:solidFill>
              </a:rPr>
              <a:t>Aml 1</a:t>
            </a:r>
            <a:r>
              <a:rPr lang="en-GB" sz="1600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GB" sz="1600">
                <a:solidFill>
                  <a:srgbClr val="FFFFFF"/>
                </a:solidFill>
              </a:rPr>
              <a:t>M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0284" name="Text Box 49"/>
          <p:cNvSpPr txBox="1">
            <a:spLocks noChangeArrowheads="1"/>
          </p:cNvSpPr>
          <p:nvPr/>
        </p:nvSpPr>
        <p:spPr bwMode="auto">
          <a:xfrm>
            <a:off x="781050" y="1899807"/>
            <a:ext cx="2965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i="1"/>
              <a:t>Rat mesenteric small artery</a:t>
            </a:r>
            <a:endParaRPr lang="en-US" sz="1800" i="1"/>
          </a:p>
        </p:txBody>
      </p:sp>
      <p:sp>
        <p:nvSpPr>
          <p:cNvPr id="10285" name="Text Box 50"/>
          <p:cNvSpPr txBox="1">
            <a:spLocks noChangeArrowheads="1"/>
          </p:cNvSpPr>
          <p:nvPr/>
        </p:nvSpPr>
        <p:spPr bwMode="auto">
          <a:xfrm>
            <a:off x="4760913" y="2680857"/>
            <a:ext cx="8858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Tension</a:t>
            </a:r>
            <a:endParaRPr lang="en-US" sz="1800"/>
          </a:p>
        </p:txBody>
      </p:sp>
      <p:sp>
        <p:nvSpPr>
          <p:cNvPr id="10286" name="Text Box 51"/>
          <p:cNvSpPr txBox="1">
            <a:spLocks noChangeArrowheads="1"/>
          </p:cNvSpPr>
          <p:nvPr/>
        </p:nvSpPr>
        <p:spPr bwMode="auto">
          <a:xfrm>
            <a:off x="4927600" y="3595257"/>
            <a:ext cx="7191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[Ca</a:t>
            </a:r>
            <a:r>
              <a:rPr lang="en-GB" sz="1800" baseline="30000"/>
              <a:t>2+</a:t>
            </a:r>
            <a:r>
              <a:rPr lang="en-GB" sz="1800"/>
              <a:t>]</a:t>
            </a:r>
            <a:r>
              <a:rPr lang="en-GB" sz="1800" baseline="-25000"/>
              <a:t>i</a:t>
            </a:r>
            <a:endParaRPr lang="en-US" sz="1800" baseline="-25000"/>
          </a:p>
        </p:txBody>
      </p:sp>
      <p:sp>
        <p:nvSpPr>
          <p:cNvPr id="10287" name="Text Box 52"/>
          <p:cNvSpPr txBox="1">
            <a:spLocks noChangeArrowheads="1"/>
          </p:cNvSpPr>
          <p:nvPr/>
        </p:nvSpPr>
        <p:spPr bwMode="auto">
          <a:xfrm>
            <a:off x="5178425" y="4509657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E</a:t>
            </a:r>
            <a:r>
              <a:rPr lang="en-GB" sz="1800" baseline="-25000"/>
              <a:t>m</a:t>
            </a:r>
            <a:endParaRPr lang="en-US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EBF5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3F9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BF5FF"/>
        </a:lt1>
        <a:dk2>
          <a:srgbClr val="0000CC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3F9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947</TotalTime>
  <Pages>25</Pages>
  <Words>1682</Words>
  <Application>Microsoft Office PowerPoint</Application>
  <PresentationFormat>On-screen Show (4:3)</PresentationFormat>
  <Paragraphs>286</Paragraphs>
  <Slides>29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</vt:lpstr>
      <vt:lpstr>Excitation contraction coupling</vt:lpstr>
      <vt:lpstr>Vasoconstriction</vt:lpstr>
      <vt:lpstr>How do signals evoke contraction?</vt:lpstr>
      <vt:lpstr>Electromechanical coupling and intracellular Ca2+</vt:lpstr>
      <vt:lpstr>Calcium and contraction</vt:lpstr>
      <vt:lpstr>Electro- and pharmaco-mechanical coupling</vt:lpstr>
      <vt:lpstr>Membrane potential in VSMC</vt:lpstr>
      <vt:lpstr>Membrane potential in vsmc</vt:lpstr>
      <vt:lpstr>Role of Ca2+ channels in contraction</vt:lpstr>
      <vt:lpstr>Regulation of L-type calcium channels</vt:lpstr>
      <vt:lpstr>Calcium stores (sarcoplasmic reticulum)</vt:lpstr>
      <vt:lpstr>Release from Ca stores</vt:lpstr>
      <vt:lpstr>Roles of Ca stores</vt:lpstr>
      <vt:lpstr>Ca2+ efflux</vt:lpstr>
      <vt:lpstr>Calcium homeostasis in vascular smooth muscle cells</vt:lpstr>
      <vt:lpstr>Ca waves in small arteries</vt:lpstr>
      <vt:lpstr>PowerPoint Presentation</vt:lpstr>
      <vt:lpstr>Ca2+ sparks</vt:lpstr>
      <vt:lpstr>Vasomotion involves endothelial and smooth muscle cell coupling through gap junctions</vt:lpstr>
      <vt:lpstr>Pharmacomechanical coupling and Ca2+ sensitization</vt:lpstr>
      <vt:lpstr>‘Calcium sensitization’</vt:lpstr>
      <vt:lpstr>‘Calcium sensitization’</vt:lpstr>
      <vt:lpstr>PowerPoint Presentation</vt:lpstr>
      <vt:lpstr>RhoA and calcium sensitization</vt:lpstr>
      <vt:lpstr>A protein-kinase C-potentiated myosin phosphatase inhibitor (CPI-17) also mediates PKC-induced sensitization</vt:lpstr>
      <vt:lpstr>PowerPoint Presentation</vt:lpstr>
      <vt:lpstr>Summary of mechanisms of excitation contraction coupling</vt:lpstr>
      <vt:lpstr>Summary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Contraction of smooth muscle I</dc:title>
  <dc:creator>A.D. Hughes</dc:creator>
  <cp:lastModifiedBy>Shiel, Nuala</cp:lastModifiedBy>
  <cp:revision>142</cp:revision>
  <cp:lastPrinted>1999-01-12T12:23:37Z</cp:lastPrinted>
  <dcterms:created xsi:type="dcterms:W3CDTF">1994-10-16T14:34:10Z</dcterms:created>
  <dcterms:modified xsi:type="dcterms:W3CDTF">2012-11-15T11:38:38Z</dcterms:modified>
</cp:coreProperties>
</file>