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50" r:id="rId2"/>
    <p:sldId id="359" r:id="rId3"/>
    <p:sldId id="424" r:id="rId4"/>
    <p:sldId id="361" r:id="rId5"/>
    <p:sldId id="362" r:id="rId6"/>
    <p:sldId id="363" r:id="rId7"/>
    <p:sldId id="364" r:id="rId8"/>
    <p:sldId id="365" r:id="rId9"/>
    <p:sldId id="400" r:id="rId10"/>
    <p:sldId id="373" r:id="rId11"/>
    <p:sldId id="370" r:id="rId12"/>
    <p:sldId id="371" r:id="rId13"/>
    <p:sldId id="372" r:id="rId14"/>
    <p:sldId id="374" r:id="rId15"/>
    <p:sldId id="367" r:id="rId16"/>
    <p:sldId id="401" r:id="rId17"/>
    <p:sldId id="375" r:id="rId18"/>
    <p:sldId id="383" r:id="rId19"/>
    <p:sldId id="379" r:id="rId20"/>
    <p:sldId id="378" r:id="rId21"/>
    <p:sldId id="384" r:id="rId22"/>
    <p:sldId id="381" r:id="rId23"/>
    <p:sldId id="417" r:id="rId24"/>
    <p:sldId id="368" r:id="rId25"/>
    <p:sldId id="402" r:id="rId26"/>
    <p:sldId id="389" r:id="rId27"/>
    <p:sldId id="392" r:id="rId28"/>
    <p:sldId id="393" r:id="rId29"/>
    <p:sldId id="386" r:id="rId30"/>
    <p:sldId id="395" r:id="rId31"/>
    <p:sldId id="396" r:id="rId32"/>
    <p:sldId id="369" r:id="rId33"/>
    <p:sldId id="403" r:id="rId34"/>
    <p:sldId id="394" r:id="rId35"/>
    <p:sldId id="353" r:id="rId36"/>
    <p:sldId id="354" r:id="rId37"/>
    <p:sldId id="357" r:id="rId38"/>
    <p:sldId id="355" r:id="rId39"/>
    <p:sldId id="387" r:id="rId40"/>
    <p:sldId id="356" r:id="rId41"/>
    <p:sldId id="418" r:id="rId42"/>
    <p:sldId id="419" r:id="rId43"/>
    <p:sldId id="422" r:id="rId44"/>
    <p:sldId id="420" r:id="rId45"/>
    <p:sldId id="423" r:id="rId46"/>
    <p:sldId id="397" r:id="rId47"/>
    <p:sldId id="398" r:id="rId48"/>
    <p:sldId id="404" r:id="rId49"/>
    <p:sldId id="405" r:id="rId50"/>
    <p:sldId id="406" r:id="rId51"/>
    <p:sldId id="407" r:id="rId52"/>
    <p:sldId id="408" r:id="rId53"/>
    <p:sldId id="409" r:id="rId54"/>
    <p:sldId id="410" r:id="rId55"/>
    <p:sldId id="414" r:id="rId56"/>
    <p:sldId id="415" r:id="rId57"/>
    <p:sldId id="416" r:id="rId58"/>
    <p:sldId id="425"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8" d="100"/>
          <a:sy n="48" d="100"/>
        </p:scale>
        <p:origin x="-60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83CB46-F646-0D4A-8C49-0AD532B83E69}"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AFAB1A-94DE-C440-ABF6-B1ECEC0DBF61}" type="slidenum">
              <a:rPr lang="en-US" smtClean="0"/>
              <a:pPr/>
              <a:t>‹#›</a:t>
            </a:fld>
            <a:endParaRPr lang="en-US"/>
          </a:p>
        </p:txBody>
      </p:sp>
    </p:spTree>
    <p:extLst>
      <p:ext uri="{BB962C8B-B14F-4D97-AF65-F5344CB8AC3E}">
        <p14:creationId xmlns:p14="http://schemas.microsoft.com/office/powerpoint/2010/main" val="2474905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C1B48-1C69-4D48-BA9F-76D6FA46CB28}" type="slidenum">
              <a:rPr lang="en-US"/>
              <a:pPr/>
              <a:t>4</a:t>
            </a:fld>
            <a:endParaRPr lang="en-US"/>
          </a:p>
        </p:txBody>
      </p:sp>
      <p:sp>
        <p:nvSpPr>
          <p:cNvPr id="282626" name="Rectangle 2"/>
          <p:cNvSpPr>
            <a:spLocks noGrp="1" noRot="1" noChangeAspect="1" noChangeArrowheads="1" noTextEdit="1"/>
          </p:cNvSpPr>
          <p:nvPr>
            <p:ph type="sldImg"/>
          </p:nvPr>
        </p:nvSpPr>
        <p:spPr>
          <a:xfrm>
            <a:off x="1930400" y="685800"/>
            <a:ext cx="3149600" cy="2362200"/>
          </a:xfrm>
          <a:ln/>
        </p:spPr>
      </p:sp>
      <p:sp>
        <p:nvSpPr>
          <p:cNvPr id="28262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16</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5E49F-4F24-FA44-BD6C-974B07573097}" type="slidenum">
              <a:rPr lang="en-US"/>
              <a:pPr/>
              <a:t>20</a:t>
            </a:fld>
            <a:endParaRPr lang="en-US"/>
          </a:p>
        </p:txBody>
      </p:sp>
      <p:sp>
        <p:nvSpPr>
          <p:cNvPr id="312322" name="Rectangle 2"/>
          <p:cNvSpPr>
            <a:spLocks noGrp="1" noRot="1" noChangeAspect="1" noChangeArrowheads="1" noTextEdit="1"/>
          </p:cNvSpPr>
          <p:nvPr>
            <p:ph type="sldImg"/>
          </p:nvPr>
        </p:nvSpPr>
        <p:spPr>
          <a:xfrm>
            <a:off x="1930400" y="685800"/>
            <a:ext cx="3149600" cy="2362200"/>
          </a:xfrm>
          <a:ln/>
        </p:spPr>
      </p:sp>
      <p:sp>
        <p:nvSpPr>
          <p:cNvPr id="3123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5E49F-4F24-FA44-BD6C-974B07573097}" type="slidenum">
              <a:rPr lang="en-US"/>
              <a:pPr/>
              <a:t>21</a:t>
            </a:fld>
            <a:endParaRPr lang="en-US"/>
          </a:p>
        </p:txBody>
      </p:sp>
      <p:sp>
        <p:nvSpPr>
          <p:cNvPr id="312322" name="Rectangle 2"/>
          <p:cNvSpPr>
            <a:spLocks noGrp="1" noRot="1" noChangeAspect="1" noChangeArrowheads="1" noTextEdit="1"/>
          </p:cNvSpPr>
          <p:nvPr>
            <p:ph type="sldImg"/>
          </p:nvPr>
        </p:nvSpPr>
        <p:spPr>
          <a:xfrm>
            <a:off x="1930400" y="685800"/>
            <a:ext cx="3149600" cy="2362200"/>
          </a:xfrm>
          <a:ln/>
        </p:spPr>
      </p:sp>
      <p:sp>
        <p:nvSpPr>
          <p:cNvPr id="3123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25</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29</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30</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31</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33</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8FFE82A-5694-0240-875D-B6A1016882B3}" type="slidenum">
              <a:rPr lang="en-US"/>
              <a:pPr/>
              <a:t>35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Some signaling molecules that bind to nuclear receptors. All of them are small and hydrophobic.  In addition there are progesterone.  The only lipophilic hormone that bind to cell surface receptors are the prostaglandins.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1EA45FE-299E-A147-85CC-618352900587}" type="slidenum">
              <a:rPr lang="en-US"/>
              <a:pPr/>
              <a:t>36</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The nuclear receptor superfamily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C201C-DAD3-0A49-808B-69E459A3300B}" type="slidenum">
              <a:rPr lang="en-US"/>
              <a:pPr/>
              <a:t>5</a:t>
            </a:fld>
            <a:endParaRPr lang="en-US"/>
          </a:p>
        </p:txBody>
      </p:sp>
      <p:sp>
        <p:nvSpPr>
          <p:cNvPr id="283650" name="Rectangle 2"/>
          <p:cNvSpPr>
            <a:spLocks noGrp="1" noRot="1" noChangeAspect="1" noChangeArrowheads="1" noTextEdit="1"/>
          </p:cNvSpPr>
          <p:nvPr>
            <p:ph type="sldImg"/>
          </p:nvPr>
        </p:nvSpPr>
        <p:spPr>
          <a:xfrm>
            <a:off x="1930400" y="685800"/>
            <a:ext cx="3149600" cy="2362200"/>
          </a:xfrm>
          <a:ln/>
        </p:spPr>
      </p:sp>
      <p:sp>
        <p:nvSpPr>
          <p:cNvPr id="28365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27583C0-A0B2-424C-B894-5000B5F75E94}" type="slidenum">
              <a:rPr lang="en-US"/>
              <a:pPr/>
              <a:t>38</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39</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FC0543A-6C5D-8645-97BF-AFC5E5D508F6}" type="slidenum">
              <a:rPr lang="en-US"/>
              <a:pPr/>
              <a:t>40</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r>
              <a:rPr lang="en-US" dirty="0"/>
              <a:t>There are 2 types of responses induced by the activation of nuclear hormone receptor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46</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47</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48</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A2B939-B590-034D-AAA7-A534DB7D0846}" type="slidenum">
              <a:rPr lang="en-US"/>
              <a:pPr/>
              <a:t>49</a:t>
            </a:fld>
            <a:endParaRPr lang="en-US"/>
          </a:p>
        </p:txBody>
      </p:sp>
      <p:sp>
        <p:nvSpPr>
          <p:cNvPr id="237570" name="Rectangle 2"/>
          <p:cNvSpPr>
            <a:spLocks noGrp="1" noRot="1" noChangeAspect="1" noChangeArrowheads="1" noTextEdit="1"/>
          </p:cNvSpPr>
          <p:nvPr>
            <p:ph type="sldImg"/>
          </p:nvPr>
        </p:nvSpPr>
        <p:spPr>
          <a:xfrm>
            <a:off x="2533650" y="685800"/>
            <a:ext cx="2100263" cy="1574800"/>
          </a:xfrm>
          <a:ln/>
        </p:spPr>
      </p:sp>
      <p:sp>
        <p:nvSpPr>
          <p:cNvPr id="23757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72AD8-972C-7744-8029-D6E24B48B3F0}" type="slidenum">
              <a:rPr lang="en-US"/>
              <a:pPr/>
              <a:t>50</a:t>
            </a:fld>
            <a:endParaRPr lang="en-US"/>
          </a:p>
        </p:txBody>
      </p:sp>
      <p:sp>
        <p:nvSpPr>
          <p:cNvPr id="239618" name="Rectangle 2"/>
          <p:cNvSpPr>
            <a:spLocks noGrp="1" noRot="1" noChangeAspect="1" noChangeArrowheads="1" noTextEdit="1"/>
          </p:cNvSpPr>
          <p:nvPr>
            <p:ph type="sldImg"/>
          </p:nvPr>
        </p:nvSpPr>
        <p:spPr>
          <a:xfrm>
            <a:off x="2533650" y="685800"/>
            <a:ext cx="2100263" cy="1574800"/>
          </a:xfrm>
          <a:ln/>
        </p:spPr>
      </p:sp>
      <p:sp>
        <p:nvSpPr>
          <p:cNvPr id="23962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66CC1-CA5E-114B-85B9-4CBC4FAE5738}" type="slidenum">
              <a:rPr lang="en-US"/>
              <a:pPr/>
              <a:t>51</a:t>
            </a:fld>
            <a:endParaRPr lang="en-US"/>
          </a:p>
        </p:txBody>
      </p:sp>
      <p:sp>
        <p:nvSpPr>
          <p:cNvPr id="241666" name="Rectangle 2"/>
          <p:cNvSpPr>
            <a:spLocks noGrp="1" noRot="1" noChangeAspect="1" noChangeArrowheads="1" noTextEdit="1"/>
          </p:cNvSpPr>
          <p:nvPr>
            <p:ph type="sldImg"/>
          </p:nvPr>
        </p:nvSpPr>
        <p:spPr>
          <a:xfrm>
            <a:off x="2533650" y="685800"/>
            <a:ext cx="2100263" cy="1574800"/>
          </a:xfrm>
          <a:ln/>
        </p:spPr>
      </p:sp>
      <p:sp>
        <p:nvSpPr>
          <p:cNvPr id="241668" name="Rectangle 4"/>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04DF05-FB94-694A-8650-A681ECF0B191}" type="slidenum">
              <a:rPr lang="en-US"/>
              <a:pPr/>
              <a:t>52</a:t>
            </a:fld>
            <a:endParaRPr lang="en-US"/>
          </a:p>
        </p:txBody>
      </p:sp>
      <p:sp>
        <p:nvSpPr>
          <p:cNvPr id="243714" name="Rectangle 2"/>
          <p:cNvSpPr>
            <a:spLocks noGrp="1" noRot="1" noChangeAspect="1" noChangeArrowheads="1" noTextEdit="1"/>
          </p:cNvSpPr>
          <p:nvPr>
            <p:ph type="sldImg"/>
          </p:nvPr>
        </p:nvSpPr>
        <p:spPr>
          <a:xfrm>
            <a:off x="2533650" y="685800"/>
            <a:ext cx="2100263" cy="1574800"/>
          </a:xfrm>
          <a:ln/>
        </p:spPr>
      </p:sp>
      <p:sp>
        <p:nvSpPr>
          <p:cNvPr id="24371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648418-2185-D541-8F86-475E46CF4432}" type="slidenum">
              <a:rPr lang="en-US"/>
              <a:pPr/>
              <a:t>6</a:t>
            </a:fld>
            <a:endParaRPr lang="en-US"/>
          </a:p>
        </p:txBody>
      </p:sp>
      <p:sp>
        <p:nvSpPr>
          <p:cNvPr id="270338" name="Rectangle 2"/>
          <p:cNvSpPr>
            <a:spLocks noGrp="1" noRot="1" noChangeAspect="1" noChangeArrowheads="1" noTextEdit="1"/>
          </p:cNvSpPr>
          <p:nvPr>
            <p:ph type="sldImg"/>
          </p:nvPr>
        </p:nvSpPr>
        <p:spPr>
          <a:xfrm>
            <a:off x="1930400" y="685800"/>
            <a:ext cx="3149600" cy="2362200"/>
          </a:xfrm>
          <a:ln/>
        </p:spPr>
      </p:sp>
      <p:sp>
        <p:nvSpPr>
          <p:cNvPr id="27034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BCDD0-E4C6-454A-B127-68612BB0DE3C}" type="slidenum">
              <a:rPr lang="en-US"/>
              <a:pPr/>
              <a:t>53</a:t>
            </a:fld>
            <a:endParaRPr lang="en-US"/>
          </a:p>
        </p:txBody>
      </p:sp>
      <p:sp>
        <p:nvSpPr>
          <p:cNvPr id="245762" name="Rectangle 2"/>
          <p:cNvSpPr>
            <a:spLocks noGrp="1" noRot="1" noChangeAspect="1" noChangeArrowheads="1" noTextEdit="1"/>
          </p:cNvSpPr>
          <p:nvPr>
            <p:ph type="sldImg"/>
          </p:nvPr>
        </p:nvSpPr>
        <p:spPr>
          <a:xfrm>
            <a:off x="2533650" y="685800"/>
            <a:ext cx="2100263" cy="1574800"/>
          </a:xfrm>
          <a:ln/>
        </p:spPr>
      </p:sp>
      <p:sp>
        <p:nvSpPr>
          <p:cNvPr id="24576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10CC50-DCB6-1A49-9026-72E07E9B9C6A}" type="slidenum">
              <a:rPr lang="en-US"/>
              <a:pPr/>
              <a:t>54</a:t>
            </a:fld>
            <a:endParaRPr lang="en-US"/>
          </a:p>
        </p:txBody>
      </p:sp>
      <p:sp>
        <p:nvSpPr>
          <p:cNvPr id="247810" name="Rectangle 2"/>
          <p:cNvSpPr>
            <a:spLocks noGrp="1" noRot="1" noChangeAspect="1" noChangeArrowheads="1" noTextEdit="1"/>
          </p:cNvSpPr>
          <p:nvPr>
            <p:ph type="sldImg"/>
          </p:nvPr>
        </p:nvSpPr>
        <p:spPr>
          <a:xfrm>
            <a:off x="2533650" y="685800"/>
            <a:ext cx="2100263" cy="1574800"/>
          </a:xfrm>
          <a:ln/>
        </p:spPr>
      </p:sp>
      <p:sp>
        <p:nvSpPr>
          <p:cNvPr id="24781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87264-DD48-EA48-84A6-986AE0B31EF7}" type="slidenum">
              <a:rPr lang="en-US"/>
              <a:pPr/>
              <a:t>55</a:t>
            </a:fld>
            <a:endParaRPr lang="en-US"/>
          </a:p>
        </p:txBody>
      </p:sp>
      <p:sp>
        <p:nvSpPr>
          <p:cNvPr id="253954" name="Rectangle 2"/>
          <p:cNvSpPr>
            <a:spLocks noGrp="1" noRot="1" noChangeAspect="1" noChangeArrowheads="1" noTextEdit="1"/>
          </p:cNvSpPr>
          <p:nvPr>
            <p:ph type="sldImg"/>
          </p:nvPr>
        </p:nvSpPr>
        <p:spPr>
          <a:xfrm>
            <a:off x="2533650" y="685800"/>
            <a:ext cx="2100263" cy="1574800"/>
          </a:xfrm>
          <a:ln/>
        </p:spPr>
      </p:sp>
      <p:sp>
        <p:nvSpPr>
          <p:cNvPr id="25395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C55A5-7E6A-5C4B-A45E-F63587187EA5}" type="slidenum">
              <a:rPr lang="en-US"/>
              <a:pPr/>
              <a:t>56</a:t>
            </a:fld>
            <a:endParaRPr lang="en-US"/>
          </a:p>
        </p:txBody>
      </p:sp>
      <p:sp>
        <p:nvSpPr>
          <p:cNvPr id="256002" name="Rectangle 2"/>
          <p:cNvSpPr>
            <a:spLocks noGrp="1" noRot="1" noChangeAspect="1" noChangeArrowheads="1" noTextEdit="1"/>
          </p:cNvSpPr>
          <p:nvPr>
            <p:ph type="sldImg"/>
          </p:nvPr>
        </p:nvSpPr>
        <p:spPr>
          <a:xfrm>
            <a:off x="2533650" y="685800"/>
            <a:ext cx="2100263" cy="1574800"/>
          </a:xfrm>
          <a:ln/>
        </p:spPr>
      </p:sp>
      <p:sp>
        <p:nvSpPr>
          <p:cNvPr id="2560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3F19E1-BC93-1140-A10A-4C499231FF77}" type="slidenum">
              <a:rPr lang="en-US"/>
              <a:pPr/>
              <a:t>57</a:t>
            </a:fld>
            <a:endParaRPr lang="en-US"/>
          </a:p>
        </p:txBody>
      </p:sp>
      <p:sp>
        <p:nvSpPr>
          <p:cNvPr id="258050" name="Rectangle 2"/>
          <p:cNvSpPr>
            <a:spLocks noGrp="1" noRot="1" noChangeAspect="1" noChangeArrowheads="1" noTextEdit="1"/>
          </p:cNvSpPr>
          <p:nvPr>
            <p:ph type="sldImg"/>
          </p:nvPr>
        </p:nvSpPr>
        <p:spPr>
          <a:xfrm>
            <a:off x="2533650" y="685800"/>
            <a:ext cx="2100263" cy="1574800"/>
          </a:xfrm>
          <a:ln/>
        </p:spPr>
      </p:sp>
      <p:sp>
        <p:nvSpPr>
          <p:cNvPr id="258052" name="Rectangle 4"/>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20CE1-7BFB-D84A-9128-2C6EEE863D05}" type="slidenum">
              <a:rPr lang="en-US"/>
              <a:pPr/>
              <a:t>7</a:t>
            </a:fld>
            <a:endParaRPr lang="en-US"/>
          </a:p>
        </p:txBody>
      </p:sp>
      <p:sp>
        <p:nvSpPr>
          <p:cNvPr id="284674" name="Rectangle 2"/>
          <p:cNvSpPr>
            <a:spLocks noGrp="1" noRot="1" noChangeAspect="1" noChangeArrowheads="1" noTextEdit="1"/>
          </p:cNvSpPr>
          <p:nvPr>
            <p:ph type="sldImg"/>
          </p:nvPr>
        </p:nvSpPr>
        <p:spPr>
          <a:xfrm>
            <a:off x="1930400" y="685800"/>
            <a:ext cx="3149600" cy="2362200"/>
          </a:xfrm>
          <a:ln/>
        </p:spPr>
      </p:sp>
      <p:sp>
        <p:nvSpPr>
          <p:cNvPr id="2846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A45B8C-6DBC-D541-8F7C-5CFD0F13E2EA}" type="slidenum">
              <a:rPr lang="en-US"/>
              <a:pPr/>
              <a:t>8</a:t>
            </a:fld>
            <a:endParaRPr lang="en-US"/>
          </a:p>
        </p:txBody>
      </p:sp>
      <p:sp>
        <p:nvSpPr>
          <p:cNvPr id="285698" name="Rectangle 2"/>
          <p:cNvSpPr>
            <a:spLocks noGrp="1" noRot="1" noChangeAspect="1" noChangeArrowheads="1" noTextEdit="1"/>
          </p:cNvSpPr>
          <p:nvPr>
            <p:ph type="sldImg"/>
          </p:nvPr>
        </p:nvSpPr>
        <p:spPr>
          <a:xfrm>
            <a:off x="1930400" y="685800"/>
            <a:ext cx="3149600" cy="2362200"/>
          </a:xfrm>
          <a:ln/>
        </p:spPr>
      </p:sp>
      <p:sp>
        <p:nvSpPr>
          <p:cNvPr id="28570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A3BF1-2421-0C4E-9CC4-18B90266453C}" type="slidenum">
              <a:rPr lang="en-US"/>
              <a:pPr/>
              <a:t>9</a:t>
            </a:fld>
            <a:endParaRPr lang="en-US"/>
          </a:p>
        </p:txBody>
      </p:sp>
      <p:sp>
        <p:nvSpPr>
          <p:cNvPr id="301058" name="Rectangle 2"/>
          <p:cNvSpPr>
            <a:spLocks noGrp="1" noRot="1" noChangeAspect="1" noChangeArrowheads="1" noTextEdit="1"/>
          </p:cNvSpPr>
          <p:nvPr>
            <p:ph type="sldImg"/>
          </p:nvPr>
        </p:nvSpPr>
        <p:spPr>
          <a:xfrm>
            <a:off x="1930400" y="685800"/>
            <a:ext cx="3149600" cy="2362200"/>
          </a:xfrm>
          <a:ln/>
        </p:spPr>
      </p:sp>
      <p:sp>
        <p:nvSpPr>
          <p:cNvPr id="301060" name="Rectangle 4"/>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FAEB8-EA6A-C941-8D19-A2E3359EC5EC}" type="slidenum">
              <a:rPr lang="en-US"/>
              <a:pPr/>
              <a:t>11</a:t>
            </a:fld>
            <a:endParaRPr lang="en-US"/>
          </a:p>
        </p:txBody>
      </p:sp>
      <p:sp>
        <p:nvSpPr>
          <p:cNvPr id="310274" name="Rectangle 2"/>
          <p:cNvSpPr>
            <a:spLocks noGrp="1" noRot="1" noChangeAspect="1" noChangeArrowheads="1" noTextEdit="1"/>
          </p:cNvSpPr>
          <p:nvPr>
            <p:ph type="sldImg"/>
          </p:nvPr>
        </p:nvSpPr>
        <p:spPr>
          <a:xfrm>
            <a:off x="1930400" y="685800"/>
            <a:ext cx="3149600" cy="2362200"/>
          </a:xfrm>
          <a:ln/>
        </p:spPr>
      </p:sp>
      <p:sp>
        <p:nvSpPr>
          <p:cNvPr id="310276" name="Rectangle 4"/>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04AAF-4747-AF46-8732-F57D903D083B}" type="slidenum">
              <a:rPr lang="en-US"/>
              <a:pPr/>
              <a:t>12</a:t>
            </a:fld>
            <a:endParaRPr lang="en-US"/>
          </a:p>
        </p:txBody>
      </p:sp>
      <p:sp>
        <p:nvSpPr>
          <p:cNvPr id="313346" name="Rectangle 2"/>
          <p:cNvSpPr>
            <a:spLocks noGrp="1" noRot="1" noChangeAspect="1" noChangeArrowheads="1" noTextEdit="1"/>
          </p:cNvSpPr>
          <p:nvPr>
            <p:ph type="sldImg"/>
          </p:nvPr>
        </p:nvSpPr>
        <p:spPr>
          <a:xfrm>
            <a:off x="1930400" y="685800"/>
            <a:ext cx="3149600" cy="2362200"/>
          </a:xfrm>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8348C-AA19-314A-93FE-94F190A1F5CE}" type="slidenum">
              <a:rPr lang="en-US"/>
              <a:pPr/>
              <a:t>13</a:t>
            </a:fld>
            <a:endParaRPr lang="en-US"/>
          </a:p>
        </p:txBody>
      </p:sp>
      <p:sp>
        <p:nvSpPr>
          <p:cNvPr id="311298" name="Rectangle 2"/>
          <p:cNvSpPr>
            <a:spLocks noGrp="1" noRot="1" noChangeAspect="1" noChangeArrowheads="1" noTextEdit="1"/>
          </p:cNvSpPr>
          <p:nvPr>
            <p:ph type="sldImg"/>
          </p:nvPr>
        </p:nvSpPr>
        <p:spPr>
          <a:xfrm>
            <a:off x="1930400" y="685800"/>
            <a:ext cx="3149600" cy="2362200"/>
          </a:xfrm>
          <a:ln/>
        </p:spPr>
      </p:sp>
      <p:sp>
        <p:nvSpPr>
          <p:cNvPr id="311300" name="Rectangle 4"/>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r>
              <a:rPr lang="en-US"/>
              <a:t>Organon - 02/05/2002</a:t>
            </a:r>
          </a:p>
        </p:txBody>
      </p:sp>
      <p:sp>
        <p:nvSpPr>
          <p:cNvPr id="5" name="Slide Number Placeholder 4"/>
          <p:cNvSpPr>
            <a:spLocks noGrp="1"/>
          </p:cNvSpPr>
          <p:nvPr>
            <p:ph type="sldNum" sz="quarter" idx="12"/>
          </p:nvPr>
        </p:nvSpPr>
        <p:spPr>
          <a:xfrm>
            <a:off x="6553200" y="6248400"/>
            <a:ext cx="1905000" cy="457200"/>
          </a:xfrm>
        </p:spPr>
        <p:txBody>
          <a:bodyPr/>
          <a:lstStyle>
            <a:lvl1pPr>
              <a:defRPr smtClean="0"/>
            </a:lvl1pPr>
          </a:lstStyle>
          <a:p>
            <a:fld id="{E4300C38-E95F-8D43-A679-DDDD8E669D2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fld id="{119F3574-37E7-7341-959B-260C89D2D0C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fld id="{5BD58838-215C-2A4D-AA92-C67E71E26C2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half" idx="3"/>
          </p:nvPr>
        </p:nvSpPr>
        <p:spPr>
          <a:xfrm>
            <a:off x="4648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D9E84FC6-3B7F-AB45-A9CD-D22C6657FA27}"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fld id="{FDFB4BE5-88F2-804D-9E80-DA36C7E4D0C9}"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smtClean="0"/>
            </a:lvl1pPr>
          </a:lstStyle>
          <a:p>
            <a:fld id="{B73A16B7-6B18-EA40-9F0B-EA329B0BB3B3}"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smtClean="0"/>
            </a:lvl1pPr>
          </a:lstStyle>
          <a:p>
            <a:fld id="{FC275506-B3C9-AF40-9F06-20109E1AE7B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3E78EE8-D377-E841-B91E-3E712E7AF2FC}" type="datetimeFigureOut">
              <a:rPr lang="en-US" smtClean="0"/>
              <a:pPr/>
              <a:t>10/17/2012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D82-009C-9F47-96FA-7E46BD7DC3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78EE8-D377-E841-B91E-3E712E7AF2FC}"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3D82-009C-9F47-96FA-7E46BD7DC3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dumas@imperial.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notesSlide" Target="../notesSlides/notesSlide26.xml"/><Relationship Id="rId7" Type="http://schemas.openxmlformats.org/officeDocument/2006/relationships/image" Target="../media/image40.jpeg"/><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39.e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49.emf"/><Relationship Id="rId5" Type="http://schemas.openxmlformats.org/officeDocument/2006/relationships/oleObject" Target="../embeddings/oleObject2.bin"/><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138" y="1158160"/>
            <a:ext cx="8213724" cy="1470025"/>
          </a:xfrm>
        </p:spPr>
        <p:txBody>
          <a:bodyPr>
            <a:noAutofit/>
          </a:bodyPr>
          <a:lstStyle/>
          <a:p>
            <a:r>
              <a:rPr lang="en-US" sz="4800" dirty="0" smtClean="0">
                <a:latin typeface="Arial" pitchFamily="34" charset="0"/>
                <a:cs typeface="Arial" pitchFamily="34" charset="0"/>
              </a:rPr>
              <a:t>Receptors </a:t>
            </a:r>
            <a:br>
              <a:rPr lang="en-US" sz="4800" dirty="0" smtClean="0">
                <a:latin typeface="Arial" pitchFamily="34" charset="0"/>
                <a:cs typeface="Arial" pitchFamily="34" charset="0"/>
              </a:rPr>
            </a:br>
            <a:r>
              <a:rPr lang="en-US" sz="2400" dirty="0" smtClean="0">
                <a:latin typeface="Arial" pitchFamily="34" charset="0"/>
                <a:cs typeface="Arial" pitchFamily="34" charset="0"/>
              </a:rPr>
              <a:t>BSc </a:t>
            </a:r>
            <a:r>
              <a:rPr lang="en-US" sz="2400" dirty="0" smtClean="0">
                <a:latin typeface="Arial" pitchFamily="34" charset="0"/>
                <a:cs typeface="Arial" pitchFamily="34" charset="0"/>
              </a:rPr>
              <a:t>Pharmacology &amp; Translational Medical Science, </a:t>
            </a:r>
            <a:r>
              <a:rPr lang="en-US" sz="2400" dirty="0" err="1" smtClean="0">
                <a:latin typeface="Arial" pitchFamily="34" charset="0"/>
                <a:cs typeface="Arial" pitchFamily="34" charset="0"/>
              </a:rPr>
              <a:t>yr</a:t>
            </a:r>
            <a:r>
              <a:rPr lang="en-US" sz="2400" dirty="0" smtClean="0">
                <a:latin typeface="Arial" pitchFamily="34" charset="0"/>
                <a:cs typeface="Arial" pitchFamily="34" charset="0"/>
              </a:rPr>
              <a:t> 2</a:t>
            </a:r>
            <a:br>
              <a:rPr lang="en-US" sz="2400" dirty="0" smtClean="0">
                <a:latin typeface="Arial" pitchFamily="34" charset="0"/>
                <a:cs typeface="Arial" pitchFamily="34" charset="0"/>
              </a:rPr>
            </a:br>
            <a:r>
              <a:rPr lang="en-US" sz="2400" dirty="0" smtClean="0">
                <a:latin typeface="Arial" pitchFamily="34" charset="0"/>
                <a:cs typeface="Arial" pitchFamily="34" charset="0"/>
              </a:rPr>
              <a:t>MBBS, yr4</a:t>
            </a:r>
            <a:r>
              <a:rPr lang="en-US" sz="3200" dirty="0" smtClean="0">
                <a:latin typeface="Arial" pitchFamily="34" charset="0"/>
                <a:cs typeface="Arial" pitchFamily="34" charset="0"/>
              </a:rPr>
              <a:t>	</a:t>
            </a:r>
            <a:endParaRPr lang="en-US" sz="4800" dirty="0">
              <a:latin typeface="Arial" pitchFamily="34" charset="0"/>
              <a:cs typeface="Arial" pitchFamily="34" charset="0"/>
            </a:endParaRPr>
          </a:p>
        </p:txBody>
      </p:sp>
      <p:sp>
        <p:nvSpPr>
          <p:cNvPr id="3" name="Subtitle 2"/>
          <p:cNvSpPr>
            <a:spLocks noGrp="1"/>
          </p:cNvSpPr>
          <p:nvPr>
            <p:ph type="subTitle" idx="1"/>
          </p:nvPr>
        </p:nvSpPr>
        <p:spPr>
          <a:xfrm>
            <a:off x="1371600" y="3488635"/>
            <a:ext cx="6400800" cy="1752600"/>
          </a:xfrm>
        </p:spPr>
        <p:txBody>
          <a:bodyPr>
            <a:normAutofit fontScale="62500" lnSpcReduction="20000"/>
          </a:bodyPr>
          <a:lstStyle/>
          <a:p>
            <a:r>
              <a:rPr lang="en-US" sz="4600" dirty="0" smtClean="0">
                <a:latin typeface="Arial" pitchFamily="34" charset="0"/>
                <a:cs typeface="Arial" pitchFamily="34" charset="0"/>
              </a:rPr>
              <a:t>Marc-Emmanuel Dumas, </a:t>
            </a:r>
            <a:r>
              <a:rPr lang="en-US" sz="4600" dirty="0" smtClean="0">
                <a:latin typeface="Arial" pitchFamily="34" charset="0"/>
                <a:cs typeface="Arial" pitchFamily="34" charset="0"/>
              </a:rPr>
              <a:t>PhD</a:t>
            </a:r>
            <a:endParaRPr lang="en-US" sz="4600" dirty="0" smtClean="0">
              <a:latin typeface="Arial" pitchFamily="34" charset="0"/>
              <a:cs typeface="Arial" pitchFamily="34" charset="0"/>
            </a:endParaRPr>
          </a:p>
          <a:p>
            <a:r>
              <a:rPr lang="en-US" dirty="0" err="1" smtClean="0">
                <a:latin typeface="Arial" pitchFamily="34" charset="0"/>
                <a:cs typeface="Arial" pitchFamily="34" charset="0"/>
              </a:rPr>
              <a:t>Biomolecular</a:t>
            </a:r>
            <a:r>
              <a:rPr lang="en-US" dirty="0" smtClean="0">
                <a:latin typeface="Arial" pitchFamily="34" charset="0"/>
                <a:cs typeface="Arial" pitchFamily="34" charset="0"/>
              </a:rPr>
              <a:t> Medicine, Dept Surgery and Cancer</a:t>
            </a:r>
          </a:p>
          <a:p>
            <a:r>
              <a:rPr lang="en-US" dirty="0" smtClean="0">
                <a:latin typeface="Arial" pitchFamily="34" charset="0"/>
                <a:cs typeface="Arial" pitchFamily="34" charset="0"/>
              </a:rPr>
              <a:t>Sir Alexander Fleming Building, room 360</a:t>
            </a:r>
          </a:p>
          <a:p>
            <a:r>
              <a:rPr lang="en-US" dirty="0" smtClean="0">
                <a:latin typeface="Arial" pitchFamily="34" charset="0"/>
                <a:cs typeface="Arial" pitchFamily="34" charset="0"/>
              </a:rPr>
              <a:t>South Kensington Campus</a:t>
            </a:r>
          </a:p>
          <a:p>
            <a:r>
              <a:rPr lang="en-US" dirty="0" smtClean="0">
                <a:latin typeface="Arial" pitchFamily="34" charset="0"/>
                <a:cs typeface="Arial" pitchFamily="34" charset="0"/>
                <a:hlinkClick r:id="rId2"/>
              </a:rPr>
              <a:t>m.dumas@imperial.ac.uk</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Ligand</a:t>
            </a:r>
            <a:r>
              <a:rPr lang="en-US" dirty="0" smtClean="0"/>
              <a:t>-gated ion channels</a:t>
            </a:r>
            <a:endParaRPr lang="en-US" dirty="0"/>
          </a:p>
        </p:txBody>
      </p:sp>
      <p:sp>
        <p:nvSpPr>
          <p:cNvPr id="3" name="Content Placeholder 2"/>
          <p:cNvSpPr>
            <a:spLocks noGrp="1"/>
          </p:cNvSpPr>
          <p:nvPr>
            <p:ph idx="1"/>
          </p:nvPr>
        </p:nvSpPr>
        <p:spPr>
          <a:xfrm>
            <a:off x="457200" y="1532160"/>
            <a:ext cx="8229600" cy="4977128"/>
          </a:xfrm>
        </p:spPr>
        <p:txBody>
          <a:bodyPr>
            <a:noAutofit/>
          </a:bodyPr>
          <a:lstStyle/>
          <a:p>
            <a:r>
              <a:rPr lang="en-US" sz="2800" dirty="0" err="1" smtClean="0"/>
              <a:t>Ligand</a:t>
            </a:r>
            <a:r>
              <a:rPr lang="en-US" sz="2800" dirty="0" smtClean="0"/>
              <a:t>-gated ion channels = “</a:t>
            </a:r>
            <a:r>
              <a:rPr lang="en-US" sz="2800" dirty="0" err="1" smtClean="0"/>
              <a:t>ionotropic</a:t>
            </a:r>
            <a:r>
              <a:rPr lang="en-US" sz="2800" dirty="0" smtClean="0"/>
              <a:t> receptors”</a:t>
            </a:r>
          </a:p>
          <a:p>
            <a:r>
              <a:rPr lang="en-US" sz="2800" dirty="0" smtClean="0"/>
              <a:t>Respond within milliseconds</a:t>
            </a:r>
          </a:p>
          <a:p>
            <a:r>
              <a:rPr lang="en-US" sz="2800" dirty="0" smtClean="0"/>
              <a:t>Membrane proteins :</a:t>
            </a:r>
          </a:p>
          <a:p>
            <a:pPr lvl="1"/>
            <a:r>
              <a:rPr lang="en-US" sz="2400" dirty="0" smtClean="0"/>
              <a:t>made of several subunits</a:t>
            </a:r>
          </a:p>
          <a:p>
            <a:pPr lvl="1"/>
            <a:r>
              <a:rPr lang="en-US" sz="2400" dirty="0" smtClean="0"/>
              <a:t>structure similar to other ion channels</a:t>
            </a:r>
          </a:p>
          <a:p>
            <a:pPr lvl="1"/>
            <a:r>
              <a:rPr lang="en-US" sz="2400" dirty="0" smtClean="0"/>
              <a:t>incorporating </a:t>
            </a:r>
            <a:r>
              <a:rPr lang="en-US" sz="2400" dirty="0" err="1" smtClean="0"/>
              <a:t>ligand</a:t>
            </a:r>
            <a:r>
              <a:rPr lang="en-US" sz="2400" dirty="0" smtClean="0"/>
              <a:t>-binding site = receptor</a:t>
            </a:r>
          </a:p>
          <a:p>
            <a:r>
              <a:rPr lang="en-US" sz="2800" dirty="0" smtClean="0"/>
              <a:t>Examples: </a:t>
            </a:r>
          </a:p>
          <a:p>
            <a:pPr lvl="1"/>
            <a:r>
              <a:rPr lang="en-US" sz="2400" dirty="0" smtClean="0"/>
              <a:t>nicotinic </a:t>
            </a:r>
            <a:r>
              <a:rPr lang="en-US" sz="2400" dirty="0" err="1" smtClean="0"/>
              <a:t>acetycholine</a:t>
            </a:r>
            <a:r>
              <a:rPr lang="en-US" sz="2400" dirty="0" smtClean="0"/>
              <a:t/>
            </a:r>
            <a:br>
              <a:rPr lang="en-US" sz="2400" dirty="0" smtClean="0"/>
            </a:br>
            <a:r>
              <a:rPr lang="en-US" sz="2400" dirty="0" smtClean="0"/>
              <a:t> receptor </a:t>
            </a:r>
          </a:p>
          <a:p>
            <a:pPr lvl="1"/>
            <a:r>
              <a:rPr lang="en-US" sz="2400" dirty="0" smtClean="0"/>
              <a:t>GABA</a:t>
            </a:r>
            <a:r>
              <a:rPr lang="en-US" sz="2400" baseline="-25000" dirty="0" smtClean="0"/>
              <a:t>A</a:t>
            </a:r>
            <a:r>
              <a:rPr lang="en-US" sz="2400" dirty="0" smtClean="0"/>
              <a:t> receptor</a:t>
            </a:r>
          </a:p>
          <a:p>
            <a:pPr lvl="1"/>
            <a:r>
              <a:rPr lang="en-US" sz="2400" dirty="0" smtClean="0"/>
              <a:t>glutamate receptor</a:t>
            </a:r>
          </a:p>
          <a:p>
            <a:endParaRPr lang="en-US" sz="2800" dirty="0" smtClean="0"/>
          </a:p>
        </p:txBody>
      </p:sp>
      <p:pic>
        <p:nvPicPr>
          <p:cNvPr id="4" name="Picture 3" descr="3.3.jpg"/>
          <p:cNvPicPr>
            <a:picLocks noChangeAspect="1"/>
          </p:cNvPicPr>
          <p:nvPr/>
        </p:nvPicPr>
        <p:blipFill>
          <a:blip r:embed="rId2"/>
          <a:srcRect b="75718"/>
          <a:stretch>
            <a:fillRect/>
          </a:stretch>
        </p:blipFill>
        <p:spPr>
          <a:xfrm>
            <a:off x="4308914" y="5172417"/>
            <a:ext cx="4856014" cy="168558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Grp="1" noChangeArrowheads="1"/>
          </p:cNvSpPr>
          <p:nvPr>
            <p:ph type="title"/>
          </p:nvPr>
        </p:nvSpPr>
        <p:spPr/>
        <p:txBody>
          <a:bodyPr>
            <a:normAutofit fontScale="90000"/>
          </a:bodyPr>
          <a:lstStyle/>
          <a:p>
            <a:r>
              <a:rPr lang="en-US" dirty="0" smtClean="0"/>
              <a:t>Typical ion channel: </a:t>
            </a:r>
            <a:br>
              <a:rPr lang="en-US" dirty="0" smtClean="0"/>
            </a:br>
            <a:r>
              <a:rPr lang="en-US" dirty="0" smtClean="0"/>
              <a:t>Acetylcholine nicotinic receptor</a:t>
            </a:r>
            <a:endParaRPr lang="en-US" dirty="0"/>
          </a:p>
        </p:txBody>
      </p:sp>
      <p:pic>
        <p:nvPicPr>
          <p:cNvPr id="4" name="Picture 3" descr="3.4.jpg"/>
          <p:cNvPicPr>
            <a:picLocks noChangeAspect="1"/>
          </p:cNvPicPr>
          <p:nvPr/>
        </p:nvPicPr>
        <p:blipFill>
          <a:blip r:embed="rId3"/>
          <a:srcRect b="4250"/>
          <a:stretch>
            <a:fillRect/>
          </a:stretch>
        </p:blipFill>
        <p:spPr>
          <a:xfrm>
            <a:off x="457200" y="1707951"/>
            <a:ext cx="8572500" cy="4633071"/>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3600" dirty="0"/>
              <a:t>A hypothetical neurotransmitter and receptor:</a:t>
            </a:r>
          </a:p>
        </p:txBody>
      </p:sp>
      <p:sp>
        <p:nvSpPr>
          <p:cNvPr id="30725" name="Rectangle 5"/>
          <p:cNvSpPr>
            <a:spLocks noGrp="1" noChangeArrowheads="1"/>
          </p:cNvSpPr>
          <p:nvPr>
            <p:ph type="body" sz="half" idx="2"/>
          </p:nvPr>
        </p:nvSpPr>
        <p:spPr>
          <a:xfrm>
            <a:off x="457200" y="5334000"/>
            <a:ext cx="8458200" cy="1066800"/>
          </a:xfrm>
        </p:spPr>
        <p:txBody>
          <a:bodyPr/>
          <a:lstStyle/>
          <a:p>
            <a:r>
              <a:rPr lang="en-US" sz="2600"/>
              <a:t>What binding groups exist on the neurotransmitter?</a:t>
            </a:r>
          </a:p>
          <a:p>
            <a:r>
              <a:rPr lang="en-US" sz="2600"/>
              <a:t>On the binding site?</a:t>
            </a:r>
          </a:p>
        </p:txBody>
      </p:sp>
      <p:grpSp>
        <p:nvGrpSpPr>
          <p:cNvPr id="2" name="Group 11"/>
          <p:cNvGrpSpPr>
            <a:grpSpLocks/>
          </p:cNvGrpSpPr>
          <p:nvPr/>
        </p:nvGrpSpPr>
        <p:grpSpPr bwMode="auto">
          <a:xfrm>
            <a:off x="1522413" y="1905000"/>
            <a:ext cx="6556375" cy="2919413"/>
            <a:chOff x="959" y="1200"/>
            <a:chExt cx="4130" cy="1839"/>
          </a:xfrm>
        </p:grpSpPr>
        <p:pic>
          <p:nvPicPr>
            <p:cNvPr id="30726" name="Picture 6" descr="fig510"/>
            <p:cNvPicPr>
              <a:picLocks noChangeAspect="1" noChangeArrowheads="1"/>
            </p:cNvPicPr>
            <p:nvPr/>
          </p:nvPicPr>
          <p:blipFill>
            <a:blip r:embed="rId3"/>
            <a:srcRect/>
            <a:stretch>
              <a:fillRect/>
            </a:stretch>
          </p:blipFill>
          <p:spPr bwMode="auto">
            <a:xfrm>
              <a:off x="959" y="1200"/>
              <a:ext cx="4130" cy="1839"/>
            </a:xfrm>
            <a:prstGeom prst="rect">
              <a:avLst/>
            </a:prstGeom>
            <a:noFill/>
            <a:ln/>
            <a:effectLst/>
          </p:spPr>
        </p:pic>
        <p:sp>
          <p:nvSpPr>
            <p:cNvPr id="30727" name="Rectangle 7"/>
            <p:cNvSpPr>
              <a:spLocks noChangeArrowheads="1"/>
            </p:cNvSpPr>
            <p:nvPr/>
          </p:nvSpPr>
          <p:spPr bwMode="auto">
            <a:xfrm>
              <a:off x="3351" y="1209"/>
              <a:ext cx="768" cy="23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0728" name="Rectangle 8"/>
            <p:cNvSpPr>
              <a:spLocks noChangeArrowheads="1"/>
            </p:cNvSpPr>
            <p:nvPr/>
          </p:nvSpPr>
          <p:spPr bwMode="auto">
            <a:xfrm>
              <a:off x="3264" y="1536"/>
              <a:ext cx="240" cy="23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0729" name="Rectangle 9"/>
            <p:cNvSpPr>
              <a:spLocks noChangeArrowheads="1"/>
            </p:cNvSpPr>
            <p:nvPr/>
          </p:nvSpPr>
          <p:spPr bwMode="auto">
            <a:xfrm>
              <a:off x="3312" y="1440"/>
              <a:ext cx="240" cy="23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sp>
          <p:nvSpPr>
            <p:cNvPr id="30730" name="Rectangle 10"/>
            <p:cNvSpPr>
              <a:spLocks noChangeArrowheads="1"/>
            </p:cNvSpPr>
            <p:nvPr/>
          </p:nvSpPr>
          <p:spPr bwMode="auto">
            <a:xfrm>
              <a:off x="3172" y="1669"/>
              <a:ext cx="63" cy="134"/>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2667000" cy="1550987"/>
          </a:xfrm>
        </p:spPr>
        <p:txBody>
          <a:bodyPr/>
          <a:lstStyle/>
          <a:p>
            <a:r>
              <a:rPr lang="en-US" sz="3600"/>
              <a:t>Lock-gate mechanism</a:t>
            </a:r>
          </a:p>
        </p:txBody>
      </p:sp>
      <p:pic>
        <p:nvPicPr>
          <p:cNvPr id="33804" name="Picture 12" descr="fig511"/>
          <p:cNvPicPr>
            <a:picLocks noGrp="1" noChangeAspect="1" noChangeArrowheads="1"/>
          </p:cNvPicPr>
          <p:nvPr>
            <p:ph sz="half" idx="2"/>
          </p:nvPr>
        </p:nvPicPr>
        <p:blipFill>
          <a:blip r:embed="rId3"/>
          <a:srcRect/>
          <a:stretch>
            <a:fillRect/>
          </a:stretch>
        </p:blipFill>
        <p:spPr>
          <a:xfrm>
            <a:off x="3124200" y="304800"/>
            <a:ext cx="5486400" cy="3222625"/>
          </a:xfrm>
          <a:noFill/>
          <a:ln/>
        </p:spPr>
      </p:pic>
      <p:pic>
        <p:nvPicPr>
          <p:cNvPr id="33805" name="Picture 13" descr="fig512"/>
          <p:cNvPicPr>
            <a:picLocks noChangeAspect="1" noChangeArrowheads="1"/>
          </p:cNvPicPr>
          <p:nvPr/>
        </p:nvPicPr>
        <p:blipFill>
          <a:blip r:embed="rId4"/>
          <a:srcRect t="3949" r="1802" b="5055"/>
          <a:stretch>
            <a:fillRect/>
          </a:stretch>
        </p:blipFill>
        <p:spPr bwMode="auto">
          <a:xfrm>
            <a:off x="457200" y="3733800"/>
            <a:ext cx="8305800" cy="2743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 nicotinic receptor</a:t>
            </a:r>
            <a:endParaRPr lang="en-US" dirty="0"/>
          </a:p>
        </p:txBody>
      </p:sp>
      <p:pic>
        <p:nvPicPr>
          <p:cNvPr id="6" name="Picture 5" descr="Screen shot 2010-10-11 at 17.15.22.png"/>
          <p:cNvPicPr>
            <a:picLocks noChangeAspect="1"/>
          </p:cNvPicPr>
          <p:nvPr/>
        </p:nvPicPr>
        <p:blipFill>
          <a:blip r:embed="rId2"/>
          <a:stretch>
            <a:fillRect/>
          </a:stretch>
        </p:blipFill>
        <p:spPr>
          <a:xfrm>
            <a:off x="644670" y="1909041"/>
            <a:ext cx="7645400" cy="3225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2: G-protein coupled-receptors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r>
              <a:rPr lang="en-US" dirty="0" smtClean="0"/>
              <a:t>Type 2: G-protein coupled-receptors </a:t>
            </a:r>
            <a:endParaRPr lang="en-US" dirty="0"/>
          </a:p>
        </p:txBody>
      </p:sp>
      <p:pic>
        <p:nvPicPr>
          <p:cNvPr id="5" name="Picture 4" descr="3.2.jpg"/>
          <p:cNvPicPr>
            <a:picLocks noChangeAspect="1"/>
          </p:cNvPicPr>
          <p:nvPr/>
        </p:nvPicPr>
        <p:blipFill>
          <a:blip r:embed="rId3"/>
          <a:srcRect b="3174"/>
          <a:stretch>
            <a:fillRect/>
          </a:stretch>
        </p:blipFill>
        <p:spPr>
          <a:xfrm>
            <a:off x="706738" y="1417638"/>
            <a:ext cx="7561326" cy="4753782"/>
          </a:xfrm>
          <a:prstGeom prst="rect">
            <a:avLst/>
          </a:prstGeom>
        </p:spPr>
      </p:pic>
      <p:sp>
        <p:nvSpPr>
          <p:cNvPr id="6" name="Rectangle 5"/>
          <p:cNvSpPr/>
          <p:nvPr/>
        </p:nvSpPr>
        <p:spPr>
          <a:xfrm>
            <a:off x="5191431" y="1417638"/>
            <a:ext cx="3226411" cy="4753782"/>
          </a:xfrm>
          <a:prstGeom prst="rect">
            <a:avLst/>
          </a:prstGeom>
          <a:solidFill>
            <a:srgbClr val="FFFFFF">
              <a:alpha val="8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06738" y="1417638"/>
            <a:ext cx="1618680" cy="4753782"/>
          </a:xfrm>
          <a:prstGeom prst="rect">
            <a:avLst/>
          </a:prstGeom>
          <a:solidFill>
            <a:srgbClr val="FFFFFF">
              <a:alpha val="8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G-protein-coupled receptors</a:t>
            </a:r>
            <a:endParaRPr lang="en-US" dirty="0"/>
          </a:p>
        </p:txBody>
      </p:sp>
      <p:sp>
        <p:nvSpPr>
          <p:cNvPr id="3" name="Content Placeholder 2"/>
          <p:cNvSpPr>
            <a:spLocks noGrp="1"/>
          </p:cNvSpPr>
          <p:nvPr>
            <p:ph idx="1"/>
          </p:nvPr>
        </p:nvSpPr>
        <p:spPr>
          <a:xfrm>
            <a:off x="457200" y="1532160"/>
            <a:ext cx="8229600" cy="4977128"/>
          </a:xfrm>
        </p:spPr>
        <p:txBody>
          <a:bodyPr>
            <a:noAutofit/>
          </a:bodyPr>
          <a:lstStyle/>
          <a:p>
            <a:r>
              <a:rPr lang="en-US" sz="2800" dirty="0" smtClean="0"/>
              <a:t>Receptors coupled to intracellular enzymatic </a:t>
            </a:r>
            <a:r>
              <a:rPr lang="en-US" sz="2800" dirty="0" err="1" smtClean="0"/>
              <a:t>effector</a:t>
            </a:r>
            <a:r>
              <a:rPr lang="en-US" sz="2800" dirty="0" smtClean="0"/>
              <a:t> systems = “</a:t>
            </a:r>
            <a:r>
              <a:rPr lang="en-US" sz="2800" dirty="0" err="1" smtClean="0"/>
              <a:t>metabotropic</a:t>
            </a:r>
            <a:r>
              <a:rPr lang="en-US" sz="2800" dirty="0" smtClean="0"/>
              <a:t> receptors”</a:t>
            </a:r>
          </a:p>
          <a:p>
            <a:r>
              <a:rPr lang="en-US" sz="2800" dirty="0" smtClean="0"/>
              <a:t>Respond within seconds</a:t>
            </a:r>
          </a:p>
          <a:p>
            <a:r>
              <a:rPr lang="en-US" sz="2800" dirty="0" err="1" smtClean="0"/>
              <a:t>transmembrane</a:t>
            </a:r>
            <a:r>
              <a:rPr lang="en-US" sz="2800" dirty="0" smtClean="0"/>
              <a:t> proteins :</a:t>
            </a:r>
          </a:p>
          <a:p>
            <a:pPr lvl="1"/>
            <a:r>
              <a:rPr lang="en-US" sz="2400" dirty="0" err="1" smtClean="0"/>
              <a:t>Monomeric</a:t>
            </a:r>
            <a:r>
              <a:rPr lang="en-US" sz="2400" dirty="0" smtClean="0"/>
              <a:t>, but 7 </a:t>
            </a:r>
            <a:r>
              <a:rPr lang="en-US" sz="2400" dirty="0" err="1" smtClean="0"/>
              <a:t>transmembrane</a:t>
            </a:r>
            <a:r>
              <a:rPr lang="en-US" sz="2400" dirty="0" smtClean="0"/>
              <a:t> </a:t>
            </a:r>
            <a:br>
              <a:rPr lang="en-US" sz="2400" dirty="0" smtClean="0"/>
            </a:br>
            <a:r>
              <a:rPr lang="en-US" sz="2400" dirty="0" smtClean="0"/>
              <a:t>domains = “serpentine”, snake-like </a:t>
            </a:r>
          </a:p>
          <a:p>
            <a:pPr lvl="1"/>
            <a:r>
              <a:rPr lang="en-US" sz="2400" dirty="0" smtClean="0"/>
              <a:t>Coupled to G proteins (guanine </a:t>
            </a:r>
            <a:br>
              <a:rPr lang="en-US" sz="2400" dirty="0" smtClean="0"/>
            </a:br>
            <a:r>
              <a:rPr lang="en-US" sz="2400" dirty="0" smtClean="0"/>
              <a:t>nucleotide-binding proteins)</a:t>
            </a:r>
          </a:p>
          <a:p>
            <a:r>
              <a:rPr lang="en-US" sz="2800" dirty="0" smtClean="0"/>
              <a:t>Examples: </a:t>
            </a:r>
          </a:p>
          <a:p>
            <a:r>
              <a:rPr lang="en-US" sz="2400" dirty="0" err="1" smtClean="0"/>
              <a:t>Muscarinic</a:t>
            </a:r>
            <a:r>
              <a:rPr lang="en-US" sz="2400" dirty="0" smtClean="0"/>
              <a:t> </a:t>
            </a:r>
            <a:r>
              <a:rPr lang="en-US" sz="2400" dirty="0" err="1" smtClean="0"/>
              <a:t>acetycholine</a:t>
            </a:r>
            <a:r>
              <a:rPr lang="en-US" sz="2400" dirty="0" smtClean="0"/>
              <a:t> </a:t>
            </a:r>
            <a:br>
              <a:rPr lang="en-US" sz="2400" dirty="0" smtClean="0"/>
            </a:br>
            <a:r>
              <a:rPr lang="en-US" sz="2400" dirty="0" smtClean="0"/>
              <a:t>receptor </a:t>
            </a:r>
          </a:p>
          <a:p>
            <a:r>
              <a:rPr lang="en-US" sz="2400" dirty="0" err="1" smtClean="0"/>
              <a:t>Adrenoreceptors</a:t>
            </a:r>
            <a:endParaRPr lang="en-US" sz="2400" dirty="0" smtClean="0"/>
          </a:p>
          <a:p>
            <a:endParaRPr lang="en-US" sz="2800" dirty="0" smtClean="0"/>
          </a:p>
        </p:txBody>
      </p:sp>
      <p:pic>
        <p:nvPicPr>
          <p:cNvPr id="4" name="Picture 3"/>
          <p:cNvPicPr>
            <a:picLocks noChangeAspect="1"/>
          </p:cNvPicPr>
          <p:nvPr/>
        </p:nvPicPr>
        <p:blipFill>
          <a:blip r:embed="rId2"/>
          <a:stretch>
            <a:fillRect/>
          </a:stretch>
        </p:blipFill>
        <p:spPr>
          <a:xfrm>
            <a:off x="6254913" y="2273764"/>
            <a:ext cx="2781300" cy="2540000"/>
          </a:xfrm>
          <a:prstGeom prst="rect">
            <a:avLst/>
          </a:prstGeom>
        </p:spPr>
      </p:pic>
      <p:pic>
        <p:nvPicPr>
          <p:cNvPr id="7" name="Picture 6" descr="3.3.jpg"/>
          <p:cNvPicPr>
            <a:picLocks noChangeAspect="1"/>
          </p:cNvPicPr>
          <p:nvPr/>
        </p:nvPicPr>
        <p:blipFill>
          <a:blip r:embed="rId3"/>
          <a:srcRect t="24158" b="51244"/>
          <a:stretch>
            <a:fillRect/>
          </a:stretch>
        </p:blipFill>
        <p:spPr>
          <a:xfrm>
            <a:off x="4287986" y="5150471"/>
            <a:ext cx="4856014" cy="170752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G-proteins</a:t>
            </a:r>
            <a:endParaRPr lang="en-US" dirty="0"/>
          </a:p>
        </p:txBody>
      </p:sp>
      <p:sp>
        <p:nvSpPr>
          <p:cNvPr id="3" name="Content Placeholder 2"/>
          <p:cNvSpPr>
            <a:spLocks noGrp="1"/>
          </p:cNvSpPr>
          <p:nvPr>
            <p:ph idx="1"/>
          </p:nvPr>
        </p:nvSpPr>
        <p:spPr>
          <a:xfrm>
            <a:off x="457200" y="1430100"/>
            <a:ext cx="8229600" cy="4977128"/>
          </a:xfrm>
        </p:spPr>
        <p:txBody>
          <a:bodyPr>
            <a:noAutofit/>
          </a:bodyPr>
          <a:lstStyle/>
          <a:p>
            <a:r>
              <a:rPr lang="en-US" sz="2800" dirty="0" smtClean="0"/>
              <a:t>Guanine nucleotide-binding proteins</a:t>
            </a:r>
          </a:p>
          <a:p>
            <a:r>
              <a:rPr lang="en-US" sz="2800" dirty="0" err="1" smtClean="0"/>
              <a:t>Heterotrimeric</a:t>
            </a:r>
            <a:r>
              <a:rPr lang="en-US" sz="2800" dirty="0" smtClean="0"/>
              <a:t> complexes</a:t>
            </a:r>
          </a:p>
          <a:p>
            <a:pPr lvl="1"/>
            <a:r>
              <a:rPr lang="en-US" sz="2400" dirty="0" smtClean="0">
                <a:latin typeface="Symbol" charset="2"/>
                <a:cs typeface="Symbol" charset="2"/>
              </a:rPr>
              <a:t>a</a:t>
            </a:r>
            <a:r>
              <a:rPr lang="en-US" sz="2400" dirty="0" smtClean="0"/>
              <a:t>, </a:t>
            </a:r>
            <a:r>
              <a:rPr lang="en-US" sz="2400" dirty="0" err="1" smtClean="0">
                <a:latin typeface="Symbol" charset="2"/>
                <a:cs typeface="Symbol" charset="2"/>
              </a:rPr>
              <a:t>b</a:t>
            </a:r>
            <a:r>
              <a:rPr lang="en-US" sz="2400" dirty="0" smtClean="0"/>
              <a:t>, </a:t>
            </a:r>
            <a:r>
              <a:rPr lang="en-US" sz="2400" dirty="0" err="1" smtClean="0">
                <a:latin typeface="Symbol" charset="2"/>
                <a:cs typeface="Symbol" charset="2"/>
              </a:rPr>
              <a:t>g</a:t>
            </a:r>
            <a:r>
              <a:rPr lang="en-US" sz="2400" dirty="0" smtClean="0"/>
              <a:t> subunits</a:t>
            </a:r>
          </a:p>
          <a:p>
            <a:endParaRPr lang="en-US" sz="2800" dirty="0" smtClean="0"/>
          </a:p>
          <a:p>
            <a:r>
              <a:rPr lang="en-US" sz="2800" dirty="0" err="1" smtClean="0"/>
              <a:t>G</a:t>
            </a:r>
            <a:r>
              <a:rPr lang="en-US" sz="2800" dirty="0" err="1" smtClean="0">
                <a:latin typeface="Symbol" charset="2"/>
                <a:cs typeface="Symbol" charset="2"/>
              </a:rPr>
              <a:t>a</a:t>
            </a:r>
            <a:r>
              <a:rPr lang="en-US" sz="2800" dirty="0" smtClean="0"/>
              <a:t> subunit act as molecular switch</a:t>
            </a:r>
          </a:p>
          <a:p>
            <a:pPr lvl="1"/>
            <a:r>
              <a:rPr lang="en-US" sz="2400" dirty="0" err="1" smtClean="0"/>
              <a:t>guanosine</a:t>
            </a:r>
            <a:r>
              <a:rPr lang="en-US" sz="2400" dirty="0" smtClean="0"/>
              <a:t> </a:t>
            </a:r>
            <a:r>
              <a:rPr lang="en-US" sz="2400" dirty="0" err="1" smtClean="0"/>
              <a:t>triphosphate</a:t>
            </a:r>
            <a:r>
              <a:rPr lang="en-US" sz="2400" dirty="0" smtClean="0"/>
              <a:t> (GTP) = activated</a:t>
            </a:r>
          </a:p>
          <a:p>
            <a:pPr lvl="1"/>
            <a:r>
              <a:rPr lang="en-US" sz="2400" dirty="0" err="1" smtClean="0"/>
              <a:t>guanosine</a:t>
            </a:r>
            <a:r>
              <a:rPr lang="en-US" sz="2400" dirty="0" smtClean="0"/>
              <a:t> </a:t>
            </a:r>
            <a:r>
              <a:rPr lang="en-US" sz="2400" dirty="0" err="1" smtClean="0"/>
              <a:t>diphosphate</a:t>
            </a:r>
            <a:r>
              <a:rPr lang="en-US" sz="2400" dirty="0" smtClean="0"/>
              <a:t> (GDP) = deactivated</a:t>
            </a:r>
          </a:p>
          <a:p>
            <a:endParaRPr lang="en-US" sz="2800" dirty="0" smtClean="0"/>
          </a:p>
          <a:p>
            <a:r>
              <a:rPr lang="en-US" sz="2800" dirty="0" smtClean="0"/>
              <a:t>Different types of subunits =&gt; different targets</a:t>
            </a:r>
          </a:p>
          <a:p>
            <a:pPr lvl="1"/>
            <a:r>
              <a:rPr lang="en-US" sz="2400" dirty="0" smtClean="0"/>
              <a:t>“Second messengers”</a:t>
            </a:r>
          </a:p>
          <a:p>
            <a:r>
              <a:rPr lang="en-US" sz="2800" dirty="0" smtClean="0"/>
              <a:t>Also small </a:t>
            </a:r>
            <a:r>
              <a:rPr lang="en-US" sz="2800" dirty="0" err="1" smtClean="0"/>
              <a:t>GTPases</a:t>
            </a:r>
            <a:r>
              <a:rPr lang="en-US" sz="2800" dirty="0" smtClean="0"/>
              <a:t> (not covered)</a:t>
            </a:r>
          </a:p>
          <a:p>
            <a:pPr lvl="1"/>
            <a:endParaRPr lang="en-US" sz="2400" dirty="0" smtClean="0"/>
          </a:p>
          <a:p>
            <a:pPr lvl="1">
              <a:buNone/>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G-protein-coupled receptors</a:t>
            </a:r>
            <a:endParaRPr lang="en-US" dirty="0"/>
          </a:p>
        </p:txBody>
      </p:sp>
      <p:pic>
        <p:nvPicPr>
          <p:cNvPr id="4" name="Picture 3" descr="Screen shot 2010-10-11 at 17.28.07.png"/>
          <p:cNvPicPr>
            <a:picLocks noChangeAspect="1"/>
          </p:cNvPicPr>
          <p:nvPr/>
        </p:nvPicPr>
        <p:blipFill>
          <a:blip r:embed="rId2"/>
          <a:stretch>
            <a:fillRect/>
          </a:stretch>
        </p:blipFill>
        <p:spPr>
          <a:xfrm>
            <a:off x="0" y="1808579"/>
            <a:ext cx="9144000" cy="3752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404840"/>
            <a:ext cx="8229600" cy="4525963"/>
          </a:xfrm>
        </p:spPr>
        <p:txBody>
          <a:bodyPr>
            <a:noAutofit/>
          </a:bodyPr>
          <a:lstStyle/>
          <a:p>
            <a:r>
              <a:rPr lang="en-US" dirty="0" smtClean="0"/>
              <a:t>Discuss the role of receptors and why they are good drug targets</a:t>
            </a:r>
          </a:p>
          <a:p>
            <a:r>
              <a:rPr lang="en-US" dirty="0" smtClean="0"/>
              <a:t>Define 4 types of receptors and their mechanisms</a:t>
            </a:r>
          </a:p>
          <a:p>
            <a:pPr lvl="1"/>
            <a:r>
              <a:rPr lang="en-US" dirty="0" err="1" smtClean="0"/>
              <a:t>Ligand</a:t>
            </a:r>
            <a:r>
              <a:rPr lang="en-US" dirty="0" smtClean="0"/>
              <a:t>-gated ion channels</a:t>
            </a:r>
          </a:p>
          <a:p>
            <a:pPr lvl="1"/>
            <a:r>
              <a:rPr lang="en-US" dirty="0" smtClean="0"/>
              <a:t>G-protein coupled receptors</a:t>
            </a:r>
          </a:p>
          <a:p>
            <a:pPr lvl="1"/>
            <a:r>
              <a:rPr lang="en-US" dirty="0" err="1" smtClean="0"/>
              <a:t>Kinase</a:t>
            </a:r>
            <a:r>
              <a:rPr lang="en-US" dirty="0" smtClean="0"/>
              <a:t>-linked receptors</a:t>
            </a:r>
          </a:p>
          <a:p>
            <a:pPr lvl="1"/>
            <a:r>
              <a:rPr lang="en-US" dirty="0" smtClean="0"/>
              <a:t>Nuclear receptors</a:t>
            </a:r>
          </a:p>
          <a:p>
            <a:r>
              <a:rPr lang="en-US" dirty="0" smtClean="0"/>
              <a:t>Describe how drugs interact with receptors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5653"/>
            <a:ext cx="8534400" cy="1139825"/>
          </a:xfrm>
        </p:spPr>
        <p:txBody>
          <a:bodyPr/>
          <a:lstStyle/>
          <a:p>
            <a:r>
              <a:rPr lang="en-US" sz="2800" dirty="0"/>
              <a:t>Membrane-bound enzyme activation via G-proteins</a:t>
            </a:r>
          </a:p>
        </p:txBody>
      </p:sp>
      <p:pic>
        <p:nvPicPr>
          <p:cNvPr id="275460" name="Picture 4" descr="fig59"/>
          <p:cNvPicPr>
            <a:picLocks noGrp="1" noChangeAspect="1" noChangeArrowheads="1"/>
          </p:cNvPicPr>
          <p:nvPr>
            <p:ph sz="half" idx="2"/>
          </p:nvPr>
        </p:nvPicPr>
        <p:blipFill>
          <a:blip r:embed="rId3"/>
          <a:srcRect b="66501"/>
          <a:stretch>
            <a:fillRect/>
          </a:stretch>
        </p:blipFill>
        <p:spPr>
          <a:xfrm>
            <a:off x="1066800" y="838200"/>
            <a:ext cx="5105400" cy="2055813"/>
          </a:xfrm>
          <a:noFill/>
          <a:ln/>
        </p:spPr>
      </p:pic>
      <p:pic>
        <p:nvPicPr>
          <p:cNvPr id="275461" name="Picture 5" descr="fig59"/>
          <p:cNvPicPr>
            <a:picLocks noChangeAspect="1" noChangeArrowheads="1"/>
          </p:cNvPicPr>
          <p:nvPr/>
        </p:nvPicPr>
        <p:blipFill>
          <a:blip r:embed="rId3"/>
          <a:srcRect t="33250" b="34912"/>
          <a:stretch>
            <a:fillRect/>
          </a:stretch>
        </p:blipFill>
        <p:spPr bwMode="auto">
          <a:xfrm>
            <a:off x="2133600" y="2895600"/>
            <a:ext cx="5105400" cy="1952625"/>
          </a:xfrm>
          <a:prstGeom prst="rect">
            <a:avLst/>
          </a:prstGeom>
          <a:noFill/>
          <a:ln w="9525">
            <a:noFill/>
            <a:miter lim="800000"/>
            <a:headEnd/>
            <a:tailEnd/>
          </a:ln>
          <a:effectLst/>
        </p:spPr>
      </p:pic>
      <p:pic>
        <p:nvPicPr>
          <p:cNvPr id="275462" name="Picture 6" descr="fig59"/>
          <p:cNvPicPr>
            <a:picLocks noChangeAspect="1" noChangeArrowheads="1"/>
          </p:cNvPicPr>
          <p:nvPr/>
        </p:nvPicPr>
        <p:blipFill>
          <a:blip r:embed="rId3"/>
          <a:srcRect t="66501" b="832"/>
          <a:stretch>
            <a:fillRect/>
          </a:stretch>
        </p:blipFill>
        <p:spPr bwMode="auto">
          <a:xfrm>
            <a:off x="3200400" y="4852988"/>
            <a:ext cx="5105400" cy="20050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457200" y="5653"/>
            <a:ext cx="8534400" cy="1386282"/>
          </a:xfrm>
        </p:spPr>
        <p:txBody>
          <a:bodyPr>
            <a:normAutofit/>
          </a:bodyPr>
          <a:lstStyle/>
          <a:p>
            <a:r>
              <a:rPr lang="en-US" sz="4000" dirty="0" smtClean="0"/>
              <a:t>Mechanism of G-protein coupled receptor transduction </a:t>
            </a:r>
            <a:endParaRPr lang="en-US" sz="4000" dirty="0"/>
          </a:p>
        </p:txBody>
      </p:sp>
      <p:pic>
        <p:nvPicPr>
          <p:cNvPr id="5" name="Picture 4" descr="Screen shot 2010-10-11 at 18.06.02.png"/>
          <p:cNvPicPr>
            <a:picLocks noChangeAspect="1"/>
          </p:cNvPicPr>
          <p:nvPr/>
        </p:nvPicPr>
        <p:blipFill>
          <a:blip r:embed="rId3"/>
          <a:stretch>
            <a:fillRect/>
          </a:stretch>
        </p:blipFill>
        <p:spPr>
          <a:xfrm>
            <a:off x="0" y="1646674"/>
            <a:ext cx="9144000" cy="4156075"/>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G-protein-coupled actions</a:t>
            </a:r>
            <a:endParaRPr lang="en-US" dirty="0"/>
          </a:p>
        </p:txBody>
      </p:sp>
      <p:pic>
        <p:nvPicPr>
          <p:cNvPr id="5" name="Picture 4" descr="Screen shot 2010-10-11 at 17.43.41.png"/>
          <p:cNvPicPr>
            <a:picLocks noChangeAspect="1"/>
          </p:cNvPicPr>
          <p:nvPr/>
        </p:nvPicPr>
        <p:blipFill>
          <a:blip r:embed="rId2"/>
          <a:stretch>
            <a:fillRect/>
          </a:stretch>
        </p:blipFill>
        <p:spPr>
          <a:xfrm>
            <a:off x="0" y="1865132"/>
            <a:ext cx="9144001" cy="34258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of G-protein coupled actions</a:t>
            </a:r>
            <a:endParaRPr lang="en-US" dirty="0"/>
          </a:p>
        </p:txBody>
      </p:sp>
      <p:pic>
        <p:nvPicPr>
          <p:cNvPr id="4" name="Picture 3" descr="3.13.jpg"/>
          <p:cNvPicPr>
            <a:picLocks noChangeAspect="1"/>
          </p:cNvPicPr>
          <p:nvPr/>
        </p:nvPicPr>
        <p:blipFill>
          <a:blip r:embed="rId2"/>
          <a:srcRect b="3622"/>
          <a:stretch>
            <a:fillRect/>
          </a:stretch>
        </p:blipFill>
        <p:spPr>
          <a:xfrm>
            <a:off x="615349" y="1175551"/>
            <a:ext cx="7919482" cy="535424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3: </a:t>
            </a:r>
            <a:r>
              <a:rPr lang="en-US" dirty="0" err="1" smtClean="0"/>
              <a:t>Kinase</a:t>
            </a:r>
            <a:r>
              <a:rPr lang="en-US" dirty="0" smtClean="0"/>
              <a:t>-linked receptors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Type 3: </a:t>
            </a:r>
            <a:r>
              <a:rPr lang="en-US" dirty="0" err="1" smtClean="0"/>
              <a:t>Kinase</a:t>
            </a:r>
            <a:r>
              <a:rPr lang="en-US" dirty="0" smtClean="0"/>
              <a:t>-linked receptors</a:t>
            </a:r>
            <a:endParaRPr lang="en-US" dirty="0"/>
          </a:p>
        </p:txBody>
      </p:sp>
      <p:pic>
        <p:nvPicPr>
          <p:cNvPr id="5" name="Picture 4" descr="3.2.jpg"/>
          <p:cNvPicPr>
            <a:picLocks noChangeAspect="1"/>
          </p:cNvPicPr>
          <p:nvPr/>
        </p:nvPicPr>
        <p:blipFill>
          <a:blip r:embed="rId3"/>
          <a:srcRect b="3174"/>
          <a:stretch>
            <a:fillRect/>
          </a:stretch>
        </p:blipFill>
        <p:spPr>
          <a:xfrm>
            <a:off x="706738" y="1417638"/>
            <a:ext cx="7561326" cy="4753782"/>
          </a:xfrm>
          <a:prstGeom prst="rect">
            <a:avLst/>
          </a:prstGeom>
        </p:spPr>
      </p:pic>
      <p:sp>
        <p:nvSpPr>
          <p:cNvPr id="6" name="Rectangle 5"/>
          <p:cNvSpPr/>
          <p:nvPr/>
        </p:nvSpPr>
        <p:spPr>
          <a:xfrm>
            <a:off x="6547211" y="1417638"/>
            <a:ext cx="1870631" cy="4753782"/>
          </a:xfrm>
          <a:prstGeom prst="rect">
            <a:avLst/>
          </a:prstGeom>
          <a:solidFill>
            <a:srgbClr val="FFFFFF">
              <a:alpha val="8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706737" y="1417638"/>
            <a:ext cx="4407467" cy="4753782"/>
          </a:xfrm>
          <a:prstGeom prst="rect">
            <a:avLst/>
          </a:prstGeom>
          <a:solidFill>
            <a:srgbClr val="FFFFFF">
              <a:alpha val="8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Kinase</a:t>
            </a:r>
            <a:r>
              <a:rPr lang="en-US" dirty="0" smtClean="0"/>
              <a:t>-linked receptors</a:t>
            </a:r>
            <a:endParaRPr lang="en-US" dirty="0"/>
          </a:p>
        </p:txBody>
      </p:sp>
      <p:sp>
        <p:nvSpPr>
          <p:cNvPr id="3" name="Content Placeholder 2"/>
          <p:cNvSpPr>
            <a:spLocks noGrp="1"/>
          </p:cNvSpPr>
          <p:nvPr>
            <p:ph idx="1"/>
          </p:nvPr>
        </p:nvSpPr>
        <p:spPr>
          <a:xfrm>
            <a:off x="457200" y="1532160"/>
            <a:ext cx="8229600" cy="4977128"/>
          </a:xfrm>
        </p:spPr>
        <p:txBody>
          <a:bodyPr>
            <a:noAutofit/>
          </a:bodyPr>
          <a:lstStyle/>
          <a:p>
            <a:r>
              <a:rPr lang="en-US" sz="2800" dirty="0" smtClean="0"/>
              <a:t>Receptors coupled to intracellular </a:t>
            </a:r>
            <a:r>
              <a:rPr lang="en-US" sz="2800" dirty="0" err="1" smtClean="0"/>
              <a:t>kinase</a:t>
            </a:r>
            <a:endParaRPr lang="en-US" sz="2800" dirty="0" smtClean="0"/>
          </a:p>
          <a:p>
            <a:r>
              <a:rPr lang="en-US" sz="2800" dirty="0" smtClean="0"/>
              <a:t>Respond within hours</a:t>
            </a:r>
          </a:p>
          <a:p>
            <a:r>
              <a:rPr lang="en-US" sz="2800" dirty="0" smtClean="0"/>
              <a:t>Heterogeneous family of proteins :</a:t>
            </a:r>
          </a:p>
          <a:p>
            <a:pPr lvl="1"/>
            <a:r>
              <a:rPr lang="en-US" sz="2400" dirty="0" err="1" smtClean="0"/>
              <a:t>Monomeric</a:t>
            </a:r>
            <a:endParaRPr lang="en-US" sz="2400" dirty="0" smtClean="0"/>
          </a:p>
          <a:p>
            <a:pPr lvl="1"/>
            <a:r>
              <a:rPr lang="en-US" sz="2400" dirty="0" smtClean="0"/>
              <a:t>Single </a:t>
            </a:r>
            <a:r>
              <a:rPr lang="en-US" sz="2400" dirty="0" err="1" smtClean="0"/>
              <a:t>transmembrane</a:t>
            </a:r>
            <a:r>
              <a:rPr lang="en-US" sz="2400" dirty="0" smtClean="0"/>
              <a:t> helix linking extracellular receptor domain to intracellular </a:t>
            </a:r>
            <a:r>
              <a:rPr lang="en-US" sz="2400" dirty="0" err="1" smtClean="0"/>
              <a:t>kinase</a:t>
            </a:r>
            <a:r>
              <a:rPr lang="en-US" sz="2400" dirty="0" smtClean="0"/>
              <a:t> domain</a:t>
            </a:r>
          </a:p>
          <a:p>
            <a:r>
              <a:rPr lang="en-US" sz="2800" dirty="0" smtClean="0"/>
              <a:t>Examples: </a:t>
            </a:r>
          </a:p>
          <a:p>
            <a:pPr lvl="1"/>
            <a:r>
              <a:rPr lang="en-US" sz="2400" dirty="0" smtClean="0"/>
              <a:t>Insulin receptor</a:t>
            </a:r>
          </a:p>
          <a:p>
            <a:pPr lvl="1"/>
            <a:r>
              <a:rPr lang="en-US" sz="2400" dirty="0" smtClean="0"/>
              <a:t>Growth factor receptor</a:t>
            </a:r>
          </a:p>
          <a:p>
            <a:pPr lvl="1"/>
            <a:r>
              <a:rPr lang="en-US" sz="2400" dirty="0" smtClean="0"/>
              <a:t>Cytokine receptors</a:t>
            </a:r>
          </a:p>
          <a:p>
            <a:pPr lvl="1"/>
            <a:r>
              <a:rPr lang="en-US" sz="2400" dirty="0" smtClean="0"/>
              <a:t>etc…</a:t>
            </a:r>
          </a:p>
          <a:p>
            <a:endParaRPr lang="en-US" sz="2800" dirty="0" smtClean="0"/>
          </a:p>
        </p:txBody>
      </p:sp>
      <p:pic>
        <p:nvPicPr>
          <p:cNvPr id="5" name="Picture 4" descr="3.3.jpg"/>
          <p:cNvPicPr>
            <a:picLocks noChangeAspect="1"/>
          </p:cNvPicPr>
          <p:nvPr/>
        </p:nvPicPr>
        <p:blipFill>
          <a:blip r:embed="rId2"/>
          <a:srcRect t="48509" b="26893"/>
          <a:stretch>
            <a:fillRect/>
          </a:stretch>
        </p:blipFill>
        <p:spPr>
          <a:xfrm>
            <a:off x="4287986" y="5150471"/>
            <a:ext cx="4856014" cy="170752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types of Receptor Tyrosine </a:t>
            </a:r>
            <a:r>
              <a:rPr lang="en-US" dirty="0" err="1" smtClean="0"/>
              <a:t>Kinases</a:t>
            </a:r>
            <a:r>
              <a:rPr lang="en-US" dirty="0" smtClean="0"/>
              <a:t> (</a:t>
            </a:r>
            <a:r>
              <a:rPr lang="en-US" dirty="0" err="1" smtClean="0"/>
              <a:t>RTKs</a:t>
            </a:r>
            <a:r>
              <a:rPr lang="en-US" dirty="0" smtClean="0"/>
              <a:t>)</a:t>
            </a:r>
          </a:p>
        </p:txBody>
      </p:sp>
      <p:pic>
        <p:nvPicPr>
          <p:cNvPr id="20" name="Picture 4"/>
          <p:cNvPicPr>
            <a:picLocks noChangeAspect="1" noChangeArrowheads="1"/>
          </p:cNvPicPr>
          <p:nvPr/>
        </p:nvPicPr>
        <p:blipFill>
          <a:blip r:embed="rId2"/>
          <a:srcRect/>
          <a:stretch>
            <a:fillRect/>
          </a:stretch>
        </p:blipFill>
        <p:spPr bwMode="auto">
          <a:xfrm>
            <a:off x="840256" y="1677687"/>
            <a:ext cx="7620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Mechanism of action</a:t>
            </a:r>
          </a:p>
        </p:txBody>
      </p:sp>
      <p:pic>
        <p:nvPicPr>
          <p:cNvPr id="4" name="Picture 4"/>
          <p:cNvPicPr>
            <a:picLocks noChangeAspect="1" noChangeArrowheads="1"/>
          </p:cNvPicPr>
          <p:nvPr/>
        </p:nvPicPr>
        <p:blipFill>
          <a:blip r:embed="rId2"/>
          <a:srcRect/>
          <a:stretch>
            <a:fillRect/>
          </a:stretch>
        </p:blipFill>
        <p:spPr bwMode="auto">
          <a:xfrm>
            <a:off x="767497" y="2351069"/>
            <a:ext cx="71628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Typical tyrosine </a:t>
            </a:r>
            <a:r>
              <a:rPr lang="en-US" dirty="0" err="1" smtClean="0"/>
              <a:t>kinase</a:t>
            </a:r>
            <a:r>
              <a:rPr lang="en-US" dirty="0" smtClean="0"/>
              <a:t> cascade</a:t>
            </a:r>
            <a:endParaRPr lang="en-US" dirty="0"/>
          </a:p>
        </p:txBody>
      </p:sp>
      <p:pic>
        <p:nvPicPr>
          <p:cNvPr id="5" name="Picture 4" descr="Screen shot 2010-10-11 at 18.10.02.png"/>
          <p:cNvPicPr>
            <a:picLocks noChangeAspect="1"/>
          </p:cNvPicPr>
          <p:nvPr/>
        </p:nvPicPr>
        <p:blipFill>
          <a:blip r:embed="rId3"/>
          <a:stretch>
            <a:fillRect/>
          </a:stretch>
        </p:blipFill>
        <p:spPr>
          <a:xfrm>
            <a:off x="0" y="1520610"/>
            <a:ext cx="9165742" cy="4245521"/>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r>
              <a:rPr lang="en-US" dirty="0" smtClean="0"/>
              <a:t>Biological role of receptors</a:t>
            </a:r>
          </a:p>
          <a:p>
            <a:r>
              <a:rPr lang="en-US" dirty="0" smtClean="0"/>
              <a:t>Types of receptors</a:t>
            </a:r>
          </a:p>
          <a:p>
            <a:pPr lvl="1"/>
            <a:r>
              <a:rPr lang="en-US" dirty="0" err="1" smtClean="0"/>
              <a:t>Ligand</a:t>
            </a:r>
            <a:r>
              <a:rPr lang="en-US" dirty="0" smtClean="0"/>
              <a:t>-gated ion channels</a:t>
            </a:r>
          </a:p>
          <a:p>
            <a:pPr lvl="1"/>
            <a:r>
              <a:rPr lang="en-US" dirty="0" smtClean="0"/>
              <a:t>G-protein coupled receptors</a:t>
            </a:r>
          </a:p>
          <a:p>
            <a:pPr lvl="1"/>
            <a:r>
              <a:rPr lang="en-US" dirty="0" err="1" smtClean="0"/>
              <a:t>Kinase</a:t>
            </a:r>
            <a:r>
              <a:rPr lang="en-US" dirty="0" smtClean="0"/>
              <a:t>-linked receptors</a:t>
            </a:r>
          </a:p>
          <a:p>
            <a:pPr lvl="1"/>
            <a:r>
              <a:rPr lang="en-US" dirty="0" smtClean="0"/>
              <a:t>Nuclear receptors</a:t>
            </a:r>
          </a:p>
          <a:p>
            <a:r>
              <a:rPr lang="en-US" dirty="0" smtClean="0"/>
              <a:t>Mechanism of action of drugs and receptors</a:t>
            </a:r>
          </a:p>
          <a:p>
            <a:pPr lvl="1"/>
            <a:r>
              <a:rPr lang="en-US" dirty="0" err="1" smtClean="0"/>
              <a:t>agonism</a:t>
            </a:r>
            <a:r>
              <a:rPr lang="en-US" dirty="0" smtClean="0"/>
              <a:t>, antagonism</a:t>
            </a:r>
          </a:p>
        </p:txBody>
      </p:sp>
    </p:spTree>
    <p:extLst>
      <p:ext uri="{BB962C8B-B14F-4D97-AF65-F5344CB8AC3E}">
        <p14:creationId xmlns:p14="http://schemas.microsoft.com/office/powerpoint/2010/main" val="1727436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Growth factor cascade</a:t>
            </a:r>
            <a:endParaRPr lang="en-US" dirty="0"/>
          </a:p>
        </p:txBody>
      </p:sp>
      <p:pic>
        <p:nvPicPr>
          <p:cNvPr id="4" name="Picture 3" descr="3.15.jpg"/>
          <p:cNvPicPr>
            <a:picLocks noChangeAspect="1"/>
          </p:cNvPicPr>
          <p:nvPr/>
        </p:nvPicPr>
        <p:blipFill>
          <a:blip r:embed="rId3"/>
          <a:srcRect b="44358"/>
          <a:stretch>
            <a:fillRect/>
          </a:stretch>
        </p:blipFill>
        <p:spPr>
          <a:xfrm>
            <a:off x="652143" y="1264455"/>
            <a:ext cx="7708580" cy="5408418"/>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Cytokine receptor cascade</a:t>
            </a:r>
            <a:endParaRPr lang="en-US" dirty="0"/>
          </a:p>
        </p:txBody>
      </p:sp>
      <p:pic>
        <p:nvPicPr>
          <p:cNvPr id="5" name="Picture 4" descr="3.15.jpg"/>
          <p:cNvPicPr>
            <a:picLocks noChangeAspect="1"/>
          </p:cNvPicPr>
          <p:nvPr/>
        </p:nvPicPr>
        <p:blipFill>
          <a:blip r:embed="rId3"/>
          <a:srcRect t="55511" b="1949"/>
          <a:stretch>
            <a:fillRect/>
          </a:stretch>
        </p:blipFill>
        <p:spPr>
          <a:xfrm>
            <a:off x="400015" y="1372893"/>
            <a:ext cx="7934212" cy="425595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4: Nuclear Receptors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Type 4: Nuclear Receptors</a:t>
            </a:r>
            <a:endParaRPr lang="en-US" dirty="0"/>
          </a:p>
        </p:txBody>
      </p:sp>
      <p:pic>
        <p:nvPicPr>
          <p:cNvPr id="5" name="Picture 4" descr="3.2.jpg"/>
          <p:cNvPicPr>
            <a:picLocks noChangeAspect="1"/>
          </p:cNvPicPr>
          <p:nvPr/>
        </p:nvPicPr>
        <p:blipFill>
          <a:blip r:embed="rId3"/>
          <a:srcRect b="3174"/>
          <a:stretch>
            <a:fillRect/>
          </a:stretch>
        </p:blipFill>
        <p:spPr>
          <a:xfrm>
            <a:off x="706738" y="1417638"/>
            <a:ext cx="7561326" cy="4753782"/>
          </a:xfrm>
          <a:prstGeom prst="rect">
            <a:avLst/>
          </a:prstGeom>
        </p:spPr>
      </p:pic>
      <p:sp>
        <p:nvSpPr>
          <p:cNvPr id="7" name="Rectangle 6"/>
          <p:cNvSpPr/>
          <p:nvPr/>
        </p:nvSpPr>
        <p:spPr>
          <a:xfrm>
            <a:off x="706737" y="1417638"/>
            <a:ext cx="5797570" cy="4753782"/>
          </a:xfrm>
          <a:prstGeom prst="rect">
            <a:avLst/>
          </a:prstGeom>
          <a:solidFill>
            <a:srgbClr val="FFFFFF">
              <a:alpha val="8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Receptors</a:t>
            </a:r>
            <a:endParaRPr lang="en-US" dirty="0"/>
          </a:p>
        </p:txBody>
      </p:sp>
      <p:sp>
        <p:nvSpPr>
          <p:cNvPr id="3" name="Content Placeholder 2"/>
          <p:cNvSpPr>
            <a:spLocks noGrp="1"/>
          </p:cNvSpPr>
          <p:nvPr>
            <p:ph idx="1"/>
          </p:nvPr>
        </p:nvSpPr>
        <p:spPr>
          <a:xfrm>
            <a:off x="457200" y="1532160"/>
            <a:ext cx="8229600" cy="4977128"/>
          </a:xfrm>
        </p:spPr>
        <p:txBody>
          <a:bodyPr>
            <a:noAutofit/>
          </a:bodyPr>
          <a:lstStyle/>
          <a:p>
            <a:r>
              <a:rPr lang="en-US" sz="2800" dirty="0" smtClean="0"/>
              <a:t>Intracellular receptors affecting gene transcription</a:t>
            </a:r>
          </a:p>
          <a:p>
            <a:r>
              <a:rPr lang="en-US" sz="2800" dirty="0" smtClean="0"/>
              <a:t>Respond within hours</a:t>
            </a:r>
          </a:p>
          <a:p>
            <a:r>
              <a:rPr lang="en-US" sz="2800" dirty="0" smtClean="0"/>
              <a:t>Large family of proteins:</a:t>
            </a:r>
          </a:p>
          <a:p>
            <a:pPr lvl="1"/>
            <a:r>
              <a:rPr lang="en-US" sz="2400" dirty="0" err="1" smtClean="0"/>
              <a:t>Monomeric</a:t>
            </a:r>
            <a:r>
              <a:rPr lang="en-US" sz="2400" dirty="0" smtClean="0"/>
              <a:t> </a:t>
            </a:r>
          </a:p>
          <a:p>
            <a:pPr lvl="1"/>
            <a:r>
              <a:rPr lang="en-US" sz="2400" dirty="0" smtClean="0"/>
              <a:t>DNA binding domain “zinc fingers”</a:t>
            </a:r>
          </a:p>
          <a:p>
            <a:r>
              <a:rPr lang="en-US" sz="2800" dirty="0" smtClean="0"/>
              <a:t>Examples: </a:t>
            </a:r>
          </a:p>
          <a:p>
            <a:pPr lvl="1"/>
            <a:r>
              <a:rPr lang="en-US" sz="2400" dirty="0" smtClean="0"/>
              <a:t>Thyroid hormone receptor</a:t>
            </a:r>
          </a:p>
          <a:p>
            <a:pPr lvl="1"/>
            <a:r>
              <a:rPr lang="en-US" sz="2400" dirty="0" smtClean="0"/>
              <a:t>Steroid receptors</a:t>
            </a:r>
          </a:p>
          <a:p>
            <a:endParaRPr lang="en-US" sz="2800" dirty="0" smtClean="0"/>
          </a:p>
        </p:txBody>
      </p:sp>
      <p:pic>
        <p:nvPicPr>
          <p:cNvPr id="4" name="Picture 3" descr="3.3.jpg"/>
          <p:cNvPicPr>
            <a:picLocks noChangeAspect="1"/>
          </p:cNvPicPr>
          <p:nvPr/>
        </p:nvPicPr>
        <p:blipFill>
          <a:blip r:embed="rId2"/>
          <a:srcRect t="72612" b="2076"/>
          <a:stretch>
            <a:fillRect/>
          </a:stretch>
        </p:blipFill>
        <p:spPr>
          <a:xfrm>
            <a:off x="4287986" y="5100906"/>
            <a:ext cx="4856014" cy="175709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descr="d:\powerpoint\figures\chapter15\1512_1.jpg"/>
          <p:cNvPicPr>
            <a:picLocks noChangeAspect="1" noChangeArrowheads="1"/>
          </p:cNvPicPr>
          <p:nvPr/>
        </p:nvPicPr>
        <p:blipFill>
          <a:blip r:embed="rId3"/>
          <a:srcRect/>
          <a:stretch>
            <a:fillRect/>
          </a:stretch>
        </p:blipFill>
        <p:spPr bwMode="auto">
          <a:xfrm>
            <a:off x="228600" y="1941180"/>
            <a:ext cx="4876800" cy="3198813"/>
          </a:xfrm>
          <a:prstGeom prst="rect">
            <a:avLst/>
          </a:prstGeom>
          <a:noFill/>
          <a:ln w="9525">
            <a:noFill/>
            <a:miter lim="800000"/>
            <a:headEnd/>
            <a:tailEnd/>
          </a:ln>
          <a:effectLst/>
        </p:spPr>
      </p:pic>
      <p:pic>
        <p:nvPicPr>
          <p:cNvPr id="94212" name="Picture 4" descr="d:\powerpoint\figures\chapter15\1512_2.jpg"/>
          <p:cNvPicPr>
            <a:picLocks noChangeAspect="1" noChangeArrowheads="1"/>
          </p:cNvPicPr>
          <p:nvPr/>
        </p:nvPicPr>
        <p:blipFill>
          <a:blip r:embed="rId4"/>
          <a:srcRect/>
          <a:stretch>
            <a:fillRect/>
          </a:stretch>
        </p:blipFill>
        <p:spPr bwMode="auto">
          <a:xfrm>
            <a:off x="5562600" y="1895143"/>
            <a:ext cx="3581400" cy="3290887"/>
          </a:xfrm>
          <a:prstGeom prst="rect">
            <a:avLst/>
          </a:prstGeom>
          <a:noFill/>
          <a:ln w="9525">
            <a:noFill/>
            <a:miter lim="800000"/>
            <a:headEnd/>
            <a:tailEnd/>
          </a:ln>
          <a:effectLst/>
        </p:spPr>
      </p:pic>
      <p:sp>
        <p:nvSpPr>
          <p:cNvPr id="4" name="Rectangle 2"/>
          <p:cNvSpPr txBox="1">
            <a:spLocks noChangeArrowheads="1"/>
          </p:cNvSpPr>
          <p:nvPr/>
        </p:nvSpPr>
        <p:spPr>
          <a:xfrm>
            <a:off x="685800" y="293561"/>
            <a:ext cx="7772400" cy="1477963"/>
          </a:xfrm>
          <a:prstGeom prst="rect">
            <a:avLst/>
          </a:prstGeom>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Examples of molecules</a:t>
            </a:r>
            <a:r>
              <a:rPr kumimoji="0" lang="en-US" sz="4400" b="0" i="0" u="none" strike="noStrike" kern="1200" cap="none" spc="0" normalizeH="0" noProof="0" dirty="0" smtClean="0">
                <a:ln>
                  <a:noFill/>
                </a:ln>
                <a:solidFill>
                  <a:schemeClr val="tx1"/>
                </a:solidFill>
                <a:effectLst/>
                <a:uLnTx/>
                <a:uFillTx/>
                <a:latin typeface="+mj-lt"/>
                <a:ea typeface="+mj-ea"/>
                <a:cs typeface="+mj-cs"/>
              </a:rPr>
              <a:t> </a:t>
            </a:r>
            <a:br>
              <a:rPr kumimoji="0" lang="en-US" sz="4400" b="0" i="0" u="none" strike="noStrike" kern="1200" cap="none" spc="0" normalizeH="0" noProof="0" dirty="0" smtClean="0">
                <a:ln>
                  <a:noFill/>
                </a:ln>
                <a:solidFill>
                  <a:schemeClr val="tx1"/>
                </a:solidFill>
                <a:effectLst/>
                <a:uLnTx/>
                <a:uFillTx/>
                <a:latin typeface="+mj-lt"/>
                <a:ea typeface="+mj-ea"/>
                <a:cs typeface="+mj-cs"/>
              </a:rPr>
            </a:br>
            <a:r>
              <a:rPr kumimoji="0" lang="en-US" sz="4400" b="0" i="0" u="none" strike="noStrike" kern="1200" cap="none" spc="0" normalizeH="0" noProof="0" dirty="0" smtClean="0">
                <a:ln>
                  <a:noFill/>
                </a:ln>
                <a:solidFill>
                  <a:schemeClr val="tx1"/>
                </a:solidFill>
                <a:effectLst/>
                <a:uLnTx/>
                <a:uFillTx/>
                <a:latin typeface="+mj-lt"/>
                <a:ea typeface="+mj-ea"/>
                <a:cs typeface="+mj-cs"/>
              </a:rPr>
              <a:t>binding nuclear receptors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1027" descr="d:\powerpoint\figures\chapter15\1513_1.jpg"/>
          <p:cNvPicPr>
            <a:picLocks noChangeAspect="1" noChangeArrowheads="1"/>
          </p:cNvPicPr>
          <p:nvPr/>
        </p:nvPicPr>
        <p:blipFill>
          <a:blip r:embed="rId3"/>
          <a:srcRect/>
          <a:stretch>
            <a:fillRect/>
          </a:stretch>
        </p:blipFill>
        <p:spPr bwMode="auto">
          <a:xfrm>
            <a:off x="674967" y="806480"/>
            <a:ext cx="7757738" cy="5846578"/>
          </a:xfrm>
          <a:prstGeom prst="rect">
            <a:avLst/>
          </a:prstGeom>
          <a:noFill/>
          <a:ln w="9525">
            <a:noFill/>
            <a:miter lim="800000"/>
            <a:headEnd/>
            <a:tailEnd/>
          </a:ln>
          <a:effectLst/>
        </p:spPr>
      </p:pic>
      <p:sp>
        <p:nvSpPr>
          <p:cNvPr id="3" name="Rectangle 2"/>
          <p:cNvSpPr txBox="1">
            <a:spLocks noChangeArrowheads="1"/>
          </p:cNvSpPr>
          <p:nvPr/>
        </p:nvSpPr>
        <p:spPr>
          <a:xfrm>
            <a:off x="389136" y="304800"/>
            <a:ext cx="8365728" cy="6096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Nuclear Receptor</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noProof="0" dirty="0" err="1" smtClean="0">
                <a:ln>
                  <a:noFill/>
                </a:ln>
                <a:solidFill>
                  <a:schemeClr val="tx1"/>
                </a:solidFill>
                <a:effectLst/>
                <a:uLnTx/>
                <a:uFillTx/>
                <a:latin typeface="+mj-lt"/>
                <a:ea typeface="+mj-ea"/>
                <a:cs typeface="+mj-cs"/>
              </a:rPr>
              <a:t>superfamily</a:t>
            </a:r>
            <a:r>
              <a:rPr kumimoji="0" lang="en-US" sz="4400" b="0" i="0" u="none" strike="noStrike" kern="1200" cap="none" spc="0" normalizeH="0" noProof="0" dirty="0" smtClean="0">
                <a:ln>
                  <a:noFill/>
                </a:ln>
                <a:solidFill>
                  <a:schemeClr val="tx1"/>
                </a:solidFill>
                <a:effectLst/>
                <a:uLnTx/>
                <a:uFillTx/>
                <a:latin typeface="+mj-lt"/>
                <a:ea typeface="+mj-ea"/>
                <a:cs typeface="+mj-cs"/>
              </a:rPr>
              <a:t> (1)</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p:cNvPicPr>
            <a:picLocks noChangeAspect="1" noChangeArrowheads="1"/>
          </p:cNvPicPr>
          <p:nvPr/>
        </p:nvPicPr>
        <p:blipFill>
          <a:blip r:embed="rId2"/>
          <a:srcRect l="13594" t="12737" r="13672" b="16000"/>
          <a:stretch>
            <a:fillRect/>
          </a:stretch>
        </p:blipFill>
        <p:spPr bwMode="auto">
          <a:xfrm>
            <a:off x="792163" y="869994"/>
            <a:ext cx="7570787" cy="5505450"/>
          </a:xfrm>
          <a:prstGeom prst="rect">
            <a:avLst/>
          </a:prstGeom>
          <a:noFill/>
          <a:ln w="9525">
            <a:noFill/>
            <a:miter lim="800000"/>
            <a:headEnd/>
            <a:tailEnd/>
          </a:ln>
          <a:effectLst/>
        </p:spPr>
      </p:pic>
      <p:sp>
        <p:nvSpPr>
          <p:cNvPr id="3" name="Rectangle 2"/>
          <p:cNvSpPr txBox="1">
            <a:spLocks noChangeArrowheads="1"/>
          </p:cNvSpPr>
          <p:nvPr/>
        </p:nvSpPr>
        <p:spPr>
          <a:xfrm>
            <a:off x="389136" y="304800"/>
            <a:ext cx="8365728" cy="6096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 Nuclear Receptor</a:t>
            </a:r>
            <a:r>
              <a:rPr kumimoji="0" lang="en-US" sz="4400" b="0" i="0" u="none" strike="noStrike" kern="1200" cap="none" spc="0" normalizeH="0" noProof="0" dirty="0" smtClean="0">
                <a:ln>
                  <a:noFill/>
                </a:ln>
                <a:solidFill>
                  <a:schemeClr val="tx1"/>
                </a:solidFill>
                <a:effectLst/>
                <a:uLnTx/>
                <a:uFillTx/>
                <a:latin typeface="+mj-lt"/>
                <a:ea typeface="+mj-ea"/>
                <a:cs typeface="+mj-cs"/>
              </a:rPr>
              <a:t> </a:t>
            </a:r>
            <a:r>
              <a:rPr kumimoji="0" lang="en-US" sz="4400" b="0" i="0" u="none" strike="noStrike" kern="1200" cap="none" spc="0" normalizeH="0" noProof="0" dirty="0" err="1" smtClean="0">
                <a:ln>
                  <a:noFill/>
                </a:ln>
                <a:solidFill>
                  <a:schemeClr val="tx1"/>
                </a:solidFill>
                <a:effectLst/>
                <a:uLnTx/>
                <a:uFillTx/>
                <a:latin typeface="+mj-lt"/>
                <a:ea typeface="+mj-ea"/>
                <a:cs typeface="+mj-cs"/>
              </a:rPr>
              <a:t>superfamily</a:t>
            </a:r>
            <a:r>
              <a:rPr kumimoji="0" lang="en-US" sz="4400" b="0" i="0" u="none" strike="noStrike" kern="1200" cap="none" spc="0" normalizeH="0" noProof="0" dirty="0" smtClean="0">
                <a:ln>
                  <a:noFill/>
                </a:ln>
                <a:solidFill>
                  <a:schemeClr val="tx1"/>
                </a:solidFill>
                <a:effectLst/>
                <a:uLnTx/>
                <a:uFillTx/>
                <a:latin typeface="+mj-lt"/>
                <a:ea typeface="+mj-ea"/>
                <a:cs typeface="+mj-cs"/>
              </a:rPr>
              <a:t> (2)</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d:\powerpoint\figures\chapter15\1513_2.jpg"/>
          <p:cNvPicPr>
            <a:picLocks noChangeAspect="1" noChangeArrowheads="1"/>
          </p:cNvPicPr>
          <p:nvPr/>
        </p:nvPicPr>
        <p:blipFill>
          <a:blip r:embed="rId3"/>
          <a:srcRect/>
          <a:stretch>
            <a:fillRect/>
          </a:stretch>
        </p:blipFill>
        <p:spPr bwMode="auto">
          <a:xfrm>
            <a:off x="2117813" y="977707"/>
            <a:ext cx="4938538" cy="5486962"/>
          </a:xfrm>
          <a:prstGeom prst="rect">
            <a:avLst/>
          </a:prstGeom>
          <a:noFill/>
          <a:ln w="9525">
            <a:noFill/>
            <a:miter lim="800000"/>
            <a:headEnd/>
            <a:tailEnd/>
          </a:ln>
          <a:effectLst/>
        </p:spPr>
      </p:pic>
      <p:sp>
        <p:nvSpPr>
          <p:cNvPr id="3" name="Rectangle 2"/>
          <p:cNvSpPr txBox="1">
            <a:spLocks noChangeArrowheads="1"/>
          </p:cNvSpPr>
          <p:nvPr/>
        </p:nvSpPr>
        <p:spPr>
          <a:xfrm>
            <a:off x="685800" y="304800"/>
            <a:ext cx="7772400" cy="6096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3D structure</a:t>
            </a:r>
            <a:r>
              <a:rPr kumimoji="0" lang="en-US" sz="4400" b="0" i="0" u="none" strike="noStrike" kern="1200" cap="none" spc="0" normalizeH="0" noProof="0" dirty="0" smtClean="0">
                <a:ln>
                  <a:noFill/>
                </a:ln>
                <a:solidFill>
                  <a:schemeClr val="tx1"/>
                </a:solidFill>
                <a:effectLst/>
                <a:uLnTx/>
                <a:uFillTx/>
                <a:latin typeface="+mj-lt"/>
                <a:ea typeface="+mj-ea"/>
                <a:cs typeface="+mj-cs"/>
              </a:rPr>
              <a:t> of Nuclear Receptors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r>
              <a:rPr lang="en-US" dirty="0" smtClean="0"/>
              <a:t>Generic Nuclear Receptor Mechanism</a:t>
            </a:r>
            <a:endParaRPr lang="en-US" dirty="0"/>
          </a:p>
        </p:txBody>
      </p:sp>
      <p:pic>
        <p:nvPicPr>
          <p:cNvPr id="6" name="Picture 5" descr="Screen shot 2010-10-11 at 18.15.18.png"/>
          <p:cNvPicPr>
            <a:picLocks noChangeAspect="1"/>
          </p:cNvPicPr>
          <p:nvPr/>
        </p:nvPicPr>
        <p:blipFill>
          <a:blip r:embed="rId3"/>
          <a:stretch>
            <a:fillRect/>
          </a:stretch>
        </p:blipFill>
        <p:spPr>
          <a:xfrm>
            <a:off x="2343" y="1513669"/>
            <a:ext cx="9144001" cy="447357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2800" dirty="0" smtClean="0"/>
              <a:t>What </a:t>
            </a:r>
            <a:r>
              <a:rPr lang="en-US" sz="2800" dirty="0"/>
              <a:t>are receptors? How do they work?</a:t>
            </a:r>
          </a:p>
        </p:txBody>
      </p:sp>
      <p:sp>
        <p:nvSpPr>
          <p:cNvPr id="3079" name="Rectangle 7"/>
          <p:cNvSpPr>
            <a:spLocks noGrp="1" noChangeArrowheads="1"/>
          </p:cNvSpPr>
          <p:nvPr>
            <p:ph type="body" sz="half" idx="2"/>
          </p:nvPr>
        </p:nvSpPr>
        <p:spPr>
          <a:xfrm>
            <a:off x="4343400" y="1336675"/>
            <a:ext cx="4495800" cy="4530725"/>
          </a:xfrm>
        </p:spPr>
        <p:txBody>
          <a:bodyPr/>
          <a:lstStyle/>
          <a:p>
            <a:pPr>
              <a:lnSpc>
                <a:spcPct val="110000"/>
              </a:lnSpc>
            </a:pPr>
            <a:r>
              <a:rPr lang="en-US" sz="2200" dirty="0"/>
              <a:t>Communication between nerves and cells</a:t>
            </a:r>
          </a:p>
          <a:p>
            <a:pPr>
              <a:lnSpc>
                <a:spcPct val="110000"/>
              </a:lnSpc>
            </a:pPr>
            <a:endParaRPr lang="en-US" sz="2200" dirty="0"/>
          </a:p>
          <a:p>
            <a:pPr>
              <a:lnSpc>
                <a:spcPct val="110000"/>
              </a:lnSpc>
            </a:pPr>
            <a:r>
              <a:rPr lang="en-US" sz="2200" dirty="0"/>
              <a:t>Nerves in CNS send messages to target cells</a:t>
            </a:r>
          </a:p>
          <a:p>
            <a:pPr>
              <a:lnSpc>
                <a:spcPct val="110000"/>
              </a:lnSpc>
            </a:pPr>
            <a:r>
              <a:rPr lang="en-US" sz="2200" dirty="0"/>
              <a:t>Cells of one tissue send messages to other cells</a:t>
            </a:r>
          </a:p>
          <a:p>
            <a:pPr>
              <a:lnSpc>
                <a:spcPct val="110000"/>
              </a:lnSpc>
            </a:pPr>
            <a:endParaRPr lang="en-US" sz="2200" dirty="0"/>
          </a:p>
          <a:p>
            <a:pPr>
              <a:lnSpc>
                <a:spcPct val="110000"/>
              </a:lnSpc>
            </a:pPr>
            <a:r>
              <a:rPr lang="en-US" sz="2200" dirty="0"/>
              <a:t>Chemical messenger = neurotransmitter or hormone</a:t>
            </a:r>
          </a:p>
        </p:txBody>
      </p:sp>
      <p:grpSp>
        <p:nvGrpSpPr>
          <p:cNvPr id="2" name="Group 122"/>
          <p:cNvGrpSpPr>
            <a:grpSpLocks/>
          </p:cNvGrpSpPr>
          <p:nvPr/>
        </p:nvGrpSpPr>
        <p:grpSpPr bwMode="auto">
          <a:xfrm>
            <a:off x="457200" y="1752600"/>
            <a:ext cx="3352800" cy="3505200"/>
            <a:chOff x="1044" y="1120"/>
            <a:chExt cx="1786" cy="1926"/>
          </a:xfrm>
        </p:grpSpPr>
        <p:sp>
          <p:nvSpPr>
            <p:cNvPr id="3195" name="AutoShape 123"/>
            <p:cNvSpPr>
              <a:spLocks noChangeArrowheads="1"/>
            </p:cNvSpPr>
            <p:nvPr/>
          </p:nvSpPr>
          <p:spPr bwMode="auto">
            <a:xfrm>
              <a:off x="1534" y="2182"/>
              <a:ext cx="1296" cy="864"/>
            </a:xfrm>
            <a:prstGeom prst="roundRect">
              <a:avLst>
                <a:gd name="adj" fmla="val 50000"/>
              </a:avLst>
            </a:prstGeom>
            <a:solidFill>
              <a:srgbClr val="009999"/>
            </a:solidFill>
            <a:ln w="9525">
              <a:solidFill>
                <a:schemeClr val="tx1"/>
              </a:solidFill>
              <a:round/>
              <a:headEnd/>
              <a:tailEnd/>
            </a:ln>
            <a:effectLst/>
          </p:spPr>
          <p:txBody>
            <a:bodyPr wrap="none" anchor="ctr">
              <a:prstTxWarp prst="textNoShape">
                <a:avLst/>
              </a:prstTxWarp>
            </a:bodyPr>
            <a:lstStyle/>
            <a:p>
              <a:endParaRPr lang="en-US"/>
            </a:p>
          </p:txBody>
        </p:sp>
        <p:sp>
          <p:nvSpPr>
            <p:cNvPr id="3196" name="AutoShape 124"/>
            <p:cNvSpPr>
              <a:spLocks noChangeArrowheads="1"/>
            </p:cNvSpPr>
            <p:nvPr/>
          </p:nvSpPr>
          <p:spPr bwMode="auto">
            <a:xfrm>
              <a:off x="1608" y="2230"/>
              <a:ext cx="1152" cy="768"/>
            </a:xfrm>
            <a:prstGeom prst="roundRect">
              <a:avLst>
                <a:gd name="adj" fmla="val 50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3197" name="Oval 125"/>
            <p:cNvSpPr>
              <a:spLocks noChangeArrowheads="1"/>
            </p:cNvSpPr>
            <p:nvPr/>
          </p:nvSpPr>
          <p:spPr bwMode="auto">
            <a:xfrm>
              <a:off x="2088" y="2134"/>
              <a:ext cx="152" cy="99"/>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3198" name="AutoShape 126"/>
            <p:cNvSpPr>
              <a:spLocks noChangeArrowheads="1"/>
            </p:cNvSpPr>
            <p:nvPr/>
          </p:nvSpPr>
          <p:spPr bwMode="auto">
            <a:xfrm>
              <a:off x="2136" y="2137"/>
              <a:ext cx="57" cy="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3199" name="Line 127"/>
            <p:cNvSpPr>
              <a:spLocks noChangeShapeType="1"/>
            </p:cNvSpPr>
            <p:nvPr/>
          </p:nvSpPr>
          <p:spPr bwMode="auto">
            <a:xfrm>
              <a:off x="2136" y="2137"/>
              <a:ext cx="15" cy="4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200" name="Line 128"/>
            <p:cNvSpPr>
              <a:spLocks noChangeShapeType="1"/>
            </p:cNvSpPr>
            <p:nvPr/>
          </p:nvSpPr>
          <p:spPr bwMode="auto">
            <a:xfrm>
              <a:off x="2151" y="2182"/>
              <a:ext cx="28"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201" name="Line 129"/>
            <p:cNvSpPr>
              <a:spLocks noChangeShapeType="1"/>
            </p:cNvSpPr>
            <p:nvPr/>
          </p:nvSpPr>
          <p:spPr bwMode="auto">
            <a:xfrm flipV="1">
              <a:off x="2179" y="2137"/>
              <a:ext cx="14" cy="4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202" name="Rectangle 130"/>
            <p:cNvSpPr>
              <a:spLocks noChangeArrowheads="1"/>
            </p:cNvSpPr>
            <p:nvPr/>
          </p:nvSpPr>
          <p:spPr bwMode="auto">
            <a:xfrm>
              <a:off x="2138" y="2128"/>
              <a:ext cx="54" cy="11"/>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3203" name="Rectangle 131"/>
            <p:cNvSpPr>
              <a:spLocks noChangeArrowheads="1"/>
            </p:cNvSpPr>
            <p:nvPr/>
          </p:nvSpPr>
          <p:spPr bwMode="auto">
            <a:xfrm>
              <a:off x="2100" y="1240"/>
              <a:ext cx="76" cy="21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204" name="Oval 132"/>
            <p:cNvSpPr>
              <a:spLocks noChangeArrowheads="1"/>
            </p:cNvSpPr>
            <p:nvPr/>
          </p:nvSpPr>
          <p:spPr bwMode="auto">
            <a:xfrm>
              <a:off x="1984" y="1444"/>
              <a:ext cx="304" cy="312"/>
            </a:xfrm>
            <a:prstGeom prst="ellipse">
              <a:avLst/>
            </a:prstGeom>
            <a:solidFill>
              <a:schemeClr val="accent1"/>
            </a:solidFill>
            <a:ln w="12700">
              <a:solidFill>
                <a:srgbClr val="000000"/>
              </a:solidFill>
              <a:round/>
              <a:headEnd/>
              <a:tailEnd/>
            </a:ln>
          </p:spPr>
          <p:txBody>
            <a:bodyPr>
              <a:prstTxWarp prst="textNoShape">
                <a:avLst/>
              </a:prstTxWarp>
            </a:bodyPr>
            <a:lstStyle/>
            <a:p>
              <a:endParaRPr lang="en-US"/>
            </a:p>
          </p:txBody>
        </p:sp>
        <p:grpSp>
          <p:nvGrpSpPr>
            <p:cNvPr id="3" name="Group 133"/>
            <p:cNvGrpSpPr>
              <a:grpSpLocks/>
            </p:cNvGrpSpPr>
            <p:nvPr/>
          </p:nvGrpSpPr>
          <p:grpSpPr bwMode="auto">
            <a:xfrm>
              <a:off x="1720" y="2652"/>
              <a:ext cx="152" cy="152"/>
              <a:chOff x="1720" y="2652"/>
              <a:chExt cx="152" cy="152"/>
            </a:xfrm>
          </p:grpSpPr>
          <p:sp>
            <p:nvSpPr>
              <p:cNvPr id="3206" name="Oval 134"/>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07" name="Oval 135"/>
              <p:cNvSpPr>
                <a:spLocks noChangeArrowheads="1"/>
              </p:cNvSpPr>
              <p:nvPr/>
            </p:nvSpPr>
            <p:spPr bwMode="auto">
              <a:xfrm>
                <a:off x="1720" y="2652"/>
                <a:ext cx="136" cy="13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08" name="Oval 136"/>
              <p:cNvSpPr>
                <a:spLocks noChangeArrowheads="1"/>
              </p:cNvSpPr>
              <p:nvPr/>
            </p:nvSpPr>
            <p:spPr bwMode="auto">
              <a:xfrm>
                <a:off x="1728" y="2660"/>
                <a:ext cx="120" cy="12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09" name="Oval 137"/>
              <p:cNvSpPr>
                <a:spLocks noChangeArrowheads="1"/>
              </p:cNvSpPr>
              <p:nvPr/>
            </p:nvSpPr>
            <p:spPr bwMode="auto">
              <a:xfrm>
                <a:off x="1728" y="2660"/>
                <a:ext cx="104" cy="104"/>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10" name="Oval 138"/>
              <p:cNvSpPr>
                <a:spLocks noChangeArrowheads="1"/>
              </p:cNvSpPr>
              <p:nvPr/>
            </p:nvSpPr>
            <p:spPr bwMode="auto">
              <a:xfrm>
                <a:off x="1736" y="2668"/>
                <a:ext cx="88" cy="88"/>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11" name="Oval 139"/>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12" name="Oval 140"/>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13" name="Oval 141"/>
              <p:cNvSpPr>
                <a:spLocks noChangeArrowheads="1"/>
              </p:cNvSpPr>
              <p:nvPr/>
            </p:nvSpPr>
            <p:spPr bwMode="auto">
              <a:xfrm>
                <a:off x="1736" y="2668"/>
                <a:ext cx="56" cy="5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14" name="Oval 142"/>
              <p:cNvSpPr>
                <a:spLocks noChangeArrowheads="1"/>
              </p:cNvSpPr>
              <p:nvPr/>
            </p:nvSpPr>
            <p:spPr bwMode="auto">
              <a:xfrm>
                <a:off x="1744" y="2676"/>
                <a:ext cx="40" cy="4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3215" name="Oval 143"/>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12700">
                <a:solidFill>
                  <a:srgbClr val="000000"/>
                </a:solidFill>
                <a:round/>
                <a:headEnd/>
                <a:tailEnd/>
              </a:ln>
            </p:spPr>
            <p:txBody>
              <a:bodyPr>
                <a:prstTxWarp prst="textNoShape">
                  <a:avLst/>
                </a:prstTxWarp>
              </a:bodyPr>
              <a:lstStyle/>
              <a:p>
                <a:endParaRPr lang="en-US"/>
              </a:p>
            </p:txBody>
          </p:sp>
        </p:grpSp>
        <p:sp>
          <p:nvSpPr>
            <p:cNvPr id="3216" name="Oval 144"/>
            <p:cNvSpPr>
              <a:spLocks noChangeArrowheads="1"/>
            </p:cNvSpPr>
            <p:nvPr/>
          </p:nvSpPr>
          <p:spPr bwMode="auto">
            <a:xfrm>
              <a:off x="2064" y="1524"/>
              <a:ext cx="136" cy="136"/>
            </a:xfrm>
            <a:prstGeom prst="ellipse">
              <a:avLst/>
            </a:prstGeom>
            <a:solidFill>
              <a:schemeClr val="bg1"/>
            </a:solidFill>
            <a:ln w="12700">
              <a:solidFill>
                <a:srgbClr val="000000"/>
              </a:solidFill>
              <a:round/>
              <a:headEnd/>
              <a:tailEnd/>
            </a:ln>
          </p:spPr>
          <p:txBody>
            <a:bodyPr>
              <a:prstTxWarp prst="textNoShape">
                <a:avLst/>
              </a:prstTxWarp>
            </a:bodyPr>
            <a:lstStyle/>
            <a:p>
              <a:endParaRPr lang="en-US"/>
            </a:p>
          </p:txBody>
        </p:sp>
        <p:sp>
          <p:nvSpPr>
            <p:cNvPr id="3217" name="Line 145"/>
            <p:cNvSpPr>
              <a:spLocks noChangeShapeType="1"/>
            </p:cNvSpPr>
            <p:nvPr/>
          </p:nvSpPr>
          <p:spPr bwMode="auto">
            <a:xfrm flipV="1">
              <a:off x="1376" y="2708"/>
              <a:ext cx="416" cy="120"/>
            </a:xfrm>
            <a:prstGeom prst="line">
              <a:avLst/>
            </a:prstGeom>
            <a:noFill/>
            <a:ln w="12700">
              <a:solidFill>
                <a:schemeClr val="tx1"/>
              </a:solidFill>
              <a:round/>
              <a:headEnd/>
              <a:tailEnd/>
            </a:ln>
          </p:spPr>
          <p:txBody>
            <a:bodyPr>
              <a:prstTxWarp prst="textNoShape">
                <a:avLst/>
              </a:prstTxWarp>
            </a:bodyPr>
            <a:lstStyle/>
            <a:p>
              <a:endParaRPr lang="en-US"/>
            </a:p>
          </p:txBody>
        </p:sp>
        <p:sp>
          <p:nvSpPr>
            <p:cNvPr id="3218" name="Line 146"/>
            <p:cNvSpPr>
              <a:spLocks noChangeShapeType="1"/>
            </p:cNvSpPr>
            <p:nvPr/>
          </p:nvSpPr>
          <p:spPr bwMode="auto">
            <a:xfrm>
              <a:off x="1712" y="2044"/>
              <a:ext cx="376" cy="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3219" name="Rectangle 147"/>
            <p:cNvSpPr>
              <a:spLocks noChangeArrowheads="1"/>
            </p:cNvSpPr>
            <p:nvPr/>
          </p:nvSpPr>
          <p:spPr bwMode="auto">
            <a:xfrm>
              <a:off x="1356" y="1992"/>
              <a:ext cx="294" cy="10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Receptor</a:t>
              </a:r>
              <a:endParaRPr lang="en-GB" sz="2400">
                <a:latin typeface="Times" charset="0"/>
              </a:endParaRPr>
            </a:p>
          </p:txBody>
        </p:sp>
        <p:sp>
          <p:nvSpPr>
            <p:cNvPr id="3220" name="Rectangle 148"/>
            <p:cNvSpPr>
              <a:spLocks noChangeArrowheads="1"/>
            </p:cNvSpPr>
            <p:nvPr/>
          </p:nvSpPr>
          <p:spPr bwMode="auto">
            <a:xfrm>
              <a:off x="1964" y="1120"/>
              <a:ext cx="199" cy="1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Nerve</a:t>
              </a:r>
              <a:endParaRPr lang="en-GB" sz="2400">
                <a:latin typeface="Times" charset="0"/>
              </a:endParaRPr>
            </a:p>
          </p:txBody>
        </p:sp>
        <p:sp>
          <p:nvSpPr>
            <p:cNvPr id="3221" name="Rectangle 149"/>
            <p:cNvSpPr>
              <a:spLocks noChangeArrowheads="1"/>
            </p:cNvSpPr>
            <p:nvPr/>
          </p:nvSpPr>
          <p:spPr bwMode="auto">
            <a:xfrm>
              <a:off x="1044" y="2800"/>
              <a:ext cx="266" cy="1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Nucleus</a:t>
              </a:r>
              <a:endParaRPr lang="en-GB" sz="2400">
                <a:latin typeface="Times" charset="0"/>
              </a:endParaRPr>
            </a:p>
          </p:txBody>
        </p:sp>
        <p:sp>
          <p:nvSpPr>
            <p:cNvPr id="3222" name="Rectangle 150"/>
            <p:cNvSpPr>
              <a:spLocks noChangeArrowheads="1"/>
            </p:cNvSpPr>
            <p:nvPr/>
          </p:nvSpPr>
          <p:spPr bwMode="auto">
            <a:xfrm>
              <a:off x="2004" y="2872"/>
              <a:ext cx="136" cy="10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Cell</a:t>
              </a:r>
              <a:endParaRPr lang="en-GB" sz="2400">
                <a:latin typeface="Times" charset="0"/>
              </a:endParaRPr>
            </a:p>
          </p:txBody>
        </p:sp>
        <p:sp>
          <p:nvSpPr>
            <p:cNvPr id="3223" name="Freeform 151"/>
            <p:cNvSpPr>
              <a:spLocks/>
            </p:cNvSpPr>
            <p:nvPr/>
          </p:nvSpPr>
          <p:spPr bwMode="auto">
            <a:xfrm>
              <a:off x="2080" y="1562"/>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224" name="Oval 152"/>
            <p:cNvSpPr>
              <a:spLocks noChangeArrowheads="1"/>
            </p:cNvSpPr>
            <p:nvPr/>
          </p:nvSpPr>
          <p:spPr bwMode="auto">
            <a:xfrm>
              <a:off x="2104" y="1720"/>
              <a:ext cx="68" cy="60"/>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endParaRPr lang="en-US"/>
            </a:p>
          </p:txBody>
        </p:sp>
        <p:sp>
          <p:nvSpPr>
            <p:cNvPr id="3225" name="Freeform 153"/>
            <p:cNvSpPr>
              <a:spLocks/>
            </p:cNvSpPr>
            <p:nvPr/>
          </p:nvSpPr>
          <p:spPr bwMode="auto">
            <a:xfrm>
              <a:off x="2092" y="1742"/>
              <a:ext cx="100" cy="56"/>
            </a:xfrm>
            <a:custGeom>
              <a:avLst/>
              <a:gdLst/>
              <a:ahLst/>
              <a:cxnLst>
                <a:cxn ang="0">
                  <a:pos x="0" y="18"/>
                </a:cxn>
                <a:cxn ang="0">
                  <a:pos x="24" y="4"/>
                </a:cxn>
                <a:cxn ang="0">
                  <a:pos x="72" y="0"/>
                </a:cxn>
                <a:cxn ang="0">
                  <a:pos x="78" y="12"/>
                </a:cxn>
                <a:cxn ang="0">
                  <a:pos x="100" y="20"/>
                </a:cxn>
                <a:cxn ang="0">
                  <a:pos x="40" y="56"/>
                </a:cxn>
                <a:cxn ang="0">
                  <a:pos x="0" y="18"/>
                </a:cxn>
              </a:cxnLst>
              <a:rect l="0" t="0" r="r" b="b"/>
              <a:pathLst>
                <a:path w="100" h="56">
                  <a:moveTo>
                    <a:pt x="0" y="18"/>
                  </a:moveTo>
                  <a:lnTo>
                    <a:pt x="24" y="4"/>
                  </a:lnTo>
                  <a:lnTo>
                    <a:pt x="72" y="0"/>
                  </a:lnTo>
                  <a:lnTo>
                    <a:pt x="78" y="12"/>
                  </a:lnTo>
                  <a:lnTo>
                    <a:pt x="100" y="20"/>
                  </a:lnTo>
                  <a:lnTo>
                    <a:pt x="40" y="56"/>
                  </a:lnTo>
                  <a:lnTo>
                    <a:pt x="0" y="18"/>
                  </a:lnTo>
                  <a:close/>
                </a:path>
              </a:pathLst>
            </a:custGeom>
            <a:solidFill>
              <a:schemeClr val="folHlink"/>
            </a:solidFill>
            <a:ln w="9525">
              <a:noFill/>
              <a:round/>
              <a:headEnd/>
              <a:tailEnd/>
            </a:ln>
            <a:effectLst/>
          </p:spPr>
          <p:txBody>
            <a:bodyPr wrap="none" anchor="ctr">
              <a:prstTxWarp prst="textNoShape">
                <a:avLst/>
              </a:prstTxWarp>
            </a:bodyPr>
            <a:lstStyle/>
            <a:p>
              <a:endParaRPr lang="en-US"/>
            </a:p>
          </p:txBody>
        </p:sp>
        <p:sp>
          <p:nvSpPr>
            <p:cNvPr id="3226" name="Rectangle 154"/>
            <p:cNvSpPr>
              <a:spLocks noChangeArrowheads="1"/>
            </p:cNvSpPr>
            <p:nvPr/>
          </p:nvSpPr>
          <p:spPr bwMode="auto">
            <a:xfrm>
              <a:off x="2104" y="1412"/>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3227" name="Rectangle 155"/>
            <p:cNvSpPr>
              <a:spLocks noChangeArrowheads="1"/>
            </p:cNvSpPr>
            <p:nvPr/>
          </p:nvSpPr>
          <p:spPr bwMode="auto">
            <a:xfrm>
              <a:off x="2104" y="1236"/>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grpSp>
      <p:grpSp>
        <p:nvGrpSpPr>
          <p:cNvPr id="4" name="Group 116"/>
          <p:cNvGrpSpPr>
            <a:grpSpLocks/>
          </p:cNvGrpSpPr>
          <p:nvPr/>
        </p:nvGrpSpPr>
        <p:grpSpPr bwMode="auto">
          <a:xfrm>
            <a:off x="2430463" y="1981200"/>
            <a:ext cx="998537" cy="1397000"/>
            <a:chOff x="2096" y="1244"/>
            <a:chExt cx="532" cy="768"/>
          </a:xfrm>
        </p:grpSpPr>
        <p:sp>
          <p:nvSpPr>
            <p:cNvPr id="3189" name="Freeform 117"/>
            <p:cNvSpPr>
              <a:spLocks/>
            </p:cNvSpPr>
            <p:nvPr/>
          </p:nvSpPr>
          <p:spPr bwMode="auto">
            <a:xfrm>
              <a:off x="2096" y="1948"/>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3190" name="Rectangle 118"/>
            <p:cNvSpPr>
              <a:spLocks noChangeArrowheads="1"/>
            </p:cNvSpPr>
            <p:nvPr/>
          </p:nvSpPr>
          <p:spPr bwMode="auto">
            <a:xfrm>
              <a:off x="2276" y="1872"/>
              <a:ext cx="352" cy="10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Messenger</a:t>
              </a:r>
              <a:endParaRPr lang="en-GB" sz="2400">
                <a:latin typeface="Times" charset="0"/>
              </a:endParaRPr>
            </a:p>
          </p:txBody>
        </p:sp>
        <p:sp>
          <p:nvSpPr>
            <p:cNvPr id="3191" name="Rectangle 119"/>
            <p:cNvSpPr>
              <a:spLocks noChangeArrowheads="1"/>
            </p:cNvSpPr>
            <p:nvPr/>
          </p:nvSpPr>
          <p:spPr bwMode="auto">
            <a:xfrm>
              <a:off x="2396" y="1312"/>
              <a:ext cx="208" cy="1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Signal</a:t>
              </a:r>
              <a:endParaRPr lang="en-GB" sz="2400">
                <a:latin typeface="Times" charset="0"/>
              </a:endParaRPr>
            </a:p>
          </p:txBody>
        </p:sp>
        <p:sp>
          <p:nvSpPr>
            <p:cNvPr id="3192" name="Line 120"/>
            <p:cNvSpPr>
              <a:spLocks noChangeShapeType="1"/>
            </p:cNvSpPr>
            <p:nvPr/>
          </p:nvSpPr>
          <p:spPr bwMode="auto">
            <a:xfrm>
              <a:off x="2140" y="1744"/>
              <a:ext cx="0" cy="15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3193" name="Line 121"/>
            <p:cNvSpPr>
              <a:spLocks noChangeShapeType="1"/>
            </p:cNvSpPr>
            <p:nvPr/>
          </p:nvSpPr>
          <p:spPr bwMode="auto">
            <a:xfrm>
              <a:off x="2330" y="1244"/>
              <a:ext cx="0" cy="17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5" name="Picture 3" descr="d:\powerpoint\figures\chapter15\1514_1.jpg"/>
          <p:cNvPicPr>
            <a:picLocks noChangeAspect="1" noChangeArrowheads="1"/>
          </p:cNvPicPr>
          <p:nvPr/>
        </p:nvPicPr>
        <p:blipFill>
          <a:blip r:embed="rId3"/>
          <a:srcRect/>
          <a:stretch>
            <a:fillRect/>
          </a:stretch>
        </p:blipFill>
        <p:spPr bwMode="auto">
          <a:xfrm>
            <a:off x="152400" y="914400"/>
            <a:ext cx="4343400" cy="4343400"/>
          </a:xfrm>
          <a:prstGeom prst="rect">
            <a:avLst/>
          </a:prstGeom>
          <a:noFill/>
          <a:ln w="9525">
            <a:noFill/>
            <a:miter lim="800000"/>
            <a:headEnd/>
            <a:tailEnd/>
          </a:ln>
          <a:effectLst/>
        </p:spPr>
      </p:pic>
      <p:pic>
        <p:nvPicPr>
          <p:cNvPr id="90116" name="Picture 4" descr="d:\powerpoint\figures\chapter15\1514_2.jpg"/>
          <p:cNvPicPr>
            <a:picLocks noChangeAspect="1" noChangeArrowheads="1"/>
          </p:cNvPicPr>
          <p:nvPr/>
        </p:nvPicPr>
        <p:blipFill>
          <a:blip r:embed="rId4"/>
          <a:srcRect/>
          <a:stretch>
            <a:fillRect/>
          </a:stretch>
        </p:blipFill>
        <p:spPr bwMode="auto">
          <a:xfrm>
            <a:off x="4724400" y="1219200"/>
            <a:ext cx="4343400" cy="3259138"/>
          </a:xfrm>
          <a:prstGeom prst="rect">
            <a:avLst/>
          </a:prstGeom>
          <a:noFill/>
          <a:ln w="9525">
            <a:noFill/>
            <a:miter lim="800000"/>
            <a:headEnd/>
            <a:tailEnd/>
          </a:ln>
          <a:effectLst/>
        </p:spPr>
      </p:pic>
      <p:sp>
        <p:nvSpPr>
          <p:cNvPr id="4" name="Rectangle 2"/>
          <p:cNvSpPr txBox="1">
            <a:spLocks noChangeArrowheads="1"/>
          </p:cNvSpPr>
          <p:nvPr/>
        </p:nvSpPr>
        <p:spPr>
          <a:xfrm>
            <a:off x="685800" y="304800"/>
            <a:ext cx="7772400" cy="609600"/>
          </a:xfrm>
          <a:prstGeom prst="rect">
            <a:avLst/>
          </a:prstGeom>
        </p:spPr>
        <p:txBody>
          <a:bodyPr vert="horz" lIns="91440" tIns="45720" rIns="91440" bIns="45720" rtlCol="0" anchor="ctr">
            <a:normAutofit fontScale="90000" lnSpcReduction="20000"/>
          </a:bodyPr>
          <a:lstStyle/>
          <a:p>
            <a:pPr lvl="0" algn="ctr">
              <a:spcBef>
                <a:spcPct val="0"/>
              </a:spcBef>
            </a:pPr>
            <a:r>
              <a:rPr lang="en-US" sz="4400" dirty="0" smtClean="0">
                <a:latin typeface="+mj-lt"/>
                <a:ea typeface="+mj-ea"/>
                <a:cs typeface="+mj-cs"/>
              </a:rPr>
              <a:t>Two types of responses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nb-NO" dirty="0"/>
              <a:t>Steroid </a:t>
            </a:r>
            <a:r>
              <a:rPr lang="nb-NO" dirty="0" err="1"/>
              <a:t>hormone</a:t>
            </a:r>
            <a:r>
              <a:rPr lang="nb-NO" dirty="0"/>
              <a:t> </a:t>
            </a:r>
            <a:r>
              <a:rPr lang="nb-NO" dirty="0" err="1"/>
              <a:t>receptors</a:t>
            </a:r>
            <a:endParaRPr lang="nb-NO" dirty="0"/>
          </a:p>
        </p:txBody>
      </p:sp>
      <p:sp>
        <p:nvSpPr>
          <p:cNvPr id="272388" name="Rectangle 4"/>
          <p:cNvSpPr>
            <a:spLocks noGrp="1" noChangeArrowheads="1"/>
          </p:cNvSpPr>
          <p:nvPr>
            <p:ph type="body" sz="half" idx="2"/>
          </p:nvPr>
        </p:nvSpPr>
        <p:spPr>
          <a:xfrm>
            <a:off x="457200" y="3962400"/>
            <a:ext cx="4191000" cy="2209800"/>
          </a:xfrm>
        </p:spPr>
        <p:txBody>
          <a:bodyPr/>
          <a:lstStyle/>
          <a:p>
            <a:pPr>
              <a:lnSpc>
                <a:spcPct val="90000"/>
              </a:lnSpc>
            </a:pPr>
            <a:r>
              <a:rPr lang="nb-NO" sz="2000"/>
              <a:t>The relative sizes of the human receptors indicated.</a:t>
            </a:r>
          </a:p>
          <a:p>
            <a:pPr>
              <a:lnSpc>
                <a:spcPct val="90000"/>
              </a:lnSpc>
            </a:pPr>
            <a:r>
              <a:rPr lang="nb-NO" sz="2000"/>
              <a:t> The numbers above the bars indicate the percentage homology of the consensus regions of the DNA- and ligand-binding domains</a:t>
            </a:r>
          </a:p>
        </p:txBody>
      </p:sp>
      <p:pic>
        <p:nvPicPr>
          <p:cNvPr id="272389" name="Picture 5"/>
          <p:cNvPicPr>
            <a:picLocks noGrp="1" noChangeAspect="1" noChangeArrowheads="1"/>
          </p:cNvPicPr>
          <p:nvPr>
            <p:ph sz="half" idx="1"/>
          </p:nvPr>
        </p:nvPicPr>
        <p:blipFill>
          <a:blip r:embed="rId2"/>
          <a:srcRect/>
          <a:stretch>
            <a:fillRect/>
          </a:stretch>
        </p:blipFill>
        <p:spPr>
          <a:xfrm>
            <a:off x="1473200" y="1600200"/>
            <a:ext cx="6273800" cy="2209800"/>
          </a:xfrm>
          <a:noFill/>
          <a:ln/>
        </p:spPr>
      </p:pic>
      <p:pic>
        <p:nvPicPr>
          <p:cNvPr id="272390" name="Picture 6"/>
          <p:cNvPicPr>
            <a:picLocks noChangeAspect="1" noChangeArrowheads="1"/>
          </p:cNvPicPr>
          <p:nvPr/>
        </p:nvPicPr>
        <p:blipFill>
          <a:blip r:embed="rId3"/>
          <a:srcRect/>
          <a:stretch>
            <a:fillRect/>
          </a:stretch>
        </p:blipFill>
        <p:spPr bwMode="auto">
          <a:xfrm>
            <a:off x="5181600" y="4130675"/>
            <a:ext cx="3140075" cy="2378075"/>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nb-NO" dirty="0" err="1" smtClean="0"/>
              <a:t>Mechanism</a:t>
            </a:r>
            <a:r>
              <a:rPr lang="nb-NO" dirty="0" smtClean="0"/>
              <a:t> </a:t>
            </a:r>
            <a:r>
              <a:rPr lang="nb-NO" dirty="0" err="1" smtClean="0"/>
              <a:t>of</a:t>
            </a:r>
            <a:r>
              <a:rPr lang="nb-NO" dirty="0" smtClean="0"/>
              <a:t> action SHR</a:t>
            </a:r>
            <a:endParaRPr lang="nb-NO" dirty="0"/>
          </a:p>
        </p:txBody>
      </p:sp>
      <p:pic>
        <p:nvPicPr>
          <p:cNvPr id="273413" name="Picture 5"/>
          <p:cNvPicPr>
            <a:picLocks noGrp="1" noChangeAspect="1" noChangeArrowheads="1"/>
          </p:cNvPicPr>
          <p:nvPr>
            <p:ph sz="half" idx="2"/>
          </p:nvPr>
        </p:nvPicPr>
        <p:blipFill>
          <a:blip r:embed="rId2"/>
          <a:srcRect/>
          <a:stretch>
            <a:fillRect/>
          </a:stretch>
        </p:blipFill>
        <p:spPr>
          <a:xfrm>
            <a:off x="870840" y="1904940"/>
            <a:ext cx="7620000" cy="3844925"/>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a:ln/>
        </p:spPr>
        <p:txBody>
          <a:bodyPr lIns="90487" tIns="44450" rIns="90487" bIns="44450"/>
          <a:lstStyle/>
          <a:p>
            <a:r>
              <a:rPr lang="nn-NO" dirty="0" err="1" smtClean="0"/>
              <a:t>Sub</a:t>
            </a:r>
            <a:r>
              <a:rPr lang="nn-NO" dirty="0" err="1"/>
              <a:t>-family</a:t>
            </a:r>
            <a:r>
              <a:rPr lang="nn-NO" dirty="0"/>
              <a:t>: RXR </a:t>
            </a:r>
            <a:r>
              <a:rPr lang="nn-NO" dirty="0" err="1"/>
              <a:t>heterodimers</a:t>
            </a:r>
            <a:endParaRPr lang="nn-NO" dirty="0"/>
          </a:p>
        </p:txBody>
      </p:sp>
      <p:sp>
        <p:nvSpPr>
          <p:cNvPr id="90115" name="Rectangle 3"/>
          <p:cNvSpPr>
            <a:spLocks noGrp="1" noChangeArrowheads="1"/>
          </p:cNvSpPr>
          <p:nvPr>
            <p:ph type="body" idx="1"/>
          </p:nvPr>
        </p:nvSpPr>
        <p:spPr>
          <a:noFill/>
          <a:ln/>
        </p:spPr>
        <p:txBody>
          <a:bodyPr lIns="90487" tIns="44450" rIns="90487" bIns="44450"/>
          <a:lstStyle/>
          <a:p>
            <a:r>
              <a:rPr lang="nn-NO" sz="2400"/>
              <a:t>Prototypiske members:</a:t>
            </a:r>
          </a:p>
          <a:p>
            <a:pPr lvl="1"/>
            <a:r>
              <a:rPr lang="nn-NO" sz="1800" b="1">
                <a:solidFill>
                  <a:srgbClr val="FF0000"/>
                </a:solidFill>
              </a:rPr>
              <a:t>RAR</a:t>
            </a:r>
            <a:r>
              <a:rPr lang="nn-NO" sz="1800"/>
              <a:t> [retinoic acid receptor] vitamin A metabolite</a:t>
            </a:r>
          </a:p>
          <a:p>
            <a:pPr lvl="1"/>
            <a:r>
              <a:rPr lang="nn-NO" sz="1800" b="1">
                <a:solidFill>
                  <a:srgbClr val="FF0000"/>
                </a:solidFill>
              </a:rPr>
              <a:t>VDR</a:t>
            </a:r>
            <a:r>
              <a:rPr lang="nn-NO" sz="1800"/>
              <a:t> [vitamin D receptor]</a:t>
            </a:r>
          </a:p>
          <a:p>
            <a:pPr lvl="1"/>
            <a:r>
              <a:rPr lang="nn-NO" sz="1800" b="1">
                <a:solidFill>
                  <a:srgbClr val="FF0000"/>
                </a:solidFill>
              </a:rPr>
              <a:t>TR</a:t>
            </a:r>
            <a:r>
              <a:rPr lang="nn-NO" sz="1800"/>
              <a:t> [thyroid hormone receptor]</a:t>
            </a:r>
          </a:p>
          <a:p>
            <a:pPr lvl="1"/>
            <a:r>
              <a:rPr lang="nn-NO" sz="1800" b="1">
                <a:solidFill>
                  <a:srgbClr val="FF0000"/>
                </a:solidFill>
              </a:rPr>
              <a:t>PPAR</a:t>
            </a:r>
            <a:r>
              <a:rPr lang="nn-NO" sz="1800" b="1">
                <a:solidFill>
                  <a:srgbClr val="FF0000"/>
                </a:solidFill>
                <a:latin typeface="Symbol" charset="2"/>
              </a:rPr>
              <a:t></a:t>
            </a:r>
            <a:r>
              <a:rPr lang="nn-NO" sz="1800"/>
              <a:t> [prostaglandine J2]</a:t>
            </a:r>
          </a:p>
          <a:p>
            <a:pPr lvl="1"/>
            <a:r>
              <a:rPr lang="nn-NO" sz="1800"/>
              <a:t>several “Orphan receptors” with unknown ligand</a:t>
            </a:r>
          </a:p>
          <a:p>
            <a:r>
              <a:rPr lang="nn-NO" sz="2400"/>
              <a:t>Characteristic feature of the RXR-heterodimers</a:t>
            </a:r>
          </a:p>
          <a:p>
            <a:pPr lvl="1"/>
            <a:r>
              <a:rPr lang="nn-NO" sz="1800"/>
              <a:t>Broader chemical variation of ligands</a:t>
            </a:r>
          </a:p>
          <a:p>
            <a:pPr lvl="1"/>
            <a:r>
              <a:rPr lang="nn-NO" sz="1800"/>
              <a:t>Not all ligands are endocrine hormones</a:t>
            </a:r>
          </a:p>
          <a:p>
            <a:pPr lvl="1"/>
            <a:r>
              <a:rPr lang="nn-NO" sz="1800"/>
              <a:t>ligand-independent activation mechanisms exist</a:t>
            </a:r>
          </a:p>
          <a:p>
            <a:pPr lvl="1"/>
            <a:r>
              <a:rPr lang="nn-NO" sz="1800"/>
              <a:t>bind DNA also in absence of ligand</a:t>
            </a:r>
          </a:p>
          <a:p>
            <a:pPr lvl="1"/>
            <a:r>
              <a:rPr lang="nn-NO" sz="1800"/>
              <a:t>bind often to “direct repeats”</a:t>
            </a:r>
          </a:p>
          <a:p>
            <a:pPr lvl="1"/>
            <a:r>
              <a:rPr lang="nn-NO" sz="1800"/>
              <a:t>bind as heterodimers</a:t>
            </a:r>
          </a:p>
        </p:txBody>
      </p:sp>
      <p:sp>
        <p:nvSpPr>
          <p:cNvPr id="90116" name="AutoShape 4"/>
          <p:cNvSpPr>
            <a:spLocks noChangeArrowheads="1"/>
          </p:cNvSpPr>
          <p:nvPr/>
        </p:nvSpPr>
        <p:spPr bwMode="auto">
          <a:xfrm>
            <a:off x="5943600" y="5105400"/>
            <a:ext cx="1143000" cy="457200"/>
          </a:xfrm>
          <a:prstGeom prst="rightArrow">
            <a:avLst>
              <a:gd name="adj1" fmla="val 50000"/>
              <a:gd name="adj2" fmla="val 62500"/>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0117" name="AutoShape 5"/>
          <p:cNvSpPr>
            <a:spLocks noChangeArrowheads="1"/>
          </p:cNvSpPr>
          <p:nvPr/>
        </p:nvSpPr>
        <p:spPr bwMode="auto">
          <a:xfrm>
            <a:off x="7315200" y="5105400"/>
            <a:ext cx="1143000" cy="457200"/>
          </a:xfrm>
          <a:prstGeom prst="rightArrow">
            <a:avLst>
              <a:gd name="adj1" fmla="val 50000"/>
              <a:gd name="adj2" fmla="val 62500"/>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90118" name="Oval 6"/>
          <p:cNvSpPr>
            <a:spLocks noChangeArrowheads="1"/>
          </p:cNvSpPr>
          <p:nvPr/>
        </p:nvSpPr>
        <p:spPr bwMode="auto">
          <a:xfrm>
            <a:off x="5715000" y="5562600"/>
            <a:ext cx="1600200" cy="914400"/>
          </a:xfrm>
          <a:prstGeom prst="ellipse">
            <a:avLst/>
          </a:prstGeom>
          <a:gradFill rotWithShape="0">
            <a:gsLst>
              <a:gs pos="0">
                <a:srgbClr val="FFFFFF"/>
              </a:gs>
              <a:gs pos="100000">
                <a:srgbClr val="FFFF00"/>
              </a:gs>
            </a:gsLst>
            <a:path path="shape">
              <a:fillToRect l="50000" t="50000" r="50000" b="50000"/>
            </a:path>
          </a:gradFill>
          <a:ln w="12700">
            <a:solidFill>
              <a:schemeClr val="tx1"/>
            </a:solidFill>
            <a:round/>
            <a:headEnd/>
            <a:tailEnd/>
          </a:ln>
          <a:effectLst/>
        </p:spPr>
        <p:txBody>
          <a:bodyPr wrap="none" anchor="ctr">
            <a:prstTxWarp prst="textNoShape">
              <a:avLst/>
            </a:prstTxWarp>
          </a:bodyPr>
          <a:lstStyle/>
          <a:p>
            <a:pPr algn="ctr"/>
            <a:r>
              <a:rPr lang="nn-NO"/>
              <a:t>RXR</a:t>
            </a:r>
          </a:p>
        </p:txBody>
      </p:sp>
      <p:sp>
        <p:nvSpPr>
          <p:cNvPr id="90119" name="Oval 7"/>
          <p:cNvSpPr>
            <a:spLocks noChangeArrowheads="1"/>
          </p:cNvSpPr>
          <p:nvPr/>
        </p:nvSpPr>
        <p:spPr bwMode="auto">
          <a:xfrm>
            <a:off x="7162800" y="5562600"/>
            <a:ext cx="1600200" cy="914400"/>
          </a:xfrm>
          <a:prstGeom prst="ellipse">
            <a:avLst/>
          </a:prstGeom>
          <a:gradFill rotWithShape="0">
            <a:gsLst>
              <a:gs pos="0">
                <a:srgbClr val="FFFFFF"/>
              </a:gs>
              <a:gs pos="100000">
                <a:schemeClr val="hlink"/>
              </a:gs>
            </a:gsLst>
            <a:path path="shape">
              <a:fillToRect l="50000" t="50000" r="50000" b="50000"/>
            </a:path>
          </a:gradFill>
          <a:ln w="12700">
            <a:solidFill>
              <a:schemeClr val="tx1"/>
            </a:solidFill>
            <a:round/>
            <a:headEnd/>
            <a:tailEnd/>
          </a:ln>
          <a:effectLst/>
        </p:spPr>
        <p:txBody>
          <a:bodyPr wrap="none" anchor="ctr">
            <a:prstTxWarp prst="textNoShape">
              <a:avLst/>
            </a:prstTxWarp>
          </a:bodyPr>
          <a:lstStyle/>
          <a:p>
            <a:pPr algn="ctr"/>
            <a:r>
              <a:rPr lang="nn-NO"/>
              <a:t>? R</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normAutofit fontScale="90000"/>
          </a:bodyPr>
          <a:lstStyle/>
          <a:p>
            <a:r>
              <a:rPr lang="nn-NO" dirty="0" err="1"/>
              <a:t>Several</a:t>
            </a:r>
            <a:r>
              <a:rPr lang="nn-NO" dirty="0"/>
              <a:t> </a:t>
            </a:r>
            <a:r>
              <a:rPr lang="nn-NO" dirty="0" err="1"/>
              <a:t>coactivators</a:t>
            </a:r>
            <a:r>
              <a:rPr lang="nn-NO" dirty="0"/>
              <a:t> and </a:t>
            </a:r>
            <a:r>
              <a:rPr lang="nn-NO" dirty="0" err="1" smtClean="0"/>
              <a:t>corepressors</a:t>
            </a:r>
            <a:endParaRPr lang="nn-NO" dirty="0"/>
          </a:p>
        </p:txBody>
      </p:sp>
      <p:pic>
        <p:nvPicPr>
          <p:cNvPr id="106499" name="Picture 3" descr="490NR-2.jpeg                                                   00001F91Macintosh HD                   ABA78158:"/>
          <p:cNvPicPr>
            <a:picLocks noChangeAspect="1" noChangeArrowheads="1"/>
          </p:cNvPicPr>
          <p:nvPr/>
        </p:nvPicPr>
        <p:blipFill>
          <a:blip r:embed="rId2"/>
          <a:srcRect/>
          <a:stretch>
            <a:fillRect/>
          </a:stretch>
        </p:blipFill>
        <p:spPr bwMode="auto">
          <a:xfrm>
            <a:off x="1447800" y="1676400"/>
            <a:ext cx="6858000" cy="4822825"/>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normAutofit fontScale="90000"/>
          </a:bodyPr>
          <a:lstStyle/>
          <a:p>
            <a:r>
              <a:rPr lang="nb-NO" dirty="0" err="1"/>
              <a:t>Bioactive</a:t>
            </a:r>
            <a:r>
              <a:rPr lang="nb-NO" dirty="0"/>
              <a:t> lipids and</a:t>
            </a:r>
            <a:r>
              <a:rPr lang="nb-NO" dirty="0" smtClean="0"/>
              <a:t> </a:t>
            </a:r>
            <a:r>
              <a:rPr lang="nb-NO" dirty="0" err="1" smtClean="0"/>
              <a:t>their</a:t>
            </a:r>
            <a:r>
              <a:rPr lang="nb-NO" dirty="0" smtClean="0"/>
              <a:t> </a:t>
            </a:r>
            <a:r>
              <a:rPr lang="nb-NO" dirty="0" err="1"/>
              <a:t>nuclear</a:t>
            </a:r>
            <a:r>
              <a:rPr lang="nb-NO" dirty="0"/>
              <a:t> </a:t>
            </a:r>
            <a:r>
              <a:rPr lang="nb-NO" dirty="0" err="1"/>
              <a:t>receptors</a:t>
            </a:r>
            <a:endParaRPr lang="nb-NO" dirty="0"/>
          </a:p>
        </p:txBody>
      </p:sp>
      <p:pic>
        <p:nvPicPr>
          <p:cNvPr id="285699" name="Picture 3"/>
          <p:cNvPicPr>
            <a:picLocks noGrp="1" noChangeAspect="1" noChangeArrowheads="1"/>
          </p:cNvPicPr>
          <p:nvPr>
            <p:ph idx="4294967295"/>
          </p:nvPr>
        </p:nvPicPr>
        <p:blipFill>
          <a:blip r:embed="rId2"/>
          <a:srcRect/>
          <a:stretch>
            <a:fillRect/>
          </a:stretch>
        </p:blipFill>
        <p:spPr>
          <a:xfrm>
            <a:off x="76199" y="2086611"/>
            <a:ext cx="6507601" cy="4144980"/>
          </a:xfrm>
          <a:ln/>
        </p:spPr>
      </p:pic>
      <p:pic>
        <p:nvPicPr>
          <p:cNvPr id="285702" name="Picture 6"/>
          <p:cNvPicPr>
            <a:picLocks noChangeAspect="1" noChangeArrowheads="1"/>
          </p:cNvPicPr>
          <p:nvPr/>
        </p:nvPicPr>
        <p:blipFill>
          <a:blip r:embed="rId3"/>
          <a:srcRect/>
          <a:stretch>
            <a:fillRect/>
          </a:stretch>
        </p:blipFill>
        <p:spPr bwMode="auto">
          <a:xfrm>
            <a:off x="6614299" y="1961859"/>
            <a:ext cx="2456676" cy="4718340"/>
          </a:xfrm>
          <a:prstGeom prst="rect">
            <a:avLst/>
          </a:prstGeom>
          <a:noFill/>
          <a:ln w="12700">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Receptors: synopsis</a:t>
            </a:r>
            <a:endParaRPr lang="en-US" dirty="0"/>
          </a:p>
        </p:txBody>
      </p:sp>
      <p:pic>
        <p:nvPicPr>
          <p:cNvPr id="5" name="Picture 4" descr="3.2.jpg"/>
          <p:cNvPicPr>
            <a:picLocks noChangeAspect="1"/>
          </p:cNvPicPr>
          <p:nvPr/>
        </p:nvPicPr>
        <p:blipFill>
          <a:blip r:embed="rId3"/>
          <a:srcRect b="3174"/>
          <a:stretch>
            <a:fillRect/>
          </a:stretch>
        </p:blipFill>
        <p:spPr>
          <a:xfrm>
            <a:off x="706738" y="1417638"/>
            <a:ext cx="7561326" cy="4753782"/>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Synopsis </a:t>
            </a:r>
            <a:endParaRPr lang="en-US" dirty="0"/>
          </a:p>
        </p:txBody>
      </p:sp>
      <p:pic>
        <p:nvPicPr>
          <p:cNvPr id="4" name="Picture 3" descr="3.3.jpg"/>
          <p:cNvPicPr>
            <a:picLocks noChangeAspect="1"/>
          </p:cNvPicPr>
          <p:nvPr/>
        </p:nvPicPr>
        <p:blipFill>
          <a:blip r:embed="rId3"/>
          <a:srcRect b="2076"/>
          <a:stretch>
            <a:fillRect/>
          </a:stretch>
        </p:blipFill>
        <p:spPr>
          <a:xfrm>
            <a:off x="2266116" y="13365"/>
            <a:ext cx="4856014" cy="6797670"/>
          </a:xfrm>
          <a:prstGeom prst="rect">
            <a:avLst/>
          </a:prstGeom>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How drugs interact with receptors</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lgn="l"/>
            <a:r>
              <a:rPr lang="en-US" dirty="0"/>
              <a:t>Agonists</a:t>
            </a:r>
          </a:p>
        </p:txBody>
      </p:sp>
      <p:sp>
        <p:nvSpPr>
          <p:cNvPr id="236547" name="Rectangle 3"/>
          <p:cNvSpPr>
            <a:spLocks noGrp="1" noChangeArrowheads="1"/>
          </p:cNvSpPr>
          <p:nvPr>
            <p:ph type="body" sz="half" idx="1"/>
          </p:nvPr>
        </p:nvSpPr>
        <p:spPr>
          <a:xfrm>
            <a:off x="457200" y="1371600"/>
            <a:ext cx="4038600" cy="4530725"/>
          </a:xfrm>
        </p:spPr>
        <p:txBody>
          <a:bodyPr/>
          <a:lstStyle/>
          <a:p>
            <a:pPr marL="571500" indent="-571500">
              <a:lnSpc>
                <a:spcPct val="110000"/>
              </a:lnSpc>
            </a:pPr>
            <a:r>
              <a:rPr lang="en-US" sz="2600"/>
              <a:t>Receptor binding site</a:t>
            </a:r>
          </a:p>
          <a:p>
            <a:pPr marL="571500" indent="-571500">
              <a:lnSpc>
                <a:spcPct val="110000"/>
              </a:lnSpc>
            </a:pPr>
            <a:r>
              <a:rPr lang="en-US" sz="2600"/>
              <a:t>Design of agonist:</a:t>
            </a:r>
          </a:p>
          <a:p>
            <a:pPr marL="839788" lvl="1" indent="-495300">
              <a:lnSpc>
                <a:spcPct val="110000"/>
              </a:lnSpc>
              <a:buFont typeface="Wingdings" charset="2"/>
              <a:buAutoNum type="arabicPeriod"/>
            </a:pPr>
            <a:r>
              <a:rPr lang="en-US" sz="2200"/>
              <a:t>Correct binding groups</a:t>
            </a:r>
          </a:p>
          <a:p>
            <a:pPr marL="839788" lvl="1" indent="-495300">
              <a:lnSpc>
                <a:spcPct val="110000"/>
              </a:lnSpc>
              <a:buFont typeface="Wingdings" charset="2"/>
              <a:buAutoNum type="arabicPeriod"/>
            </a:pPr>
            <a:r>
              <a:rPr lang="en-US" sz="2200"/>
              <a:t>Correctly positioned</a:t>
            </a:r>
          </a:p>
          <a:p>
            <a:pPr marL="839788" lvl="1" indent="-495300">
              <a:lnSpc>
                <a:spcPct val="110000"/>
              </a:lnSpc>
              <a:buFont typeface="Wingdings" charset="2"/>
              <a:buAutoNum type="arabicPeriod"/>
            </a:pPr>
            <a:r>
              <a:rPr lang="en-US" sz="2200"/>
              <a:t>Correct size</a:t>
            </a:r>
          </a:p>
        </p:txBody>
      </p:sp>
      <p:pic>
        <p:nvPicPr>
          <p:cNvPr id="236548" name="Picture 4" descr="fig510"/>
          <p:cNvPicPr>
            <a:picLocks noChangeAspect="1" noChangeArrowheads="1"/>
          </p:cNvPicPr>
          <p:nvPr/>
        </p:nvPicPr>
        <p:blipFill>
          <a:blip r:embed="rId4"/>
          <a:srcRect/>
          <a:stretch>
            <a:fillRect/>
          </a:stretch>
        </p:blipFill>
        <p:spPr bwMode="auto">
          <a:xfrm>
            <a:off x="4724400" y="381000"/>
            <a:ext cx="3962400" cy="1766888"/>
          </a:xfrm>
          <a:prstGeom prst="rect">
            <a:avLst/>
          </a:prstGeom>
          <a:noFill/>
          <a:ln w="9525">
            <a:noFill/>
            <a:miter lim="800000"/>
            <a:headEnd/>
            <a:tailEnd/>
          </a:ln>
          <a:effectLst/>
        </p:spPr>
      </p:pic>
      <p:graphicFrame>
        <p:nvGraphicFramePr>
          <p:cNvPr id="236549" name="Object 5"/>
          <p:cNvGraphicFramePr>
            <a:graphicFrameLocks noGrp="1" noChangeAspect="1"/>
          </p:cNvGraphicFramePr>
          <p:nvPr>
            <p:ph sz="half" idx="2"/>
          </p:nvPr>
        </p:nvGraphicFramePr>
        <p:xfrm>
          <a:off x="668338" y="4179888"/>
          <a:ext cx="3522662" cy="2297112"/>
        </p:xfrm>
        <a:graphic>
          <a:graphicData uri="http://schemas.openxmlformats.org/presentationml/2006/ole">
            <mc:AlternateContent xmlns:mc="http://schemas.openxmlformats.org/markup-compatibility/2006">
              <mc:Choice xmlns:v="urn:schemas-microsoft-com:vml" Requires="v">
                <p:oleObj spid="_x0000_s113677" name="CS ChemDraw Drawing" r:id="rId5" imgW="3492500" imgH="2311400" progId="">
                  <p:embed/>
                </p:oleObj>
              </mc:Choice>
              <mc:Fallback>
                <p:oleObj name="CS ChemDraw Drawing" r:id="rId5" imgW="3492500" imgH="23114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38" y="4179888"/>
                        <a:ext cx="3522662"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236550" name="Picture 6" descr="fig515"/>
          <p:cNvPicPr>
            <a:picLocks noChangeAspect="1" noChangeArrowheads="1"/>
          </p:cNvPicPr>
          <p:nvPr/>
        </p:nvPicPr>
        <p:blipFill>
          <a:blip r:embed="rId7"/>
          <a:srcRect/>
          <a:stretch>
            <a:fillRect/>
          </a:stretch>
        </p:blipFill>
        <p:spPr bwMode="auto">
          <a:xfrm>
            <a:off x="4724400" y="2320925"/>
            <a:ext cx="3962400" cy="1870075"/>
          </a:xfrm>
          <a:prstGeom prst="rect">
            <a:avLst/>
          </a:prstGeom>
          <a:noFill/>
          <a:ln w="9525">
            <a:noFill/>
            <a:miter lim="800000"/>
            <a:headEnd/>
            <a:tailEnd/>
          </a:ln>
          <a:effectLst/>
        </p:spPr>
      </p:pic>
      <p:pic>
        <p:nvPicPr>
          <p:cNvPr id="236551" name="Picture 7" descr="fig518"/>
          <p:cNvPicPr>
            <a:picLocks noChangeAspect="1" noChangeArrowheads="1"/>
          </p:cNvPicPr>
          <p:nvPr/>
        </p:nvPicPr>
        <p:blipFill>
          <a:blip r:embed="rId8"/>
          <a:srcRect/>
          <a:stretch>
            <a:fillRect/>
          </a:stretch>
        </p:blipFill>
        <p:spPr bwMode="auto">
          <a:xfrm>
            <a:off x="4724400" y="4343400"/>
            <a:ext cx="3962400" cy="21066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dirty="0" smtClean="0"/>
              <a:t>Typical neurotransmitters</a:t>
            </a:r>
            <a:endParaRPr lang="en-US" dirty="0"/>
          </a:p>
        </p:txBody>
      </p:sp>
      <p:sp>
        <p:nvSpPr>
          <p:cNvPr id="6149" name="Rectangle 5"/>
          <p:cNvSpPr>
            <a:spLocks noGrp="1" noChangeArrowheads="1"/>
          </p:cNvSpPr>
          <p:nvPr>
            <p:ph type="body" sz="half" idx="1"/>
          </p:nvPr>
        </p:nvSpPr>
        <p:spPr>
          <a:xfrm>
            <a:off x="457200" y="1676400"/>
            <a:ext cx="8229600" cy="4648200"/>
          </a:xfrm>
        </p:spPr>
        <p:txBody>
          <a:bodyPr/>
          <a:lstStyle/>
          <a:p>
            <a:pPr>
              <a:lnSpc>
                <a:spcPct val="110000"/>
              </a:lnSpc>
            </a:pPr>
            <a:r>
              <a:rPr lang="en-US" sz="2400" dirty="0"/>
              <a:t>Cover gap between nerve and cell</a:t>
            </a:r>
          </a:p>
          <a:p>
            <a:pPr>
              <a:lnSpc>
                <a:spcPct val="110000"/>
              </a:lnSpc>
            </a:pPr>
            <a:r>
              <a:rPr lang="en-US" sz="2400" dirty="0"/>
              <a:t>Structures vary</a:t>
            </a:r>
          </a:p>
          <a:p>
            <a:pPr lvl="1">
              <a:lnSpc>
                <a:spcPct val="110000"/>
              </a:lnSpc>
            </a:pPr>
            <a:r>
              <a:rPr lang="en-US" sz="2000" dirty="0"/>
              <a:t>Ions</a:t>
            </a:r>
          </a:p>
          <a:p>
            <a:pPr lvl="1">
              <a:lnSpc>
                <a:spcPct val="110000"/>
              </a:lnSpc>
            </a:pPr>
            <a:r>
              <a:rPr lang="en-US" sz="2000" dirty="0"/>
              <a:t>Lipids, </a:t>
            </a:r>
            <a:r>
              <a:rPr lang="en-US" sz="2000" dirty="0" err="1"/>
              <a:t>purines</a:t>
            </a:r>
            <a:r>
              <a:rPr lang="en-US" sz="2000" dirty="0"/>
              <a:t>, peptides</a:t>
            </a:r>
          </a:p>
          <a:p>
            <a:pPr lvl="1">
              <a:lnSpc>
                <a:spcPct val="110000"/>
              </a:lnSpc>
            </a:pPr>
            <a:r>
              <a:rPr lang="en-US" sz="2000" dirty="0"/>
              <a:t>Monoamines, amino </a:t>
            </a:r>
            <a:r>
              <a:rPr lang="en-US" sz="2000" dirty="0" smtClean="0"/>
              <a:t>acids</a:t>
            </a:r>
          </a:p>
          <a:p>
            <a:pPr lvl="1">
              <a:lnSpc>
                <a:spcPct val="110000"/>
              </a:lnSpc>
            </a:pPr>
            <a:endParaRPr lang="en-US" sz="2000" dirty="0" smtClean="0"/>
          </a:p>
          <a:p>
            <a:pPr lvl="1">
              <a:lnSpc>
                <a:spcPct val="110000"/>
              </a:lnSpc>
            </a:pPr>
            <a:endParaRPr lang="en-US" sz="2000" dirty="0" smtClean="0"/>
          </a:p>
          <a:p>
            <a:pPr lvl="1">
              <a:lnSpc>
                <a:spcPct val="110000"/>
              </a:lnSpc>
            </a:pPr>
            <a:endParaRPr lang="en-US" sz="2000" dirty="0" smtClean="0"/>
          </a:p>
          <a:p>
            <a:pPr lvl="1">
              <a:lnSpc>
                <a:spcPct val="110000"/>
              </a:lnSpc>
            </a:pPr>
            <a:endParaRPr lang="en-US" sz="2000" dirty="0" smtClean="0"/>
          </a:p>
          <a:p>
            <a:pPr lvl="1">
              <a:lnSpc>
                <a:spcPct val="110000"/>
              </a:lnSpc>
            </a:pPr>
            <a:endParaRPr lang="en-US" sz="2000" dirty="0" smtClean="0"/>
          </a:p>
          <a:p>
            <a:pPr lvl="1">
              <a:lnSpc>
                <a:spcPct val="110000"/>
              </a:lnSpc>
              <a:buNone/>
            </a:pPr>
            <a:r>
              <a:rPr lang="en-US" sz="2000" dirty="0" err="1" smtClean="0"/>
              <a:t>Noradrenaline</a:t>
            </a:r>
            <a:r>
              <a:rPr lang="en-US" sz="2000" dirty="0" smtClean="0"/>
              <a:t>			Serotonin				Dopamine</a:t>
            </a:r>
            <a:endParaRPr lang="en-US" sz="2000" dirty="0"/>
          </a:p>
        </p:txBody>
      </p:sp>
      <p:pic>
        <p:nvPicPr>
          <p:cNvPr id="6" name="Picture 5"/>
          <p:cNvPicPr>
            <a:picLocks noChangeAspect="1"/>
          </p:cNvPicPr>
          <p:nvPr/>
        </p:nvPicPr>
        <p:blipFill>
          <a:blip r:embed="rId3"/>
          <a:stretch>
            <a:fillRect/>
          </a:stretch>
        </p:blipFill>
        <p:spPr>
          <a:xfrm>
            <a:off x="591975" y="4090256"/>
            <a:ext cx="2286000" cy="1549400"/>
          </a:xfrm>
          <a:prstGeom prst="rect">
            <a:avLst/>
          </a:prstGeom>
        </p:spPr>
      </p:pic>
      <p:pic>
        <p:nvPicPr>
          <p:cNvPr id="7" name="Picture 6"/>
          <p:cNvPicPr>
            <a:picLocks noChangeAspect="1"/>
          </p:cNvPicPr>
          <p:nvPr/>
        </p:nvPicPr>
        <p:blipFill>
          <a:blip r:embed="rId4"/>
          <a:stretch>
            <a:fillRect/>
          </a:stretch>
        </p:blipFill>
        <p:spPr>
          <a:xfrm>
            <a:off x="3281736" y="4090256"/>
            <a:ext cx="2032000" cy="1473200"/>
          </a:xfrm>
          <a:prstGeom prst="rect">
            <a:avLst/>
          </a:prstGeom>
        </p:spPr>
      </p:pic>
      <p:pic>
        <p:nvPicPr>
          <p:cNvPr id="8" name="Picture 7"/>
          <p:cNvPicPr>
            <a:picLocks noChangeAspect="1"/>
          </p:cNvPicPr>
          <p:nvPr/>
        </p:nvPicPr>
        <p:blipFill>
          <a:blip r:embed="rId5"/>
          <a:stretch>
            <a:fillRect/>
          </a:stretch>
        </p:blipFill>
        <p:spPr>
          <a:xfrm>
            <a:off x="6146800" y="4090256"/>
            <a:ext cx="2540000" cy="1181100"/>
          </a:xfrm>
          <a:prstGeom prst="rect">
            <a:avLst/>
          </a:prstGeom>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lgn="l"/>
            <a:r>
              <a:rPr lang="en-US" dirty="0" err="1"/>
              <a:t>Enantiomers</a:t>
            </a:r>
            <a:endParaRPr lang="en-US" dirty="0"/>
          </a:p>
        </p:txBody>
      </p:sp>
      <p:sp>
        <p:nvSpPr>
          <p:cNvPr id="238595" name="Rectangle 3"/>
          <p:cNvSpPr>
            <a:spLocks noGrp="1" noChangeArrowheads="1"/>
          </p:cNvSpPr>
          <p:nvPr>
            <p:ph type="body" idx="1"/>
          </p:nvPr>
        </p:nvSpPr>
        <p:spPr>
          <a:xfrm>
            <a:off x="457200" y="5791200"/>
            <a:ext cx="8229600" cy="762000"/>
          </a:xfrm>
        </p:spPr>
        <p:txBody>
          <a:bodyPr/>
          <a:lstStyle/>
          <a:p>
            <a:r>
              <a:rPr lang="en-US"/>
              <a:t>Asymmetrical Synthesis</a:t>
            </a:r>
          </a:p>
        </p:txBody>
      </p:sp>
      <p:pic>
        <p:nvPicPr>
          <p:cNvPr id="238596" name="Picture 4" descr="fig516"/>
          <p:cNvPicPr>
            <a:picLocks noGrp="1" noChangeAspect="1" noChangeArrowheads="1"/>
          </p:cNvPicPr>
          <p:nvPr>
            <p:ph sz="quarter" idx="4294967295"/>
          </p:nvPr>
        </p:nvPicPr>
        <p:blipFill>
          <a:blip r:embed="rId3"/>
          <a:srcRect/>
          <a:stretch>
            <a:fillRect/>
          </a:stretch>
        </p:blipFill>
        <p:spPr>
          <a:xfrm>
            <a:off x="685800" y="2133600"/>
            <a:ext cx="3733800" cy="2500313"/>
          </a:xfrm>
          <a:noFill/>
          <a:ln/>
        </p:spPr>
      </p:pic>
      <p:pic>
        <p:nvPicPr>
          <p:cNvPr id="238597" name="Picture 5" descr="fig517"/>
          <p:cNvPicPr>
            <a:picLocks noGrp="1" noChangeAspect="1" noChangeArrowheads="1"/>
          </p:cNvPicPr>
          <p:nvPr>
            <p:ph sz="quarter" idx="4294967295"/>
          </p:nvPr>
        </p:nvPicPr>
        <p:blipFill>
          <a:blip r:embed="rId4"/>
          <a:srcRect/>
          <a:stretch>
            <a:fillRect/>
          </a:stretch>
        </p:blipFill>
        <p:spPr>
          <a:xfrm>
            <a:off x="4787900" y="762000"/>
            <a:ext cx="3746500" cy="4800600"/>
          </a:xfrm>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a:t>Pharmacophore</a:t>
            </a:r>
          </a:p>
        </p:txBody>
      </p:sp>
      <p:pic>
        <p:nvPicPr>
          <p:cNvPr id="240643" name="Picture 3" descr="pharmacophore"/>
          <p:cNvPicPr>
            <a:picLocks noGrp="1" noChangeAspect="1" noChangeArrowheads="1"/>
          </p:cNvPicPr>
          <p:nvPr>
            <p:ph sz="half" idx="2"/>
          </p:nvPr>
        </p:nvPicPr>
        <p:blipFill>
          <a:blip r:embed="rId3"/>
          <a:srcRect/>
          <a:stretch>
            <a:fillRect/>
          </a:stretch>
        </p:blipFill>
        <p:spPr>
          <a:xfrm>
            <a:off x="228600" y="1676400"/>
            <a:ext cx="6400800" cy="4111625"/>
          </a:xfrm>
          <a:noFill/>
          <a:ln/>
        </p:spPr>
      </p:pic>
      <p:pic>
        <p:nvPicPr>
          <p:cNvPr id="240646" name="Picture 6" descr="etorphine"/>
          <p:cNvPicPr>
            <a:picLocks noChangeAspect="1" noChangeArrowheads="1"/>
          </p:cNvPicPr>
          <p:nvPr/>
        </p:nvPicPr>
        <p:blipFill>
          <a:blip r:embed="rId4"/>
          <a:srcRect/>
          <a:stretch>
            <a:fillRect/>
          </a:stretch>
        </p:blipFill>
        <p:spPr bwMode="auto">
          <a:xfrm>
            <a:off x="7239000" y="2819400"/>
            <a:ext cx="1466850" cy="162877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a:t>Antagonists</a:t>
            </a:r>
          </a:p>
        </p:txBody>
      </p:sp>
      <p:pic>
        <p:nvPicPr>
          <p:cNvPr id="242691" name="Picture 3" descr="fig519"/>
          <p:cNvPicPr>
            <a:picLocks noGrp="1" noChangeAspect="1" noChangeArrowheads="1"/>
          </p:cNvPicPr>
          <p:nvPr>
            <p:ph sz="half" idx="2"/>
          </p:nvPr>
        </p:nvPicPr>
        <p:blipFill>
          <a:blip r:embed="rId3"/>
          <a:srcRect/>
          <a:stretch>
            <a:fillRect/>
          </a:stretch>
        </p:blipFill>
        <p:spPr>
          <a:xfrm>
            <a:off x="838200" y="1752600"/>
            <a:ext cx="7467600" cy="3397250"/>
          </a:xfrm>
          <a:noFill/>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a:t>Other types of antagonists:</a:t>
            </a:r>
          </a:p>
        </p:txBody>
      </p:sp>
      <p:sp>
        <p:nvSpPr>
          <p:cNvPr id="244739" name="Rectangle 3"/>
          <p:cNvSpPr>
            <a:spLocks noGrp="1" noChangeArrowheads="1"/>
          </p:cNvSpPr>
          <p:nvPr>
            <p:ph type="body" idx="1"/>
          </p:nvPr>
        </p:nvSpPr>
        <p:spPr>
          <a:xfrm>
            <a:off x="457200" y="1143000"/>
            <a:ext cx="8382000" cy="3733800"/>
          </a:xfrm>
        </p:spPr>
        <p:txBody>
          <a:bodyPr/>
          <a:lstStyle/>
          <a:p>
            <a:pPr marL="571500" indent="-571500">
              <a:lnSpc>
                <a:spcPct val="140000"/>
              </a:lnSpc>
            </a:pPr>
            <a:r>
              <a:rPr lang="en-US" sz="2400"/>
              <a:t>Allosteric antagonists</a:t>
            </a:r>
          </a:p>
          <a:p>
            <a:pPr marL="571500" indent="-571500">
              <a:lnSpc>
                <a:spcPct val="140000"/>
              </a:lnSpc>
            </a:pPr>
            <a:endParaRPr lang="en-US" sz="2000"/>
          </a:p>
          <a:p>
            <a:pPr marL="571500" indent="-571500">
              <a:lnSpc>
                <a:spcPct val="140000"/>
              </a:lnSpc>
            </a:pPr>
            <a:endParaRPr lang="en-US" sz="2000"/>
          </a:p>
          <a:p>
            <a:pPr marL="571500" indent="-571500">
              <a:lnSpc>
                <a:spcPct val="140000"/>
              </a:lnSpc>
            </a:pPr>
            <a:endParaRPr lang="en-US" sz="2000"/>
          </a:p>
          <a:p>
            <a:pPr marL="571500" indent="-571500">
              <a:lnSpc>
                <a:spcPct val="140000"/>
              </a:lnSpc>
            </a:pPr>
            <a:endParaRPr lang="en-US" sz="2000"/>
          </a:p>
          <a:p>
            <a:pPr marL="571500" indent="-571500">
              <a:lnSpc>
                <a:spcPct val="140000"/>
              </a:lnSpc>
            </a:pPr>
            <a:r>
              <a:rPr lang="en-US" sz="2400"/>
              <a:t>Antagonism by the umbrella effect</a:t>
            </a:r>
          </a:p>
        </p:txBody>
      </p:sp>
      <p:pic>
        <p:nvPicPr>
          <p:cNvPr id="244740" name="Picture 4" descr="fig520"/>
          <p:cNvPicPr>
            <a:picLocks noChangeAspect="1" noChangeArrowheads="1"/>
          </p:cNvPicPr>
          <p:nvPr/>
        </p:nvPicPr>
        <p:blipFill>
          <a:blip r:embed="rId3"/>
          <a:srcRect/>
          <a:stretch>
            <a:fillRect/>
          </a:stretch>
        </p:blipFill>
        <p:spPr bwMode="auto">
          <a:xfrm>
            <a:off x="2057400" y="1752600"/>
            <a:ext cx="5334000" cy="1958975"/>
          </a:xfrm>
          <a:prstGeom prst="rect">
            <a:avLst/>
          </a:prstGeom>
          <a:noFill/>
          <a:ln w="9525">
            <a:noFill/>
            <a:miter lim="800000"/>
            <a:headEnd/>
            <a:tailEnd/>
          </a:ln>
          <a:effectLst/>
        </p:spPr>
      </p:pic>
      <p:pic>
        <p:nvPicPr>
          <p:cNvPr id="244741" name="Picture 5" descr="fig521"/>
          <p:cNvPicPr>
            <a:picLocks noChangeAspect="1" noChangeArrowheads="1"/>
          </p:cNvPicPr>
          <p:nvPr/>
        </p:nvPicPr>
        <p:blipFill>
          <a:blip r:embed="rId4"/>
          <a:srcRect/>
          <a:stretch>
            <a:fillRect/>
          </a:stretch>
        </p:blipFill>
        <p:spPr bwMode="auto">
          <a:xfrm>
            <a:off x="2362200" y="4357688"/>
            <a:ext cx="4572000" cy="21193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a:t>Partial agonists</a:t>
            </a:r>
          </a:p>
        </p:txBody>
      </p:sp>
      <p:sp>
        <p:nvSpPr>
          <p:cNvPr id="246787" name="Rectangle 3"/>
          <p:cNvSpPr>
            <a:spLocks noGrp="1" noChangeArrowheads="1"/>
          </p:cNvSpPr>
          <p:nvPr>
            <p:ph type="body" sz="half" idx="1"/>
          </p:nvPr>
        </p:nvSpPr>
        <p:spPr>
          <a:xfrm>
            <a:off x="457200" y="1143000"/>
            <a:ext cx="7848600" cy="4987925"/>
          </a:xfrm>
        </p:spPr>
        <p:txBody>
          <a:bodyPr>
            <a:normAutofit lnSpcReduction="10000"/>
          </a:bodyPr>
          <a:lstStyle/>
          <a:p>
            <a:pPr marL="571500" indent="-571500">
              <a:lnSpc>
                <a:spcPct val="120000"/>
              </a:lnSpc>
              <a:buFont typeface="Wingdings" charset="2"/>
              <a:buAutoNum type="arabicPeriod"/>
            </a:pPr>
            <a:r>
              <a:rPr lang="en-US" sz="2400" dirty="0"/>
              <a:t>Small conformational change</a:t>
            </a:r>
          </a:p>
          <a:p>
            <a:pPr marL="571500" indent="-571500">
              <a:lnSpc>
                <a:spcPct val="120000"/>
              </a:lnSpc>
              <a:buFont typeface="Wingdings" charset="2"/>
              <a:buAutoNum type="arabicPeriod"/>
            </a:pPr>
            <a:endParaRPr lang="en-US" sz="24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2000" dirty="0"/>
          </a:p>
          <a:p>
            <a:pPr marL="571500" indent="-571500">
              <a:lnSpc>
                <a:spcPct val="120000"/>
              </a:lnSpc>
              <a:buFont typeface="Wingdings" charset="2"/>
              <a:buAutoNum type="arabicPeriod"/>
            </a:pPr>
            <a:endParaRPr lang="en-US" sz="1200" dirty="0"/>
          </a:p>
          <a:p>
            <a:pPr marL="571500" indent="-571500">
              <a:lnSpc>
                <a:spcPct val="120000"/>
              </a:lnSpc>
              <a:buFont typeface="Wingdings" charset="2"/>
              <a:buAutoNum type="arabicPeriod"/>
            </a:pPr>
            <a:r>
              <a:rPr lang="en-US" sz="2400" dirty="0"/>
              <a:t>Multiple binding, same receptor</a:t>
            </a:r>
          </a:p>
          <a:p>
            <a:pPr marL="571500" indent="-571500">
              <a:lnSpc>
                <a:spcPct val="120000"/>
              </a:lnSpc>
              <a:buFont typeface="Wingdings" charset="2"/>
              <a:buAutoNum type="arabicPeriod"/>
            </a:pPr>
            <a:r>
              <a:rPr lang="en-US" sz="2400" dirty="0"/>
              <a:t>Multiple </a:t>
            </a:r>
            <a:r>
              <a:rPr lang="en-US" sz="2400" dirty="0" smtClean="0"/>
              <a:t>receptors</a:t>
            </a:r>
            <a:endParaRPr lang="en-US" sz="2400" dirty="0"/>
          </a:p>
        </p:txBody>
      </p:sp>
      <p:pic>
        <p:nvPicPr>
          <p:cNvPr id="246788" name="Picture 4" descr="fig523"/>
          <p:cNvPicPr>
            <a:picLocks noGrp="1" noChangeAspect="1" noChangeArrowheads="1"/>
          </p:cNvPicPr>
          <p:nvPr>
            <p:ph sz="quarter" idx="2"/>
          </p:nvPr>
        </p:nvPicPr>
        <p:blipFill>
          <a:blip r:embed="rId4"/>
          <a:srcRect/>
          <a:stretch>
            <a:fillRect/>
          </a:stretch>
        </p:blipFill>
        <p:spPr>
          <a:xfrm>
            <a:off x="1682750" y="1641047"/>
            <a:ext cx="2736850" cy="3581400"/>
          </a:xfrm>
          <a:noFill/>
          <a:ln/>
        </p:spPr>
      </p:pic>
      <p:graphicFrame>
        <p:nvGraphicFramePr>
          <p:cNvPr id="246789" name="Object 5"/>
          <p:cNvGraphicFramePr>
            <a:graphicFrameLocks noGrp="1" noChangeAspect="1"/>
          </p:cNvGraphicFramePr>
          <p:nvPr>
            <p:ph sz="quarter" idx="3"/>
          </p:nvPr>
        </p:nvGraphicFramePr>
        <p:xfrm>
          <a:off x="5602288" y="1981200"/>
          <a:ext cx="2703512" cy="2895600"/>
        </p:xfrm>
        <a:graphic>
          <a:graphicData uri="http://schemas.openxmlformats.org/presentationml/2006/ole">
            <mc:AlternateContent xmlns:mc="http://schemas.openxmlformats.org/markup-compatibility/2006">
              <mc:Choice xmlns:v="urn:schemas-microsoft-com:vml" Requires="v">
                <p:oleObj spid="_x0000_s124941" name="CS ChemDraw Drawing" r:id="rId5" imgW="1866900" imgH="2019300" progId="">
                  <p:embed/>
                </p:oleObj>
              </mc:Choice>
              <mc:Fallback>
                <p:oleObj name="CS ChemDraw Drawing" r:id="rId5" imgW="1866900" imgH="20193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2288" y="1981200"/>
                        <a:ext cx="2703512"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r>
              <a:rPr lang="en-US" dirty="0" smtClean="0"/>
              <a:t>After binding…</a:t>
            </a:r>
            <a:endParaRPr lang="en-US" dirty="0"/>
          </a:p>
        </p:txBody>
      </p:sp>
      <p:sp>
        <p:nvSpPr>
          <p:cNvPr id="252931" name="Rectangle 3"/>
          <p:cNvSpPr>
            <a:spLocks noGrp="1" noChangeArrowheads="1"/>
          </p:cNvSpPr>
          <p:nvPr>
            <p:ph type="body" idx="1"/>
          </p:nvPr>
        </p:nvSpPr>
        <p:spPr/>
        <p:txBody>
          <a:bodyPr/>
          <a:lstStyle/>
          <a:p>
            <a:pPr marL="571500" indent="-571500"/>
            <a:r>
              <a:rPr lang="en-US"/>
              <a:t>What happens when a drug binds to the receptor and stays for a prolonged period of time?</a:t>
            </a:r>
          </a:p>
          <a:p>
            <a:pPr marL="571500" indent="-571500"/>
            <a:endParaRPr lang="en-US"/>
          </a:p>
          <a:p>
            <a:pPr marL="839788" lvl="1" indent="-495300">
              <a:lnSpc>
                <a:spcPct val="150000"/>
              </a:lnSpc>
              <a:buFont typeface="Wingdings" charset="2"/>
              <a:buAutoNum type="arabicPeriod"/>
            </a:pPr>
            <a:r>
              <a:rPr lang="en-US"/>
              <a:t>Desensitization</a:t>
            </a:r>
          </a:p>
          <a:p>
            <a:pPr marL="839788" lvl="1" indent="-495300">
              <a:buFont typeface="Wingdings" charset="2"/>
              <a:buAutoNum type="arabicPeriod"/>
            </a:pPr>
            <a:r>
              <a:rPr lang="en-US"/>
              <a:t>Sensitization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1. Desensitization</a:t>
            </a:r>
          </a:p>
        </p:txBody>
      </p:sp>
      <p:sp>
        <p:nvSpPr>
          <p:cNvPr id="254979" name="Rectangle 3"/>
          <p:cNvSpPr>
            <a:spLocks noGrp="1" noChangeArrowheads="1"/>
          </p:cNvSpPr>
          <p:nvPr>
            <p:ph type="body" sz="half" idx="1"/>
          </p:nvPr>
        </p:nvSpPr>
        <p:spPr>
          <a:xfrm>
            <a:off x="304800" y="1143000"/>
            <a:ext cx="8763000" cy="5257800"/>
          </a:xfrm>
        </p:spPr>
        <p:txBody>
          <a:bodyPr/>
          <a:lstStyle/>
          <a:p>
            <a:pPr>
              <a:lnSpc>
                <a:spcPct val="90000"/>
              </a:lnSpc>
            </a:pPr>
            <a:r>
              <a:rPr lang="en-US" sz="2800"/>
              <a:t>Phosphorylation</a:t>
            </a:r>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endParaRPr lang="en-US" sz="2800"/>
          </a:p>
          <a:p>
            <a:pPr>
              <a:lnSpc>
                <a:spcPct val="90000"/>
              </a:lnSpc>
            </a:pPr>
            <a:r>
              <a:rPr lang="en-US" sz="2800"/>
              <a:t>Endocytosis</a:t>
            </a:r>
          </a:p>
          <a:p>
            <a:pPr>
              <a:lnSpc>
                <a:spcPct val="90000"/>
              </a:lnSpc>
            </a:pPr>
            <a:r>
              <a:rPr lang="en-US" sz="2800"/>
              <a:t>Reduction of receptors</a:t>
            </a:r>
          </a:p>
        </p:txBody>
      </p:sp>
      <p:pic>
        <p:nvPicPr>
          <p:cNvPr id="254980" name="Picture 4" descr="fig525"/>
          <p:cNvPicPr>
            <a:picLocks noGrp="1" noChangeAspect="1" noChangeArrowheads="1"/>
          </p:cNvPicPr>
          <p:nvPr>
            <p:ph sz="half" idx="2"/>
          </p:nvPr>
        </p:nvPicPr>
        <p:blipFill>
          <a:blip r:embed="rId3"/>
          <a:srcRect/>
          <a:stretch>
            <a:fillRect/>
          </a:stretch>
        </p:blipFill>
        <p:spPr>
          <a:xfrm>
            <a:off x="2057400" y="1752600"/>
            <a:ext cx="4876800" cy="3340100"/>
          </a:xfrm>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2. Sensitization</a:t>
            </a:r>
          </a:p>
        </p:txBody>
      </p:sp>
      <p:sp>
        <p:nvSpPr>
          <p:cNvPr id="257027" name="Rectangle 3"/>
          <p:cNvSpPr>
            <a:spLocks noGrp="1" noChangeArrowheads="1"/>
          </p:cNvSpPr>
          <p:nvPr>
            <p:ph type="body" sz="half" idx="1"/>
          </p:nvPr>
        </p:nvSpPr>
        <p:spPr>
          <a:xfrm>
            <a:off x="304800" y="1981200"/>
            <a:ext cx="3581400" cy="4530725"/>
          </a:xfrm>
        </p:spPr>
        <p:txBody>
          <a:bodyPr/>
          <a:lstStyle/>
          <a:p>
            <a:pPr>
              <a:lnSpc>
                <a:spcPct val="120000"/>
              </a:lnSpc>
            </a:pPr>
            <a:r>
              <a:rPr lang="en-US" sz="2200"/>
              <a:t>Prolonged deactivation by antagonist leads to deficiency of messages sent to cell</a:t>
            </a:r>
          </a:p>
          <a:p>
            <a:pPr>
              <a:lnSpc>
                <a:spcPct val="120000"/>
              </a:lnSpc>
            </a:pPr>
            <a:endParaRPr lang="en-US" sz="2200"/>
          </a:p>
          <a:p>
            <a:pPr>
              <a:lnSpc>
                <a:spcPct val="120000"/>
              </a:lnSpc>
            </a:pPr>
            <a:r>
              <a:rPr lang="en-US" sz="2200"/>
              <a:t>Leads to </a:t>
            </a:r>
            <a:r>
              <a:rPr lang="en-US" sz="2200" i="1"/>
              <a:t>tolerance</a:t>
            </a:r>
            <a:r>
              <a:rPr lang="en-US" sz="2200"/>
              <a:t> and </a:t>
            </a:r>
            <a:r>
              <a:rPr lang="en-US" sz="2200" i="1"/>
              <a:t>dependence</a:t>
            </a:r>
          </a:p>
        </p:txBody>
      </p:sp>
      <p:pic>
        <p:nvPicPr>
          <p:cNvPr id="257028" name="Picture 4" descr="fig526"/>
          <p:cNvPicPr>
            <a:picLocks noGrp="1" noChangeAspect="1" noChangeArrowheads="1"/>
          </p:cNvPicPr>
          <p:nvPr>
            <p:ph sz="half" idx="2"/>
          </p:nvPr>
        </p:nvPicPr>
        <p:blipFill>
          <a:blip r:embed="rId3"/>
          <a:srcRect/>
          <a:stretch>
            <a:fillRect/>
          </a:stretch>
        </p:blipFill>
        <p:spPr>
          <a:xfrm>
            <a:off x="3962400" y="1376363"/>
            <a:ext cx="4876800" cy="4643437"/>
          </a:xfr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404840"/>
            <a:ext cx="8229600" cy="4525963"/>
          </a:xfrm>
        </p:spPr>
        <p:txBody>
          <a:bodyPr>
            <a:noAutofit/>
          </a:bodyPr>
          <a:lstStyle/>
          <a:p>
            <a:r>
              <a:rPr lang="en-US" dirty="0" smtClean="0"/>
              <a:t>Receptors essential to extracellular communication</a:t>
            </a:r>
          </a:p>
          <a:p>
            <a:r>
              <a:rPr lang="en-US" dirty="0" smtClean="0"/>
              <a:t>Regulation of cellular function</a:t>
            </a:r>
          </a:p>
          <a:p>
            <a:r>
              <a:rPr lang="en-US" dirty="0" smtClean="0"/>
              <a:t>4 types of receptors</a:t>
            </a:r>
          </a:p>
          <a:p>
            <a:r>
              <a:rPr lang="en-US" dirty="0" smtClean="0"/>
              <a:t>Good drug target</a:t>
            </a:r>
          </a:p>
        </p:txBody>
      </p:sp>
    </p:spTree>
    <p:extLst>
      <p:ext uri="{BB962C8B-B14F-4D97-AF65-F5344CB8AC3E}">
        <p14:creationId xmlns:p14="http://schemas.microsoft.com/office/powerpoint/2010/main" val="2856591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dirty="0" smtClean="0"/>
              <a:t>Hormones</a:t>
            </a:r>
            <a:endParaRPr lang="en-US" dirty="0"/>
          </a:p>
        </p:txBody>
      </p:sp>
      <p:pic>
        <p:nvPicPr>
          <p:cNvPr id="269315" name="Picture 2" descr="figure-12-01a.jpg                                              00002B9CArt                            BB1CF510:"/>
          <p:cNvPicPr>
            <a:picLocks noGrp="1" noChangeAspect="1" noChangeArrowheads="1"/>
          </p:cNvPicPr>
          <p:nvPr>
            <p:ph sz="quarter" idx="1"/>
          </p:nvPr>
        </p:nvPicPr>
        <p:blipFill>
          <a:blip r:embed="rId3"/>
          <a:srcRect/>
          <a:stretch>
            <a:fillRect/>
          </a:stretch>
        </p:blipFill>
        <p:spPr>
          <a:xfrm>
            <a:off x="174625" y="1479550"/>
            <a:ext cx="2743200" cy="1309688"/>
          </a:xfrm>
          <a:noFill/>
          <a:ln/>
        </p:spPr>
      </p:pic>
      <p:pic>
        <p:nvPicPr>
          <p:cNvPr id="269316" name="Picture 2" descr="figure-12-01b.jpg                                              00002B9CArt                            BB1CF510:"/>
          <p:cNvPicPr>
            <a:picLocks noGrp="1" noChangeAspect="1" noChangeArrowheads="1"/>
          </p:cNvPicPr>
          <p:nvPr>
            <p:ph sz="quarter" idx="2"/>
          </p:nvPr>
        </p:nvPicPr>
        <p:blipFill>
          <a:blip r:embed="rId4"/>
          <a:srcRect/>
          <a:stretch>
            <a:fillRect/>
          </a:stretch>
        </p:blipFill>
        <p:spPr>
          <a:xfrm>
            <a:off x="2994025" y="1174750"/>
            <a:ext cx="2971800" cy="1873250"/>
          </a:xfrm>
          <a:noFill/>
          <a:ln/>
        </p:spPr>
      </p:pic>
      <p:pic>
        <p:nvPicPr>
          <p:cNvPr id="269317" name="Picture 2" descr="figure-12-16.jpg                                               00002B9CArt                            BB1CF510:"/>
          <p:cNvPicPr>
            <a:picLocks noGrp="1" noChangeAspect="1" noChangeArrowheads="1"/>
          </p:cNvPicPr>
          <p:nvPr>
            <p:ph sz="half" idx="3"/>
          </p:nvPr>
        </p:nvPicPr>
        <p:blipFill>
          <a:blip r:embed="rId5"/>
          <a:srcRect/>
          <a:stretch>
            <a:fillRect/>
          </a:stretch>
        </p:blipFill>
        <p:spPr>
          <a:xfrm>
            <a:off x="6042025" y="381000"/>
            <a:ext cx="3025775" cy="5943600"/>
          </a:xfrm>
          <a:noFill/>
          <a:ln/>
        </p:spPr>
      </p:pic>
      <p:pic>
        <p:nvPicPr>
          <p:cNvPr id="269319" name="Picture 2" descr="table-23-01.jpg                                                00002B9CArt                            BB1CF510:"/>
          <p:cNvPicPr>
            <a:picLocks noChangeAspect="1" noChangeArrowheads="1"/>
          </p:cNvPicPr>
          <p:nvPr/>
        </p:nvPicPr>
        <p:blipFill>
          <a:blip r:embed="rId6"/>
          <a:srcRect/>
          <a:stretch>
            <a:fillRect/>
          </a:stretch>
        </p:blipFill>
        <p:spPr bwMode="auto">
          <a:xfrm>
            <a:off x="152400" y="4137025"/>
            <a:ext cx="5791200" cy="2187575"/>
          </a:xfrm>
          <a:prstGeom prst="rect">
            <a:avLst/>
          </a:prstGeom>
          <a:noFill/>
          <a:ln w="9525">
            <a:noFill/>
            <a:miter lim="800000"/>
            <a:headEnd/>
            <a:tailEnd/>
          </a:ln>
          <a:effectLst/>
        </p:spPr>
      </p:pic>
      <p:sp>
        <p:nvSpPr>
          <p:cNvPr id="269320" name="Rectangle 8"/>
          <p:cNvSpPr>
            <a:spLocks noChangeArrowheads="1"/>
          </p:cNvSpPr>
          <p:nvPr/>
        </p:nvSpPr>
        <p:spPr bwMode="auto">
          <a:xfrm>
            <a:off x="304800" y="3429000"/>
            <a:ext cx="5486400" cy="6096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1"/>
              </a:buClr>
              <a:buSzPct val="65000"/>
              <a:buFont typeface="Wingdings" charset="2"/>
              <a:buChar char="n"/>
            </a:pPr>
            <a:r>
              <a:rPr lang="en-US" sz="2600"/>
              <a:t>Endocrine, paracrine, autocrine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Receptors</a:t>
            </a:r>
          </a:p>
        </p:txBody>
      </p:sp>
      <p:grpSp>
        <p:nvGrpSpPr>
          <p:cNvPr id="2" name="Group 73"/>
          <p:cNvGrpSpPr>
            <a:grpSpLocks/>
          </p:cNvGrpSpPr>
          <p:nvPr/>
        </p:nvGrpSpPr>
        <p:grpSpPr bwMode="auto">
          <a:xfrm>
            <a:off x="1600200" y="1981200"/>
            <a:ext cx="5943600" cy="3590925"/>
            <a:chOff x="1008" y="378"/>
            <a:chExt cx="3744" cy="2262"/>
          </a:xfrm>
        </p:grpSpPr>
        <p:sp>
          <p:nvSpPr>
            <p:cNvPr id="8200" name="Rectangle 8"/>
            <p:cNvSpPr>
              <a:spLocks noChangeArrowheads="1"/>
            </p:cNvSpPr>
            <p:nvPr/>
          </p:nvSpPr>
          <p:spPr bwMode="auto">
            <a:xfrm rot="5386261">
              <a:off x="4283" y="1775"/>
              <a:ext cx="76" cy="21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01" name="Oval 9"/>
            <p:cNvSpPr>
              <a:spLocks noChangeArrowheads="1"/>
            </p:cNvSpPr>
            <p:nvPr/>
          </p:nvSpPr>
          <p:spPr bwMode="auto">
            <a:xfrm rot="5386261">
              <a:off x="3916" y="1724"/>
              <a:ext cx="304" cy="312"/>
            </a:xfrm>
            <a:prstGeom prst="ellipse">
              <a:avLst/>
            </a:prstGeom>
            <a:solidFill>
              <a:schemeClr val="accent1"/>
            </a:solidFill>
            <a:ln w="12700">
              <a:solidFill>
                <a:srgbClr val="000000"/>
              </a:solidFill>
              <a:round/>
              <a:headEnd/>
              <a:tailEnd/>
            </a:ln>
          </p:spPr>
          <p:txBody>
            <a:bodyPr>
              <a:prstTxWarp prst="textNoShape">
                <a:avLst/>
              </a:prstTxWarp>
            </a:bodyPr>
            <a:lstStyle/>
            <a:p>
              <a:endParaRPr lang="en-US"/>
            </a:p>
          </p:txBody>
        </p:sp>
        <p:sp>
          <p:nvSpPr>
            <p:cNvPr id="8202" name="Oval 10"/>
            <p:cNvSpPr>
              <a:spLocks noChangeArrowheads="1"/>
            </p:cNvSpPr>
            <p:nvPr/>
          </p:nvSpPr>
          <p:spPr bwMode="auto">
            <a:xfrm rot="5386261">
              <a:off x="4008" y="1808"/>
              <a:ext cx="136" cy="136"/>
            </a:xfrm>
            <a:prstGeom prst="ellipse">
              <a:avLst/>
            </a:prstGeom>
            <a:solidFill>
              <a:schemeClr val="bg1"/>
            </a:solidFill>
            <a:ln w="12700">
              <a:solidFill>
                <a:srgbClr val="000000"/>
              </a:solidFill>
              <a:round/>
              <a:headEnd/>
              <a:tailEnd/>
            </a:ln>
          </p:spPr>
          <p:txBody>
            <a:bodyPr>
              <a:prstTxWarp prst="textNoShape">
                <a:avLst/>
              </a:prstTxWarp>
            </a:bodyPr>
            <a:lstStyle/>
            <a:p>
              <a:endParaRPr lang="en-US"/>
            </a:p>
          </p:txBody>
        </p:sp>
        <p:sp>
          <p:nvSpPr>
            <p:cNvPr id="8203" name="Oval 11"/>
            <p:cNvSpPr>
              <a:spLocks noChangeArrowheads="1"/>
            </p:cNvSpPr>
            <p:nvPr/>
          </p:nvSpPr>
          <p:spPr bwMode="auto">
            <a:xfrm rot="5386261">
              <a:off x="3884" y="1852"/>
              <a:ext cx="68" cy="60"/>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endParaRPr lang="en-US"/>
            </a:p>
          </p:txBody>
        </p:sp>
        <p:sp>
          <p:nvSpPr>
            <p:cNvPr id="8204" name="Freeform 12"/>
            <p:cNvSpPr>
              <a:spLocks/>
            </p:cNvSpPr>
            <p:nvPr/>
          </p:nvSpPr>
          <p:spPr bwMode="auto">
            <a:xfrm rot="5386261">
              <a:off x="3848" y="1859"/>
              <a:ext cx="100" cy="56"/>
            </a:xfrm>
            <a:custGeom>
              <a:avLst/>
              <a:gdLst/>
              <a:ahLst/>
              <a:cxnLst>
                <a:cxn ang="0">
                  <a:pos x="0" y="18"/>
                </a:cxn>
                <a:cxn ang="0">
                  <a:pos x="24" y="4"/>
                </a:cxn>
                <a:cxn ang="0">
                  <a:pos x="72" y="0"/>
                </a:cxn>
                <a:cxn ang="0">
                  <a:pos x="78" y="12"/>
                </a:cxn>
                <a:cxn ang="0">
                  <a:pos x="100" y="20"/>
                </a:cxn>
                <a:cxn ang="0">
                  <a:pos x="40" y="56"/>
                </a:cxn>
                <a:cxn ang="0">
                  <a:pos x="0" y="18"/>
                </a:cxn>
              </a:cxnLst>
              <a:rect l="0" t="0" r="r" b="b"/>
              <a:pathLst>
                <a:path w="100" h="56">
                  <a:moveTo>
                    <a:pt x="0" y="18"/>
                  </a:moveTo>
                  <a:lnTo>
                    <a:pt x="24" y="4"/>
                  </a:lnTo>
                  <a:lnTo>
                    <a:pt x="72" y="0"/>
                  </a:lnTo>
                  <a:lnTo>
                    <a:pt x="78" y="12"/>
                  </a:lnTo>
                  <a:lnTo>
                    <a:pt x="100" y="20"/>
                  </a:lnTo>
                  <a:lnTo>
                    <a:pt x="40" y="56"/>
                  </a:lnTo>
                  <a:lnTo>
                    <a:pt x="0" y="18"/>
                  </a:lnTo>
                  <a:close/>
                </a:path>
              </a:pathLst>
            </a:custGeom>
            <a:solidFill>
              <a:schemeClr val="folHlink"/>
            </a:solidFill>
            <a:ln w="9525">
              <a:noFill/>
              <a:round/>
              <a:headEnd/>
              <a:tailEnd/>
            </a:ln>
            <a:effectLst/>
          </p:spPr>
          <p:txBody>
            <a:bodyPr wrap="none" anchor="ctr">
              <a:prstTxWarp prst="textNoShape">
                <a:avLst/>
              </a:prstTxWarp>
            </a:bodyPr>
            <a:lstStyle/>
            <a:p>
              <a:endParaRPr lang="en-US"/>
            </a:p>
          </p:txBody>
        </p:sp>
        <p:sp>
          <p:nvSpPr>
            <p:cNvPr id="8205" name="Rectangle 13"/>
            <p:cNvSpPr>
              <a:spLocks noChangeArrowheads="1"/>
            </p:cNvSpPr>
            <p:nvPr/>
          </p:nvSpPr>
          <p:spPr bwMode="auto">
            <a:xfrm rot="5386261">
              <a:off x="4190" y="1851"/>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8206" name="Rectangle 14"/>
            <p:cNvSpPr>
              <a:spLocks noChangeArrowheads="1"/>
            </p:cNvSpPr>
            <p:nvPr/>
          </p:nvSpPr>
          <p:spPr bwMode="auto">
            <a:xfrm rot="5386261">
              <a:off x="4366" y="1851"/>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8207" name="AutoShape 15"/>
            <p:cNvSpPr>
              <a:spLocks noChangeArrowheads="1"/>
            </p:cNvSpPr>
            <p:nvPr/>
          </p:nvSpPr>
          <p:spPr bwMode="auto">
            <a:xfrm>
              <a:off x="2184" y="1440"/>
              <a:ext cx="1296" cy="864"/>
            </a:xfrm>
            <a:prstGeom prst="roundRect">
              <a:avLst>
                <a:gd name="adj" fmla="val 50000"/>
              </a:avLst>
            </a:prstGeom>
            <a:solidFill>
              <a:srgbClr val="009999"/>
            </a:solidFill>
            <a:ln w="9525">
              <a:solidFill>
                <a:schemeClr val="tx1"/>
              </a:solidFill>
              <a:round/>
              <a:headEnd/>
              <a:tailEnd/>
            </a:ln>
            <a:effectLst/>
          </p:spPr>
          <p:txBody>
            <a:bodyPr wrap="none" anchor="ctr">
              <a:prstTxWarp prst="textNoShape">
                <a:avLst/>
              </a:prstTxWarp>
            </a:bodyPr>
            <a:lstStyle/>
            <a:p>
              <a:endParaRPr lang="en-US"/>
            </a:p>
          </p:txBody>
        </p:sp>
        <p:sp>
          <p:nvSpPr>
            <p:cNvPr id="8208" name="AutoShape 16"/>
            <p:cNvSpPr>
              <a:spLocks noChangeArrowheads="1"/>
            </p:cNvSpPr>
            <p:nvPr/>
          </p:nvSpPr>
          <p:spPr bwMode="auto">
            <a:xfrm>
              <a:off x="2258" y="1488"/>
              <a:ext cx="1152" cy="768"/>
            </a:xfrm>
            <a:prstGeom prst="roundRect">
              <a:avLst>
                <a:gd name="adj" fmla="val 50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8209" name="Oval 17"/>
            <p:cNvSpPr>
              <a:spLocks noChangeArrowheads="1"/>
            </p:cNvSpPr>
            <p:nvPr/>
          </p:nvSpPr>
          <p:spPr bwMode="auto">
            <a:xfrm>
              <a:off x="2738" y="1392"/>
              <a:ext cx="152" cy="99"/>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8210" name="AutoShape 18"/>
            <p:cNvSpPr>
              <a:spLocks noChangeArrowheads="1"/>
            </p:cNvSpPr>
            <p:nvPr/>
          </p:nvSpPr>
          <p:spPr bwMode="auto">
            <a:xfrm>
              <a:off x="2786" y="1395"/>
              <a:ext cx="57" cy="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8211" name="Line 19"/>
            <p:cNvSpPr>
              <a:spLocks noChangeShapeType="1"/>
            </p:cNvSpPr>
            <p:nvPr/>
          </p:nvSpPr>
          <p:spPr bwMode="auto">
            <a:xfrm flipH="1" flipV="1">
              <a:off x="2784" y="1392"/>
              <a:ext cx="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12" name="Line 20"/>
            <p:cNvSpPr>
              <a:spLocks noChangeShapeType="1"/>
            </p:cNvSpPr>
            <p:nvPr/>
          </p:nvSpPr>
          <p:spPr bwMode="auto">
            <a:xfrm>
              <a:off x="2784" y="1440"/>
              <a:ext cx="41"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13" name="Line 21"/>
            <p:cNvSpPr>
              <a:spLocks noChangeShapeType="1"/>
            </p:cNvSpPr>
            <p:nvPr/>
          </p:nvSpPr>
          <p:spPr bwMode="auto">
            <a:xfrm flipV="1">
              <a:off x="2832" y="1392"/>
              <a:ext cx="48"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14" name="Rectangle 22"/>
            <p:cNvSpPr>
              <a:spLocks noChangeArrowheads="1"/>
            </p:cNvSpPr>
            <p:nvPr/>
          </p:nvSpPr>
          <p:spPr bwMode="auto">
            <a:xfrm>
              <a:off x="2788" y="1386"/>
              <a:ext cx="54" cy="11"/>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grpSp>
          <p:nvGrpSpPr>
            <p:cNvPr id="3" name="Group 23"/>
            <p:cNvGrpSpPr>
              <a:grpSpLocks/>
            </p:cNvGrpSpPr>
            <p:nvPr/>
          </p:nvGrpSpPr>
          <p:grpSpPr bwMode="auto">
            <a:xfrm>
              <a:off x="2370" y="1910"/>
              <a:ext cx="152" cy="152"/>
              <a:chOff x="1720" y="2652"/>
              <a:chExt cx="152" cy="152"/>
            </a:xfrm>
          </p:grpSpPr>
          <p:sp>
            <p:nvSpPr>
              <p:cNvPr id="8216" name="Oval 24"/>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17" name="Oval 25"/>
              <p:cNvSpPr>
                <a:spLocks noChangeArrowheads="1"/>
              </p:cNvSpPr>
              <p:nvPr/>
            </p:nvSpPr>
            <p:spPr bwMode="auto">
              <a:xfrm>
                <a:off x="1720" y="2652"/>
                <a:ext cx="136" cy="13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18" name="Oval 26"/>
              <p:cNvSpPr>
                <a:spLocks noChangeArrowheads="1"/>
              </p:cNvSpPr>
              <p:nvPr/>
            </p:nvSpPr>
            <p:spPr bwMode="auto">
              <a:xfrm>
                <a:off x="1728" y="2660"/>
                <a:ext cx="120" cy="12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19" name="Oval 27"/>
              <p:cNvSpPr>
                <a:spLocks noChangeArrowheads="1"/>
              </p:cNvSpPr>
              <p:nvPr/>
            </p:nvSpPr>
            <p:spPr bwMode="auto">
              <a:xfrm>
                <a:off x="1728" y="2660"/>
                <a:ext cx="104" cy="104"/>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20" name="Oval 28"/>
              <p:cNvSpPr>
                <a:spLocks noChangeArrowheads="1"/>
              </p:cNvSpPr>
              <p:nvPr/>
            </p:nvSpPr>
            <p:spPr bwMode="auto">
              <a:xfrm>
                <a:off x="1736" y="2668"/>
                <a:ext cx="88" cy="88"/>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21" name="Oval 29"/>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22" name="Oval 30"/>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23" name="Oval 31"/>
              <p:cNvSpPr>
                <a:spLocks noChangeArrowheads="1"/>
              </p:cNvSpPr>
              <p:nvPr/>
            </p:nvSpPr>
            <p:spPr bwMode="auto">
              <a:xfrm>
                <a:off x="1736" y="2668"/>
                <a:ext cx="56" cy="5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24" name="Oval 32"/>
              <p:cNvSpPr>
                <a:spLocks noChangeArrowheads="1"/>
              </p:cNvSpPr>
              <p:nvPr/>
            </p:nvSpPr>
            <p:spPr bwMode="auto">
              <a:xfrm>
                <a:off x="1744" y="2676"/>
                <a:ext cx="40" cy="4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8225" name="Oval 33"/>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12700">
                <a:solidFill>
                  <a:srgbClr val="000000"/>
                </a:solidFill>
                <a:round/>
                <a:headEnd/>
                <a:tailEnd/>
              </a:ln>
            </p:spPr>
            <p:txBody>
              <a:bodyPr>
                <a:prstTxWarp prst="textNoShape">
                  <a:avLst/>
                </a:prstTxWarp>
              </a:bodyPr>
              <a:lstStyle/>
              <a:p>
                <a:endParaRPr lang="en-US"/>
              </a:p>
            </p:txBody>
          </p:sp>
        </p:grpSp>
        <p:sp>
          <p:nvSpPr>
            <p:cNvPr id="8235" name="Oval 43"/>
            <p:cNvSpPr>
              <a:spLocks noChangeArrowheads="1"/>
            </p:cNvSpPr>
            <p:nvPr/>
          </p:nvSpPr>
          <p:spPr bwMode="auto">
            <a:xfrm rot="5400000">
              <a:off x="3380" y="1842"/>
              <a:ext cx="152" cy="99"/>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8236" name="Line 44"/>
            <p:cNvSpPr>
              <a:spLocks noChangeShapeType="1"/>
            </p:cNvSpPr>
            <p:nvPr/>
          </p:nvSpPr>
          <p:spPr bwMode="auto">
            <a:xfrm rot="5400000" flipV="1">
              <a:off x="3467" y="1883"/>
              <a:ext cx="25" cy="4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37" name="Rectangle 45"/>
            <p:cNvSpPr>
              <a:spLocks noChangeArrowheads="1"/>
            </p:cNvSpPr>
            <p:nvPr/>
          </p:nvSpPr>
          <p:spPr bwMode="auto">
            <a:xfrm rot="5400000">
              <a:off x="3485" y="1887"/>
              <a:ext cx="54" cy="11"/>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8238" name="AutoShape 46"/>
            <p:cNvSpPr>
              <a:spLocks noChangeArrowheads="1"/>
            </p:cNvSpPr>
            <p:nvPr/>
          </p:nvSpPr>
          <p:spPr bwMode="auto">
            <a:xfrm rot="-5400000">
              <a:off x="3458" y="1870"/>
              <a:ext cx="48" cy="48"/>
            </a:xfrm>
            <a:prstGeom prst="triangle">
              <a:avLst>
                <a:gd name="adj" fmla="val 50000"/>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8239" name="Line 47"/>
            <p:cNvSpPr>
              <a:spLocks noChangeShapeType="1"/>
            </p:cNvSpPr>
            <p:nvPr/>
          </p:nvSpPr>
          <p:spPr bwMode="auto">
            <a:xfrm rot="5400000">
              <a:off x="3464" y="1857"/>
              <a:ext cx="31" cy="48"/>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40" name="Line 48"/>
            <p:cNvSpPr>
              <a:spLocks noChangeShapeType="1"/>
            </p:cNvSpPr>
            <p:nvPr/>
          </p:nvSpPr>
          <p:spPr bwMode="auto">
            <a:xfrm flipH="1" flipV="1">
              <a:off x="3501" y="1872"/>
              <a:ext cx="3" cy="68"/>
            </a:xfrm>
            <a:prstGeom prst="line">
              <a:avLst/>
            </a:prstGeom>
            <a:noFill/>
            <a:ln w="9525">
              <a:noFill/>
              <a:round/>
              <a:headEnd/>
              <a:tailEnd/>
            </a:ln>
            <a:effectLst/>
          </p:spPr>
          <p:txBody>
            <a:bodyPr wrap="none" anchor="ctr">
              <a:prstTxWarp prst="textNoShape">
                <a:avLst/>
              </a:prstTxWarp>
            </a:bodyPr>
            <a:lstStyle/>
            <a:p>
              <a:endParaRPr lang="en-US"/>
            </a:p>
          </p:txBody>
        </p:sp>
        <p:sp>
          <p:nvSpPr>
            <p:cNvPr id="8241" name="Oval 49"/>
            <p:cNvSpPr>
              <a:spLocks noChangeArrowheads="1"/>
            </p:cNvSpPr>
            <p:nvPr/>
          </p:nvSpPr>
          <p:spPr bwMode="auto">
            <a:xfrm rot="16200000" flipH="1">
              <a:off x="2134" y="1802"/>
              <a:ext cx="152" cy="99"/>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8242" name="Rectangle 50"/>
            <p:cNvSpPr>
              <a:spLocks noChangeArrowheads="1"/>
            </p:cNvSpPr>
            <p:nvPr/>
          </p:nvSpPr>
          <p:spPr bwMode="auto">
            <a:xfrm rot="16200000" flipH="1">
              <a:off x="2131" y="1847"/>
              <a:ext cx="54" cy="11"/>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8243" name="Line 51"/>
            <p:cNvSpPr>
              <a:spLocks noChangeShapeType="1"/>
            </p:cNvSpPr>
            <p:nvPr/>
          </p:nvSpPr>
          <p:spPr bwMode="auto">
            <a:xfrm flipH="1">
              <a:off x="2168" y="1776"/>
              <a:ext cx="2" cy="48"/>
            </a:xfrm>
            <a:prstGeom prst="line">
              <a:avLst/>
            </a:prstGeom>
            <a:noFill/>
            <a:ln w="9525">
              <a:noFill/>
              <a:round/>
              <a:headEnd/>
              <a:tailEnd/>
            </a:ln>
            <a:effectLst/>
          </p:spPr>
          <p:txBody>
            <a:bodyPr wrap="none" anchor="ctr">
              <a:prstTxWarp prst="textNoShape">
                <a:avLst/>
              </a:prstTxWarp>
            </a:bodyPr>
            <a:lstStyle/>
            <a:p>
              <a:endParaRPr lang="en-US"/>
            </a:p>
          </p:txBody>
        </p:sp>
        <p:sp>
          <p:nvSpPr>
            <p:cNvPr id="8244" name="Rectangle 52"/>
            <p:cNvSpPr>
              <a:spLocks noChangeArrowheads="1"/>
            </p:cNvSpPr>
            <p:nvPr/>
          </p:nvSpPr>
          <p:spPr bwMode="auto">
            <a:xfrm>
              <a:off x="2160" y="1828"/>
              <a:ext cx="48" cy="48"/>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8248" name="Freeform 56"/>
            <p:cNvSpPr>
              <a:spLocks/>
            </p:cNvSpPr>
            <p:nvPr/>
          </p:nvSpPr>
          <p:spPr bwMode="auto">
            <a:xfrm>
              <a:off x="4028" y="1830"/>
              <a:ext cx="72" cy="85"/>
            </a:xfrm>
            <a:custGeom>
              <a:avLst/>
              <a:gdLst/>
              <a:ahLst/>
              <a:cxnLst>
                <a:cxn ang="0">
                  <a:pos x="363" y="0"/>
                </a:cxn>
                <a:cxn ang="0">
                  <a:pos x="364" y="384"/>
                </a:cxn>
                <a:cxn ang="0">
                  <a:pos x="240" y="384"/>
                </a:cxn>
                <a:cxn ang="0">
                  <a:pos x="240" y="262"/>
                </a:cxn>
                <a:cxn ang="0">
                  <a:pos x="58" y="261"/>
                </a:cxn>
                <a:cxn ang="0">
                  <a:pos x="2" y="203"/>
                </a:cxn>
                <a:cxn ang="0">
                  <a:pos x="60" y="129"/>
                </a:cxn>
                <a:cxn ang="0">
                  <a:pos x="239" y="130"/>
                </a:cxn>
                <a:cxn ang="0">
                  <a:pos x="239" y="0"/>
                </a:cxn>
                <a:cxn ang="0">
                  <a:pos x="363" y="0"/>
                </a:cxn>
              </a:cxnLst>
              <a:rect l="0" t="0" r="r" b="b"/>
              <a:pathLst>
                <a:path w="364" h="384">
                  <a:moveTo>
                    <a:pt x="363" y="0"/>
                  </a:moveTo>
                  <a:lnTo>
                    <a:pt x="364" y="384"/>
                  </a:lnTo>
                  <a:lnTo>
                    <a:pt x="240" y="384"/>
                  </a:lnTo>
                  <a:lnTo>
                    <a:pt x="240" y="262"/>
                  </a:lnTo>
                  <a:lnTo>
                    <a:pt x="58" y="261"/>
                  </a:lnTo>
                  <a:cubicBezTo>
                    <a:pt x="18" y="251"/>
                    <a:pt x="1" y="225"/>
                    <a:pt x="2" y="203"/>
                  </a:cubicBezTo>
                  <a:cubicBezTo>
                    <a:pt x="0" y="165"/>
                    <a:pt x="13" y="139"/>
                    <a:pt x="60" y="129"/>
                  </a:cubicBezTo>
                  <a:lnTo>
                    <a:pt x="239" y="130"/>
                  </a:lnTo>
                  <a:lnTo>
                    <a:pt x="239" y="0"/>
                  </a:lnTo>
                  <a:lnTo>
                    <a:pt x="363"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49" name="Rectangle 57"/>
            <p:cNvSpPr>
              <a:spLocks noChangeArrowheads="1"/>
            </p:cNvSpPr>
            <p:nvPr/>
          </p:nvSpPr>
          <p:spPr bwMode="auto">
            <a:xfrm>
              <a:off x="4445" y="1824"/>
              <a:ext cx="307"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Nerve 2</a:t>
              </a:r>
              <a:endParaRPr lang="en-GB" sz="2400">
                <a:latin typeface="Times" charset="0"/>
              </a:endParaRPr>
            </a:p>
          </p:txBody>
        </p:sp>
        <p:sp>
          <p:nvSpPr>
            <p:cNvPr id="8251" name="Line 59"/>
            <p:cNvSpPr>
              <a:spLocks noChangeShapeType="1"/>
            </p:cNvSpPr>
            <p:nvPr/>
          </p:nvSpPr>
          <p:spPr bwMode="auto">
            <a:xfrm rot="5386261">
              <a:off x="3846" y="1794"/>
              <a:ext cx="0" cy="15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52" name="Freeform 60"/>
            <p:cNvSpPr>
              <a:spLocks/>
            </p:cNvSpPr>
            <p:nvPr/>
          </p:nvSpPr>
          <p:spPr bwMode="auto">
            <a:xfrm>
              <a:off x="3624" y="1858"/>
              <a:ext cx="72" cy="85"/>
            </a:xfrm>
            <a:custGeom>
              <a:avLst/>
              <a:gdLst/>
              <a:ahLst/>
              <a:cxnLst>
                <a:cxn ang="0">
                  <a:pos x="363" y="0"/>
                </a:cxn>
                <a:cxn ang="0">
                  <a:pos x="364" y="384"/>
                </a:cxn>
                <a:cxn ang="0">
                  <a:pos x="240" y="384"/>
                </a:cxn>
                <a:cxn ang="0">
                  <a:pos x="240" y="262"/>
                </a:cxn>
                <a:cxn ang="0">
                  <a:pos x="58" y="261"/>
                </a:cxn>
                <a:cxn ang="0">
                  <a:pos x="2" y="203"/>
                </a:cxn>
                <a:cxn ang="0">
                  <a:pos x="60" y="129"/>
                </a:cxn>
                <a:cxn ang="0">
                  <a:pos x="239" y="130"/>
                </a:cxn>
                <a:cxn ang="0">
                  <a:pos x="239" y="0"/>
                </a:cxn>
                <a:cxn ang="0">
                  <a:pos x="363" y="0"/>
                </a:cxn>
              </a:cxnLst>
              <a:rect l="0" t="0" r="r" b="b"/>
              <a:pathLst>
                <a:path w="364" h="384">
                  <a:moveTo>
                    <a:pt x="363" y="0"/>
                  </a:moveTo>
                  <a:lnTo>
                    <a:pt x="364" y="384"/>
                  </a:lnTo>
                  <a:lnTo>
                    <a:pt x="240" y="384"/>
                  </a:lnTo>
                  <a:lnTo>
                    <a:pt x="240" y="262"/>
                  </a:lnTo>
                  <a:lnTo>
                    <a:pt x="58" y="261"/>
                  </a:lnTo>
                  <a:cubicBezTo>
                    <a:pt x="18" y="251"/>
                    <a:pt x="1" y="225"/>
                    <a:pt x="2" y="203"/>
                  </a:cubicBezTo>
                  <a:cubicBezTo>
                    <a:pt x="0" y="165"/>
                    <a:pt x="13" y="139"/>
                    <a:pt x="60" y="129"/>
                  </a:cubicBezTo>
                  <a:lnTo>
                    <a:pt x="239" y="130"/>
                  </a:lnTo>
                  <a:lnTo>
                    <a:pt x="239" y="0"/>
                  </a:lnTo>
                  <a:lnTo>
                    <a:pt x="363"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26" name="Rectangle 34"/>
            <p:cNvSpPr>
              <a:spLocks noChangeArrowheads="1"/>
            </p:cNvSpPr>
            <p:nvPr/>
          </p:nvSpPr>
          <p:spPr bwMode="auto">
            <a:xfrm>
              <a:off x="2746" y="498"/>
              <a:ext cx="76" cy="21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8227" name="Oval 35"/>
            <p:cNvSpPr>
              <a:spLocks noChangeArrowheads="1"/>
            </p:cNvSpPr>
            <p:nvPr/>
          </p:nvSpPr>
          <p:spPr bwMode="auto">
            <a:xfrm>
              <a:off x="2630" y="702"/>
              <a:ext cx="304" cy="312"/>
            </a:xfrm>
            <a:prstGeom prst="ellipse">
              <a:avLst/>
            </a:prstGeom>
            <a:solidFill>
              <a:schemeClr val="accent1"/>
            </a:solidFill>
            <a:ln w="12700">
              <a:solidFill>
                <a:srgbClr val="000000"/>
              </a:solidFill>
              <a:round/>
              <a:headEnd/>
              <a:tailEnd/>
            </a:ln>
          </p:spPr>
          <p:txBody>
            <a:bodyPr>
              <a:prstTxWarp prst="textNoShape">
                <a:avLst/>
              </a:prstTxWarp>
            </a:bodyPr>
            <a:lstStyle/>
            <a:p>
              <a:endParaRPr lang="en-US"/>
            </a:p>
          </p:txBody>
        </p:sp>
        <p:sp>
          <p:nvSpPr>
            <p:cNvPr id="8228" name="Oval 36"/>
            <p:cNvSpPr>
              <a:spLocks noChangeArrowheads="1"/>
            </p:cNvSpPr>
            <p:nvPr/>
          </p:nvSpPr>
          <p:spPr bwMode="auto">
            <a:xfrm>
              <a:off x="2710" y="782"/>
              <a:ext cx="136" cy="136"/>
            </a:xfrm>
            <a:prstGeom prst="ellipse">
              <a:avLst/>
            </a:prstGeom>
            <a:solidFill>
              <a:schemeClr val="bg1"/>
            </a:solidFill>
            <a:ln w="12700">
              <a:solidFill>
                <a:srgbClr val="000000"/>
              </a:solidFill>
              <a:round/>
              <a:headEnd/>
              <a:tailEnd/>
            </a:ln>
          </p:spPr>
          <p:txBody>
            <a:bodyPr>
              <a:prstTxWarp prst="textNoShape">
                <a:avLst/>
              </a:prstTxWarp>
            </a:bodyPr>
            <a:lstStyle/>
            <a:p>
              <a:endParaRPr lang="en-US"/>
            </a:p>
          </p:txBody>
        </p:sp>
        <p:sp>
          <p:nvSpPr>
            <p:cNvPr id="8229" name="Rectangle 37"/>
            <p:cNvSpPr>
              <a:spLocks noChangeArrowheads="1"/>
            </p:cNvSpPr>
            <p:nvPr/>
          </p:nvSpPr>
          <p:spPr bwMode="auto">
            <a:xfrm>
              <a:off x="2610" y="378"/>
              <a:ext cx="307"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Nerve 1</a:t>
              </a:r>
              <a:endParaRPr lang="en-GB" sz="2400">
                <a:latin typeface="Times" charset="0"/>
              </a:endParaRPr>
            </a:p>
          </p:txBody>
        </p:sp>
        <p:sp>
          <p:nvSpPr>
            <p:cNvPr id="8230" name="Freeform 38"/>
            <p:cNvSpPr>
              <a:spLocks/>
            </p:cNvSpPr>
            <p:nvPr/>
          </p:nvSpPr>
          <p:spPr bwMode="auto">
            <a:xfrm>
              <a:off x="2726" y="820"/>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31" name="Oval 39"/>
            <p:cNvSpPr>
              <a:spLocks noChangeArrowheads="1"/>
            </p:cNvSpPr>
            <p:nvPr/>
          </p:nvSpPr>
          <p:spPr bwMode="auto">
            <a:xfrm>
              <a:off x="2750" y="978"/>
              <a:ext cx="68" cy="60"/>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endParaRPr lang="en-US"/>
            </a:p>
          </p:txBody>
        </p:sp>
        <p:sp>
          <p:nvSpPr>
            <p:cNvPr id="8232" name="Freeform 40"/>
            <p:cNvSpPr>
              <a:spLocks/>
            </p:cNvSpPr>
            <p:nvPr/>
          </p:nvSpPr>
          <p:spPr bwMode="auto">
            <a:xfrm>
              <a:off x="2738" y="1000"/>
              <a:ext cx="100" cy="56"/>
            </a:xfrm>
            <a:custGeom>
              <a:avLst/>
              <a:gdLst/>
              <a:ahLst/>
              <a:cxnLst>
                <a:cxn ang="0">
                  <a:pos x="0" y="18"/>
                </a:cxn>
                <a:cxn ang="0">
                  <a:pos x="24" y="4"/>
                </a:cxn>
                <a:cxn ang="0">
                  <a:pos x="72" y="0"/>
                </a:cxn>
                <a:cxn ang="0">
                  <a:pos x="78" y="12"/>
                </a:cxn>
                <a:cxn ang="0">
                  <a:pos x="100" y="20"/>
                </a:cxn>
                <a:cxn ang="0">
                  <a:pos x="40" y="56"/>
                </a:cxn>
                <a:cxn ang="0">
                  <a:pos x="0" y="18"/>
                </a:cxn>
              </a:cxnLst>
              <a:rect l="0" t="0" r="r" b="b"/>
              <a:pathLst>
                <a:path w="100" h="56">
                  <a:moveTo>
                    <a:pt x="0" y="18"/>
                  </a:moveTo>
                  <a:lnTo>
                    <a:pt x="24" y="4"/>
                  </a:lnTo>
                  <a:lnTo>
                    <a:pt x="72" y="0"/>
                  </a:lnTo>
                  <a:lnTo>
                    <a:pt x="78" y="12"/>
                  </a:lnTo>
                  <a:lnTo>
                    <a:pt x="100" y="20"/>
                  </a:lnTo>
                  <a:lnTo>
                    <a:pt x="40" y="56"/>
                  </a:lnTo>
                  <a:lnTo>
                    <a:pt x="0" y="18"/>
                  </a:lnTo>
                  <a:close/>
                </a:path>
              </a:pathLst>
            </a:custGeom>
            <a:solidFill>
              <a:schemeClr val="folHlink"/>
            </a:solidFill>
            <a:ln w="9525">
              <a:noFill/>
              <a:round/>
              <a:headEnd/>
              <a:tailEnd/>
            </a:ln>
            <a:effectLst/>
          </p:spPr>
          <p:txBody>
            <a:bodyPr wrap="none" anchor="ctr">
              <a:prstTxWarp prst="textNoShape">
                <a:avLst/>
              </a:prstTxWarp>
            </a:bodyPr>
            <a:lstStyle/>
            <a:p>
              <a:endParaRPr lang="en-US"/>
            </a:p>
          </p:txBody>
        </p:sp>
        <p:sp>
          <p:nvSpPr>
            <p:cNvPr id="8233" name="Rectangle 41"/>
            <p:cNvSpPr>
              <a:spLocks noChangeArrowheads="1"/>
            </p:cNvSpPr>
            <p:nvPr/>
          </p:nvSpPr>
          <p:spPr bwMode="auto">
            <a:xfrm>
              <a:off x="2750" y="670"/>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8234" name="Rectangle 42"/>
            <p:cNvSpPr>
              <a:spLocks noChangeArrowheads="1"/>
            </p:cNvSpPr>
            <p:nvPr/>
          </p:nvSpPr>
          <p:spPr bwMode="auto">
            <a:xfrm>
              <a:off x="2750" y="494"/>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8245" name="Line 53"/>
            <p:cNvSpPr>
              <a:spLocks noChangeShapeType="1"/>
            </p:cNvSpPr>
            <p:nvPr/>
          </p:nvSpPr>
          <p:spPr bwMode="auto">
            <a:xfrm flipH="1">
              <a:off x="2208" y="1824"/>
              <a:ext cx="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46" name="Line 54"/>
            <p:cNvSpPr>
              <a:spLocks noChangeShapeType="1"/>
            </p:cNvSpPr>
            <p:nvPr/>
          </p:nvSpPr>
          <p:spPr bwMode="auto">
            <a:xfrm>
              <a:off x="2202" y="1872"/>
              <a:ext cx="6"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47" name="Line 55"/>
            <p:cNvSpPr>
              <a:spLocks noChangeShapeType="1"/>
            </p:cNvSpPr>
            <p:nvPr/>
          </p:nvSpPr>
          <p:spPr bwMode="auto">
            <a:xfrm flipH="1" flipV="1">
              <a:off x="2208" y="1872"/>
              <a:ext cx="0" cy="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53" name="Freeform 61"/>
            <p:cNvSpPr>
              <a:spLocks/>
            </p:cNvSpPr>
            <p:nvPr/>
          </p:nvSpPr>
          <p:spPr bwMode="auto">
            <a:xfrm>
              <a:off x="2742" y="1212"/>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54" name="Line 62"/>
            <p:cNvSpPr>
              <a:spLocks noChangeShapeType="1"/>
            </p:cNvSpPr>
            <p:nvPr/>
          </p:nvSpPr>
          <p:spPr bwMode="auto">
            <a:xfrm>
              <a:off x="2786" y="1008"/>
              <a:ext cx="0" cy="15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55" name="Freeform 63"/>
            <p:cNvSpPr>
              <a:spLocks/>
            </p:cNvSpPr>
            <p:nvPr/>
          </p:nvSpPr>
          <p:spPr bwMode="auto">
            <a:xfrm>
              <a:off x="1699" y="1814"/>
              <a:ext cx="89" cy="103"/>
            </a:xfrm>
            <a:custGeom>
              <a:avLst/>
              <a:gdLst/>
              <a:ahLst/>
              <a:cxnLst>
                <a:cxn ang="0">
                  <a:pos x="0" y="0"/>
                </a:cxn>
                <a:cxn ang="0">
                  <a:pos x="0" y="199"/>
                </a:cxn>
                <a:cxn ang="0">
                  <a:pos x="58" y="199"/>
                </a:cxn>
                <a:cxn ang="0">
                  <a:pos x="58" y="136"/>
                </a:cxn>
                <a:cxn ang="0">
                  <a:pos x="130" y="104"/>
                </a:cxn>
                <a:cxn ang="0">
                  <a:pos x="58" y="67"/>
                </a:cxn>
                <a:cxn ang="0">
                  <a:pos x="58" y="0"/>
                </a:cxn>
                <a:cxn ang="0">
                  <a:pos x="0" y="0"/>
                </a:cxn>
              </a:cxnLst>
              <a:rect l="0" t="0" r="r" b="b"/>
              <a:pathLst>
                <a:path w="130" h="199">
                  <a:moveTo>
                    <a:pt x="0" y="0"/>
                  </a:moveTo>
                  <a:lnTo>
                    <a:pt x="0" y="199"/>
                  </a:lnTo>
                  <a:lnTo>
                    <a:pt x="58" y="199"/>
                  </a:lnTo>
                  <a:lnTo>
                    <a:pt x="58" y="136"/>
                  </a:lnTo>
                  <a:lnTo>
                    <a:pt x="130" y="104"/>
                  </a:lnTo>
                  <a:cubicBezTo>
                    <a:pt x="130" y="92"/>
                    <a:pt x="69" y="84"/>
                    <a:pt x="58" y="67"/>
                  </a:cubicBezTo>
                  <a:lnTo>
                    <a:pt x="58" y="0"/>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56" name="Rectangle 64"/>
            <p:cNvSpPr>
              <a:spLocks noChangeArrowheads="1"/>
            </p:cNvSpPr>
            <p:nvPr/>
          </p:nvSpPr>
          <p:spPr bwMode="auto">
            <a:xfrm>
              <a:off x="1576" y="1946"/>
              <a:ext cx="363"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Hormone</a:t>
              </a:r>
              <a:endParaRPr lang="en-GB" sz="2400">
                <a:latin typeface="Times" charset="0"/>
              </a:endParaRPr>
            </a:p>
          </p:txBody>
        </p:sp>
        <p:sp>
          <p:nvSpPr>
            <p:cNvPr id="8257" name="Line 65"/>
            <p:cNvSpPr>
              <a:spLocks noChangeShapeType="1"/>
            </p:cNvSpPr>
            <p:nvPr/>
          </p:nvSpPr>
          <p:spPr bwMode="auto">
            <a:xfrm>
              <a:off x="1320" y="1878"/>
              <a:ext cx="240"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8258" name="Rectangle 66"/>
            <p:cNvSpPr>
              <a:spLocks noChangeArrowheads="1"/>
            </p:cNvSpPr>
            <p:nvPr/>
          </p:nvSpPr>
          <p:spPr bwMode="auto">
            <a:xfrm>
              <a:off x="1008" y="1776"/>
              <a:ext cx="254" cy="23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Blood</a:t>
              </a:r>
            </a:p>
            <a:p>
              <a:pPr eaLnBrk="0" hangingPunct="0"/>
              <a:r>
                <a:rPr lang="en-GB" sz="1200">
                  <a:latin typeface="Times" charset="0"/>
                </a:rPr>
                <a:t>supply</a:t>
              </a:r>
              <a:endParaRPr lang="en-GB" sz="2400">
                <a:latin typeface="Times" charset="0"/>
              </a:endParaRPr>
            </a:p>
          </p:txBody>
        </p:sp>
        <p:sp>
          <p:nvSpPr>
            <p:cNvPr id="8259" name="Freeform 67"/>
            <p:cNvSpPr>
              <a:spLocks/>
            </p:cNvSpPr>
            <p:nvPr/>
          </p:nvSpPr>
          <p:spPr bwMode="auto">
            <a:xfrm>
              <a:off x="3720" y="2436"/>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60" name="Freeform 68"/>
            <p:cNvSpPr>
              <a:spLocks/>
            </p:cNvSpPr>
            <p:nvPr/>
          </p:nvSpPr>
          <p:spPr bwMode="auto">
            <a:xfrm>
              <a:off x="3720" y="2532"/>
              <a:ext cx="72" cy="85"/>
            </a:xfrm>
            <a:custGeom>
              <a:avLst/>
              <a:gdLst/>
              <a:ahLst/>
              <a:cxnLst>
                <a:cxn ang="0">
                  <a:pos x="363" y="0"/>
                </a:cxn>
                <a:cxn ang="0">
                  <a:pos x="364" y="384"/>
                </a:cxn>
                <a:cxn ang="0">
                  <a:pos x="240" y="384"/>
                </a:cxn>
                <a:cxn ang="0">
                  <a:pos x="240" y="262"/>
                </a:cxn>
                <a:cxn ang="0">
                  <a:pos x="58" y="261"/>
                </a:cxn>
                <a:cxn ang="0">
                  <a:pos x="2" y="203"/>
                </a:cxn>
                <a:cxn ang="0">
                  <a:pos x="60" y="129"/>
                </a:cxn>
                <a:cxn ang="0">
                  <a:pos x="239" y="130"/>
                </a:cxn>
                <a:cxn ang="0">
                  <a:pos x="239" y="0"/>
                </a:cxn>
                <a:cxn ang="0">
                  <a:pos x="363" y="0"/>
                </a:cxn>
              </a:cxnLst>
              <a:rect l="0" t="0" r="r" b="b"/>
              <a:pathLst>
                <a:path w="364" h="384">
                  <a:moveTo>
                    <a:pt x="363" y="0"/>
                  </a:moveTo>
                  <a:lnTo>
                    <a:pt x="364" y="384"/>
                  </a:lnTo>
                  <a:lnTo>
                    <a:pt x="240" y="384"/>
                  </a:lnTo>
                  <a:lnTo>
                    <a:pt x="240" y="262"/>
                  </a:lnTo>
                  <a:lnTo>
                    <a:pt x="58" y="261"/>
                  </a:lnTo>
                  <a:cubicBezTo>
                    <a:pt x="18" y="251"/>
                    <a:pt x="1" y="225"/>
                    <a:pt x="2" y="203"/>
                  </a:cubicBezTo>
                  <a:cubicBezTo>
                    <a:pt x="0" y="165"/>
                    <a:pt x="13" y="139"/>
                    <a:pt x="60" y="129"/>
                  </a:cubicBezTo>
                  <a:lnTo>
                    <a:pt x="239" y="130"/>
                  </a:lnTo>
                  <a:lnTo>
                    <a:pt x="239" y="0"/>
                  </a:lnTo>
                  <a:lnTo>
                    <a:pt x="363"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8261" name="AutoShape 69"/>
            <p:cNvSpPr>
              <a:spLocks/>
            </p:cNvSpPr>
            <p:nvPr/>
          </p:nvSpPr>
          <p:spPr bwMode="auto">
            <a:xfrm>
              <a:off x="3864" y="2400"/>
              <a:ext cx="48" cy="240"/>
            </a:xfrm>
            <a:prstGeom prst="rightBrace">
              <a:avLst>
                <a:gd name="adj1" fmla="val 41667"/>
                <a:gd name="adj2" fmla="val 50000"/>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8262" name="Rectangle 70"/>
            <p:cNvSpPr>
              <a:spLocks noChangeArrowheads="1"/>
            </p:cNvSpPr>
            <p:nvPr/>
          </p:nvSpPr>
          <p:spPr bwMode="auto">
            <a:xfrm>
              <a:off x="3960" y="2448"/>
              <a:ext cx="695"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Neurotransmitters</a:t>
              </a:r>
              <a:endParaRPr lang="en-GB" sz="2400">
                <a:latin typeface="Times" charset="0"/>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277813"/>
            <a:ext cx="2971800" cy="1139825"/>
          </a:xfrm>
        </p:spPr>
        <p:txBody>
          <a:bodyPr>
            <a:normAutofit fontScale="90000"/>
          </a:bodyPr>
          <a:lstStyle/>
          <a:p>
            <a:r>
              <a:rPr lang="en-US" sz="3600"/>
              <a:t>Binding and action of messenger</a:t>
            </a:r>
          </a:p>
        </p:txBody>
      </p:sp>
      <p:grpSp>
        <p:nvGrpSpPr>
          <p:cNvPr id="2" name="Group 8"/>
          <p:cNvGrpSpPr>
            <a:grpSpLocks/>
          </p:cNvGrpSpPr>
          <p:nvPr/>
        </p:nvGrpSpPr>
        <p:grpSpPr bwMode="auto">
          <a:xfrm>
            <a:off x="6061075" y="460375"/>
            <a:ext cx="2778125" cy="3009900"/>
            <a:chOff x="2976" y="1128"/>
            <a:chExt cx="1750" cy="1896"/>
          </a:xfrm>
        </p:grpSpPr>
        <p:grpSp>
          <p:nvGrpSpPr>
            <p:cNvPr id="3" name="Group 9"/>
            <p:cNvGrpSpPr>
              <a:grpSpLocks/>
            </p:cNvGrpSpPr>
            <p:nvPr/>
          </p:nvGrpSpPr>
          <p:grpSpPr bwMode="auto">
            <a:xfrm>
              <a:off x="3430" y="1128"/>
              <a:ext cx="1296" cy="1896"/>
              <a:chOff x="3430" y="1128"/>
              <a:chExt cx="1296" cy="1896"/>
            </a:xfrm>
          </p:grpSpPr>
          <p:sp>
            <p:nvSpPr>
              <p:cNvPr id="11274" name="AutoShape 10"/>
              <p:cNvSpPr>
                <a:spLocks noChangeArrowheads="1"/>
              </p:cNvSpPr>
              <p:nvPr/>
            </p:nvSpPr>
            <p:spPr bwMode="auto">
              <a:xfrm>
                <a:off x="3430" y="2160"/>
                <a:ext cx="1296" cy="864"/>
              </a:xfrm>
              <a:prstGeom prst="roundRect">
                <a:avLst>
                  <a:gd name="adj" fmla="val 50000"/>
                </a:avLst>
              </a:prstGeom>
              <a:solidFill>
                <a:srgbClr val="009999"/>
              </a:solidFill>
              <a:ln w="9525">
                <a:solidFill>
                  <a:schemeClr val="tx1"/>
                </a:solidFill>
                <a:round/>
                <a:headEnd/>
                <a:tailEnd/>
              </a:ln>
              <a:effectLst/>
            </p:spPr>
            <p:txBody>
              <a:bodyPr wrap="none" anchor="ctr">
                <a:prstTxWarp prst="textNoShape">
                  <a:avLst/>
                </a:prstTxWarp>
              </a:bodyPr>
              <a:lstStyle/>
              <a:p>
                <a:endParaRPr lang="en-US"/>
              </a:p>
            </p:txBody>
          </p:sp>
          <p:sp>
            <p:nvSpPr>
              <p:cNvPr id="11275" name="AutoShape 11"/>
              <p:cNvSpPr>
                <a:spLocks noChangeArrowheads="1"/>
              </p:cNvSpPr>
              <p:nvPr/>
            </p:nvSpPr>
            <p:spPr bwMode="auto">
              <a:xfrm>
                <a:off x="3504" y="2208"/>
                <a:ext cx="1152" cy="768"/>
              </a:xfrm>
              <a:prstGeom prst="roundRect">
                <a:avLst>
                  <a:gd name="adj" fmla="val 50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grpSp>
            <p:nvGrpSpPr>
              <p:cNvPr id="4" name="Group 12"/>
              <p:cNvGrpSpPr>
                <a:grpSpLocks/>
              </p:cNvGrpSpPr>
              <p:nvPr/>
            </p:nvGrpSpPr>
            <p:grpSpPr bwMode="auto">
              <a:xfrm>
                <a:off x="3616" y="2630"/>
                <a:ext cx="152" cy="152"/>
                <a:chOff x="1720" y="2652"/>
                <a:chExt cx="152" cy="152"/>
              </a:xfrm>
            </p:grpSpPr>
            <p:sp>
              <p:nvSpPr>
                <p:cNvPr id="11277" name="Oval 13"/>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78" name="Oval 14"/>
                <p:cNvSpPr>
                  <a:spLocks noChangeArrowheads="1"/>
                </p:cNvSpPr>
                <p:nvPr/>
              </p:nvSpPr>
              <p:spPr bwMode="auto">
                <a:xfrm>
                  <a:off x="1720" y="2652"/>
                  <a:ext cx="136" cy="13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79" name="Oval 15"/>
                <p:cNvSpPr>
                  <a:spLocks noChangeArrowheads="1"/>
                </p:cNvSpPr>
                <p:nvPr/>
              </p:nvSpPr>
              <p:spPr bwMode="auto">
                <a:xfrm>
                  <a:off x="1728" y="2660"/>
                  <a:ext cx="120" cy="12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0" name="Oval 16"/>
                <p:cNvSpPr>
                  <a:spLocks noChangeArrowheads="1"/>
                </p:cNvSpPr>
                <p:nvPr/>
              </p:nvSpPr>
              <p:spPr bwMode="auto">
                <a:xfrm>
                  <a:off x="1728" y="2660"/>
                  <a:ext cx="104" cy="104"/>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1" name="Oval 17"/>
                <p:cNvSpPr>
                  <a:spLocks noChangeArrowheads="1"/>
                </p:cNvSpPr>
                <p:nvPr/>
              </p:nvSpPr>
              <p:spPr bwMode="auto">
                <a:xfrm>
                  <a:off x="1736" y="2668"/>
                  <a:ext cx="88" cy="88"/>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2" name="Oval 18"/>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3" name="Oval 19"/>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4" name="Oval 20"/>
                <p:cNvSpPr>
                  <a:spLocks noChangeArrowheads="1"/>
                </p:cNvSpPr>
                <p:nvPr/>
              </p:nvSpPr>
              <p:spPr bwMode="auto">
                <a:xfrm>
                  <a:off x="1736" y="2668"/>
                  <a:ext cx="56" cy="5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5" name="Oval 21"/>
                <p:cNvSpPr>
                  <a:spLocks noChangeArrowheads="1"/>
                </p:cNvSpPr>
                <p:nvPr/>
              </p:nvSpPr>
              <p:spPr bwMode="auto">
                <a:xfrm>
                  <a:off x="1744" y="2676"/>
                  <a:ext cx="40" cy="4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286" name="Oval 22"/>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12700">
                  <a:solidFill>
                    <a:srgbClr val="000000"/>
                  </a:solidFill>
                  <a:round/>
                  <a:headEnd/>
                  <a:tailEnd/>
                </a:ln>
              </p:spPr>
              <p:txBody>
                <a:bodyPr>
                  <a:prstTxWarp prst="textNoShape">
                    <a:avLst/>
                  </a:prstTxWarp>
                </a:bodyPr>
                <a:lstStyle/>
                <a:p>
                  <a:endParaRPr lang="en-US"/>
                </a:p>
              </p:txBody>
            </p:sp>
          </p:grpSp>
          <p:sp>
            <p:nvSpPr>
              <p:cNvPr id="11287" name="Rectangle 23"/>
              <p:cNvSpPr>
                <a:spLocks noChangeArrowheads="1"/>
              </p:cNvSpPr>
              <p:nvPr/>
            </p:nvSpPr>
            <p:spPr bwMode="auto">
              <a:xfrm>
                <a:off x="3900" y="2850"/>
                <a:ext cx="161"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Cell</a:t>
                </a:r>
                <a:endParaRPr lang="en-GB" sz="2400">
                  <a:latin typeface="Times" charset="0"/>
                </a:endParaRPr>
              </a:p>
            </p:txBody>
          </p:sp>
          <p:sp>
            <p:nvSpPr>
              <p:cNvPr id="11288" name="Rectangle 24"/>
              <p:cNvSpPr>
                <a:spLocks noChangeArrowheads="1"/>
              </p:cNvSpPr>
              <p:nvPr/>
            </p:nvSpPr>
            <p:spPr bwMode="auto">
              <a:xfrm>
                <a:off x="4032" y="1248"/>
                <a:ext cx="76" cy="21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289" name="Oval 25"/>
              <p:cNvSpPr>
                <a:spLocks noChangeArrowheads="1"/>
              </p:cNvSpPr>
              <p:nvPr/>
            </p:nvSpPr>
            <p:spPr bwMode="auto">
              <a:xfrm>
                <a:off x="3916" y="1452"/>
                <a:ext cx="304" cy="312"/>
              </a:xfrm>
              <a:prstGeom prst="ellipse">
                <a:avLst/>
              </a:prstGeom>
              <a:solidFill>
                <a:schemeClr val="accent1"/>
              </a:solidFill>
              <a:ln w="12700">
                <a:solidFill>
                  <a:srgbClr val="000000"/>
                </a:solidFill>
                <a:round/>
                <a:headEnd/>
                <a:tailEnd/>
              </a:ln>
            </p:spPr>
            <p:txBody>
              <a:bodyPr>
                <a:prstTxWarp prst="textNoShape">
                  <a:avLst/>
                </a:prstTxWarp>
              </a:bodyPr>
              <a:lstStyle/>
              <a:p>
                <a:endParaRPr lang="en-US"/>
              </a:p>
            </p:txBody>
          </p:sp>
          <p:sp>
            <p:nvSpPr>
              <p:cNvPr id="11290" name="Oval 26"/>
              <p:cNvSpPr>
                <a:spLocks noChangeArrowheads="1"/>
              </p:cNvSpPr>
              <p:nvPr/>
            </p:nvSpPr>
            <p:spPr bwMode="auto">
              <a:xfrm>
                <a:off x="3996" y="1532"/>
                <a:ext cx="136" cy="136"/>
              </a:xfrm>
              <a:prstGeom prst="ellipse">
                <a:avLst/>
              </a:prstGeom>
              <a:solidFill>
                <a:schemeClr val="bg1"/>
              </a:solidFill>
              <a:ln w="12700">
                <a:solidFill>
                  <a:srgbClr val="000000"/>
                </a:solidFill>
                <a:round/>
                <a:headEnd/>
                <a:tailEnd/>
              </a:ln>
            </p:spPr>
            <p:txBody>
              <a:bodyPr>
                <a:prstTxWarp prst="textNoShape">
                  <a:avLst/>
                </a:prstTxWarp>
              </a:bodyPr>
              <a:lstStyle/>
              <a:p>
                <a:endParaRPr lang="en-US"/>
              </a:p>
            </p:txBody>
          </p:sp>
          <p:sp>
            <p:nvSpPr>
              <p:cNvPr id="11291" name="Rectangle 27"/>
              <p:cNvSpPr>
                <a:spLocks noChangeArrowheads="1"/>
              </p:cNvSpPr>
              <p:nvPr/>
            </p:nvSpPr>
            <p:spPr bwMode="auto">
              <a:xfrm>
                <a:off x="3896" y="1128"/>
                <a:ext cx="235"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Nerve</a:t>
                </a:r>
                <a:endParaRPr lang="en-GB" sz="2400">
                  <a:latin typeface="Times" charset="0"/>
                </a:endParaRPr>
              </a:p>
            </p:txBody>
          </p:sp>
          <p:sp>
            <p:nvSpPr>
              <p:cNvPr id="11292" name="Freeform 28"/>
              <p:cNvSpPr>
                <a:spLocks/>
              </p:cNvSpPr>
              <p:nvPr/>
            </p:nvSpPr>
            <p:spPr bwMode="auto">
              <a:xfrm>
                <a:off x="4012" y="1570"/>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11293" name="Rectangle 29"/>
              <p:cNvSpPr>
                <a:spLocks noChangeArrowheads="1"/>
              </p:cNvSpPr>
              <p:nvPr/>
            </p:nvSpPr>
            <p:spPr bwMode="auto">
              <a:xfrm>
                <a:off x="4036" y="1420"/>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11294" name="Rectangle 30"/>
              <p:cNvSpPr>
                <a:spLocks noChangeArrowheads="1"/>
              </p:cNvSpPr>
              <p:nvPr/>
            </p:nvSpPr>
            <p:spPr bwMode="auto">
              <a:xfrm>
                <a:off x="4036" y="1244"/>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grpSp>
            <p:nvGrpSpPr>
              <p:cNvPr id="5" name="Group 31"/>
              <p:cNvGrpSpPr>
                <a:grpSpLocks/>
              </p:cNvGrpSpPr>
              <p:nvPr/>
            </p:nvGrpSpPr>
            <p:grpSpPr bwMode="auto">
              <a:xfrm>
                <a:off x="3976" y="2076"/>
                <a:ext cx="158" cy="131"/>
                <a:chOff x="3216" y="3456"/>
                <a:chExt cx="638" cy="530"/>
              </a:xfrm>
            </p:grpSpPr>
            <p:sp>
              <p:nvSpPr>
                <p:cNvPr id="11296" name="Oval 32"/>
                <p:cNvSpPr>
                  <a:spLocks noChangeArrowheads="1"/>
                </p:cNvSpPr>
                <p:nvPr/>
              </p:nvSpPr>
              <p:spPr bwMode="auto">
                <a:xfrm>
                  <a:off x="3216" y="3570"/>
                  <a:ext cx="638" cy="41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297" name="Rectangle 33"/>
                <p:cNvSpPr>
                  <a:spLocks noChangeArrowheads="1"/>
                </p:cNvSpPr>
                <p:nvPr/>
              </p:nvSpPr>
              <p:spPr bwMode="auto">
                <a:xfrm>
                  <a:off x="3446" y="3550"/>
                  <a:ext cx="192" cy="24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1298" name="Line 34"/>
                <p:cNvSpPr>
                  <a:spLocks noChangeShapeType="1"/>
                </p:cNvSpPr>
                <p:nvPr/>
              </p:nvSpPr>
              <p:spPr bwMode="auto">
                <a:xfrm>
                  <a:off x="3446" y="3578"/>
                  <a:ext cx="0" cy="214"/>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299" name="Line 35"/>
                <p:cNvSpPr>
                  <a:spLocks noChangeShapeType="1"/>
                </p:cNvSpPr>
                <p:nvPr/>
              </p:nvSpPr>
              <p:spPr bwMode="auto">
                <a:xfrm>
                  <a:off x="3446" y="3792"/>
                  <a:ext cx="190"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300" name="Line 36"/>
                <p:cNvSpPr>
                  <a:spLocks noChangeShapeType="1"/>
                </p:cNvSpPr>
                <p:nvPr/>
              </p:nvSpPr>
              <p:spPr bwMode="auto">
                <a:xfrm flipV="1">
                  <a:off x="3636" y="3580"/>
                  <a:ext cx="0" cy="212"/>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301" name="Freeform 37"/>
                <p:cNvSpPr>
                  <a:spLocks/>
                </p:cNvSpPr>
                <p:nvPr/>
              </p:nvSpPr>
              <p:spPr bwMode="auto">
                <a:xfrm>
                  <a:off x="3310" y="3456"/>
                  <a:ext cx="448" cy="320"/>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grpSp>
        </p:grpSp>
        <p:sp>
          <p:nvSpPr>
            <p:cNvPr id="11302" name="Line 38"/>
            <p:cNvSpPr>
              <a:spLocks noChangeShapeType="1"/>
            </p:cNvSpPr>
            <p:nvPr/>
          </p:nvSpPr>
          <p:spPr bwMode="auto">
            <a:xfrm>
              <a:off x="2976" y="2592"/>
              <a:ext cx="288" cy="0"/>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6" name="Group 45"/>
          <p:cNvGrpSpPr>
            <a:grpSpLocks/>
          </p:cNvGrpSpPr>
          <p:nvPr/>
        </p:nvGrpSpPr>
        <p:grpSpPr bwMode="auto">
          <a:xfrm>
            <a:off x="2994025" y="447675"/>
            <a:ext cx="2835275" cy="3057525"/>
            <a:chOff x="1044" y="1120"/>
            <a:chExt cx="1786" cy="1926"/>
          </a:xfrm>
        </p:grpSpPr>
        <p:sp>
          <p:nvSpPr>
            <p:cNvPr id="11310" name="AutoShape 46"/>
            <p:cNvSpPr>
              <a:spLocks noChangeArrowheads="1"/>
            </p:cNvSpPr>
            <p:nvPr/>
          </p:nvSpPr>
          <p:spPr bwMode="auto">
            <a:xfrm>
              <a:off x="1534" y="2182"/>
              <a:ext cx="1296" cy="864"/>
            </a:xfrm>
            <a:prstGeom prst="roundRect">
              <a:avLst>
                <a:gd name="adj" fmla="val 50000"/>
              </a:avLst>
            </a:prstGeom>
            <a:solidFill>
              <a:srgbClr val="009999"/>
            </a:solidFill>
            <a:ln w="9525">
              <a:solidFill>
                <a:schemeClr val="tx1"/>
              </a:solidFill>
              <a:round/>
              <a:headEnd/>
              <a:tailEnd/>
            </a:ln>
            <a:effectLst/>
          </p:spPr>
          <p:txBody>
            <a:bodyPr wrap="none" anchor="ctr">
              <a:prstTxWarp prst="textNoShape">
                <a:avLst/>
              </a:prstTxWarp>
            </a:bodyPr>
            <a:lstStyle/>
            <a:p>
              <a:endParaRPr lang="en-US"/>
            </a:p>
          </p:txBody>
        </p:sp>
        <p:sp>
          <p:nvSpPr>
            <p:cNvPr id="11311" name="AutoShape 47"/>
            <p:cNvSpPr>
              <a:spLocks noChangeArrowheads="1"/>
            </p:cNvSpPr>
            <p:nvPr/>
          </p:nvSpPr>
          <p:spPr bwMode="auto">
            <a:xfrm>
              <a:off x="1608" y="2230"/>
              <a:ext cx="1152" cy="768"/>
            </a:xfrm>
            <a:prstGeom prst="roundRect">
              <a:avLst>
                <a:gd name="adj" fmla="val 50000"/>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1312" name="Oval 48"/>
            <p:cNvSpPr>
              <a:spLocks noChangeArrowheads="1"/>
            </p:cNvSpPr>
            <p:nvPr/>
          </p:nvSpPr>
          <p:spPr bwMode="auto">
            <a:xfrm>
              <a:off x="2088" y="2134"/>
              <a:ext cx="152" cy="99"/>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313" name="AutoShape 49"/>
            <p:cNvSpPr>
              <a:spLocks noChangeArrowheads="1"/>
            </p:cNvSpPr>
            <p:nvPr/>
          </p:nvSpPr>
          <p:spPr bwMode="auto">
            <a:xfrm>
              <a:off x="2136" y="2137"/>
              <a:ext cx="57" cy="4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11314" name="Line 50"/>
            <p:cNvSpPr>
              <a:spLocks noChangeShapeType="1"/>
            </p:cNvSpPr>
            <p:nvPr/>
          </p:nvSpPr>
          <p:spPr bwMode="auto">
            <a:xfrm>
              <a:off x="2136" y="2137"/>
              <a:ext cx="15" cy="4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315" name="Line 51"/>
            <p:cNvSpPr>
              <a:spLocks noChangeShapeType="1"/>
            </p:cNvSpPr>
            <p:nvPr/>
          </p:nvSpPr>
          <p:spPr bwMode="auto">
            <a:xfrm>
              <a:off x="2151" y="2182"/>
              <a:ext cx="28"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316" name="Line 52"/>
            <p:cNvSpPr>
              <a:spLocks noChangeShapeType="1"/>
            </p:cNvSpPr>
            <p:nvPr/>
          </p:nvSpPr>
          <p:spPr bwMode="auto">
            <a:xfrm flipV="1">
              <a:off x="2179" y="2137"/>
              <a:ext cx="14" cy="45"/>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317" name="Rectangle 53"/>
            <p:cNvSpPr>
              <a:spLocks noChangeArrowheads="1"/>
            </p:cNvSpPr>
            <p:nvPr/>
          </p:nvSpPr>
          <p:spPr bwMode="auto">
            <a:xfrm>
              <a:off x="2138" y="2128"/>
              <a:ext cx="54" cy="11"/>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11318" name="Rectangle 54"/>
            <p:cNvSpPr>
              <a:spLocks noChangeArrowheads="1"/>
            </p:cNvSpPr>
            <p:nvPr/>
          </p:nvSpPr>
          <p:spPr bwMode="auto">
            <a:xfrm>
              <a:off x="2100" y="1240"/>
              <a:ext cx="76" cy="214"/>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319" name="Oval 55"/>
            <p:cNvSpPr>
              <a:spLocks noChangeArrowheads="1"/>
            </p:cNvSpPr>
            <p:nvPr/>
          </p:nvSpPr>
          <p:spPr bwMode="auto">
            <a:xfrm>
              <a:off x="1984" y="1444"/>
              <a:ext cx="304" cy="312"/>
            </a:xfrm>
            <a:prstGeom prst="ellipse">
              <a:avLst/>
            </a:prstGeom>
            <a:solidFill>
              <a:schemeClr val="accent1"/>
            </a:solidFill>
            <a:ln w="12700">
              <a:solidFill>
                <a:srgbClr val="000000"/>
              </a:solidFill>
              <a:round/>
              <a:headEnd/>
              <a:tailEnd/>
            </a:ln>
          </p:spPr>
          <p:txBody>
            <a:bodyPr>
              <a:prstTxWarp prst="textNoShape">
                <a:avLst/>
              </a:prstTxWarp>
            </a:bodyPr>
            <a:lstStyle/>
            <a:p>
              <a:endParaRPr lang="en-US"/>
            </a:p>
          </p:txBody>
        </p:sp>
        <p:grpSp>
          <p:nvGrpSpPr>
            <p:cNvPr id="7" name="Group 56"/>
            <p:cNvGrpSpPr>
              <a:grpSpLocks/>
            </p:cNvGrpSpPr>
            <p:nvPr/>
          </p:nvGrpSpPr>
          <p:grpSpPr bwMode="auto">
            <a:xfrm>
              <a:off x="1720" y="2652"/>
              <a:ext cx="152" cy="152"/>
              <a:chOff x="1720" y="2652"/>
              <a:chExt cx="152" cy="152"/>
            </a:xfrm>
          </p:grpSpPr>
          <p:sp>
            <p:nvSpPr>
              <p:cNvPr id="11321" name="Oval 57"/>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2" name="Oval 58"/>
              <p:cNvSpPr>
                <a:spLocks noChangeArrowheads="1"/>
              </p:cNvSpPr>
              <p:nvPr/>
            </p:nvSpPr>
            <p:spPr bwMode="auto">
              <a:xfrm>
                <a:off x="1720" y="2652"/>
                <a:ext cx="136" cy="13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3" name="Oval 59"/>
              <p:cNvSpPr>
                <a:spLocks noChangeArrowheads="1"/>
              </p:cNvSpPr>
              <p:nvPr/>
            </p:nvSpPr>
            <p:spPr bwMode="auto">
              <a:xfrm>
                <a:off x="1728" y="2660"/>
                <a:ext cx="120" cy="12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4" name="Oval 60"/>
              <p:cNvSpPr>
                <a:spLocks noChangeArrowheads="1"/>
              </p:cNvSpPr>
              <p:nvPr/>
            </p:nvSpPr>
            <p:spPr bwMode="auto">
              <a:xfrm>
                <a:off x="1728" y="2660"/>
                <a:ext cx="104" cy="104"/>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5" name="Oval 61"/>
              <p:cNvSpPr>
                <a:spLocks noChangeArrowheads="1"/>
              </p:cNvSpPr>
              <p:nvPr/>
            </p:nvSpPr>
            <p:spPr bwMode="auto">
              <a:xfrm>
                <a:off x="1736" y="2668"/>
                <a:ext cx="88" cy="88"/>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6" name="Oval 62"/>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7" name="Oval 63"/>
              <p:cNvSpPr>
                <a:spLocks noChangeArrowheads="1"/>
              </p:cNvSpPr>
              <p:nvPr/>
            </p:nvSpPr>
            <p:spPr bwMode="auto">
              <a:xfrm>
                <a:off x="1736" y="2668"/>
                <a:ext cx="72" cy="72"/>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8" name="Oval 64"/>
              <p:cNvSpPr>
                <a:spLocks noChangeArrowheads="1"/>
              </p:cNvSpPr>
              <p:nvPr/>
            </p:nvSpPr>
            <p:spPr bwMode="auto">
              <a:xfrm>
                <a:off x="1736" y="2668"/>
                <a:ext cx="56" cy="56"/>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29" name="Oval 65"/>
              <p:cNvSpPr>
                <a:spLocks noChangeArrowheads="1"/>
              </p:cNvSpPr>
              <p:nvPr/>
            </p:nvSpPr>
            <p:spPr bwMode="auto">
              <a:xfrm>
                <a:off x="1744" y="2676"/>
                <a:ext cx="40" cy="40"/>
              </a:xfrm>
              <a:prstGeom prst="ellipse">
                <a:avLst/>
              </a:prstGeom>
              <a:gradFill rotWithShape="0">
                <a:gsLst>
                  <a:gs pos="0">
                    <a:srgbClr val="009999">
                      <a:gamma/>
                      <a:shade val="46275"/>
                      <a:invGamma/>
                    </a:srgbClr>
                  </a:gs>
                  <a:gs pos="100000">
                    <a:srgbClr val="009999"/>
                  </a:gs>
                </a:gsLst>
                <a:lin ang="0" scaled="1"/>
              </a:gradFill>
              <a:ln w="9525">
                <a:noFill/>
                <a:round/>
                <a:headEnd/>
                <a:tailEnd/>
              </a:ln>
            </p:spPr>
            <p:txBody>
              <a:bodyPr>
                <a:prstTxWarp prst="textNoShape">
                  <a:avLst/>
                </a:prstTxWarp>
              </a:bodyPr>
              <a:lstStyle/>
              <a:p>
                <a:endParaRPr lang="en-US"/>
              </a:p>
            </p:txBody>
          </p:sp>
          <p:sp>
            <p:nvSpPr>
              <p:cNvPr id="11330" name="Oval 66"/>
              <p:cNvSpPr>
                <a:spLocks noChangeArrowheads="1"/>
              </p:cNvSpPr>
              <p:nvPr/>
            </p:nvSpPr>
            <p:spPr bwMode="auto">
              <a:xfrm>
                <a:off x="1720" y="2652"/>
                <a:ext cx="152" cy="152"/>
              </a:xfrm>
              <a:prstGeom prst="ellipse">
                <a:avLst/>
              </a:prstGeom>
              <a:gradFill rotWithShape="0">
                <a:gsLst>
                  <a:gs pos="0">
                    <a:srgbClr val="009999">
                      <a:gamma/>
                      <a:shade val="46275"/>
                      <a:invGamma/>
                    </a:srgbClr>
                  </a:gs>
                  <a:gs pos="100000">
                    <a:srgbClr val="009999"/>
                  </a:gs>
                </a:gsLst>
                <a:lin ang="0" scaled="1"/>
              </a:gradFill>
              <a:ln w="12700">
                <a:solidFill>
                  <a:srgbClr val="000000"/>
                </a:solidFill>
                <a:round/>
                <a:headEnd/>
                <a:tailEnd/>
              </a:ln>
            </p:spPr>
            <p:txBody>
              <a:bodyPr>
                <a:prstTxWarp prst="textNoShape">
                  <a:avLst/>
                </a:prstTxWarp>
              </a:bodyPr>
              <a:lstStyle/>
              <a:p>
                <a:endParaRPr lang="en-US"/>
              </a:p>
            </p:txBody>
          </p:sp>
        </p:grpSp>
        <p:sp>
          <p:nvSpPr>
            <p:cNvPr id="11331" name="Oval 67"/>
            <p:cNvSpPr>
              <a:spLocks noChangeArrowheads="1"/>
            </p:cNvSpPr>
            <p:nvPr/>
          </p:nvSpPr>
          <p:spPr bwMode="auto">
            <a:xfrm>
              <a:off x="2064" y="1524"/>
              <a:ext cx="136" cy="136"/>
            </a:xfrm>
            <a:prstGeom prst="ellipse">
              <a:avLst/>
            </a:prstGeom>
            <a:solidFill>
              <a:schemeClr val="bg1"/>
            </a:solidFill>
            <a:ln w="12700">
              <a:solidFill>
                <a:srgbClr val="000000"/>
              </a:solidFill>
              <a:round/>
              <a:headEnd/>
              <a:tailEnd/>
            </a:ln>
          </p:spPr>
          <p:txBody>
            <a:bodyPr>
              <a:prstTxWarp prst="textNoShape">
                <a:avLst/>
              </a:prstTxWarp>
            </a:bodyPr>
            <a:lstStyle/>
            <a:p>
              <a:endParaRPr lang="en-US"/>
            </a:p>
          </p:txBody>
        </p:sp>
        <p:sp>
          <p:nvSpPr>
            <p:cNvPr id="11332" name="Line 68"/>
            <p:cNvSpPr>
              <a:spLocks noChangeShapeType="1"/>
            </p:cNvSpPr>
            <p:nvPr/>
          </p:nvSpPr>
          <p:spPr bwMode="auto">
            <a:xfrm flipV="1">
              <a:off x="1376" y="2708"/>
              <a:ext cx="416" cy="120"/>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333" name="Line 69"/>
            <p:cNvSpPr>
              <a:spLocks noChangeShapeType="1"/>
            </p:cNvSpPr>
            <p:nvPr/>
          </p:nvSpPr>
          <p:spPr bwMode="auto">
            <a:xfrm>
              <a:off x="1712" y="2044"/>
              <a:ext cx="376" cy="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334" name="Rectangle 70"/>
            <p:cNvSpPr>
              <a:spLocks noChangeArrowheads="1"/>
            </p:cNvSpPr>
            <p:nvPr/>
          </p:nvSpPr>
          <p:spPr bwMode="auto">
            <a:xfrm>
              <a:off x="1356" y="1992"/>
              <a:ext cx="348"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Receptor</a:t>
              </a:r>
              <a:endParaRPr lang="en-GB" sz="2400">
                <a:latin typeface="Times" charset="0"/>
              </a:endParaRPr>
            </a:p>
          </p:txBody>
        </p:sp>
        <p:sp>
          <p:nvSpPr>
            <p:cNvPr id="11335" name="Rectangle 71"/>
            <p:cNvSpPr>
              <a:spLocks noChangeArrowheads="1"/>
            </p:cNvSpPr>
            <p:nvPr/>
          </p:nvSpPr>
          <p:spPr bwMode="auto">
            <a:xfrm>
              <a:off x="1964" y="1120"/>
              <a:ext cx="235"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Nerve</a:t>
              </a:r>
              <a:endParaRPr lang="en-GB" sz="2400">
                <a:latin typeface="Times" charset="0"/>
              </a:endParaRPr>
            </a:p>
          </p:txBody>
        </p:sp>
        <p:sp>
          <p:nvSpPr>
            <p:cNvPr id="11336" name="Rectangle 72"/>
            <p:cNvSpPr>
              <a:spLocks noChangeArrowheads="1"/>
            </p:cNvSpPr>
            <p:nvPr/>
          </p:nvSpPr>
          <p:spPr bwMode="auto">
            <a:xfrm>
              <a:off x="1044" y="2800"/>
              <a:ext cx="315"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Nucleus</a:t>
              </a:r>
              <a:endParaRPr lang="en-GB" sz="2400">
                <a:latin typeface="Times" charset="0"/>
              </a:endParaRPr>
            </a:p>
          </p:txBody>
        </p:sp>
        <p:sp>
          <p:nvSpPr>
            <p:cNvPr id="11337" name="Rectangle 73"/>
            <p:cNvSpPr>
              <a:spLocks noChangeArrowheads="1"/>
            </p:cNvSpPr>
            <p:nvPr/>
          </p:nvSpPr>
          <p:spPr bwMode="auto">
            <a:xfrm>
              <a:off x="2004" y="2872"/>
              <a:ext cx="161"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Cell</a:t>
              </a:r>
              <a:endParaRPr lang="en-GB" sz="2400">
                <a:latin typeface="Times" charset="0"/>
              </a:endParaRPr>
            </a:p>
          </p:txBody>
        </p:sp>
        <p:sp>
          <p:nvSpPr>
            <p:cNvPr id="11338" name="Freeform 74"/>
            <p:cNvSpPr>
              <a:spLocks/>
            </p:cNvSpPr>
            <p:nvPr/>
          </p:nvSpPr>
          <p:spPr bwMode="auto">
            <a:xfrm>
              <a:off x="2080" y="1562"/>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11339" name="Oval 75"/>
            <p:cNvSpPr>
              <a:spLocks noChangeArrowheads="1"/>
            </p:cNvSpPr>
            <p:nvPr/>
          </p:nvSpPr>
          <p:spPr bwMode="auto">
            <a:xfrm>
              <a:off x="2104" y="1720"/>
              <a:ext cx="68" cy="60"/>
            </a:xfrm>
            <a:prstGeom prst="ellipse">
              <a:avLst/>
            </a:prstGeom>
            <a:solidFill>
              <a:schemeClr val="folHlink"/>
            </a:solidFill>
            <a:ln w="9525">
              <a:solidFill>
                <a:schemeClr val="tx1"/>
              </a:solidFill>
              <a:round/>
              <a:headEnd/>
              <a:tailEnd/>
            </a:ln>
            <a:effectLst/>
          </p:spPr>
          <p:txBody>
            <a:bodyPr wrap="none" anchor="ctr">
              <a:prstTxWarp prst="textNoShape">
                <a:avLst/>
              </a:prstTxWarp>
            </a:bodyPr>
            <a:lstStyle/>
            <a:p>
              <a:endParaRPr lang="en-US"/>
            </a:p>
          </p:txBody>
        </p:sp>
        <p:sp>
          <p:nvSpPr>
            <p:cNvPr id="11340" name="Freeform 76"/>
            <p:cNvSpPr>
              <a:spLocks/>
            </p:cNvSpPr>
            <p:nvPr/>
          </p:nvSpPr>
          <p:spPr bwMode="auto">
            <a:xfrm>
              <a:off x="2092" y="1742"/>
              <a:ext cx="100" cy="56"/>
            </a:xfrm>
            <a:custGeom>
              <a:avLst/>
              <a:gdLst/>
              <a:ahLst/>
              <a:cxnLst>
                <a:cxn ang="0">
                  <a:pos x="0" y="18"/>
                </a:cxn>
                <a:cxn ang="0">
                  <a:pos x="24" y="4"/>
                </a:cxn>
                <a:cxn ang="0">
                  <a:pos x="72" y="0"/>
                </a:cxn>
                <a:cxn ang="0">
                  <a:pos x="78" y="12"/>
                </a:cxn>
                <a:cxn ang="0">
                  <a:pos x="100" y="20"/>
                </a:cxn>
                <a:cxn ang="0">
                  <a:pos x="40" y="56"/>
                </a:cxn>
                <a:cxn ang="0">
                  <a:pos x="0" y="18"/>
                </a:cxn>
              </a:cxnLst>
              <a:rect l="0" t="0" r="r" b="b"/>
              <a:pathLst>
                <a:path w="100" h="56">
                  <a:moveTo>
                    <a:pt x="0" y="18"/>
                  </a:moveTo>
                  <a:lnTo>
                    <a:pt x="24" y="4"/>
                  </a:lnTo>
                  <a:lnTo>
                    <a:pt x="72" y="0"/>
                  </a:lnTo>
                  <a:lnTo>
                    <a:pt x="78" y="12"/>
                  </a:lnTo>
                  <a:lnTo>
                    <a:pt x="100" y="20"/>
                  </a:lnTo>
                  <a:lnTo>
                    <a:pt x="40" y="56"/>
                  </a:lnTo>
                  <a:lnTo>
                    <a:pt x="0" y="18"/>
                  </a:lnTo>
                  <a:close/>
                </a:path>
              </a:pathLst>
            </a:custGeom>
            <a:solidFill>
              <a:schemeClr val="folHlink"/>
            </a:solidFill>
            <a:ln w="9525">
              <a:noFill/>
              <a:round/>
              <a:headEnd/>
              <a:tailEnd/>
            </a:ln>
            <a:effectLst/>
          </p:spPr>
          <p:txBody>
            <a:bodyPr wrap="none" anchor="ctr">
              <a:prstTxWarp prst="textNoShape">
                <a:avLst/>
              </a:prstTxWarp>
            </a:bodyPr>
            <a:lstStyle/>
            <a:p>
              <a:endParaRPr lang="en-US"/>
            </a:p>
          </p:txBody>
        </p:sp>
        <p:sp>
          <p:nvSpPr>
            <p:cNvPr id="11341" name="Rectangle 77"/>
            <p:cNvSpPr>
              <a:spLocks noChangeArrowheads="1"/>
            </p:cNvSpPr>
            <p:nvPr/>
          </p:nvSpPr>
          <p:spPr bwMode="auto">
            <a:xfrm>
              <a:off x="2104" y="1412"/>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sp>
          <p:nvSpPr>
            <p:cNvPr id="11342" name="Rectangle 78"/>
            <p:cNvSpPr>
              <a:spLocks noChangeArrowheads="1"/>
            </p:cNvSpPr>
            <p:nvPr/>
          </p:nvSpPr>
          <p:spPr bwMode="auto">
            <a:xfrm>
              <a:off x="2104" y="1236"/>
              <a:ext cx="70" cy="62"/>
            </a:xfrm>
            <a:prstGeom prst="rect">
              <a:avLst/>
            </a:prstGeom>
            <a:solidFill>
              <a:schemeClr val="accent1"/>
            </a:solidFill>
            <a:ln w="9525">
              <a:noFill/>
              <a:miter lim="800000"/>
              <a:headEnd/>
              <a:tailEnd/>
            </a:ln>
            <a:effectLst/>
          </p:spPr>
          <p:txBody>
            <a:bodyPr wrap="none" anchor="ctr">
              <a:prstTxWarp prst="textNoShape">
                <a:avLst/>
              </a:prstTxWarp>
            </a:bodyPr>
            <a:lstStyle/>
            <a:p>
              <a:endParaRPr lang="en-US"/>
            </a:p>
          </p:txBody>
        </p:sp>
      </p:grpSp>
      <p:grpSp>
        <p:nvGrpSpPr>
          <p:cNvPr id="8" name="Group 39"/>
          <p:cNvGrpSpPr>
            <a:grpSpLocks/>
          </p:cNvGrpSpPr>
          <p:nvPr/>
        </p:nvGrpSpPr>
        <p:grpSpPr bwMode="auto">
          <a:xfrm>
            <a:off x="4670425" y="676275"/>
            <a:ext cx="946150" cy="1219200"/>
            <a:chOff x="2096" y="1244"/>
            <a:chExt cx="596" cy="768"/>
          </a:xfrm>
        </p:grpSpPr>
        <p:sp>
          <p:nvSpPr>
            <p:cNvPr id="11304" name="Freeform 40"/>
            <p:cNvSpPr>
              <a:spLocks/>
            </p:cNvSpPr>
            <p:nvPr/>
          </p:nvSpPr>
          <p:spPr bwMode="auto">
            <a:xfrm>
              <a:off x="2096" y="1948"/>
              <a:ext cx="100" cy="64"/>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11305" name="Rectangle 41"/>
            <p:cNvSpPr>
              <a:spLocks noChangeArrowheads="1"/>
            </p:cNvSpPr>
            <p:nvPr/>
          </p:nvSpPr>
          <p:spPr bwMode="auto">
            <a:xfrm>
              <a:off x="2276" y="1872"/>
              <a:ext cx="416"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Messenger</a:t>
              </a:r>
              <a:endParaRPr lang="en-GB" sz="2400">
                <a:latin typeface="Times" charset="0"/>
              </a:endParaRPr>
            </a:p>
          </p:txBody>
        </p:sp>
        <p:sp>
          <p:nvSpPr>
            <p:cNvPr id="11306" name="Rectangle 42"/>
            <p:cNvSpPr>
              <a:spLocks noChangeArrowheads="1"/>
            </p:cNvSpPr>
            <p:nvPr/>
          </p:nvSpPr>
          <p:spPr bwMode="auto">
            <a:xfrm>
              <a:off x="2396" y="1312"/>
              <a:ext cx="246"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Signal</a:t>
              </a:r>
              <a:endParaRPr lang="en-GB" sz="2400">
                <a:latin typeface="Times" charset="0"/>
              </a:endParaRPr>
            </a:p>
          </p:txBody>
        </p:sp>
        <p:sp>
          <p:nvSpPr>
            <p:cNvPr id="11307" name="Line 43"/>
            <p:cNvSpPr>
              <a:spLocks noChangeShapeType="1"/>
            </p:cNvSpPr>
            <p:nvPr/>
          </p:nvSpPr>
          <p:spPr bwMode="auto">
            <a:xfrm>
              <a:off x="2140" y="1744"/>
              <a:ext cx="0" cy="156"/>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sp>
          <p:nvSpPr>
            <p:cNvPr id="11308" name="Line 44"/>
            <p:cNvSpPr>
              <a:spLocks noChangeShapeType="1"/>
            </p:cNvSpPr>
            <p:nvPr/>
          </p:nvSpPr>
          <p:spPr bwMode="auto">
            <a:xfrm>
              <a:off x="2330" y="1244"/>
              <a:ext cx="0" cy="178"/>
            </a:xfrm>
            <a:prstGeom prst="line">
              <a:avLst/>
            </a:prstGeom>
            <a:noFill/>
            <a:ln w="9525">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9" name="Group 79"/>
          <p:cNvGrpSpPr>
            <a:grpSpLocks/>
          </p:cNvGrpSpPr>
          <p:nvPr/>
        </p:nvGrpSpPr>
        <p:grpSpPr bwMode="auto">
          <a:xfrm>
            <a:off x="7321550" y="2098675"/>
            <a:ext cx="1365250" cy="919163"/>
            <a:chOff x="3770" y="2160"/>
            <a:chExt cx="860" cy="579"/>
          </a:xfrm>
        </p:grpSpPr>
        <p:sp>
          <p:nvSpPr>
            <p:cNvPr id="11344" name="Rectangle 80"/>
            <p:cNvSpPr>
              <a:spLocks noChangeArrowheads="1"/>
            </p:cNvSpPr>
            <p:nvPr/>
          </p:nvSpPr>
          <p:spPr bwMode="auto">
            <a:xfrm>
              <a:off x="4262" y="2624"/>
              <a:ext cx="368" cy="11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Response</a:t>
              </a:r>
              <a:endParaRPr lang="en-GB" sz="2400">
                <a:latin typeface="Times" charset="0"/>
              </a:endParaRPr>
            </a:p>
          </p:txBody>
        </p:sp>
        <p:sp>
          <p:nvSpPr>
            <p:cNvPr id="11345" name="Freeform 81"/>
            <p:cNvSpPr>
              <a:spLocks/>
            </p:cNvSpPr>
            <p:nvPr/>
          </p:nvSpPr>
          <p:spPr bwMode="auto">
            <a:xfrm rot="-2261922">
              <a:off x="4224" y="2160"/>
              <a:ext cx="48" cy="480"/>
            </a:xfrm>
            <a:custGeom>
              <a:avLst/>
              <a:gdLst/>
              <a:ahLst/>
              <a:cxnLst>
                <a:cxn ang="0">
                  <a:pos x="48" y="0"/>
                </a:cxn>
                <a:cxn ang="0">
                  <a:pos x="3" y="29"/>
                </a:cxn>
                <a:cxn ang="0">
                  <a:pos x="48" y="59"/>
                </a:cxn>
                <a:cxn ang="0">
                  <a:pos x="3" y="88"/>
                </a:cxn>
                <a:cxn ang="0">
                  <a:pos x="48" y="117"/>
                </a:cxn>
                <a:cxn ang="0">
                  <a:pos x="3" y="146"/>
                </a:cxn>
                <a:cxn ang="0">
                  <a:pos x="48" y="176"/>
                </a:cxn>
                <a:cxn ang="0">
                  <a:pos x="3" y="205"/>
                </a:cxn>
                <a:cxn ang="0">
                  <a:pos x="48" y="234"/>
                </a:cxn>
                <a:cxn ang="0">
                  <a:pos x="3" y="264"/>
                </a:cxn>
                <a:cxn ang="0">
                  <a:pos x="48" y="293"/>
                </a:cxn>
                <a:cxn ang="0">
                  <a:pos x="3" y="322"/>
                </a:cxn>
                <a:cxn ang="0">
                  <a:pos x="48" y="351"/>
                </a:cxn>
                <a:cxn ang="0">
                  <a:pos x="3" y="381"/>
                </a:cxn>
                <a:cxn ang="0">
                  <a:pos x="29" y="395"/>
                </a:cxn>
                <a:cxn ang="0">
                  <a:pos x="28" y="480"/>
                </a:cxn>
              </a:cxnLst>
              <a:rect l="0" t="0" r="r" b="b"/>
              <a:pathLst>
                <a:path w="48" h="480">
                  <a:moveTo>
                    <a:pt x="48" y="0"/>
                  </a:moveTo>
                  <a:cubicBezTo>
                    <a:pt x="25" y="10"/>
                    <a:pt x="3" y="20"/>
                    <a:pt x="3" y="29"/>
                  </a:cubicBezTo>
                  <a:cubicBezTo>
                    <a:pt x="3" y="39"/>
                    <a:pt x="48" y="49"/>
                    <a:pt x="48" y="59"/>
                  </a:cubicBezTo>
                  <a:cubicBezTo>
                    <a:pt x="48" y="68"/>
                    <a:pt x="3" y="78"/>
                    <a:pt x="3" y="88"/>
                  </a:cubicBezTo>
                  <a:cubicBezTo>
                    <a:pt x="3" y="98"/>
                    <a:pt x="48" y="107"/>
                    <a:pt x="48" y="117"/>
                  </a:cubicBezTo>
                  <a:cubicBezTo>
                    <a:pt x="48" y="127"/>
                    <a:pt x="3" y="137"/>
                    <a:pt x="3" y="146"/>
                  </a:cubicBezTo>
                  <a:cubicBezTo>
                    <a:pt x="3" y="156"/>
                    <a:pt x="48" y="166"/>
                    <a:pt x="48" y="176"/>
                  </a:cubicBezTo>
                  <a:cubicBezTo>
                    <a:pt x="48" y="185"/>
                    <a:pt x="3" y="195"/>
                    <a:pt x="3" y="205"/>
                  </a:cubicBezTo>
                  <a:cubicBezTo>
                    <a:pt x="3" y="215"/>
                    <a:pt x="48" y="225"/>
                    <a:pt x="48" y="234"/>
                  </a:cubicBezTo>
                  <a:cubicBezTo>
                    <a:pt x="48" y="244"/>
                    <a:pt x="3" y="254"/>
                    <a:pt x="3" y="264"/>
                  </a:cubicBezTo>
                  <a:cubicBezTo>
                    <a:pt x="3" y="273"/>
                    <a:pt x="48" y="283"/>
                    <a:pt x="48" y="293"/>
                  </a:cubicBezTo>
                  <a:cubicBezTo>
                    <a:pt x="48" y="303"/>
                    <a:pt x="3" y="312"/>
                    <a:pt x="3" y="322"/>
                  </a:cubicBezTo>
                  <a:cubicBezTo>
                    <a:pt x="3" y="332"/>
                    <a:pt x="48" y="342"/>
                    <a:pt x="48" y="351"/>
                  </a:cubicBezTo>
                  <a:cubicBezTo>
                    <a:pt x="48" y="361"/>
                    <a:pt x="7" y="373"/>
                    <a:pt x="3" y="381"/>
                  </a:cubicBezTo>
                  <a:cubicBezTo>
                    <a:pt x="0" y="387"/>
                    <a:pt x="24" y="378"/>
                    <a:pt x="29" y="395"/>
                  </a:cubicBezTo>
                  <a:cubicBezTo>
                    <a:pt x="33" y="411"/>
                    <a:pt x="28" y="462"/>
                    <a:pt x="28" y="48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11346" name="Freeform 82"/>
            <p:cNvSpPr>
              <a:spLocks/>
            </p:cNvSpPr>
            <p:nvPr/>
          </p:nvSpPr>
          <p:spPr bwMode="auto">
            <a:xfrm rot="1963602">
              <a:off x="3862" y="2164"/>
              <a:ext cx="48" cy="480"/>
            </a:xfrm>
            <a:custGeom>
              <a:avLst/>
              <a:gdLst/>
              <a:ahLst/>
              <a:cxnLst>
                <a:cxn ang="0">
                  <a:pos x="48" y="0"/>
                </a:cxn>
                <a:cxn ang="0">
                  <a:pos x="3" y="29"/>
                </a:cxn>
                <a:cxn ang="0">
                  <a:pos x="48" y="59"/>
                </a:cxn>
                <a:cxn ang="0">
                  <a:pos x="3" y="88"/>
                </a:cxn>
                <a:cxn ang="0">
                  <a:pos x="48" y="117"/>
                </a:cxn>
                <a:cxn ang="0">
                  <a:pos x="3" y="146"/>
                </a:cxn>
                <a:cxn ang="0">
                  <a:pos x="48" y="176"/>
                </a:cxn>
                <a:cxn ang="0">
                  <a:pos x="3" y="205"/>
                </a:cxn>
                <a:cxn ang="0">
                  <a:pos x="48" y="234"/>
                </a:cxn>
                <a:cxn ang="0">
                  <a:pos x="3" y="264"/>
                </a:cxn>
                <a:cxn ang="0">
                  <a:pos x="48" y="293"/>
                </a:cxn>
                <a:cxn ang="0">
                  <a:pos x="3" y="322"/>
                </a:cxn>
                <a:cxn ang="0">
                  <a:pos x="48" y="351"/>
                </a:cxn>
                <a:cxn ang="0">
                  <a:pos x="3" y="381"/>
                </a:cxn>
                <a:cxn ang="0">
                  <a:pos x="29" y="395"/>
                </a:cxn>
                <a:cxn ang="0">
                  <a:pos x="28" y="480"/>
                </a:cxn>
              </a:cxnLst>
              <a:rect l="0" t="0" r="r" b="b"/>
              <a:pathLst>
                <a:path w="48" h="480">
                  <a:moveTo>
                    <a:pt x="48" y="0"/>
                  </a:moveTo>
                  <a:cubicBezTo>
                    <a:pt x="25" y="10"/>
                    <a:pt x="3" y="20"/>
                    <a:pt x="3" y="29"/>
                  </a:cubicBezTo>
                  <a:cubicBezTo>
                    <a:pt x="3" y="39"/>
                    <a:pt x="48" y="49"/>
                    <a:pt x="48" y="59"/>
                  </a:cubicBezTo>
                  <a:cubicBezTo>
                    <a:pt x="48" y="68"/>
                    <a:pt x="3" y="78"/>
                    <a:pt x="3" y="88"/>
                  </a:cubicBezTo>
                  <a:cubicBezTo>
                    <a:pt x="3" y="98"/>
                    <a:pt x="48" y="107"/>
                    <a:pt x="48" y="117"/>
                  </a:cubicBezTo>
                  <a:cubicBezTo>
                    <a:pt x="48" y="127"/>
                    <a:pt x="3" y="137"/>
                    <a:pt x="3" y="146"/>
                  </a:cubicBezTo>
                  <a:cubicBezTo>
                    <a:pt x="3" y="156"/>
                    <a:pt x="48" y="166"/>
                    <a:pt x="48" y="176"/>
                  </a:cubicBezTo>
                  <a:cubicBezTo>
                    <a:pt x="48" y="185"/>
                    <a:pt x="3" y="195"/>
                    <a:pt x="3" y="205"/>
                  </a:cubicBezTo>
                  <a:cubicBezTo>
                    <a:pt x="3" y="215"/>
                    <a:pt x="48" y="225"/>
                    <a:pt x="48" y="234"/>
                  </a:cubicBezTo>
                  <a:cubicBezTo>
                    <a:pt x="48" y="244"/>
                    <a:pt x="3" y="254"/>
                    <a:pt x="3" y="264"/>
                  </a:cubicBezTo>
                  <a:cubicBezTo>
                    <a:pt x="3" y="273"/>
                    <a:pt x="48" y="283"/>
                    <a:pt x="48" y="293"/>
                  </a:cubicBezTo>
                  <a:cubicBezTo>
                    <a:pt x="48" y="303"/>
                    <a:pt x="3" y="312"/>
                    <a:pt x="3" y="322"/>
                  </a:cubicBezTo>
                  <a:cubicBezTo>
                    <a:pt x="3" y="332"/>
                    <a:pt x="48" y="342"/>
                    <a:pt x="48" y="351"/>
                  </a:cubicBezTo>
                  <a:cubicBezTo>
                    <a:pt x="48" y="361"/>
                    <a:pt x="7" y="373"/>
                    <a:pt x="3" y="381"/>
                  </a:cubicBezTo>
                  <a:cubicBezTo>
                    <a:pt x="0" y="387"/>
                    <a:pt x="24" y="378"/>
                    <a:pt x="29" y="395"/>
                  </a:cubicBezTo>
                  <a:cubicBezTo>
                    <a:pt x="33" y="411"/>
                    <a:pt x="28" y="462"/>
                    <a:pt x="28" y="48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sp>
          <p:nvSpPr>
            <p:cNvPr id="11347" name="Freeform 83"/>
            <p:cNvSpPr>
              <a:spLocks/>
            </p:cNvSpPr>
            <p:nvPr/>
          </p:nvSpPr>
          <p:spPr bwMode="auto">
            <a:xfrm rot="-5500000">
              <a:off x="3986" y="2470"/>
              <a:ext cx="48" cy="480"/>
            </a:xfrm>
            <a:custGeom>
              <a:avLst/>
              <a:gdLst/>
              <a:ahLst/>
              <a:cxnLst>
                <a:cxn ang="0">
                  <a:pos x="48" y="0"/>
                </a:cxn>
                <a:cxn ang="0">
                  <a:pos x="3" y="29"/>
                </a:cxn>
                <a:cxn ang="0">
                  <a:pos x="48" y="59"/>
                </a:cxn>
                <a:cxn ang="0">
                  <a:pos x="3" y="88"/>
                </a:cxn>
                <a:cxn ang="0">
                  <a:pos x="48" y="117"/>
                </a:cxn>
                <a:cxn ang="0">
                  <a:pos x="3" y="146"/>
                </a:cxn>
                <a:cxn ang="0">
                  <a:pos x="48" y="176"/>
                </a:cxn>
                <a:cxn ang="0">
                  <a:pos x="3" y="205"/>
                </a:cxn>
                <a:cxn ang="0">
                  <a:pos x="48" y="234"/>
                </a:cxn>
                <a:cxn ang="0">
                  <a:pos x="3" y="264"/>
                </a:cxn>
                <a:cxn ang="0">
                  <a:pos x="48" y="293"/>
                </a:cxn>
                <a:cxn ang="0">
                  <a:pos x="3" y="322"/>
                </a:cxn>
                <a:cxn ang="0">
                  <a:pos x="48" y="351"/>
                </a:cxn>
                <a:cxn ang="0">
                  <a:pos x="3" y="381"/>
                </a:cxn>
                <a:cxn ang="0">
                  <a:pos x="29" y="395"/>
                </a:cxn>
                <a:cxn ang="0">
                  <a:pos x="28" y="480"/>
                </a:cxn>
              </a:cxnLst>
              <a:rect l="0" t="0" r="r" b="b"/>
              <a:pathLst>
                <a:path w="48" h="480">
                  <a:moveTo>
                    <a:pt x="48" y="0"/>
                  </a:moveTo>
                  <a:cubicBezTo>
                    <a:pt x="25" y="10"/>
                    <a:pt x="3" y="20"/>
                    <a:pt x="3" y="29"/>
                  </a:cubicBezTo>
                  <a:cubicBezTo>
                    <a:pt x="3" y="39"/>
                    <a:pt x="48" y="49"/>
                    <a:pt x="48" y="59"/>
                  </a:cubicBezTo>
                  <a:cubicBezTo>
                    <a:pt x="48" y="68"/>
                    <a:pt x="3" y="78"/>
                    <a:pt x="3" y="88"/>
                  </a:cubicBezTo>
                  <a:cubicBezTo>
                    <a:pt x="3" y="98"/>
                    <a:pt x="48" y="107"/>
                    <a:pt x="48" y="117"/>
                  </a:cubicBezTo>
                  <a:cubicBezTo>
                    <a:pt x="48" y="127"/>
                    <a:pt x="3" y="137"/>
                    <a:pt x="3" y="146"/>
                  </a:cubicBezTo>
                  <a:cubicBezTo>
                    <a:pt x="3" y="156"/>
                    <a:pt x="48" y="166"/>
                    <a:pt x="48" y="176"/>
                  </a:cubicBezTo>
                  <a:cubicBezTo>
                    <a:pt x="48" y="185"/>
                    <a:pt x="3" y="195"/>
                    <a:pt x="3" y="205"/>
                  </a:cubicBezTo>
                  <a:cubicBezTo>
                    <a:pt x="3" y="215"/>
                    <a:pt x="48" y="225"/>
                    <a:pt x="48" y="234"/>
                  </a:cubicBezTo>
                  <a:cubicBezTo>
                    <a:pt x="48" y="244"/>
                    <a:pt x="3" y="254"/>
                    <a:pt x="3" y="264"/>
                  </a:cubicBezTo>
                  <a:cubicBezTo>
                    <a:pt x="3" y="273"/>
                    <a:pt x="48" y="283"/>
                    <a:pt x="48" y="293"/>
                  </a:cubicBezTo>
                  <a:cubicBezTo>
                    <a:pt x="48" y="303"/>
                    <a:pt x="3" y="312"/>
                    <a:pt x="3" y="322"/>
                  </a:cubicBezTo>
                  <a:cubicBezTo>
                    <a:pt x="3" y="332"/>
                    <a:pt x="48" y="342"/>
                    <a:pt x="48" y="351"/>
                  </a:cubicBezTo>
                  <a:cubicBezTo>
                    <a:pt x="48" y="361"/>
                    <a:pt x="7" y="373"/>
                    <a:pt x="3" y="381"/>
                  </a:cubicBezTo>
                  <a:cubicBezTo>
                    <a:pt x="0" y="387"/>
                    <a:pt x="24" y="378"/>
                    <a:pt x="29" y="395"/>
                  </a:cubicBezTo>
                  <a:cubicBezTo>
                    <a:pt x="33" y="411"/>
                    <a:pt x="28" y="462"/>
                    <a:pt x="28" y="48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grpSp>
      <p:sp>
        <p:nvSpPr>
          <p:cNvPr id="11419" name="Text Box 155"/>
          <p:cNvSpPr txBox="1">
            <a:spLocks noChangeArrowheads="1"/>
          </p:cNvSpPr>
          <p:nvPr/>
        </p:nvSpPr>
        <p:spPr bwMode="auto">
          <a:xfrm>
            <a:off x="1447800" y="4111625"/>
            <a:ext cx="1403350" cy="336550"/>
          </a:xfrm>
          <a:prstGeom prst="rect">
            <a:avLst/>
          </a:prstGeom>
          <a:noFill/>
          <a:ln w="9525">
            <a:noFill/>
            <a:miter lim="800000"/>
            <a:headEnd/>
            <a:tailEnd/>
          </a:ln>
          <a:effectLst/>
        </p:spPr>
        <p:txBody>
          <a:bodyPr wrap="none">
            <a:prstTxWarp prst="textNoShape">
              <a:avLst/>
            </a:prstTxWarp>
            <a:spAutoFit/>
          </a:bodyPr>
          <a:lstStyle/>
          <a:p>
            <a:r>
              <a:rPr lang="en-US" sz="1600"/>
              <a:t>Resting State</a:t>
            </a:r>
          </a:p>
        </p:txBody>
      </p:sp>
      <p:grpSp>
        <p:nvGrpSpPr>
          <p:cNvPr id="10" name="Group 156"/>
          <p:cNvGrpSpPr>
            <a:grpSpLocks/>
          </p:cNvGrpSpPr>
          <p:nvPr/>
        </p:nvGrpSpPr>
        <p:grpSpPr bwMode="auto">
          <a:xfrm>
            <a:off x="1150938" y="4419600"/>
            <a:ext cx="1905000" cy="2286000"/>
            <a:chOff x="773" y="1612"/>
            <a:chExt cx="1200" cy="1440"/>
          </a:xfrm>
        </p:grpSpPr>
        <p:sp>
          <p:nvSpPr>
            <p:cNvPr id="11421" name="Rectangle 157"/>
            <p:cNvSpPr>
              <a:spLocks noChangeArrowheads="1"/>
            </p:cNvSpPr>
            <p:nvPr/>
          </p:nvSpPr>
          <p:spPr bwMode="auto">
            <a:xfrm>
              <a:off x="775" y="2432"/>
              <a:ext cx="1193" cy="180"/>
            </a:xfrm>
            <a:prstGeom prst="rect">
              <a:avLst/>
            </a:prstGeom>
            <a:solidFill>
              <a:srgbClr val="0099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22" name="Rectangle 158"/>
            <p:cNvSpPr>
              <a:spLocks noChangeArrowheads="1"/>
            </p:cNvSpPr>
            <p:nvPr/>
          </p:nvSpPr>
          <p:spPr bwMode="auto">
            <a:xfrm>
              <a:off x="775" y="2603"/>
              <a:ext cx="1198" cy="449"/>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23" name="Rectangle 159"/>
            <p:cNvSpPr>
              <a:spLocks noChangeArrowheads="1"/>
            </p:cNvSpPr>
            <p:nvPr/>
          </p:nvSpPr>
          <p:spPr bwMode="auto">
            <a:xfrm>
              <a:off x="773" y="1612"/>
              <a:ext cx="1200" cy="1440"/>
            </a:xfrm>
            <a:prstGeom prst="rect">
              <a:avLst/>
            </a:prstGeom>
            <a:noFill/>
            <a:ln w="12700">
              <a:solidFill>
                <a:schemeClr val="tx1"/>
              </a:solidFill>
              <a:miter lim="800000"/>
              <a:headEnd/>
              <a:tailEnd/>
            </a:ln>
          </p:spPr>
          <p:txBody>
            <a:bodyPr>
              <a:prstTxWarp prst="textNoShape">
                <a:avLst/>
              </a:prstTxWarp>
            </a:bodyPr>
            <a:lstStyle/>
            <a:p>
              <a:endParaRPr lang="en-US"/>
            </a:p>
          </p:txBody>
        </p:sp>
        <p:sp>
          <p:nvSpPr>
            <p:cNvPr id="11424" name="Line 160"/>
            <p:cNvSpPr>
              <a:spLocks noChangeShapeType="1"/>
            </p:cNvSpPr>
            <p:nvPr/>
          </p:nvSpPr>
          <p:spPr bwMode="auto">
            <a:xfrm>
              <a:off x="773" y="2432"/>
              <a:ext cx="339" cy="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425" name="Line 161"/>
            <p:cNvSpPr>
              <a:spLocks noChangeShapeType="1"/>
            </p:cNvSpPr>
            <p:nvPr/>
          </p:nvSpPr>
          <p:spPr bwMode="auto">
            <a:xfrm>
              <a:off x="1570" y="2432"/>
              <a:ext cx="306" cy="1"/>
            </a:xfrm>
            <a:prstGeom prst="line">
              <a:avLst/>
            </a:prstGeom>
            <a:noFill/>
            <a:ln w="12700">
              <a:solidFill>
                <a:schemeClr val="tx1"/>
              </a:solidFill>
              <a:round/>
              <a:headEnd/>
              <a:tailEnd/>
            </a:ln>
          </p:spPr>
          <p:txBody>
            <a:bodyPr>
              <a:prstTxWarp prst="textNoShape">
                <a:avLst/>
              </a:prstTxWarp>
            </a:bodyPr>
            <a:lstStyle/>
            <a:p>
              <a:endParaRPr lang="en-US"/>
            </a:p>
          </p:txBody>
        </p:sp>
        <p:grpSp>
          <p:nvGrpSpPr>
            <p:cNvPr id="11" name="Group 162"/>
            <p:cNvGrpSpPr>
              <a:grpSpLocks/>
            </p:cNvGrpSpPr>
            <p:nvPr/>
          </p:nvGrpSpPr>
          <p:grpSpPr bwMode="auto">
            <a:xfrm>
              <a:off x="797" y="2428"/>
              <a:ext cx="309" cy="166"/>
              <a:chOff x="860" y="2320"/>
              <a:chExt cx="299" cy="166"/>
            </a:xfrm>
          </p:grpSpPr>
          <p:sp>
            <p:nvSpPr>
              <p:cNvPr id="11427" name="Rectangle 163"/>
              <p:cNvSpPr>
                <a:spLocks noChangeArrowheads="1"/>
              </p:cNvSpPr>
              <p:nvPr/>
            </p:nvSpPr>
            <p:spPr bwMode="auto">
              <a:xfrm>
                <a:off x="860" y="2320"/>
                <a:ext cx="116" cy="8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Cell</a:t>
                </a:r>
                <a:endParaRPr lang="en-GB" sz="900">
                  <a:latin typeface="Times" charset="0"/>
                </a:endParaRPr>
              </a:p>
            </p:txBody>
          </p:sp>
          <p:sp>
            <p:nvSpPr>
              <p:cNvPr id="11428" name="Rectangle 164"/>
              <p:cNvSpPr>
                <a:spLocks noChangeArrowheads="1"/>
              </p:cNvSpPr>
              <p:nvPr/>
            </p:nvSpPr>
            <p:spPr bwMode="auto">
              <a:xfrm>
                <a:off x="860" y="2400"/>
                <a:ext cx="299" cy="8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Membrane</a:t>
                </a:r>
                <a:endParaRPr lang="en-GB" sz="900">
                  <a:latin typeface="Times" charset="0"/>
                </a:endParaRPr>
              </a:p>
            </p:txBody>
          </p:sp>
        </p:grpSp>
        <p:sp>
          <p:nvSpPr>
            <p:cNvPr id="11429" name="Rectangle 165"/>
            <p:cNvSpPr>
              <a:spLocks noChangeArrowheads="1"/>
            </p:cNvSpPr>
            <p:nvPr/>
          </p:nvSpPr>
          <p:spPr bwMode="auto">
            <a:xfrm>
              <a:off x="1228" y="2744"/>
              <a:ext cx="120" cy="8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Cell</a:t>
              </a:r>
              <a:endParaRPr lang="en-GB" sz="900">
                <a:latin typeface="Times" charset="0"/>
              </a:endParaRPr>
            </a:p>
          </p:txBody>
        </p:sp>
        <p:sp>
          <p:nvSpPr>
            <p:cNvPr id="11430" name="Oval 166"/>
            <p:cNvSpPr>
              <a:spLocks noChangeArrowheads="1"/>
            </p:cNvSpPr>
            <p:nvPr/>
          </p:nvSpPr>
          <p:spPr bwMode="auto">
            <a:xfrm>
              <a:off x="1134" y="2323"/>
              <a:ext cx="511" cy="322"/>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431" name="AutoShape 167"/>
            <p:cNvSpPr>
              <a:spLocks noChangeArrowheads="1"/>
            </p:cNvSpPr>
            <p:nvPr/>
          </p:nvSpPr>
          <p:spPr bwMode="auto">
            <a:xfrm>
              <a:off x="1280" y="2331"/>
              <a:ext cx="193" cy="14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11432" name="Line 168"/>
            <p:cNvSpPr>
              <a:spLocks noChangeShapeType="1"/>
            </p:cNvSpPr>
            <p:nvPr/>
          </p:nvSpPr>
          <p:spPr bwMode="auto">
            <a:xfrm>
              <a:off x="1280" y="2333"/>
              <a:ext cx="51" cy="14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33" name="Line 169"/>
            <p:cNvSpPr>
              <a:spLocks noChangeShapeType="1"/>
            </p:cNvSpPr>
            <p:nvPr/>
          </p:nvSpPr>
          <p:spPr bwMode="auto">
            <a:xfrm>
              <a:off x="1326" y="2470"/>
              <a:ext cx="95" cy="1"/>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34" name="Line 170"/>
            <p:cNvSpPr>
              <a:spLocks noChangeShapeType="1"/>
            </p:cNvSpPr>
            <p:nvPr/>
          </p:nvSpPr>
          <p:spPr bwMode="auto">
            <a:xfrm flipV="1">
              <a:off x="1412" y="2333"/>
              <a:ext cx="46" cy="146"/>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35" name="Rectangle 171"/>
            <p:cNvSpPr>
              <a:spLocks noChangeArrowheads="1"/>
            </p:cNvSpPr>
            <p:nvPr/>
          </p:nvSpPr>
          <p:spPr bwMode="auto">
            <a:xfrm>
              <a:off x="1287" y="2304"/>
              <a:ext cx="179" cy="47"/>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11436" name="Text Box 172"/>
            <p:cNvSpPr txBox="1">
              <a:spLocks noChangeArrowheads="1"/>
            </p:cNvSpPr>
            <p:nvPr/>
          </p:nvSpPr>
          <p:spPr bwMode="auto">
            <a:xfrm>
              <a:off x="1170" y="2467"/>
              <a:ext cx="373" cy="144"/>
            </a:xfrm>
            <a:prstGeom prst="rect">
              <a:avLst/>
            </a:prstGeom>
            <a:noFill/>
            <a:ln w="9525">
              <a:noFill/>
              <a:miter lim="800000"/>
              <a:headEnd/>
              <a:tailEnd/>
            </a:ln>
            <a:effectLst/>
          </p:spPr>
          <p:txBody>
            <a:bodyPr wrap="none">
              <a:prstTxWarp prst="textNoShape">
                <a:avLst/>
              </a:prstTxWarp>
              <a:spAutoFit/>
            </a:bodyPr>
            <a:lstStyle/>
            <a:p>
              <a:pPr eaLnBrk="0" hangingPunct="0"/>
              <a:r>
                <a:rPr lang="en-GB" sz="900">
                  <a:solidFill>
                    <a:srgbClr val="000000"/>
                  </a:solidFill>
                  <a:latin typeface="Times" charset="0"/>
                </a:rPr>
                <a:t>Receptor</a:t>
              </a:r>
            </a:p>
          </p:txBody>
        </p:sp>
      </p:grpSp>
      <p:grpSp>
        <p:nvGrpSpPr>
          <p:cNvPr id="12" name="Group 173"/>
          <p:cNvGrpSpPr>
            <a:grpSpLocks/>
          </p:cNvGrpSpPr>
          <p:nvPr/>
        </p:nvGrpSpPr>
        <p:grpSpPr bwMode="auto">
          <a:xfrm>
            <a:off x="1724025" y="4610100"/>
            <a:ext cx="611188" cy="1035050"/>
            <a:chOff x="1177" y="1534"/>
            <a:chExt cx="350" cy="613"/>
          </a:xfrm>
        </p:grpSpPr>
        <p:grpSp>
          <p:nvGrpSpPr>
            <p:cNvPr id="13" name="Group 174"/>
            <p:cNvGrpSpPr>
              <a:grpSpLocks/>
            </p:cNvGrpSpPr>
            <p:nvPr/>
          </p:nvGrpSpPr>
          <p:grpSpPr bwMode="auto">
            <a:xfrm>
              <a:off x="1177" y="1534"/>
              <a:ext cx="350" cy="250"/>
              <a:chOff x="672" y="432"/>
              <a:chExt cx="373" cy="266"/>
            </a:xfrm>
          </p:grpSpPr>
          <p:sp>
            <p:nvSpPr>
              <p:cNvPr id="11439" name="Freeform 175"/>
              <p:cNvSpPr>
                <a:spLocks/>
              </p:cNvSpPr>
              <p:nvPr/>
            </p:nvSpPr>
            <p:spPr bwMode="auto">
              <a:xfrm>
                <a:off x="672" y="432"/>
                <a:ext cx="373" cy="266"/>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11440" name="Rectangle 176"/>
              <p:cNvSpPr>
                <a:spLocks noChangeArrowheads="1"/>
              </p:cNvSpPr>
              <p:nvPr/>
            </p:nvSpPr>
            <p:spPr bwMode="auto">
              <a:xfrm>
                <a:off x="688" y="436"/>
                <a:ext cx="299" cy="8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Messenger</a:t>
                </a:r>
                <a:endParaRPr lang="en-GB" sz="900">
                  <a:latin typeface="Times" charset="0"/>
                </a:endParaRPr>
              </a:p>
            </p:txBody>
          </p:sp>
        </p:grpSp>
        <p:sp>
          <p:nvSpPr>
            <p:cNvPr id="11441" name="Line 177"/>
            <p:cNvSpPr>
              <a:spLocks noChangeShapeType="1"/>
            </p:cNvSpPr>
            <p:nvPr/>
          </p:nvSpPr>
          <p:spPr bwMode="auto">
            <a:xfrm>
              <a:off x="1357" y="1850"/>
              <a:ext cx="38" cy="297"/>
            </a:xfrm>
            <a:prstGeom prst="line">
              <a:avLst/>
            </a:prstGeom>
            <a:noFill/>
            <a:ln w="9525">
              <a:solidFill>
                <a:schemeClr val="tx1"/>
              </a:solidFill>
              <a:prstDash val="dash"/>
              <a:round/>
              <a:headEnd/>
              <a:tailEnd type="triangle" w="med" len="med"/>
            </a:ln>
            <a:effectLst/>
          </p:spPr>
          <p:txBody>
            <a:bodyPr wrap="none" anchor="ctr">
              <a:prstTxWarp prst="textNoShape">
                <a:avLst/>
              </a:prstTxWarp>
            </a:bodyPr>
            <a:lstStyle/>
            <a:p>
              <a:endParaRPr lang="en-US"/>
            </a:p>
          </p:txBody>
        </p:sp>
      </p:grpSp>
      <p:grpSp>
        <p:nvGrpSpPr>
          <p:cNvPr id="14" name="Group 178"/>
          <p:cNvGrpSpPr>
            <a:grpSpLocks/>
          </p:cNvGrpSpPr>
          <p:nvPr/>
        </p:nvGrpSpPr>
        <p:grpSpPr bwMode="auto">
          <a:xfrm>
            <a:off x="3208338" y="4419600"/>
            <a:ext cx="2209800" cy="2286000"/>
            <a:chOff x="1974" y="1440"/>
            <a:chExt cx="1294" cy="1354"/>
          </a:xfrm>
        </p:grpSpPr>
        <p:grpSp>
          <p:nvGrpSpPr>
            <p:cNvPr id="15" name="Group 179"/>
            <p:cNvGrpSpPr>
              <a:grpSpLocks/>
            </p:cNvGrpSpPr>
            <p:nvPr/>
          </p:nvGrpSpPr>
          <p:grpSpPr bwMode="auto">
            <a:xfrm>
              <a:off x="1974" y="2019"/>
              <a:ext cx="166" cy="181"/>
              <a:chOff x="2048" y="2052"/>
              <a:chExt cx="176" cy="192"/>
            </a:xfrm>
          </p:grpSpPr>
          <p:sp>
            <p:nvSpPr>
              <p:cNvPr id="11444" name="Freeform 180"/>
              <p:cNvSpPr>
                <a:spLocks/>
              </p:cNvSpPr>
              <p:nvPr/>
            </p:nvSpPr>
            <p:spPr bwMode="auto">
              <a:xfrm>
                <a:off x="2048" y="2052"/>
                <a:ext cx="176" cy="96"/>
              </a:xfrm>
              <a:custGeom>
                <a:avLst/>
                <a:gdLst/>
                <a:ahLst/>
                <a:cxnLst>
                  <a:cxn ang="0">
                    <a:pos x="0" y="96"/>
                  </a:cxn>
                  <a:cxn ang="0">
                    <a:pos x="0" y="48"/>
                  </a:cxn>
                  <a:cxn ang="0">
                    <a:pos x="80" y="48"/>
                  </a:cxn>
                  <a:cxn ang="0">
                    <a:pos x="80" y="0"/>
                  </a:cxn>
                  <a:cxn ang="0">
                    <a:pos x="176" y="96"/>
                  </a:cxn>
                </a:cxnLst>
                <a:rect l="0" t="0" r="r" b="b"/>
                <a:pathLst>
                  <a:path w="176" h="96">
                    <a:moveTo>
                      <a:pt x="0" y="96"/>
                    </a:moveTo>
                    <a:lnTo>
                      <a:pt x="0" y="48"/>
                    </a:lnTo>
                    <a:lnTo>
                      <a:pt x="80" y="48"/>
                    </a:lnTo>
                    <a:lnTo>
                      <a:pt x="80" y="0"/>
                    </a:lnTo>
                    <a:lnTo>
                      <a:pt x="176" y="96"/>
                    </a:lnTo>
                  </a:path>
                </a:pathLst>
              </a:custGeom>
              <a:solidFill>
                <a:srgbClr val="FF6600"/>
              </a:solidFill>
              <a:ln w="12700">
                <a:solidFill>
                  <a:schemeClr val="tx1"/>
                </a:solidFill>
                <a:prstDash val="solid"/>
                <a:round/>
                <a:headEnd/>
                <a:tailEnd/>
              </a:ln>
            </p:spPr>
            <p:txBody>
              <a:bodyPr>
                <a:prstTxWarp prst="textNoShape">
                  <a:avLst/>
                </a:prstTxWarp>
              </a:bodyPr>
              <a:lstStyle/>
              <a:p>
                <a:endParaRPr lang="en-US"/>
              </a:p>
            </p:txBody>
          </p:sp>
          <p:sp>
            <p:nvSpPr>
              <p:cNvPr id="11445" name="Freeform 181"/>
              <p:cNvSpPr>
                <a:spLocks/>
              </p:cNvSpPr>
              <p:nvPr/>
            </p:nvSpPr>
            <p:spPr bwMode="auto">
              <a:xfrm>
                <a:off x="2048" y="2148"/>
                <a:ext cx="176" cy="96"/>
              </a:xfrm>
              <a:custGeom>
                <a:avLst/>
                <a:gdLst/>
                <a:ahLst/>
                <a:cxnLst>
                  <a:cxn ang="0">
                    <a:pos x="0" y="0"/>
                  </a:cxn>
                  <a:cxn ang="0">
                    <a:pos x="0" y="48"/>
                  </a:cxn>
                  <a:cxn ang="0">
                    <a:pos x="80" y="48"/>
                  </a:cxn>
                  <a:cxn ang="0">
                    <a:pos x="80" y="96"/>
                  </a:cxn>
                  <a:cxn ang="0">
                    <a:pos x="176" y="0"/>
                  </a:cxn>
                </a:cxnLst>
                <a:rect l="0" t="0" r="r" b="b"/>
                <a:pathLst>
                  <a:path w="176" h="96">
                    <a:moveTo>
                      <a:pt x="0" y="0"/>
                    </a:moveTo>
                    <a:lnTo>
                      <a:pt x="0" y="48"/>
                    </a:lnTo>
                    <a:lnTo>
                      <a:pt x="80" y="48"/>
                    </a:lnTo>
                    <a:lnTo>
                      <a:pt x="80" y="96"/>
                    </a:lnTo>
                    <a:lnTo>
                      <a:pt x="176" y="0"/>
                    </a:lnTo>
                  </a:path>
                </a:pathLst>
              </a:custGeom>
              <a:solidFill>
                <a:srgbClr val="FF6600"/>
              </a:solidFill>
              <a:ln w="12700">
                <a:solidFill>
                  <a:schemeClr val="tx1"/>
                </a:solidFill>
                <a:prstDash val="solid"/>
                <a:round/>
                <a:headEnd/>
                <a:tailEnd/>
              </a:ln>
            </p:spPr>
            <p:txBody>
              <a:bodyPr>
                <a:prstTxWarp prst="textNoShape">
                  <a:avLst/>
                </a:prstTxWarp>
              </a:bodyPr>
              <a:lstStyle/>
              <a:p>
                <a:endParaRPr lang="en-US"/>
              </a:p>
            </p:txBody>
          </p:sp>
        </p:grpSp>
        <p:sp>
          <p:nvSpPr>
            <p:cNvPr id="11446" name="Rectangle 182"/>
            <p:cNvSpPr>
              <a:spLocks noChangeArrowheads="1"/>
            </p:cNvSpPr>
            <p:nvPr/>
          </p:nvSpPr>
          <p:spPr bwMode="auto">
            <a:xfrm>
              <a:off x="2982" y="2662"/>
              <a:ext cx="228" cy="87"/>
            </a:xfrm>
            <a:prstGeom prst="rect">
              <a:avLst/>
            </a:prstGeom>
            <a:noFill/>
            <a:ln w="9525">
              <a:solidFill>
                <a:schemeClr val="tx1"/>
              </a:solid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message</a:t>
              </a:r>
              <a:endParaRPr lang="en-GB" sz="900">
                <a:latin typeface="Times" charset="0"/>
              </a:endParaRPr>
            </a:p>
          </p:txBody>
        </p:sp>
        <p:sp>
          <p:nvSpPr>
            <p:cNvPr id="11447" name="Rectangle 183"/>
            <p:cNvSpPr>
              <a:spLocks noChangeArrowheads="1"/>
            </p:cNvSpPr>
            <p:nvPr/>
          </p:nvSpPr>
          <p:spPr bwMode="auto">
            <a:xfrm>
              <a:off x="2756" y="1534"/>
              <a:ext cx="388" cy="10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1200">
                  <a:latin typeface="Times" charset="0"/>
                </a:rPr>
                <a:t>Induced fit</a:t>
              </a:r>
            </a:p>
          </p:txBody>
        </p:sp>
        <p:sp>
          <p:nvSpPr>
            <p:cNvPr id="11448" name="Rectangle 184"/>
            <p:cNvSpPr>
              <a:spLocks noChangeArrowheads="1"/>
            </p:cNvSpPr>
            <p:nvPr/>
          </p:nvSpPr>
          <p:spPr bwMode="auto">
            <a:xfrm>
              <a:off x="2179" y="2260"/>
              <a:ext cx="1085" cy="169"/>
            </a:xfrm>
            <a:prstGeom prst="rect">
              <a:avLst/>
            </a:prstGeom>
            <a:solidFill>
              <a:srgbClr val="0099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49" name="Rectangle 185"/>
            <p:cNvSpPr>
              <a:spLocks noChangeArrowheads="1"/>
            </p:cNvSpPr>
            <p:nvPr/>
          </p:nvSpPr>
          <p:spPr bwMode="auto">
            <a:xfrm>
              <a:off x="2179" y="2431"/>
              <a:ext cx="1085" cy="361"/>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50" name="Rectangle 186"/>
            <p:cNvSpPr>
              <a:spLocks noChangeArrowheads="1"/>
            </p:cNvSpPr>
            <p:nvPr/>
          </p:nvSpPr>
          <p:spPr bwMode="auto">
            <a:xfrm>
              <a:off x="2177" y="1440"/>
              <a:ext cx="1091" cy="1354"/>
            </a:xfrm>
            <a:prstGeom prst="rect">
              <a:avLst/>
            </a:prstGeom>
            <a:noFill/>
            <a:ln w="12700">
              <a:solidFill>
                <a:schemeClr val="tx1"/>
              </a:solidFill>
              <a:miter lim="800000"/>
              <a:headEnd/>
              <a:tailEnd/>
            </a:ln>
          </p:spPr>
          <p:txBody>
            <a:bodyPr>
              <a:prstTxWarp prst="textNoShape">
                <a:avLst/>
              </a:prstTxWarp>
            </a:bodyPr>
            <a:lstStyle/>
            <a:p>
              <a:endParaRPr lang="en-US"/>
            </a:p>
          </p:txBody>
        </p:sp>
        <p:sp>
          <p:nvSpPr>
            <p:cNvPr id="11451" name="Line 187"/>
            <p:cNvSpPr>
              <a:spLocks noChangeShapeType="1"/>
            </p:cNvSpPr>
            <p:nvPr/>
          </p:nvSpPr>
          <p:spPr bwMode="auto">
            <a:xfrm>
              <a:off x="2177" y="2260"/>
              <a:ext cx="308" cy="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452" name="Line 188"/>
            <p:cNvSpPr>
              <a:spLocks noChangeShapeType="1"/>
            </p:cNvSpPr>
            <p:nvPr/>
          </p:nvSpPr>
          <p:spPr bwMode="auto">
            <a:xfrm>
              <a:off x="2975" y="2260"/>
              <a:ext cx="278" cy="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453" name="Rectangle 189"/>
            <p:cNvSpPr>
              <a:spLocks noChangeArrowheads="1"/>
            </p:cNvSpPr>
            <p:nvPr/>
          </p:nvSpPr>
          <p:spPr bwMode="auto">
            <a:xfrm>
              <a:off x="2632" y="2572"/>
              <a:ext cx="112" cy="8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Cell</a:t>
              </a:r>
              <a:endParaRPr lang="en-GB" sz="900">
                <a:latin typeface="Times" charset="0"/>
              </a:endParaRPr>
            </a:p>
          </p:txBody>
        </p:sp>
        <p:sp>
          <p:nvSpPr>
            <p:cNvPr id="11454" name="Oval 190"/>
            <p:cNvSpPr>
              <a:spLocks noChangeArrowheads="1"/>
            </p:cNvSpPr>
            <p:nvPr/>
          </p:nvSpPr>
          <p:spPr bwMode="auto">
            <a:xfrm>
              <a:off x="2538" y="2151"/>
              <a:ext cx="465" cy="376"/>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455" name="Line 191"/>
            <p:cNvSpPr>
              <a:spLocks noChangeShapeType="1"/>
            </p:cNvSpPr>
            <p:nvPr/>
          </p:nvSpPr>
          <p:spPr bwMode="auto">
            <a:xfrm>
              <a:off x="2685" y="2165"/>
              <a:ext cx="0" cy="129"/>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56" name="Line 192"/>
            <p:cNvSpPr>
              <a:spLocks noChangeShapeType="1"/>
            </p:cNvSpPr>
            <p:nvPr/>
          </p:nvSpPr>
          <p:spPr bwMode="auto">
            <a:xfrm flipV="1">
              <a:off x="2685" y="2298"/>
              <a:ext cx="173"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57" name="Line 193"/>
            <p:cNvSpPr>
              <a:spLocks noChangeShapeType="1"/>
            </p:cNvSpPr>
            <p:nvPr/>
          </p:nvSpPr>
          <p:spPr bwMode="auto">
            <a:xfrm flipV="1">
              <a:off x="2858" y="2167"/>
              <a:ext cx="1" cy="131"/>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58" name="Rectangle 194"/>
            <p:cNvSpPr>
              <a:spLocks noChangeArrowheads="1"/>
            </p:cNvSpPr>
            <p:nvPr/>
          </p:nvSpPr>
          <p:spPr bwMode="auto">
            <a:xfrm>
              <a:off x="2688" y="2160"/>
              <a:ext cx="163" cy="34"/>
            </a:xfrm>
            <a:prstGeom prst="rect">
              <a:avLst/>
            </a:pr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59" name="Text Box 195"/>
            <p:cNvSpPr txBox="1">
              <a:spLocks noChangeArrowheads="1"/>
            </p:cNvSpPr>
            <p:nvPr/>
          </p:nvSpPr>
          <p:spPr bwMode="auto">
            <a:xfrm>
              <a:off x="2576" y="2295"/>
              <a:ext cx="347" cy="135"/>
            </a:xfrm>
            <a:prstGeom prst="rect">
              <a:avLst/>
            </a:prstGeom>
            <a:noFill/>
            <a:ln w="9525">
              <a:noFill/>
              <a:miter lim="800000"/>
              <a:headEnd/>
              <a:tailEnd/>
            </a:ln>
            <a:effectLst/>
          </p:spPr>
          <p:txBody>
            <a:bodyPr wrap="none">
              <a:prstTxWarp prst="textNoShape">
                <a:avLst/>
              </a:prstTxWarp>
              <a:spAutoFit/>
            </a:bodyPr>
            <a:lstStyle/>
            <a:p>
              <a:pPr eaLnBrk="0" hangingPunct="0"/>
              <a:r>
                <a:rPr lang="en-GB" sz="900">
                  <a:solidFill>
                    <a:srgbClr val="000000"/>
                  </a:solidFill>
                  <a:latin typeface="Times" charset="0"/>
                </a:rPr>
                <a:t>Receptor</a:t>
              </a:r>
            </a:p>
          </p:txBody>
        </p:sp>
        <p:sp>
          <p:nvSpPr>
            <p:cNvPr id="11460" name="Rectangle 196"/>
            <p:cNvSpPr>
              <a:spLocks noChangeArrowheads="1"/>
            </p:cNvSpPr>
            <p:nvPr/>
          </p:nvSpPr>
          <p:spPr bwMode="auto">
            <a:xfrm>
              <a:off x="2689" y="2158"/>
              <a:ext cx="165" cy="136"/>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grpSp>
          <p:nvGrpSpPr>
            <p:cNvPr id="16" name="Group 197"/>
            <p:cNvGrpSpPr>
              <a:grpSpLocks/>
            </p:cNvGrpSpPr>
            <p:nvPr/>
          </p:nvGrpSpPr>
          <p:grpSpPr bwMode="auto">
            <a:xfrm>
              <a:off x="2593" y="2030"/>
              <a:ext cx="351" cy="251"/>
              <a:chOff x="672" y="432"/>
              <a:chExt cx="373" cy="266"/>
            </a:xfrm>
          </p:grpSpPr>
          <p:sp>
            <p:nvSpPr>
              <p:cNvPr id="11462" name="Freeform 198"/>
              <p:cNvSpPr>
                <a:spLocks/>
              </p:cNvSpPr>
              <p:nvPr/>
            </p:nvSpPr>
            <p:spPr bwMode="auto">
              <a:xfrm>
                <a:off x="672" y="432"/>
                <a:ext cx="373" cy="266"/>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11463" name="Rectangle 199"/>
              <p:cNvSpPr>
                <a:spLocks noChangeArrowheads="1"/>
              </p:cNvSpPr>
              <p:nvPr/>
            </p:nvSpPr>
            <p:spPr bwMode="auto">
              <a:xfrm>
                <a:off x="688" y="436"/>
                <a:ext cx="305" cy="8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Messenger</a:t>
                </a:r>
                <a:endParaRPr lang="en-GB" sz="900">
                  <a:latin typeface="Times" charset="0"/>
                </a:endParaRPr>
              </a:p>
            </p:txBody>
          </p:sp>
        </p:grpSp>
      </p:grpSp>
      <p:grpSp>
        <p:nvGrpSpPr>
          <p:cNvPr id="17" name="Group 200"/>
          <p:cNvGrpSpPr>
            <a:grpSpLocks/>
          </p:cNvGrpSpPr>
          <p:nvPr/>
        </p:nvGrpSpPr>
        <p:grpSpPr bwMode="auto">
          <a:xfrm>
            <a:off x="4919663" y="6213475"/>
            <a:ext cx="484187" cy="492125"/>
            <a:chOff x="2906" y="2473"/>
            <a:chExt cx="292" cy="291"/>
          </a:xfrm>
        </p:grpSpPr>
        <p:sp>
          <p:nvSpPr>
            <p:cNvPr id="11465" name="Rectangle 201"/>
            <p:cNvSpPr>
              <a:spLocks noChangeArrowheads="1"/>
            </p:cNvSpPr>
            <p:nvPr/>
          </p:nvSpPr>
          <p:spPr bwMode="auto">
            <a:xfrm>
              <a:off x="2960" y="2683"/>
              <a:ext cx="238" cy="8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Message</a:t>
              </a:r>
              <a:endParaRPr lang="en-GB" sz="900">
                <a:latin typeface="Times" charset="0"/>
              </a:endParaRPr>
            </a:p>
          </p:txBody>
        </p:sp>
        <p:sp>
          <p:nvSpPr>
            <p:cNvPr id="11466" name="Freeform 202"/>
            <p:cNvSpPr>
              <a:spLocks/>
            </p:cNvSpPr>
            <p:nvPr/>
          </p:nvSpPr>
          <p:spPr bwMode="auto">
            <a:xfrm>
              <a:off x="2906" y="2473"/>
              <a:ext cx="205" cy="217"/>
            </a:xfrm>
            <a:custGeom>
              <a:avLst/>
              <a:gdLst/>
              <a:ahLst/>
              <a:cxnLst>
                <a:cxn ang="0">
                  <a:pos x="19" y="0"/>
                </a:cxn>
                <a:cxn ang="0">
                  <a:pos x="7" y="52"/>
                </a:cxn>
                <a:cxn ang="0">
                  <a:pos x="59" y="41"/>
                </a:cxn>
                <a:cxn ang="0">
                  <a:pos x="48" y="94"/>
                </a:cxn>
                <a:cxn ang="0">
                  <a:pos x="101" y="83"/>
                </a:cxn>
                <a:cxn ang="0">
                  <a:pos x="89" y="136"/>
                </a:cxn>
                <a:cxn ang="0">
                  <a:pos x="142" y="125"/>
                </a:cxn>
                <a:cxn ang="0">
                  <a:pos x="131" y="178"/>
                </a:cxn>
                <a:cxn ang="0">
                  <a:pos x="159" y="169"/>
                </a:cxn>
                <a:cxn ang="0">
                  <a:pos x="218" y="230"/>
                </a:cxn>
              </a:cxnLst>
              <a:rect l="0" t="0" r="r" b="b"/>
              <a:pathLst>
                <a:path w="218" h="230">
                  <a:moveTo>
                    <a:pt x="19" y="0"/>
                  </a:moveTo>
                  <a:cubicBezTo>
                    <a:pt x="17" y="8"/>
                    <a:pt x="0" y="45"/>
                    <a:pt x="7" y="52"/>
                  </a:cubicBezTo>
                  <a:cubicBezTo>
                    <a:pt x="14" y="59"/>
                    <a:pt x="53" y="35"/>
                    <a:pt x="59" y="41"/>
                  </a:cubicBezTo>
                  <a:cubicBezTo>
                    <a:pt x="66" y="48"/>
                    <a:pt x="41" y="87"/>
                    <a:pt x="48" y="94"/>
                  </a:cubicBezTo>
                  <a:cubicBezTo>
                    <a:pt x="55" y="101"/>
                    <a:pt x="94" y="76"/>
                    <a:pt x="101" y="83"/>
                  </a:cubicBezTo>
                  <a:cubicBezTo>
                    <a:pt x="108" y="90"/>
                    <a:pt x="82" y="128"/>
                    <a:pt x="89" y="136"/>
                  </a:cubicBezTo>
                  <a:cubicBezTo>
                    <a:pt x="96" y="143"/>
                    <a:pt x="135" y="118"/>
                    <a:pt x="142" y="125"/>
                  </a:cubicBezTo>
                  <a:cubicBezTo>
                    <a:pt x="149" y="132"/>
                    <a:pt x="128" y="169"/>
                    <a:pt x="131" y="178"/>
                  </a:cubicBezTo>
                  <a:cubicBezTo>
                    <a:pt x="133" y="184"/>
                    <a:pt x="143" y="161"/>
                    <a:pt x="159" y="169"/>
                  </a:cubicBezTo>
                  <a:cubicBezTo>
                    <a:pt x="173" y="178"/>
                    <a:pt x="205" y="218"/>
                    <a:pt x="218" y="230"/>
                  </a:cubicBezTo>
                </a:path>
              </a:pathLst>
            </a:custGeom>
            <a:noFill/>
            <a:ln w="9525">
              <a:solidFill>
                <a:schemeClr val="tx1"/>
              </a:solidFill>
              <a:round/>
              <a:headEnd type="none" w="med" len="med"/>
              <a:tailEnd type="triangle" w="med" len="med"/>
            </a:ln>
            <a:effectLst/>
          </p:spPr>
          <p:txBody>
            <a:bodyPr wrap="none" anchor="ctr">
              <a:prstTxWarp prst="textNoShape">
                <a:avLst/>
              </a:prstTxWarp>
            </a:bodyPr>
            <a:lstStyle/>
            <a:p>
              <a:endParaRPr lang="en-US"/>
            </a:p>
          </p:txBody>
        </p:sp>
      </p:grpSp>
      <p:grpSp>
        <p:nvGrpSpPr>
          <p:cNvPr id="18" name="Group 203"/>
          <p:cNvGrpSpPr>
            <a:grpSpLocks/>
          </p:cNvGrpSpPr>
          <p:nvPr/>
        </p:nvGrpSpPr>
        <p:grpSpPr bwMode="auto">
          <a:xfrm>
            <a:off x="5562600" y="4419600"/>
            <a:ext cx="2354263" cy="2286000"/>
            <a:chOff x="3365" y="1440"/>
            <a:chExt cx="1339" cy="1354"/>
          </a:xfrm>
        </p:grpSpPr>
        <p:grpSp>
          <p:nvGrpSpPr>
            <p:cNvPr id="19" name="Group 204"/>
            <p:cNvGrpSpPr>
              <a:grpSpLocks/>
            </p:cNvGrpSpPr>
            <p:nvPr/>
          </p:nvGrpSpPr>
          <p:grpSpPr bwMode="auto">
            <a:xfrm>
              <a:off x="3365" y="2012"/>
              <a:ext cx="173" cy="180"/>
              <a:chOff x="3528" y="2044"/>
              <a:chExt cx="184" cy="192"/>
            </a:xfrm>
          </p:grpSpPr>
          <p:sp>
            <p:nvSpPr>
              <p:cNvPr id="11469" name="Freeform 205"/>
              <p:cNvSpPr>
                <a:spLocks/>
              </p:cNvSpPr>
              <p:nvPr/>
            </p:nvSpPr>
            <p:spPr bwMode="auto">
              <a:xfrm>
                <a:off x="3528" y="2044"/>
                <a:ext cx="184" cy="96"/>
              </a:xfrm>
              <a:custGeom>
                <a:avLst/>
                <a:gdLst/>
                <a:ahLst/>
                <a:cxnLst>
                  <a:cxn ang="0">
                    <a:pos x="0" y="96"/>
                  </a:cxn>
                  <a:cxn ang="0">
                    <a:pos x="0" y="48"/>
                  </a:cxn>
                  <a:cxn ang="0">
                    <a:pos x="88" y="48"/>
                  </a:cxn>
                  <a:cxn ang="0">
                    <a:pos x="88" y="0"/>
                  </a:cxn>
                  <a:cxn ang="0">
                    <a:pos x="184" y="96"/>
                  </a:cxn>
                </a:cxnLst>
                <a:rect l="0" t="0" r="r" b="b"/>
                <a:pathLst>
                  <a:path w="184" h="96">
                    <a:moveTo>
                      <a:pt x="0" y="96"/>
                    </a:moveTo>
                    <a:lnTo>
                      <a:pt x="0" y="48"/>
                    </a:lnTo>
                    <a:lnTo>
                      <a:pt x="88" y="48"/>
                    </a:lnTo>
                    <a:lnTo>
                      <a:pt x="88" y="0"/>
                    </a:lnTo>
                    <a:lnTo>
                      <a:pt x="184" y="96"/>
                    </a:lnTo>
                  </a:path>
                </a:pathLst>
              </a:custGeom>
              <a:solidFill>
                <a:srgbClr val="FF6600"/>
              </a:solidFill>
              <a:ln w="12700">
                <a:solidFill>
                  <a:schemeClr val="tx1"/>
                </a:solidFill>
                <a:prstDash val="solid"/>
                <a:round/>
                <a:headEnd/>
                <a:tailEnd/>
              </a:ln>
            </p:spPr>
            <p:txBody>
              <a:bodyPr>
                <a:prstTxWarp prst="textNoShape">
                  <a:avLst/>
                </a:prstTxWarp>
              </a:bodyPr>
              <a:lstStyle/>
              <a:p>
                <a:endParaRPr lang="en-US"/>
              </a:p>
            </p:txBody>
          </p:sp>
          <p:sp>
            <p:nvSpPr>
              <p:cNvPr id="11470" name="Freeform 206"/>
              <p:cNvSpPr>
                <a:spLocks/>
              </p:cNvSpPr>
              <p:nvPr/>
            </p:nvSpPr>
            <p:spPr bwMode="auto">
              <a:xfrm>
                <a:off x="3528" y="2140"/>
                <a:ext cx="184" cy="96"/>
              </a:xfrm>
              <a:custGeom>
                <a:avLst/>
                <a:gdLst/>
                <a:ahLst/>
                <a:cxnLst>
                  <a:cxn ang="0">
                    <a:pos x="0" y="0"/>
                  </a:cxn>
                  <a:cxn ang="0">
                    <a:pos x="0" y="48"/>
                  </a:cxn>
                  <a:cxn ang="0">
                    <a:pos x="88" y="48"/>
                  </a:cxn>
                  <a:cxn ang="0">
                    <a:pos x="88" y="96"/>
                  </a:cxn>
                  <a:cxn ang="0">
                    <a:pos x="184" y="0"/>
                  </a:cxn>
                </a:cxnLst>
                <a:rect l="0" t="0" r="r" b="b"/>
                <a:pathLst>
                  <a:path w="184" h="96">
                    <a:moveTo>
                      <a:pt x="0" y="0"/>
                    </a:moveTo>
                    <a:lnTo>
                      <a:pt x="0" y="48"/>
                    </a:lnTo>
                    <a:lnTo>
                      <a:pt x="88" y="48"/>
                    </a:lnTo>
                    <a:lnTo>
                      <a:pt x="88" y="96"/>
                    </a:lnTo>
                    <a:lnTo>
                      <a:pt x="184" y="0"/>
                    </a:lnTo>
                  </a:path>
                </a:pathLst>
              </a:custGeom>
              <a:solidFill>
                <a:srgbClr val="FF6600"/>
              </a:solidFill>
              <a:ln w="12700">
                <a:solidFill>
                  <a:schemeClr val="tx1"/>
                </a:solidFill>
                <a:prstDash val="solid"/>
                <a:round/>
                <a:headEnd/>
                <a:tailEnd/>
              </a:ln>
            </p:spPr>
            <p:txBody>
              <a:bodyPr>
                <a:prstTxWarp prst="textNoShape">
                  <a:avLst/>
                </a:prstTxWarp>
              </a:bodyPr>
              <a:lstStyle/>
              <a:p>
                <a:endParaRPr lang="en-US"/>
              </a:p>
            </p:txBody>
          </p:sp>
        </p:grpSp>
        <p:sp>
          <p:nvSpPr>
            <p:cNvPr id="11471" name="Rectangle 207"/>
            <p:cNvSpPr>
              <a:spLocks noChangeArrowheads="1"/>
            </p:cNvSpPr>
            <p:nvPr/>
          </p:nvSpPr>
          <p:spPr bwMode="auto">
            <a:xfrm>
              <a:off x="3615" y="2260"/>
              <a:ext cx="1085" cy="169"/>
            </a:xfrm>
            <a:prstGeom prst="rect">
              <a:avLst/>
            </a:prstGeom>
            <a:solidFill>
              <a:srgbClr val="0099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72" name="Rectangle 208"/>
            <p:cNvSpPr>
              <a:spLocks noChangeArrowheads="1"/>
            </p:cNvSpPr>
            <p:nvPr/>
          </p:nvSpPr>
          <p:spPr bwMode="auto">
            <a:xfrm>
              <a:off x="3615" y="2431"/>
              <a:ext cx="1085" cy="361"/>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73" name="Rectangle 209"/>
            <p:cNvSpPr>
              <a:spLocks noChangeArrowheads="1"/>
            </p:cNvSpPr>
            <p:nvPr/>
          </p:nvSpPr>
          <p:spPr bwMode="auto">
            <a:xfrm>
              <a:off x="3614" y="1440"/>
              <a:ext cx="1090" cy="1354"/>
            </a:xfrm>
            <a:prstGeom prst="rect">
              <a:avLst/>
            </a:prstGeom>
            <a:noFill/>
            <a:ln w="12700">
              <a:solidFill>
                <a:schemeClr val="tx1"/>
              </a:solidFill>
              <a:miter lim="800000"/>
              <a:headEnd/>
              <a:tailEnd/>
            </a:ln>
          </p:spPr>
          <p:txBody>
            <a:bodyPr>
              <a:prstTxWarp prst="textNoShape">
                <a:avLst/>
              </a:prstTxWarp>
            </a:bodyPr>
            <a:lstStyle/>
            <a:p>
              <a:endParaRPr lang="en-US"/>
            </a:p>
          </p:txBody>
        </p:sp>
        <p:sp>
          <p:nvSpPr>
            <p:cNvPr id="11474" name="Line 210"/>
            <p:cNvSpPr>
              <a:spLocks noChangeShapeType="1"/>
            </p:cNvSpPr>
            <p:nvPr/>
          </p:nvSpPr>
          <p:spPr bwMode="auto">
            <a:xfrm>
              <a:off x="3614" y="2260"/>
              <a:ext cx="308" cy="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475" name="Line 211"/>
            <p:cNvSpPr>
              <a:spLocks noChangeShapeType="1"/>
            </p:cNvSpPr>
            <p:nvPr/>
          </p:nvSpPr>
          <p:spPr bwMode="auto">
            <a:xfrm>
              <a:off x="4411" y="2260"/>
              <a:ext cx="278" cy="1"/>
            </a:xfrm>
            <a:prstGeom prst="line">
              <a:avLst/>
            </a:prstGeom>
            <a:noFill/>
            <a:ln w="12700">
              <a:solidFill>
                <a:schemeClr val="tx1"/>
              </a:solidFill>
              <a:round/>
              <a:headEnd/>
              <a:tailEnd/>
            </a:ln>
          </p:spPr>
          <p:txBody>
            <a:bodyPr>
              <a:prstTxWarp prst="textNoShape">
                <a:avLst/>
              </a:prstTxWarp>
            </a:bodyPr>
            <a:lstStyle/>
            <a:p>
              <a:endParaRPr lang="en-US"/>
            </a:p>
          </p:txBody>
        </p:sp>
        <p:sp>
          <p:nvSpPr>
            <p:cNvPr id="11476" name="Rectangle 212"/>
            <p:cNvSpPr>
              <a:spLocks noChangeArrowheads="1"/>
            </p:cNvSpPr>
            <p:nvPr/>
          </p:nvSpPr>
          <p:spPr bwMode="auto">
            <a:xfrm>
              <a:off x="4069" y="2572"/>
              <a:ext cx="109" cy="81"/>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Cell</a:t>
              </a:r>
              <a:endParaRPr lang="en-GB" sz="900">
                <a:latin typeface="Times" charset="0"/>
              </a:endParaRPr>
            </a:p>
          </p:txBody>
        </p:sp>
        <p:grpSp>
          <p:nvGrpSpPr>
            <p:cNvPr id="20" name="Group 213"/>
            <p:cNvGrpSpPr>
              <a:grpSpLocks/>
            </p:cNvGrpSpPr>
            <p:nvPr/>
          </p:nvGrpSpPr>
          <p:grpSpPr bwMode="auto">
            <a:xfrm>
              <a:off x="4155" y="1534"/>
              <a:ext cx="351" cy="250"/>
              <a:chOff x="672" y="432"/>
              <a:chExt cx="373" cy="266"/>
            </a:xfrm>
          </p:grpSpPr>
          <p:sp>
            <p:nvSpPr>
              <p:cNvPr id="11478" name="Freeform 214"/>
              <p:cNvSpPr>
                <a:spLocks/>
              </p:cNvSpPr>
              <p:nvPr/>
            </p:nvSpPr>
            <p:spPr bwMode="auto">
              <a:xfrm>
                <a:off x="672" y="432"/>
                <a:ext cx="373" cy="266"/>
              </a:xfrm>
              <a:custGeom>
                <a:avLst/>
                <a:gdLst/>
                <a:ahLst/>
                <a:cxnLst>
                  <a:cxn ang="0">
                    <a:pos x="0" y="0"/>
                  </a:cxn>
                  <a:cxn ang="0">
                    <a:pos x="448" y="0"/>
                  </a:cxn>
                  <a:cxn ang="0">
                    <a:pos x="448" y="118"/>
                  </a:cxn>
                  <a:cxn ang="0">
                    <a:pos x="306" y="118"/>
                  </a:cxn>
                  <a:cxn ang="0">
                    <a:pos x="306" y="320"/>
                  </a:cxn>
                  <a:cxn ang="0">
                    <a:pos x="152" y="320"/>
                  </a:cxn>
                  <a:cxn ang="0">
                    <a:pos x="152" y="118"/>
                  </a:cxn>
                  <a:cxn ang="0">
                    <a:pos x="0" y="118"/>
                  </a:cxn>
                  <a:cxn ang="0">
                    <a:pos x="0" y="0"/>
                  </a:cxn>
                </a:cxnLst>
                <a:rect l="0" t="0" r="r" b="b"/>
                <a:pathLst>
                  <a:path w="448" h="320">
                    <a:moveTo>
                      <a:pt x="0" y="0"/>
                    </a:moveTo>
                    <a:lnTo>
                      <a:pt x="448" y="0"/>
                    </a:lnTo>
                    <a:lnTo>
                      <a:pt x="448" y="118"/>
                    </a:lnTo>
                    <a:lnTo>
                      <a:pt x="306" y="118"/>
                    </a:lnTo>
                    <a:lnTo>
                      <a:pt x="306" y="320"/>
                    </a:lnTo>
                    <a:lnTo>
                      <a:pt x="152" y="320"/>
                    </a:lnTo>
                    <a:lnTo>
                      <a:pt x="152" y="118"/>
                    </a:lnTo>
                    <a:lnTo>
                      <a:pt x="0" y="118"/>
                    </a:lnTo>
                    <a:lnTo>
                      <a:pt x="0" y="0"/>
                    </a:lnTo>
                    <a:close/>
                  </a:path>
                </a:pathLst>
              </a:custGeom>
              <a:solidFill>
                <a:schemeClr val="hlink"/>
              </a:solidFill>
              <a:ln w="9525">
                <a:solidFill>
                  <a:schemeClr val="tx1"/>
                </a:solidFill>
                <a:round/>
                <a:headEnd/>
                <a:tailEnd/>
              </a:ln>
              <a:effectLst/>
            </p:spPr>
            <p:txBody>
              <a:bodyPr wrap="none" anchor="ctr">
                <a:prstTxWarp prst="textNoShape">
                  <a:avLst/>
                </a:prstTxWarp>
              </a:bodyPr>
              <a:lstStyle/>
              <a:p>
                <a:endParaRPr lang="en-US"/>
              </a:p>
            </p:txBody>
          </p:sp>
          <p:sp>
            <p:nvSpPr>
              <p:cNvPr id="11479" name="Rectangle 215"/>
              <p:cNvSpPr>
                <a:spLocks noChangeArrowheads="1"/>
              </p:cNvSpPr>
              <p:nvPr/>
            </p:nvSpPr>
            <p:spPr bwMode="auto">
              <a:xfrm>
                <a:off x="688" y="436"/>
                <a:ext cx="296" cy="86"/>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GB" sz="900">
                    <a:solidFill>
                      <a:srgbClr val="000000"/>
                    </a:solidFill>
                    <a:latin typeface="Times" charset="0"/>
                  </a:rPr>
                  <a:t>Messenger</a:t>
                </a:r>
                <a:endParaRPr lang="en-GB" sz="900">
                  <a:latin typeface="Times" charset="0"/>
                </a:endParaRPr>
              </a:p>
            </p:txBody>
          </p:sp>
        </p:grpSp>
        <p:sp>
          <p:nvSpPr>
            <p:cNvPr id="11480" name="Oval 216"/>
            <p:cNvSpPr>
              <a:spLocks noChangeArrowheads="1"/>
            </p:cNvSpPr>
            <p:nvPr/>
          </p:nvSpPr>
          <p:spPr bwMode="auto">
            <a:xfrm>
              <a:off x="3975" y="2151"/>
              <a:ext cx="464" cy="303"/>
            </a:xfrm>
            <a:prstGeom prst="ellipse">
              <a:avLst/>
            </a:prstGeom>
            <a:solidFill>
              <a:schemeClr val="accent2"/>
            </a:solidFill>
            <a:ln w="9525">
              <a:solidFill>
                <a:schemeClr val="tx1"/>
              </a:solidFill>
              <a:round/>
              <a:headEnd/>
              <a:tailEnd/>
            </a:ln>
            <a:effectLst/>
          </p:spPr>
          <p:txBody>
            <a:bodyPr wrap="none" anchor="ctr">
              <a:prstTxWarp prst="textNoShape">
                <a:avLst/>
              </a:prstTxWarp>
            </a:bodyPr>
            <a:lstStyle/>
            <a:p>
              <a:endParaRPr lang="en-US"/>
            </a:p>
          </p:txBody>
        </p:sp>
        <p:sp>
          <p:nvSpPr>
            <p:cNvPr id="11481" name="AutoShape 217"/>
            <p:cNvSpPr>
              <a:spLocks noChangeArrowheads="1"/>
            </p:cNvSpPr>
            <p:nvPr/>
          </p:nvSpPr>
          <p:spPr bwMode="auto">
            <a:xfrm>
              <a:off x="4121" y="2159"/>
              <a:ext cx="175" cy="1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folHlink"/>
            </a:solidFill>
            <a:ln w="9525">
              <a:solidFill>
                <a:schemeClr val="tx1"/>
              </a:solidFill>
              <a:miter lim="800000"/>
              <a:headEnd/>
              <a:tailEnd/>
            </a:ln>
            <a:effectLst/>
          </p:spPr>
          <p:txBody>
            <a:bodyPr wrap="none" anchor="ctr">
              <a:prstTxWarp prst="textNoShape">
                <a:avLst/>
              </a:prstTxWarp>
            </a:bodyPr>
            <a:lstStyle/>
            <a:p>
              <a:endParaRPr lang="en-US"/>
            </a:p>
          </p:txBody>
        </p:sp>
        <p:sp>
          <p:nvSpPr>
            <p:cNvPr id="11482" name="Line 218"/>
            <p:cNvSpPr>
              <a:spLocks noChangeShapeType="1"/>
            </p:cNvSpPr>
            <p:nvPr/>
          </p:nvSpPr>
          <p:spPr bwMode="auto">
            <a:xfrm>
              <a:off x="4121" y="2161"/>
              <a:ext cx="45" cy="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83" name="Line 219"/>
            <p:cNvSpPr>
              <a:spLocks noChangeShapeType="1"/>
            </p:cNvSpPr>
            <p:nvPr/>
          </p:nvSpPr>
          <p:spPr bwMode="auto">
            <a:xfrm>
              <a:off x="4166" y="2298"/>
              <a:ext cx="87"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84" name="Line 220"/>
            <p:cNvSpPr>
              <a:spLocks noChangeShapeType="1"/>
            </p:cNvSpPr>
            <p:nvPr/>
          </p:nvSpPr>
          <p:spPr bwMode="auto">
            <a:xfrm flipV="1">
              <a:off x="4253" y="2161"/>
              <a:ext cx="42" cy="137"/>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11485" name="Rectangle 221"/>
            <p:cNvSpPr>
              <a:spLocks noChangeArrowheads="1"/>
            </p:cNvSpPr>
            <p:nvPr/>
          </p:nvSpPr>
          <p:spPr bwMode="auto">
            <a:xfrm>
              <a:off x="4128" y="2132"/>
              <a:ext cx="162" cy="34"/>
            </a:xfrm>
            <a:prstGeom prst="rect">
              <a:avLst/>
            </a:prstGeom>
            <a:solidFill>
              <a:schemeClr val="folHlink"/>
            </a:solidFill>
            <a:ln w="9525">
              <a:noFill/>
              <a:miter lim="800000"/>
              <a:headEnd/>
              <a:tailEnd/>
            </a:ln>
            <a:effectLst/>
          </p:spPr>
          <p:txBody>
            <a:bodyPr wrap="none" anchor="ctr">
              <a:prstTxWarp prst="textNoShape">
                <a:avLst/>
              </a:prstTxWarp>
            </a:bodyPr>
            <a:lstStyle/>
            <a:p>
              <a:endParaRPr lang="en-US"/>
            </a:p>
          </p:txBody>
        </p:sp>
        <p:sp>
          <p:nvSpPr>
            <p:cNvPr id="11486" name="Text Box 222"/>
            <p:cNvSpPr txBox="1">
              <a:spLocks noChangeArrowheads="1"/>
            </p:cNvSpPr>
            <p:nvPr/>
          </p:nvSpPr>
          <p:spPr bwMode="auto">
            <a:xfrm>
              <a:off x="4012" y="2295"/>
              <a:ext cx="337" cy="135"/>
            </a:xfrm>
            <a:prstGeom prst="rect">
              <a:avLst/>
            </a:prstGeom>
            <a:noFill/>
            <a:ln w="9525">
              <a:noFill/>
              <a:miter lim="800000"/>
              <a:headEnd/>
              <a:tailEnd/>
            </a:ln>
            <a:effectLst/>
          </p:spPr>
          <p:txBody>
            <a:bodyPr wrap="none">
              <a:prstTxWarp prst="textNoShape">
                <a:avLst/>
              </a:prstTxWarp>
              <a:spAutoFit/>
            </a:bodyPr>
            <a:lstStyle/>
            <a:p>
              <a:pPr eaLnBrk="0" hangingPunct="0"/>
              <a:r>
                <a:rPr lang="en-GB" sz="900">
                  <a:solidFill>
                    <a:srgbClr val="000000"/>
                  </a:solidFill>
                  <a:latin typeface="Times" charset="0"/>
                </a:rPr>
                <a:t>Receptor</a:t>
              </a:r>
            </a:p>
          </p:txBody>
        </p:sp>
        <p:sp>
          <p:nvSpPr>
            <p:cNvPr id="11487" name="Line 223"/>
            <p:cNvSpPr>
              <a:spLocks noChangeShapeType="1"/>
            </p:cNvSpPr>
            <p:nvPr/>
          </p:nvSpPr>
          <p:spPr bwMode="auto">
            <a:xfrm flipV="1">
              <a:off x="4223" y="1850"/>
              <a:ext cx="37" cy="297"/>
            </a:xfrm>
            <a:prstGeom prst="line">
              <a:avLst/>
            </a:prstGeom>
            <a:noFill/>
            <a:ln w="9525">
              <a:solidFill>
                <a:schemeClr val="tx1"/>
              </a:solidFill>
              <a:prstDash val="dash"/>
              <a:round/>
              <a:headEnd/>
              <a:tailEnd type="triangle" w="med" len="med"/>
            </a:ln>
            <a:effectLst/>
          </p:spPr>
          <p:txBody>
            <a:bodyPr wrap="none" anchor="ctr">
              <a:prstTxWarp prst="textNoShape">
                <a:avLst/>
              </a:prstTxWarp>
            </a:bodyPr>
            <a:lstStyle/>
            <a:p>
              <a:endParaRPr lang="en-US"/>
            </a:p>
          </p:txBody>
        </p:sp>
      </p:grpSp>
      <p:grpSp>
        <p:nvGrpSpPr>
          <p:cNvPr id="21" name="Group 228"/>
          <p:cNvGrpSpPr>
            <a:grpSpLocks/>
          </p:cNvGrpSpPr>
          <p:nvPr/>
        </p:nvGrpSpPr>
        <p:grpSpPr bwMode="auto">
          <a:xfrm>
            <a:off x="1143000" y="1676400"/>
            <a:ext cx="3810000" cy="2743200"/>
            <a:chOff x="720" y="1056"/>
            <a:chExt cx="2400" cy="1728"/>
          </a:xfrm>
        </p:grpSpPr>
        <p:sp>
          <p:nvSpPr>
            <p:cNvPr id="11488" name="Rectangle 224"/>
            <p:cNvSpPr>
              <a:spLocks noChangeArrowheads="1"/>
            </p:cNvSpPr>
            <p:nvPr/>
          </p:nvSpPr>
          <p:spPr bwMode="auto">
            <a:xfrm>
              <a:off x="2880" y="1056"/>
              <a:ext cx="240" cy="384"/>
            </a:xfrm>
            <a:prstGeom prst="rect">
              <a:avLst/>
            </a:prstGeom>
            <a:noFill/>
            <a:ln w="15875" cap="rnd">
              <a:solidFill>
                <a:schemeClr val="tx1"/>
              </a:solidFill>
              <a:prstDash val="sysDot"/>
              <a:miter lim="800000"/>
              <a:headEnd/>
              <a:tailEnd/>
            </a:ln>
            <a:effectLst/>
          </p:spPr>
          <p:txBody>
            <a:bodyPr wrap="none" anchor="ctr">
              <a:prstTxWarp prst="textNoShape">
                <a:avLst/>
              </a:prstTxWarp>
            </a:bodyPr>
            <a:lstStyle/>
            <a:p>
              <a:endParaRPr lang="en-US"/>
            </a:p>
          </p:txBody>
        </p:sp>
        <p:sp>
          <p:nvSpPr>
            <p:cNvPr id="11489" name="Line 225"/>
            <p:cNvSpPr>
              <a:spLocks noChangeShapeType="1"/>
            </p:cNvSpPr>
            <p:nvPr/>
          </p:nvSpPr>
          <p:spPr bwMode="auto">
            <a:xfrm flipV="1">
              <a:off x="1920" y="1440"/>
              <a:ext cx="1200" cy="1344"/>
            </a:xfrm>
            <a:prstGeom prst="line">
              <a:avLst/>
            </a:prstGeom>
            <a:noFill/>
            <a:ln w="15875" cap="rnd">
              <a:solidFill>
                <a:schemeClr val="tx1"/>
              </a:solidFill>
              <a:prstDash val="sysDot"/>
              <a:round/>
              <a:headEnd/>
              <a:tailEnd/>
            </a:ln>
            <a:effectLst/>
          </p:spPr>
          <p:txBody>
            <a:bodyPr>
              <a:prstTxWarp prst="textNoShape">
                <a:avLst/>
              </a:prstTxWarp>
            </a:bodyPr>
            <a:lstStyle/>
            <a:p>
              <a:endParaRPr lang="en-US"/>
            </a:p>
          </p:txBody>
        </p:sp>
        <p:sp>
          <p:nvSpPr>
            <p:cNvPr id="11490" name="Line 226"/>
            <p:cNvSpPr>
              <a:spLocks noChangeShapeType="1"/>
            </p:cNvSpPr>
            <p:nvPr/>
          </p:nvSpPr>
          <p:spPr bwMode="auto">
            <a:xfrm flipH="1">
              <a:off x="720" y="1440"/>
              <a:ext cx="2160" cy="1344"/>
            </a:xfrm>
            <a:prstGeom prst="line">
              <a:avLst/>
            </a:prstGeom>
            <a:noFill/>
            <a:ln w="15875" cap="rnd">
              <a:solidFill>
                <a:schemeClr val="tx1"/>
              </a:solidFill>
              <a:prstDash val="sysDot"/>
              <a:round/>
              <a:headEnd/>
              <a:tailEnd/>
            </a:ln>
            <a:effectLst/>
          </p:spPr>
          <p:txBody>
            <a:bodyP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4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par>
                                <p:cTn id="35" presetID="22" presetClass="entr" presetSubtype="1"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a:bodyPr>
          <a:lstStyle/>
          <a:p>
            <a:r>
              <a:rPr lang="en-US" dirty="0" smtClean="0"/>
              <a:t>Type 1: </a:t>
            </a:r>
            <a:r>
              <a:rPr lang="en-US" dirty="0" err="1" smtClean="0"/>
              <a:t>ligand</a:t>
            </a:r>
            <a:r>
              <a:rPr lang="en-US" dirty="0" smtClean="0"/>
              <a:t>-gated ion channels</a:t>
            </a:r>
            <a:endParaRPr lang="en-US" dirty="0"/>
          </a:p>
        </p:txBody>
      </p:sp>
      <p:pic>
        <p:nvPicPr>
          <p:cNvPr id="5" name="Picture 4" descr="3.2.jpg"/>
          <p:cNvPicPr>
            <a:picLocks noChangeAspect="1"/>
          </p:cNvPicPr>
          <p:nvPr/>
        </p:nvPicPr>
        <p:blipFill>
          <a:blip r:embed="rId3"/>
          <a:srcRect b="3174"/>
          <a:stretch>
            <a:fillRect/>
          </a:stretch>
        </p:blipFill>
        <p:spPr>
          <a:xfrm>
            <a:off x="706738" y="1417638"/>
            <a:ext cx="7561326" cy="4753782"/>
          </a:xfrm>
          <a:prstGeom prst="rect">
            <a:avLst/>
          </a:prstGeom>
        </p:spPr>
      </p:pic>
      <p:sp>
        <p:nvSpPr>
          <p:cNvPr id="6" name="Rectangle 5"/>
          <p:cNvSpPr/>
          <p:nvPr/>
        </p:nvSpPr>
        <p:spPr>
          <a:xfrm>
            <a:off x="2351161" y="1417638"/>
            <a:ext cx="6066682" cy="4753782"/>
          </a:xfrm>
          <a:prstGeom prst="rect">
            <a:avLst/>
          </a:prstGeom>
          <a:solidFill>
            <a:srgbClr val="FFFFFF">
              <a:alpha val="85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14442</TotalTime>
  <Words>854</Words>
  <Application>Microsoft Office PowerPoint</Application>
  <PresentationFormat>On-screen Show (4:3)</PresentationFormat>
  <Paragraphs>281</Paragraphs>
  <Slides>58</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0" baseType="lpstr">
      <vt:lpstr>Office Theme</vt:lpstr>
      <vt:lpstr>CS ChemDraw Drawing</vt:lpstr>
      <vt:lpstr>Receptors  BSc Pharmacology &amp; Translational Medical Science, yr 2 MBBS, yr4 </vt:lpstr>
      <vt:lpstr>Learning objectives</vt:lpstr>
      <vt:lpstr>Outline</vt:lpstr>
      <vt:lpstr>What are receptors? How do they work?</vt:lpstr>
      <vt:lpstr>Typical neurotransmitters</vt:lpstr>
      <vt:lpstr>Hormones</vt:lpstr>
      <vt:lpstr>Receptors</vt:lpstr>
      <vt:lpstr>Binding and action of messenger</vt:lpstr>
      <vt:lpstr>Type 1: ligand-gated ion channels</vt:lpstr>
      <vt:lpstr>Ligand-gated ion channels</vt:lpstr>
      <vt:lpstr>Typical ion channel:  Acetylcholine nicotinic receptor</vt:lpstr>
      <vt:lpstr>A hypothetical neurotransmitter and receptor:</vt:lpstr>
      <vt:lpstr>Lock-gate mechanism</vt:lpstr>
      <vt:lpstr>Ach nicotinic receptor</vt:lpstr>
      <vt:lpstr>Type 2: G-protein coupled-receptors </vt:lpstr>
      <vt:lpstr>Type 2: G-protein coupled-receptors </vt:lpstr>
      <vt:lpstr>G-protein-coupled receptors</vt:lpstr>
      <vt:lpstr>G-proteins</vt:lpstr>
      <vt:lpstr>G-protein-coupled receptors</vt:lpstr>
      <vt:lpstr>Membrane-bound enzyme activation via G-proteins</vt:lpstr>
      <vt:lpstr>Mechanism of G-protein coupled receptor transduction </vt:lpstr>
      <vt:lpstr>Examples of G-protein-coupled actions</vt:lpstr>
      <vt:lpstr>Diversity of G-protein coupled actions</vt:lpstr>
      <vt:lpstr>Type 3: Kinase-linked receptors</vt:lpstr>
      <vt:lpstr>Type 3: Kinase-linked receptors</vt:lpstr>
      <vt:lpstr>Kinase-linked receptors</vt:lpstr>
      <vt:lpstr>Different types of Receptor Tyrosine Kinases (RTKs)</vt:lpstr>
      <vt:lpstr>Mechanism of action</vt:lpstr>
      <vt:lpstr>Typical tyrosine kinase cascade</vt:lpstr>
      <vt:lpstr>Growth factor cascade</vt:lpstr>
      <vt:lpstr>Cytokine receptor cascade</vt:lpstr>
      <vt:lpstr>Type 4: Nuclear Receptors</vt:lpstr>
      <vt:lpstr>Type 4: Nuclear Receptors</vt:lpstr>
      <vt:lpstr>Nuclear Receptors</vt:lpstr>
      <vt:lpstr>PowerPoint Presentation</vt:lpstr>
      <vt:lpstr>PowerPoint Presentation</vt:lpstr>
      <vt:lpstr>PowerPoint Presentation</vt:lpstr>
      <vt:lpstr>PowerPoint Presentation</vt:lpstr>
      <vt:lpstr>Generic Nuclear Receptor Mechanism</vt:lpstr>
      <vt:lpstr>PowerPoint Presentation</vt:lpstr>
      <vt:lpstr>Steroid hormone receptors</vt:lpstr>
      <vt:lpstr>Mechanism of action SHR</vt:lpstr>
      <vt:lpstr>Sub-family: RXR heterodimers</vt:lpstr>
      <vt:lpstr>Several coactivators and corepressors</vt:lpstr>
      <vt:lpstr>Bioactive lipids and their nuclear receptors</vt:lpstr>
      <vt:lpstr>Receptors: synopsis</vt:lpstr>
      <vt:lpstr>Synopsis </vt:lpstr>
      <vt:lpstr>How drugs interact with receptors</vt:lpstr>
      <vt:lpstr>Agonists</vt:lpstr>
      <vt:lpstr>Enantiomers</vt:lpstr>
      <vt:lpstr>Pharmacophore</vt:lpstr>
      <vt:lpstr>Antagonists</vt:lpstr>
      <vt:lpstr>Other types of antagonists:</vt:lpstr>
      <vt:lpstr>Partial agonists</vt:lpstr>
      <vt:lpstr>After binding…</vt:lpstr>
      <vt:lpstr>1. Desensitization</vt:lpstr>
      <vt:lpstr>2. Sensitization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Pharmacogenetics B.Sc. Pharmacology &amp; Translational Medical Science, yr 2</dc:title>
  <dc:creator>Marc-Emmanuel Dumas</dc:creator>
  <cp:lastModifiedBy>Shiel, Nuala</cp:lastModifiedBy>
  <cp:revision>18</cp:revision>
  <dcterms:created xsi:type="dcterms:W3CDTF">2010-10-12T09:13:56Z</dcterms:created>
  <dcterms:modified xsi:type="dcterms:W3CDTF">2012-10-17T16:19:26Z</dcterms:modified>
</cp:coreProperties>
</file>