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0"/>
  </p:notesMasterIdLst>
  <p:sldIdLst>
    <p:sldId id="348" r:id="rId2"/>
    <p:sldId id="401" r:id="rId3"/>
    <p:sldId id="358" r:id="rId4"/>
    <p:sldId id="388" r:id="rId5"/>
    <p:sldId id="359" r:id="rId6"/>
    <p:sldId id="360" r:id="rId7"/>
    <p:sldId id="367" r:id="rId8"/>
    <p:sldId id="361" r:id="rId9"/>
    <p:sldId id="380" r:id="rId10"/>
    <p:sldId id="362" r:id="rId11"/>
    <p:sldId id="376" r:id="rId12"/>
    <p:sldId id="381" r:id="rId13"/>
    <p:sldId id="377" r:id="rId14"/>
    <p:sldId id="378" r:id="rId15"/>
    <p:sldId id="379" r:id="rId16"/>
    <p:sldId id="369" r:id="rId17"/>
    <p:sldId id="370" r:id="rId18"/>
    <p:sldId id="371" r:id="rId19"/>
    <p:sldId id="372" r:id="rId20"/>
    <p:sldId id="375" r:id="rId21"/>
    <p:sldId id="364" r:id="rId22"/>
    <p:sldId id="399" r:id="rId23"/>
    <p:sldId id="365" r:id="rId24"/>
    <p:sldId id="366" r:id="rId25"/>
    <p:sldId id="398" r:id="rId26"/>
    <p:sldId id="368" r:id="rId27"/>
    <p:sldId id="353" r:id="rId28"/>
    <p:sldId id="354" r:id="rId29"/>
    <p:sldId id="355" r:id="rId30"/>
    <p:sldId id="356" r:id="rId31"/>
    <p:sldId id="357" r:id="rId32"/>
    <p:sldId id="389" r:id="rId33"/>
    <p:sldId id="310" r:id="rId34"/>
    <p:sldId id="311" r:id="rId35"/>
    <p:sldId id="312" r:id="rId36"/>
    <p:sldId id="313" r:id="rId37"/>
    <p:sldId id="314" r:id="rId38"/>
    <p:sldId id="315" r:id="rId39"/>
    <p:sldId id="384" r:id="rId40"/>
    <p:sldId id="390" r:id="rId41"/>
    <p:sldId id="391" r:id="rId42"/>
    <p:sldId id="392" r:id="rId43"/>
    <p:sldId id="393" r:id="rId44"/>
    <p:sldId id="394" r:id="rId45"/>
    <p:sldId id="395" r:id="rId46"/>
    <p:sldId id="396" r:id="rId47"/>
    <p:sldId id="397" r:id="rId48"/>
    <p:sldId id="400" r:id="rId4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48" d="100"/>
          <a:sy n="48" d="100"/>
        </p:scale>
        <p:origin x="-600"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783CB46-F646-0D4A-8C49-0AD532B83E69}" type="datetimeFigureOut">
              <a:rPr lang="en-US" smtClean="0"/>
              <a:pPr/>
              <a:t>10/17/2012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0AFAB1A-94DE-C440-ABF6-B1ECEC0DBF61}" type="slidenum">
              <a:rPr lang="en-US" smtClean="0"/>
              <a:pPr/>
              <a:t>‹#›</a:t>
            </a:fld>
            <a:endParaRPr lang="en-US"/>
          </a:p>
        </p:txBody>
      </p:sp>
    </p:spTree>
    <p:extLst>
      <p:ext uri="{BB962C8B-B14F-4D97-AF65-F5344CB8AC3E}">
        <p14:creationId xmlns:p14="http://schemas.microsoft.com/office/powerpoint/2010/main" val="182384699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AFB6A7C3-D94A-C946-805D-D3AEC06D8ABC}" type="slidenum">
              <a:rPr lang="en-US"/>
              <a:pPr/>
              <a:t>6</a:t>
            </a:fld>
            <a:endParaRPr lang="en-US"/>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xfrm>
            <a:off x="914400" y="4343400"/>
            <a:ext cx="5029200" cy="4114800"/>
          </a:xfrm>
          <a:noFill/>
          <a:ln/>
        </p:spPr>
        <p:txBody>
          <a:bodyPr/>
          <a:lstStyle/>
          <a:p>
            <a:pPr eaLnBrk="1" hangingPunct="1"/>
            <a:r>
              <a:rPr lang="en-US" dirty="0"/>
              <a:t>As covered in a previous lecture on Drug Metabolism, the process has been broken down into the following 2 phases.</a:t>
            </a:r>
          </a:p>
          <a:p>
            <a:pPr eaLnBrk="1" hangingPunct="1"/>
            <a:r>
              <a:rPr lang="en-US" dirty="0"/>
              <a:t>Phase I: CYP and </a:t>
            </a:r>
            <a:r>
              <a:rPr lang="en-US" dirty="0" err="1"/>
              <a:t>nonCYP</a:t>
            </a:r>
            <a:r>
              <a:rPr lang="en-US" dirty="0"/>
              <a:t> involved with modification of functional groups (such as oxidation).  See CYP P450 dominate over the others.</a:t>
            </a:r>
          </a:p>
          <a:p>
            <a:pPr eaLnBrk="1" hangingPunct="1"/>
            <a:r>
              <a:rPr lang="en-US" dirty="0"/>
              <a:t>Phase II: Conjugative process for enhancing elimination of drug/metabolites out of the body.  Note: </a:t>
            </a:r>
            <a:r>
              <a:rPr lang="en-US" dirty="0" err="1"/>
              <a:t>UGT’s</a:t>
            </a:r>
            <a:r>
              <a:rPr lang="en-US" dirty="0"/>
              <a:t> </a:t>
            </a:r>
            <a:r>
              <a:rPr lang="en-US" dirty="0" err="1"/>
              <a:t>Glucoronal</a:t>
            </a:r>
            <a:r>
              <a:rPr lang="en-US" dirty="0"/>
              <a:t> </a:t>
            </a:r>
            <a:r>
              <a:rPr lang="en-US" dirty="0" err="1"/>
              <a:t>transferases</a:t>
            </a:r>
            <a:r>
              <a:rPr lang="en-US" dirty="0"/>
              <a:t> are the most predominant phase II enzyme.</a:t>
            </a:r>
          </a:p>
          <a:p>
            <a:pPr eaLnBrk="1" hangingPunct="1"/>
            <a:r>
              <a:rPr lang="en-US" dirty="0"/>
              <a:t>In the next few slides, I’ll be reviewing the known drug metabolizing enzyme polymorphisms with significant phenotypic effects and discuss some of the latest discovery with the CYP 3A </a:t>
            </a:r>
            <a:r>
              <a:rPr lang="en-US" dirty="0" err="1"/>
              <a:t>isoform</a:t>
            </a:r>
            <a:r>
              <a:rPr lang="en-US" dirty="0"/>
              <a:t>. </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DF2C5F20-79E7-4F49-9ED2-A8AFFC35DEC0}" type="slidenum">
              <a:rPr lang="en-US"/>
              <a:pPr/>
              <a:t>27</a:t>
            </a:fld>
            <a:endParaRPr lang="en-US"/>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xfrm>
            <a:off x="914400" y="4343400"/>
            <a:ext cx="5029200" cy="4114800"/>
          </a:xfrm>
          <a:noFill/>
          <a:ln/>
        </p:spPr>
        <p:txBody>
          <a:bodyPr/>
          <a:lstStyle/>
          <a:p>
            <a:pPr eaLnBrk="1" hangingPunct="1"/>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BA254978-C1F8-B546-9698-74978FFBE470}" type="slidenum">
              <a:rPr lang="en-US"/>
              <a:pPr/>
              <a:t>31</a:t>
            </a:fld>
            <a:endParaRPr lang="en-US"/>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xfrm>
            <a:off x="914400" y="4343400"/>
            <a:ext cx="5029200" cy="4114800"/>
          </a:xfrm>
          <a:noFill/>
          <a:ln/>
        </p:spPr>
        <p:txBody>
          <a:bodyPr/>
          <a:lstStyle/>
          <a:p>
            <a:pPr eaLnBrk="1" hangingPunct="1"/>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p>
            <a:fld id="{75D54A7E-9D29-294A-A9FE-FCC0F5CFE5A3}" type="slidenum">
              <a:rPr lang="en-US"/>
              <a:pPr/>
              <a:t>32</a:t>
            </a:fld>
            <a:endParaRPr lang="en-US"/>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A9B31383-6B00-BB42-827D-18CF3AE2772A}" type="slidenum">
              <a:rPr lang="en-US"/>
              <a:pPr/>
              <a:t>33</a:t>
            </a:fld>
            <a:endParaRPr lang="en-US"/>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xfrm>
            <a:off x="914400" y="4343400"/>
            <a:ext cx="5029200" cy="4114800"/>
          </a:xfrm>
          <a:noFill/>
          <a:ln/>
        </p:spPr>
        <p:txBody>
          <a:bodyPr/>
          <a:lstStyle/>
          <a:p>
            <a:pPr eaLnBrk="1" hangingPunct="1"/>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915FEE8F-A428-794E-A2BD-E5246D6EAE81}" type="slidenum">
              <a:rPr lang="en-US"/>
              <a:pPr/>
              <a:t>36</a:t>
            </a:fld>
            <a:endParaRPr lang="en-US"/>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xfrm>
            <a:off x="914400" y="4343400"/>
            <a:ext cx="5029200" cy="4114800"/>
          </a:xfrm>
          <a:noFill/>
          <a:ln/>
        </p:spPr>
        <p:txBody>
          <a:bodyPr/>
          <a:lstStyle/>
          <a:p>
            <a:pPr eaLnBrk="1" hangingPunct="1"/>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1FEAF804-F56D-F64B-B172-6D2FC6BF79FF}" type="slidenum">
              <a:rPr lang="en-US"/>
              <a:pPr/>
              <a:t>39</a:t>
            </a:fld>
            <a:endParaRPr lang="en-US"/>
          </a:p>
        </p:txBody>
      </p:sp>
      <p:sp>
        <p:nvSpPr>
          <p:cNvPr id="58371" name="Rectangle 2"/>
          <p:cNvSpPr>
            <a:spLocks noGrp="1" noRot="1" noChangeAspect="1" noChangeArrowheads="1" noTextEdit="1"/>
          </p:cNvSpPr>
          <p:nvPr>
            <p:ph type="sldImg"/>
          </p:nvPr>
        </p:nvSpPr>
        <p:spPr>
          <a:xfrm>
            <a:off x="1135236" y="690172"/>
            <a:ext cx="4582870" cy="3455546"/>
          </a:xfrm>
          <a:ln/>
        </p:spPr>
      </p:sp>
      <p:sp>
        <p:nvSpPr>
          <p:cNvPr id="58372" name="Rectangle 3"/>
          <p:cNvSpPr>
            <a:spLocks noGrp="1" noChangeArrowheads="1"/>
          </p:cNvSpPr>
          <p:nvPr>
            <p:ph type="body" idx="1"/>
          </p:nvPr>
        </p:nvSpPr>
        <p:spPr>
          <a:xfrm>
            <a:off x="903840" y="4373694"/>
            <a:ext cx="5044109" cy="4067643"/>
          </a:xfrm>
          <a:noFill/>
          <a:ln/>
        </p:spPr>
        <p:txBody>
          <a:bodyPr/>
          <a:lstStyle/>
          <a:p>
            <a:r>
              <a:rPr lang="en-US"/>
              <a:t>This is a schematic amino acid diagram of the beta2-adrenergic receptor.  The receptor is a member of the class of 7 transmembrane spanning receptors which couple to adenylate cyclase through a G-protein.  Adenylate cyclase converts ATP to cAMP which acts as a second messenger to activate proteins such as protein kinase A.  In airway smooth muscle this results in relaxation and bronchodilation of the airways.  This pathway is important to controlling asthma.</a:t>
            </a:r>
          </a:p>
          <a:p>
            <a:endParaRPr lang="en-US"/>
          </a:p>
          <a:p>
            <a:r>
              <a:rPr lang="en-US"/>
              <a:t>Nine single nucleotide polymorphisms have been identified within the coding region of the gene, with only 4 resulting in amino acid changes.  These occur at codons 16, 27, 34 and 164.  Only the polymorphism at position 164 affects the binding region for the beta agonist.  The portion outlined in light blue is the area that salmeterol binds to give it its long duration of action.  Polymorphisms at codon 34 have not been shown to have any functional significance.  The polymorphisms at position 16 and 27 have been associated with increased down-regulation of the receptor and a reduced clinical response.</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p>
            <a:fld id="{B522C917-6D50-3043-B6C3-36E3C24097B6}" type="slidenum">
              <a:rPr lang="en-US"/>
              <a:pPr/>
              <a:t>41</a:t>
            </a:fld>
            <a:endParaRPr lang="en-US"/>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xfrm>
            <a:off x="914400" y="4343400"/>
            <a:ext cx="5029200" cy="4114800"/>
          </a:xfrm>
          <a:noFill/>
          <a:ln/>
        </p:spPr>
        <p:txBody>
          <a:bodyPr/>
          <a:lstStyle/>
          <a:p>
            <a:pPr eaLnBrk="1" hangingPunct="1"/>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p>
            <a:fld id="{0A34C29B-D752-0F44-911D-130256F06B4C}" type="slidenum">
              <a:rPr lang="en-US"/>
              <a:pPr/>
              <a:t>45</a:t>
            </a:fld>
            <a:endParaRPr lang="en-US"/>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p:spPr>
        <p:txBody>
          <a:bodyPr/>
          <a:lstStyle/>
          <a:p>
            <a:fld id="{D3FF1A01-99E2-5941-A2E6-EDA7F4C92CE7}" type="slidenum">
              <a:rPr lang="en-US"/>
              <a:pPr/>
              <a:t>46</a:t>
            </a:fld>
            <a:endParaRPr lang="en-US"/>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p:spPr>
        <p:txBody>
          <a:bodyPr/>
          <a:lstStyle/>
          <a:p>
            <a:fld id="{EB2A5BD2-E21C-C84B-97A6-12616821D02C}" type="slidenum">
              <a:rPr lang="en-US"/>
              <a:pPr/>
              <a:t>47</a:t>
            </a:fld>
            <a:endParaRPr lang="en-US"/>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BA254978-C1F8-B546-9698-74978FFBE470}" type="slidenum">
              <a:rPr lang="en-US"/>
              <a:pPr/>
              <a:t>7</a:t>
            </a:fld>
            <a:endParaRPr lang="en-US"/>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xfrm>
            <a:off x="914400" y="4343400"/>
            <a:ext cx="5029200" cy="4114800"/>
          </a:xfrm>
          <a:noFill/>
          <a:ln/>
        </p:spPr>
        <p:txBody>
          <a:bodyPr/>
          <a:lstStyle/>
          <a:p>
            <a:pPr eaLnBrk="1" hangingPunct="1"/>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D48DB1D0-1563-534F-AF00-A07DC2725B47}" type="slidenum">
              <a:rPr lang="en-US"/>
              <a:pPr/>
              <a:t>11</a:t>
            </a:fld>
            <a:endParaRPr lang="en-US"/>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97B6C2EA-4BA1-5C41-AC1F-F3C594F61DA7}" type="slidenum">
              <a:rPr lang="en-US"/>
              <a:pPr/>
              <a:t>13</a:t>
            </a:fld>
            <a:endParaRPr lang="en-US"/>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69A2246C-552A-B34C-9797-04EE381E760E}" type="slidenum">
              <a:rPr lang="en-US"/>
              <a:pPr/>
              <a:t>16</a:t>
            </a:fld>
            <a:endParaRPr lang="en-US"/>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8F5A80C0-2E64-4A45-B3D4-04CB62FAC30A}" type="slidenum">
              <a:rPr lang="en-US"/>
              <a:pPr/>
              <a:t>17</a:t>
            </a:fld>
            <a:endParaRPr lang="en-US"/>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A17F2BA8-A2D2-5A40-A456-08F0737031B4}" type="slidenum">
              <a:rPr lang="en-US"/>
              <a:pPr/>
              <a:t>18</a:t>
            </a:fld>
            <a:endParaRPr lang="en-US"/>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62BAB1E0-867F-5244-AD74-5EFF71924487}" type="slidenum">
              <a:rPr lang="en-US"/>
              <a:pPr/>
              <a:t>19</a:t>
            </a:fld>
            <a:endParaRPr lang="en-US"/>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579F5E86-5A43-194A-A08D-29C764493EAB}" type="slidenum">
              <a:rPr lang="en-US"/>
              <a:pPr/>
              <a:t>20</a:t>
            </a:fld>
            <a:endParaRPr lang="en-US"/>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B3E78EE8-D377-E841-B91E-3E712E7AF2FC}" type="datetimeFigureOut">
              <a:rPr lang="en-US" smtClean="0"/>
              <a:pPr/>
              <a:t>10/17/2012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3F3D82-009C-9F47-96FA-7E46BD7DC34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B3E78EE8-D377-E841-B91E-3E712E7AF2FC}" type="datetimeFigureOut">
              <a:rPr lang="en-US" smtClean="0"/>
              <a:pPr/>
              <a:t>10/17/2012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3F3D82-009C-9F47-96FA-7E46BD7DC34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B3E78EE8-D377-E841-B91E-3E712E7AF2FC}" type="datetimeFigureOut">
              <a:rPr lang="en-US" smtClean="0"/>
              <a:pPr/>
              <a:t>10/17/2012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3F3D82-009C-9F47-96FA-7E46BD7DC34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B3E78EE8-D377-E841-B91E-3E712E7AF2FC}" type="datetimeFigureOut">
              <a:rPr lang="en-US" smtClean="0"/>
              <a:pPr/>
              <a:t>10/17/2012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3F3D82-009C-9F47-96FA-7E46BD7DC34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B3E78EE8-D377-E841-B91E-3E712E7AF2FC}" type="datetimeFigureOut">
              <a:rPr lang="en-US" smtClean="0"/>
              <a:pPr/>
              <a:t>10/17/2012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3F3D82-009C-9F47-96FA-7E46BD7DC34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B3E78EE8-D377-E841-B91E-3E712E7AF2FC}" type="datetimeFigureOut">
              <a:rPr lang="en-US" smtClean="0"/>
              <a:pPr/>
              <a:t>10/17/2012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3F3D82-009C-9F47-96FA-7E46BD7DC34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B3E78EE8-D377-E841-B91E-3E712E7AF2FC}" type="datetimeFigureOut">
              <a:rPr lang="en-US" smtClean="0"/>
              <a:pPr/>
              <a:t>10/17/2012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3F3D82-009C-9F47-96FA-7E46BD7DC34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B3E78EE8-D377-E841-B91E-3E712E7AF2FC}" type="datetimeFigureOut">
              <a:rPr lang="en-US" smtClean="0"/>
              <a:pPr/>
              <a:t>10/17/2012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3F3D82-009C-9F47-96FA-7E46BD7DC34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E78EE8-D377-E841-B91E-3E712E7AF2FC}" type="datetimeFigureOut">
              <a:rPr lang="en-US" smtClean="0"/>
              <a:pPr/>
              <a:t>10/17/2012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3F3D82-009C-9F47-96FA-7E46BD7DC34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B3E78EE8-D377-E841-B91E-3E712E7AF2FC}" type="datetimeFigureOut">
              <a:rPr lang="en-US" smtClean="0"/>
              <a:pPr/>
              <a:t>10/17/2012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3F3D82-009C-9F47-96FA-7E46BD7DC34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B3E78EE8-D377-E841-B91E-3E712E7AF2FC}" type="datetimeFigureOut">
              <a:rPr lang="en-US" smtClean="0"/>
              <a:pPr/>
              <a:t>10/17/2012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3F3D82-009C-9F47-96FA-7E46BD7DC34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E78EE8-D377-E841-B91E-3E712E7AF2FC}" type="datetimeFigureOut">
              <a:rPr lang="en-US" smtClean="0"/>
              <a:pPr/>
              <a:t>10/17/2012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3F3D82-009C-9F47-96FA-7E46BD7DC34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m.dumas@imperial.ac.uk"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5.wmf"/><Relationship Id="rId4" Type="http://schemas.openxmlformats.org/officeDocument/2006/relationships/image" Target="../media/image4.w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9.w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11.w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hyperlink" Target="http://www.sciencemag.org/content/vol286/issue5439/images/large/se4097906002.jpeg"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5138" y="854766"/>
            <a:ext cx="8213724" cy="1773420"/>
          </a:xfrm>
        </p:spPr>
        <p:txBody>
          <a:bodyPr>
            <a:noAutofit/>
          </a:bodyPr>
          <a:lstStyle/>
          <a:p>
            <a:r>
              <a:rPr lang="en-US" sz="4800" dirty="0" smtClean="0">
                <a:latin typeface="Arial" pitchFamily="34" charset="0"/>
                <a:cs typeface="Arial" pitchFamily="34" charset="0"/>
              </a:rPr>
              <a:t>Phase 2 polymorphisms</a:t>
            </a:r>
            <a:br>
              <a:rPr lang="en-US" sz="4800" dirty="0" smtClean="0">
                <a:latin typeface="Arial" pitchFamily="34" charset="0"/>
                <a:cs typeface="Arial" pitchFamily="34" charset="0"/>
              </a:rPr>
            </a:br>
            <a:r>
              <a:rPr lang="hu-HU" sz="3200" dirty="0" smtClean="0">
                <a:latin typeface="Arial" pitchFamily="34" charset="0"/>
                <a:cs typeface="Arial" pitchFamily="34" charset="0"/>
              </a:rPr>
              <a:t>(+ drug </a:t>
            </a:r>
            <a:r>
              <a:rPr lang="en-US" sz="3200" dirty="0" smtClean="0">
                <a:latin typeface="Arial" pitchFamily="34" charset="0"/>
                <a:cs typeface="Arial" pitchFamily="34" charset="0"/>
              </a:rPr>
              <a:t>activation, receptors)</a:t>
            </a:r>
            <a:r>
              <a:rPr lang="en-US" sz="4800" dirty="0" smtClean="0">
                <a:latin typeface="Arial" pitchFamily="34" charset="0"/>
                <a:cs typeface="Arial" pitchFamily="34" charset="0"/>
              </a:rPr>
              <a:t/>
            </a:r>
            <a:br>
              <a:rPr lang="en-US" sz="4800" dirty="0" smtClean="0">
                <a:latin typeface="Arial" pitchFamily="34" charset="0"/>
                <a:cs typeface="Arial" pitchFamily="34" charset="0"/>
              </a:rPr>
            </a:br>
            <a:r>
              <a:rPr lang="en-US" sz="2400" dirty="0" smtClean="0">
                <a:latin typeface="Arial" pitchFamily="34" charset="0"/>
                <a:cs typeface="Arial" pitchFamily="34" charset="0"/>
              </a:rPr>
              <a:t>BSc </a:t>
            </a:r>
            <a:r>
              <a:rPr lang="en-US" sz="2400" dirty="0" smtClean="0">
                <a:latin typeface="Arial" pitchFamily="34" charset="0"/>
                <a:cs typeface="Arial" pitchFamily="34" charset="0"/>
              </a:rPr>
              <a:t>Pharmacology &amp; Translational Medical Science, yr 2</a:t>
            </a:r>
            <a:r>
              <a:rPr lang="en-US" sz="3200" dirty="0" smtClean="0">
                <a:latin typeface="Arial" pitchFamily="34" charset="0"/>
                <a:cs typeface="Arial" pitchFamily="34" charset="0"/>
              </a:rPr>
              <a:t>	</a:t>
            </a:r>
            <a:endParaRPr lang="en-US" sz="4800" dirty="0">
              <a:latin typeface="Arial" pitchFamily="34" charset="0"/>
              <a:cs typeface="Arial" pitchFamily="34" charset="0"/>
            </a:endParaRPr>
          </a:p>
        </p:txBody>
      </p:sp>
      <p:sp>
        <p:nvSpPr>
          <p:cNvPr id="3" name="Subtitle 2"/>
          <p:cNvSpPr>
            <a:spLocks noGrp="1"/>
          </p:cNvSpPr>
          <p:nvPr>
            <p:ph type="subTitle" idx="1"/>
          </p:nvPr>
        </p:nvSpPr>
        <p:spPr>
          <a:xfrm>
            <a:off x="1371600" y="3409122"/>
            <a:ext cx="6400800" cy="1752600"/>
          </a:xfrm>
        </p:spPr>
        <p:txBody>
          <a:bodyPr>
            <a:normAutofit fontScale="62500" lnSpcReduction="20000"/>
          </a:bodyPr>
          <a:lstStyle/>
          <a:p>
            <a:r>
              <a:rPr lang="en-US" sz="4600" dirty="0" smtClean="0">
                <a:latin typeface="Arial" pitchFamily="34" charset="0"/>
                <a:cs typeface="Arial" pitchFamily="34" charset="0"/>
              </a:rPr>
              <a:t>Marc-Emmanuel Dumas, </a:t>
            </a:r>
            <a:r>
              <a:rPr lang="en-US" sz="4600" dirty="0" smtClean="0">
                <a:latin typeface="Arial" pitchFamily="34" charset="0"/>
                <a:cs typeface="Arial" pitchFamily="34" charset="0"/>
              </a:rPr>
              <a:t>PhD</a:t>
            </a:r>
            <a:endParaRPr lang="en-US" sz="4600" dirty="0" smtClean="0">
              <a:latin typeface="Arial" pitchFamily="34" charset="0"/>
              <a:cs typeface="Arial" pitchFamily="34" charset="0"/>
            </a:endParaRPr>
          </a:p>
          <a:p>
            <a:r>
              <a:rPr lang="en-US" dirty="0" err="1" smtClean="0">
                <a:latin typeface="Arial" pitchFamily="34" charset="0"/>
                <a:cs typeface="Arial" pitchFamily="34" charset="0"/>
              </a:rPr>
              <a:t>Biomolecular</a:t>
            </a:r>
            <a:r>
              <a:rPr lang="en-US" dirty="0" smtClean="0">
                <a:latin typeface="Arial" pitchFamily="34" charset="0"/>
                <a:cs typeface="Arial" pitchFamily="34" charset="0"/>
              </a:rPr>
              <a:t> Medicine, Dept Surgery and Cancer</a:t>
            </a:r>
          </a:p>
          <a:p>
            <a:r>
              <a:rPr lang="en-US" dirty="0" smtClean="0">
                <a:latin typeface="Arial" pitchFamily="34" charset="0"/>
                <a:cs typeface="Arial" pitchFamily="34" charset="0"/>
              </a:rPr>
              <a:t>Sir Alexander Fleming Building, room 360</a:t>
            </a:r>
          </a:p>
          <a:p>
            <a:r>
              <a:rPr lang="en-US" dirty="0" smtClean="0">
                <a:latin typeface="Arial" pitchFamily="34" charset="0"/>
                <a:cs typeface="Arial" pitchFamily="34" charset="0"/>
              </a:rPr>
              <a:t>South Kensington Campus</a:t>
            </a:r>
          </a:p>
          <a:p>
            <a:r>
              <a:rPr lang="en-US" dirty="0" smtClean="0">
                <a:latin typeface="Arial" pitchFamily="34" charset="0"/>
                <a:cs typeface="Arial" pitchFamily="34" charset="0"/>
                <a:hlinkClick r:id="rId2"/>
              </a:rPr>
              <a:t>m.dumas@imperial.ac.uk</a:t>
            </a:r>
            <a:r>
              <a:rPr lang="en-US" dirty="0" smtClean="0">
                <a:latin typeface="Arial" pitchFamily="34" charset="0"/>
                <a:cs typeface="Arial" pitchFamily="34" charset="0"/>
              </a:rPr>
              <a:t> </a:t>
            </a:r>
            <a:endParaRPr lang="en-US" dirty="0">
              <a:latin typeface="Arial" pitchFamily="34" charset="0"/>
              <a:cs typeface="Arial"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ChangeArrowheads="1"/>
          </p:cNvSpPr>
          <p:nvPr>
            <p:ph type="title"/>
          </p:nvPr>
        </p:nvSpPr>
        <p:spPr>
          <a:xfrm>
            <a:off x="685800" y="381000"/>
            <a:ext cx="7772400" cy="1190625"/>
          </a:xfrm>
        </p:spPr>
        <p:txBody>
          <a:bodyPr>
            <a:normAutofit fontScale="90000"/>
          </a:bodyPr>
          <a:lstStyle/>
          <a:p>
            <a:pPr eaLnBrk="1" hangingPunct="1">
              <a:defRPr/>
            </a:pPr>
            <a:r>
              <a:rPr lang="hu-HU" sz="4000">
                <a:ea typeface="+mj-ea"/>
                <a:cs typeface="+mj-cs"/>
              </a:rPr>
              <a:t>Polymorphism of phase II metabolism: conjugation II.</a:t>
            </a:r>
          </a:p>
        </p:txBody>
      </p:sp>
      <p:sp>
        <p:nvSpPr>
          <p:cNvPr id="147459" name="Rectangle 3"/>
          <p:cNvSpPr>
            <a:spLocks noGrp="1" noChangeArrowheads="1"/>
          </p:cNvSpPr>
          <p:nvPr>
            <p:ph type="body" idx="1"/>
          </p:nvPr>
        </p:nvSpPr>
        <p:spPr>
          <a:xfrm>
            <a:off x="250825" y="1981200"/>
            <a:ext cx="8713788" cy="4114800"/>
          </a:xfrm>
        </p:spPr>
        <p:txBody>
          <a:bodyPr/>
          <a:lstStyle/>
          <a:p>
            <a:pPr eaLnBrk="1" hangingPunct="1">
              <a:lnSpc>
                <a:spcPct val="90000"/>
              </a:lnSpc>
              <a:defRPr/>
            </a:pPr>
            <a:r>
              <a:rPr lang="hu-HU" sz="2800" dirty="0">
                <a:solidFill>
                  <a:srgbClr val="FF0000"/>
                </a:solidFill>
                <a:ea typeface="+mn-ea"/>
                <a:cs typeface="+mn-cs"/>
              </a:rPr>
              <a:t>Acetylation</a:t>
            </a:r>
          </a:p>
          <a:p>
            <a:pPr lvl="1" eaLnBrk="1" hangingPunct="1">
              <a:lnSpc>
                <a:spcPct val="90000"/>
              </a:lnSpc>
              <a:defRPr/>
            </a:pPr>
            <a:r>
              <a:rPr lang="hu-HU" sz="2400" dirty="0"/>
              <a:t>INH (isoniazid) is acetylated by N-acetyltransferase (NAT)</a:t>
            </a:r>
          </a:p>
          <a:p>
            <a:pPr lvl="1" eaLnBrk="1" hangingPunct="1">
              <a:lnSpc>
                <a:spcPct val="90000"/>
              </a:lnSpc>
              <a:defRPr/>
            </a:pPr>
            <a:r>
              <a:rPr lang="hu-HU" sz="2400" dirty="0"/>
              <a:t>Speed of acetylation is genetically determined: bimodal distribution, slow and fast acetylators</a:t>
            </a:r>
          </a:p>
          <a:p>
            <a:pPr lvl="1" eaLnBrk="1" hangingPunct="1">
              <a:lnSpc>
                <a:spcPct val="90000"/>
              </a:lnSpc>
              <a:defRPr/>
            </a:pPr>
            <a:r>
              <a:rPr lang="hu-HU" sz="2400" dirty="0"/>
              <a:t>Autosomal recessive inheritance</a:t>
            </a:r>
          </a:p>
          <a:p>
            <a:pPr lvl="1" eaLnBrk="1" hangingPunct="1">
              <a:lnSpc>
                <a:spcPct val="90000"/>
              </a:lnSpc>
              <a:defRPr/>
            </a:pPr>
            <a:r>
              <a:rPr lang="hu-HU" sz="2400" dirty="0"/>
              <a:t>The rate of slow acetylators increases with age</a:t>
            </a:r>
          </a:p>
          <a:p>
            <a:pPr lvl="1" eaLnBrk="1" hangingPunct="1">
              <a:lnSpc>
                <a:spcPct val="90000"/>
              </a:lnSpc>
              <a:defRPr/>
            </a:pPr>
            <a:r>
              <a:rPr lang="hu-HU" sz="2400" dirty="0"/>
              <a:t>Rate of slow acetylators is higher: Gilbert syndrome, rheumatoid arthritis, ischaemic heart disease</a:t>
            </a:r>
          </a:p>
          <a:p>
            <a:pPr lvl="1" eaLnBrk="1" hangingPunct="1">
              <a:lnSpc>
                <a:spcPct val="90000"/>
              </a:lnSpc>
              <a:defRPr/>
            </a:pPr>
            <a:r>
              <a:rPr lang="hu-HU" sz="2400" dirty="0"/>
              <a:t>N-substituted arylamines are less carcinogenic after acetylations</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57200" y="381000"/>
            <a:ext cx="8229600" cy="838200"/>
          </a:xfrm>
        </p:spPr>
        <p:txBody>
          <a:bodyPr/>
          <a:lstStyle/>
          <a:p>
            <a:pPr eaLnBrk="1" hangingPunct="1">
              <a:defRPr/>
            </a:pPr>
            <a:r>
              <a:rPr lang="en-US">
                <a:ea typeface="+mj-ea"/>
                <a:cs typeface="+mj-cs"/>
              </a:rPr>
              <a:t>Pharmacogenetics of Acetylation</a:t>
            </a:r>
          </a:p>
        </p:txBody>
      </p:sp>
      <p:pic>
        <p:nvPicPr>
          <p:cNvPr id="64515" name="Picture 5"/>
          <p:cNvPicPr>
            <a:picLocks noChangeAspect="1" noChangeArrowheads="1"/>
          </p:cNvPicPr>
          <p:nvPr/>
        </p:nvPicPr>
        <p:blipFill>
          <a:blip r:embed="rId3"/>
          <a:srcRect/>
          <a:stretch>
            <a:fillRect/>
          </a:stretch>
        </p:blipFill>
        <p:spPr bwMode="auto">
          <a:xfrm>
            <a:off x="990600" y="1143000"/>
            <a:ext cx="7162800" cy="5189538"/>
          </a:xfrm>
          <a:prstGeom prst="rect">
            <a:avLst/>
          </a:prstGeom>
          <a:noFill/>
          <a:ln w="9525">
            <a:noFill/>
            <a:miter lim="800000"/>
            <a:headEnd/>
            <a:tailEnd/>
          </a:ln>
        </p:spPr>
      </p:pic>
      <p:sp>
        <p:nvSpPr>
          <p:cNvPr id="64516" name="Text Box 7"/>
          <p:cNvSpPr txBox="1">
            <a:spLocks noChangeArrowheads="1"/>
          </p:cNvSpPr>
          <p:nvPr/>
        </p:nvSpPr>
        <p:spPr bwMode="auto">
          <a:xfrm>
            <a:off x="5562600" y="6324600"/>
            <a:ext cx="2819400" cy="366713"/>
          </a:xfrm>
          <a:prstGeom prst="rect">
            <a:avLst/>
          </a:prstGeom>
          <a:noFill/>
          <a:ln w="9525">
            <a:noFill/>
            <a:miter lim="800000"/>
            <a:headEnd/>
            <a:tailEnd/>
          </a:ln>
        </p:spPr>
        <p:txBody>
          <a:bodyPr>
            <a:prstTxWarp prst="textNoShape">
              <a:avLst/>
            </a:prstTxWarp>
            <a:spAutoFit/>
          </a:bodyPr>
          <a:lstStyle/>
          <a:p>
            <a:pPr>
              <a:spcBef>
                <a:spcPct val="50000"/>
              </a:spcBef>
            </a:pPr>
            <a:r>
              <a:rPr lang="en-US">
                <a:latin typeface="Garamond" charset="0"/>
              </a:rPr>
              <a:t>Weinshilboum NEJM 2003</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normAutofit fontScale="90000"/>
          </a:bodyPr>
          <a:lstStyle/>
          <a:p>
            <a:r>
              <a:rPr lang="en-US"/>
              <a:t>N-acetyl-transferase-2</a:t>
            </a:r>
            <a:br>
              <a:rPr lang="en-US"/>
            </a:br>
            <a:r>
              <a:rPr lang="en-US" sz="3600"/>
              <a:t>NAT-2</a:t>
            </a:r>
            <a:endParaRPr lang="en-US"/>
          </a:p>
        </p:txBody>
      </p:sp>
      <p:sp>
        <p:nvSpPr>
          <p:cNvPr id="53251" name="Rectangle 3"/>
          <p:cNvSpPr>
            <a:spLocks noGrp="1" noChangeArrowheads="1"/>
          </p:cNvSpPr>
          <p:nvPr>
            <p:ph type="body" sz="half" idx="1"/>
          </p:nvPr>
        </p:nvSpPr>
        <p:spPr>
          <a:xfrm>
            <a:off x="685512" y="1980808"/>
            <a:ext cx="3810000" cy="4114478"/>
          </a:xfrm>
        </p:spPr>
        <p:txBody>
          <a:bodyPr/>
          <a:lstStyle/>
          <a:p>
            <a:pPr algn="ctr">
              <a:buFontTx/>
              <a:buNone/>
            </a:pPr>
            <a:r>
              <a:rPr lang="en-US" u="sng"/>
              <a:t>Inducers</a:t>
            </a:r>
            <a:endParaRPr lang="en-US"/>
          </a:p>
          <a:p>
            <a:r>
              <a:rPr lang="en-US"/>
              <a:t>Disulfuram</a:t>
            </a:r>
          </a:p>
          <a:p>
            <a:r>
              <a:rPr lang="en-US"/>
              <a:t>Prednisone</a:t>
            </a:r>
          </a:p>
          <a:p>
            <a:endParaRPr lang="en-US"/>
          </a:p>
          <a:p>
            <a:pPr algn="ctr">
              <a:buFontTx/>
              <a:buNone/>
            </a:pPr>
            <a:r>
              <a:rPr lang="en-US" u="sng"/>
              <a:t>Inhibitors</a:t>
            </a:r>
            <a:endParaRPr lang="en-US"/>
          </a:p>
          <a:p>
            <a:r>
              <a:rPr lang="en-US"/>
              <a:t>Cimetidine</a:t>
            </a:r>
          </a:p>
          <a:p>
            <a:r>
              <a:rPr lang="en-US"/>
              <a:t>Ketoconazole</a:t>
            </a:r>
          </a:p>
        </p:txBody>
      </p:sp>
      <p:sp>
        <p:nvSpPr>
          <p:cNvPr id="53252" name="Rectangle 4"/>
          <p:cNvSpPr>
            <a:spLocks noGrp="1" noChangeArrowheads="1"/>
          </p:cNvSpPr>
          <p:nvPr>
            <p:ph type="body" sz="half" idx="2"/>
          </p:nvPr>
        </p:nvSpPr>
        <p:spPr>
          <a:xfrm>
            <a:off x="4648489" y="1980808"/>
            <a:ext cx="3810000" cy="4114478"/>
          </a:xfrm>
        </p:spPr>
        <p:txBody>
          <a:bodyPr/>
          <a:lstStyle/>
          <a:p>
            <a:pPr algn="ctr">
              <a:buFontTx/>
              <a:buNone/>
            </a:pPr>
            <a:r>
              <a:rPr lang="en-US" u="sng"/>
              <a:t>Substrates</a:t>
            </a:r>
            <a:endParaRPr lang="en-US"/>
          </a:p>
          <a:p>
            <a:r>
              <a:rPr lang="en-US"/>
              <a:t>Caffeine</a:t>
            </a:r>
          </a:p>
          <a:p>
            <a:r>
              <a:rPr lang="en-US"/>
              <a:t>Hydralazine</a:t>
            </a:r>
          </a:p>
          <a:p>
            <a:r>
              <a:rPr lang="en-US"/>
              <a:t>Isoniazid</a:t>
            </a:r>
          </a:p>
          <a:p>
            <a:r>
              <a:rPr lang="en-US"/>
              <a:t>Amrinone</a:t>
            </a:r>
          </a:p>
          <a:p>
            <a:r>
              <a:rPr lang="en-US"/>
              <a:t>Procainamide</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defRPr/>
            </a:pPr>
            <a:r>
              <a:rPr lang="en-US">
                <a:ea typeface="+mj-ea"/>
                <a:cs typeface="+mj-cs"/>
              </a:rPr>
              <a:t>NAT2 and Race/Ethnicity</a:t>
            </a:r>
          </a:p>
        </p:txBody>
      </p:sp>
      <p:pic>
        <p:nvPicPr>
          <p:cNvPr id="66563" name="Picture 4"/>
          <p:cNvPicPr>
            <a:picLocks noChangeAspect="1" noChangeArrowheads="1"/>
          </p:cNvPicPr>
          <p:nvPr/>
        </p:nvPicPr>
        <p:blipFill>
          <a:blip r:embed="rId3"/>
          <a:srcRect/>
          <a:stretch>
            <a:fillRect/>
          </a:stretch>
        </p:blipFill>
        <p:spPr bwMode="auto">
          <a:xfrm>
            <a:off x="457200" y="2514600"/>
            <a:ext cx="8229600" cy="1568450"/>
          </a:xfrm>
          <a:prstGeom prst="rect">
            <a:avLst/>
          </a:prstGeom>
          <a:noFill/>
          <a:ln w="9525">
            <a:noFill/>
            <a:miter lim="800000"/>
            <a:headEnd/>
            <a:tailEnd/>
          </a:ln>
        </p:spPr>
      </p:pic>
      <p:pic>
        <p:nvPicPr>
          <p:cNvPr id="66564" name="Picture 6"/>
          <p:cNvPicPr>
            <a:picLocks noChangeAspect="1" noChangeArrowheads="1"/>
          </p:cNvPicPr>
          <p:nvPr/>
        </p:nvPicPr>
        <p:blipFill>
          <a:blip r:embed="rId4"/>
          <a:srcRect/>
          <a:stretch>
            <a:fillRect/>
          </a:stretch>
        </p:blipFill>
        <p:spPr bwMode="auto">
          <a:xfrm>
            <a:off x="457200" y="1981200"/>
            <a:ext cx="8229600" cy="261938"/>
          </a:xfrm>
          <a:prstGeom prst="rect">
            <a:avLst/>
          </a:prstGeom>
          <a:noFill/>
          <a:ln w="9525">
            <a:noFill/>
            <a:miter lim="800000"/>
            <a:headEnd/>
            <a:tailEnd/>
          </a:ln>
        </p:spPr>
      </p:pic>
      <p:pic>
        <p:nvPicPr>
          <p:cNvPr id="66565" name="Picture 9"/>
          <p:cNvPicPr>
            <a:picLocks noChangeAspect="1" noChangeArrowheads="1"/>
          </p:cNvPicPr>
          <p:nvPr/>
        </p:nvPicPr>
        <p:blipFill>
          <a:blip r:embed="rId5"/>
          <a:srcRect/>
          <a:stretch>
            <a:fillRect/>
          </a:stretch>
        </p:blipFill>
        <p:spPr bwMode="auto">
          <a:xfrm>
            <a:off x="457200" y="2209800"/>
            <a:ext cx="8229600" cy="342900"/>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ChangeArrowheads="1"/>
          </p:cNvSpPr>
          <p:nvPr>
            <p:ph type="title" idx="4294967295"/>
          </p:nvPr>
        </p:nvSpPr>
        <p:spPr>
          <a:xfrm>
            <a:off x="533400" y="685800"/>
            <a:ext cx="7772400" cy="1739900"/>
          </a:xfrm>
        </p:spPr>
        <p:txBody>
          <a:bodyPr>
            <a:normAutofit fontScale="90000"/>
          </a:bodyPr>
          <a:lstStyle/>
          <a:p>
            <a:pPr eaLnBrk="1" hangingPunct="1">
              <a:defRPr/>
            </a:pPr>
            <a:r>
              <a:rPr lang="hu-HU" sz="4000" dirty="0">
                <a:ea typeface="+mj-ea"/>
                <a:cs typeface="+mj-cs"/>
              </a:rPr>
              <a:t>Frequency of fast acetylators in different populations:</a:t>
            </a:r>
            <a:br>
              <a:rPr lang="hu-HU" sz="4000" dirty="0">
                <a:ea typeface="+mj-ea"/>
                <a:cs typeface="+mj-cs"/>
              </a:rPr>
            </a:br>
            <a:endParaRPr lang="hu-HU" sz="4000" dirty="0">
              <a:ea typeface="+mj-ea"/>
              <a:cs typeface="+mj-cs"/>
            </a:endParaRPr>
          </a:p>
        </p:txBody>
      </p:sp>
      <p:graphicFrame>
        <p:nvGraphicFramePr>
          <p:cNvPr id="149673" name="Group 169"/>
          <p:cNvGraphicFramePr>
            <a:graphicFrameLocks noGrp="1"/>
          </p:cNvGraphicFramePr>
          <p:nvPr/>
        </p:nvGraphicFramePr>
        <p:xfrm>
          <a:off x="1676400" y="2133600"/>
          <a:ext cx="5486400" cy="3987800"/>
        </p:xfrm>
        <a:graphic>
          <a:graphicData uri="http://schemas.openxmlformats.org/drawingml/2006/table">
            <a:tbl>
              <a:tblPr/>
              <a:tblGrid>
                <a:gridCol w="3124200"/>
                <a:gridCol w="2362200"/>
              </a:tblGrid>
              <a:tr h="35877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charset="2"/>
                        <a:buNone/>
                        <a:tabLst/>
                      </a:pPr>
                      <a:r>
                        <a:rPr kumimoji="0" lang="hu-HU" sz="2400" b="0" i="0" u="none" strike="noStrike" cap="none" normalizeH="0" baseline="0" dirty="0">
                          <a:ln>
                            <a:noFill/>
                          </a:ln>
                          <a:solidFill>
                            <a:schemeClr val="tx1"/>
                          </a:solidFill>
                          <a:effectLst/>
                          <a:latin typeface="Tahoma" charset="0"/>
                        </a:rPr>
                        <a:t>Population</a:t>
                      </a:r>
                    </a:p>
                  </a:txBody>
                  <a:tcPr anchor="ctr" horzOverflow="overflow">
                    <a:lnL cap="flat">
                      <a:noFill/>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charset="2"/>
                        <a:buNone/>
                        <a:tabLst/>
                      </a:pPr>
                      <a:r>
                        <a:rPr kumimoji="0" lang="hu-HU" sz="2400" b="0" i="0" u="none" strike="noStrike" cap="none" normalizeH="0" baseline="0" dirty="0">
                          <a:ln>
                            <a:noFill/>
                          </a:ln>
                          <a:solidFill>
                            <a:schemeClr val="tx1"/>
                          </a:solidFill>
                          <a:effectLst/>
                          <a:latin typeface="Tahoma" charset="0"/>
                        </a:rPr>
                        <a:t>Frequency %</a:t>
                      </a:r>
                    </a:p>
                  </a:txBody>
                  <a:tcPr anchor="ctr" horzOverflow="overflow">
                    <a:lnL w="12700" cap="flat" cmpd="sng" algn="ctr">
                      <a:solidFill>
                        <a:schemeClr val="tx1"/>
                      </a:solidFill>
                      <a:prstDash val="solid"/>
                      <a:round/>
                      <a:headEnd type="none" w="med" len="med"/>
                      <a:tailEnd type="none" w="med" len="med"/>
                    </a:lnL>
                    <a:lnR cap="flat">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26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charset="2"/>
                        <a:buNone/>
                        <a:tabLst/>
                      </a:pPr>
                      <a:r>
                        <a:rPr kumimoji="0" lang="hu-HU" sz="2400" b="0" i="0" u="none" strike="noStrike" cap="none" normalizeH="0" baseline="0" dirty="0">
                          <a:ln>
                            <a:noFill/>
                          </a:ln>
                          <a:solidFill>
                            <a:schemeClr val="tx1"/>
                          </a:solidFill>
                          <a:effectLst/>
                          <a:latin typeface="Tahoma" charset="0"/>
                        </a:rPr>
                        <a:t>Canadian Eskimos</a:t>
                      </a:r>
                    </a:p>
                  </a:txBody>
                  <a:tcPr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charset="2"/>
                        <a:buNone/>
                        <a:tabLst/>
                      </a:pPr>
                      <a:r>
                        <a:rPr kumimoji="0" lang="hu-HU" sz="2400" b="0" i="0" u="none" strike="noStrike" cap="none" normalizeH="0" baseline="0" dirty="0">
                          <a:ln>
                            <a:noFill/>
                          </a:ln>
                          <a:solidFill>
                            <a:schemeClr val="tx1"/>
                          </a:solidFill>
                          <a:effectLst/>
                          <a:latin typeface="Tahoma" charset="0"/>
                        </a:rPr>
                        <a:t>95-100</a:t>
                      </a:r>
                    </a:p>
                  </a:txBody>
                  <a:tcPr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a:noFill/>
                    </a:lnB>
                    <a:lnTlToBr>
                      <a:noFill/>
                    </a:lnTlToBr>
                    <a:lnBlToTr>
                      <a:noFill/>
                    </a:lnBlToTr>
                    <a:noFill/>
                  </a:tcPr>
                </a:tc>
              </a:tr>
              <a:tr h="5080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charset="2"/>
                        <a:buNone/>
                        <a:tabLst/>
                      </a:pPr>
                      <a:r>
                        <a:rPr kumimoji="0" lang="hu-HU" sz="2400" b="0" i="0" u="none" strike="noStrike" cap="none" normalizeH="0" baseline="0" dirty="0">
                          <a:ln>
                            <a:noFill/>
                          </a:ln>
                          <a:solidFill>
                            <a:schemeClr val="tx1"/>
                          </a:solidFill>
                          <a:effectLst/>
                          <a:latin typeface="Tahoma" charset="0"/>
                        </a:rPr>
                        <a:t>Polynesians</a:t>
                      </a:r>
                    </a:p>
                  </a:txBody>
                  <a:tcPr horzOverflow="overflow">
                    <a:lnL cap="flat">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charset="2"/>
                        <a:buNone/>
                        <a:tabLst/>
                      </a:pPr>
                      <a:r>
                        <a:rPr kumimoji="0" lang="hu-HU" sz="2400" b="0" i="0" u="none" strike="noStrike" cap="none" normalizeH="0" baseline="0" dirty="0">
                          <a:ln>
                            <a:noFill/>
                          </a:ln>
                          <a:solidFill>
                            <a:schemeClr val="tx1"/>
                          </a:solidFill>
                          <a:effectLst/>
                          <a:latin typeface="Tahoma" charset="0"/>
                        </a:rPr>
                        <a:t>93</a:t>
                      </a:r>
                    </a:p>
                  </a:txBody>
                  <a:tcPr horzOverflow="overflow">
                    <a:lnL w="12700" cap="flat" cmpd="sng" algn="ctr">
                      <a:solidFill>
                        <a:schemeClr val="tx1"/>
                      </a:solidFill>
                      <a:prstDash val="solid"/>
                      <a:round/>
                      <a:headEnd type="none" w="med" len="med"/>
                      <a:tailEnd type="none" w="med" len="med"/>
                    </a:lnL>
                    <a:lnR cap="flat">
                      <a:noFill/>
                    </a:lnR>
                    <a:lnT>
                      <a:noFill/>
                    </a:lnT>
                    <a:lnB>
                      <a:noFill/>
                    </a:lnB>
                    <a:lnTlToBr>
                      <a:noFill/>
                    </a:lnTlToBr>
                    <a:lnBlToTr>
                      <a:noFill/>
                    </a:lnBlToTr>
                    <a:noFill/>
                  </a:tcPr>
                </a:tc>
              </a:tr>
              <a:tr h="5080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charset="2"/>
                        <a:buNone/>
                        <a:tabLst/>
                      </a:pPr>
                      <a:r>
                        <a:rPr kumimoji="0" lang="hu-HU" sz="2400" b="0" i="0" u="none" strike="noStrike" cap="none" normalizeH="0" baseline="0" dirty="0">
                          <a:ln>
                            <a:noFill/>
                          </a:ln>
                          <a:solidFill>
                            <a:schemeClr val="tx1"/>
                          </a:solidFill>
                          <a:effectLst/>
                          <a:latin typeface="Tahoma" charset="0"/>
                        </a:rPr>
                        <a:t>Koreans, Japanese</a:t>
                      </a:r>
                    </a:p>
                  </a:txBody>
                  <a:tcPr horzOverflow="overflow">
                    <a:lnL cap="flat">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charset="2"/>
                        <a:buNone/>
                        <a:tabLst/>
                      </a:pPr>
                      <a:r>
                        <a:rPr kumimoji="0" lang="hu-HU" sz="2400" b="0" i="0" u="none" strike="noStrike" cap="none" normalizeH="0" baseline="0" dirty="0">
                          <a:ln>
                            <a:noFill/>
                          </a:ln>
                          <a:solidFill>
                            <a:schemeClr val="tx1"/>
                          </a:solidFill>
                          <a:effectLst/>
                          <a:latin typeface="Tahoma" charset="0"/>
                        </a:rPr>
                        <a:t>90</a:t>
                      </a:r>
                    </a:p>
                  </a:txBody>
                  <a:tcPr horzOverflow="overflow">
                    <a:lnL w="12700" cap="flat" cmpd="sng" algn="ctr">
                      <a:solidFill>
                        <a:schemeClr val="tx1"/>
                      </a:solidFill>
                      <a:prstDash val="solid"/>
                      <a:round/>
                      <a:headEnd type="none" w="med" len="med"/>
                      <a:tailEnd type="none" w="med" len="med"/>
                    </a:lnL>
                    <a:lnR cap="flat">
                      <a:noFill/>
                    </a:lnR>
                    <a:lnT>
                      <a:noFill/>
                    </a:lnT>
                    <a:lnB>
                      <a:noFill/>
                    </a:lnB>
                    <a:lnTlToBr>
                      <a:noFill/>
                    </a:lnTlToBr>
                    <a:lnBlToTr>
                      <a:noFill/>
                    </a:lnBlToTr>
                    <a:noFill/>
                  </a:tcPr>
                </a:tc>
              </a:tr>
              <a:tr h="5080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charset="2"/>
                        <a:buNone/>
                        <a:tabLst/>
                      </a:pPr>
                      <a:r>
                        <a:rPr kumimoji="0" lang="hu-HU" sz="2400" b="0" i="0" u="none" strike="noStrike" cap="none" normalizeH="0" baseline="0" dirty="0">
                          <a:ln>
                            <a:noFill/>
                          </a:ln>
                          <a:solidFill>
                            <a:schemeClr val="tx1"/>
                          </a:solidFill>
                          <a:effectLst/>
                          <a:latin typeface="Tahoma" charset="0"/>
                        </a:rPr>
                        <a:t>Germans</a:t>
                      </a:r>
                    </a:p>
                  </a:txBody>
                  <a:tcPr horzOverflow="overflow">
                    <a:lnL cap="flat">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charset="2"/>
                        <a:buNone/>
                        <a:tabLst/>
                      </a:pPr>
                      <a:r>
                        <a:rPr kumimoji="0" lang="hu-HU" sz="2400" b="0" i="0" u="none" strike="noStrike" cap="none" normalizeH="0" baseline="0" dirty="0">
                          <a:ln>
                            <a:noFill/>
                          </a:ln>
                          <a:solidFill>
                            <a:schemeClr val="tx1"/>
                          </a:solidFill>
                          <a:effectLst/>
                          <a:latin typeface="Tahoma" charset="0"/>
                        </a:rPr>
                        <a:t>43</a:t>
                      </a:r>
                    </a:p>
                  </a:txBody>
                  <a:tcPr horzOverflow="overflow">
                    <a:lnL w="12700" cap="flat" cmpd="sng" algn="ctr">
                      <a:solidFill>
                        <a:schemeClr val="tx1"/>
                      </a:solidFill>
                      <a:prstDash val="solid"/>
                      <a:round/>
                      <a:headEnd type="none" w="med" len="med"/>
                      <a:tailEnd type="none" w="med" len="med"/>
                    </a:lnL>
                    <a:lnR cap="flat">
                      <a:noFill/>
                    </a:lnR>
                    <a:lnT>
                      <a:noFill/>
                    </a:lnT>
                    <a:lnB>
                      <a:noFill/>
                    </a:lnB>
                    <a:lnTlToBr>
                      <a:noFill/>
                    </a:lnTlToBr>
                    <a:lnBlToTr>
                      <a:noFill/>
                    </a:lnBlToTr>
                    <a:noFill/>
                  </a:tcPr>
                </a:tc>
              </a:tr>
              <a:tr h="5080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charset="2"/>
                        <a:buNone/>
                        <a:tabLst/>
                      </a:pPr>
                      <a:r>
                        <a:rPr kumimoji="0" lang="hu-HU" sz="2400" b="0" i="0" u="none" strike="noStrike" cap="none" normalizeH="0" baseline="0" dirty="0">
                          <a:ln>
                            <a:noFill/>
                          </a:ln>
                          <a:solidFill>
                            <a:schemeClr val="tx1"/>
                          </a:solidFill>
                          <a:effectLst/>
                          <a:latin typeface="Tahoma" charset="0"/>
                        </a:rPr>
                        <a:t>Czechs &amp; Slovakians</a:t>
                      </a:r>
                    </a:p>
                  </a:txBody>
                  <a:tcPr horzOverflow="overflow">
                    <a:lnL cap="flat">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charset="2"/>
                        <a:buNone/>
                        <a:tabLst/>
                      </a:pPr>
                      <a:r>
                        <a:rPr kumimoji="0" lang="hu-HU" sz="2400" b="0" i="0" u="none" strike="noStrike" cap="none" normalizeH="0" baseline="0" dirty="0">
                          <a:ln>
                            <a:noFill/>
                          </a:ln>
                          <a:solidFill>
                            <a:schemeClr val="tx1"/>
                          </a:solidFill>
                          <a:effectLst/>
                          <a:latin typeface="Tahoma" charset="0"/>
                        </a:rPr>
                        <a:t>40</a:t>
                      </a:r>
                    </a:p>
                  </a:txBody>
                  <a:tcPr horzOverflow="overflow">
                    <a:lnL w="12700" cap="flat" cmpd="sng" algn="ctr">
                      <a:solidFill>
                        <a:schemeClr val="tx1"/>
                      </a:solidFill>
                      <a:prstDash val="solid"/>
                      <a:round/>
                      <a:headEnd type="none" w="med" len="med"/>
                      <a:tailEnd type="none" w="med" len="med"/>
                    </a:lnL>
                    <a:lnR cap="flat">
                      <a:noFill/>
                    </a:lnR>
                    <a:lnT>
                      <a:noFill/>
                    </a:lnT>
                    <a:lnB>
                      <a:noFill/>
                    </a:lnB>
                    <a:lnTlToBr>
                      <a:noFill/>
                    </a:lnTlToBr>
                    <a:lnBlToTr>
                      <a:noFill/>
                    </a:lnBlToTr>
                    <a:noFill/>
                  </a:tcPr>
                </a:tc>
              </a:tr>
              <a:tr h="5080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charset="2"/>
                        <a:buNone/>
                        <a:tabLst/>
                      </a:pPr>
                      <a:r>
                        <a:rPr kumimoji="0" lang="hu-HU" sz="2400" b="0" i="0" u="none" strike="noStrike" cap="none" normalizeH="0" baseline="0" dirty="0">
                          <a:ln>
                            <a:noFill/>
                          </a:ln>
                          <a:solidFill>
                            <a:schemeClr val="tx1"/>
                          </a:solidFill>
                          <a:effectLst/>
                          <a:latin typeface="Tahoma" charset="0"/>
                        </a:rPr>
                        <a:t>Egyptians</a:t>
                      </a:r>
                    </a:p>
                  </a:txBody>
                  <a:tcPr horzOverflow="overflow">
                    <a:lnL cap="flat">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charset="2"/>
                        <a:buNone/>
                        <a:tabLst/>
                      </a:pPr>
                      <a:r>
                        <a:rPr kumimoji="0" lang="hu-HU" sz="2400" b="0" i="0" u="none" strike="noStrike" cap="none" normalizeH="0" baseline="0" dirty="0">
                          <a:ln>
                            <a:noFill/>
                          </a:ln>
                          <a:solidFill>
                            <a:schemeClr val="tx1"/>
                          </a:solidFill>
                          <a:effectLst/>
                          <a:latin typeface="Tahoma" charset="0"/>
                        </a:rPr>
                        <a:t>18</a:t>
                      </a:r>
                    </a:p>
                  </a:txBody>
                  <a:tcPr horzOverflow="overflow">
                    <a:lnL w="12700" cap="flat" cmpd="sng" algn="ctr">
                      <a:solidFill>
                        <a:schemeClr val="tx1"/>
                      </a:solidFill>
                      <a:prstDash val="solid"/>
                      <a:round/>
                      <a:headEnd type="none" w="med" len="med"/>
                      <a:tailEnd type="none" w="med" len="med"/>
                    </a:lnL>
                    <a:lnR cap="flat">
                      <a:noFill/>
                    </a:lnR>
                    <a:lnT>
                      <a:noFill/>
                    </a:lnT>
                    <a:lnB>
                      <a:noFill/>
                    </a:lnB>
                    <a:lnTlToBr>
                      <a:noFill/>
                    </a:lnTlToBr>
                    <a:lnBlToTr>
                      <a:noFill/>
                    </a:lnBlToTr>
                    <a:noFill/>
                  </a:tcPr>
                </a:tc>
              </a:tr>
              <a:tr h="5080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charset="2"/>
                        <a:buNone/>
                        <a:tabLst/>
                      </a:pPr>
                      <a:r>
                        <a:rPr kumimoji="0" lang="hu-HU" sz="2400" b="0" i="0" u="none" strike="noStrike" cap="none" normalizeH="0" baseline="0" dirty="0">
                          <a:ln>
                            <a:noFill/>
                          </a:ln>
                          <a:solidFill>
                            <a:schemeClr val="tx1"/>
                          </a:solidFill>
                          <a:effectLst/>
                          <a:latin typeface="Tahoma" charset="0"/>
                        </a:rPr>
                        <a:t>Hungarians</a:t>
                      </a:r>
                    </a:p>
                  </a:txBody>
                  <a:tcPr horzOverflow="overflow">
                    <a:lnL cap="flat">
                      <a:noFill/>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charset="2"/>
                        <a:buNone/>
                        <a:tabLst/>
                      </a:pPr>
                      <a:r>
                        <a:rPr kumimoji="0" lang="hu-HU" sz="2400" b="0" i="0" u="none" strike="noStrike" cap="none" normalizeH="0" baseline="0" dirty="0">
                          <a:ln>
                            <a:noFill/>
                          </a:ln>
                          <a:solidFill>
                            <a:schemeClr val="tx1"/>
                          </a:solidFill>
                          <a:effectLst/>
                          <a:latin typeface="Tahoma" charset="0"/>
                        </a:rPr>
                        <a:t>43</a:t>
                      </a:r>
                    </a:p>
                  </a:txBody>
                  <a:tcPr horzOverflow="overflow">
                    <a:lnL w="12700" cap="flat" cmpd="sng" algn="ctr">
                      <a:solidFill>
                        <a:schemeClr val="tx1"/>
                      </a:solidFill>
                      <a:prstDash val="solid"/>
                      <a:round/>
                      <a:headEnd type="none" w="med" len="med"/>
                      <a:tailEnd type="none" w="med" len="med"/>
                    </a:lnL>
                    <a:lnR cap="flat">
                      <a:noFill/>
                    </a:lnR>
                    <a:lnT>
                      <a:noFill/>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3"/>
          <p:cNvSpPr>
            <a:spLocks noGrp="1"/>
          </p:cNvSpPr>
          <p:nvPr>
            <p:ph type="sldNum" sz="quarter" idx="12"/>
          </p:nvPr>
        </p:nvSpPr>
        <p:spPr/>
        <p:txBody>
          <a:bodyPr/>
          <a:lstStyle/>
          <a:p>
            <a:pPr>
              <a:defRPr/>
            </a:pPr>
            <a:fld id="{8AA71530-1893-7242-B64E-7A899DBC90E8}" type="slidenum">
              <a:rPr lang="en-US" smtClean="0">
                <a:solidFill>
                  <a:schemeClr val="tx1"/>
                </a:solidFill>
              </a:rPr>
              <a:pPr>
                <a:defRPr/>
              </a:pPr>
              <a:t>15</a:t>
            </a:fld>
            <a:endParaRPr lang="en-US">
              <a:solidFill>
                <a:schemeClr val="tx1"/>
              </a:solidFill>
            </a:endParaRPr>
          </a:p>
        </p:txBody>
      </p:sp>
      <p:sp>
        <p:nvSpPr>
          <p:cNvPr id="18436" name="Text Box 4"/>
          <p:cNvSpPr txBox="1">
            <a:spLocks noChangeArrowheads="1"/>
          </p:cNvSpPr>
          <p:nvPr/>
        </p:nvSpPr>
        <p:spPr bwMode="auto">
          <a:xfrm>
            <a:off x="533400" y="1981200"/>
            <a:ext cx="2151025" cy="2308324"/>
          </a:xfrm>
          <a:prstGeom prst="rect">
            <a:avLst/>
          </a:prstGeom>
          <a:noFill/>
          <a:ln w="9525">
            <a:noFill/>
            <a:miter lim="800000"/>
            <a:headEnd/>
            <a:tailEnd/>
          </a:ln>
        </p:spPr>
        <p:txBody>
          <a:bodyPr wrap="none">
            <a:prstTxWarp prst="textNoShape">
              <a:avLst/>
            </a:prstTxWarp>
            <a:spAutoFit/>
          </a:bodyPr>
          <a:lstStyle/>
          <a:p>
            <a:r>
              <a:rPr lang="en-US" sz="2400" i="1" dirty="0"/>
              <a:t>   </a:t>
            </a:r>
            <a:r>
              <a:rPr lang="en-US" sz="2400" i="1" u="sng" dirty="0" err="1"/>
              <a:t>Hydrazines</a:t>
            </a:r>
            <a:endParaRPr lang="en-US" sz="2400" dirty="0"/>
          </a:p>
          <a:p>
            <a:r>
              <a:rPr lang="en-US" sz="2400" dirty="0"/>
              <a:t>     </a:t>
            </a:r>
            <a:r>
              <a:rPr lang="en-US" sz="2400" dirty="0" err="1"/>
              <a:t>isoniazid</a:t>
            </a:r>
            <a:endParaRPr lang="en-US" sz="2400" dirty="0"/>
          </a:p>
          <a:p>
            <a:r>
              <a:rPr lang="en-US" sz="2400" dirty="0"/>
              <a:t>   </a:t>
            </a:r>
            <a:r>
              <a:rPr lang="en-US" sz="2400" dirty="0" err="1"/>
              <a:t>hydralazine</a:t>
            </a:r>
            <a:endParaRPr lang="en-US" sz="2400" dirty="0"/>
          </a:p>
          <a:p>
            <a:r>
              <a:rPr lang="en-US" sz="2400" dirty="0"/>
              <a:t>    </a:t>
            </a:r>
            <a:r>
              <a:rPr lang="en-US" sz="2400" dirty="0" err="1"/>
              <a:t>phenylzine</a:t>
            </a:r>
            <a:endParaRPr lang="en-US" sz="2400" dirty="0"/>
          </a:p>
          <a:p>
            <a:r>
              <a:rPr lang="en-US" sz="2400" dirty="0" err="1"/>
              <a:t>acetylhydrazine</a:t>
            </a:r>
            <a:endParaRPr lang="en-US" sz="2400" dirty="0"/>
          </a:p>
          <a:p>
            <a:r>
              <a:rPr lang="en-US" sz="2400" dirty="0"/>
              <a:t>     hydrazine</a:t>
            </a:r>
            <a:endParaRPr lang="en-US" sz="2400" i="1" u="sng" dirty="0"/>
          </a:p>
        </p:txBody>
      </p:sp>
      <p:sp>
        <p:nvSpPr>
          <p:cNvPr id="18438" name="Text Box 6"/>
          <p:cNvSpPr txBox="1">
            <a:spLocks noChangeArrowheads="1"/>
          </p:cNvSpPr>
          <p:nvPr/>
        </p:nvSpPr>
        <p:spPr bwMode="auto">
          <a:xfrm>
            <a:off x="3048000" y="1981200"/>
            <a:ext cx="2642282" cy="2308324"/>
          </a:xfrm>
          <a:prstGeom prst="rect">
            <a:avLst/>
          </a:prstGeom>
          <a:noFill/>
          <a:ln w="9525">
            <a:noFill/>
            <a:miter lim="800000"/>
            <a:headEnd/>
            <a:tailEnd/>
          </a:ln>
        </p:spPr>
        <p:txBody>
          <a:bodyPr wrap="none">
            <a:prstTxWarp prst="textNoShape">
              <a:avLst/>
            </a:prstTxWarp>
            <a:spAutoFit/>
          </a:bodyPr>
          <a:lstStyle/>
          <a:p>
            <a:r>
              <a:rPr lang="en-US" sz="2400" i="1"/>
              <a:t>    </a:t>
            </a:r>
            <a:r>
              <a:rPr lang="en-US" sz="2400" i="1" u="sng"/>
              <a:t>Arylamines</a:t>
            </a:r>
            <a:endParaRPr lang="en-US" sz="2400"/>
          </a:p>
          <a:p>
            <a:r>
              <a:rPr lang="en-US" sz="2400"/>
              <a:t>      dapsone</a:t>
            </a:r>
          </a:p>
          <a:p>
            <a:r>
              <a:rPr lang="en-US" sz="2400"/>
              <a:t>   procainamide</a:t>
            </a:r>
          </a:p>
          <a:p>
            <a:r>
              <a:rPr lang="en-US" sz="2400"/>
              <a:t>  sulfamethazine</a:t>
            </a:r>
          </a:p>
          <a:p>
            <a:r>
              <a:rPr lang="en-US" sz="2400"/>
              <a:t>    sulfapyridine</a:t>
            </a:r>
          </a:p>
          <a:p>
            <a:r>
              <a:rPr lang="en-US" sz="2400"/>
              <a:t>aminoglutethimide</a:t>
            </a:r>
            <a:endParaRPr lang="en-US" sz="2400" i="1" u="sng"/>
          </a:p>
        </p:txBody>
      </p:sp>
      <p:sp>
        <p:nvSpPr>
          <p:cNvPr id="18439" name="Text Box 7"/>
          <p:cNvSpPr txBox="1">
            <a:spLocks noChangeArrowheads="1"/>
          </p:cNvSpPr>
          <p:nvPr/>
        </p:nvSpPr>
        <p:spPr bwMode="auto">
          <a:xfrm>
            <a:off x="6019800" y="1676400"/>
            <a:ext cx="2340680" cy="1938992"/>
          </a:xfrm>
          <a:prstGeom prst="rect">
            <a:avLst/>
          </a:prstGeom>
          <a:noFill/>
          <a:ln w="9525">
            <a:noFill/>
            <a:miter lim="800000"/>
            <a:headEnd/>
            <a:tailEnd/>
          </a:ln>
        </p:spPr>
        <p:txBody>
          <a:bodyPr wrap="none">
            <a:prstTxWarp prst="textNoShape">
              <a:avLst/>
            </a:prstTxWarp>
            <a:spAutoFit/>
          </a:bodyPr>
          <a:lstStyle/>
          <a:p>
            <a:r>
              <a:rPr lang="en-US" sz="2400" i="1"/>
              <a:t>   Carcinogenic</a:t>
            </a:r>
          </a:p>
          <a:p>
            <a:r>
              <a:rPr lang="en-US" sz="2400" i="1"/>
              <a:t>    </a:t>
            </a:r>
            <a:r>
              <a:rPr lang="en-US" sz="2400" i="1" u="sng"/>
              <a:t>Arylamines</a:t>
            </a:r>
            <a:endParaRPr lang="en-US" sz="2400" i="1"/>
          </a:p>
          <a:p>
            <a:r>
              <a:rPr lang="en-US" sz="2400"/>
              <a:t>     benzidine</a:t>
            </a:r>
          </a:p>
          <a:p>
            <a:r>
              <a:rPr lang="en-US" sz="2400">
                <a:sym typeface="Symbol" charset="2"/>
              </a:rPr>
              <a:t>-naphthylamine</a:t>
            </a:r>
          </a:p>
          <a:p>
            <a:r>
              <a:rPr lang="en-US" sz="2400">
                <a:sym typeface="Symbol" charset="2"/>
              </a:rPr>
              <a:t>4-aminobiphenyl</a:t>
            </a:r>
            <a:endParaRPr lang="en-US" sz="2400"/>
          </a:p>
        </p:txBody>
      </p:sp>
      <p:sp>
        <p:nvSpPr>
          <p:cNvPr id="18440" name="Text Box 8"/>
          <p:cNvSpPr txBox="1">
            <a:spLocks noChangeArrowheads="1"/>
          </p:cNvSpPr>
          <p:nvPr/>
        </p:nvSpPr>
        <p:spPr bwMode="auto">
          <a:xfrm>
            <a:off x="2590800" y="4648200"/>
            <a:ext cx="3820352" cy="1200328"/>
          </a:xfrm>
          <a:prstGeom prst="rect">
            <a:avLst/>
          </a:prstGeom>
          <a:noFill/>
          <a:ln w="9525">
            <a:noFill/>
            <a:miter lim="800000"/>
            <a:headEnd/>
            <a:tailEnd/>
          </a:ln>
        </p:spPr>
        <p:txBody>
          <a:bodyPr wrap="none">
            <a:prstTxWarp prst="textNoShape">
              <a:avLst/>
            </a:prstTxWarp>
            <a:spAutoFit/>
          </a:bodyPr>
          <a:lstStyle/>
          <a:p>
            <a:r>
              <a:rPr lang="en-US" sz="2400" i="1" u="sng"/>
              <a:t>Drugs metabolized to amines</a:t>
            </a:r>
            <a:endParaRPr lang="en-US" sz="2400"/>
          </a:p>
          <a:p>
            <a:r>
              <a:rPr lang="en-US" sz="2400"/>
              <a:t>sulfasalazine	nitrazepam</a:t>
            </a:r>
          </a:p>
          <a:p>
            <a:r>
              <a:rPr lang="en-US" sz="2400"/>
              <a:t>clonazepam		caffeine</a:t>
            </a:r>
            <a:endParaRPr lang="en-US" sz="2400" i="1" u="sng"/>
          </a:p>
        </p:txBody>
      </p:sp>
      <p:sp>
        <p:nvSpPr>
          <p:cNvPr id="9" name="Rectangle 2"/>
          <p:cNvSpPr txBox="1">
            <a:spLocks noChangeArrowheads="1"/>
          </p:cNvSpPr>
          <p:nvPr/>
        </p:nvSpPr>
        <p:spPr>
          <a:xfrm>
            <a:off x="533400" y="402300"/>
            <a:ext cx="7772400" cy="1739900"/>
          </a:xfrm>
          <a:prstGeom prst="rect">
            <a:avLst/>
          </a:prstGeom>
        </p:spPr>
        <p:txBody>
          <a:bodyPr vert="horz" lIns="91440" tIns="45720" rIns="91440" bIns="45720" rtlCol="0" anchor="ctr">
            <a:normAutofit fontScale="97500"/>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hu-HU" sz="4000" b="0" i="0" u="none" strike="noStrike" kern="1200" cap="none" spc="0" normalizeH="0" baseline="0" noProof="0" dirty="0" smtClean="0">
                <a:ln>
                  <a:noFill/>
                </a:ln>
                <a:solidFill>
                  <a:schemeClr val="tx1"/>
                </a:solidFill>
                <a:effectLst/>
                <a:uLnTx/>
                <a:uFillTx/>
                <a:latin typeface="+mj-lt"/>
                <a:ea typeface="+mj-ea"/>
                <a:cs typeface="+mj-cs"/>
              </a:rPr>
              <a:t>Xenobiotics subject to</a:t>
            </a:r>
            <a:r>
              <a:rPr kumimoji="0" lang="hu-HU" sz="4000" b="0" i="0" u="none" strike="noStrike" kern="1200" cap="none" spc="0" normalizeH="0" noProof="0" dirty="0" smtClean="0">
                <a:ln>
                  <a:noFill/>
                </a:ln>
                <a:solidFill>
                  <a:schemeClr val="tx1"/>
                </a:solidFill>
                <a:effectLst/>
                <a:uLnTx/>
                <a:uFillTx/>
                <a:latin typeface="+mj-lt"/>
                <a:ea typeface="+mj-ea"/>
                <a:cs typeface="+mj-cs"/>
              </a:rPr>
              <a:t> polymorphic acetylation in man</a:t>
            </a:r>
            <a:endParaRPr kumimoji="0" lang="hu-HU" sz="40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18436"/>
                                        </p:tgtEl>
                                        <p:attrNameLst>
                                          <p:attrName>style.visibility</p:attrName>
                                        </p:attrNameLst>
                                      </p:cBhvr>
                                      <p:to>
                                        <p:strVal val="visible"/>
                                      </p:to>
                                    </p:set>
                                    <p:animEffect transition="in" filter="box(out)">
                                      <p:cBhvr>
                                        <p:cTn id="7" dur="500"/>
                                        <p:tgtEl>
                                          <p:spTgt spid="18436"/>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18438"/>
                                        </p:tgtEl>
                                        <p:attrNameLst>
                                          <p:attrName>style.visibility</p:attrName>
                                        </p:attrNameLst>
                                      </p:cBhvr>
                                      <p:to>
                                        <p:strVal val="visible"/>
                                      </p:to>
                                    </p:set>
                                    <p:animEffect transition="in" filter="box(out)">
                                      <p:cBhvr>
                                        <p:cTn id="12" dur="500"/>
                                        <p:tgtEl>
                                          <p:spTgt spid="18438"/>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18439"/>
                                        </p:tgtEl>
                                        <p:attrNameLst>
                                          <p:attrName>style.visibility</p:attrName>
                                        </p:attrNameLst>
                                      </p:cBhvr>
                                      <p:to>
                                        <p:strVal val="visible"/>
                                      </p:to>
                                    </p:set>
                                    <p:animEffect transition="in" filter="box(out)">
                                      <p:cBhvr>
                                        <p:cTn id="17" dur="500"/>
                                        <p:tgtEl>
                                          <p:spTgt spid="18439"/>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18440"/>
                                        </p:tgtEl>
                                        <p:attrNameLst>
                                          <p:attrName>style.visibility</p:attrName>
                                        </p:attrNameLst>
                                      </p:cBhvr>
                                      <p:to>
                                        <p:strVal val="visible"/>
                                      </p:to>
                                    </p:set>
                                    <p:animEffect transition="in" filter="box(out)">
                                      <p:cBhvr>
                                        <p:cTn id="22" dur="500"/>
                                        <p:tgtEl>
                                          <p:spTgt spid="184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6" grpId="0" autoUpdateAnimBg="0"/>
      <p:bldP spid="18438" grpId="0" autoUpdateAnimBg="0"/>
      <p:bldP spid="18439" grpId="0" autoUpdateAnimBg="0"/>
      <p:bldP spid="18440" grpId="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p:txBody>
          <a:bodyPr>
            <a:normAutofit fontScale="90000"/>
          </a:bodyPr>
          <a:lstStyle/>
          <a:p>
            <a:pPr eaLnBrk="1" hangingPunct="1">
              <a:defRPr/>
            </a:pPr>
            <a:r>
              <a:rPr lang="en-US" sz="4000">
                <a:ea typeface="+mj-ea"/>
                <a:cs typeface="+mj-cs"/>
              </a:rPr>
              <a:t>Thiopurine S-methyltransferase (TPMT)</a:t>
            </a:r>
          </a:p>
        </p:txBody>
      </p:sp>
      <p:sp>
        <p:nvSpPr>
          <p:cNvPr id="90115" name="Rectangle 3"/>
          <p:cNvSpPr>
            <a:spLocks noGrp="1" noChangeArrowheads="1"/>
          </p:cNvSpPr>
          <p:nvPr>
            <p:ph type="body" idx="1"/>
          </p:nvPr>
        </p:nvSpPr>
        <p:spPr/>
        <p:txBody>
          <a:bodyPr/>
          <a:lstStyle/>
          <a:p>
            <a:pPr eaLnBrk="1" hangingPunct="1">
              <a:lnSpc>
                <a:spcPct val="90000"/>
              </a:lnSpc>
              <a:defRPr/>
            </a:pPr>
            <a:r>
              <a:rPr lang="en-US" sz="2800" dirty="0">
                <a:ea typeface="+mn-ea"/>
                <a:cs typeface="+mn-cs"/>
              </a:rPr>
              <a:t>Drugs:</a:t>
            </a:r>
          </a:p>
          <a:p>
            <a:pPr lvl="1" eaLnBrk="1" hangingPunct="1">
              <a:lnSpc>
                <a:spcPct val="90000"/>
              </a:lnSpc>
              <a:defRPr/>
            </a:pPr>
            <a:r>
              <a:rPr lang="en-US" sz="2400" dirty="0"/>
              <a:t>6-mercaptopurine</a:t>
            </a:r>
          </a:p>
          <a:p>
            <a:pPr lvl="1" eaLnBrk="1" hangingPunct="1">
              <a:lnSpc>
                <a:spcPct val="90000"/>
              </a:lnSpc>
              <a:defRPr/>
            </a:pPr>
            <a:r>
              <a:rPr lang="en-US" sz="2400" dirty="0" err="1"/>
              <a:t>azathiopurine</a:t>
            </a:r>
            <a:endParaRPr lang="en-US" sz="2400" dirty="0"/>
          </a:p>
          <a:p>
            <a:pPr eaLnBrk="1" hangingPunct="1">
              <a:lnSpc>
                <a:spcPct val="90000"/>
              </a:lnSpc>
              <a:defRPr/>
            </a:pPr>
            <a:r>
              <a:rPr lang="en-US" sz="2800" dirty="0">
                <a:ea typeface="+mn-ea"/>
                <a:cs typeface="+mn-cs"/>
              </a:rPr>
              <a:t>Diseases:</a:t>
            </a:r>
          </a:p>
          <a:p>
            <a:pPr lvl="1" eaLnBrk="1" hangingPunct="1">
              <a:lnSpc>
                <a:spcPct val="90000"/>
              </a:lnSpc>
              <a:defRPr/>
            </a:pPr>
            <a:r>
              <a:rPr lang="en-US" sz="2400" dirty="0"/>
              <a:t>Acute lymphoblastic leukemia</a:t>
            </a:r>
          </a:p>
          <a:p>
            <a:pPr lvl="1" eaLnBrk="1" hangingPunct="1">
              <a:lnSpc>
                <a:spcPct val="90000"/>
              </a:lnSpc>
              <a:defRPr/>
            </a:pPr>
            <a:r>
              <a:rPr lang="en-US" sz="2400" dirty="0"/>
              <a:t>Inflammatory bowel disease</a:t>
            </a:r>
          </a:p>
          <a:p>
            <a:pPr eaLnBrk="1" hangingPunct="1">
              <a:lnSpc>
                <a:spcPct val="90000"/>
              </a:lnSpc>
              <a:defRPr/>
            </a:pPr>
            <a:r>
              <a:rPr lang="en-US" sz="2800" dirty="0">
                <a:ea typeface="+mn-ea"/>
                <a:cs typeface="+mn-cs"/>
              </a:rPr>
              <a:t>Toxicity:</a:t>
            </a:r>
          </a:p>
          <a:p>
            <a:pPr lvl="1" eaLnBrk="1" hangingPunct="1">
              <a:lnSpc>
                <a:spcPct val="90000"/>
              </a:lnSpc>
              <a:defRPr/>
            </a:pPr>
            <a:r>
              <a:rPr lang="en-US" sz="2400" dirty="0"/>
              <a:t>Fatal </a:t>
            </a:r>
            <a:r>
              <a:rPr lang="en-US" sz="2400" dirty="0" err="1"/>
              <a:t>myelosuppression</a:t>
            </a:r>
            <a:endParaRPr lang="en-US" sz="2400" dirty="0"/>
          </a:p>
          <a:p>
            <a:pPr lvl="1" eaLnBrk="1" hangingPunct="1">
              <a:lnSpc>
                <a:spcPct val="90000"/>
              </a:lnSpc>
              <a:defRPr/>
            </a:pPr>
            <a:r>
              <a:rPr lang="en-US" sz="2400" dirty="0"/>
              <a:t>Hematopoietic toxicity</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p:txBody>
          <a:bodyPr/>
          <a:lstStyle/>
          <a:p>
            <a:pPr eaLnBrk="1" hangingPunct="1">
              <a:defRPr/>
            </a:pPr>
            <a:r>
              <a:rPr lang="en-US">
                <a:ea typeface="+mj-ea"/>
                <a:cs typeface="+mj-cs"/>
              </a:rPr>
              <a:t>TPMT and 6-mercaptopurine</a:t>
            </a:r>
          </a:p>
        </p:txBody>
      </p:sp>
      <p:pic>
        <p:nvPicPr>
          <p:cNvPr id="48131" name="Picture 4"/>
          <p:cNvPicPr>
            <a:picLocks noChangeAspect="1" noChangeArrowheads="1"/>
          </p:cNvPicPr>
          <p:nvPr/>
        </p:nvPicPr>
        <p:blipFill>
          <a:blip r:embed="rId3"/>
          <a:srcRect/>
          <a:stretch>
            <a:fillRect/>
          </a:stretch>
        </p:blipFill>
        <p:spPr bwMode="auto">
          <a:xfrm>
            <a:off x="1752600" y="1752600"/>
            <a:ext cx="5638800" cy="4295775"/>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defRPr/>
            </a:pPr>
            <a:r>
              <a:rPr lang="en-US">
                <a:ea typeface="+mj-ea"/>
                <a:cs typeface="+mj-cs"/>
              </a:rPr>
              <a:t>Pharmacogenetics of TPMT</a:t>
            </a:r>
          </a:p>
        </p:txBody>
      </p:sp>
      <p:pic>
        <p:nvPicPr>
          <p:cNvPr id="50179" name="Picture 4"/>
          <p:cNvPicPr>
            <a:picLocks noChangeAspect="1" noChangeArrowheads="1"/>
          </p:cNvPicPr>
          <p:nvPr/>
        </p:nvPicPr>
        <p:blipFill>
          <a:blip r:embed="rId3"/>
          <a:srcRect/>
          <a:stretch>
            <a:fillRect/>
          </a:stretch>
        </p:blipFill>
        <p:spPr bwMode="auto">
          <a:xfrm>
            <a:off x="838200" y="1447800"/>
            <a:ext cx="7086600" cy="5011738"/>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p:txBody>
          <a:bodyPr/>
          <a:lstStyle/>
          <a:p>
            <a:pPr eaLnBrk="1" hangingPunct="1">
              <a:defRPr/>
            </a:pPr>
            <a:r>
              <a:rPr lang="en-US">
                <a:ea typeface="+mj-ea"/>
                <a:cs typeface="+mj-cs"/>
              </a:rPr>
              <a:t>TPMT Haplotypes and Activity</a:t>
            </a:r>
          </a:p>
        </p:txBody>
      </p:sp>
      <p:pic>
        <p:nvPicPr>
          <p:cNvPr id="52227" name="Picture 5"/>
          <p:cNvPicPr>
            <a:picLocks noChangeAspect="1" noChangeArrowheads="1"/>
          </p:cNvPicPr>
          <p:nvPr/>
        </p:nvPicPr>
        <p:blipFill>
          <a:blip r:embed="rId3"/>
          <a:srcRect/>
          <a:stretch>
            <a:fillRect/>
          </a:stretch>
        </p:blipFill>
        <p:spPr bwMode="auto">
          <a:xfrm>
            <a:off x="152400" y="2438400"/>
            <a:ext cx="4114800" cy="2635250"/>
          </a:xfrm>
          <a:prstGeom prst="rect">
            <a:avLst/>
          </a:prstGeom>
          <a:noFill/>
          <a:ln w="9525">
            <a:noFill/>
            <a:miter lim="800000"/>
            <a:headEnd/>
            <a:tailEnd/>
          </a:ln>
        </p:spPr>
      </p:pic>
      <p:pic>
        <p:nvPicPr>
          <p:cNvPr id="52228" name="Picture 6"/>
          <p:cNvPicPr>
            <a:picLocks noChangeAspect="1" noChangeArrowheads="1"/>
          </p:cNvPicPr>
          <p:nvPr/>
        </p:nvPicPr>
        <p:blipFill>
          <a:blip r:embed="rId4"/>
          <a:srcRect/>
          <a:stretch>
            <a:fillRect/>
          </a:stretch>
        </p:blipFill>
        <p:spPr bwMode="auto">
          <a:xfrm>
            <a:off x="5105400" y="2438400"/>
            <a:ext cx="3886200" cy="2654300"/>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objectives</a:t>
            </a:r>
            <a:endParaRPr lang="en-US" dirty="0"/>
          </a:p>
        </p:txBody>
      </p:sp>
      <p:sp>
        <p:nvSpPr>
          <p:cNvPr id="3" name="Content Placeholder 2"/>
          <p:cNvSpPr>
            <a:spLocks noGrp="1"/>
          </p:cNvSpPr>
          <p:nvPr>
            <p:ph idx="1"/>
          </p:nvPr>
        </p:nvSpPr>
        <p:spPr>
          <a:xfrm>
            <a:off x="457200" y="1212899"/>
            <a:ext cx="8229600" cy="4525963"/>
          </a:xfrm>
        </p:spPr>
        <p:txBody>
          <a:bodyPr>
            <a:noAutofit/>
          </a:bodyPr>
          <a:lstStyle/>
          <a:p>
            <a:r>
              <a:rPr lang="en-US" sz="2400" dirty="0" smtClean="0"/>
              <a:t>Evaluate and discuss the different sources of variability in drug metabolism</a:t>
            </a:r>
          </a:p>
          <a:p>
            <a:r>
              <a:rPr lang="en-US" sz="2400" dirty="0" smtClean="0"/>
              <a:t>Recall the implication of polymorphisms on absorption, distribution and elimination of drugs</a:t>
            </a:r>
          </a:p>
          <a:p>
            <a:r>
              <a:rPr lang="en-US" sz="2400" dirty="0" smtClean="0"/>
              <a:t>Define phase 1 and phase 2 metabolism </a:t>
            </a:r>
          </a:p>
          <a:p>
            <a:r>
              <a:rPr lang="en-US" sz="2400" dirty="0" smtClean="0"/>
              <a:t>List reactions associated with phase 2 metabolism</a:t>
            </a:r>
          </a:p>
          <a:p>
            <a:r>
              <a:rPr lang="en-US" sz="2400" dirty="0"/>
              <a:t>Be aware of </a:t>
            </a:r>
            <a:r>
              <a:rPr lang="en-US" sz="2400" dirty="0" smtClean="0"/>
              <a:t>phase 2 polymorphisms</a:t>
            </a:r>
            <a:endParaRPr lang="en-US" sz="2400" dirty="0"/>
          </a:p>
          <a:p>
            <a:r>
              <a:rPr lang="en-US" sz="2400" dirty="0" smtClean="0"/>
              <a:t>Be aware </a:t>
            </a:r>
            <a:r>
              <a:rPr lang="en-US" sz="2400" dirty="0"/>
              <a:t>of </a:t>
            </a:r>
            <a:r>
              <a:rPr lang="en-US" sz="2400" dirty="0" smtClean="0"/>
              <a:t>polymorphisms in drug administration, distribution, excretion</a:t>
            </a:r>
          </a:p>
          <a:p>
            <a:r>
              <a:rPr lang="en-US" sz="2400" dirty="0" smtClean="0"/>
              <a:t>Be </a:t>
            </a:r>
            <a:r>
              <a:rPr lang="en-US" sz="2400" dirty="0"/>
              <a:t>aware of </a:t>
            </a:r>
            <a:r>
              <a:rPr lang="en-US" sz="2400" dirty="0" smtClean="0"/>
              <a:t>polymorphisms in receptors and target proteins</a:t>
            </a:r>
            <a:endParaRPr lang="en-US" sz="2400" dirty="0"/>
          </a:p>
          <a:p>
            <a:r>
              <a:rPr lang="en-US" sz="2400" dirty="0" smtClean="0"/>
              <a:t>Illustrate the variety of phase 2 and other polymorphisms through few examples</a:t>
            </a:r>
          </a:p>
        </p:txBody>
      </p:sp>
    </p:spTree>
    <p:extLst>
      <p:ext uri="{BB962C8B-B14F-4D97-AF65-F5344CB8AC3E}">
        <p14:creationId xmlns:p14="http://schemas.microsoft.com/office/powerpoint/2010/main" val="194823955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p:txBody>
          <a:bodyPr/>
          <a:lstStyle/>
          <a:p>
            <a:pPr eaLnBrk="1" hangingPunct="1">
              <a:defRPr/>
            </a:pPr>
            <a:r>
              <a:rPr lang="en-US">
                <a:ea typeface="+mj-ea"/>
                <a:cs typeface="+mj-cs"/>
              </a:rPr>
              <a:t>Genotype Specific TPMT Dosing</a:t>
            </a:r>
          </a:p>
        </p:txBody>
      </p:sp>
      <p:pic>
        <p:nvPicPr>
          <p:cNvPr id="4" name="Picture 2"/>
          <p:cNvPicPr>
            <a:picLocks noChangeAspect="1" noChangeArrowheads="1"/>
          </p:cNvPicPr>
          <p:nvPr/>
        </p:nvPicPr>
        <p:blipFill>
          <a:blip r:embed="rId3"/>
          <a:srcRect t="16612" b="4442"/>
          <a:stretch>
            <a:fillRect/>
          </a:stretch>
        </p:blipFill>
        <p:spPr bwMode="auto">
          <a:xfrm>
            <a:off x="2064009" y="1417638"/>
            <a:ext cx="5168641" cy="5238750"/>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ChangeArrowheads="1"/>
          </p:cNvSpPr>
          <p:nvPr>
            <p:ph type="title"/>
          </p:nvPr>
        </p:nvSpPr>
        <p:spPr>
          <a:xfrm>
            <a:off x="468313" y="765175"/>
            <a:ext cx="8229600" cy="949325"/>
          </a:xfrm>
        </p:spPr>
        <p:txBody>
          <a:bodyPr>
            <a:normAutofit fontScale="90000"/>
          </a:bodyPr>
          <a:lstStyle/>
          <a:p>
            <a:pPr eaLnBrk="1" hangingPunct="1">
              <a:defRPr/>
            </a:pPr>
            <a:r>
              <a:rPr lang="hu-HU" sz="4000">
                <a:ea typeface="+mj-ea"/>
                <a:cs typeface="+mj-cs"/>
              </a:rPr>
              <a:t>Other important pharmacogenetic polymorphisms  I.</a:t>
            </a:r>
          </a:p>
        </p:txBody>
      </p:sp>
      <p:sp>
        <p:nvSpPr>
          <p:cNvPr id="151555" name="Rectangle 3"/>
          <p:cNvSpPr>
            <a:spLocks noGrp="1" noChangeArrowheads="1"/>
          </p:cNvSpPr>
          <p:nvPr>
            <p:ph type="body" idx="1"/>
          </p:nvPr>
        </p:nvSpPr>
        <p:spPr>
          <a:xfrm>
            <a:off x="468313" y="2362200"/>
            <a:ext cx="8229600" cy="4495800"/>
          </a:xfrm>
        </p:spPr>
        <p:txBody>
          <a:bodyPr/>
          <a:lstStyle/>
          <a:p>
            <a:pPr eaLnBrk="1" hangingPunct="1">
              <a:lnSpc>
                <a:spcPct val="90000"/>
              </a:lnSpc>
              <a:defRPr/>
            </a:pPr>
            <a:r>
              <a:rPr lang="hu-HU" dirty="0">
                <a:solidFill>
                  <a:schemeClr val="accent1"/>
                </a:solidFill>
                <a:ea typeface="+mn-ea"/>
                <a:cs typeface="+mn-cs"/>
              </a:rPr>
              <a:t>Glucose-6-phosphate dehydrogenase</a:t>
            </a:r>
          </a:p>
          <a:p>
            <a:pPr lvl="1" eaLnBrk="1" hangingPunct="1">
              <a:lnSpc>
                <a:spcPct val="90000"/>
              </a:lnSpc>
              <a:defRPr/>
            </a:pPr>
            <a:r>
              <a:rPr lang="hu-HU" dirty="0"/>
              <a:t>Most frequent pharmacogenetic </a:t>
            </a:r>
            <a:r>
              <a:rPr lang="hu-HU" dirty="0" smtClean="0"/>
              <a:t>enzymopathy</a:t>
            </a:r>
          </a:p>
          <a:p>
            <a:pPr lvl="1" eaLnBrk="1" hangingPunct="1">
              <a:lnSpc>
                <a:spcPct val="90000"/>
              </a:lnSpc>
              <a:defRPr/>
            </a:pPr>
            <a:r>
              <a:rPr lang="hu-HU" dirty="0" smtClean="0"/>
              <a:t>Affects 100 million people worldwide</a:t>
            </a:r>
          </a:p>
          <a:p>
            <a:pPr lvl="1" eaLnBrk="1" hangingPunct="1">
              <a:lnSpc>
                <a:spcPct val="90000"/>
              </a:lnSpc>
              <a:defRPr/>
            </a:pPr>
            <a:r>
              <a:rPr lang="hu-HU" dirty="0"/>
              <a:t>130 enzym variants, only some are abnormal</a:t>
            </a:r>
          </a:p>
          <a:p>
            <a:pPr lvl="2" eaLnBrk="1" hangingPunct="1">
              <a:lnSpc>
                <a:spcPct val="90000"/>
              </a:lnSpc>
              <a:defRPr/>
            </a:pPr>
            <a:r>
              <a:rPr lang="hu-HU" dirty="0"/>
              <a:t>Antimalaria drugs (primaquine), antibiotics (sulfonamides, chloramphenicol, nitrofurantoine), other medicines (quinine, quinidine, phenylhydrazine, dapson) cause fatal haemolysis in some patients</a:t>
            </a:r>
          </a:p>
          <a:p>
            <a:pPr lvl="2" eaLnBrk="1" hangingPunct="1">
              <a:lnSpc>
                <a:spcPct val="90000"/>
              </a:lnSpc>
              <a:defRPr/>
            </a:pPr>
            <a:r>
              <a:rPr lang="hu-HU" dirty="0"/>
              <a:t>Favism: haemolysis after consumption of legumes, gooseberry, blackcurrant</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Slide Number Placeholder 3"/>
          <p:cNvSpPr>
            <a:spLocks noGrp="1"/>
          </p:cNvSpPr>
          <p:nvPr>
            <p:ph type="sldNum" sz="quarter" idx="12"/>
          </p:nvPr>
        </p:nvSpPr>
        <p:spPr/>
        <p:txBody>
          <a:bodyPr/>
          <a:lstStyle/>
          <a:p>
            <a:pPr>
              <a:defRPr/>
            </a:pPr>
            <a:fld id="{E4D807A8-B805-F543-BBFF-B1405CC6D540}" type="slidenum">
              <a:rPr lang="en-US" smtClean="0">
                <a:solidFill>
                  <a:srgbClr val="000000"/>
                </a:solidFill>
              </a:rPr>
              <a:pPr>
                <a:defRPr/>
              </a:pPr>
              <a:t>22</a:t>
            </a:fld>
            <a:endParaRPr lang="en-US">
              <a:solidFill>
                <a:srgbClr val="000000"/>
              </a:solidFill>
            </a:endParaRPr>
          </a:p>
        </p:txBody>
      </p:sp>
      <p:sp>
        <p:nvSpPr>
          <p:cNvPr id="29699" name="Text Box 2"/>
          <p:cNvSpPr txBox="1">
            <a:spLocks noChangeArrowheads="1"/>
          </p:cNvSpPr>
          <p:nvPr/>
        </p:nvSpPr>
        <p:spPr bwMode="auto">
          <a:xfrm>
            <a:off x="685800" y="381000"/>
            <a:ext cx="5801588" cy="461665"/>
          </a:xfrm>
          <a:prstGeom prst="rect">
            <a:avLst/>
          </a:prstGeom>
          <a:noFill/>
          <a:ln w="9525">
            <a:noFill/>
            <a:miter lim="800000"/>
            <a:headEnd/>
            <a:tailEnd/>
          </a:ln>
        </p:spPr>
        <p:txBody>
          <a:bodyPr wrap="none">
            <a:prstTxWarp prst="textNoShape">
              <a:avLst/>
            </a:prstTxWarp>
            <a:spAutoFit/>
          </a:bodyPr>
          <a:lstStyle/>
          <a:p>
            <a:r>
              <a:rPr lang="en-US" sz="2400" dirty="0" smtClean="0">
                <a:solidFill>
                  <a:srgbClr val="000000"/>
                </a:solidFill>
              </a:rPr>
              <a:t>Glucose</a:t>
            </a:r>
            <a:r>
              <a:rPr lang="en-US" sz="2400" dirty="0">
                <a:solidFill>
                  <a:srgbClr val="000000"/>
                </a:solidFill>
              </a:rPr>
              <a:t>-6-phosphate </a:t>
            </a:r>
            <a:r>
              <a:rPr lang="en-US" sz="2400" dirty="0" err="1">
                <a:solidFill>
                  <a:srgbClr val="000000"/>
                </a:solidFill>
              </a:rPr>
              <a:t>dehydrogenase</a:t>
            </a:r>
            <a:r>
              <a:rPr lang="en-US" sz="2400" dirty="0">
                <a:solidFill>
                  <a:srgbClr val="000000"/>
                </a:solidFill>
              </a:rPr>
              <a:t> activity</a:t>
            </a:r>
          </a:p>
        </p:txBody>
      </p:sp>
      <p:sp>
        <p:nvSpPr>
          <p:cNvPr id="9226" name="Text Box 10"/>
          <p:cNvSpPr txBox="1">
            <a:spLocks noChangeArrowheads="1"/>
          </p:cNvSpPr>
          <p:nvPr/>
        </p:nvSpPr>
        <p:spPr bwMode="auto">
          <a:xfrm>
            <a:off x="1447800" y="1219200"/>
            <a:ext cx="912813" cy="396875"/>
          </a:xfrm>
          <a:prstGeom prst="rect">
            <a:avLst/>
          </a:prstGeom>
          <a:noFill/>
          <a:ln w="9525">
            <a:noFill/>
            <a:miter lim="800000"/>
            <a:headEnd/>
            <a:tailEnd/>
          </a:ln>
        </p:spPr>
        <p:txBody>
          <a:bodyPr>
            <a:prstTxWarp prst="textNoShape">
              <a:avLst/>
            </a:prstTxWarp>
            <a:spAutoFit/>
          </a:bodyPr>
          <a:lstStyle/>
          <a:p>
            <a:r>
              <a:rPr lang="en-US" sz="2000">
                <a:solidFill>
                  <a:srgbClr val="000000"/>
                </a:solidFill>
              </a:rPr>
              <a:t>R-NH</a:t>
            </a:r>
            <a:r>
              <a:rPr lang="en-US" sz="2000" baseline="-25000">
                <a:solidFill>
                  <a:srgbClr val="000000"/>
                </a:solidFill>
              </a:rPr>
              <a:t>2</a:t>
            </a:r>
            <a:endParaRPr lang="en-US" sz="2000" b="0">
              <a:solidFill>
                <a:srgbClr val="000000"/>
              </a:solidFill>
            </a:endParaRPr>
          </a:p>
        </p:txBody>
      </p:sp>
      <p:sp>
        <p:nvSpPr>
          <p:cNvPr id="9227" name="Line 11"/>
          <p:cNvSpPr>
            <a:spLocks noChangeShapeType="1"/>
          </p:cNvSpPr>
          <p:nvPr/>
        </p:nvSpPr>
        <p:spPr bwMode="auto">
          <a:xfrm>
            <a:off x="2286000" y="1447800"/>
            <a:ext cx="1828800" cy="0"/>
          </a:xfrm>
          <a:prstGeom prst="line">
            <a:avLst/>
          </a:prstGeom>
          <a:noFill/>
          <a:ln w="28575">
            <a:solidFill>
              <a:srgbClr val="4F81BD"/>
            </a:solidFill>
            <a:round/>
            <a:headEnd/>
            <a:tailEnd type="triangle" w="med" len="med"/>
          </a:ln>
        </p:spPr>
        <p:txBody>
          <a:bodyPr wrap="none" anchor="ctr">
            <a:prstTxWarp prst="textNoShape">
              <a:avLst/>
            </a:prstTxWarp>
          </a:bodyPr>
          <a:lstStyle/>
          <a:p>
            <a:endParaRPr lang="en-US">
              <a:solidFill>
                <a:srgbClr val="000000"/>
              </a:solidFill>
            </a:endParaRPr>
          </a:p>
        </p:txBody>
      </p:sp>
      <p:sp>
        <p:nvSpPr>
          <p:cNvPr id="9228" name="Text Box 12"/>
          <p:cNvSpPr txBox="1">
            <a:spLocks noChangeArrowheads="1"/>
          </p:cNvSpPr>
          <p:nvPr/>
        </p:nvSpPr>
        <p:spPr bwMode="auto">
          <a:xfrm>
            <a:off x="2209800" y="1143000"/>
            <a:ext cx="1486705" cy="923330"/>
          </a:xfrm>
          <a:prstGeom prst="rect">
            <a:avLst/>
          </a:prstGeom>
          <a:noFill/>
          <a:ln w="9525">
            <a:noFill/>
            <a:miter lim="800000"/>
            <a:headEnd/>
            <a:tailEnd/>
          </a:ln>
        </p:spPr>
        <p:txBody>
          <a:bodyPr wrap="none">
            <a:prstTxWarp prst="textNoShape">
              <a:avLst/>
            </a:prstTxWarp>
            <a:spAutoFit/>
          </a:bodyPr>
          <a:lstStyle/>
          <a:p>
            <a:r>
              <a:rPr lang="en-US" sz="1800" dirty="0">
                <a:solidFill>
                  <a:srgbClr val="000000"/>
                </a:solidFill>
              </a:rPr>
              <a:t>       CYP</a:t>
            </a:r>
          </a:p>
          <a:p>
            <a:r>
              <a:rPr lang="en-US" sz="1800" dirty="0">
                <a:solidFill>
                  <a:srgbClr val="000000"/>
                </a:solidFill>
              </a:rPr>
              <a:t>       MPO</a:t>
            </a:r>
          </a:p>
          <a:p>
            <a:r>
              <a:rPr lang="en-US" sz="1800" dirty="0">
                <a:solidFill>
                  <a:srgbClr val="000000"/>
                </a:solidFill>
              </a:rPr>
              <a:t>PGH </a:t>
            </a:r>
            <a:r>
              <a:rPr lang="en-US" sz="1800" dirty="0" err="1">
                <a:solidFill>
                  <a:srgbClr val="000000"/>
                </a:solidFill>
              </a:rPr>
              <a:t>Synthase</a:t>
            </a:r>
            <a:endParaRPr lang="en-US" sz="2000" b="0" dirty="0">
              <a:solidFill>
                <a:srgbClr val="000000"/>
              </a:solidFill>
            </a:endParaRPr>
          </a:p>
        </p:txBody>
      </p:sp>
      <p:sp>
        <p:nvSpPr>
          <p:cNvPr id="9229" name="Text Box 13"/>
          <p:cNvSpPr txBox="1">
            <a:spLocks noChangeArrowheads="1"/>
          </p:cNvSpPr>
          <p:nvPr/>
        </p:nvSpPr>
        <p:spPr bwMode="auto">
          <a:xfrm>
            <a:off x="4098925" y="1230313"/>
            <a:ext cx="897627" cy="400110"/>
          </a:xfrm>
          <a:prstGeom prst="rect">
            <a:avLst/>
          </a:prstGeom>
          <a:noFill/>
          <a:ln w="9525">
            <a:noFill/>
            <a:miter lim="800000"/>
            <a:headEnd/>
            <a:tailEnd/>
          </a:ln>
        </p:spPr>
        <p:txBody>
          <a:bodyPr wrap="none">
            <a:prstTxWarp prst="textNoShape">
              <a:avLst/>
            </a:prstTxWarp>
            <a:spAutoFit/>
          </a:bodyPr>
          <a:lstStyle/>
          <a:p>
            <a:r>
              <a:rPr lang="en-US" sz="2000" dirty="0">
                <a:solidFill>
                  <a:srgbClr val="000000"/>
                </a:solidFill>
              </a:rPr>
              <a:t>R-NOH</a:t>
            </a:r>
          </a:p>
        </p:txBody>
      </p:sp>
      <p:sp>
        <p:nvSpPr>
          <p:cNvPr id="9230" name="Rectangle 14"/>
          <p:cNvSpPr>
            <a:spLocks noChangeArrowheads="1"/>
          </p:cNvSpPr>
          <p:nvPr/>
        </p:nvSpPr>
        <p:spPr bwMode="auto">
          <a:xfrm>
            <a:off x="304800" y="2057400"/>
            <a:ext cx="8382000" cy="4495800"/>
          </a:xfrm>
          <a:prstGeom prst="rect">
            <a:avLst/>
          </a:prstGeom>
          <a:noFill/>
          <a:ln w="38100">
            <a:solidFill>
              <a:srgbClr val="4F81BD"/>
            </a:solidFill>
            <a:miter lim="800000"/>
            <a:headEnd/>
            <a:tailEnd/>
          </a:ln>
        </p:spPr>
        <p:txBody>
          <a:bodyPr wrap="none" anchor="ctr">
            <a:prstTxWarp prst="textNoShape">
              <a:avLst/>
            </a:prstTxWarp>
          </a:bodyPr>
          <a:lstStyle/>
          <a:p>
            <a:pPr algn="ctr"/>
            <a:endParaRPr lang="en-US" sz="2400" b="0">
              <a:solidFill>
                <a:srgbClr val="000000"/>
              </a:solidFill>
              <a:latin typeface="Times New Roman" charset="0"/>
            </a:endParaRPr>
          </a:p>
        </p:txBody>
      </p:sp>
      <p:sp>
        <p:nvSpPr>
          <p:cNvPr id="9231" name="Text Box 15"/>
          <p:cNvSpPr txBox="1">
            <a:spLocks noChangeArrowheads="1"/>
          </p:cNvSpPr>
          <p:nvPr/>
        </p:nvSpPr>
        <p:spPr bwMode="auto">
          <a:xfrm>
            <a:off x="5943600" y="1981200"/>
            <a:ext cx="2424612" cy="461665"/>
          </a:xfrm>
          <a:prstGeom prst="rect">
            <a:avLst/>
          </a:prstGeom>
          <a:noFill/>
          <a:ln w="9525">
            <a:noFill/>
            <a:miter lim="800000"/>
            <a:headEnd/>
            <a:tailEnd/>
          </a:ln>
        </p:spPr>
        <p:txBody>
          <a:bodyPr wrap="none">
            <a:prstTxWarp prst="textNoShape">
              <a:avLst/>
            </a:prstTxWarp>
            <a:spAutoFit/>
          </a:bodyPr>
          <a:lstStyle/>
          <a:p>
            <a:r>
              <a:rPr lang="en-US" sz="2400">
                <a:solidFill>
                  <a:srgbClr val="000000"/>
                </a:solidFill>
                <a:latin typeface="Times New Roman" charset="0"/>
              </a:rPr>
              <a:t>ERYTHROCYTE</a:t>
            </a:r>
          </a:p>
        </p:txBody>
      </p:sp>
      <p:sp>
        <p:nvSpPr>
          <p:cNvPr id="9232" name="Line 16"/>
          <p:cNvSpPr>
            <a:spLocks noChangeShapeType="1"/>
          </p:cNvSpPr>
          <p:nvPr/>
        </p:nvSpPr>
        <p:spPr bwMode="auto">
          <a:xfrm>
            <a:off x="4724400" y="1676400"/>
            <a:ext cx="0" cy="1143000"/>
          </a:xfrm>
          <a:prstGeom prst="line">
            <a:avLst/>
          </a:prstGeom>
          <a:noFill/>
          <a:ln w="28575">
            <a:solidFill>
              <a:srgbClr val="4F81BD"/>
            </a:solidFill>
            <a:round/>
            <a:headEnd/>
            <a:tailEnd type="triangle" w="med" len="med"/>
          </a:ln>
        </p:spPr>
        <p:txBody>
          <a:bodyPr wrap="none" anchor="ctr">
            <a:prstTxWarp prst="textNoShape">
              <a:avLst/>
            </a:prstTxWarp>
          </a:bodyPr>
          <a:lstStyle/>
          <a:p>
            <a:endParaRPr lang="en-US">
              <a:solidFill>
                <a:srgbClr val="000000"/>
              </a:solidFill>
            </a:endParaRPr>
          </a:p>
        </p:txBody>
      </p:sp>
      <p:sp>
        <p:nvSpPr>
          <p:cNvPr id="9233" name="Text Box 17"/>
          <p:cNvSpPr txBox="1">
            <a:spLocks noChangeArrowheads="1"/>
          </p:cNvSpPr>
          <p:nvPr/>
        </p:nvSpPr>
        <p:spPr bwMode="auto">
          <a:xfrm>
            <a:off x="4191000" y="2743200"/>
            <a:ext cx="897627" cy="400110"/>
          </a:xfrm>
          <a:prstGeom prst="rect">
            <a:avLst/>
          </a:prstGeom>
          <a:noFill/>
          <a:ln w="9525">
            <a:noFill/>
            <a:miter lim="800000"/>
            <a:headEnd/>
            <a:tailEnd/>
          </a:ln>
        </p:spPr>
        <p:txBody>
          <a:bodyPr wrap="none">
            <a:prstTxWarp prst="textNoShape">
              <a:avLst/>
            </a:prstTxWarp>
            <a:spAutoFit/>
          </a:bodyPr>
          <a:lstStyle/>
          <a:p>
            <a:r>
              <a:rPr lang="en-US" sz="2000">
                <a:solidFill>
                  <a:srgbClr val="000000"/>
                </a:solidFill>
              </a:rPr>
              <a:t>R-NOH</a:t>
            </a:r>
          </a:p>
        </p:txBody>
      </p:sp>
      <p:sp>
        <p:nvSpPr>
          <p:cNvPr id="9234" name="Text Box 18"/>
          <p:cNvSpPr txBox="1">
            <a:spLocks noChangeArrowheads="1"/>
          </p:cNvSpPr>
          <p:nvPr/>
        </p:nvSpPr>
        <p:spPr bwMode="auto">
          <a:xfrm>
            <a:off x="5257800" y="2286000"/>
            <a:ext cx="499130" cy="400110"/>
          </a:xfrm>
          <a:prstGeom prst="rect">
            <a:avLst/>
          </a:prstGeom>
          <a:noFill/>
          <a:ln w="9525">
            <a:noFill/>
            <a:miter lim="800000"/>
            <a:headEnd/>
            <a:tailEnd/>
          </a:ln>
        </p:spPr>
        <p:txBody>
          <a:bodyPr wrap="none">
            <a:prstTxWarp prst="textNoShape">
              <a:avLst/>
            </a:prstTxWarp>
            <a:spAutoFit/>
          </a:bodyPr>
          <a:lstStyle/>
          <a:p>
            <a:r>
              <a:rPr lang="en-US" sz="2000">
                <a:solidFill>
                  <a:srgbClr val="000000"/>
                </a:solidFill>
              </a:rPr>
              <a:t> O</a:t>
            </a:r>
            <a:r>
              <a:rPr lang="en-US" sz="2000" baseline="-25000">
                <a:solidFill>
                  <a:srgbClr val="000000"/>
                </a:solidFill>
              </a:rPr>
              <a:t>2</a:t>
            </a:r>
            <a:endParaRPr lang="en-US" sz="2000">
              <a:solidFill>
                <a:srgbClr val="000000"/>
              </a:solidFill>
            </a:endParaRPr>
          </a:p>
        </p:txBody>
      </p:sp>
      <p:sp>
        <p:nvSpPr>
          <p:cNvPr id="9235" name="AutoShape 19"/>
          <p:cNvSpPr>
            <a:spLocks noChangeArrowheads="1"/>
          </p:cNvSpPr>
          <p:nvPr/>
        </p:nvSpPr>
        <p:spPr bwMode="auto">
          <a:xfrm>
            <a:off x="2057400" y="2819400"/>
            <a:ext cx="228600" cy="838200"/>
          </a:xfrm>
          <a:prstGeom prst="curvedLeftArrow">
            <a:avLst>
              <a:gd name="adj1" fmla="val 73333"/>
              <a:gd name="adj2" fmla="val 146667"/>
              <a:gd name="adj3" fmla="val 33333"/>
            </a:avLst>
          </a:prstGeom>
          <a:solidFill>
            <a:schemeClr val="bg1"/>
          </a:solidFill>
          <a:ln w="9525">
            <a:solidFill>
              <a:schemeClr val="tx1"/>
            </a:solidFill>
            <a:miter lim="800000"/>
            <a:headEnd/>
            <a:tailEnd/>
          </a:ln>
        </p:spPr>
        <p:txBody>
          <a:bodyPr wrap="none" anchor="ctr">
            <a:prstTxWarp prst="textNoShape">
              <a:avLst/>
            </a:prstTxWarp>
          </a:bodyPr>
          <a:lstStyle/>
          <a:p>
            <a:endParaRPr lang="en-US">
              <a:solidFill>
                <a:srgbClr val="000000"/>
              </a:solidFill>
            </a:endParaRPr>
          </a:p>
        </p:txBody>
      </p:sp>
      <p:sp>
        <p:nvSpPr>
          <p:cNvPr id="9236" name="Line 20"/>
          <p:cNvSpPr>
            <a:spLocks noChangeShapeType="1"/>
          </p:cNvSpPr>
          <p:nvPr/>
        </p:nvSpPr>
        <p:spPr bwMode="auto">
          <a:xfrm>
            <a:off x="5486400" y="2667000"/>
            <a:ext cx="0" cy="1447800"/>
          </a:xfrm>
          <a:prstGeom prst="line">
            <a:avLst/>
          </a:prstGeom>
          <a:noFill/>
          <a:ln w="28575">
            <a:solidFill>
              <a:srgbClr val="4F81BD"/>
            </a:solidFill>
            <a:round/>
            <a:headEnd/>
            <a:tailEnd type="triangle" w="med" len="med"/>
          </a:ln>
        </p:spPr>
        <p:txBody>
          <a:bodyPr wrap="none" anchor="ctr">
            <a:prstTxWarp prst="textNoShape">
              <a:avLst/>
            </a:prstTxWarp>
          </a:bodyPr>
          <a:lstStyle/>
          <a:p>
            <a:endParaRPr lang="en-US">
              <a:solidFill>
                <a:srgbClr val="000000"/>
              </a:solidFill>
            </a:endParaRPr>
          </a:p>
        </p:txBody>
      </p:sp>
      <p:sp>
        <p:nvSpPr>
          <p:cNvPr id="9237" name="Text Box 21"/>
          <p:cNvSpPr txBox="1">
            <a:spLocks noChangeArrowheads="1"/>
          </p:cNvSpPr>
          <p:nvPr/>
        </p:nvSpPr>
        <p:spPr bwMode="auto">
          <a:xfrm>
            <a:off x="5715000" y="2667000"/>
            <a:ext cx="1013468" cy="400110"/>
          </a:xfrm>
          <a:prstGeom prst="rect">
            <a:avLst/>
          </a:prstGeom>
          <a:noFill/>
          <a:ln w="9525">
            <a:noFill/>
            <a:miter lim="800000"/>
            <a:headEnd/>
            <a:tailEnd/>
          </a:ln>
        </p:spPr>
        <p:txBody>
          <a:bodyPr wrap="none">
            <a:prstTxWarp prst="textNoShape">
              <a:avLst/>
            </a:prstTxWarp>
            <a:spAutoFit/>
          </a:bodyPr>
          <a:lstStyle/>
          <a:p>
            <a:r>
              <a:rPr lang="en-US" sz="2000">
                <a:solidFill>
                  <a:srgbClr val="000000"/>
                </a:solidFill>
              </a:rPr>
              <a:t>HgbFe</a:t>
            </a:r>
            <a:r>
              <a:rPr lang="en-US" sz="2000" baseline="30000">
                <a:solidFill>
                  <a:srgbClr val="000000"/>
                </a:solidFill>
              </a:rPr>
              <a:t>+2</a:t>
            </a:r>
            <a:endParaRPr lang="en-US" sz="2000">
              <a:solidFill>
                <a:srgbClr val="000000"/>
              </a:solidFill>
            </a:endParaRPr>
          </a:p>
        </p:txBody>
      </p:sp>
      <p:sp>
        <p:nvSpPr>
          <p:cNvPr id="9238" name="AutoShape 22"/>
          <p:cNvSpPr>
            <a:spLocks noChangeArrowheads="1"/>
          </p:cNvSpPr>
          <p:nvPr/>
        </p:nvSpPr>
        <p:spPr bwMode="auto">
          <a:xfrm>
            <a:off x="5486400" y="2971800"/>
            <a:ext cx="228600" cy="838200"/>
          </a:xfrm>
          <a:prstGeom prst="curvedRightArrow">
            <a:avLst>
              <a:gd name="adj1" fmla="val 73333"/>
              <a:gd name="adj2" fmla="val 146667"/>
              <a:gd name="adj3" fmla="val 33333"/>
            </a:avLst>
          </a:prstGeom>
          <a:solidFill>
            <a:schemeClr val="bg1"/>
          </a:solidFill>
          <a:ln w="9525">
            <a:solidFill>
              <a:schemeClr val="tx1"/>
            </a:solidFill>
            <a:miter lim="800000"/>
            <a:headEnd/>
            <a:tailEnd/>
          </a:ln>
        </p:spPr>
        <p:txBody>
          <a:bodyPr wrap="none" anchor="ctr">
            <a:prstTxWarp prst="textNoShape">
              <a:avLst/>
            </a:prstTxWarp>
          </a:bodyPr>
          <a:lstStyle/>
          <a:p>
            <a:endParaRPr lang="en-US">
              <a:solidFill>
                <a:srgbClr val="000000"/>
              </a:solidFill>
            </a:endParaRPr>
          </a:p>
        </p:txBody>
      </p:sp>
      <p:sp>
        <p:nvSpPr>
          <p:cNvPr id="9239" name="Text Box 23"/>
          <p:cNvSpPr txBox="1">
            <a:spLocks noChangeArrowheads="1"/>
          </p:cNvSpPr>
          <p:nvPr/>
        </p:nvSpPr>
        <p:spPr bwMode="auto">
          <a:xfrm>
            <a:off x="4251325" y="3440113"/>
            <a:ext cx="737827" cy="400110"/>
          </a:xfrm>
          <a:prstGeom prst="rect">
            <a:avLst/>
          </a:prstGeom>
          <a:noFill/>
          <a:ln w="9525">
            <a:noFill/>
            <a:miter lim="800000"/>
            <a:headEnd/>
            <a:tailEnd/>
          </a:ln>
        </p:spPr>
        <p:txBody>
          <a:bodyPr wrap="none">
            <a:prstTxWarp prst="textNoShape">
              <a:avLst/>
            </a:prstTxWarp>
            <a:spAutoFit/>
          </a:bodyPr>
          <a:lstStyle/>
          <a:p>
            <a:r>
              <a:rPr lang="en-US" sz="2000">
                <a:solidFill>
                  <a:srgbClr val="000000"/>
                </a:solidFill>
              </a:rPr>
              <a:t>R-NO</a:t>
            </a:r>
          </a:p>
        </p:txBody>
      </p:sp>
      <p:sp>
        <p:nvSpPr>
          <p:cNvPr id="9240" name="Text Box 24"/>
          <p:cNvSpPr txBox="1">
            <a:spLocks noChangeArrowheads="1"/>
          </p:cNvSpPr>
          <p:nvPr/>
        </p:nvSpPr>
        <p:spPr bwMode="auto">
          <a:xfrm>
            <a:off x="5715000" y="3429000"/>
            <a:ext cx="1013468" cy="400110"/>
          </a:xfrm>
          <a:prstGeom prst="rect">
            <a:avLst/>
          </a:prstGeom>
          <a:noFill/>
          <a:ln w="9525">
            <a:noFill/>
            <a:miter lim="800000"/>
            <a:headEnd/>
            <a:tailEnd/>
          </a:ln>
        </p:spPr>
        <p:txBody>
          <a:bodyPr wrap="none">
            <a:prstTxWarp prst="textNoShape">
              <a:avLst/>
            </a:prstTxWarp>
            <a:spAutoFit/>
          </a:bodyPr>
          <a:lstStyle/>
          <a:p>
            <a:r>
              <a:rPr lang="en-US" sz="2000">
                <a:solidFill>
                  <a:srgbClr val="000000"/>
                </a:solidFill>
              </a:rPr>
              <a:t>HgbFe</a:t>
            </a:r>
            <a:r>
              <a:rPr lang="en-US" sz="2000" baseline="30000">
                <a:solidFill>
                  <a:srgbClr val="000000"/>
                </a:solidFill>
              </a:rPr>
              <a:t>+3</a:t>
            </a:r>
            <a:endParaRPr lang="en-US" sz="2000">
              <a:solidFill>
                <a:srgbClr val="000000"/>
              </a:solidFill>
            </a:endParaRPr>
          </a:p>
        </p:txBody>
      </p:sp>
      <p:sp>
        <p:nvSpPr>
          <p:cNvPr id="9241" name="Text Box 25"/>
          <p:cNvSpPr txBox="1">
            <a:spLocks noChangeArrowheads="1"/>
          </p:cNvSpPr>
          <p:nvPr/>
        </p:nvSpPr>
        <p:spPr bwMode="auto">
          <a:xfrm>
            <a:off x="4953000" y="4114800"/>
            <a:ext cx="992579" cy="646331"/>
          </a:xfrm>
          <a:prstGeom prst="rect">
            <a:avLst/>
          </a:prstGeom>
          <a:noFill/>
          <a:ln w="9525">
            <a:noFill/>
            <a:miter lim="800000"/>
            <a:headEnd/>
            <a:tailEnd/>
          </a:ln>
        </p:spPr>
        <p:txBody>
          <a:bodyPr wrap="none">
            <a:prstTxWarp prst="textNoShape">
              <a:avLst/>
            </a:prstTxWarp>
            <a:spAutoFit/>
          </a:bodyPr>
          <a:lstStyle/>
          <a:p>
            <a:r>
              <a:rPr lang="en-US" sz="1800">
                <a:solidFill>
                  <a:srgbClr val="000000"/>
                </a:solidFill>
                <a:latin typeface="Times New Roman" charset="0"/>
              </a:rPr>
              <a:t>Reactive </a:t>
            </a:r>
          </a:p>
          <a:p>
            <a:r>
              <a:rPr lang="en-US" sz="1800">
                <a:solidFill>
                  <a:srgbClr val="000000"/>
                </a:solidFill>
                <a:latin typeface="Times New Roman" charset="0"/>
              </a:rPr>
              <a:t>Oxygen</a:t>
            </a:r>
          </a:p>
        </p:txBody>
      </p:sp>
      <p:sp>
        <p:nvSpPr>
          <p:cNvPr id="9244" name="AutoShape 28"/>
          <p:cNvSpPr>
            <a:spLocks noChangeArrowheads="1"/>
          </p:cNvSpPr>
          <p:nvPr/>
        </p:nvSpPr>
        <p:spPr bwMode="auto">
          <a:xfrm rot="10800000">
            <a:off x="7086600" y="2819400"/>
            <a:ext cx="228600" cy="838200"/>
          </a:xfrm>
          <a:prstGeom prst="curvedLeftArrow">
            <a:avLst>
              <a:gd name="adj1" fmla="val 73333"/>
              <a:gd name="adj2" fmla="val 146667"/>
              <a:gd name="adj3" fmla="val 33333"/>
            </a:avLst>
          </a:prstGeom>
          <a:solidFill>
            <a:schemeClr val="bg1"/>
          </a:solidFill>
          <a:ln w="9525">
            <a:solidFill>
              <a:schemeClr val="tx1"/>
            </a:solidFill>
            <a:miter lim="800000"/>
            <a:headEnd/>
            <a:tailEnd/>
          </a:ln>
        </p:spPr>
        <p:txBody>
          <a:bodyPr wrap="none" anchor="ctr">
            <a:prstTxWarp prst="textNoShape">
              <a:avLst/>
            </a:prstTxWarp>
          </a:bodyPr>
          <a:lstStyle/>
          <a:p>
            <a:endParaRPr lang="en-US">
              <a:solidFill>
                <a:srgbClr val="000000"/>
              </a:solidFill>
            </a:endParaRPr>
          </a:p>
        </p:txBody>
      </p:sp>
      <p:sp>
        <p:nvSpPr>
          <p:cNvPr id="9245" name="AutoShape 29"/>
          <p:cNvSpPr>
            <a:spLocks noChangeArrowheads="1"/>
          </p:cNvSpPr>
          <p:nvPr/>
        </p:nvSpPr>
        <p:spPr bwMode="auto">
          <a:xfrm rot="10800000">
            <a:off x="6858000" y="2819400"/>
            <a:ext cx="228600" cy="838200"/>
          </a:xfrm>
          <a:prstGeom prst="curvedRightArrow">
            <a:avLst>
              <a:gd name="adj1" fmla="val 73333"/>
              <a:gd name="adj2" fmla="val 146667"/>
              <a:gd name="adj3" fmla="val 33333"/>
            </a:avLst>
          </a:prstGeom>
          <a:solidFill>
            <a:schemeClr val="bg1"/>
          </a:solidFill>
          <a:ln w="9525">
            <a:solidFill>
              <a:schemeClr val="tx1"/>
            </a:solidFill>
            <a:miter lim="800000"/>
            <a:headEnd/>
            <a:tailEnd/>
          </a:ln>
        </p:spPr>
        <p:txBody>
          <a:bodyPr wrap="none" anchor="ctr">
            <a:prstTxWarp prst="textNoShape">
              <a:avLst/>
            </a:prstTxWarp>
          </a:bodyPr>
          <a:lstStyle/>
          <a:p>
            <a:endParaRPr lang="en-US">
              <a:solidFill>
                <a:srgbClr val="000000"/>
              </a:solidFill>
            </a:endParaRPr>
          </a:p>
        </p:txBody>
      </p:sp>
      <p:sp>
        <p:nvSpPr>
          <p:cNvPr id="9246" name="Text Box 30"/>
          <p:cNvSpPr txBox="1">
            <a:spLocks noChangeArrowheads="1"/>
          </p:cNvSpPr>
          <p:nvPr/>
        </p:nvSpPr>
        <p:spPr bwMode="auto">
          <a:xfrm>
            <a:off x="7315200" y="3505200"/>
            <a:ext cx="816224" cy="400110"/>
          </a:xfrm>
          <a:prstGeom prst="rect">
            <a:avLst/>
          </a:prstGeom>
          <a:noFill/>
          <a:ln w="9525">
            <a:noFill/>
            <a:miter lim="800000"/>
            <a:headEnd/>
            <a:tailEnd/>
          </a:ln>
        </p:spPr>
        <p:txBody>
          <a:bodyPr wrap="none">
            <a:prstTxWarp prst="textNoShape">
              <a:avLst/>
            </a:prstTxWarp>
            <a:spAutoFit/>
          </a:bodyPr>
          <a:lstStyle/>
          <a:p>
            <a:r>
              <a:rPr lang="en-US" sz="2000">
                <a:solidFill>
                  <a:srgbClr val="000000"/>
                </a:solidFill>
              </a:rPr>
              <a:t>NADH</a:t>
            </a:r>
          </a:p>
        </p:txBody>
      </p:sp>
      <p:sp>
        <p:nvSpPr>
          <p:cNvPr id="9247" name="Text Box 31"/>
          <p:cNvSpPr txBox="1">
            <a:spLocks noChangeArrowheads="1"/>
          </p:cNvSpPr>
          <p:nvPr/>
        </p:nvSpPr>
        <p:spPr bwMode="auto">
          <a:xfrm>
            <a:off x="7299325" y="2601913"/>
            <a:ext cx="787395" cy="400110"/>
          </a:xfrm>
          <a:prstGeom prst="rect">
            <a:avLst/>
          </a:prstGeom>
          <a:noFill/>
          <a:ln w="9525">
            <a:noFill/>
            <a:miter lim="800000"/>
            <a:headEnd/>
            <a:tailEnd/>
          </a:ln>
        </p:spPr>
        <p:txBody>
          <a:bodyPr wrap="none">
            <a:prstTxWarp prst="textNoShape">
              <a:avLst/>
            </a:prstTxWarp>
            <a:spAutoFit/>
          </a:bodyPr>
          <a:lstStyle/>
          <a:p>
            <a:r>
              <a:rPr lang="en-US" sz="2000">
                <a:solidFill>
                  <a:srgbClr val="000000"/>
                </a:solidFill>
              </a:rPr>
              <a:t>NAD+</a:t>
            </a:r>
          </a:p>
        </p:txBody>
      </p:sp>
      <p:sp>
        <p:nvSpPr>
          <p:cNvPr id="9248" name="Text Box 32"/>
          <p:cNvSpPr txBox="1">
            <a:spLocks noChangeArrowheads="1"/>
          </p:cNvSpPr>
          <p:nvPr/>
        </p:nvSpPr>
        <p:spPr bwMode="auto">
          <a:xfrm>
            <a:off x="7299325" y="2955925"/>
            <a:ext cx="1043775" cy="584776"/>
          </a:xfrm>
          <a:prstGeom prst="rect">
            <a:avLst/>
          </a:prstGeom>
          <a:noFill/>
          <a:ln w="9525">
            <a:noFill/>
            <a:miter lim="800000"/>
            <a:headEnd/>
            <a:tailEnd/>
          </a:ln>
        </p:spPr>
        <p:txBody>
          <a:bodyPr wrap="none">
            <a:prstTxWarp prst="textNoShape">
              <a:avLst/>
            </a:prstTxWarp>
            <a:spAutoFit/>
          </a:bodyPr>
          <a:lstStyle/>
          <a:p>
            <a:r>
              <a:rPr lang="en-US" sz="1600" b="0">
                <a:solidFill>
                  <a:srgbClr val="000000"/>
                </a:solidFill>
              </a:rPr>
              <a:t>MetHgb</a:t>
            </a:r>
          </a:p>
          <a:p>
            <a:r>
              <a:rPr lang="en-US" sz="1600" b="0">
                <a:solidFill>
                  <a:srgbClr val="000000"/>
                </a:solidFill>
              </a:rPr>
              <a:t>Reductase</a:t>
            </a:r>
          </a:p>
        </p:txBody>
      </p:sp>
      <p:sp>
        <p:nvSpPr>
          <p:cNvPr id="9249" name="AutoShape 33"/>
          <p:cNvSpPr>
            <a:spLocks noChangeArrowheads="1"/>
          </p:cNvSpPr>
          <p:nvPr/>
        </p:nvSpPr>
        <p:spPr bwMode="auto">
          <a:xfrm rot="10800000">
            <a:off x="3962400" y="2819400"/>
            <a:ext cx="228600" cy="838200"/>
          </a:xfrm>
          <a:prstGeom prst="curvedLeftArrow">
            <a:avLst>
              <a:gd name="adj1" fmla="val 73333"/>
              <a:gd name="adj2" fmla="val 146667"/>
              <a:gd name="adj3" fmla="val 33333"/>
            </a:avLst>
          </a:prstGeom>
          <a:solidFill>
            <a:schemeClr val="bg1"/>
          </a:solidFill>
          <a:ln w="9525">
            <a:solidFill>
              <a:schemeClr val="tx1"/>
            </a:solidFill>
            <a:miter lim="800000"/>
            <a:headEnd/>
            <a:tailEnd/>
          </a:ln>
        </p:spPr>
        <p:txBody>
          <a:bodyPr wrap="none" anchor="ctr">
            <a:prstTxWarp prst="textNoShape">
              <a:avLst/>
            </a:prstTxWarp>
          </a:bodyPr>
          <a:lstStyle/>
          <a:p>
            <a:endParaRPr lang="en-US">
              <a:solidFill>
                <a:srgbClr val="000000"/>
              </a:solidFill>
            </a:endParaRPr>
          </a:p>
        </p:txBody>
      </p:sp>
      <p:sp>
        <p:nvSpPr>
          <p:cNvPr id="9250" name="AutoShape 34"/>
          <p:cNvSpPr>
            <a:spLocks noChangeArrowheads="1"/>
          </p:cNvSpPr>
          <p:nvPr/>
        </p:nvSpPr>
        <p:spPr bwMode="auto">
          <a:xfrm rot="10800000">
            <a:off x="3733800" y="2819400"/>
            <a:ext cx="228600" cy="838200"/>
          </a:xfrm>
          <a:prstGeom prst="curvedRightArrow">
            <a:avLst>
              <a:gd name="adj1" fmla="val 73333"/>
              <a:gd name="adj2" fmla="val 146667"/>
              <a:gd name="adj3" fmla="val 33333"/>
            </a:avLst>
          </a:prstGeom>
          <a:solidFill>
            <a:schemeClr val="bg1"/>
          </a:solidFill>
          <a:ln w="9525">
            <a:solidFill>
              <a:schemeClr val="tx1"/>
            </a:solidFill>
            <a:miter lim="800000"/>
            <a:headEnd/>
            <a:tailEnd/>
          </a:ln>
        </p:spPr>
        <p:txBody>
          <a:bodyPr wrap="none" anchor="ctr">
            <a:prstTxWarp prst="textNoShape">
              <a:avLst/>
            </a:prstTxWarp>
          </a:bodyPr>
          <a:lstStyle/>
          <a:p>
            <a:endParaRPr lang="en-US">
              <a:solidFill>
                <a:srgbClr val="000000"/>
              </a:solidFill>
            </a:endParaRPr>
          </a:p>
        </p:txBody>
      </p:sp>
      <p:sp>
        <p:nvSpPr>
          <p:cNvPr id="9251" name="Text Box 35"/>
          <p:cNvSpPr txBox="1">
            <a:spLocks noChangeArrowheads="1"/>
          </p:cNvSpPr>
          <p:nvPr/>
        </p:nvSpPr>
        <p:spPr bwMode="auto">
          <a:xfrm>
            <a:off x="2590800" y="3352800"/>
            <a:ext cx="1181158" cy="707886"/>
          </a:xfrm>
          <a:prstGeom prst="rect">
            <a:avLst/>
          </a:prstGeom>
          <a:noFill/>
          <a:ln w="9525">
            <a:noFill/>
            <a:miter lim="800000"/>
            <a:headEnd/>
            <a:tailEnd/>
          </a:ln>
        </p:spPr>
        <p:txBody>
          <a:bodyPr wrap="none">
            <a:prstTxWarp prst="textNoShape">
              <a:avLst/>
            </a:prstTxWarp>
            <a:spAutoFit/>
          </a:bodyPr>
          <a:lstStyle/>
          <a:p>
            <a:r>
              <a:rPr lang="en-US" sz="2000">
                <a:solidFill>
                  <a:srgbClr val="000000"/>
                </a:solidFill>
              </a:rPr>
              <a:t>NADPH</a:t>
            </a:r>
          </a:p>
          <a:p>
            <a:r>
              <a:rPr lang="en-US" sz="2000">
                <a:solidFill>
                  <a:srgbClr val="000000"/>
                </a:solidFill>
              </a:rPr>
              <a:t>or GSH(?)</a:t>
            </a:r>
          </a:p>
        </p:txBody>
      </p:sp>
      <p:sp>
        <p:nvSpPr>
          <p:cNvPr id="9252" name="Text Box 36"/>
          <p:cNvSpPr txBox="1">
            <a:spLocks noChangeArrowheads="1"/>
          </p:cNvSpPr>
          <p:nvPr/>
        </p:nvSpPr>
        <p:spPr bwMode="auto">
          <a:xfrm>
            <a:off x="2514600" y="2362200"/>
            <a:ext cx="1199317" cy="707886"/>
          </a:xfrm>
          <a:prstGeom prst="rect">
            <a:avLst/>
          </a:prstGeom>
          <a:noFill/>
          <a:ln w="9525">
            <a:noFill/>
            <a:miter lim="800000"/>
            <a:headEnd/>
            <a:tailEnd/>
          </a:ln>
        </p:spPr>
        <p:txBody>
          <a:bodyPr wrap="none">
            <a:prstTxWarp prst="textNoShape">
              <a:avLst/>
            </a:prstTxWarp>
            <a:spAutoFit/>
          </a:bodyPr>
          <a:lstStyle/>
          <a:p>
            <a:r>
              <a:rPr lang="en-US" sz="2000" dirty="0">
                <a:solidFill>
                  <a:srgbClr val="000000"/>
                </a:solidFill>
              </a:rPr>
              <a:t>NADP+ or </a:t>
            </a:r>
          </a:p>
          <a:p>
            <a:r>
              <a:rPr lang="en-US" sz="2000" dirty="0">
                <a:solidFill>
                  <a:srgbClr val="000000"/>
                </a:solidFill>
              </a:rPr>
              <a:t>GSSG(?)</a:t>
            </a:r>
          </a:p>
        </p:txBody>
      </p:sp>
      <p:sp>
        <p:nvSpPr>
          <p:cNvPr id="9253" name="AutoShape 37"/>
          <p:cNvSpPr>
            <a:spLocks noChangeArrowheads="1"/>
          </p:cNvSpPr>
          <p:nvPr/>
        </p:nvSpPr>
        <p:spPr bwMode="auto">
          <a:xfrm>
            <a:off x="2286000" y="2819400"/>
            <a:ext cx="228600" cy="838200"/>
          </a:xfrm>
          <a:prstGeom prst="curvedRightArrow">
            <a:avLst>
              <a:gd name="adj1" fmla="val 73333"/>
              <a:gd name="adj2" fmla="val 146667"/>
              <a:gd name="adj3" fmla="val 33333"/>
            </a:avLst>
          </a:prstGeom>
          <a:solidFill>
            <a:schemeClr val="bg1"/>
          </a:solidFill>
          <a:ln w="9525">
            <a:solidFill>
              <a:schemeClr val="tx1"/>
            </a:solidFill>
            <a:miter lim="800000"/>
            <a:headEnd/>
            <a:tailEnd/>
          </a:ln>
        </p:spPr>
        <p:txBody>
          <a:bodyPr wrap="none" anchor="ctr">
            <a:prstTxWarp prst="textNoShape">
              <a:avLst/>
            </a:prstTxWarp>
          </a:bodyPr>
          <a:lstStyle/>
          <a:p>
            <a:endParaRPr lang="en-US">
              <a:solidFill>
                <a:srgbClr val="000000"/>
              </a:solidFill>
            </a:endParaRPr>
          </a:p>
        </p:txBody>
      </p:sp>
      <p:sp>
        <p:nvSpPr>
          <p:cNvPr id="9254" name="AutoShape 38"/>
          <p:cNvSpPr>
            <a:spLocks noChangeArrowheads="1"/>
          </p:cNvSpPr>
          <p:nvPr/>
        </p:nvSpPr>
        <p:spPr bwMode="auto">
          <a:xfrm>
            <a:off x="5257800" y="2971800"/>
            <a:ext cx="228600" cy="838200"/>
          </a:xfrm>
          <a:prstGeom prst="curvedLeftArrow">
            <a:avLst>
              <a:gd name="adj1" fmla="val 73333"/>
              <a:gd name="adj2" fmla="val 146667"/>
              <a:gd name="adj3" fmla="val 33333"/>
            </a:avLst>
          </a:prstGeom>
          <a:solidFill>
            <a:schemeClr val="bg1"/>
          </a:solidFill>
          <a:ln w="9525">
            <a:solidFill>
              <a:schemeClr val="tx1"/>
            </a:solidFill>
            <a:miter lim="800000"/>
            <a:headEnd/>
            <a:tailEnd/>
          </a:ln>
        </p:spPr>
        <p:txBody>
          <a:bodyPr wrap="none" anchor="ctr">
            <a:prstTxWarp prst="textNoShape">
              <a:avLst/>
            </a:prstTxWarp>
          </a:bodyPr>
          <a:lstStyle/>
          <a:p>
            <a:endParaRPr lang="en-US">
              <a:solidFill>
                <a:srgbClr val="000000"/>
              </a:solidFill>
            </a:endParaRPr>
          </a:p>
        </p:txBody>
      </p:sp>
      <p:sp>
        <p:nvSpPr>
          <p:cNvPr id="9255" name="Text Box 39"/>
          <p:cNvSpPr txBox="1">
            <a:spLocks noChangeArrowheads="1"/>
          </p:cNvSpPr>
          <p:nvPr/>
        </p:nvSpPr>
        <p:spPr bwMode="auto">
          <a:xfrm>
            <a:off x="533400" y="2743200"/>
            <a:ext cx="1359868" cy="1015663"/>
          </a:xfrm>
          <a:prstGeom prst="rect">
            <a:avLst/>
          </a:prstGeom>
          <a:noFill/>
          <a:ln w="9525">
            <a:noFill/>
            <a:miter lim="800000"/>
            <a:headEnd/>
            <a:tailEnd/>
          </a:ln>
        </p:spPr>
        <p:txBody>
          <a:bodyPr wrap="none">
            <a:prstTxWarp prst="textNoShape">
              <a:avLst/>
            </a:prstTxWarp>
            <a:spAutoFit/>
          </a:bodyPr>
          <a:lstStyle/>
          <a:p>
            <a:r>
              <a:rPr lang="en-US" sz="2000" b="0">
                <a:solidFill>
                  <a:srgbClr val="000000"/>
                </a:solidFill>
              </a:rPr>
              <a:t>HMP Shunt</a:t>
            </a:r>
          </a:p>
          <a:p>
            <a:r>
              <a:rPr lang="en-US" sz="2000" b="0">
                <a:solidFill>
                  <a:srgbClr val="000000"/>
                </a:solidFill>
              </a:rPr>
              <a:t>G-6-PD</a:t>
            </a:r>
          </a:p>
          <a:p>
            <a:r>
              <a:rPr lang="en-US" sz="2000" b="0">
                <a:solidFill>
                  <a:srgbClr val="000000"/>
                </a:solidFill>
              </a:rPr>
              <a:t>Dependent</a:t>
            </a:r>
          </a:p>
        </p:txBody>
      </p:sp>
      <p:sp>
        <p:nvSpPr>
          <p:cNvPr id="9256" name="Line 40"/>
          <p:cNvSpPr>
            <a:spLocks noChangeShapeType="1"/>
          </p:cNvSpPr>
          <p:nvPr/>
        </p:nvSpPr>
        <p:spPr bwMode="auto">
          <a:xfrm>
            <a:off x="5943600" y="4495800"/>
            <a:ext cx="1143000" cy="0"/>
          </a:xfrm>
          <a:prstGeom prst="line">
            <a:avLst/>
          </a:prstGeom>
          <a:noFill/>
          <a:ln w="28575">
            <a:solidFill>
              <a:srgbClr val="4F81BD"/>
            </a:solidFill>
            <a:round/>
            <a:headEnd/>
            <a:tailEnd type="triangle" w="med" len="med"/>
          </a:ln>
        </p:spPr>
        <p:txBody>
          <a:bodyPr wrap="none" anchor="ctr">
            <a:prstTxWarp prst="textNoShape">
              <a:avLst/>
            </a:prstTxWarp>
          </a:bodyPr>
          <a:lstStyle/>
          <a:p>
            <a:endParaRPr lang="en-US">
              <a:solidFill>
                <a:srgbClr val="000000"/>
              </a:solidFill>
            </a:endParaRPr>
          </a:p>
        </p:txBody>
      </p:sp>
      <p:sp>
        <p:nvSpPr>
          <p:cNvPr id="9258" name="Line 42"/>
          <p:cNvSpPr>
            <a:spLocks noChangeShapeType="1"/>
          </p:cNvSpPr>
          <p:nvPr/>
        </p:nvSpPr>
        <p:spPr bwMode="auto">
          <a:xfrm>
            <a:off x="5486400" y="4800600"/>
            <a:ext cx="0" cy="838200"/>
          </a:xfrm>
          <a:prstGeom prst="line">
            <a:avLst/>
          </a:prstGeom>
          <a:noFill/>
          <a:ln w="28575">
            <a:solidFill>
              <a:srgbClr val="4F81BD"/>
            </a:solidFill>
            <a:round/>
            <a:headEnd/>
            <a:tailEnd type="triangle" w="med" len="med"/>
          </a:ln>
        </p:spPr>
        <p:txBody>
          <a:bodyPr wrap="none" anchor="ctr">
            <a:prstTxWarp prst="textNoShape">
              <a:avLst/>
            </a:prstTxWarp>
          </a:bodyPr>
          <a:lstStyle/>
          <a:p>
            <a:endParaRPr lang="en-US">
              <a:solidFill>
                <a:srgbClr val="000000"/>
              </a:solidFill>
            </a:endParaRPr>
          </a:p>
        </p:txBody>
      </p:sp>
      <p:sp>
        <p:nvSpPr>
          <p:cNvPr id="9259" name="Text Box 43"/>
          <p:cNvSpPr txBox="1">
            <a:spLocks noChangeArrowheads="1"/>
          </p:cNvSpPr>
          <p:nvPr/>
        </p:nvSpPr>
        <p:spPr bwMode="auto">
          <a:xfrm>
            <a:off x="5546725" y="4784725"/>
            <a:ext cx="1483399" cy="830997"/>
          </a:xfrm>
          <a:prstGeom prst="rect">
            <a:avLst/>
          </a:prstGeom>
          <a:noFill/>
          <a:ln w="9525">
            <a:noFill/>
            <a:miter lim="800000"/>
            <a:headEnd/>
            <a:tailEnd/>
          </a:ln>
        </p:spPr>
        <p:txBody>
          <a:bodyPr wrap="none">
            <a:prstTxWarp prst="textNoShape">
              <a:avLst/>
            </a:prstTxWarp>
            <a:spAutoFit/>
          </a:bodyPr>
          <a:lstStyle/>
          <a:p>
            <a:r>
              <a:rPr lang="en-US" sz="1600" b="0">
                <a:solidFill>
                  <a:srgbClr val="000000"/>
                </a:solidFill>
              </a:rPr>
              <a:t>SOD</a:t>
            </a:r>
          </a:p>
          <a:p>
            <a:r>
              <a:rPr lang="en-US" sz="1600" b="0">
                <a:solidFill>
                  <a:srgbClr val="000000"/>
                </a:solidFill>
              </a:rPr>
              <a:t>Catalase</a:t>
            </a:r>
          </a:p>
          <a:p>
            <a:r>
              <a:rPr lang="en-US" sz="1600" b="0">
                <a:solidFill>
                  <a:srgbClr val="000000"/>
                </a:solidFill>
              </a:rPr>
              <a:t>GSH Peroxidase</a:t>
            </a:r>
            <a:endParaRPr lang="en-US" sz="2000" b="0">
              <a:solidFill>
                <a:srgbClr val="000000"/>
              </a:solidFill>
            </a:endParaRPr>
          </a:p>
        </p:txBody>
      </p:sp>
      <p:sp>
        <p:nvSpPr>
          <p:cNvPr id="9260" name="Text Box 44"/>
          <p:cNvSpPr txBox="1">
            <a:spLocks noChangeArrowheads="1"/>
          </p:cNvSpPr>
          <p:nvPr/>
        </p:nvSpPr>
        <p:spPr bwMode="auto">
          <a:xfrm>
            <a:off x="4495800" y="5638800"/>
            <a:ext cx="1627744" cy="400110"/>
          </a:xfrm>
          <a:prstGeom prst="rect">
            <a:avLst/>
          </a:prstGeom>
          <a:noFill/>
          <a:ln w="9525">
            <a:noFill/>
            <a:miter lim="800000"/>
            <a:headEnd/>
            <a:tailEnd/>
          </a:ln>
        </p:spPr>
        <p:txBody>
          <a:bodyPr wrap="none">
            <a:prstTxWarp prst="textNoShape">
              <a:avLst/>
            </a:prstTxWarp>
            <a:spAutoFit/>
          </a:bodyPr>
          <a:lstStyle/>
          <a:p>
            <a:r>
              <a:rPr lang="en-US" sz="2000">
                <a:solidFill>
                  <a:srgbClr val="000000"/>
                </a:solidFill>
              </a:rPr>
              <a:t>Detoxification</a:t>
            </a:r>
          </a:p>
        </p:txBody>
      </p:sp>
      <p:sp>
        <p:nvSpPr>
          <p:cNvPr id="9261" name="Text Box 45"/>
          <p:cNvSpPr txBox="1">
            <a:spLocks noChangeArrowheads="1"/>
          </p:cNvSpPr>
          <p:nvPr/>
        </p:nvSpPr>
        <p:spPr bwMode="auto">
          <a:xfrm>
            <a:off x="6934200" y="4191000"/>
            <a:ext cx="1483775" cy="677108"/>
          </a:xfrm>
          <a:prstGeom prst="rect">
            <a:avLst/>
          </a:prstGeom>
          <a:noFill/>
          <a:ln w="9525">
            <a:noFill/>
            <a:miter lim="800000"/>
            <a:headEnd/>
            <a:tailEnd/>
          </a:ln>
        </p:spPr>
        <p:txBody>
          <a:bodyPr wrap="none">
            <a:prstTxWarp prst="textNoShape">
              <a:avLst/>
            </a:prstTxWarp>
            <a:spAutoFit/>
          </a:bodyPr>
          <a:lstStyle/>
          <a:p>
            <a:r>
              <a:rPr lang="en-US" sz="2000">
                <a:solidFill>
                  <a:srgbClr val="000000"/>
                </a:solidFill>
              </a:rPr>
              <a:t>     </a:t>
            </a:r>
            <a:r>
              <a:rPr lang="en-US" sz="1800">
                <a:solidFill>
                  <a:srgbClr val="000000"/>
                </a:solidFill>
              </a:rPr>
              <a:t>Splenic</a:t>
            </a:r>
          </a:p>
          <a:p>
            <a:r>
              <a:rPr lang="en-US" sz="1800">
                <a:solidFill>
                  <a:srgbClr val="000000"/>
                </a:solidFill>
              </a:rPr>
              <a:t>Sequestration</a:t>
            </a:r>
            <a:endParaRPr lang="en-US" sz="2000">
              <a:solidFill>
                <a:srgbClr val="000000"/>
              </a:solidFill>
            </a:endParaRPr>
          </a:p>
        </p:txBody>
      </p:sp>
      <p:sp>
        <p:nvSpPr>
          <p:cNvPr id="9262" name="Line 46"/>
          <p:cNvSpPr>
            <a:spLocks noChangeShapeType="1"/>
          </p:cNvSpPr>
          <p:nvPr/>
        </p:nvSpPr>
        <p:spPr bwMode="auto">
          <a:xfrm>
            <a:off x="7848600" y="4800600"/>
            <a:ext cx="0" cy="914400"/>
          </a:xfrm>
          <a:prstGeom prst="line">
            <a:avLst/>
          </a:prstGeom>
          <a:noFill/>
          <a:ln w="28575">
            <a:solidFill>
              <a:srgbClr val="4F81BD"/>
            </a:solidFill>
            <a:round/>
            <a:headEnd/>
            <a:tailEnd type="triangle" w="med" len="med"/>
          </a:ln>
        </p:spPr>
        <p:txBody>
          <a:bodyPr wrap="none" anchor="ctr">
            <a:prstTxWarp prst="textNoShape">
              <a:avLst/>
            </a:prstTxWarp>
          </a:bodyPr>
          <a:lstStyle/>
          <a:p>
            <a:endParaRPr lang="en-US">
              <a:solidFill>
                <a:srgbClr val="000000"/>
              </a:solidFill>
            </a:endParaRPr>
          </a:p>
        </p:txBody>
      </p:sp>
      <p:sp>
        <p:nvSpPr>
          <p:cNvPr id="9263" name="Text Box 47"/>
          <p:cNvSpPr txBox="1">
            <a:spLocks noChangeArrowheads="1"/>
          </p:cNvSpPr>
          <p:nvPr/>
        </p:nvSpPr>
        <p:spPr bwMode="auto">
          <a:xfrm>
            <a:off x="7239000" y="5638800"/>
            <a:ext cx="1134257" cy="646331"/>
          </a:xfrm>
          <a:prstGeom prst="rect">
            <a:avLst/>
          </a:prstGeom>
          <a:noFill/>
          <a:ln w="9525">
            <a:noFill/>
            <a:miter lim="800000"/>
            <a:headEnd/>
            <a:tailEnd/>
          </a:ln>
        </p:spPr>
        <p:txBody>
          <a:bodyPr wrap="none">
            <a:prstTxWarp prst="textNoShape">
              <a:avLst/>
            </a:prstTxWarp>
            <a:spAutoFit/>
          </a:bodyPr>
          <a:lstStyle/>
          <a:p>
            <a:r>
              <a:rPr lang="en-US" sz="1800">
                <a:solidFill>
                  <a:srgbClr val="000000"/>
                </a:solidFill>
              </a:rPr>
              <a:t>Hemolytic</a:t>
            </a:r>
          </a:p>
          <a:p>
            <a:r>
              <a:rPr lang="en-US" sz="1800">
                <a:solidFill>
                  <a:srgbClr val="000000"/>
                </a:solidFill>
              </a:rPr>
              <a:t>  Anemia</a:t>
            </a:r>
          </a:p>
        </p:txBody>
      </p:sp>
      <p:sp>
        <p:nvSpPr>
          <p:cNvPr id="9264" name="Line 48"/>
          <p:cNvSpPr>
            <a:spLocks noChangeShapeType="1"/>
          </p:cNvSpPr>
          <p:nvPr/>
        </p:nvSpPr>
        <p:spPr bwMode="auto">
          <a:xfrm flipH="1">
            <a:off x="3352800" y="3886200"/>
            <a:ext cx="1143000" cy="685800"/>
          </a:xfrm>
          <a:prstGeom prst="line">
            <a:avLst/>
          </a:prstGeom>
          <a:noFill/>
          <a:ln w="19050">
            <a:solidFill>
              <a:srgbClr val="4F81BD"/>
            </a:solidFill>
            <a:round/>
            <a:headEnd/>
            <a:tailEnd type="triangle" w="med" len="med"/>
          </a:ln>
        </p:spPr>
        <p:txBody>
          <a:bodyPr wrap="none" anchor="ctr">
            <a:prstTxWarp prst="textNoShape">
              <a:avLst/>
            </a:prstTxWarp>
          </a:bodyPr>
          <a:lstStyle/>
          <a:p>
            <a:endParaRPr lang="en-US">
              <a:solidFill>
                <a:srgbClr val="000000"/>
              </a:solidFill>
            </a:endParaRPr>
          </a:p>
        </p:txBody>
      </p:sp>
      <p:sp>
        <p:nvSpPr>
          <p:cNvPr id="9265" name="Text Box 49"/>
          <p:cNvSpPr txBox="1">
            <a:spLocks noChangeArrowheads="1"/>
          </p:cNvSpPr>
          <p:nvPr/>
        </p:nvSpPr>
        <p:spPr bwMode="auto">
          <a:xfrm>
            <a:off x="3886200" y="4114800"/>
            <a:ext cx="580169" cy="369332"/>
          </a:xfrm>
          <a:prstGeom prst="rect">
            <a:avLst/>
          </a:prstGeom>
          <a:noFill/>
          <a:ln w="9525">
            <a:noFill/>
            <a:miter lim="800000"/>
            <a:headEnd/>
            <a:tailEnd/>
          </a:ln>
        </p:spPr>
        <p:txBody>
          <a:bodyPr wrap="none">
            <a:prstTxWarp prst="textNoShape">
              <a:avLst/>
            </a:prstTxWarp>
            <a:spAutoFit/>
          </a:bodyPr>
          <a:lstStyle/>
          <a:p>
            <a:r>
              <a:rPr lang="en-US" sz="1800">
                <a:solidFill>
                  <a:srgbClr val="000000"/>
                </a:solidFill>
              </a:rPr>
              <a:t>GSH</a:t>
            </a:r>
          </a:p>
        </p:txBody>
      </p:sp>
      <p:sp>
        <p:nvSpPr>
          <p:cNvPr id="9266" name="Text Box 50"/>
          <p:cNvSpPr txBox="1">
            <a:spLocks noChangeArrowheads="1"/>
          </p:cNvSpPr>
          <p:nvPr/>
        </p:nvSpPr>
        <p:spPr bwMode="auto">
          <a:xfrm>
            <a:off x="2057400" y="4495800"/>
            <a:ext cx="1654532" cy="369332"/>
          </a:xfrm>
          <a:prstGeom prst="rect">
            <a:avLst/>
          </a:prstGeom>
          <a:noFill/>
          <a:ln w="9525">
            <a:noFill/>
            <a:miter lim="800000"/>
            <a:headEnd/>
            <a:tailEnd/>
          </a:ln>
        </p:spPr>
        <p:txBody>
          <a:bodyPr wrap="none">
            <a:prstTxWarp prst="textNoShape">
              <a:avLst/>
            </a:prstTxWarp>
            <a:spAutoFit/>
          </a:bodyPr>
          <a:lstStyle/>
          <a:p>
            <a:r>
              <a:rPr lang="en-US" sz="1800" b="0">
                <a:solidFill>
                  <a:srgbClr val="000000"/>
                </a:solidFill>
              </a:rPr>
              <a:t>Semi-mercaptal</a:t>
            </a:r>
          </a:p>
        </p:txBody>
      </p:sp>
      <p:sp>
        <p:nvSpPr>
          <p:cNvPr id="9267" name="Line 51"/>
          <p:cNvSpPr>
            <a:spLocks noChangeShapeType="1"/>
          </p:cNvSpPr>
          <p:nvPr/>
        </p:nvSpPr>
        <p:spPr bwMode="auto">
          <a:xfrm>
            <a:off x="2971800" y="4876800"/>
            <a:ext cx="0" cy="304800"/>
          </a:xfrm>
          <a:prstGeom prst="line">
            <a:avLst/>
          </a:prstGeom>
          <a:noFill/>
          <a:ln w="28575">
            <a:solidFill>
              <a:srgbClr val="4F81BD"/>
            </a:solidFill>
            <a:round/>
            <a:headEnd/>
            <a:tailEnd type="triangle" w="med" len="med"/>
          </a:ln>
        </p:spPr>
        <p:txBody>
          <a:bodyPr wrap="none" anchor="ctr">
            <a:prstTxWarp prst="textNoShape">
              <a:avLst/>
            </a:prstTxWarp>
          </a:bodyPr>
          <a:lstStyle/>
          <a:p>
            <a:endParaRPr lang="en-US">
              <a:solidFill>
                <a:srgbClr val="000000"/>
              </a:solidFill>
            </a:endParaRPr>
          </a:p>
        </p:txBody>
      </p:sp>
      <p:sp>
        <p:nvSpPr>
          <p:cNvPr id="9268" name="Text Box 52"/>
          <p:cNvSpPr txBox="1">
            <a:spLocks noChangeArrowheads="1"/>
          </p:cNvSpPr>
          <p:nvPr/>
        </p:nvSpPr>
        <p:spPr bwMode="auto">
          <a:xfrm>
            <a:off x="2362200" y="5105400"/>
            <a:ext cx="1276724" cy="369332"/>
          </a:xfrm>
          <a:prstGeom prst="rect">
            <a:avLst/>
          </a:prstGeom>
          <a:noFill/>
          <a:ln w="9525">
            <a:noFill/>
            <a:miter lim="800000"/>
            <a:headEnd/>
            <a:tailEnd/>
          </a:ln>
        </p:spPr>
        <p:txBody>
          <a:bodyPr wrap="none">
            <a:prstTxWarp prst="textNoShape">
              <a:avLst/>
            </a:prstTxWarp>
            <a:spAutoFit/>
          </a:bodyPr>
          <a:lstStyle/>
          <a:p>
            <a:r>
              <a:rPr lang="en-US" sz="1800" b="0">
                <a:solidFill>
                  <a:srgbClr val="000000"/>
                </a:solidFill>
              </a:rPr>
              <a:t>sulfinamide</a:t>
            </a:r>
          </a:p>
        </p:txBody>
      </p:sp>
      <p:sp>
        <p:nvSpPr>
          <p:cNvPr id="9269" name="Line 53"/>
          <p:cNvSpPr>
            <a:spLocks noChangeShapeType="1"/>
          </p:cNvSpPr>
          <p:nvPr/>
        </p:nvSpPr>
        <p:spPr bwMode="auto">
          <a:xfrm>
            <a:off x="2971800" y="5486400"/>
            <a:ext cx="0" cy="381000"/>
          </a:xfrm>
          <a:prstGeom prst="line">
            <a:avLst/>
          </a:prstGeom>
          <a:noFill/>
          <a:ln w="28575">
            <a:solidFill>
              <a:srgbClr val="4F81BD"/>
            </a:solidFill>
            <a:round/>
            <a:headEnd/>
            <a:tailEnd type="triangle" w="med" len="med"/>
          </a:ln>
        </p:spPr>
        <p:txBody>
          <a:bodyPr wrap="none" anchor="ctr">
            <a:prstTxWarp prst="textNoShape">
              <a:avLst/>
            </a:prstTxWarp>
          </a:bodyPr>
          <a:lstStyle/>
          <a:p>
            <a:endParaRPr lang="en-US">
              <a:solidFill>
                <a:srgbClr val="000000"/>
              </a:solidFill>
            </a:endParaRPr>
          </a:p>
        </p:txBody>
      </p:sp>
      <p:sp>
        <p:nvSpPr>
          <p:cNvPr id="9270" name="Text Box 54"/>
          <p:cNvSpPr txBox="1">
            <a:spLocks noChangeArrowheads="1"/>
          </p:cNvSpPr>
          <p:nvPr/>
        </p:nvSpPr>
        <p:spPr bwMode="auto">
          <a:xfrm>
            <a:off x="2498725" y="5878513"/>
            <a:ext cx="912813" cy="396875"/>
          </a:xfrm>
          <a:prstGeom prst="rect">
            <a:avLst/>
          </a:prstGeom>
          <a:noFill/>
          <a:ln w="9525">
            <a:noFill/>
            <a:miter lim="800000"/>
            <a:headEnd/>
            <a:tailEnd/>
          </a:ln>
        </p:spPr>
        <p:txBody>
          <a:bodyPr>
            <a:prstTxWarp prst="textNoShape">
              <a:avLst/>
            </a:prstTxWarp>
            <a:spAutoFit/>
          </a:bodyPr>
          <a:lstStyle/>
          <a:p>
            <a:r>
              <a:rPr lang="en-US" sz="2000">
                <a:solidFill>
                  <a:srgbClr val="000000"/>
                </a:solidFill>
              </a:rPr>
              <a:t>R-NH</a:t>
            </a:r>
            <a:r>
              <a:rPr lang="en-US" sz="2000" baseline="-25000">
                <a:solidFill>
                  <a:srgbClr val="000000"/>
                </a:solidFill>
              </a:rPr>
              <a:t>2</a:t>
            </a:r>
            <a:endParaRPr lang="en-US" sz="2000">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9226">
                                            <p:txEl>
                                              <p:pRg st="0" end="0"/>
                                            </p:txEl>
                                          </p:spTgt>
                                        </p:tgtEl>
                                        <p:attrNameLst>
                                          <p:attrName>style.visibility</p:attrName>
                                        </p:attrNameLst>
                                      </p:cBhvr>
                                      <p:to>
                                        <p:strVal val="visible"/>
                                      </p:to>
                                    </p:set>
                                    <p:animEffect transition="in" filter="box(out)">
                                      <p:cBhvr>
                                        <p:cTn id="7" dur="500"/>
                                        <p:tgtEl>
                                          <p:spTgt spid="922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9227"/>
                                        </p:tgtEl>
                                        <p:attrNameLst>
                                          <p:attrName>style.visibility</p:attrName>
                                        </p:attrNameLst>
                                      </p:cBhvr>
                                      <p:to>
                                        <p:strVal val="visible"/>
                                      </p:to>
                                    </p:set>
                                    <p:animEffect transition="in" filter="box(out)">
                                      <p:cBhvr>
                                        <p:cTn id="12" dur="500"/>
                                        <p:tgtEl>
                                          <p:spTgt spid="9227"/>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9228"/>
                                        </p:tgtEl>
                                        <p:attrNameLst>
                                          <p:attrName>style.visibility</p:attrName>
                                        </p:attrNameLst>
                                      </p:cBhvr>
                                      <p:to>
                                        <p:strVal val="visible"/>
                                      </p:to>
                                    </p:set>
                                    <p:animEffect transition="in" filter="box(out)">
                                      <p:cBhvr>
                                        <p:cTn id="17" dur="500"/>
                                        <p:tgtEl>
                                          <p:spTgt spid="9228"/>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9229">
                                            <p:txEl>
                                              <p:pRg st="0" end="0"/>
                                            </p:txEl>
                                          </p:spTgt>
                                        </p:tgtEl>
                                        <p:attrNameLst>
                                          <p:attrName>style.visibility</p:attrName>
                                        </p:attrNameLst>
                                      </p:cBhvr>
                                      <p:to>
                                        <p:strVal val="visible"/>
                                      </p:to>
                                    </p:set>
                                    <p:animEffect transition="in" filter="box(out)">
                                      <p:cBhvr>
                                        <p:cTn id="22" dur="500"/>
                                        <p:tgtEl>
                                          <p:spTgt spid="9229">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32" fill="hold" grpId="0" nodeType="clickEffect">
                                  <p:stCondLst>
                                    <p:cond delay="0"/>
                                  </p:stCondLst>
                                  <p:childTnLst>
                                    <p:set>
                                      <p:cBhvr>
                                        <p:cTn id="26" dur="1" fill="hold">
                                          <p:stCondLst>
                                            <p:cond delay="0"/>
                                          </p:stCondLst>
                                        </p:cTn>
                                        <p:tgtEl>
                                          <p:spTgt spid="9230"/>
                                        </p:tgtEl>
                                        <p:attrNameLst>
                                          <p:attrName>style.visibility</p:attrName>
                                        </p:attrNameLst>
                                      </p:cBhvr>
                                      <p:to>
                                        <p:strVal val="visible"/>
                                      </p:to>
                                    </p:set>
                                    <p:animEffect transition="in" filter="box(out)">
                                      <p:cBhvr>
                                        <p:cTn id="27" dur="500"/>
                                        <p:tgtEl>
                                          <p:spTgt spid="9230"/>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32" fill="hold" grpId="0" nodeType="clickEffect">
                                  <p:stCondLst>
                                    <p:cond delay="0"/>
                                  </p:stCondLst>
                                  <p:childTnLst>
                                    <p:set>
                                      <p:cBhvr>
                                        <p:cTn id="31" dur="1" fill="hold">
                                          <p:stCondLst>
                                            <p:cond delay="0"/>
                                          </p:stCondLst>
                                        </p:cTn>
                                        <p:tgtEl>
                                          <p:spTgt spid="9231">
                                            <p:txEl>
                                              <p:pRg st="0" end="0"/>
                                            </p:txEl>
                                          </p:spTgt>
                                        </p:tgtEl>
                                        <p:attrNameLst>
                                          <p:attrName>style.visibility</p:attrName>
                                        </p:attrNameLst>
                                      </p:cBhvr>
                                      <p:to>
                                        <p:strVal val="visible"/>
                                      </p:to>
                                    </p:set>
                                    <p:animEffect transition="in" filter="box(out)">
                                      <p:cBhvr>
                                        <p:cTn id="32" dur="500"/>
                                        <p:tgtEl>
                                          <p:spTgt spid="9231">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32" fill="hold" grpId="0" nodeType="clickEffect">
                                  <p:stCondLst>
                                    <p:cond delay="0"/>
                                  </p:stCondLst>
                                  <p:childTnLst>
                                    <p:set>
                                      <p:cBhvr>
                                        <p:cTn id="36" dur="1" fill="hold">
                                          <p:stCondLst>
                                            <p:cond delay="0"/>
                                          </p:stCondLst>
                                        </p:cTn>
                                        <p:tgtEl>
                                          <p:spTgt spid="9232"/>
                                        </p:tgtEl>
                                        <p:attrNameLst>
                                          <p:attrName>style.visibility</p:attrName>
                                        </p:attrNameLst>
                                      </p:cBhvr>
                                      <p:to>
                                        <p:strVal val="visible"/>
                                      </p:to>
                                    </p:set>
                                    <p:animEffect transition="in" filter="box(out)">
                                      <p:cBhvr>
                                        <p:cTn id="37" dur="500"/>
                                        <p:tgtEl>
                                          <p:spTgt spid="9232"/>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32" fill="hold" grpId="0" nodeType="clickEffect">
                                  <p:stCondLst>
                                    <p:cond delay="0"/>
                                  </p:stCondLst>
                                  <p:childTnLst>
                                    <p:set>
                                      <p:cBhvr>
                                        <p:cTn id="41" dur="1" fill="hold">
                                          <p:stCondLst>
                                            <p:cond delay="0"/>
                                          </p:stCondLst>
                                        </p:cTn>
                                        <p:tgtEl>
                                          <p:spTgt spid="9233">
                                            <p:txEl>
                                              <p:pRg st="0" end="0"/>
                                            </p:txEl>
                                          </p:spTgt>
                                        </p:tgtEl>
                                        <p:attrNameLst>
                                          <p:attrName>style.visibility</p:attrName>
                                        </p:attrNameLst>
                                      </p:cBhvr>
                                      <p:to>
                                        <p:strVal val="visible"/>
                                      </p:to>
                                    </p:set>
                                    <p:animEffect transition="in" filter="box(out)">
                                      <p:cBhvr>
                                        <p:cTn id="42" dur="500"/>
                                        <p:tgtEl>
                                          <p:spTgt spid="9233">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32" fill="hold" grpId="0" nodeType="clickEffect">
                                  <p:stCondLst>
                                    <p:cond delay="0"/>
                                  </p:stCondLst>
                                  <p:childTnLst>
                                    <p:set>
                                      <p:cBhvr>
                                        <p:cTn id="46" dur="1" fill="hold">
                                          <p:stCondLst>
                                            <p:cond delay="0"/>
                                          </p:stCondLst>
                                        </p:cTn>
                                        <p:tgtEl>
                                          <p:spTgt spid="9234">
                                            <p:txEl>
                                              <p:pRg st="0" end="0"/>
                                            </p:txEl>
                                          </p:spTgt>
                                        </p:tgtEl>
                                        <p:attrNameLst>
                                          <p:attrName>style.visibility</p:attrName>
                                        </p:attrNameLst>
                                      </p:cBhvr>
                                      <p:to>
                                        <p:strVal val="visible"/>
                                      </p:to>
                                    </p:set>
                                    <p:animEffect transition="in" filter="box(out)">
                                      <p:cBhvr>
                                        <p:cTn id="47" dur="500"/>
                                        <p:tgtEl>
                                          <p:spTgt spid="9234">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4" presetClass="entr" presetSubtype="32" fill="hold" grpId="0" nodeType="clickEffect">
                                  <p:stCondLst>
                                    <p:cond delay="0"/>
                                  </p:stCondLst>
                                  <p:childTnLst>
                                    <p:set>
                                      <p:cBhvr>
                                        <p:cTn id="51" dur="1" fill="hold">
                                          <p:stCondLst>
                                            <p:cond delay="0"/>
                                          </p:stCondLst>
                                        </p:cTn>
                                        <p:tgtEl>
                                          <p:spTgt spid="9237">
                                            <p:txEl>
                                              <p:pRg st="0" end="0"/>
                                            </p:txEl>
                                          </p:spTgt>
                                        </p:tgtEl>
                                        <p:attrNameLst>
                                          <p:attrName>style.visibility</p:attrName>
                                        </p:attrNameLst>
                                      </p:cBhvr>
                                      <p:to>
                                        <p:strVal val="visible"/>
                                      </p:to>
                                    </p:set>
                                    <p:animEffect transition="in" filter="box(out)">
                                      <p:cBhvr>
                                        <p:cTn id="52" dur="500"/>
                                        <p:tgtEl>
                                          <p:spTgt spid="9237">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4" presetClass="entr" presetSubtype="32" fill="hold" grpId="0" nodeType="clickEffect">
                                  <p:stCondLst>
                                    <p:cond delay="0"/>
                                  </p:stCondLst>
                                  <p:childTnLst>
                                    <p:set>
                                      <p:cBhvr>
                                        <p:cTn id="56" dur="1" fill="hold">
                                          <p:stCondLst>
                                            <p:cond delay="0"/>
                                          </p:stCondLst>
                                        </p:cTn>
                                        <p:tgtEl>
                                          <p:spTgt spid="9254"/>
                                        </p:tgtEl>
                                        <p:attrNameLst>
                                          <p:attrName>style.visibility</p:attrName>
                                        </p:attrNameLst>
                                      </p:cBhvr>
                                      <p:to>
                                        <p:strVal val="visible"/>
                                      </p:to>
                                    </p:set>
                                    <p:animEffect transition="in" filter="box(out)">
                                      <p:cBhvr>
                                        <p:cTn id="57" dur="500"/>
                                        <p:tgtEl>
                                          <p:spTgt spid="9254"/>
                                        </p:tgtEl>
                                      </p:cBhvr>
                                    </p:animEffect>
                                  </p:childTnLst>
                                </p:cTn>
                              </p:par>
                            </p:childTnLst>
                          </p:cTn>
                        </p:par>
                      </p:childTnLst>
                    </p:cTn>
                  </p:par>
                  <p:par>
                    <p:cTn id="58" fill="hold">
                      <p:stCondLst>
                        <p:cond delay="indefinite"/>
                      </p:stCondLst>
                      <p:childTnLst>
                        <p:par>
                          <p:cTn id="59" fill="hold">
                            <p:stCondLst>
                              <p:cond delay="0"/>
                            </p:stCondLst>
                            <p:childTnLst>
                              <p:par>
                                <p:cTn id="60" presetID="4" presetClass="entr" presetSubtype="32" fill="hold" grpId="0" nodeType="clickEffect">
                                  <p:stCondLst>
                                    <p:cond delay="0"/>
                                  </p:stCondLst>
                                  <p:childTnLst>
                                    <p:set>
                                      <p:cBhvr>
                                        <p:cTn id="61" dur="1" fill="hold">
                                          <p:stCondLst>
                                            <p:cond delay="0"/>
                                          </p:stCondLst>
                                        </p:cTn>
                                        <p:tgtEl>
                                          <p:spTgt spid="9236"/>
                                        </p:tgtEl>
                                        <p:attrNameLst>
                                          <p:attrName>style.visibility</p:attrName>
                                        </p:attrNameLst>
                                      </p:cBhvr>
                                      <p:to>
                                        <p:strVal val="visible"/>
                                      </p:to>
                                    </p:set>
                                    <p:animEffect transition="in" filter="box(out)">
                                      <p:cBhvr>
                                        <p:cTn id="62" dur="500"/>
                                        <p:tgtEl>
                                          <p:spTgt spid="9236"/>
                                        </p:tgtEl>
                                      </p:cBhvr>
                                    </p:animEffect>
                                  </p:childTnLst>
                                </p:cTn>
                              </p:par>
                            </p:childTnLst>
                          </p:cTn>
                        </p:par>
                      </p:childTnLst>
                    </p:cTn>
                  </p:par>
                  <p:par>
                    <p:cTn id="63" fill="hold">
                      <p:stCondLst>
                        <p:cond delay="indefinite"/>
                      </p:stCondLst>
                      <p:childTnLst>
                        <p:par>
                          <p:cTn id="64" fill="hold">
                            <p:stCondLst>
                              <p:cond delay="0"/>
                            </p:stCondLst>
                            <p:childTnLst>
                              <p:par>
                                <p:cTn id="65" presetID="4" presetClass="entr" presetSubtype="32" fill="hold" grpId="0" nodeType="clickEffect">
                                  <p:stCondLst>
                                    <p:cond delay="0"/>
                                  </p:stCondLst>
                                  <p:childTnLst>
                                    <p:set>
                                      <p:cBhvr>
                                        <p:cTn id="66" dur="1" fill="hold">
                                          <p:stCondLst>
                                            <p:cond delay="0"/>
                                          </p:stCondLst>
                                        </p:cTn>
                                        <p:tgtEl>
                                          <p:spTgt spid="9238"/>
                                        </p:tgtEl>
                                        <p:attrNameLst>
                                          <p:attrName>style.visibility</p:attrName>
                                        </p:attrNameLst>
                                      </p:cBhvr>
                                      <p:to>
                                        <p:strVal val="visible"/>
                                      </p:to>
                                    </p:set>
                                    <p:animEffect transition="in" filter="box(out)">
                                      <p:cBhvr>
                                        <p:cTn id="67" dur="500"/>
                                        <p:tgtEl>
                                          <p:spTgt spid="9238"/>
                                        </p:tgtEl>
                                      </p:cBhvr>
                                    </p:animEffect>
                                  </p:childTnLst>
                                </p:cTn>
                              </p:par>
                            </p:childTnLst>
                          </p:cTn>
                        </p:par>
                      </p:childTnLst>
                    </p:cTn>
                  </p:par>
                  <p:par>
                    <p:cTn id="68" fill="hold">
                      <p:stCondLst>
                        <p:cond delay="indefinite"/>
                      </p:stCondLst>
                      <p:childTnLst>
                        <p:par>
                          <p:cTn id="69" fill="hold">
                            <p:stCondLst>
                              <p:cond delay="0"/>
                            </p:stCondLst>
                            <p:childTnLst>
                              <p:par>
                                <p:cTn id="70" presetID="4" presetClass="entr" presetSubtype="32" fill="hold" grpId="0" nodeType="clickEffect">
                                  <p:stCondLst>
                                    <p:cond delay="0"/>
                                  </p:stCondLst>
                                  <p:childTnLst>
                                    <p:set>
                                      <p:cBhvr>
                                        <p:cTn id="71" dur="1" fill="hold">
                                          <p:stCondLst>
                                            <p:cond delay="0"/>
                                          </p:stCondLst>
                                        </p:cTn>
                                        <p:tgtEl>
                                          <p:spTgt spid="9239">
                                            <p:txEl>
                                              <p:pRg st="0" end="0"/>
                                            </p:txEl>
                                          </p:spTgt>
                                        </p:tgtEl>
                                        <p:attrNameLst>
                                          <p:attrName>style.visibility</p:attrName>
                                        </p:attrNameLst>
                                      </p:cBhvr>
                                      <p:to>
                                        <p:strVal val="visible"/>
                                      </p:to>
                                    </p:set>
                                    <p:animEffect transition="in" filter="box(out)">
                                      <p:cBhvr>
                                        <p:cTn id="72" dur="500"/>
                                        <p:tgtEl>
                                          <p:spTgt spid="9239">
                                            <p:txEl>
                                              <p:pRg st="0" end="0"/>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4" presetClass="entr" presetSubtype="32" fill="hold" grpId="0" nodeType="clickEffect">
                                  <p:stCondLst>
                                    <p:cond delay="0"/>
                                  </p:stCondLst>
                                  <p:childTnLst>
                                    <p:set>
                                      <p:cBhvr>
                                        <p:cTn id="76" dur="1" fill="hold">
                                          <p:stCondLst>
                                            <p:cond delay="0"/>
                                          </p:stCondLst>
                                        </p:cTn>
                                        <p:tgtEl>
                                          <p:spTgt spid="9240">
                                            <p:txEl>
                                              <p:pRg st="0" end="0"/>
                                            </p:txEl>
                                          </p:spTgt>
                                        </p:tgtEl>
                                        <p:attrNameLst>
                                          <p:attrName>style.visibility</p:attrName>
                                        </p:attrNameLst>
                                      </p:cBhvr>
                                      <p:to>
                                        <p:strVal val="visible"/>
                                      </p:to>
                                    </p:set>
                                    <p:animEffect transition="in" filter="box(out)">
                                      <p:cBhvr>
                                        <p:cTn id="77" dur="500"/>
                                        <p:tgtEl>
                                          <p:spTgt spid="9240">
                                            <p:txEl>
                                              <p:pRg st="0" end="0"/>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4" presetClass="entr" presetSubtype="32" fill="hold" grpId="0" nodeType="clickEffect">
                                  <p:stCondLst>
                                    <p:cond delay="0"/>
                                  </p:stCondLst>
                                  <p:childTnLst>
                                    <p:set>
                                      <p:cBhvr>
                                        <p:cTn id="81" dur="1" fill="hold">
                                          <p:stCondLst>
                                            <p:cond delay="0"/>
                                          </p:stCondLst>
                                        </p:cTn>
                                        <p:tgtEl>
                                          <p:spTgt spid="9241"/>
                                        </p:tgtEl>
                                        <p:attrNameLst>
                                          <p:attrName>style.visibility</p:attrName>
                                        </p:attrNameLst>
                                      </p:cBhvr>
                                      <p:to>
                                        <p:strVal val="visible"/>
                                      </p:to>
                                    </p:set>
                                    <p:animEffect transition="in" filter="box(out)">
                                      <p:cBhvr>
                                        <p:cTn id="82" dur="500"/>
                                        <p:tgtEl>
                                          <p:spTgt spid="9241"/>
                                        </p:tgtEl>
                                      </p:cBhvr>
                                    </p:animEffect>
                                  </p:childTnLst>
                                </p:cTn>
                              </p:par>
                            </p:childTnLst>
                          </p:cTn>
                        </p:par>
                      </p:childTnLst>
                    </p:cTn>
                  </p:par>
                  <p:par>
                    <p:cTn id="83" fill="hold">
                      <p:stCondLst>
                        <p:cond delay="indefinite"/>
                      </p:stCondLst>
                      <p:childTnLst>
                        <p:par>
                          <p:cTn id="84" fill="hold">
                            <p:stCondLst>
                              <p:cond delay="0"/>
                            </p:stCondLst>
                            <p:childTnLst>
                              <p:par>
                                <p:cTn id="85" presetID="4" presetClass="entr" presetSubtype="32" fill="hold" grpId="0" nodeType="clickEffect">
                                  <p:stCondLst>
                                    <p:cond delay="0"/>
                                  </p:stCondLst>
                                  <p:childTnLst>
                                    <p:set>
                                      <p:cBhvr>
                                        <p:cTn id="86" dur="1" fill="hold">
                                          <p:stCondLst>
                                            <p:cond delay="0"/>
                                          </p:stCondLst>
                                        </p:cTn>
                                        <p:tgtEl>
                                          <p:spTgt spid="9245"/>
                                        </p:tgtEl>
                                        <p:attrNameLst>
                                          <p:attrName>style.visibility</p:attrName>
                                        </p:attrNameLst>
                                      </p:cBhvr>
                                      <p:to>
                                        <p:strVal val="visible"/>
                                      </p:to>
                                    </p:set>
                                    <p:animEffect transition="in" filter="box(out)">
                                      <p:cBhvr>
                                        <p:cTn id="87" dur="500"/>
                                        <p:tgtEl>
                                          <p:spTgt spid="9245"/>
                                        </p:tgtEl>
                                      </p:cBhvr>
                                    </p:animEffect>
                                  </p:childTnLst>
                                </p:cTn>
                              </p:par>
                            </p:childTnLst>
                          </p:cTn>
                        </p:par>
                      </p:childTnLst>
                    </p:cTn>
                  </p:par>
                  <p:par>
                    <p:cTn id="88" fill="hold">
                      <p:stCondLst>
                        <p:cond delay="indefinite"/>
                      </p:stCondLst>
                      <p:childTnLst>
                        <p:par>
                          <p:cTn id="89" fill="hold">
                            <p:stCondLst>
                              <p:cond delay="0"/>
                            </p:stCondLst>
                            <p:childTnLst>
                              <p:par>
                                <p:cTn id="90" presetID="4" presetClass="entr" presetSubtype="32" fill="hold" grpId="0" nodeType="clickEffect">
                                  <p:stCondLst>
                                    <p:cond delay="0"/>
                                  </p:stCondLst>
                                  <p:childTnLst>
                                    <p:set>
                                      <p:cBhvr>
                                        <p:cTn id="91" dur="1" fill="hold">
                                          <p:stCondLst>
                                            <p:cond delay="0"/>
                                          </p:stCondLst>
                                        </p:cTn>
                                        <p:tgtEl>
                                          <p:spTgt spid="9244"/>
                                        </p:tgtEl>
                                        <p:attrNameLst>
                                          <p:attrName>style.visibility</p:attrName>
                                        </p:attrNameLst>
                                      </p:cBhvr>
                                      <p:to>
                                        <p:strVal val="visible"/>
                                      </p:to>
                                    </p:set>
                                    <p:animEffect transition="in" filter="box(out)">
                                      <p:cBhvr>
                                        <p:cTn id="92" dur="500"/>
                                        <p:tgtEl>
                                          <p:spTgt spid="9244"/>
                                        </p:tgtEl>
                                      </p:cBhvr>
                                    </p:animEffect>
                                  </p:childTnLst>
                                </p:cTn>
                              </p:par>
                            </p:childTnLst>
                          </p:cTn>
                        </p:par>
                      </p:childTnLst>
                    </p:cTn>
                  </p:par>
                  <p:par>
                    <p:cTn id="93" fill="hold">
                      <p:stCondLst>
                        <p:cond delay="indefinite"/>
                      </p:stCondLst>
                      <p:childTnLst>
                        <p:par>
                          <p:cTn id="94" fill="hold">
                            <p:stCondLst>
                              <p:cond delay="0"/>
                            </p:stCondLst>
                            <p:childTnLst>
                              <p:par>
                                <p:cTn id="95" presetID="4" presetClass="entr" presetSubtype="32" fill="hold" grpId="0" nodeType="clickEffect">
                                  <p:stCondLst>
                                    <p:cond delay="0"/>
                                  </p:stCondLst>
                                  <p:childTnLst>
                                    <p:set>
                                      <p:cBhvr>
                                        <p:cTn id="96" dur="1" fill="hold">
                                          <p:stCondLst>
                                            <p:cond delay="0"/>
                                          </p:stCondLst>
                                        </p:cTn>
                                        <p:tgtEl>
                                          <p:spTgt spid="9246">
                                            <p:txEl>
                                              <p:pRg st="0" end="0"/>
                                            </p:txEl>
                                          </p:spTgt>
                                        </p:tgtEl>
                                        <p:attrNameLst>
                                          <p:attrName>style.visibility</p:attrName>
                                        </p:attrNameLst>
                                      </p:cBhvr>
                                      <p:to>
                                        <p:strVal val="visible"/>
                                      </p:to>
                                    </p:set>
                                    <p:animEffect transition="in" filter="box(out)">
                                      <p:cBhvr>
                                        <p:cTn id="97" dur="500"/>
                                        <p:tgtEl>
                                          <p:spTgt spid="9246">
                                            <p:txEl>
                                              <p:pRg st="0" end="0"/>
                                            </p:txEl>
                                          </p:spTgt>
                                        </p:tgtEl>
                                      </p:cBhvr>
                                    </p:animEffect>
                                  </p:childTnLst>
                                </p:cTn>
                              </p:par>
                            </p:childTnLst>
                          </p:cTn>
                        </p:par>
                      </p:childTnLst>
                    </p:cTn>
                  </p:par>
                  <p:par>
                    <p:cTn id="98" fill="hold">
                      <p:stCondLst>
                        <p:cond delay="indefinite"/>
                      </p:stCondLst>
                      <p:childTnLst>
                        <p:par>
                          <p:cTn id="99" fill="hold">
                            <p:stCondLst>
                              <p:cond delay="0"/>
                            </p:stCondLst>
                            <p:childTnLst>
                              <p:par>
                                <p:cTn id="100" presetID="4" presetClass="entr" presetSubtype="32" fill="hold" grpId="0" nodeType="clickEffect">
                                  <p:stCondLst>
                                    <p:cond delay="0"/>
                                  </p:stCondLst>
                                  <p:childTnLst>
                                    <p:set>
                                      <p:cBhvr>
                                        <p:cTn id="101" dur="1" fill="hold">
                                          <p:stCondLst>
                                            <p:cond delay="0"/>
                                          </p:stCondLst>
                                        </p:cTn>
                                        <p:tgtEl>
                                          <p:spTgt spid="9247">
                                            <p:txEl>
                                              <p:pRg st="0" end="0"/>
                                            </p:txEl>
                                          </p:spTgt>
                                        </p:tgtEl>
                                        <p:attrNameLst>
                                          <p:attrName>style.visibility</p:attrName>
                                        </p:attrNameLst>
                                      </p:cBhvr>
                                      <p:to>
                                        <p:strVal val="visible"/>
                                      </p:to>
                                    </p:set>
                                    <p:animEffect transition="in" filter="box(out)">
                                      <p:cBhvr>
                                        <p:cTn id="102" dur="500"/>
                                        <p:tgtEl>
                                          <p:spTgt spid="9247">
                                            <p:txEl>
                                              <p:pRg st="0" end="0"/>
                                            </p:txEl>
                                          </p:spTgt>
                                        </p:tgtEl>
                                      </p:cBhvr>
                                    </p:animEffect>
                                  </p:childTnLst>
                                </p:cTn>
                              </p:par>
                            </p:childTnLst>
                          </p:cTn>
                        </p:par>
                      </p:childTnLst>
                    </p:cTn>
                  </p:par>
                  <p:par>
                    <p:cTn id="103" fill="hold">
                      <p:stCondLst>
                        <p:cond delay="indefinite"/>
                      </p:stCondLst>
                      <p:childTnLst>
                        <p:par>
                          <p:cTn id="104" fill="hold">
                            <p:stCondLst>
                              <p:cond delay="0"/>
                            </p:stCondLst>
                            <p:childTnLst>
                              <p:par>
                                <p:cTn id="105" presetID="4" presetClass="entr" presetSubtype="32" fill="hold" grpId="0" nodeType="clickEffect">
                                  <p:stCondLst>
                                    <p:cond delay="0"/>
                                  </p:stCondLst>
                                  <p:childTnLst>
                                    <p:set>
                                      <p:cBhvr>
                                        <p:cTn id="106" dur="1" fill="hold">
                                          <p:stCondLst>
                                            <p:cond delay="0"/>
                                          </p:stCondLst>
                                        </p:cTn>
                                        <p:tgtEl>
                                          <p:spTgt spid="9248"/>
                                        </p:tgtEl>
                                        <p:attrNameLst>
                                          <p:attrName>style.visibility</p:attrName>
                                        </p:attrNameLst>
                                      </p:cBhvr>
                                      <p:to>
                                        <p:strVal val="visible"/>
                                      </p:to>
                                    </p:set>
                                    <p:animEffect transition="in" filter="box(out)">
                                      <p:cBhvr>
                                        <p:cTn id="107" dur="500"/>
                                        <p:tgtEl>
                                          <p:spTgt spid="9248"/>
                                        </p:tgtEl>
                                      </p:cBhvr>
                                    </p:animEffect>
                                  </p:childTnLst>
                                </p:cTn>
                              </p:par>
                            </p:childTnLst>
                          </p:cTn>
                        </p:par>
                      </p:childTnLst>
                    </p:cTn>
                  </p:par>
                  <p:par>
                    <p:cTn id="108" fill="hold">
                      <p:stCondLst>
                        <p:cond delay="indefinite"/>
                      </p:stCondLst>
                      <p:childTnLst>
                        <p:par>
                          <p:cTn id="109" fill="hold">
                            <p:stCondLst>
                              <p:cond delay="0"/>
                            </p:stCondLst>
                            <p:childTnLst>
                              <p:par>
                                <p:cTn id="110" presetID="4" presetClass="entr" presetSubtype="32" fill="hold" grpId="0" nodeType="clickEffect">
                                  <p:stCondLst>
                                    <p:cond delay="0"/>
                                  </p:stCondLst>
                                  <p:childTnLst>
                                    <p:set>
                                      <p:cBhvr>
                                        <p:cTn id="111" dur="1" fill="hold">
                                          <p:stCondLst>
                                            <p:cond delay="0"/>
                                          </p:stCondLst>
                                        </p:cTn>
                                        <p:tgtEl>
                                          <p:spTgt spid="9249"/>
                                        </p:tgtEl>
                                        <p:attrNameLst>
                                          <p:attrName>style.visibility</p:attrName>
                                        </p:attrNameLst>
                                      </p:cBhvr>
                                      <p:to>
                                        <p:strVal val="visible"/>
                                      </p:to>
                                    </p:set>
                                    <p:animEffect transition="in" filter="box(out)">
                                      <p:cBhvr>
                                        <p:cTn id="112" dur="500"/>
                                        <p:tgtEl>
                                          <p:spTgt spid="9249"/>
                                        </p:tgtEl>
                                      </p:cBhvr>
                                    </p:animEffect>
                                  </p:childTnLst>
                                </p:cTn>
                              </p:par>
                            </p:childTnLst>
                          </p:cTn>
                        </p:par>
                      </p:childTnLst>
                    </p:cTn>
                  </p:par>
                  <p:par>
                    <p:cTn id="113" fill="hold">
                      <p:stCondLst>
                        <p:cond delay="indefinite"/>
                      </p:stCondLst>
                      <p:childTnLst>
                        <p:par>
                          <p:cTn id="114" fill="hold">
                            <p:stCondLst>
                              <p:cond delay="0"/>
                            </p:stCondLst>
                            <p:childTnLst>
                              <p:par>
                                <p:cTn id="115" presetID="4" presetClass="entr" presetSubtype="32" fill="hold" grpId="0" nodeType="clickEffect">
                                  <p:stCondLst>
                                    <p:cond delay="0"/>
                                  </p:stCondLst>
                                  <p:childTnLst>
                                    <p:set>
                                      <p:cBhvr>
                                        <p:cTn id="116" dur="1" fill="hold">
                                          <p:stCondLst>
                                            <p:cond delay="0"/>
                                          </p:stCondLst>
                                        </p:cTn>
                                        <p:tgtEl>
                                          <p:spTgt spid="9250"/>
                                        </p:tgtEl>
                                        <p:attrNameLst>
                                          <p:attrName>style.visibility</p:attrName>
                                        </p:attrNameLst>
                                      </p:cBhvr>
                                      <p:to>
                                        <p:strVal val="visible"/>
                                      </p:to>
                                    </p:set>
                                    <p:animEffect transition="in" filter="box(out)">
                                      <p:cBhvr>
                                        <p:cTn id="117" dur="500"/>
                                        <p:tgtEl>
                                          <p:spTgt spid="9250"/>
                                        </p:tgtEl>
                                      </p:cBhvr>
                                    </p:animEffect>
                                  </p:childTnLst>
                                </p:cTn>
                              </p:par>
                            </p:childTnLst>
                          </p:cTn>
                        </p:par>
                      </p:childTnLst>
                    </p:cTn>
                  </p:par>
                  <p:par>
                    <p:cTn id="118" fill="hold">
                      <p:stCondLst>
                        <p:cond delay="indefinite"/>
                      </p:stCondLst>
                      <p:childTnLst>
                        <p:par>
                          <p:cTn id="119" fill="hold">
                            <p:stCondLst>
                              <p:cond delay="0"/>
                            </p:stCondLst>
                            <p:childTnLst>
                              <p:par>
                                <p:cTn id="120" presetID="4" presetClass="entr" presetSubtype="32" fill="hold" grpId="0" nodeType="clickEffect">
                                  <p:stCondLst>
                                    <p:cond delay="0"/>
                                  </p:stCondLst>
                                  <p:childTnLst>
                                    <p:set>
                                      <p:cBhvr>
                                        <p:cTn id="121" dur="1" fill="hold">
                                          <p:stCondLst>
                                            <p:cond delay="0"/>
                                          </p:stCondLst>
                                        </p:cTn>
                                        <p:tgtEl>
                                          <p:spTgt spid="9251"/>
                                        </p:tgtEl>
                                        <p:attrNameLst>
                                          <p:attrName>style.visibility</p:attrName>
                                        </p:attrNameLst>
                                      </p:cBhvr>
                                      <p:to>
                                        <p:strVal val="visible"/>
                                      </p:to>
                                    </p:set>
                                    <p:animEffect transition="in" filter="box(out)">
                                      <p:cBhvr>
                                        <p:cTn id="122" dur="500"/>
                                        <p:tgtEl>
                                          <p:spTgt spid="9251"/>
                                        </p:tgtEl>
                                      </p:cBhvr>
                                    </p:animEffect>
                                  </p:childTnLst>
                                </p:cTn>
                              </p:par>
                            </p:childTnLst>
                          </p:cTn>
                        </p:par>
                      </p:childTnLst>
                    </p:cTn>
                  </p:par>
                  <p:par>
                    <p:cTn id="123" fill="hold">
                      <p:stCondLst>
                        <p:cond delay="indefinite"/>
                      </p:stCondLst>
                      <p:childTnLst>
                        <p:par>
                          <p:cTn id="124" fill="hold">
                            <p:stCondLst>
                              <p:cond delay="0"/>
                            </p:stCondLst>
                            <p:childTnLst>
                              <p:par>
                                <p:cTn id="125" presetID="4" presetClass="entr" presetSubtype="32" fill="hold" grpId="0" nodeType="clickEffect">
                                  <p:stCondLst>
                                    <p:cond delay="0"/>
                                  </p:stCondLst>
                                  <p:childTnLst>
                                    <p:set>
                                      <p:cBhvr>
                                        <p:cTn id="126" dur="1" fill="hold">
                                          <p:stCondLst>
                                            <p:cond delay="0"/>
                                          </p:stCondLst>
                                        </p:cTn>
                                        <p:tgtEl>
                                          <p:spTgt spid="9252"/>
                                        </p:tgtEl>
                                        <p:attrNameLst>
                                          <p:attrName>style.visibility</p:attrName>
                                        </p:attrNameLst>
                                      </p:cBhvr>
                                      <p:to>
                                        <p:strVal val="visible"/>
                                      </p:to>
                                    </p:set>
                                    <p:animEffect transition="in" filter="box(out)">
                                      <p:cBhvr>
                                        <p:cTn id="127" dur="500"/>
                                        <p:tgtEl>
                                          <p:spTgt spid="9252"/>
                                        </p:tgtEl>
                                      </p:cBhvr>
                                    </p:animEffect>
                                  </p:childTnLst>
                                </p:cTn>
                              </p:par>
                            </p:childTnLst>
                          </p:cTn>
                        </p:par>
                      </p:childTnLst>
                    </p:cTn>
                  </p:par>
                  <p:par>
                    <p:cTn id="128" fill="hold">
                      <p:stCondLst>
                        <p:cond delay="indefinite"/>
                      </p:stCondLst>
                      <p:childTnLst>
                        <p:par>
                          <p:cTn id="129" fill="hold">
                            <p:stCondLst>
                              <p:cond delay="0"/>
                            </p:stCondLst>
                            <p:childTnLst>
                              <p:par>
                                <p:cTn id="130" presetID="4" presetClass="entr" presetSubtype="32" fill="hold" grpId="0" nodeType="clickEffect">
                                  <p:stCondLst>
                                    <p:cond delay="0"/>
                                  </p:stCondLst>
                                  <p:childTnLst>
                                    <p:set>
                                      <p:cBhvr>
                                        <p:cTn id="131" dur="1" fill="hold">
                                          <p:stCondLst>
                                            <p:cond delay="0"/>
                                          </p:stCondLst>
                                        </p:cTn>
                                        <p:tgtEl>
                                          <p:spTgt spid="9253"/>
                                        </p:tgtEl>
                                        <p:attrNameLst>
                                          <p:attrName>style.visibility</p:attrName>
                                        </p:attrNameLst>
                                      </p:cBhvr>
                                      <p:to>
                                        <p:strVal val="visible"/>
                                      </p:to>
                                    </p:set>
                                    <p:animEffect transition="in" filter="box(out)">
                                      <p:cBhvr>
                                        <p:cTn id="132" dur="500"/>
                                        <p:tgtEl>
                                          <p:spTgt spid="9253"/>
                                        </p:tgtEl>
                                      </p:cBhvr>
                                    </p:animEffect>
                                  </p:childTnLst>
                                </p:cTn>
                              </p:par>
                            </p:childTnLst>
                          </p:cTn>
                        </p:par>
                      </p:childTnLst>
                    </p:cTn>
                  </p:par>
                  <p:par>
                    <p:cTn id="133" fill="hold">
                      <p:stCondLst>
                        <p:cond delay="indefinite"/>
                      </p:stCondLst>
                      <p:childTnLst>
                        <p:par>
                          <p:cTn id="134" fill="hold">
                            <p:stCondLst>
                              <p:cond delay="0"/>
                            </p:stCondLst>
                            <p:childTnLst>
                              <p:par>
                                <p:cTn id="135" presetID="4" presetClass="entr" presetSubtype="32" fill="hold" grpId="0" nodeType="clickEffect">
                                  <p:stCondLst>
                                    <p:cond delay="0"/>
                                  </p:stCondLst>
                                  <p:childTnLst>
                                    <p:set>
                                      <p:cBhvr>
                                        <p:cTn id="136" dur="1" fill="hold">
                                          <p:stCondLst>
                                            <p:cond delay="0"/>
                                          </p:stCondLst>
                                        </p:cTn>
                                        <p:tgtEl>
                                          <p:spTgt spid="9235"/>
                                        </p:tgtEl>
                                        <p:attrNameLst>
                                          <p:attrName>style.visibility</p:attrName>
                                        </p:attrNameLst>
                                      </p:cBhvr>
                                      <p:to>
                                        <p:strVal val="visible"/>
                                      </p:to>
                                    </p:set>
                                    <p:animEffect transition="in" filter="box(out)">
                                      <p:cBhvr>
                                        <p:cTn id="137" dur="500"/>
                                        <p:tgtEl>
                                          <p:spTgt spid="9235"/>
                                        </p:tgtEl>
                                      </p:cBhvr>
                                    </p:animEffect>
                                  </p:childTnLst>
                                </p:cTn>
                              </p:par>
                            </p:childTnLst>
                          </p:cTn>
                        </p:par>
                      </p:childTnLst>
                    </p:cTn>
                  </p:par>
                  <p:par>
                    <p:cTn id="138" fill="hold">
                      <p:stCondLst>
                        <p:cond delay="indefinite"/>
                      </p:stCondLst>
                      <p:childTnLst>
                        <p:par>
                          <p:cTn id="139" fill="hold">
                            <p:stCondLst>
                              <p:cond delay="0"/>
                            </p:stCondLst>
                            <p:childTnLst>
                              <p:par>
                                <p:cTn id="140" presetID="4" presetClass="entr" presetSubtype="32" fill="hold" grpId="0" nodeType="clickEffect">
                                  <p:stCondLst>
                                    <p:cond delay="0"/>
                                  </p:stCondLst>
                                  <p:childTnLst>
                                    <p:set>
                                      <p:cBhvr>
                                        <p:cTn id="141" dur="1" fill="hold">
                                          <p:stCondLst>
                                            <p:cond delay="0"/>
                                          </p:stCondLst>
                                        </p:cTn>
                                        <p:tgtEl>
                                          <p:spTgt spid="9255"/>
                                        </p:tgtEl>
                                        <p:attrNameLst>
                                          <p:attrName>style.visibility</p:attrName>
                                        </p:attrNameLst>
                                      </p:cBhvr>
                                      <p:to>
                                        <p:strVal val="visible"/>
                                      </p:to>
                                    </p:set>
                                    <p:animEffect transition="in" filter="box(out)">
                                      <p:cBhvr>
                                        <p:cTn id="142" dur="500"/>
                                        <p:tgtEl>
                                          <p:spTgt spid="9255"/>
                                        </p:tgtEl>
                                      </p:cBhvr>
                                    </p:animEffect>
                                  </p:childTnLst>
                                </p:cTn>
                              </p:par>
                            </p:childTnLst>
                          </p:cTn>
                        </p:par>
                      </p:childTnLst>
                    </p:cTn>
                  </p:par>
                  <p:par>
                    <p:cTn id="143" fill="hold">
                      <p:stCondLst>
                        <p:cond delay="indefinite"/>
                      </p:stCondLst>
                      <p:childTnLst>
                        <p:par>
                          <p:cTn id="144" fill="hold">
                            <p:stCondLst>
                              <p:cond delay="0"/>
                            </p:stCondLst>
                            <p:childTnLst>
                              <p:par>
                                <p:cTn id="145" presetID="4" presetClass="entr" presetSubtype="32" fill="hold" grpId="0" nodeType="clickEffect">
                                  <p:stCondLst>
                                    <p:cond delay="0"/>
                                  </p:stCondLst>
                                  <p:childTnLst>
                                    <p:set>
                                      <p:cBhvr>
                                        <p:cTn id="146" dur="1" fill="hold">
                                          <p:stCondLst>
                                            <p:cond delay="0"/>
                                          </p:stCondLst>
                                        </p:cTn>
                                        <p:tgtEl>
                                          <p:spTgt spid="9258"/>
                                        </p:tgtEl>
                                        <p:attrNameLst>
                                          <p:attrName>style.visibility</p:attrName>
                                        </p:attrNameLst>
                                      </p:cBhvr>
                                      <p:to>
                                        <p:strVal val="visible"/>
                                      </p:to>
                                    </p:set>
                                    <p:animEffect transition="in" filter="box(out)">
                                      <p:cBhvr>
                                        <p:cTn id="147" dur="500"/>
                                        <p:tgtEl>
                                          <p:spTgt spid="9258"/>
                                        </p:tgtEl>
                                      </p:cBhvr>
                                    </p:animEffect>
                                  </p:childTnLst>
                                </p:cTn>
                              </p:par>
                            </p:childTnLst>
                          </p:cTn>
                        </p:par>
                      </p:childTnLst>
                    </p:cTn>
                  </p:par>
                  <p:par>
                    <p:cTn id="148" fill="hold">
                      <p:stCondLst>
                        <p:cond delay="indefinite"/>
                      </p:stCondLst>
                      <p:childTnLst>
                        <p:par>
                          <p:cTn id="149" fill="hold">
                            <p:stCondLst>
                              <p:cond delay="0"/>
                            </p:stCondLst>
                            <p:childTnLst>
                              <p:par>
                                <p:cTn id="150" presetID="4" presetClass="entr" presetSubtype="32" fill="hold" grpId="0" nodeType="clickEffect">
                                  <p:stCondLst>
                                    <p:cond delay="0"/>
                                  </p:stCondLst>
                                  <p:childTnLst>
                                    <p:set>
                                      <p:cBhvr>
                                        <p:cTn id="151" dur="1" fill="hold">
                                          <p:stCondLst>
                                            <p:cond delay="0"/>
                                          </p:stCondLst>
                                        </p:cTn>
                                        <p:tgtEl>
                                          <p:spTgt spid="9259"/>
                                        </p:tgtEl>
                                        <p:attrNameLst>
                                          <p:attrName>style.visibility</p:attrName>
                                        </p:attrNameLst>
                                      </p:cBhvr>
                                      <p:to>
                                        <p:strVal val="visible"/>
                                      </p:to>
                                    </p:set>
                                    <p:animEffect transition="in" filter="box(out)">
                                      <p:cBhvr>
                                        <p:cTn id="152" dur="500"/>
                                        <p:tgtEl>
                                          <p:spTgt spid="9259"/>
                                        </p:tgtEl>
                                      </p:cBhvr>
                                    </p:animEffect>
                                  </p:childTnLst>
                                </p:cTn>
                              </p:par>
                            </p:childTnLst>
                          </p:cTn>
                        </p:par>
                      </p:childTnLst>
                    </p:cTn>
                  </p:par>
                  <p:par>
                    <p:cTn id="153" fill="hold">
                      <p:stCondLst>
                        <p:cond delay="indefinite"/>
                      </p:stCondLst>
                      <p:childTnLst>
                        <p:par>
                          <p:cTn id="154" fill="hold">
                            <p:stCondLst>
                              <p:cond delay="0"/>
                            </p:stCondLst>
                            <p:childTnLst>
                              <p:par>
                                <p:cTn id="155" presetID="4" presetClass="entr" presetSubtype="32" fill="hold" grpId="0" nodeType="clickEffect">
                                  <p:stCondLst>
                                    <p:cond delay="0"/>
                                  </p:stCondLst>
                                  <p:childTnLst>
                                    <p:set>
                                      <p:cBhvr>
                                        <p:cTn id="156" dur="1" fill="hold">
                                          <p:stCondLst>
                                            <p:cond delay="0"/>
                                          </p:stCondLst>
                                        </p:cTn>
                                        <p:tgtEl>
                                          <p:spTgt spid="9260">
                                            <p:txEl>
                                              <p:pRg st="0" end="0"/>
                                            </p:txEl>
                                          </p:spTgt>
                                        </p:tgtEl>
                                        <p:attrNameLst>
                                          <p:attrName>style.visibility</p:attrName>
                                        </p:attrNameLst>
                                      </p:cBhvr>
                                      <p:to>
                                        <p:strVal val="visible"/>
                                      </p:to>
                                    </p:set>
                                    <p:animEffect transition="in" filter="box(out)">
                                      <p:cBhvr>
                                        <p:cTn id="157" dur="500"/>
                                        <p:tgtEl>
                                          <p:spTgt spid="9260">
                                            <p:txEl>
                                              <p:pRg st="0" end="0"/>
                                            </p:txEl>
                                          </p:spTgt>
                                        </p:tgtEl>
                                      </p:cBhvr>
                                    </p:animEffect>
                                  </p:childTnLst>
                                </p:cTn>
                              </p:par>
                            </p:childTnLst>
                          </p:cTn>
                        </p:par>
                      </p:childTnLst>
                    </p:cTn>
                  </p:par>
                  <p:par>
                    <p:cTn id="158" fill="hold">
                      <p:stCondLst>
                        <p:cond delay="indefinite"/>
                      </p:stCondLst>
                      <p:childTnLst>
                        <p:par>
                          <p:cTn id="159" fill="hold">
                            <p:stCondLst>
                              <p:cond delay="0"/>
                            </p:stCondLst>
                            <p:childTnLst>
                              <p:par>
                                <p:cTn id="160" presetID="4" presetClass="entr" presetSubtype="32" fill="hold" grpId="0" nodeType="clickEffect">
                                  <p:stCondLst>
                                    <p:cond delay="0"/>
                                  </p:stCondLst>
                                  <p:childTnLst>
                                    <p:set>
                                      <p:cBhvr>
                                        <p:cTn id="161" dur="1" fill="hold">
                                          <p:stCondLst>
                                            <p:cond delay="0"/>
                                          </p:stCondLst>
                                        </p:cTn>
                                        <p:tgtEl>
                                          <p:spTgt spid="9256"/>
                                        </p:tgtEl>
                                        <p:attrNameLst>
                                          <p:attrName>style.visibility</p:attrName>
                                        </p:attrNameLst>
                                      </p:cBhvr>
                                      <p:to>
                                        <p:strVal val="visible"/>
                                      </p:to>
                                    </p:set>
                                    <p:animEffect transition="in" filter="box(out)">
                                      <p:cBhvr>
                                        <p:cTn id="162" dur="500"/>
                                        <p:tgtEl>
                                          <p:spTgt spid="9256"/>
                                        </p:tgtEl>
                                      </p:cBhvr>
                                    </p:animEffect>
                                  </p:childTnLst>
                                </p:cTn>
                              </p:par>
                            </p:childTnLst>
                          </p:cTn>
                        </p:par>
                      </p:childTnLst>
                    </p:cTn>
                  </p:par>
                  <p:par>
                    <p:cTn id="163" fill="hold">
                      <p:stCondLst>
                        <p:cond delay="indefinite"/>
                      </p:stCondLst>
                      <p:childTnLst>
                        <p:par>
                          <p:cTn id="164" fill="hold">
                            <p:stCondLst>
                              <p:cond delay="0"/>
                            </p:stCondLst>
                            <p:childTnLst>
                              <p:par>
                                <p:cTn id="165" presetID="4" presetClass="entr" presetSubtype="32" fill="hold" grpId="0" nodeType="clickEffect">
                                  <p:stCondLst>
                                    <p:cond delay="0"/>
                                  </p:stCondLst>
                                  <p:childTnLst>
                                    <p:set>
                                      <p:cBhvr>
                                        <p:cTn id="166" dur="1" fill="hold">
                                          <p:stCondLst>
                                            <p:cond delay="0"/>
                                          </p:stCondLst>
                                        </p:cTn>
                                        <p:tgtEl>
                                          <p:spTgt spid="9261"/>
                                        </p:tgtEl>
                                        <p:attrNameLst>
                                          <p:attrName>style.visibility</p:attrName>
                                        </p:attrNameLst>
                                      </p:cBhvr>
                                      <p:to>
                                        <p:strVal val="visible"/>
                                      </p:to>
                                    </p:set>
                                    <p:animEffect transition="in" filter="box(out)">
                                      <p:cBhvr>
                                        <p:cTn id="167" dur="500"/>
                                        <p:tgtEl>
                                          <p:spTgt spid="9261"/>
                                        </p:tgtEl>
                                      </p:cBhvr>
                                    </p:animEffect>
                                  </p:childTnLst>
                                </p:cTn>
                              </p:par>
                            </p:childTnLst>
                          </p:cTn>
                        </p:par>
                      </p:childTnLst>
                    </p:cTn>
                  </p:par>
                  <p:par>
                    <p:cTn id="168" fill="hold">
                      <p:stCondLst>
                        <p:cond delay="indefinite"/>
                      </p:stCondLst>
                      <p:childTnLst>
                        <p:par>
                          <p:cTn id="169" fill="hold">
                            <p:stCondLst>
                              <p:cond delay="0"/>
                            </p:stCondLst>
                            <p:childTnLst>
                              <p:par>
                                <p:cTn id="170" presetID="4" presetClass="entr" presetSubtype="32" fill="hold" grpId="0" nodeType="clickEffect">
                                  <p:stCondLst>
                                    <p:cond delay="0"/>
                                  </p:stCondLst>
                                  <p:childTnLst>
                                    <p:set>
                                      <p:cBhvr>
                                        <p:cTn id="171" dur="1" fill="hold">
                                          <p:stCondLst>
                                            <p:cond delay="0"/>
                                          </p:stCondLst>
                                        </p:cTn>
                                        <p:tgtEl>
                                          <p:spTgt spid="9262"/>
                                        </p:tgtEl>
                                        <p:attrNameLst>
                                          <p:attrName>style.visibility</p:attrName>
                                        </p:attrNameLst>
                                      </p:cBhvr>
                                      <p:to>
                                        <p:strVal val="visible"/>
                                      </p:to>
                                    </p:set>
                                    <p:animEffect transition="in" filter="box(out)">
                                      <p:cBhvr>
                                        <p:cTn id="172" dur="500"/>
                                        <p:tgtEl>
                                          <p:spTgt spid="9262"/>
                                        </p:tgtEl>
                                      </p:cBhvr>
                                    </p:animEffect>
                                  </p:childTnLst>
                                </p:cTn>
                              </p:par>
                            </p:childTnLst>
                          </p:cTn>
                        </p:par>
                      </p:childTnLst>
                    </p:cTn>
                  </p:par>
                  <p:par>
                    <p:cTn id="173" fill="hold">
                      <p:stCondLst>
                        <p:cond delay="indefinite"/>
                      </p:stCondLst>
                      <p:childTnLst>
                        <p:par>
                          <p:cTn id="174" fill="hold">
                            <p:stCondLst>
                              <p:cond delay="0"/>
                            </p:stCondLst>
                            <p:childTnLst>
                              <p:par>
                                <p:cTn id="175" presetID="4" presetClass="entr" presetSubtype="32" fill="hold" grpId="0" nodeType="clickEffect">
                                  <p:stCondLst>
                                    <p:cond delay="0"/>
                                  </p:stCondLst>
                                  <p:childTnLst>
                                    <p:set>
                                      <p:cBhvr>
                                        <p:cTn id="176" dur="1" fill="hold">
                                          <p:stCondLst>
                                            <p:cond delay="0"/>
                                          </p:stCondLst>
                                        </p:cTn>
                                        <p:tgtEl>
                                          <p:spTgt spid="9263"/>
                                        </p:tgtEl>
                                        <p:attrNameLst>
                                          <p:attrName>style.visibility</p:attrName>
                                        </p:attrNameLst>
                                      </p:cBhvr>
                                      <p:to>
                                        <p:strVal val="visible"/>
                                      </p:to>
                                    </p:set>
                                    <p:animEffect transition="in" filter="box(out)">
                                      <p:cBhvr>
                                        <p:cTn id="177" dur="500"/>
                                        <p:tgtEl>
                                          <p:spTgt spid="9263"/>
                                        </p:tgtEl>
                                      </p:cBhvr>
                                    </p:animEffect>
                                  </p:childTnLst>
                                </p:cTn>
                              </p:par>
                            </p:childTnLst>
                          </p:cTn>
                        </p:par>
                      </p:childTnLst>
                    </p:cTn>
                  </p:par>
                  <p:par>
                    <p:cTn id="178" fill="hold">
                      <p:stCondLst>
                        <p:cond delay="indefinite"/>
                      </p:stCondLst>
                      <p:childTnLst>
                        <p:par>
                          <p:cTn id="179" fill="hold">
                            <p:stCondLst>
                              <p:cond delay="0"/>
                            </p:stCondLst>
                            <p:childTnLst>
                              <p:par>
                                <p:cTn id="180" presetID="4" presetClass="entr" presetSubtype="32" fill="hold" grpId="0" nodeType="clickEffect">
                                  <p:stCondLst>
                                    <p:cond delay="0"/>
                                  </p:stCondLst>
                                  <p:childTnLst>
                                    <p:set>
                                      <p:cBhvr>
                                        <p:cTn id="181" dur="1" fill="hold">
                                          <p:stCondLst>
                                            <p:cond delay="0"/>
                                          </p:stCondLst>
                                        </p:cTn>
                                        <p:tgtEl>
                                          <p:spTgt spid="9264"/>
                                        </p:tgtEl>
                                        <p:attrNameLst>
                                          <p:attrName>style.visibility</p:attrName>
                                        </p:attrNameLst>
                                      </p:cBhvr>
                                      <p:to>
                                        <p:strVal val="visible"/>
                                      </p:to>
                                    </p:set>
                                    <p:animEffect transition="in" filter="box(out)">
                                      <p:cBhvr>
                                        <p:cTn id="182" dur="500"/>
                                        <p:tgtEl>
                                          <p:spTgt spid="9264"/>
                                        </p:tgtEl>
                                      </p:cBhvr>
                                    </p:animEffect>
                                  </p:childTnLst>
                                </p:cTn>
                              </p:par>
                            </p:childTnLst>
                          </p:cTn>
                        </p:par>
                      </p:childTnLst>
                    </p:cTn>
                  </p:par>
                  <p:par>
                    <p:cTn id="183" fill="hold">
                      <p:stCondLst>
                        <p:cond delay="indefinite"/>
                      </p:stCondLst>
                      <p:childTnLst>
                        <p:par>
                          <p:cTn id="184" fill="hold">
                            <p:stCondLst>
                              <p:cond delay="0"/>
                            </p:stCondLst>
                            <p:childTnLst>
                              <p:par>
                                <p:cTn id="185" presetID="4" presetClass="entr" presetSubtype="32" fill="hold" grpId="0" nodeType="clickEffect">
                                  <p:stCondLst>
                                    <p:cond delay="0"/>
                                  </p:stCondLst>
                                  <p:childTnLst>
                                    <p:set>
                                      <p:cBhvr>
                                        <p:cTn id="186" dur="1" fill="hold">
                                          <p:stCondLst>
                                            <p:cond delay="0"/>
                                          </p:stCondLst>
                                        </p:cTn>
                                        <p:tgtEl>
                                          <p:spTgt spid="9265"/>
                                        </p:tgtEl>
                                        <p:attrNameLst>
                                          <p:attrName>style.visibility</p:attrName>
                                        </p:attrNameLst>
                                      </p:cBhvr>
                                      <p:to>
                                        <p:strVal val="visible"/>
                                      </p:to>
                                    </p:set>
                                    <p:animEffect transition="in" filter="box(out)">
                                      <p:cBhvr>
                                        <p:cTn id="187" dur="500"/>
                                        <p:tgtEl>
                                          <p:spTgt spid="9265"/>
                                        </p:tgtEl>
                                      </p:cBhvr>
                                    </p:animEffect>
                                  </p:childTnLst>
                                </p:cTn>
                              </p:par>
                            </p:childTnLst>
                          </p:cTn>
                        </p:par>
                      </p:childTnLst>
                    </p:cTn>
                  </p:par>
                  <p:par>
                    <p:cTn id="188" fill="hold">
                      <p:stCondLst>
                        <p:cond delay="indefinite"/>
                      </p:stCondLst>
                      <p:childTnLst>
                        <p:par>
                          <p:cTn id="189" fill="hold">
                            <p:stCondLst>
                              <p:cond delay="0"/>
                            </p:stCondLst>
                            <p:childTnLst>
                              <p:par>
                                <p:cTn id="190" presetID="4" presetClass="entr" presetSubtype="32" fill="hold" grpId="0" nodeType="clickEffect">
                                  <p:stCondLst>
                                    <p:cond delay="0"/>
                                  </p:stCondLst>
                                  <p:childTnLst>
                                    <p:set>
                                      <p:cBhvr>
                                        <p:cTn id="191" dur="1" fill="hold">
                                          <p:stCondLst>
                                            <p:cond delay="0"/>
                                          </p:stCondLst>
                                        </p:cTn>
                                        <p:tgtEl>
                                          <p:spTgt spid="9266">
                                            <p:txEl>
                                              <p:pRg st="0" end="0"/>
                                            </p:txEl>
                                          </p:spTgt>
                                        </p:tgtEl>
                                        <p:attrNameLst>
                                          <p:attrName>style.visibility</p:attrName>
                                        </p:attrNameLst>
                                      </p:cBhvr>
                                      <p:to>
                                        <p:strVal val="visible"/>
                                      </p:to>
                                    </p:set>
                                    <p:animEffect transition="in" filter="box(out)">
                                      <p:cBhvr>
                                        <p:cTn id="192" dur="500"/>
                                        <p:tgtEl>
                                          <p:spTgt spid="9266">
                                            <p:txEl>
                                              <p:pRg st="0" end="0"/>
                                            </p:txEl>
                                          </p:spTgt>
                                        </p:tgtEl>
                                      </p:cBhvr>
                                    </p:animEffect>
                                  </p:childTnLst>
                                </p:cTn>
                              </p:par>
                            </p:childTnLst>
                          </p:cTn>
                        </p:par>
                      </p:childTnLst>
                    </p:cTn>
                  </p:par>
                  <p:par>
                    <p:cTn id="193" fill="hold">
                      <p:stCondLst>
                        <p:cond delay="indefinite"/>
                      </p:stCondLst>
                      <p:childTnLst>
                        <p:par>
                          <p:cTn id="194" fill="hold">
                            <p:stCondLst>
                              <p:cond delay="0"/>
                            </p:stCondLst>
                            <p:childTnLst>
                              <p:par>
                                <p:cTn id="195" presetID="4" presetClass="entr" presetSubtype="32" fill="hold" grpId="0" nodeType="clickEffect">
                                  <p:stCondLst>
                                    <p:cond delay="0"/>
                                  </p:stCondLst>
                                  <p:childTnLst>
                                    <p:set>
                                      <p:cBhvr>
                                        <p:cTn id="196" dur="1" fill="hold">
                                          <p:stCondLst>
                                            <p:cond delay="0"/>
                                          </p:stCondLst>
                                        </p:cTn>
                                        <p:tgtEl>
                                          <p:spTgt spid="9267"/>
                                        </p:tgtEl>
                                        <p:attrNameLst>
                                          <p:attrName>style.visibility</p:attrName>
                                        </p:attrNameLst>
                                      </p:cBhvr>
                                      <p:to>
                                        <p:strVal val="visible"/>
                                      </p:to>
                                    </p:set>
                                    <p:animEffect transition="in" filter="box(out)">
                                      <p:cBhvr>
                                        <p:cTn id="197" dur="500"/>
                                        <p:tgtEl>
                                          <p:spTgt spid="9267"/>
                                        </p:tgtEl>
                                      </p:cBhvr>
                                    </p:animEffect>
                                  </p:childTnLst>
                                </p:cTn>
                              </p:par>
                            </p:childTnLst>
                          </p:cTn>
                        </p:par>
                      </p:childTnLst>
                    </p:cTn>
                  </p:par>
                  <p:par>
                    <p:cTn id="198" fill="hold">
                      <p:stCondLst>
                        <p:cond delay="indefinite"/>
                      </p:stCondLst>
                      <p:childTnLst>
                        <p:par>
                          <p:cTn id="199" fill="hold">
                            <p:stCondLst>
                              <p:cond delay="0"/>
                            </p:stCondLst>
                            <p:childTnLst>
                              <p:par>
                                <p:cTn id="200" presetID="4" presetClass="entr" presetSubtype="32" fill="hold" grpId="0" nodeType="clickEffect">
                                  <p:stCondLst>
                                    <p:cond delay="0"/>
                                  </p:stCondLst>
                                  <p:childTnLst>
                                    <p:set>
                                      <p:cBhvr>
                                        <p:cTn id="201" dur="1" fill="hold">
                                          <p:stCondLst>
                                            <p:cond delay="0"/>
                                          </p:stCondLst>
                                        </p:cTn>
                                        <p:tgtEl>
                                          <p:spTgt spid="9268">
                                            <p:txEl>
                                              <p:pRg st="0" end="0"/>
                                            </p:txEl>
                                          </p:spTgt>
                                        </p:tgtEl>
                                        <p:attrNameLst>
                                          <p:attrName>style.visibility</p:attrName>
                                        </p:attrNameLst>
                                      </p:cBhvr>
                                      <p:to>
                                        <p:strVal val="visible"/>
                                      </p:to>
                                    </p:set>
                                    <p:animEffect transition="in" filter="box(out)">
                                      <p:cBhvr>
                                        <p:cTn id="202" dur="500"/>
                                        <p:tgtEl>
                                          <p:spTgt spid="9268">
                                            <p:txEl>
                                              <p:pRg st="0" end="0"/>
                                            </p:txEl>
                                          </p:spTgt>
                                        </p:tgtEl>
                                      </p:cBhvr>
                                    </p:animEffect>
                                  </p:childTnLst>
                                </p:cTn>
                              </p:par>
                            </p:childTnLst>
                          </p:cTn>
                        </p:par>
                      </p:childTnLst>
                    </p:cTn>
                  </p:par>
                  <p:par>
                    <p:cTn id="203" fill="hold">
                      <p:stCondLst>
                        <p:cond delay="indefinite"/>
                      </p:stCondLst>
                      <p:childTnLst>
                        <p:par>
                          <p:cTn id="204" fill="hold">
                            <p:stCondLst>
                              <p:cond delay="0"/>
                            </p:stCondLst>
                            <p:childTnLst>
                              <p:par>
                                <p:cTn id="205" presetID="4" presetClass="entr" presetSubtype="32" fill="hold" grpId="0" nodeType="clickEffect">
                                  <p:stCondLst>
                                    <p:cond delay="0"/>
                                  </p:stCondLst>
                                  <p:childTnLst>
                                    <p:set>
                                      <p:cBhvr>
                                        <p:cTn id="206" dur="1" fill="hold">
                                          <p:stCondLst>
                                            <p:cond delay="0"/>
                                          </p:stCondLst>
                                        </p:cTn>
                                        <p:tgtEl>
                                          <p:spTgt spid="9269"/>
                                        </p:tgtEl>
                                        <p:attrNameLst>
                                          <p:attrName>style.visibility</p:attrName>
                                        </p:attrNameLst>
                                      </p:cBhvr>
                                      <p:to>
                                        <p:strVal val="visible"/>
                                      </p:to>
                                    </p:set>
                                    <p:animEffect transition="in" filter="box(out)">
                                      <p:cBhvr>
                                        <p:cTn id="207" dur="500"/>
                                        <p:tgtEl>
                                          <p:spTgt spid="9269"/>
                                        </p:tgtEl>
                                      </p:cBhvr>
                                    </p:animEffect>
                                  </p:childTnLst>
                                </p:cTn>
                              </p:par>
                            </p:childTnLst>
                          </p:cTn>
                        </p:par>
                      </p:childTnLst>
                    </p:cTn>
                  </p:par>
                  <p:par>
                    <p:cTn id="208" fill="hold">
                      <p:stCondLst>
                        <p:cond delay="indefinite"/>
                      </p:stCondLst>
                      <p:childTnLst>
                        <p:par>
                          <p:cTn id="209" fill="hold">
                            <p:stCondLst>
                              <p:cond delay="0"/>
                            </p:stCondLst>
                            <p:childTnLst>
                              <p:par>
                                <p:cTn id="210" presetID="4" presetClass="entr" presetSubtype="32" fill="hold" grpId="0" nodeType="clickEffect">
                                  <p:stCondLst>
                                    <p:cond delay="0"/>
                                  </p:stCondLst>
                                  <p:childTnLst>
                                    <p:set>
                                      <p:cBhvr>
                                        <p:cTn id="211" dur="1" fill="hold">
                                          <p:stCondLst>
                                            <p:cond delay="0"/>
                                          </p:stCondLst>
                                        </p:cTn>
                                        <p:tgtEl>
                                          <p:spTgt spid="9270"/>
                                        </p:tgtEl>
                                        <p:attrNameLst>
                                          <p:attrName>style.visibility</p:attrName>
                                        </p:attrNameLst>
                                      </p:cBhvr>
                                      <p:to>
                                        <p:strVal val="visible"/>
                                      </p:to>
                                    </p:set>
                                    <p:animEffect transition="in" filter="box(out)">
                                      <p:cBhvr>
                                        <p:cTn id="212" dur="500"/>
                                        <p:tgtEl>
                                          <p:spTgt spid="92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6" grpId="0" build="p" autoUpdateAnimBg="0"/>
      <p:bldP spid="9227" grpId="0" animBg="1"/>
      <p:bldP spid="9228" grpId="0" autoUpdateAnimBg="0"/>
      <p:bldP spid="9229" grpId="0" build="p" autoUpdateAnimBg="0"/>
      <p:bldP spid="9230" grpId="0" animBg="1" autoUpdateAnimBg="0"/>
      <p:bldP spid="9231" grpId="0" build="p" autoUpdateAnimBg="0"/>
      <p:bldP spid="9232" grpId="0" animBg="1"/>
      <p:bldP spid="9233" grpId="0" build="p" autoUpdateAnimBg="0"/>
      <p:bldP spid="9234" grpId="0" build="p" autoUpdateAnimBg="0"/>
      <p:bldP spid="9235" grpId="0" animBg="1"/>
      <p:bldP spid="9236" grpId="0" animBg="1"/>
      <p:bldP spid="9237" grpId="0" build="p" autoUpdateAnimBg="0"/>
      <p:bldP spid="9238" grpId="0" animBg="1"/>
      <p:bldP spid="9239" grpId="0" build="p" autoUpdateAnimBg="0"/>
      <p:bldP spid="9240" grpId="0" build="p" autoUpdateAnimBg="0"/>
      <p:bldP spid="9241" grpId="0" autoUpdateAnimBg="0"/>
      <p:bldP spid="9244" grpId="0" animBg="1"/>
      <p:bldP spid="9245" grpId="0" animBg="1"/>
      <p:bldP spid="9246" grpId="0" build="p" autoUpdateAnimBg="0"/>
      <p:bldP spid="9247" grpId="0" build="p" autoUpdateAnimBg="0"/>
      <p:bldP spid="9248" grpId="0" autoUpdateAnimBg="0"/>
      <p:bldP spid="9249" grpId="0" animBg="1"/>
      <p:bldP spid="9250" grpId="0" animBg="1"/>
      <p:bldP spid="9251" grpId="0" autoUpdateAnimBg="0"/>
      <p:bldP spid="9252" grpId="0" autoUpdateAnimBg="0"/>
      <p:bldP spid="9253" grpId="0" animBg="1"/>
      <p:bldP spid="9254" grpId="0" animBg="1"/>
      <p:bldP spid="9255" grpId="0" autoUpdateAnimBg="0"/>
      <p:bldP spid="9256" grpId="0" animBg="1"/>
      <p:bldP spid="9258" grpId="0" animBg="1"/>
      <p:bldP spid="9259" grpId="0" autoUpdateAnimBg="0"/>
      <p:bldP spid="9260" grpId="0" build="p" autoUpdateAnimBg="0"/>
      <p:bldP spid="9261" grpId="0" autoUpdateAnimBg="0"/>
      <p:bldP spid="9262" grpId="0" animBg="1"/>
      <p:bldP spid="9263" grpId="0" autoUpdateAnimBg="0"/>
      <p:bldP spid="9264" grpId="0" animBg="1"/>
      <p:bldP spid="9265" grpId="0" autoUpdateAnimBg="0"/>
      <p:bldP spid="9266" grpId="0" build="p" autoUpdateAnimBg="0"/>
      <p:bldP spid="9267" grpId="0" animBg="1"/>
      <p:bldP spid="9268" grpId="0" build="p" autoUpdateAnimBg="0"/>
      <p:bldP spid="9269" grpId="0" animBg="1"/>
      <p:bldP spid="9270" grpId="0"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ChangeArrowheads="1"/>
          </p:cNvSpPr>
          <p:nvPr>
            <p:ph type="title"/>
          </p:nvPr>
        </p:nvSpPr>
        <p:spPr>
          <a:xfrm>
            <a:off x="468313" y="981075"/>
            <a:ext cx="8229600" cy="949325"/>
          </a:xfrm>
        </p:spPr>
        <p:txBody>
          <a:bodyPr>
            <a:normAutofit fontScale="90000"/>
          </a:bodyPr>
          <a:lstStyle/>
          <a:p>
            <a:pPr eaLnBrk="1" hangingPunct="1">
              <a:defRPr/>
            </a:pPr>
            <a:r>
              <a:rPr lang="hu-HU" sz="4000">
                <a:ea typeface="+mj-ea"/>
                <a:cs typeface="+mj-cs"/>
              </a:rPr>
              <a:t>Other important pharmacogenetic polymorphisms  II.</a:t>
            </a:r>
          </a:p>
        </p:txBody>
      </p:sp>
      <p:sp>
        <p:nvSpPr>
          <p:cNvPr id="152579" name="Rectangle 3"/>
          <p:cNvSpPr>
            <a:spLocks noGrp="1" noChangeArrowheads="1"/>
          </p:cNvSpPr>
          <p:nvPr>
            <p:ph type="body" idx="1"/>
          </p:nvPr>
        </p:nvSpPr>
        <p:spPr>
          <a:xfrm>
            <a:off x="152400" y="2209800"/>
            <a:ext cx="8740775" cy="4114800"/>
          </a:xfrm>
        </p:spPr>
        <p:txBody>
          <a:bodyPr/>
          <a:lstStyle/>
          <a:p>
            <a:pPr eaLnBrk="1" hangingPunct="1">
              <a:defRPr/>
            </a:pPr>
            <a:r>
              <a:rPr lang="hu-HU" sz="2800" dirty="0">
                <a:solidFill>
                  <a:srgbClr val="FF0000"/>
                </a:solidFill>
                <a:ea typeface="+mn-ea"/>
                <a:cs typeface="+mn-cs"/>
              </a:rPr>
              <a:t>Alcohol dehydrogenase (ADH)</a:t>
            </a:r>
          </a:p>
          <a:p>
            <a:pPr lvl="1" eaLnBrk="1" hangingPunct="1">
              <a:spcBef>
                <a:spcPct val="0"/>
              </a:spcBef>
              <a:defRPr/>
            </a:pPr>
            <a:r>
              <a:rPr lang="hu-HU" dirty="0"/>
              <a:t>Speed of ethanol</a:t>
            </a:r>
            <a:r>
              <a:rPr lang="hu-HU" dirty="0">
                <a:sym typeface="Symbol" charset="2"/>
              </a:rPr>
              <a:t> acetaldehyde reaction is increased</a:t>
            </a:r>
          </a:p>
          <a:p>
            <a:pPr lvl="1" eaLnBrk="1" hangingPunct="1">
              <a:spcBef>
                <a:spcPct val="0"/>
              </a:spcBef>
              <a:defRPr/>
            </a:pPr>
            <a:r>
              <a:rPr lang="hu-HU" dirty="0">
                <a:sym typeface="Symbol" charset="2"/>
              </a:rPr>
              <a:t>Acetaldehyde dehydrogenase activity is unaffected, so acetaldehyde is not metabolised at a sufficient rate</a:t>
            </a:r>
          </a:p>
          <a:p>
            <a:pPr lvl="1" eaLnBrk="1" hangingPunct="1">
              <a:spcBef>
                <a:spcPct val="0"/>
              </a:spcBef>
              <a:defRPr/>
            </a:pPr>
            <a:r>
              <a:rPr lang="hu-HU" dirty="0">
                <a:solidFill>
                  <a:srgbClr val="FF0000"/>
                </a:solidFill>
                <a:sym typeface="Symbol" charset="2"/>
              </a:rPr>
              <a:t>Acetaldehyde </a:t>
            </a:r>
            <a:r>
              <a:rPr lang="hu-HU" dirty="0">
                <a:sym typeface="Symbol" charset="2"/>
              </a:rPr>
              <a:t>is accumulated causing </a:t>
            </a:r>
            <a:r>
              <a:rPr lang="hu-HU" dirty="0">
                <a:solidFill>
                  <a:srgbClr val="FF0000"/>
                </a:solidFill>
                <a:sym typeface="Symbol" charset="2"/>
              </a:rPr>
              <a:t>flushing </a:t>
            </a:r>
            <a:r>
              <a:rPr lang="hu-HU" dirty="0">
                <a:sym typeface="Symbol" charset="2"/>
              </a:rPr>
              <a:t>and </a:t>
            </a:r>
            <a:r>
              <a:rPr lang="hu-HU" dirty="0">
                <a:solidFill>
                  <a:srgbClr val="FF0000"/>
                </a:solidFill>
                <a:sym typeface="Symbol" charset="2"/>
              </a:rPr>
              <a:t>tachycardia</a:t>
            </a:r>
          </a:p>
          <a:p>
            <a:pPr lvl="1" eaLnBrk="1" hangingPunct="1">
              <a:spcBef>
                <a:spcPct val="0"/>
              </a:spcBef>
              <a:defRPr/>
            </a:pPr>
            <a:r>
              <a:rPr lang="hu-HU" dirty="0">
                <a:sym typeface="Symbol" charset="2"/>
              </a:rPr>
              <a:t>Frequency: 5-20% in caucasians, 90% among Chinese</a:t>
            </a:r>
            <a:endParaRPr lang="hu-HU"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ChangeArrowheads="1"/>
          </p:cNvSpPr>
          <p:nvPr>
            <p:ph type="title"/>
          </p:nvPr>
        </p:nvSpPr>
        <p:spPr>
          <a:xfrm>
            <a:off x="468313" y="1196975"/>
            <a:ext cx="8229600" cy="949325"/>
          </a:xfrm>
        </p:spPr>
        <p:txBody>
          <a:bodyPr>
            <a:normAutofit fontScale="90000"/>
          </a:bodyPr>
          <a:lstStyle/>
          <a:p>
            <a:pPr eaLnBrk="1" hangingPunct="1">
              <a:defRPr/>
            </a:pPr>
            <a:r>
              <a:rPr lang="hu-HU" sz="4000">
                <a:ea typeface="+mj-ea"/>
                <a:cs typeface="+mj-cs"/>
              </a:rPr>
              <a:t>Other important pharmacogenetic polymorphisms  III.</a:t>
            </a:r>
          </a:p>
        </p:txBody>
      </p:sp>
      <p:sp>
        <p:nvSpPr>
          <p:cNvPr id="153603" name="Rectangle 3"/>
          <p:cNvSpPr>
            <a:spLocks noGrp="1" noChangeArrowheads="1"/>
          </p:cNvSpPr>
          <p:nvPr>
            <p:ph type="body" idx="1"/>
          </p:nvPr>
        </p:nvSpPr>
        <p:spPr>
          <a:xfrm>
            <a:off x="611188" y="2743200"/>
            <a:ext cx="7772400" cy="4114800"/>
          </a:xfrm>
        </p:spPr>
        <p:txBody>
          <a:bodyPr/>
          <a:lstStyle/>
          <a:p>
            <a:pPr eaLnBrk="1" hangingPunct="1">
              <a:defRPr/>
            </a:pPr>
            <a:r>
              <a:rPr lang="hu-HU" dirty="0">
                <a:solidFill>
                  <a:srgbClr val="FF0000"/>
                </a:solidFill>
                <a:ea typeface="+mn-ea"/>
                <a:cs typeface="+mn-cs"/>
              </a:rPr>
              <a:t>Serum cholinesterase</a:t>
            </a:r>
          </a:p>
          <a:p>
            <a:pPr lvl="1" eaLnBrk="1" hangingPunct="1">
              <a:defRPr/>
            </a:pPr>
            <a:r>
              <a:rPr lang="hu-HU" dirty="0"/>
              <a:t>Activity of serum cholinesterase is </a:t>
            </a:r>
            <a:r>
              <a:rPr lang="hu-HU" dirty="0" smtClean="0"/>
              <a:t>reduced 1/100 </a:t>
            </a:r>
            <a:r>
              <a:rPr lang="hu-HU" dirty="0"/>
              <a:t>in some people (1/25000</a:t>
            </a:r>
            <a:r>
              <a:rPr lang="hu-HU" dirty="0" smtClean="0"/>
              <a:t>)</a:t>
            </a:r>
          </a:p>
          <a:p>
            <a:pPr lvl="1" eaLnBrk="1" hangingPunct="1">
              <a:defRPr/>
            </a:pPr>
            <a:r>
              <a:rPr lang="hu-HU" dirty="0" smtClean="0"/>
              <a:t>Atypical cholinesterase</a:t>
            </a:r>
          </a:p>
          <a:p>
            <a:pPr lvl="1" eaLnBrk="1" hangingPunct="1">
              <a:defRPr/>
            </a:pPr>
            <a:r>
              <a:rPr lang="hu-HU" dirty="0"/>
              <a:t>Administration of succinylcholine causes paralysis of breathing muscles</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3"/>
          <p:cNvSpPr>
            <a:spLocks noGrp="1"/>
          </p:cNvSpPr>
          <p:nvPr>
            <p:ph type="sldNum" sz="quarter" idx="12"/>
          </p:nvPr>
        </p:nvSpPr>
        <p:spPr/>
        <p:txBody>
          <a:bodyPr/>
          <a:lstStyle/>
          <a:p>
            <a:pPr>
              <a:defRPr/>
            </a:pPr>
            <a:fld id="{3F347131-A3C1-0346-B0FF-02B98496F3F0}" type="slidenum">
              <a:rPr lang="en-US" smtClean="0"/>
              <a:pPr>
                <a:defRPr/>
              </a:pPr>
              <a:t>25</a:t>
            </a:fld>
            <a:endParaRPr lang="en-US"/>
          </a:p>
        </p:txBody>
      </p:sp>
      <p:sp>
        <p:nvSpPr>
          <p:cNvPr id="26628" name="Text Box 2"/>
          <p:cNvSpPr txBox="1">
            <a:spLocks noChangeArrowheads="1"/>
          </p:cNvSpPr>
          <p:nvPr/>
        </p:nvSpPr>
        <p:spPr bwMode="auto">
          <a:xfrm>
            <a:off x="1066800" y="457200"/>
            <a:ext cx="5326698" cy="584776"/>
          </a:xfrm>
          <a:prstGeom prst="rect">
            <a:avLst/>
          </a:prstGeom>
          <a:noFill/>
          <a:ln w="9525">
            <a:noFill/>
            <a:miter lim="800000"/>
            <a:headEnd/>
            <a:tailEnd/>
          </a:ln>
        </p:spPr>
        <p:txBody>
          <a:bodyPr wrap="none">
            <a:prstTxWarp prst="textNoShape">
              <a:avLst/>
            </a:prstTxWarp>
            <a:spAutoFit/>
          </a:bodyPr>
          <a:lstStyle/>
          <a:p>
            <a:r>
              <a:rPr lang="en-US" sz="3200" dirty="0" smtClean="0"/>
              <a:t>Atypical </a:t>
            </a:r>
            <a:r>
              <a:rPr lang="en-US" sz="3200" dirty="0"/>
              <a:t>Plasma Cholinesterase</a:t>
            </a:r>
          </a:p>
        </p:txBody>
      </p:sp>
      <p:sp>
        <p:nvSpPr>
          <p:cNvPr id="3076" name="Text Box 4"/>
          <p:cNvSpPr txBox="1">
            <a:spLocks noChangeArrowheads="1"/>
          </p:cNvSpPr>
          <p:nvPr/>
        </p:nvSpPr>
        <p:spPr bwMode="auto">
          <a:xfrm>
            <a:off x="457200" y="4572000"/>
            <a:ext cx="7135287" cy="1569660"/>
          </a:xfrm>
          <a:prstGeom prst="rect">
            <a:avLst/>
          </a:prstGeom>
          <a:noFill/>
          <a:ln w="9525">
            <a:noFill/>
            <a:miter lim="800000"/>
            <a:headEnd/>
            <a:tailEnd/>
          </a:ln>
        </p:spPr>
        <p:txBody>
          <a:bodyPr wrap="none">
            <a:prstTxWarp prst="textNoShape">
              <a:avLst/>
            </a:prstTxWarp>
            <a:spAutoFit/>
          </a:bodyPr>
          <a:lstStyle/>
          <a:p>
            <a:pPr>
              <a:buFontTx/>
              <a:buChar char="•"/>
            </a:pPr>
            <a:r>
              <a:rPr lang="en-US" sz="2400" dirty="0">
                <a:solidFill>
                  <a:srgbClr val="000000"/>
                </a:solidFill>
              </a:rPr>
              <a:t>a rapid acting, rapid recovery muscle relaxant - 1951</a:t>
            </a:r>
          </a:p>
          <a:p>
            <a:pPr>
              <a:buFontTx/>
              <a:buChar char="•"/>
            </a:pPr>
            <a:r>
              <a:rPr lang="en-US" sz="2400" dirty="0">
                <a:solidFill>
                  <a:srgbClr val="000000"/>
                </a:solidFill>
              </a:rPr>
              <a:t>usual paralysis lasted 2 to 6 min in patients</a:t>
            </a:r>
          </a:p>
          <a:p>
            <a:pPr>
              <a:buFontTx/>
              <a:buChar char="•"/>
            </a:pPr>
            <a:r>
              <a:rPr lang="en-US" sz="2400" dirty="0">
                <a:solidFill>
                  <a:srgbClr val="000000"/>
                </a:solidFill>
              </a:rPr>
              <a:t>occasional pt exhibited paralysis lasting hrs</a:t>
            </a:r>
          </a:p>
          <a:p>
            <a:pPr>
              <a:buFontTx/>
              <a:buChar char="•"/>
            </a:pPr>
            <a:r>
              <a:rPr lang="en-US" sz="2400" dirty="0">
                <a:solidFill>
                  <a:srgbClr val="000000"/>
                </a:solidFill>
              </a:rPr>
              <a:t>cause identified as an “atypical” plasma cholinesterase</a:t>
            </a:r>
          </a:p>
        </p:txBody>
      </p:sp>
      <p:sp>
        <p:nvSpPr>
          <p:cNvPr id="3077" name="Line 5"/>
          <p:cNvSpPr>
            <a:spLocks noChangeShapeType="1"/>
          </p:cNvSpPr>
          <p:nvPr/>
        </p:nvSpPr>
        <p:spPr bwMode="auto">
          <a:xfrm flipV="1">
            <a:off x="3505200" y="1752600"/>
            <a:ext cx="0" cy="1905000"/>
          </a:xfrm>
          <a:prstGeom prst="line">
            <a:avLst/>
          </a:prstGeom>
          <a:noFill/>
          <a:ln w="28575">
            <a:solidFill>
              <a:srgbClr val="4F81BD"/>
            </a:solidFill>
            <a:prstDash val="sysDot"/>
            <a:round/>
            <a:headEnd/>
            <a:tailEnd/>
          </a:ln>
        </p:spPr>
        <p:txBody>
          <a:bodyPr wrap="none" anchor="ctr">
            <a:prstTxWarp prst="textNoShape">
              <a:avLst/>
            </a:prstTxWarp>
          </a:bodyPr>
          <a:lstStyle/>
          <a:p>
            <a:endParaRPr lang="en-US"/>
          </a:p>
        </p:txBody>
      </p:sp>
      <p:sp>
        <p:nvSpPr>
          <p:cNvPr id="3078" name="Text Box 6"/>
          <p:cNvSpPr txBox="1">
            <a:spLocks noChangeArrowheads="1"/>
          </p:cNvSpPr>
          <p:nvPr/>
        </p:nvSpPr>
        <p:spPr bwMode="auto">
          <a:xfrm>
            <a:off x="1600200" y="3581400"/>
            <a:ext cx="3878335" cy="400110"/>
          </a:xfrm>
          <a:prstGeom prst="rect">
            <a:avLst/>
          </a:prstGeom>
          <a:noFill/>
          <a:ln w="9525">
            <a:noFill/>
            <a:miter lim="800000"/>
            <a:headEnd/>
            <a:tailEnd/>
          </a:ln>
        </p:spPr>
        <p:txBody>
          <a:bodyPr wrap="none">
            <a:prstTxWarp prst="textNoShape">
              <a:avLst/>
            </a:prstTxWarp>
            <a:spAutoFit/>
          </a:bodyPr>
          <a:lstStyle/>
          <a:p>
            <a:r>
              <a:rPr lang="en-US" sz="2000">
                <a:solidFill>
                  <a:srgbClr val="000000"/>
                </a:solidFill>
              </a:rPr>
              <a:t>Hydrolysis by pseudocholinesterase</a:t>
            </a:r>
          </a:p>
        </p:txBody>
      </p:sp>
      <p:sp>
        <p:nvSpPr>
          <p:cNvPr id="3079" name="Text Box 7"/>
          <p:cNvSpPr txBox="1">
            <a:spLocks noChangeArrowheads="1"/>
          </p:cNvSpPr>
          <p:nvPr/>
        </p:nvSpPr>
        <p:spPr bwMode="auto">
          <a:xfrm>
            <a:off x="822325" y="2906713"/>
            <a:ext cx="943212" cy="400110"/>
          </a:xfrm>
          <a:prstGeom prst="rect">
            <a:avLst/>
          </a:prstGeom>
          <a:noFill/>
          <a:ln w="9525">
            <a:noFill/>
            <a:miter lim="800000"/>
            <a:headEnd/>
            <a:tailEnd/>
          </a:ln>
        </p:spPr>
        <p:txBody>
          <a:bodyPr wrap="none">
            <a:prstTxWarp prst="textNoShape">
              <a:avLst/>
            </a:prstTxWarp>
            <a:spAutoFit/>
          </a:bodyPr>
          <a:lstStyle/>
          <a:p>
            <a:r>
              <a:rPr lang="en-US" sz="2000" dirty="0" err="1">
                <a:solidFill>
                  <a:srgbClr val="000000"/>
                </a:solidFill>
              </a:rPr>
              <a:t>choline</a:t>
            </a:r>
            <a:endParaRPr lang="en-US" sz="2000" dirty="0">
              <a:solidFill>
                <a:srgbClr val="000000"/>
              </a:solidFill>
            </a:endParaRPr>
          </a:p>
        </p:txBody>
      </p:sp>
      <p:sp>
        <p:nvSpPr>
          <p:cNvPr id="3080" name="Text Box 8"/>
          <p:cNvSpPr txBox="1">
            <a:spLocks noChangeArrowheads="1"/>
          </p:cNvSpPr>
          <p:nvPr/>
        </p:nvSpPr>
        <p:spPr bwMode="auto">
          <a:xfrm>
            <a:off x="5638800" y="2819400"/>
            <a:ext cx="2369133" cy="400110"/>
          </a:xfrm>
          <a:prstGeom prst="rect">
            <a:avLst/>
          </a:prstGeom>
          <a:noFill/>
          <a:ln w="9525">
            <a:noFill/>
            <a:miter lim="800000"/>
            <a:headEnd/>
            <a:tailEnd/>
          </a:ln>
        </p:spPr>
        <p:txBody>
          <a:bodyPr wrap="none">
            <a:prstTxWarp prst="textNoShape">
              <a:avLst/>
            </a:prstTxWarp>
            <a:spAutoFit/>
          </a:bodyPr>
          <a:lstStyle/>
          <a:p>
            <a:r>
              <a:rPr lang="en-US" sz="2000">
                <a:solidFill>
                  <a:srgbClr val="000000"/>
                </a:solidFill>
              </a:rPr>
              <a:t>succinylmonocholine</a:t>
            </a:r>
          </a:p>
        </p:txBody>
      </p:sp>
      <p:graphicFrame>
        <p:nvGraphicFramePr>
          <p:cNvPr id="26626" name="Object 2"/>
          <p:cNvGraphicFramePr>
            <a:graphicFrameLocks noChangeAspect="1"/>
          </p:cNvGraphicFramePr>
          <p:nvPr/>
        </p:nvGraphicFramePr>
        <p:xfrm>
          <a:off x="838200" y="1219200"/>
          <a:ext cx="7315200" cy="1371600"/>
        </p:xfrm>
        <a:graphic>
          <a:graphicData uri="http://schemas.openxmlformats.org/presentationml/2006/ole">
            <mc:AlternateContent xmlns:mc="http://schemas.openxmlformats.org/markup-compatibility/2006">
              <mc:Choice xmlns:v="urn:schemas-microsoft-com:vml" Requires="v">
                <p:oleObj spid="_x0000_s100365" name="CS ChemDraw Drawing" r:id="rId3" imgW="5879880" imgH="1049040" progId="ChemDraw.Document.4.0">
                  <p:embed/>
                </p:oleObj>
              </mc:Choice>
              <mc:Fallback>
                <p:oleObj name="CS ChemDraw Drawing" r:id="rId3" imgW="5879880" imgH="1049040" progId="ChemDraw.Document.4.0">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1219200"/>
                        <a:ext cx="7315200" cy="1371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3076">
                                            <p:txEl>
                                              <p:pRg st="0" end="0"/>
                                            </p:txEl>
                                          </p:spTgt>
                                        </p:tgtEl>
                                        <p:attrNameLst>
                                          <p:attrName>style.visibility</p:attrName>
                                        </p:attrNameLst>
                                      </p:cBhvr>
                                      <p:to>
                                        <p:strVal val="visible"/>
                                      </p:to>
                                    </p:set>
                                    <p:animEffect transition="in" filter="box(out)">
                                      <p:cBhvr>
                                        <p:cTn id="7" dur="500"/>
                                        <p:tgtEl>
                                          <p:spTgt spid="307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3076">
                                            <p:txEl>
                                              <p:pRg st="1" end="1"/>
                                            </p:txEl>
                                          </p:spTgt>
                                        </p:tgtEl>
                                        <p:attrNameLst>
                                          <p:attrName>style.visibility</p:attrName>
                                        </p:attrNameLst>
                                      </p:cBhvr>
                                      <p:to>
                                        <p:strVal val="visible"/>
                                      </p:to>
                                    </p:set>
                                    <p:animEffect transition="in" filter="box(out)">
                                      <p:cBhvr>
                                        <p:cTn id="12" dur="500"/>
                                        <p:tgtEl>
                                          <p:spTgt spid="307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3076">
                                            <p:txEl>
                                              <p:pRg st="2" end="2"/>
                                            </p:txEl>
                                          </p:spTgt>
                                        </p:tgtEl>
                                        <p:attrNameLst>
                                          <p:attrName>style.visibility</p:attrName>
                                        </p:attrNameLst>
                                      </p:cBhvr>
                                      <p:to>
                                        <p:strVal val="visible"/>
                                      </p:to>
                                    </p:set>
                                    <p:animEffect transition="in" filter="box(out)">
                                      <p:cBhvr>
                                        <p:cTn id="17" dur="500"/>
                                        <p:tgtEl>
                                          <p:spTgt spid="307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3076">
                                            <p:txEl>
                                              <p:pRg st="3" end="3"/>
                                            </p:txEl>
                                          </p:spTgt>
                                        </p:tgtEl>
                                        <p:attrNameLst>
                                          <p:attrName>style.visibility</p:attrName>
                                        </p:attrNameLst>
                                      </p:cBhvr>
                                      <p:to>
                                        <p:strVal val="visible"/>
                                      </p:to>
                                    </p:set>
                                    <p:animEffect transition="in" filter="box(out)">
                                      <p:cBhvr>
                                        <p:cTn id="22" dur="500"/>
                                        <p:tgtEl>
                                          <p:spTgt spid="307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32" fill="hold" grpId="0" nodeType="clickEffect">
                                  <p:stCondLst>
                                    <p:cond delay="0"/>
                                  </p:stCondLst>
                                  <p:childTnLst>
                                    <p:set>
                                      <p:cBhvr>
                                        <p:cTn id="26" dur="1" fill="hold">
                                          <p:stCondLst>
                                            <p:cond delay="0"/>
                                          </p:stCondLst>
                                        </p:cTn>
                                        <p:tgtEl>
                                          <p:spTgt spid="3077"/>
                                        </p:tgtEl>
                                        <p:attrNameLst>
                                          <p:attrName>style.visibility</p:attrName>
                                        </p:attrNameLst>
                                      </p:cBhvr>
                                      <p:to>
                                        <p:strVal val="visible"/>
                                      </p:to>
                                    </p:set>
                                    <p:animEffect transition="in" filter="box(out)">
                                      <p:cBhvr>
                                        <p:cTn id="27" dur="500"/>
                                        <p:tgtEl>
                                          <p:spTgt spid="3077"/>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32" fill="hold" grpId="0" nodeType="clickEffect">
                                  <p:stCondLst>
                                    <p:cond delay="0"/>
                                  </p:stCondLst>
                                  <p:childTnLst>
                                    <p:set>
                                      <p:cBhvr>
                                        <p:cTn id="31" dur="1" fill="hold">
                                          <p:stCondLst>
                                            <p:cond delay="0"/>
                                          </p:stCondLst>
                                        </p:cTn>
                                        <p:tgtEl>
                                          <p:spTgt spid="3078">
                                            <p:txEl>
                                              <p:pRg st="0" end="0"/>
                                            </p:txEl>
                                          </p:spTgt>
                                        </p:tgtEl>
                                        <p:attrNameLst>
                                          <p:attrName>style.visibility</p:attrName>
                                        </p:attrNameLst>
                                      </p:cBhvr>
                                      <p:to>
                                        <p:strVal val="visible"/>
                                      </p:to>
                                    </p:set>
                                    <p:animEffect transition="in" filter="box(out)">
                                      <p:cBhvr>
                                        <p:cTn id="32" dur="500"/>
                                        <p:tgtEl>
                                          <p:spTgt spid="3078">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32" fill="hold" grpId="0" nodeType="clickEffect">
                                  <p:stCondLst>
                                    <p:cond delay="0"/>
                                  </p:stCondLst>
                                  <p:childTnLst>
                                    <p:set>
                                      <p:cBhvr>
                                        <p:cTn id="36" dur="1" fill="hold">
                                          <p:stCondLst>
                                            <p:cond delay="0"/>
                                          </p:stCondLst>
                                        </p:cTn>
                                        <p:tgtEl>
                                          <p:spTgt spid="3079">
                                            <p:txEl>
                                              <p:pRg st="0" end="0"/>
                                            </p:txEl>
                                          </p:spTgt>
                                        </p:tgtEl>
                                        <p:attrNameLst>
                                          <p:attrName>style.visibility</p:attrName>
                                        </p:attrNameLst>
                                      </p:cBhvr>
                                      <p:to>
                                        <p:strVal val="visible"/>
                                      </p:to>
                                    </p:set>
                                    <p:animEffect transition="in" filter="box(out)">
                                      <p:cBhvr>
                                        <p:cTn id="37" dur="500"/>
                                        <p:tgtEl>
                                          <p:spTgt spid="3079">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32" fill="hold" grpId="0" nodeType="clickEffect">
                                  <p:stCondLst>
                                    <p:cond delay="0"/>
                                  </p:stCondLst>
                                  <p:childTnLst>
                                    <p:set>
                                      <p:cBhvr>
                                        <p:cTn id="41" dur="1" fill="hold">
                                          <p:stCondLst>
                                            <p:cond delay="0"/>
                                          </p:stCondLst>
                                        </p:cTn>
                                        <p:tgtEl>
                                          <p:spTgt spid="3080">
                                            <p:txEl>
                                              <p:pRg st="0" end="0"/>
                                            </p:txEl>
                                          </p:spTgt>
                                        </p:tgtEl>
                                        <p:attrNameLst>
                                          <p:attrName>style.visibility</p:attrName>
                                        </p:attrNameLst>
                                      </p:cBhvr>
                                      <p:to>
                                        <p:strVal val="visible"/>
                                      </p:to>
                                    </p:set>
                                    <p:animEffect transition="in" filter="box(out)">
                                      <p:cBhvr>
                                        <p:cTn id="42" dur="500"/>
                                        <p:tgtEl>
                                          <p:spTgt spid="308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build="p" autoUpdateAnimBg="0"/>
      <p:bldP spid="3077" grpId="0" animBg="1"/>
      <p:bldP spid="3078" grpId="0" build="p" autoUpdateAnimBg="0"/>
      <p:bldP spid="3079" grpId="0" build="p" autoUpdateAnimBg="0"/>
      <p:bldP spid="3080" grpId="0" build="p"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Implication of polymorphisms on absorption, distribution and elimination of drugs</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Rot="1" noChangeArrowheads="1"/>
          </p:cNvSpPr>
          <p:nvPr>
            <p:ph type="title"/>
          </p:nvPr>
        </p:nvSpPr>
        <p:spPr>
          <a:xfrm>
            <a:off x="685800" y="228600"/>
            <a:ext cx="7772400" cy="1143000"/>
          </a:xfrm>
        </p:spPr>
        <p:txBody>
          <a:bodyPr/>
          <a:lstStyle/>
          <a:p>
            <a:pPr eaLnBrk="1" hangingPunct="1">
              <a:defRPr/>
            </a:pPr>
            <a:r>
              <a:rPr lang="en-US" b="0">
                <a:latin typeface="Arial" charset="0"/>
                <a:ea typeface="+mj-ea"/>
                <a:cs typeface="+mj-cs"/>
              </a:rPr>
              <a:t>Pharmacogenetics</a:t>
            </a:r>
            <a:endParaRPr lang="en-US">
              <a:ea typeface="+mj-ea"/>
              <a:cs typeface="+mj-cs"/>
            </a:endParaRPr>
          </a:p>
        </p:txBody>
      </p:sp>
      <p:sp>
        <p:nvSpPr>
          <p:cNvPr id="101379" name="Text Box 3"/>
          <p:cNvSpPr txBox="1">
            <a:spLocks noChangeArrowheads="1"/>
          </p:cNvSpPr>
          <p:nvPr/>
        </p:nvSpPr>
        <p:spPr bwMode="auto">
          <a:xfrm>
            <a:off x="2209800" y="1600200"/>
            <a:ext cx="4684713" cy="822325"/>
          </a:xfrm>
          <a:prstGeom prst="rect">
            <a:avLst/>
          </a:prstGeom>
          <a:noFill/>
          <a:ln w="15875">
            <a:noFill/>
            <a:miter lim="800000"/>
            <a:headEnd/>
            <a:tailEnd/>
          </a:ln>
          <a:effectLst/>
        </p:spPr>
        <p:txBody>
          <a:bodyPr wrap="none">
            <a:prstTxWarp prst="textNoShape">
              <a:avLst/>
            </a:prstTxWarp>
            <a:spAutoFit/>
          </a:bodyPr>
          <a:lstStyle/>
          <a:p>
            <a:pPr algn="ctr">
              <a:defRPr/>
            </a:pPr>
            <a:r>
              <a:rPr lang="en-US" sz="2400" b="1">
                <a:latin typeface="Arial" charset="0"/>
              </a:rPr>
              <a:t>Implications of polymorphisms</a:t>
            </a:r>
          </a:p>
          <a:p>
            <a:pPr algn="ctr">
              <a:defRPr/>
            </a:pPr>
            <a:r>
              <a:rPr lang="en-US" sz="2400" b="1">
                <a:latin typeface="Arial" charset="0"/>
              </a:rPr>
              <a:t>on Pharmacokinetics</a:t>
            </a:r>
            <a:endParaRPr lang="en-US" sz="2400" b="1">
              <a:effectLst>
                <a:outerShdw blurRad="38100" dist="38100" dir="2700000" algn="tl">
                  <a:srgbClr val="000000"/>
                </a:outerShdw>
              </a:effectLst>
              <a:latin typeface="Arial" charset="0"/>
            </a:endParaRPr>
          </a:p>
        </p:txBody>
      </p:sp>
      <p:sp>
        <p:nvSpPr>
          <p:cNvPr id="25604" name="Text Box 4"/>
          <p:cNvSpPr txBox="1">
            <a:spLocks noChangeArrowheads="1"/>
          </p:cNvSpPr>
          <p:nvPr/>
        </p:nvSpPr>
        <p:spPr bwMode="auto">
          <a:xfrm>
            <a:off x="2133600" y="4648200"/>
            <a:ext cx="4684713" cy="822325"/>
          </a:xfrm>
          <a:prstGeom prst="rect">
            <a:avLst/>
          </a:prstGeom>
          <a:noFill/>
          <a:ln w="15875">
            <a:noFill/>
            <a:miter lim="800000"/>
            <a:headEnd/>
            <a:tailEnd/>
          </a:ln>
        </p:spPr>
        <p:txBody>
          <a:bodyPr wrap="none">
            <a:prstTxWarp prst="textNoShape">
              <a:avLst/>
            </a:prstTxWarp>
            <a:spAutoFit/>
          </a:bodyPr>
          <a:lstStyle/>
          <a:p>
            <a:pPr algn="ctr"/>
            <a:r>
              <a:rPr lang="en-US" sz="2400" b="1">
                <a:latin typeface="Arial" charset="0"/>
              </a:rPr>
              <a:t>Implications of polymorphisms</a:t>
            </a:r>
          </a:p>
          <a:p>
            <a:pPr algn="ctr"/>
            <a:r>
              <a:rPr lang="en-US" sz="2400" b="1">
                <a:latin typeface="Arial" charset="0"/>
              </a:rPr>
              <a:t>on Drug Effect</a:t>
            </a:r>
            <a:r>
              <a:rPr lang="en-US" b="1">
                <a:latin typeface="Arial" charset="0"/>
              </a:rPr>
              <a:t> </a:t>
            </a:r>
          </a:p>
        </p:txBody>
      </p:sp>
      <p:sp>
        <p:nvSpPr>
          <p:cNvPr id="25605" name="Text Box 5"/>
          <p:cNvSpPr txBox="1">
            <a:spLocks noChangeArrowheads="1"/>
          </p:cNvSpPr>
          <p:nvPr/>
        </p:nvSpPr>
        <p:spPr bwMode="auto">
          <a:xfrm>
            <a:off x="3352800" y="2590800"/>
            <a:ext cx="2606675" cy="1465263"/>
          </a:xfrm>
          <a:prstGeom prst="rect">
            <a:avLst/>
          </a:prstGeom>
          <a:noFill/>
          <a:ln w="15875">
            <a:noFill/>
            <a:miter lim="800000"/>
            <a:headEnd/>
            <a:tailEnd/>
          </a:ln>
        </p:spPr>
        <p:txBody>
          <a:bodyPr>
            <a:prstTxWarp prst="textNoShape">
              <a:avLst/>
            </a:prstTxWarp>
            <a:spAutoFit/>
          </a:bodyPr>
          <a:lstStyle/>
          <a:p>
            <a:pPr>
              <a:buFont typeface="Times" charset="0"/>
              <a:buChar char="•"/>
            </a:pPr>
            <a:r>
              <a:rPr lang="en-US" sz="1600" b="1" dirty="0">
                <a:solidFill>
                  <a:srgbClr val="FF0000"/>
                </a:solidFill>
                <a:latin typeface="Arial" charset="0"/>
              </a:rPr>
              <a:t> </a:t>
            </a:r>
            <a:r>
              <a:rPr lang="en-US" b="1" dirty="0">
                <a:solidFill>
                  <a:srgbClr val="FF0000"/>
                </a:solidFill>
                <a:latin typeface="Arial" charset="0"/>
              </a:rPr>
              <a:t>Drug Absorption</a:t>
            </a:r>
          </a:p>
          <a:p>
            <a:pPr>
              <a:buFont typeface="Times" charset="0"/>
              <a:buChar char="•"/>
            </a:pPr>
            <a:r>
              <a:rPr lang="en-US" b="1" dirty="0">
                <a:solidFill>
                  <a:srgbClr val="FF0000"/>
                </a:solidFill>
                <a:latin typeface="Arial" charset="0"/>
              </a:rPr>
              <a:t> Drug Distribution</a:t>
            </a:r>
            <a:r>
              <a:rPr lang="en-US" dirty="0">
                <a:solidFill>
                  <a:srgbClr val="FF0000"/>
                </a:solidFill>
                <a:latin typeface="Arial" charset="0"/>
              </a:rPr>
              <a:t> </a:t>
            </a:r>
          </a:p>
          <a:p>
            <a:pPr>
              <a:buFont typeface="Times" charset="0"/>
              <a:buChar char="•"/>
            </a:pPr>
            <a:r>
              <a:rPr lang="en-US" dirty="0">
                <a:solidFill>
                  <a:srgbClr val="FF0000"/>
                </a:solidFill>
                <a:latin typeface="Arial" charset="0"/>
              </a:rPr>
              <a:t> </a:t>
            </a:r>
            <a:r>
              <a:rPr lang="en-US" b="1" dirty="0">
                <a:solidFill>
                  <a:srgbClr val="FF0000"/>
                </a:solidFill>
                <a:latin typeface="Arial" charset="0"/>
              </a:rPr>
              <a:t>Drug Elimination</a:t>
            </a:r>
          </a:p>
          <a:p>
            <a:pPr>
              <a:buFont typeface="Times" charset="0"/>
              <a:buChar char="•"/>
            </a:pPr>
            <a:r>
              <a:rPr lang="en-US" b="1" dirty="0">
                <a:latin typeface="Arial" charset="0"/>
              </a:rPr>
              <a:t> Drug Metabolism</a:t>
            </a:r>
          </a:p>
          <a:p>
            <a:pPr>
              <a:buFont typeface="Times" charset="0"/>
              <a:buChar char="•"/>
            </a:pPr>
            <a:r>
              <a:rPr lang="en-US" dirty="0">
                <a:latin typeface="Arial" charset="0"/>
              </a:rPr>
              <a:t> </a:t>
            </a:r>
            <a:r>
              <a:rPr lang="en-US" b="1" dirty="0">
                <a:latin typeface="Arial" charset="0"/>
              </a:rPr>
              <a:t>Drug Activation</a:t>
            </a:r>
          </a:p>
        </p:txBody>
      </p:sp>
      <p:sp>
        <p:nvSpPr>
          <p:cNvPr id="101382" name="Text Box 6"/>
          <p:cNvSpPr txBox="1">
            <a:spLocks noChangeArrowheads="1"/>
          </p:cNvSpPr>
          <p:nvPr/>
        </p:nvSpPr>
        <p:spPr bwMode="auto">
          <a:xfrm>
            <a:off x="6765925" y="3716338"/>
            <a:ext cx="184150" cy="244475"/>
          </a:xfrm>
          <a:prstGeom prst="rect">
            <a:avLst/>
          </a:prstGeom>
          <a:noFill/>
          <a:ln w="15875">
            <a:noFill/>
            <a:miter lim="800000"/>
            <a:headEnd/>
            <a:tailEnd/>
          </a:ln>
          <a:effectLst/>
        </p:spPr>
        <p:txBody>
          <a:bodyPr wrap="none">
            <a:prstTxWarp prst="textNoShape">
              <a:avLst/>
            </a:prstTxWarp>
            <a:spAutoFit/>
          </a:bodyPr>
          <a:lstStyle/>
          <a:p>
            <a:pPr>
              <a:defRPr/>
            </a:pPr>
            <a:endParaRPr lang="en-US" sz="1000" b="1">
              <a:effectLst>
                <a:outerShdw blurRad="38100" dist="38100" dir="2700000" algn="tl">
                  <a:srgbClr val="000000"/>
                </a:outerShdw>
              </a:effectLst>
              <a:latin typeface="Arial" charset="0"/>
            </a:endParaRPr>
          </a:p>
        </p:txBody>
      </p:sp>
      <p:sp>
        <p:nvSpPr>
          <p:cNvPr id="101383" name="Text Box 7"/>
          <p:cNvSpPr txBox="1">
            <a:spLocks noChangeArrowheads="1"/>
          </p:cNvSpPr>
          <p:nvPr/>
        </p:nvSpPr>
        <p:spPr bwMode="auto">
          <a:xfrm>
            <a:off x="3276600" y="5462588"/>
            <a:ext cx="2003425" cy="641350"/>
          </a:xfrm>
          <a:prstGeom prst="rect">
            <a:avLst/>
          </a:prstGeom>
          <a:noFill/>
          <a:ln w="15875">
            <a:noFill/>
            <a:miter lim="800000"/>
            <a:headEnd/>
            <a:tailEnd/>
          </a:ln>
          <a:effectLst/>
        </p:spPr>
        <p:txBody>
          <a:bodyPr wrap="none">
            <a:prstTxWarp prst="textNoShape">
              <a:avLst/>
            </a:prstTxWarp>
            <a:spAutoFit/>
          </a:bodyPr>
          <a:lstStyle/>
          <a:p>
            <a:pPr>
              <a:buFont typeface="Times" charset="0"/>
              <a:buChar char="•"/>
              <a:defRPr/>
            </a:pPr>
            <a:r>
              <a:rPr lang="en-US" b="1">
                <a:latin typeface="Arial" charset="0"/>
              </a:rPr>
              <a:t> Receptors</a:t>
            </a:r>
          </a:p>
          <a:p>
            <a:pPr>
              <a:buFont typeface="Times" charset="0"/>
              <a:buChar char="•"/>
              <a:defRPr/>
            </a:pPr>
            <a:r>
              <a:rPr lang="en-US" b="1">
                <a:latin typeface="Arial" charset="0"/>
              </a:rPr>
              <a:t> Target Proteins</a:t>
            </a:r>
            <a:endParaRPr lang="en-US" b="1">
              <a:effectLst>
                <a:outerShdw blurRad="38100" dist="38100" dir="2700000" algn="tl">
                  <a:srgbClr val="000000"/>
                </a:outerShdw>
              </a:effectLst>
              <a:latin typeface="Arial"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3" name="Rectangle 5"/>
          <p:cNvSpPr>
            <a:spLocks noGrp="1" noRot="1" noChangeArrowheads="1"/>
          </p:cNvSpPr>
          <p:nvPr>
            <p:ph type="title"/>
          </p:nvPr>
        </p:nvSpPr>
        <p:spPr>
          <a:xfrm>
            <a:off x="457200" y="0"/>
            <a:ext cx="8229600" cy="1143000"/>
          </a:xfrm>
        </p:spPr>
        <p:txBody>
          <a:bodyPr/>
          <a:lstStyle/>
          <a:p>
            <a:pPr eaLnBrk="1" hangingPunct="1">
              <a:defRPr/>
            </a:pPr>
            <a:r>
              <a:rPr lang="en-US" dirty="0">
                <a:ea typeface="+mj-ea"/>
                <a:cs typeface="+mj-cs"/>
              </a:rPr>
              <a:t>Transporters Mediate Absorption</a:t>
            </a:r>
          </a:p>
        </p:txBody>
      </p:sp>
      <p:pic>
        <p:nvPicPr>
          <p:cNvPr id="27651" name="Picture 8" descr="Figure_2"/>
          <p:cNvPicPr>
            <a:picLocks noGrp="1" noChangeAspect="1" noChangeArrowheads="1"/>
          </p:cNvPicPr>
          <p:nvPr>
            <p:ph idx="1"/>
          </p:nvPr>
        </p:nvPicPr>
        <p:blipFill>
          <a:blip r:embed="rId2"/>
          <a:srcRect/>
          <a:stretch>
            <a:fillRect/>
          </a:stretch>
        </p:blipFill>
        <p:spPr>
          <a:xfrm>
            <a:off x="1676400" y="1219200"/>
            <a:ext cx="5784850" cy="5064125"/>
          </a:xfr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rrowheads="1"/>
          </p:cNvSpPr>
          <p:nvPr>
            <p:ph type="title"/>
          </p:nvPr>
        </p:nvSpPr>
        <p:spPr/>
        <p:txBody>
          <a:bodyPr/>
          <a:lstStyle/>
          <a:p>
            <a:pPr eaLnBrk="1" hangingPunct="1">
              <a:defRPr/>
            </a:pPr>
            <a:r>
              <a:rPr lang="en-US" sz="4000">
                <a:ea typeface="+mj-ea"/>
                <a:cs typeface="+mj-cs"/>
              </a:rPr>
              <a:t>Transporters Mediate Bile Elimination</a:t>
            </a:r>
          </a:p>
        </p:txBody>
      </p:sp>
      <p:pic>
        <p:nvPicPr>
          <p:cNvPr id="28675" name="Picture 6" descr="Figure_1"/>
          <p:cNvPicPr>
            <a:picLocks noGrp="1" noChangeAspect="1" noChangeArrowheads="1"/>
          </p:cNvPicPr>
          <p:nvPr>
            <p:ph idx="1"/>
          </p:nvPr>
        </p:nvPicPr>
        <p:blipFill>
          <a:blip r:embed="rId2"/>
          <a:srcRect/>
          <a:stretch>
            <a:fillRect/>
          </a:stretch>
        </p:blipFill>
        <p:spPr>
          <a:xfrm>
            <a:off x="609600" y="1752600"/>
            <a:ext cx="7793038" cy="4635500"/>
          </a:xfr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noAutofit/>
          </a:bodyPr>
          <a:lstStyle/>
          <a:p>
            <a:r>
              <a:rPr lang="en-US" dirty="0" smtClean="0"/>
              <a:t>… continued from Phase 1 polymorphism lecture</a:t>
            </a:r>
          </a:p>
          <a:p>
            <a:r>
              <a:rPr lang="en-US" dirty="0" smtClean="0"/>
              <a:t>Phase 2 polymorphisms</a:t>
            </a:r>
          </a:p>
          <a:p>
            <a:pPr lvl="1"/>
            <a:r>
              <a:rPr lang="en-US" dirty="0" smtClean="0"/>
              <a:t>N-</a:t>
            </a:r>
            <a:r>
              <a:rPr lang="en-US" dirty="0" err="1" smtClean="0"/>
              <a:t>AcetylTransferases</a:t>
            </a:r>
            <a:r>
              <a:rPr lang="en-US" dirty="0" smtClean="0"/>
              <a:t> (NAT)</a:t>
            </a:r>
          </a:p>
          <a:p>
            <a:pPr lvl="1"/>
            <a:r>
              <a:rPr lang="en-US" dirty="0" err="1" smtClean="0"/>
              <a:t>Thiopurine</a:t>
            </a:r>
            <a:r>
              <a:rPr lang="en-US" dirty="0" smtClean="0"/>
              <a:t> S </a:t>
            </a:r>
            <a:r>
              <a:rPr lang="en-US" dirty="0" err="1" smtClean="0"/>
              <a:t>Methyltransferase</a:t>
            </a:r>
            <a:r>
              <a:rPr lang="en-US" dirty="0" smtClean="0"/>
              <a:t> (TPMT)</a:t>
            </a:r>
          </a:p>
          <a:p>
            <a:pPr lvl="1"/>
            <a:r>
              <a:rPr lang="en-US" dirty="0" smtClean="0"/>
              <a:t>Glutathione S </a:t>
            </a:r>
            <a:r>
              <a:rPr lang="en-US" dirty="0" err="1" smtClean="0"/>
              <a:t>Transferases</a:t>
            </a:r>
            <a:r>
              <a:rPr lang="en-US" dirty="0" smtClean="0"/>
              <a:t> (GST), UDP </a:t>
            </a:r>
            <a:r>
              <a:rPr lang="en-US" dirty="0" err="1" smtClean="0"/>
              <a:t>Glucuronosyl-Transferases</a:t>
            </a:r>
            <a:r>
              <a:rPr lang="en-US" dirty="0" smtClean="0"/>
              <a:t> (UGT)</a:t>
            </a:r>
          </a:p>
          <a:p>
            <a:r>
              <a:rPr lang="en-US" dirty="0" smtClean="0"/>
              <a:t>Other polymorphisms</a:t>
            </a:r>
          </a:p>
          <a:p>
            <a:r>
              <a:rPr lang="en-US" dirty="0" smtClean="0"/>
              <a:t>Other sources of variability</a:t>
            </a:r>
          </a:p>
          <a:p>
            <a:endParaRPr lang="en-US" dirty="0"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rrowheads="1"/>
          </p:cNvSpPr>
          <p:nvPr>
            <p:ph type="title"/>
          </p:nvPr>
        </p:nvSpPr>
        <p:spPr/>
        <p:txBody>
          <a:bodyPr>
            <a:normAutofit fontScale="90000"/>
          </a:bodyPr>
          <a:lstStyle/>
          <a:p>
            <a:pPr eaLnBrk="1" hangingPunct="1">
              <a:defRPr/>
            </a:pPr>
            <a:r>
              <a:rPr lang="en-US" sz="4000">
                <a:ea typeface="+mj-ea"/>
                <a:cs typeface="+mj-cs"/>
              </a:rPr>
              <a:t>Transporters Mediate Renal Elimination</a:t>
            </a:r>
          </a:p>
        </p:txBody>
      </p:sp>
      <p:pic>
        <p:nvPicPr>
          <p:cNvPr id="29699" name="Picture 4" descr="Figure_4"/>
          <p:cNvPicPr>
            <a:picLocks noGrp="1" noChangeAspect="1" noChangeArrowheads="1"/>
          </p:cNvPicPr>
          <p:nvPr>
            <p:ph idx="1"/>
          </p:nvPr>
        </p:nvPicPr>
        <p:blipFill>
          <a:blip r:embed="rId2"/>
          <a:srcRect/>
          <a:stretch>
            <a:fillRect/>
          </a:stretch>
        </p:blipFill>
        <p:spPr>
          <a:xfrm>
            <a:off x="990600" y="1600200"/>
            <a:ext cx="7213600" cy="4876800"/>
          </a:xfr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Rot="1" noChangeArrowheads="1"/>
          </p:cNvSpPr>
          <p:nvPr>
            <p:ph type="title"/>
          </p:nvPr>
        </p:nvSpPr>
        <p:spPr>
          <a:xfrm>
            <a:off x="685800" y="228600"/>
            <a:ext cx="7772400" cy="1143000"/>
          </a:xfrm>
        </p:spPr>
        <p:txBody>
          <a:bodyPr/>
          <a:lstStyle/>
          <a:p>
            <a:pPr eaLnBrk="1" hangingPunct="1">
              <a:defRPr/>
            </a:pPr>
            <a:r>
              <a:rPr lang="en-US" b="0" dirty="0" smtClean="0">
                <a:latin typeface="Calibri"/>
                <a:ea typeface="+mj-ea"/>
                <a:cs typeface="Calibri"/>
              </a:rPr>
              <a:t>Different types of transporters</a:t>
            </a:r>
            <a:endParaRPr lang="en-US" dirty="0">
              <a:latin typeface="Calibri"/>
              <a:ea typeface="+mj-ea"/>
              <a:cs typeface="Calibri"/>
            </a:endParaRPr>
          </a:p>
        </p:txBody>
      </p:sp>
      <p:sp>
        <p:nvSpPr>
          <p:cNvPr id="105478" name="Text Box 6"/>
          <p:cNvSpPr txBox="1">
            <a:spLocks noChangeArrowheads="1"/>
          </p:cNvSpPr>
          <p:nvPr/>
        </p:nvSpPr>
        <p:spPr bwMode="auto">
          <a:xfrm>
            <a:off x="6765925" y="3716338"/>
            <a:ext cx="184150" cy="244475"/>
          </a:xfrm>
          <a:prstGeom prst="rect">
            <a:avLst/>
          </a:prstGeom>
          <a:noFill/>
          <a:ln w="15875">
            <a:noFill/>
            <a:miter lim="800000"/>
            <a:headEnd/>
            <a:tailEnd/>
          </a:ln>
          <a:effectLst/>
        </p:spPr>
        <p:txBody>
          <a:bodyPr wrap="none">
            <a:prstTxWarp prst="textNoShape">
              <a:avLst/>
            </a:prstTxWarp>
            <a:spAutoFit/>
          </a:bodyPr>
          <a:lstStyle/>
          <a:p>
            <a:pPr>
              <a:defRPr/>
            </a:pPr>
            <a:endParaRPr lang="en-US" sz="1000" b="1">
              <a:effectLst>
                <a:outerShdw blurRad="38100" dist="38100" dir="2700000" algn="tl">
                  <a:srgbClr val="000000"/>
                </a:outerShdw>
              </a:effectLst>
              <a:latin typeface="Calibri"/>
              <a:cs typeface="Calibri"/>
            </a:endParaRPr>
          </a:p>
        </p:txBody>
      </p:sp>
      <p:sp>
        <p:nvSpPr>
          <p:cNvPr id="8" name="Rectangle 3"/>
          <p:cNvSpPr txBox="1">
            <a:spLocks noChangeArrowheads="1"/>
          </p:cNvSpPr>
          <p:nvPr/>
        </p:nvSpPr>
        <p:spPr>
          <a:xfrm>
            <a:off x="457200" y="1658938"/>
            <a:ext cx="8686800" cy="4850350"/>
          </a:xfrm>
          <a:prstGeom prst="rect">
            <a:avLst/>
          </a:prstGeom>
        </p:spPr>
        <p:txBody>
          <a:bodyPr vert="horz" lIns="91440" tIns="45720" rIns="91440" bIns="45720" rtlCol="0">
            <a:normAutofit fontScale="77500" lnSpcReduction="20000"/>
          </a:bodyPr>
          <a:lstStyle/>
          <a:p>
            <a:pPr marL="342900" lvl="0" indent="-342900">
              <a:spcBef>
                <a:spcPct val="20000"/>
              </a:spcBef>
              <a:buFont typeface="Arial"/>
              <a:buChar char="•"/>
              <a:defRPr/>
            </a:pPr>
            <a:r>
              <a:rPr kumimoji="0" lang="hu-HU" sz="2800" b="0" i="0" u="none" strike="noStrike" kern="1200" cap="none" spc="0" normalizeH="0" baseline="0" noProof="0" dirty="0" smtClean="0">
                <a:ln>
                  <a:noFill/>
                </a:ln>
                <a:solidFill>
                  <a:schemeClr val="tx1"/>
                </a:solidFill>
                <a:effectLst/>
                <a:uLnTx/>
                <a:uFillTx/>
                <a:latin typeface="+mn-lt"/>
                <a:ea typeface="+mn-ea"/>
                <a:cs typeface="+mn-cs"/>
              </a:rPr>
              <a:t>MRP:</a:t>
            </a:r>
            <a:r>
              <a:rPr kumimoji="0" lang="hu-HU" sz="2800" b="0" i="0" u="none" strike="noStrike" kern="1200" cap="none" spc="0" normalizeH="0" noProof="0" dirty="0" smtClean="0">
                <a:ln>
                  <a:noFill/>
                </a:ln>
                <a:solidFill>
                  <a:schemeClr val="tx1"/>
                </a:solidFill>
                <a:effectLst/>
                <a:uLnTx/>
                <a:uFillTx/>
                <a:latin typeface="+mn-lt"/>
                <a:ea typeface="+mn-ea"/>
                <a:cs typeface="+mn-cs"/>
              </a:rPr>
              <a:t> </a:t>
            </a:r>
            <a:r>
              <a:rPr lang="en-US" sz="2800" dirty="0" smtClean="0"/>
              <a:t>Multidrug-Resistance like Proteins</a:t>
            </a:r>
          </a:p>
          <a:p>
            <a:pPr marL="342900" lvl="0" indent="-342900">
              <a:spcBef>
                <a:spcPct val="20000"/>
              </a:spcBef>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	- ATP-binding</a:t>
            </a:r>
            <a:r>
              <a:rPr kumimoji="0" lang="en-US" sz="2800" b="0" i="0" u="none" strike="noStrike" kern="1200" cap="none" spc="0" normalizeH="0" noProof="0" dirty="0" smtClean="0">
                <a:ln>
                  <a:noFill/>
                </a:ln>
                <a:solidFill>
                  <a:schemeClr val="tx1"/>
                </a:solidFill>
                <a:effectLst/>
                <a:uLnTx/>
                <a:uFillTx/>
                <a:latin typeface="+mn-lt"/>
                <a:ea typeface="+mn-ea"/>
                <a:cs typeface="+mn-cs"/>
              </a:rPr>
              <a:t> cassette (ABC) transporters</a:t>
            </a:r>
          </a:p>
          <a:p>
            <a:pPr marL="342900" lvl="0" indent="-342900">
              <a:spcBef>
                <a:spcPct val="20000"/>
              </a:spcBef>
              <a:defRPr/>
            </a:pPr>
            <a:r>
              <a:rPr lang="en-US" sz="2800" baseline="0" dirty="0" smtClean="0"/>
              <a:t>	- members include: MRP1, MRP2, MRP3, MRP4, MRP5,</a:t>
            </a:r>
            <a:r>
              <a:rPr lang="en-US" sz="2800" dirty="0" smtClean="0"/>
              <a:t> MRP6, permeability glycoprotein (</a:t>
            </a:r>
            <a:r>
              <a:rPr lang="en-US" sz="2800" dirty="0" err="1" smtClean="0"/>
              <a:t>PgP</a:t>
            </a:r>
            <a:r>
              <a:rPr lang="en-US" sz="2800" dirty="0" smtClean="0"/>
              <a:t>)</a:t>
            </a:r>
          </a:p>
          <a:p>
            <a:pPr marL="342900" lvl="0" indent="-342900">
              <a:spcBef>
                <a:spcPct val="20000"/>
              </a:spcBef>
              <a:defRPr/>
            </a:pPr>
            <a:endParaRPr kumimoji="0" lang="hu-HU" sz="2800" b="0" i="0" u="none" strike="noStrike" kern="1200" cap="none" spc="0" normalizeH="0" baseline="0" noProof="0" dirty="0" smtClean="0">
              <a:ln>
                <a:noFill/>
              </a:ln>
              <a:solidFill>
                <a:schemeClr val="tx1"/>
              </a:solidFill>
              <a:effectLst/>
              <a:uLnTx/>
              <a:uFillTx/>
              <a:latin typeface="+mn-lt"/>
              <a:ea typeface="+mn-ea"/>
              <a:cs typeface="+mn-cs"/>
            </a:endParaRPr>
          </a:p>
          <a:p>
            <a:pPr marL="342900" lvl="0" indent="-342900">
              <a:spcBef>
                <a:spcPct val="20000"/>
              </a:spcBef>
              <a:buFont typeface="Arial"/>
              <a:buChar char="•"/>
              <a:defRPr/>
            </a:pPr>
            <a:r>
              <a:rPr kumimoji="0" lang="hu-HU" sz="2800" b="0" i="0" u="none" strike="noStrike" kern="1200" cap="none" spc="0" normalizeH="0" baseline="0" noProof="0" dirty="0" smtClean="0">
                <a:ln>
                  <a:noFill/>
                </a:ln>
                <a:solidFill>
                  <a:schemeClr val="tx1"/>
                </a:solidFill>
                <a:effectLst/>
                <a:uLnTx/>
                <a:uFillTx/>
                <a:latin typeface="+mn-lt"/>
                <a:ea typeface="+mn-ea"/>
                <a:cs typeface="+mn-cs"/>
              </a:rPr>
              <a:t>Organic</a:t>
            </a:r>
            <a:r>
              <a:rPr kumimoji="0" lang="hu-HU" sz="2800" b="0" i="0" u="none" strike="noStrike" kern="1200" cap="none" spc="0" normalizeH="0" noProof="0" dirty="0" smtClean="0">
                <a:ln>
                  <a:noFill/>
                </a:ln>
                <a:solidFill>
                  <a:schemeClr val="tx1"/>
                </a:solidFill>
                <a:effectLst/>
                <a:uLnTx/>
                <a:uFillTx/>
                <a:latin typeface="+mn-lt"/>
                <a:ea typeface="+mn-ea"/>
                <a:cs typeface="+mn-cs"/>
              </a:rPr>
              <a:t> anion transporters (</a:t>
            </a:r>
            <a:r>
              <a:rPr lang="hu-HU" sz="2800" dirty="0" smtClean="0"/>
              <a:t>OAT, for </a:t>
            </a:r>
            <a:r>
              <a:rPr kumimoji="0" lang="hu-HU" sz="2800" b="0" i="0" u="none" strike="noStrike" kern="1200" cap="none" spc="0" normalizeH="0" noProof="0" dirty="0" smtClean="0">
                <a:ln>
                  <a:noFill/>
                </a:ln>
                <a:solidFill>
                  <a:schemeClr val="tx1"/>
                </a:solidFill>
                <a:effectLst/>
                <a:uLnTx/>
                <a:uFillTx/>
                <a:latin typeface="+mn-lt"/>
                <a:ea typeface="+mn-ea"/>
                <a:cs typeface="+mn-cs"/>
              </a:rPr>
              <a:t>negative ions)</a:t>
            </a:r>
          </a:p>
          <a:p>
            <a:pPr marL="342900" indent="-342900">
              <a:spcBef>
                <a:spcPct val="20000"/>
              </a:spcBef>
              <a:defRPr/>
            </a:pPr>
            <a:r>
              <a:rPr lang="hu-HU" sz="2800" dirty="0" smtClean="0"/>
              <a:t>	- Organic anion transporting polypeptides</a:t>
            </a:r>
          </a:p>
          <a:p>
            <a:pPr marL="342900" marR="0" lvl="0" indent="-342900" algn="l" defTabSz="457200" rtl="0" eaLnBrk="1" fontAlgn="auto" latinLnBrk="0" hangingPunct="1">
              <a:lnSpc>
                <a:spcPct val="100000"/>
              </a:lnSpc>
              <a:spcBef>
                <a:spcPct val="20000"/>
              </a:spcBef>
              <a:spcAft>
                <a:spcPts val="0"/>
              </a:spcAft>
              <a:buClrTx/>
              <a:buSzTx/>
              <a:tabLst/>
              <a:defRPr/>
            </a:pPr>
            <a:r>
              <a:rPr lang="hu-HU" sz="2800" dirty="0" smtClean="0"/>
              <a:t> </a:t>
            </a:r>
            <a:endParaRPr kumimoji="0" lang="hu-HU" sz="2800" b="0" i="0" u="none" strike="noStrike" kern="1200" cap="none" spc="0" normalizeH="0" noProof="0" dirty="0" smtClean="0">
              <a:ln>
                <a:noFill/>
              </a:ln>
              <a:solidFill>
                <a:schemeClr val="tx1"/>
              </a:solidFill>
              <a:effectLst/>
              <a:uLnTx/>
              <a:uFillTx/>
              <a:latin typeface="+mn-lt"/>
              <a:ea typeface="+mn-ea"/>
              <a:cs typeface="+mn-cs"/>
            </a:endParaRPr>
          </a:p>
          <a:p>
            <a:pPr marL="342900" lvl="0" indent="-342900">
              <a:spcBef>
                <a:spcPct val="20000"/>
              </a:spcBef>
              <a:buFont typeface="Arial"/>
              <a:buChar char="•"/>
              <a:defRPr/>
            </a:pPr>
            <a:r>
              <a:rPr kumimoji="0" lang="hu-HU" sz="2800" b="0" i="0" u="none" strike="noStrike" kern="1200" cap="none" spc="0" normalizeH="0" noProof="0" dirty="0" smtClean="0">
                <a:ln>
                  <a:noFill/>
                </a:ln>
                <a:solidFill>
                  <a:schemeClr val="tx1"/>
                </a:solidFill>
                <a:effectLst/>
                <a:uLnTx/>
                <a:uFillTx/>
                <a:latin typeface="+mn-lt"/>
                <a:ea typeface="+mn-ea"/>
                <a:cs typeface="+mn-cs"/>
              </a:rPr>
              <a:t>Organic cation </a:t>
            </a:r>
            <a:r>
              <a:rPr lang="hu-HU" sz="2800" dirty="0" smtClean="0"/>
              <a:t>transporters (OCT, for positive ions</a:t>
            </a:r>
            <a:r>
              <a:rPr kumimoji="0" lang="hu-HU" sz="2800" b="0" i="0" u="none" strike="noStrike" kern="1200" cap="none" spc="0" normalizeH="0" noProof="0" dirty="0" smtClean="0">
                <a:ln>
                  <a:noFill/>
                </a:ln>
                <a:solidFill>
                  <a:schemeClr val="tx1"/>
                </a:solidFill>
                <a:effectLst/>
                <a:uLnTx/>
                <a:uFillTx/>
                <a:latin typeface="+mn-lt"/>
                <a:ea typeface="+mn-ea"/>
                <a:cs typeface="+mn-cs"/>
              </a:rPr>
              <a:t>)</a:t>
            </a:r>
          </a:p>
          <a:p>
            <a:pPr marL="342900" lvl="0" indent="-342900">
              <a:spcBef>
                <a:spcPct val="20000"/>
              </a:spcBef>
              <a:buFont typeface="Arial"/>
              <a:buChar char="•"/>
              <a:defRPr/>
            </a:pPr>
            <a:endParaRPr lang="hu-HU" sz="2800" baseline="0" dirty="0" smtClean="0"/>
          </a:p>
          <a:p>
            <a:pPr marL="342900" lvl="0" indent="-342900">
              <a:spcBef>
                <a:spcPct val="20000"/>
              </a:spcBef>
              <a:buFont typeface="Arial"/>
              <a:buChar char="•"/>
              <a:defRPr/>
            </a:pPr>
            <a:r>
              <a:rPr lang="hu-HU" sz="2800" dirty="0" smtClean="0"/>
              <a:t>Peptide transporters (PEPT)</a:t>
            </a:r>
          </a:p>
          <a:p>
            <a:pPr marL="342900" lvl="0" indent="-342900">
              <a:spcBef>
                <a:spcPct val="20000"/>
              </a:spcBef>
              <a:buFont typeface="Arial"/>
              <a:buChar char="•"/>
              <a:defRPr/>
            </a:pPr>
            <a:endParaRPr kumimoji="0" lang="hu-HU" sz="2800" b="0" i="0" u="none" strike="noStrike" kern="1200" cap="none" spc="0" normalizeH="0" baseline="0" noProof="0" dirty="0" smtClean="0">
              <a:ln>
                <a:noFill/>
              </a:ln>
              <a:solidFill>
                <a:schemeClr val="tx1"/>
              </a:solidFill>
              <a:effectLst/>
              <a:uLnTx/>
              <a:uFillTx/>
              <a:latin typeface="+mn-lt"/>
              <a:ea typeface="+mn-ea"/>
              <a:cs typeface="+mn-cs"/>
            </a:endParaRPr>
          </a:p>
          <a:p>
            <a:pPr marL="342900" lvl="0" indent="-342900">
              <a:spcBef>
                <a:spcPct val="20000"/>
              </a:spcBef>
              <a:buFont typeface="Arial"/>
              <a:buChar char="•"/>
              <a:defRPr/>
            </a:pPr>
            <a:r>
              <a:rPr lang="hu-HU" sz="2800" dirty="0" smtClean="0"/>
              <a:t>All members of the solute carrier family (SLC)</a:t>
            </a:r>
          </a:p>
          <a:p>
            <a:pPr marL="342900" lvl="0" indent="-342900">
              <a:spcBef>
                <a:spcPct val="20000"/>
              </a:spcBef>
              <a:buFont typeface="Arial"/>
              <a:buChar char="•"/>
              <a:defRPr/>
            </a:pPr>
            <a:r>
              <a:rPr kumimoji="0" lang="hu-HU" sz="2800" b="0" i="0" u="none" strike="noStrike" kern="1200" cap="none" spc="0" normalizeH="0" baseline="0" noProof="0" dirty="0" smtClean="0">
                <a:ln>
                  <a:noFill/>
                </a:ln>
                <a:solidFill>
                  <a:schemeClr val="tx1"/>
                </a:solidFill>
                <a:effectLst/>
                <a:uLnTx/>
                <a:uFillTx/>
                <a:latin typeface="+mn-lt"/>
                <a:ea typeface="+mn-ea"/>
                <a:cs typeface="+mn-cs"/>
              </a:rPr>
              <a:t>Numerous</a:t>
            </a:r>
            <a:r>
              <a:rPr kumimoji="0" lang="hu-HU" sz="2800" b="0" i="0" u="none" strike="noStrike" kern="1200" cap="none" spc="0" normalizeH="0" noProof="0" dirty="0" smtClean="0">
                <a:ln>
                  <a:noFill/>
                </a:ln>
                <a:solidFill>
                  <a:schemeClr val="tx1"/>
                </a:solidFill>
                <a:effectLst/>
                <a:uLnTx/>
                <a:uFillTx/>
                <a:latin typeface="+mn-lt"/>
                <a:ea typeface="+mn-ea"/>
                <a:cs typeface="+mn-cs"/>
              </a:rPr>
              <a:t> polymorphisms.</a:t>
            </a:r>
            <a:endParaRPr kumimoji="0" lang="hu-HU" sz="28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p:txBody>
          <a:bodyPr/>
          <a:lstStyle/>
          <a:p>
            <a:pPr eaLnBrk="1" hangingPunct="1">
              <a:defRPr/>
            </a:pPr>
            <a:r>
              <a:rPr lang="en-US">
                <a:ea typeface="+mj-ea"/>
                <a:cs typeface="+mj-cs"/>
              </a:rPr>
              <a:t>Genetic Variation in OCT1</a:t>
            </a:r>
          </a:p>
        </p:txBody>
      </p:sp>
      <p:pic>
        <p:nvPicPr>
          <p:cNvPr id="95235" name="Picture 5"/>
          <p:cNvPicPr>
            <a:picLocks noChangeAspect="1" noChangeArrowheads="1"/>
          </p:cNvPicPr>
          <p:nvPr/>
        </p:nvPicPr>
        <p:blipFill>
          <a:blip r:embed="rId3"/>
          <a:srcRect/>
          <a:stretch>
            <a:fillRect/>
          </a:stretch>
        </p:blipFill>
        <p:spPr bwMode="auto">
          <a:xfrm>
            <a:off x="457200" y="1828800"/>
            <a:ext cx="8229600" cy="4621213"/>
          </a:xfrm>
          <a:prstGeom prst="rect">
            <a:avLst/>
          </a:prstGeom>
          <a:noFill/>
          <a:ln w="9525">
            <a:noFill/>
            <a:miter lim="800000"/>
            <a:headEnd/>
            <a:tailEnd/>
          </a:ln>
        </p:spPr>
      </p:pic>
      <p:sp>
        <p:nvSpPr>
          <p:cNvPr id="95236" name="Text Box 6"/>
          <p:cNvSpPr txBox="1">
            <a:spLocks noChangeArrowheads="1"/>
          </p:cNvSpPr>
          <p:nvPr/>
        </p:nvSpPr>
        <p:spPr bwMode="auto">
          <a:xfrm>
            <a:off x="6248400" y="6491288"/>
            <a:ext cx="2362200" cy="366712"/>
          </a:xfrm>
          <a:prstGeom prst="rect">
            <a:avLst/>
          </a:prstGeom>
          <a:noFill/>
          <a:ln w="9525">
            <a:noFill/>
            <a:miter lim="800000"/>
            <a:headEnd/>
            <a:tailEnd/>
          </a:ln>
        </p:spPr>
        <p:txBody>
          <a:bodyPr>
            <a:prstTxWarp prst="textNoShape">
              <a:avLst/>
            </a:prstTxWarp>
            <a:spAutoFit/>
          </a:bodyPr>
          <a:lstStyle/>
          <a:p>
            <a:pPr>
              <a:spcBef>
                <a:spcPct val="50000"/>
              </a:spcBef>
            </a:pPr>
            <a:r>
              <a:rPr lang="en-US">
                <a:latin typeface="Garamond" charset="0"/>
              </a:rPr>
              <a:t>Shu et al PNAS 2003</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Rot="1" noChangeArrowheads="1"/>
          </p:cNvSpPr>
          <p:nvPr>
            <p:ph type="title"/>
          </p:nvPr>
        </p:nvSpPr>
        <p:spPr>
          <a:xfrm>
            <a:off x="685800" y="228600"/>
            <a:ext cx="7772400" cy="1143000"/>
          </a:xfrm>
        </p:spPr>
        <p:txBody>
          <a:bodyPr/>
          <a:lstStyle/>
          <a:p>
            <a:pPr eaLnBrk="1" hangingPunct="1">
              <a:defRPr/>
            </a:pPr>
            <a:r>
              <a:rPr lang="en-US" b="0">
                <a:latin typeface="Calibri"/>
                <a:ea typeface="+mj-ea"/>
                <a:cs typeface="Calibri"/>
              </a:rPr>
              <a:t>Pharmacogenetics</a:t>
            </a:r>
            <a:endParaRPr lang="en-US">
              <a:latin typeface="Calibri"/>
              <a:ea typeface="+mj-ea"/>
              <a:cs typeface="Calibri"/>
            </a:endParaRPr>
          </a:p>
        </p:txBody>
      </p:sp>
      <p:sp>
        <p:nvSpPr>
          <p:cNvPr id="116739" name="Text Box 3"/>
          <p:cNvSpPr txBox="1">
            <a:spLocks noChangeArrowheads="1"/>
          </p:cNvSpPr>
          <p:nvPr/>
        </p:nvSpPr>
        <p:spPr bwMode="auto">
          <a:xfrm>
            <a:off x="2490083" y="1600200"/>
            <a:ext cx="4124146" cy="830997"/>
          </a:xfrm>
          <a:prstGeom prst="rect">
            <a:avLst/>
          </a:prstGeom>
          <a:noFill/>
          <a:ln w="15875">
            <a:noFill/>
            <a:miter lim="800000"/>
            <a:headEnd/>
            <a:tailEnd/>
          </a:ln>
          <a:effectLst/>
        </p:spPr>
        <p:txBody>
          <a:bodyPr wrap="none">
            <a:prstTxWarp prst="textNoShape">
              <a:avLst/>
            </a:prstTxWarp>
            <a:spAutoFit/>
          </a:bodyPr>
          <a:lstStyle/>
          <a:p>
            <a:pPr algn="ctr">
              <a:defRPr/>
            </a:pPr>
            <a:r>
              <a:rPr lang="en-US" sz="2400" b="1">
                <a:latin typeface="Calibri"/>
                <a:cs typeface="Calibri"/>
              </a:rPr>
              <a:t>Implications of polymorphisms</a:t>
            </a:r>
          </a:p>
          <a:p>
            <a:pPr algn="ctr">
              <a:defRPr/>
            </a:pPr>
            <a:r>
              <a:rPr lang="en-US" sz="2400" b="1">
                <a:latin typeface="Calibri"/>
                <a:cs typeface="Calibri"/>
              </a:rPr>
              <a:t>on Pharmacokinetics</a:t>
            </a:r>
            <a:endParaRPr lang="en-US" sz="2400" b="1">
              <a:effectLst>
                <a:outerShdw blurRad="38100" dist="38100" dir="2700000" algn="tl">
                  <a:srgbClr val="000000"/>
                </a:outerShdw>
              </a:effectLst>
              <a:latin typeface="Calibri"/>
              <a:cs typeface="Calibri"/>
            </a:endParaRPr>
          </a:p>
        </p:txBody>
      </p:sp>
      <p:sp>
        <p:nvSpPr>
          <p:cNvPr id="55300" name="Text Box 4"/>
          <p:cNvSpPr txBox="1">
            <a:spLocks noChangeArrowheads="1"/>
          </p:cNvSpPr>
          <p:nvPr/>
        </p:nvSpPr>
        <p:spPr bwMode="auto">
          <a:xfrm>
            <a:off x="2413883" y="4648200"/>
            <a:ext cx="4124146" cy="830997"/>
          </a:xfrm>
          <a:prstGeom prst="rect">
            <a:avLst/>
          </a:prstGeom>
          <a:noFill/>
          <a:ln w="15875">
            <a:noFill/>
            <a:miter lim="800000"/>
            <a:headEnd/>
            <a:tailEnd/>
          </a:ln>
        </p:spPr>
        <p:txBody>
          <a:bodyPr wrap="none">
            <a:prstTxWarp prst="textNoShape">
              <a:avLst/>
            </a:prstTxWarp>
            <a:spAutoFit/>
          </a:bodyPr>
          <a:lstStyle/>
          <a:p>
            <a:pPr algn="ctr"/>
            <a:r>
              <a:rPr lang="en-US" sz="2400" b="1">
                <a:latin typeface="Calibri"/>
                <a:cs typeface="Calibri"/>
              </a:rPr>
              <a:t>Implications of polymorphisms</a:t>
            </a:r>
          </a:p>
          <a:p>
            <a:pPr algn="ctr"/>
            <a:r>
              <a:rPr lang="en-US" sz="2400" b="1">
                <a:latin typeface="Calibri"/>
                <a:cs typeface="Calibri"/>
              </a:rPr>
              <a:t>on Drug Effect</a:t>
            </a:r>
            <a:r>
              <a:rPr lang="en-US" b="1">
                <a:latin typeface="Calibri"/>
                <a:cs typeface="Calibri"/>
              </a:rPr>
              <a:t> </a:t>
            </a:r>
          </a:p>
        </p:txBody>
      </p:sp>
      <p:sp>
        <p:nvSpPr>
          <p:cNvPr id="55301" name="Text Box 5"/>
          <p:cNvSpPr txBox="1">
            <a:spLocks noChangeArrowheads="1"/>
          </p:cNvSpPr>
          <p:nvPr/>
        </p:nvSpPr>
        <p:spPr bwMode="auto">
          <a:xfrm>
            <a:off x="3352800" y="2590800"/>
            <a:ext cx="2606675" cy="1465263"/>
          </a:xfrm>
          <a:prstGeom prst="rect">
            <a:avLst/>
          </a:prstGeom>
          <a:noFill/>
          <a:ln w="15875">
            <a:noFill/>
            <a:miter lim="800000"/>
            <a:headEnd/>
            <a:tailEnd/>
          </a:ln>
        </p:spPr>
        <p:txBody>
          <a:bodyPr>
            <a:prstTxWarp prst="textNoShape">
              <a:avLst/>
            </a:prstTxWarp>
            <a:spAutoFit/>
          </a:bodyPr>
          <a:lstStyle/>
          <a:p>
            <a:pPr>
              <a:buFont typeface="Times" charset="0"/>
              <a:buChar char="•"/>
            </a:pPr>
            <a:r>
              <a:rPr lang="en-US" sz="1600" b="1" dirty="0">
                <a:latin typeface="Calibri"/>
                <a:cs typeface="Calibri"/>
              </a:rPr>
              <a:t> </a:t>
            </a:r>
            <a:r>
              <a:rPr lang="en-US" b="1" dirty="0">
                <a:latin typeface="Calibri"/>
                <a:cs typeface="Calibri"/>
              </a:rPr>
              <a:t>Drug Absorption</a:t>
            </a:r>
          </a:p>
          <a:p>
            <a:pPr>
              <a:buFont typeface="Times" charset="0"/>
              <a:buChar char="•"/>
            </a:pPr>
            <a:r>
              <a:rPr lang="en-US" b="1" dirty="0">
                <a:latin typeface="Calibri"/>
                <a:cs typeface="Calibri"/>
              </a:rPr>
              <a:t> Drug Distribution</a:t>
            </a:r>
            <a:r>
              <a:rPr lang="en-US" dirty="0">
                <a:latin typeface="Calibri"/>
                <a:cs typeface="Calibri"/>
              </a:rPr>
              <a:t> </a:t>
            </a:r>
          </a:p>
          <a:p>
            <a:pPr>
              <a:buFont typeface="Times" charset="0"/>
              <a:buChar char="•"/>
            </a:pPr>
            <a:r>
              <a:rPr lang="en-US" dirty="0">
                <a:latin typeface="Calibri"/>
                <a:cs typeface="Calibri"/>
              </a:rPr>
              <a:t> </a:t>
            </a:r>
            <a:r>
              <a:rPr lang="en-US" b="1" dirty="0">
                <a:latin typeface="Calibri"/>
                <a:cs typeface="Calibri"/>
              </a:rPr>
              <a:t>Drug Elimination</a:t>
            </a:r>
          </a:p>
          <a:p>
            <a:pPr>
              <a:buFont typeface="Times" charset="0"/>
              <a:buChar char="•"/>
            </a:pPr>
            <a:r>
              <a:rPr lang="en-US" b="1" dirty="0">
                <a:latin typeface="Calibri"/>
                <a:cs typeface="Calibri"/>
              </a:rPr>
              <a:t> Drug Metabolism</a:t>
            </a:r>
          </a:p>
          <a:p>
            <a:pPr>
              <a:buFont typeface="Times" charset="0"/>
              <a:buChar char="•"/>
            </a:pPr>
            <a:r>
              <a:rPr lang="en-US" dirty="0">
                <a:solidFill>
                  <a:srgbClr val="FF0000"/>
                </a:solidFill>
                <a:latin typeface="Calibri"/>
                <a:cs typeface="Calibri"/>
              </a:rPr>
              <a:t> </a:t>
            </a:r>
            <a:r>
              <a:rPr lang="en-US" b="1" dirty="0">
                <a:solidFill>
                  <a:srgbClr val="FF0000"/>
                </a:solidFill>
                <a:latin typeface="Calibri"/>
                <a:cs typeface="Calibri"/>
              </a:rPr>
              <a:t>Drug Activation</a:t>
            </a:r>
          </a:p>
        </p:txBody>
      </p:sp>
      <p:sp>
        <p:nvSpPr>
          <p:cNvPr id="116742" name="Text Box 6"/>
          <p:cNvSpPr txBox="1">
            <a:spLocks noChangeArrowheads="1"/>
          </p:cNvSpPr>
          <p:nvPr/>
        </p:nvSpPr>
        <p:spPr bwMode="auto">
          <a:xfrm>
            <a:off x="6765925" y="3716338"/>
            <a:ext cx="184150" cy="244475"/>
          </a:xfrm>
          <a:prstGeom prst="rect">
            <a:avLst/>
          </a:prstGeom>
          <a:noFill/>
          <a:ln w="15875">
            <a:noFill/>
            <a:miter lim="800000"/>
            <a:headEnd/>
            <a:tailEnd/>
          </a:ln>
          <a:effectLst/>
        </p:spPr>
        <p:txBody>
          <a:bodyPr wrap="none">
            <a:prstTxWarp prst="textNoShape">
              <a:avLst/>
            </a:prstTxWarp>
            <a:spAutoFit/>
          </a:bodyPr>
          <a:lstStyle/>
          <a:p>
            <a:pPr>
              <a:defRPr/>
            </a:pPr>
            <a:endParaRPr lang="en-US" sz="1000" b="1">
              <a:effectLst>
                <a:outerShdw blurRad="38100" dist="38100" dir="2700000" algn="tl">
                  <a:srgbClr val="000000"/>
                </a:outerShdw>
              </a:effectLst>
              <a:latin typeface="Calibri"/>
              <a:cs typeface="Calibri"/>
            </a:endParaRPr>
          </a:p>
        </p:txBody>
      </p:sp>
      <p:sp>
        <p:nvSpPr>
          <p:cNvPr id="116743" name="Text Box 7"/>
          <p:cNvSpPr txBox="1">
            <a:spLocks noChangeArrowheads="1"/>
          </p:cNvSpPr>
          <p:nvPr/>
        </p:nvSpPr>
        <p:spPr bwMode="auto">
          <a:xfrm>
            <a:off x="3276600" y="5462588"/>
            <a:ext cx="1749197" cy="646331"/>
          </a:xfrm>
          <a:prstGeom prst="rect">
            <a:avLst/>
          </a:prstGeom>
          <a:noFill/>
          <a:ln w="15875">
            <a:noFill/>
            <a:miter lim="800000"/>
            <a:headEnd/>
            <a:tailEnd/>
          </a:ln>
          <a:effectLst/>
        </p:spPr>
        <p:txBody>
          <a:bodyPr wrap="none">
            <a:prstTxWarp prst="textNoShape">
              <a:avLst/>
            </a:prstTxWarp>
            <a:spAutoFit/>
          </a:bodyPr>
          <a:lstStyle/>
          <a:p>
            <a:pPr>
              <a:buFont typeface="Times" charset="0"/>
              <a:buChar char="•"/>
              <a:defRPr/>
            </a:pPr>
            <a:r>
              <a:rPr lang="en-US" b="1">
                <a:latin typeface="Calibri"/>
                <a:cs typeface="Calibri"/>
              </a:rPr>
              <a:t> Receptors</a:t>
            </a:r>
          </a:p>
          <a:p>
            <a:pPr>
              <a:buFont typeface="Times" charset="0"/>
              <a:buChar char="•"/>
              <a:defRPr/>
            </a:pPr>
            <a:r>
              <a:rPr lang="en-US" b="1">
                <a:latin typeface="Calibri"/>
                <a:cs typeface="Calibri"/>
              </a:rPr>
              <a:t> Target Proteins</a:t>
            </a:r>
            <a:endParaRPr lang="en-US" b="1">
              <a:effectLst>
                <a:outerShdw blurRad="38100" dist="38100" dir="2700000" algn="tl">
                  <a:srgbClr val="000000"/>
                </a:outerShdw>
              </a:effectLst>
              <a:latin typeface="Calibri"/>
              <a:cs typeface="Calibri"/>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Rot="1" noChangeArrowheads="1"/>
          </p:cNvSpPr>
          <p:nvPr>
            <p:ph type="title"/>
          </p:nvPr>
        </p:nvSpPr>
        <p:spPr/>
        <p:txBody>
          <a:bodyPr/>
          <a:lstStyle/>
          <a:p>
            <a:pPr eaLnBrk="1" hangingPunct="1">
              <a:defRPr/>
            </a:pPr>
            <a:r>
              <a:rPr lang="en-US">
                <a:ea typeface="+mj-ea"/>
                <a:cs typeface="+mj-cs"/>
              </a:rPr>
              <a:t>Tamoxifen</a:t>
            </a:r>
          </a:p>
        </p:txBody>
      </p:sp>
      <p:sp>
        <p:nvSpPr>
          <p:cNvPr id="94211" name="Rectangle 3"/>
          <p:cNvSpPr>
            <a:spLocks noGrp="1" noChangeArrowheads="1"/>
          </p:cNvSpPr>
          <p:nvPr>
            <p:ph type="body" idx="1"/>
          </p:nvPr>
        </p:nvSpPr>
        <p:spPr>
          <a:xfrm>
            <a:off x="457200" y="1600200"/>
            <a:ext cx="8458200" cy="4525963"/>
          </a:xfrm>
        </p:spPr>
        <p:txBody>
          <a:bodyPr/>
          <a:lstStyle/>
          <a:p>
            <a:pPr eaLnBrk="1" hangingPunct="1">
              <a:defRPr/>
            </a:pPr>
            <a:r>
              <a:rPr lang="en-US">
                <a:ea typeface="+mn-ea"/>
                <a:cs typeface="+mn-cs"/>
              </a:rPr>
              <a:t>SERM</a:t>
            </a:r>
          </a:p>
          <a:p>
            <a:pPr eaLnBrk="1" hangingPunct="1">
              <a:defRPr/>
            </a:pPr>
            <a:r>
              <a:rPr lang="en-US">
                <a:ea typeface="+mn-ea"/>
                <a:cs typeface="+mn-cs"/>
              </a:rPr>
              <a:t>Used for adjuvant therapy in ER/PR+ breast CA</a:t>
            </a:r>
          </a:p>
          <a:p>
            <a:pPr eaLnBrk="1" hangingPunct="1">
              <a:defRPr/>
            </a:pPr>
            <a:r>
              <a:rPr lang="en-US">
                <a:ea typeface="+mn-ea"/>
                <a:cs typeface="+mn-cs"/>
              </a:rPr>
              <a:t>Metabolite Endoxifen is 100x more effective than parent compound</a:t>
            </a:r>
          </a:p>
          <a:p>
            <a:pPr eaLnBrk="1" hangingPunct="1">
              <a:defRPr/>
            </a:pPr>
            <a:r>
              <a:rPr lang="en-US">
                <a:ea typeface="+mn-ea"/>
                <a:cs typeface="+mn-cs"/>
              </a:rPr>
              <a:t>CYP2D6 mediates activation of Tamoxifen to Endoxifen</a:t>
            </a:r>
          </a:p>
          <a:p>
            <a:pPr eaLnBrk="1" hangingPunct="1">
              <a:defRPr/>
            </a:pPr>
            <a:endParaRPr lang="en-US">
              <a:ea typeface="+mn-ea"/>
              <a:cs typeface="+mn-cs"/>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7" name="Rectangle 5"/>
          <p:cNvSpPr>
            <a:spLocks noGrp="1" noRot="1" noChangeArrowheads="1"/>
          </p:cNvSpPr>
          <p:nvPr>
            <p:ph type="title"/>
          </p:nvPr>
        </p:nvSpPr>
        <p:spPr>
          <a:xfrm>
            <a:off x="228600" y="1828800"/>
            <a:ext cx="3276600" cy="1143000"/>
          </a:xfrm>
        </p:spPr>
        <p:txBody>
          <a:bodyPr>
            <a:normAutofit fontScale="90000"/>
          </a:bodyPr>
          <a:lstStyle/>
          <a:p>
            <a:pPr eaLnBrk="1" hangingPunct="1">
              <a:defRPr/>
            </a:pPr>
            <a:r>
              <a:rPr lang="en-US" sz="4000">
                <a:ea typeface="+mj-ea"/>
                <a:cs typeface="+mj-cs"/>
              </a:rPr>
              <a:t>Tamoxifen</a:t>
            </a:r>
            <a:br>
              <a:rPr lang="en-US" sz="4000">
                <a:ea typeface="+mj-ea"/>
                <a:cs typeface="+mj-cs"/>
              </a:rPr>
            </a:br>
            <a:r>
              <a:rPr lang="en-US" sz="4000">
                <a:ea typeface="+mj-ea"/>
                <a:cs typeface="+mj-cs"/>
              </a:rPr>
              <a:t/>
            </a:r>
            <a:br>
              <a:rPr lang="en-US" sz="4000">
                <a:ea typeface="+mj-ea"/>
                <a:cs typeface="+mj-cs"/>
              </a:rPr>
            </a:br>
            <a:r>
              <a:rPr lang="en-US" sz="3200">
                <a:ea typeface="+mj-ea"/>
                <a:cs typeface="+mj-cs"/>
              </a:rPr>
              <a:t>Importance of CYP2D6</a:t>
            </a:r>
          </a:p>
        </p:txBody>
      </p:sp>
      <p:pic>
        <p:nvPicPr>
          <p:cNvPr id="58371" name="Picture 4" descr="tamoxifen"/>
          <p:cNvPicPr>
            <a:picLocks noGrp="1" noChangeAspect="1" noChangeArrowheads="1"/>
          </p:cNvPicPr>
          <p:nvPr>
            <p:ph idx="1"/>
          </p:nvPr>
        </p:nvPicPr>
        <p:blipFill>
          <a:blip r:embed="rId2"/>
          <a:srcRect/>
          <a:stretch>
            <a:fillRect/>
          </a:stretch>
        </p:blipFill>
        <p:spPr>
          <a:xfrm>
            <a:off x="3429000" y="228600"/>
            <a:ext cx="5284788" cy="6172200"/>
          </a:xfrm>
          <a:noFill/>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rrowheads="1"/>
          </p:cNvSpPr>
          <p:nvPr>
            <p:ph type="title"/>
          </p:nvPr>
        </p:nvSpPr>
        <p:spPr>
          <a:xfrm>
            <a:off x="685800" y="228600"/>
            <a:ext cx="7772400" cy="1143000"/>
          </a:xfrm>
        </p:spPr>
        <p:txBody>
          <a:bodyPr/>
          <a:lstStyle/>
          <a:p>
            <a:pPr eaLnBrk="1" hangingPunct="1">
              <a:defRPr/>
            </a:pPr>
            <a:r>
              <a:rPr lang="en-US" b="0">
                <a:latin typeface="Calibri"/>
                <a:ea typeface="+mj-ea"/>
                <a:cs typeface="Calibri"/>
              </a:rPr>
              <a:t>Pharmacogenetics</a:t>
            </a:r>
            <a:endParaRPr lang="en-US">
              <a:latin typeface="Calibri"/>
              <a:ea typeface="+mj-ea"/>
              <a:cs typeface="Calibri"/>
            </a:endParaRPr>
          </a:p>
        </p:txBody>
      </p:sp>
      <p:sp>
        <p:nvSpPr>
          <p:cNvPr id="46083" name="Text Box 3"/>
          <p:cNvSpPr txBox="1">
            <a:spLocks noChangeArrowheads="1"/>
          </p:cNvSpPr>
          <p:nvPr/>
        </p:nvSpPr>
        <p:spPr bwMode="auto">
          <a:xfrm>
            <a:off x="2490083" y="1600200"/>
            <a:ext cx="4124146" cy="830997"/>
          </a:xfrm>
          <a:prstGeom prst="rect">
            <a:avLst/>
          </a:prstGeom>
          <a:noFill/>
          <a:ln w="15875">
            <a:noFill/>
            <a:miter lim="800000"/>
            <a:headEnd/>
            <a:tailEnd/>
          </a:ln>
          <a:effectLst/>
        </p:spPr>
        <p:txBody>
          <a:bodyPr wrap="none">
            <a:prstTxWarp prst="textNoShape">
              <a:avLst/>
            </a:prstTxWarp>
            <a:spAutoFit/>
          </a:bodyPr>
          <a:lstStyle/>
          <a:p>
            <a:pPr algn="ctr">
              <a:defRPr/>
            </a:pPr>
            <a:r>
              <a:rPr lang="en-US" sz="2400" b="1">
                <a:latin typeface="Calibri"/>
                <a:cs typeface="Calibri"/>
              </a:rPr>
              <a:t>Implications of polymorphisms</a:t>
            </a:r>
          </a:p>
          <a:p>
            <a:pPr algn="ctr">
              <a:defRPr/>
            </a:pPr>
            <a:r>
              <a:rPr lang="en-US" sz="2400" b="1">
                <a:latin typeface="Calibri"/>
                <a:cs typeface="Calibri"/>
              </a:rPr>
              <a:t>on Pharmacokinetics</a:t>
            </a:r>
            <a:endParaRPr lang="en-US" sz="2400" b="1">
              <a:effectLst>
                <a:outerShdw blurRad="38100" dist="38100" dir="2700000" algn="tl">
                  <a:srgbClr val="000000"/>
                </a:outerShdw>
              </a:effectLst>
              <a:latin typeface="Calibri"/>
              <a:cs typeface="Calibri"/>
            </a:endParaRPr>
          </a:p>
        </p:txBody>
      </p:sp>
      <p:sp>
        <p:nvSpPr>
          <p:cNvPr id="59396" name="Text Box 4"/>
          <p:cNvSpPr txBox="1">
            <a:spLocks noChangeArrowheads="1"/>
          </p:cNvSpPr>
          <p:nvPr/>
        </p:nvSpPr>
        <p:spPr bwMode="auto">
          <a:xfrm>
            <a:off x="2413883" y="4419600"/>
            <a:ext cx="4124146" cy="830997"/>
          </a:xfrm>
          <a:prstGeom prst="rect">
            <a:avLst/>
          </a:prstGeom>
          <a:noFill/>
          <a:ln w="15875">
            <a:noFill/>
            <a:miter lim="800000"/>
            <a:headEnd/>
            <a:tailEnd/>
          </a:ln>
        </p:spPr>
        <p:txBody>
          <a:bodyPr wrap="none">
            <a:prstTxWarp prst="textNoShape">
              <a:avLst/>
            </a:prstTxWarp>
            <a:spAutoFit/>
          </a:bodyPr>
          <a:lstStyle/>
          <a:p>
            <a:pPr algn="ctr"/>
            <a:r>
              <a:rPr lang="en-US" sz="2400" b="1">
                <a:latin typeface="Calibri"/>
                <a:cs typeface="Calibri"/>
              </a:rPr>
              <a:t>Implications of polymorphisms</a:t>
            </a:r>
          </a:p>
          <a:p>
            <a:pPr algn="ctr"/>
            <a:r>
              <a:rPr lang="en-US" sz="2400" b="1">
                <a:latin typeface="Calibri"/>
                <a:cs typeface="Calibri"/>
              </a:rPr>
              <a:t>on Drug Effect</a:t>
            </a:r>
            <a:r>
              <a:rPr lang="en-US" b="1">
                <a:latin typeface="Calibri"/>
                <a:cs typeface="Calibri"/>
              </a:rPr>
              <a:t> </a:t>
            </a:r>
          </a:p>
        </p:txBody>
      </p:sp>
      <p:sp>
        <p:nvSpPr>
          <p:cNvPr id="59397" name="Text Box 5"/>
          <p:cNvSpPr txBox="1">
            <a:spLocks noChangeArrowheads="1"/>
          </p:cNvSpPr>
          <p:nvPr/>
        </p:nvSpPr>
        <p:spPr bwMode="auto">
          <a:xfrm>
            <a:off x="3352800" y="2590800"/>
            <a:ext cx="2606675" cy="1314450"/>
          </a:xfrm>
          <a:prstGeom prst="rect">
            <a:avLst/>
          </a:prstGeom>
          <a:noFill/>
          <a:ln w="15875">
            <a:noFill/>
            <a:miter lim="800000"/>
            <a:headEnd/>
            <a:tailEnd/>
          </a:ln>
        </p:spPr>
        <p:txBody>
          <a:bodyPr>
            <a:prstTxWarp prst="textNoShape">
              <a:avLst/>
            </a:prstTxWarp>
            <a:spAutoFit/>
          </a:bodyPr>
          <a:lstStyle/>
          <a:p>
            <a:pPr>
              <a:buFont typeface="Times" charset="0"/>
              <a:buChar char="•"/>
            </a:pPr>
            <a:r>
              <a:rPr lang="en-US" sz="1600" b="1">
                <a:latin typeface="Calibri"/>
                <a:cs typeface="Calibri"/>
              </a:rPr>
              <a:t> Drug Absorption</a:t>
            </a:r>
          </a:p>
          <a:p>
            <a:pPr>
              <a:buFont typeface="Times" charset="0"/>
              <a:buChar char="•"/>
            </a:pPr>
            <a:r>
              <a:rPr lang="en-US" sz="1600" b="1">
                <a:latin typeface="Calibri"/>
                <a:cs typeface="Calibri"/>
              </a:rPr>
              <a:t> Drug Metabolism</a:t>
            </a:r>
          </a:p>
          <a:p>
            <a:pPr>
              <a:buFont typeface="Times" charset="0"/>
              <a:buChar char="•"/>
            </a:pPr>
            <a:r>
              <a:rPr lang="en-US" sz="1600" b="1">
                <a:latin typeface="Calibri"/>
                <a:cs typeface="Calibri"/>
              </a:rPr>
              <a:t> Drug Elimination</a:t>
            </a:r>
          </a:p>
          <a:p>
            <a:pPr>
              <a:buFont typeface="Times" charset="0"/>
              <a:buChar char="•"/>
            </a:pPr>
            <a:r>
              <a:rPr lang="en-US" sz="1600" b="1">
                <a:latin typeface="Calibri"/>
                <a:cs typeface="Calibri"/>
              </a:rPr>
              <a:t> Drug Distribution</a:t>
            </a:r>
          </a:p>
          <a:p>
            <a:pPr>
              <a:buFont typeface="Times" charset="0"/>
              <a:buChar char="•"/>
            </a:pPr>
            <a:r>
              <a:rPr lang="en-US" sz="1600" b="1">
                <a:latin typeface="Calibri"/>
                <a:cs typeface="Calibri"/>
              </a:rPr>
              <a:t> Drug Activation</a:t>
            </a:r>
          </a:p>
        </p:txBody>
      </p:sp>
      <p:sp>
        <p:nvSpPr>
          <p:cNvPr id="46086" name="Text Box 6"/>
          <p:cNvSpPr txBox="1">
            <a:spLocks noChangeArrowheads="1"/>
          </p:cNvSpPr>
          <p:nvPr/>
        </p:nvSpPr>
        <p:spPr bwMode="auto">
          <a:xfrm>
            <a:off x="6765925" y="3716338"/>
            <a:ext cx="184150" cy="244475"/>
          </a:xfrm>
          <a:prstGeom prst="rect">
            <a:avLst/>
          </a:prstGeom>
          <a:noFill/>
          <a:ln w="15875">
            <a:noFill/>
            <a:miter lim="800000"/>
            <a:headEnd/>
            <a:tailEnd/>
          </a:ln>
          <a:effectLst/>
        </p:spPr>
        <p:txBody>
          <a:bodyPr wrap="none">
            <a:prstTxWarp prst="textNoShape">
              <a:avLst/>
            </a:prstTxWarp>
            <a:spAutoFit/>
          </a:bodyPr>
          <a:lstStyle/>
          <a:p>
            <a:pPr>
              <a:defRPr/>
            </a:pPr>
            <a:endParaRPr lang="en-US" sz="1000" b="1">
              <a:effectLst>
                <a:outerShdw blurRad="38100" dist="38100" dir="2700000" algn="tl">
                  <a:srgbClr val="000000"/>
                </a:outerShdw>
              </a:effectLst>
              <a:latin typeface="Calibri"/>
              <a:cs typeface="Calibri"/>
            </a:endParaRPr>
          </a:p>
        </p:txBody>
      </p:sp>
      <p:sp>
        <p:nvSpPr>
          <p:cNvPr id="46087" name="Text Box 7"/>
          <p:cNvSpPr txBox="1">
            <a:spLocks noChangeArrowheads="1"/>
          </p:cNvSpPr>
          <p:nvPr/>
        </p:nvSpPr>
        <p:spPr bwMode="auto">
          <a:xfrm>
            <a:off x="3276600" y="5486400"/>
            <a:ext cx="1569660" cy="584776"/>
          </a:xfrm>
          <a:prstGeom prst="rect">
            <a:avLst/>
          </a:prstGeom>
          <a:noFill/>
          <a:ln w="15875">
            <a:noFill/>
            <a:miter lim="800000"/>
            <a:headEnd/>
            <a:tailEnd/>
          </a:ln>
          <a:effectLst/>
        </p:spPr>
        <p:txBody>
          <a:bodyPr wrap="none">
            <a:prstTxWarp prst="textNoShape">
              <a:avLst/>
            </a:prstTxWarp>
            <a:spAutoFit/>
          </a:bodyPr>
          <a:lstStyle/>
          <a:p>
            <a:pPr>
              <a:buFont typeface="Times" charset="0"/>
              <a:buChar char="•"/>
              <a:defRPr/>
            </a:pPr>
            <a:r>
              <a:rPr lang="en-US" sz="1600" b="1" dirty="0">
                <a:solidFill>
                  <a:srgbClr val="FF0000"/>
                </a:solidFill>
                <a:latin typeface="Calibri"/>
                <a:cs typeface="Calibri"/>
              </a:rPr>
              <a:t> Receptors</a:t>
            </a:r>
          </a:p>
          <a:p>
            <a:pPr>
              <a:buFont typeface="Times" charset="0"/>
              <a:buChar char="•"/>
              <a:defRPr/>
            </a:pPr>
            <a:r>
              <a:rPr lang="en-US" sz="1600" b="1" dirty="0">
                <a:solidFill>
                  <a:srgbClr val="FF0000"/>
                </a:solidFill>
                <a:latin typeface="Calibri"/>
                <a:cs typeface="Calibri"/>
              </a:rPr>
              <a:t> Target Proteins</a:t>
            </a:r>
            <a:endParaRPr lang="en-US" sz="1000" b="1" dirty="0">
              <a:solidFill>
                <a:srgbClr val="FF0000"/>
              </a:solidFill>
              <a:effectLst>
                <a:outerShdw blurRad="38100" dist="38100" dir="2700000" algn="tl">
                  <a:srgbClr val="000000"/>
                </a:outerShdw>
              </a:effectLst>
              <a:latin typeface="Calibri"/>
              <a:cs typeface="Calibri"/>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Rot="1" noChangeArrowheads="1"/>
          </p:cNvSpPr>
          <p:nvPr>
            <p:ph type="title"/>
          </p:nvPr>
        </p:nvSpPr>
        <p:spPr/>
        <p:txBody>
          <a:bodyPr/>
          <a:lstStyle/>
          <a:p>
            <a:pPr eaLnBrk="1" hangingPunct="1">
              <a:defRPr/>
            </a:pPr>
            <a:r>
              <a:rPr lang="en-US">
                <a:ea typeface="+mj-ea"/>
                <a:cs typeface="+mj-cs"/>
              </a:rPr>
              <a:t>Beta Receptor and HTN/CHF</a:t>
            </a:r>
          </a:p>
        </p:txBody>
      </p:sp>
      <p:sp>
        <p:nvSpPr>
          <p:cNvPr id="131075" name="Rectangle 3"/>
          <p:cNvSpPr>
            <a:spLocks noGrp="1" noChangeArrowheads="1"/>
          </p:cNvSpPr>
          <p:nvPr>
            <p:ph type="body" idx="1"/>
          </p:nvPr>
        </p:nvSpPr>
        <p:spPr>
          <a:xfrm>
            <a:off x="457200" y="1295400"/>
            <a:ext cx="8229600" cy="4830763"/>
          </a:xfrm>
        </p:spPr>
        <p:txBody>
          <a:bodyPr/>
          <a:lstStyle/>
          <a:p>
            <a:pPr eaLnBrk="1" hangingPunct="1">
              <a:lnSpc>
                <a:spcPct val="90000"/>
              </a:lnSpc>
              <a:defRPr/>
            </a:pPr>
            <a:r>
              <a:rPr lang="en-US" sz="2800" dirty="0">
                <a:ea typeface="+mn-ea"/>
                <a:cs typeface="+mn-cs"/>
              </a:rPr>
              <a:t>Beta blockers – well named</a:t>
            </a:r>
          </a:p>
          <a:p>
            <a:pPr eaLnBrk="1" hangingPunct="1">
              <a:lnSpc>
                <a:spcPct val="90000"/>
              </a:lnSpc>
              <a:defRPr/>
            </a:pPr>
            <a:r>
              <a:rPr lang="en-US" sz="2800" dirty="0">
                <a:ea typeface="+mn-ea"/>
                <a:cs typeface="+mn-cs"/>
              </a:rPr>
              <a:t>ADRB1 and ADRB2</a:t>
            </a:r>
          </a:p>
          <a:p>
            <a:pPr eaLnBrk="1" hangingPunct="1">
              <a:lnSpc>
                <a:spcPct val="90000"/>
              </a:lnSpc>
              <a:spcBef>
                <a:spcPts val="500"/>
              </a:spcBef>
              <a:spcAft>
                <a:spcPts val="500"/>
              </a:spcAft>
              <a:defRPr/>
            </a:pPr>
            <a:r>
              <a:rPr lang="en-US" sz="2800" dirty="0">
                <a:effectLst/>
                <a:ea typeface="+mn-ea"/>
                <a:cs typeface="+mn-cs"/>
              </a:rPr>
              <a:t>In ADRB1, 2 common functional polymorphisms (Ser49Gly and Gly389Arg).</a:t>
            </a:r>
          </a:p>
          <a:p>
            <a:pPr eaLnBrk="1" hangingPunct="1">
              <a:lnSpc>
                <a:spcPct val="90000"/>
              </a:lnSpc>
              <a:spcBef>
                <a:spcPts val="500"/>
              </a:spcBef>
              <a:spcAft>
                <a:spcPts val="500"/>
              </a:spcAft>
              <a:defRPr/>
            </a:pPr>
            <a:r>
              <a:rPr lang="en-US" sz="2800" dirty="0">
                <a:effectLst/>
                <a:ea typeface="+mn-ea"/>
                <a:cs typeface="+mn-cs"/>
              </a:rPr>
              <a:t>In HTN, pts treated with </a:t>
            </a:r>
            <a:r>
              <a:rPr lang="en-US" sz="2800" dirty="0" err="1">
                <a:effectLst/>
                <a:ea typeface="+mn-ea"/>
                <a:cs typeface="+mn-cs"/>
              </a:rPr>
              <a:t>Metoprolol</a:t>
            </a:r>
            <a:r>
              <a:rPr lang="en-US" sz="2800" dirty="0">
                <a:effectLst/>
                <a:ea typeface="+mn-ea"/>
                <a:cs typeface="+mn-cs"/>
              </a:rPr>
              <a:t>, Gly389:</a:t>
            </a:r>
          </a:p>
          <a:p>
            <a:pPr lvl="1" eaLnBrk="1" hangingPunct="1">
              <a:lnSpc>
                <a:spcPct val="90000"/>
              </a:lnSpc>
              <a:spcBef>
                <a:spcPts val="500"/>
              </a:spcBef>
              <a:spcAft>
                <a:spcPts val="500"/>
              </a:spcAft>
              <a:defRPr/>
            </a:pPr>
            <a:r>
              <a:rPr lang="en-US" sz="2000" dirty="0">
                <a:effectLst/>
              </a:rPr>
              <a:t>WT/WT:  10.4% drop in SBP</a:t>
            </a:r>
          </a:p>
          <a:p>
            <a:pPr lvl="1" eaLnBrk="1" hangingPunct="1">
              <a:lnSpc>
                <a:spcPct val="90000"/>
              </a:lnSpc>
              <a:spcBef>
                <a:spcPts val="500"/>
              </a:spcBef>
              <a:spcAft>
                <a:spcPts val="500"/>
              </a:spcAft>
              <a:defRPr/>
            </a:pPr>
            <a:r>
              <a:rPr lang="en-US" sz="2000" dirty="0">
                <a:effectLst/>
              </a:rPr>
              <a:t>WT/Variant: 2.8%</a:t>
            </a:r>
          </a:p>
          <a:p>
            <a:pPr lvl="1" eaLnBrk="1" hangingPunct="1">
              <a:lnSpc>
                <a:spcPct val="90000"/>
              </a:lnSpc>
              <a:spcBef>
                <a:spcPts val="500"/>
              </a:spcBef>
              <a:spcAft>
                <a:spcPts val="500"/>
              </a:spcAft>
              <a:defRPr/>
            </a:pPr>
            <a:r>
              <a:rPr lang="en-US" sz="2000" dirty="0">
                <a:effectLst/>
              </a:rPr>
              <a:t>Variant/Variant:  1.1%</a:t>
            </a:r>
          </a:p>
          <a:p>
            <a:pPr lvl="1" eaLnBrk="1" hangingPunct="1">
              <a:lnSpc>
                <a:spcPct val="90000"/>
              </a:lnSpc>
              <a:spcBef>
                <a:spcPts val="500"/>
              </a:spcBef>
              <a:spcAft>
                <a:spcPts val="500"/>
              </a:spcAft>
              <a:defRPr/>
            </a:pPr>
            <a:r>
              <a:rPr lang="en-US" sz="2000" dirty="0">
                <a:effectLst/>
              </a:rPr>
              <a:t>Similar differences found in HR and SBP at rest and with exercise</a:t>
            </a:r>
          </a:p>
          <a:p>
            <a:pPr eaLnBrk="1" hangingPunct="1">
              <a:lnSpc>
                <a:spcPct val="90000"/>
              </a:lnSpc>
              <a:defRPr/>
            </a:pPr>
            <a:r>
              <a:rPr lang="en-US" sz="2800" dirty="0">
                <a:effectLst/>
                <a:ea typeface="+mn-ea"/>
                <a:cs typeface="+mn-cs"/>
              </a:rPr>
              <a:t>In CHF, WT patients need more medications/dosages</a:t>
            </a:r>
            <a:endParaRPr lang="en-US" sz="2800" dirty="0">
              <a:ea typeface="+mn-ea"/>
              <a:cs typeface="+mn-cs"/>
            </a:endParaRPr>
          </a:p>
          <a:p>
            <a:pPr eaLnBrk="1" hangingPunct="1">
              <a:lnSpc>
                <a:spcPct val="90000"/>
              </a:lnSpc>
              <a:defRPr/>
            </a:pPr>
            <a:endParaRPr lang="en-US" sz="2800" dirty="0">
              <a:ea typeface="+mn-ea"/>
              <a:cs typeface="+mn-cs"/>
            </a:endParaRPr>
          </a:p>
          <a:p>
            <a:pPr eaLnBrk="1" hangingPunct="1">
              <a:lnSpc>
                <a:spcPct val="90000"/>
              </a:lnSpc>
              <a:defRPr/>
            </a:pPr>
            <a:endParaRPr lang="en-US" sz="2400" dirty="0">
              <a:ea typeface="+mn-ea"/>
              <a:cs typeface="+mn-cs"/>
            </a:endParaRPr>
          </a:p>
        </p:txBody>
      </p:sp>
      <p:sp>
        <p:nvSpPr>
          <p:cNvPr id="61444" name="Text Box 4"/>
          <p:cNvSpPr txBox="1">
            <a:spLocks noChangeArrowheads="1"/>
          </p:cNvSpPr>
          <p:nvPr/>
        </p:nvSpPr>
        <p:spPr bwMode="auto">
          <a:xfrm>
            <a:off x="3549306" y="5943600"/>
            <a:ext cx="4985094" cy="779463"/>
          </a:xfrm>
          <a:prstGeom prst="rect">
            <a:avLst/>
          </a:prstGeom>
          <a:noFill/>
          <a:ln w="9525">
            <a:noFill/>
            <a:miter lim="800000"/>
            <a:headEnd/>
            <a:tailEnd/>
          </a:ln>
        </p:spPr>
        <p:txBody>
          <a:bodyPr wrap="square">
            <a:prstTxWarp prst="textNoShape">
              <a:avLst/>
            </a:prstTxWarp>
            <a:spAutoFit/>
          </a:bodyPr>
          <a:lstStyle/>
          <a:p>
            <a:pPr>
              <a:spcBef>
                <a:spcPct val="50000"/>
              </a:spcBef>
            </a:pPr>
            <a:r>
              <a:rPr lang="en-US" dirty="0"/>
              <a:t>Liu J et al.  </a:t>
            </a:r>
            <a:r>
              <a:rPr lang="en-US" dirty="0" err="1"/>
              <a:t>Clin</a:t>
            </a:r>
            <a:r>
              <a:rPr lang="en-US" dirty="0"/>
              <a:t> </a:t>
            </a:r>
            <a:r>
              <a:rPr lang="en-US" dirty="0" err="1"/>
              <a:t>Pharmacol</a:t>
            </a:r>
            <a:r>
              <a:rPr lang="en-US" dirty="0"/>
              <a:t> </a:t>
            </a:r>
            <a:r>
              <a:rPr lang="en-US" dirty="0" err="1"/>
              <a:t>Ther</a:t>
            </a:r>
            <a:r>
              <a:rPr lang="en-US" dirty="0"/>
              <a:t> 2003, 2006</a:t>
            </a:r>
          </a:p>
          <a:p>
            <a:pPr>
              <a:spcBef>
                <a:spcPct val="50000"/>
              </a:spcBef>
            </a:pPr>
            <a:r>
              <a:rPr lang="en-US" dirty="0"/>
              <a:t>Terra SJ, et al.  </a:t>
            </a:r>
            <a:r>
              <a:rPr lang="en-US" dirty="0" err="1"/>
              <a:t>Clin</a:t>
            </a:r>
            <a:r>
              <a:rPr lang="en-US" dirty="0"/>
              <a:t> </a:t>
            </a:r>
            <a:r>
              <a:rPr lang="en-US" dirty="0" err="1"/>
              <a:t>Pharmacol</a:t>
            </a:r>
            <a:r>
              <a:rPr lang="en-US" dirty="0"/>
              <a:t> </a:t>
            </a:r>
            <a:r>
              <a:rPr lang="en-US" dirty="0" err="1"/>
              <a:t>Ther</a:t>
            </a:r>
            <a:r>
              <a:rPr lang="en-US" dirty="0"/>
              <a:t> 2006</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descr="babb"/>
          <p:cNvPicPr>
            <a:picLocks noGrp="1" noChangeAspect="1" noChangeArrowheads="1"/>
          </p:cNvPicPr>
          <p:nvPr>
            <p:ph idx="1"/>
          </p:nvPr>
        </p:nvPicPr>
        <p:blipFill>
          <a:blip r:embed="rId2"/>
          <a:srcRect b="51219"/>
          <a:stretch>
            <a:fillRect/>
          </a:stretch>
        </p:blipFill>
        <p:spPr>
          <a:xfrm>
            <a:off x="350838" y="1905000"/>
            <a:ext cx="8793162" cy="4430713"/>
          </a:xfrm>
          <a:noFill/>
        </p:spPr>
      </p:pic>
      <p:sp>
        <p:nvSpPr>
          <p:cNvPr id="132099" name="Rectangle 3"/>
          <p:cNvSpPr>
            <a:spLocks noGrp="1" noRot="1" noChangeArrowheads="1"/>
          </p:cNvSpPr>
          <p:nvPr>
            <p:ph type="title"/>
          </p:nvPr>
        </p:nvSpPr>
        <p:spPr>
          <a:xfrm>
            <a:off x="0" y="274638"/>
            <a:ext cx="9144000" cy="1143000"/>
          </a:xfrm>
        </p:spPr>
        <p:txBody>
          <a:bodyPr>
            <a:normAutofit fontScale="90000"/>
          </a:bodyPr>
          <a:lstStyle/>
          <a:p>
            <a:pPr eaLnBrk="1" hangingPunct="1">
              <a:defRPr/>
            </a:pPr>
            <a:r>
              <a:rPr lang="en-US" dirty="0">
                <a:ea typeface="+mj-ea"/>
                <a:cs typeface="+mj-cs"/>
              </a:rPr>
              <a:t>Beta </a:t>
            </a:r>
            <a:r>
              <a:rPr lang="en-US" dirty="0" smtClean="0">
                <a:ea typeface="+mj-ea"/>
                <a:cs typeface="+mj-cs"/>
              </a:rPr>
              <a:t>Receptor </a:t>
            </a:r>
            <a:r>
              <a:rPr lang="en-US" dirty="0">
                <a:ea typeface="+mj-ea"/>
                <a:cs typeface="+mj-cs"/>
              </a:rPr>
              <a:t>and </a:t>
            </a:r>
            <a:r>
              <a:rPr lang="en-US" dirty="0" smtClean="0">
                <a:ea typeface="+mj-ea"/>
                <a:cs typeface="+mj-cs"/>
              </a:rPr>
              <a:t>Acute </a:t>
            </a:r>
            <a:r>
              <a:rPr lang="en-US" dirty="0" smtClean="0"/>
              <a:t>Coronary </a:t>
            </a:r>
            <a:r>
              <a:rPr lang="en-US" dirty="0" smtClean="0">
                <a:ea typeface="+mj-ea"/>
                <a:cs typeface="+mj-cs"/>
              </a:rPr>
              <a:t>Syndrome</a:t>
            </a:r>
            <a:endParaRPr lang="en-US" dirty="0">
              <a:ea typeface="+mj-ea"/>
              <a:cs typeface="+mj-cs"/>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693738" y="304800"/>
            <a:ext cx="7772400" cy="1295400"/>
          </a:xfrm>
        </p:spPr>
        <p:txBody>
          <a:bodyPr>
            <a:normAutofit fontScale="90000"/>
          </a:bodyPr>
          <a:lstStyle/>
          <a:p>
            <a:r>
              <a:rPr lang="en-US">
                <a:sym typeface="Symbol" charset="2"/>
              </a:rPr>
              <a:t></a:t>
            </a:r>
            <a:r>
              <a:rPr lang="en-US" baseline="-25000">
                <a:sym typeface="Symbol" charset="2"/>
              </a:rPr>
              <a:t>2</a:t>
            </a:r>
            <a:r>
              <a:rPr lang="en-US">
                <a:sym typeface="Symbol" charset="2"/>
              </a:rPr>
              <a:t>-Adrenergic Receptor Polymorphisms</a:t>
            </a:r>
            <a:endParaRPr lang="en-US"/>
          </a:p>
        </p:txBody>
      </p:sp>
      <p:pic>
        <p:nvPicPr>
          <p:cNvPr id="57347" name="Picture 3" descr="beta receptor"/>
          <p:cNvPicPr>
            <a:picLocks noChangeAspect="1" noChangeArrowheads="1"/>
          </p:cNvPicPr>
          <p:nvPr/>
        </p:nvPicPr>
        <p:blipFill>
          <a:blip r:embed="rId3"/>
          <a:srcRect/>
          <a:stretch>
            <a:fillRect/>
          </a:stretch>
        </p:blipFill>
        <p:spPr bwMode="auto">
          <a:xfrm>
            <a:off x="1150938" y="1828800"/>
            <a:ext cx="6502400" cy="4222750"/>
          </a:xfrm>
          <a:prstGeom prst="rect">
            <a:avLst/>
          </a:prstGeom>
          <a:solidFill>
            <a:srgbClr val="FF0000"/>
          </a:solidFill>
          <a:ln w="9525">
            <a:noFill/>
            <a:miter lim="800000"/>
            <a:headEnd/>
            <a:tailEnd/>
          </a:ln>
        </p:spPr>
      </p:pic>
      <p:sp>
        <p:nvSpPr>
          <p:cNvPr id="57348" name="Oval 4"/>
          <p:cNvSpPr>
            <a:spLocks noChangeArrowheads="1"/>
          </p:cNvSpPr>
          <p:nvPr/>
        </p:nvSpPr>
        <p:spPr bwMode="auto">
          <a:xfrm>
            <a:off x="2032000" y="2133600"/>
            <a:ext cx="152400" cy="152400"/>
          </a:xfrm>
          <a:prstGeom prst="ellipse">
            <a:avLst/>
          </a:prstGeom>
          <a:solidFill>
            <a:schemeClr val="hlink"/>
          </a:solidFill>
          <a:ln w="9525">
            <a:solidFill>
              <a:schemeClr val="tx1"/>
            </a:solidFill>
            <a:round/>
            <a:headEnd/>
            <a:tailEnd/>
          </a:ln>
        </p:spPr>
        <p:txBody>
          <a:bodyPr wrap="none" anchor="ctr">
            <a:prstTxWarp prst="textNoShape">
              <a:avLst/>
            </a:prstTxWarp>
          </a:bodyPr>
          <a:lstStyle/>
          <a:p>
            <a:endParaRPr lang="en-US"/>
          </a:p>
        </p:txBody>
      </p:sp>
      <p:sp>
        <p:nvSpPr>
          <p:cNvPr id="57349" name="Oval 5"/>
          <p:cNvSpPr>
            <a:spLocks noChangeArrowheads="1"/>
          </p:cNvSpPr>
          <p:nvPr/>
        </p:nvSpPr>
        <p:spPr bwMode="auto">
          <a:xfrm>
            <a:off x="1541463" y="2743200"/>
            <a:ext cx="152400" cy="152400"/>
          </a:xfrm>
          <a:prstGeom prst="ellipse">
            <a:avLst/>
          </a:prstGeom>
          <a:solidFill>
            <a:schemeClr val="hlink"/>
          </a:solidFill>
          <a:ln w="9525">
            <a:solidFill>
              <a:schemeClr val="tx1"/>
            </a:solidFill>
            <a:round/>
            <a:headEnd/>
            <a:tailEnd/>
          </a:ln>
        </p:spPr>
        <p:txBody>
          <a:bodyPr wrap="none" anchor="ctr">
            <a:prstTxWarp prst="textNoShape">
              <a:avLst/>
            </a:prstTxWarp>
          </a:bodyPr>
          <a:lstStyle/>
          <a:p>
            <a:endParaRPr lang="en-US"/>
          </a:p>
        </p:txBody>
      </p:sp>
      <p:sp>
        <p:nvSpPr>
          <p:cNvPr id="57350" name="Oval 6"/>
          <p:cNvSpPr>
            <a:spLocks noChangeArrowheads="1"/>
          </p:cNvSpPr>
          <p:nvPr/>
        </p:nvSpPr>
        <p:spPr bwMode="auto">
          <a:xfrm>
            <a:off x="3657600" y="3657600"/>
            <a:ext cx="134938" cy="152400"/>
          </a:xfrm>
          <a:prstGeom prst="ellipse">
            <a:avLst/>
          </a:prstGeom>
          <a:solidFill>
            <a:schemeClr val="hlink"/>
          </a:solidFill>
          <a:ln w="9525">
            <a:solidFill>
              <a:schemeClr val="tx1"/>
            </a:solidFill>
            <a:round/>
            <a:headEnd/>
            <a:tailEnd/>
          </a:ln>
        </p:spPr>
        <p:txBody>
          <a:bodyPr wrap="none" anchor="ctr">
            <a:prstTxWarp prst="textNoShape">
              <a:avLst/>
            </a:prstTxWarp>
          </a:bodyPr>
          <a:lstStyle/>
          <a:p>
            <a:endParaRPr lang="en-US"/>
          </a:p>
        </p:txBody>
      </p:sp>
      <p:sp>
        <p:nvSpPr>
          <p:cNvPr id="57351" name="Text Box 7"/>
          <p:cNvSpPr txBox="1">
            <a:spLocks noChangeArrowheads="1"/>
          </p:cNvSpPr>
          <p:nvPr/>
        </p:nvSpPr>
        <p:spPr bwMode="auto">
          <a:xfrm>
            <a:off x="541338" y="6292850"/>
            <a:ext cx="5486400" cy="336550"/>
          </a:xfrm>
          <a:prstGeom prst="rect">
            <a:avLst/>
          </a:prstGeom>
          <a:noFill/>
          <a:ln w="9525">
            <a:noFill/>
            <a:miter lim="800000"/>
            <a:headEnd/>
            <a:tailEnd/>
          </a:ln>
        </p:spPr>
        <p:txBody>
          <a:bodyPr>
            <a:prstTxWarp prst="textNoShape">
              <a:avLst/>
            </a:prstTxWarp>
            <a:spAutoFit/>
          </a:bodyPr>
          <a:lstStyle/>
          <a:p>
            <a:pPr>
              <a:spcBef>
                <a:spcPct val="50000"/>
              </a:spcBef>
            </a:pPr>
            <a:r>
              <a:rPr lang="en-US" sz="1600" b="0" dirty="0" err="1">
                <a:solidFill>
                  <a:schemeClr val="tx2"/>
                </a:solidFill>
                <a:latin typeface="Arial" charset="0"/>
              </a:rPr>
              <a:t>Reihsaus</a:t>
            </a:r>
            <a:r>
              <a:rPr lang="en-US" sz="1600" b="0" dirty="0">
                <a:solidFill>
                  <a:schemeClr val="tx2"/>
                </a:solidFill>
                <a:latin typeface="Arial" charset="0"/>
              </a:rPr>
              <a:t> </a:t>
            </a:r>
            <a:r>
              <a:rPr lang="en-US" sz="1600" b="0" dirty="0" err="1">
                <a:solidFill>
                  <a:schemeClr val="tx2"/>
                </a:solidFill>
                <a:latin typeface="Arial" charset="0"/>
              </a:rPr>
              <a:t>etal</a:t>
            </a:r>
            <a:r>
              <a:rPr lang="en-US" sz="1600" b="0" dirty="0">
                <a:solidFill>
                  <a:schemeClr val="tx2"/>
                </a:solidFill>
                <a:latin typeface="Arial" charset="0"/>
              </a:rPr>
              <a:t>. </a:t>
            </a:r>
            <a:r>
              <a:rPr lang="en-US" sz="1600" b="0" i="1" dirty="0">
                <a:solidFill>
                  <a:schemeClr val="tx2"/>
                </a:solidFill>
                <a:latin typeface="Arial" charset="0"/>
              </a:rPr>
              <a:t>Am J </a:t>
            </a:r>
            <a:r>
              <a:rPr lang="en-US" sz="1600" b="0" i="1" dirty="0" err="1">
                <a:solidFill>
                  <a:schemeClr val="tx2"/>
                </a:solidFill>
                <a:latin typeface="Arial" charset="0"/>
              </a:rPr>
              <a:t>Respir</a:t>
            </a:r>
            <a:r>
              <a:rPr lang="en-US" sz="1600" b="0" i="1" dirty="0">
                <a:solidFill>
                  <a:schemeClr val="tx2"/>
                </a:solidFill>
                <a:latin typeface="Arial" charset="0"/>
              </a:rPr>
              <a:t> Cell Mol Biol.</a:t>
            </a:r>
            <a:r>
              <a:rPr lang="en-US" sz="1600" b="0" dirty="0">
                <a:solidFill>
                  <a:schemeClr val="tx2"/>
                </a:solidFill>
                <a:latin typeface="Arial" charset="0"/>
              </a:rPr>
              <a:t> 1993;8:334-339.</a:t>
            </a:r>
          </a:p>
        </p:txBody>
      </p:sp>
      <p:sp>
        <p:nvSpPr>
          <p:cNvPr id="57352" name="Line 8"/>
          <p:cNvSpPr>
            <a:spLocks noChangeShapeType="1"/>
          </p:cNvSpPr>
          <p:nvPr/>
        </p:nvSpPr>
        <p:spPr bwMode="auto">
          <a:xfrm>
            <a:off x="541338" y="1600200"/>
            <a:ext cx="8061325" cy="0"/>
          </a:xfrm>
          <a:prstGeom prst="line">
            <a:avLst/>
          </a:prstGeom>
          <a:noFill/>
          <a:ln w="38100">
            <a:solidFill>
              <a:schemeClr val="tx2"/>
            </a:solidFill>
            <a:round/>
            <a:headEnd/>
            <a:tailEnd/>
          </a:ln>
        </p:spPr>
        <p:txBody>
          <a:bodyPr>
            <a:prstTxWarp prst="textNoShape">
              <a:avLst/>
            </a:prstTxWarp>
          </a:bodyPr>
          <a:lstStyle/>
          <a:p>
            <a:endParaRPr lang="en-US"/>
          </a:p>
        </p:txBody>
      </p:sp>
      <p:sp>
        <p:nvSpPr>
          <p:cNvPr id="57353" name="Oval 9"/>
          <p:cNvSpPr>
            <a:spLocks noChangeArrowheads="1"/>
          </p:cNvSpPr>
          <p:nvPr/>
        </p:nvSpPr>
        <p:spPr bwMode="auto">
          <a:xfrm>
            <a:off x="1733550" y="3352800"/>
            <a:ext cx="152400" cy="152400"/>
          </a:xfrm>
          <a:prstGeom prst="ellipse">
            <a:avLst/>
          </a:prstGeom>
          <a:solidFill>
            <a:schemeClr val="hlink"/>
          </a:solidFill>
          <a:ln w="9525">
            <a:solidFill>
              <a:schemeClr val="tx1"/>
            </a:solidFill>
            <a:round/>
            <a:headEnd/>
            <a:tailEnd/>
          </a:ln>
        </p:spPr>
        <p:txBody>
          <a:bodyPr wrap="none" anchor="ctr">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Phase 2 polymorphisms</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sources of variability</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533400" y="304800"/>
            <a:ext cx="8382000" cy="1077218"/>
          </a:xfrm>
          <a:prstGeom prst="rect">
            <a:avLst/>
          </a:prstGeom>
          <a:noFill/>
          <a:ln w="9525">
            <a:noFill/>
            <a:miter lim="800000"/>
            <a:headEnd/>
            <a:tailEnd/>
          </a:ln>
          <a:effectLst/>
        </p:spPr>
        <p:txBody>
          <a:bodyPr>
            <a:prstTxWarp prst="textNoShape">
              <a:avLst/>
            </a:prstTxWarp>
            <a:spAutoFit/>
          </a:bodyPr>
          <a:lstStyle/>
          <a:p>
            <a:pPr algn="ctr" eaLnBrk="1" hangingPunct="1">
              <a:spcBef>
                <a:spcPct val="50000"/>
              </a:spcBef>
              <a:defRPr/>
            </a:pPr>
            <a:r>
              <a:rPr lang="en-US" sz="3200" b="1" dirty="0">
                <a:latin typeface="Calibri"/>
                <a:cs typeface="Calibri"/>
              </a:rPr>
              <a:t>Sources of Pharmacokinetic and </a:t>
            </a:r>
            <a:r>
              <a:rPr lang="en-US" sz="3200" b="1" dirty="0" err="1">
                <a:latin typeface="Calibri"/>
                <a:cs typeface="Calibri"/>
              </a:rPr>
              <a:t>Pharmacodynamic</a:t>
            </a:r>
            <a:r>
              <a:rPr lang="en-US" sz="3200" b="1" dirty="0">
                <a:latin typeface="Calibri"/>
                <a:cs typeface="Calibri"/>
              </a:rPr>
              <a:t> Variability</a:t>
            </a:r>
          </a:p>
        </p:txBody>
      </p:sp>
      <p:sp>
        <p:nvSpPr>
          <p:cNvPr id="20483" name="Rectangle 3"/>
          <p:cNvSpPr>
            <a:spLocks noChangeArrowheads="1"/>
          </p:cNvSpPr>
          <p:nvPr/>
        </p:nvSpPr>
        <p:spPr bwMode="auto">
          <a:xfrm>
            <a:off x="3681413" y="1476375"/>
            <a:ext cx="1778000" cy="914400"/>
          </a:xfrm>
          <a:prstGeom prst="rect">
            <a:avLst/>
          </a:prstGeom>
          <a:noFill/>
          <a:ln w="9525">
            <a:noFill/>
            <a:miter lim="800000"/>
            <a:headEnd/>
            <a:tailEnd/>
          </a:ln>
        </p:spPr>
        <p:txBody>
          <a:bodyPr wrap="none" lIns="0" tIns="0" rIns="0" bIns="0">
            <a:prstTxWarp prst="textNoShape">
              <a:avLst/>
            </a:prstTxWarp>
            <a:spAutoFit/>
          </a:bodyPr>
          <a:lstStyle/>
          <a:p>
            <a:pPr algn="ctr"/>
            <a:r>
              <a:rPr lang="en-US" sz="2000" b="1" u="sng" dirty="0">
                <a:latin typeface="Calibri"/>
                <a:cs typeface="Calibri"/>
              </a:rPr>
              <a:t>Drug Specific:</a:t>
            </a:r>
          </a:p>
          <a:p>
            <a:pPr algn="ctr"/>
            <a:r>
              <a:rPr lang="en-US" sz="2000" dirty="0">
                <a:latin typeface="Calibri"/>
                <a:cs typeface="Calibri"/>
              </a:rPr>
              <a:t>Dose &amp; Schedule</a:t>
            </a:r>
          </a:p>
          <a:p>
            <a:pPr algn="ctr"/>
            <a:r>
              <a:rPr lang="en-US" sz="2000" dirty="0">
                <a:latin typeface="Calibri"/>
                <a:cs typeface="Calibri"/>
              </a:rPr>
              <a:t>Dosage form</a:t>
            </a:r>
          </a:p>
        </p:txBody>
      </p:sp>
      <p:sp>
        <p:nvSpPr>
          <p:cNvPr id="20484" name="Rectangle 4"/>
          <p:cNvSpPr>
            <a:spLocks noChangeArrowheads="1"/>
          </p:cNvSpPr>
          <p:nvPr/>
        </p:nvSpPr>
        <p:spPr bwMode="auto">
          <a:xfrm>
            <a:off x="838200" y="1785938"/>
            <a:ext cx="1924050" cy="914400"/>
          </a:xfrm>
          <a:prstGeom prst="rect">
            <a:avLst/>
          </a:prstGeom>
          <a:noFill/>
          <a:ln w="9525">
            <a:noFill/>
            <a:miter lim="800000"/>
            <a:headEnd/>
            <a:tailEnd/>
          </a:ln>
        </p:spPr>
        <p:txBody>
          <a:bodyPr wrap="none" lIns="0" tIns="0" rIns="0" bIns="0">
            <a:prstTxWarp prst="textNoShape">
              <a:avLst/>
            </a:prstTxWarp>
            <a:spAutoFit/>
          </a:bodyPr>
          <a:lstStyle/>
          <a:p>
            <a:r>
              <a:rPr lang="en-US" sz="2000" b="1" u="sng">
                <a:latin typeface="Calibri"/>
                <a:cs typeface="Calibri"/>
              </a:rPr>
              <a:t>Morphometric:</a:t>
            </a:r>
          </a:p>
          <a:p>
            <a:r>
              <a:rPr lang="en-US" sz="2000">
                <a:latin typeface="Calibri"/>
                <a:cs typeface="Calibri"/>
              </a:rPr>
              <a:t>Body Size</a:t>
            </a:r>
          </a:p>
          <a:p>
            <a:r>
              <a:rPr lang="en-US" sz="2000">
                <a:latin typeface="Calibri"/>
                <a:cs typeface="Calibri"/>
              </a:rPr>
              <a:t>Body Composition</a:t>
            </a:r>
          </a:p>
        </p:txBody>
      </p:sp>
      <p:sp>
        <p:nvSpPr>
          <p:cNvPr id="20485" name="Rectangle 5"/>
          <p:cNvSpPr>
            <a:spLocks noChangeArrowheads="1"/>
          </p:cNvSpPr>
          <p:nvPr/>
        </p:nvSpPr>
        <p:spPr bwMode="auto">
          <a:xfrm>
            <a:off x="6613982" y="2684018"/>
            <a:ext cx="1045433" cy="615553"/>
          </a:xfrm>
          <a:prstGeom prst="rect">
            <a:avLst/>
          </a:prstGeom>
          <a:noFill/>
          <a:ln w="9525">
            <a:noFill/>
            <a:miter lim="800000"/>
            <a:headEnd/>
            <a:tailEnd/>
          </a:ln>
        </p:spPr>
        <p:txBody>
          <a:bodyPr wrap="none" lIns="0" tIns="0" rIns="0" bIns="0">
            <a:prstTxWarp prst="textNoShape">
              <a:avLst/>
            </a:prstTxWarp>
            <a:spAutoFit/>
          </a:bodyPr>
          <a:lstStyle/>
          <a:p>
            <a:pPr algn="r"/>
            <a:r>
              <a:rPr lang="en-US" sz="2000" b="1" u="sng" dirty="0">
                <a:solidFill>
                  <a:srgbClr val="FF0000"/>
                </a:solidFill>
                <a:latin typeface="Calibri"/>
                <a:cs typeface="Calibri"/>
              </a:rPr>
              <a:t>Genetics:</a:t>
            </a:r>
          </a:p>
          <a:p>
            <a:pPr algn="r"/>
            <a:endParaRPr lang="en-US" sz="2000" dirty="0">
              <a:solidFill>
                <a:srgbClr val="FF6600"/>
              </a:solidFill>
              <a:latin typeface="Calibri"/>
              <a:cs typeface="Calibri"/>
            </a:endParaRPr>
          </a:p>
        </p:txBody>
      </p:sp>
      <p:sp>
        <p:nvSpPr>
          <p:cNvPr id="20486" name="Rectangle 6"/>
          <p:cNvSpPr>
            <a:spLocks noChangeArrowheads="1"/>
          </p:cNvSpPr>
          <p:nvPr/>
        </p:nvSpPr>
        <p:spPr bwMode="auto">
          <a:xfrm>
            <a:off x="4956956" y="4524375"/>
            <a:ext cx="3586969" cy="1538883"/>
          </a:xfrm>
          <a:prstGeom prst="rect">
            <a:avLst/>
          </a:prstGeom>
          <a:noFill/>
          <a:ln w="9525">
            <a:noFill/>
            <a:miter lim="800000"/>
            <a:headEnd/>
            <a:tailEnd/>
          </a:ln>
        </p:spPr>
        <p:txBody>
          <a:bodyPr wrap="none" lIns="0" tIns="0" rIns="0" bIns="0">
            <a:prstTxWarp prst="textNoShape">
              <a:avLst/>
            </a:prstTxWarp>
            <a:spAutoFit/>
          </a:bodyPr>
          <a:lstStyle/>
          <a:p>
            <a:pPr algn="r"/>
            <a:r>
              <a:rPr lang="en-US" sz="2000" b="1" u="sng">
                <a:latin typeface="Calibri"/>
                <a:cs typeface="Calibri"/>
              </a:rPr>
              <a:t>Environment:</a:t>
            </a:r>
          </a:p>
          <a:p>
            <a:pPr algn="r"/>
            <a:r>
              <a:rPr lang="en-US" sz="2000">
                <a:latin typeface="Calibri"/>
                <a:cs typeface="Calibri"/>
              </a:rPr>
              <a:t>Drug-drug interactions</a:t>
            </a:r>
          </a:p>
          <a:p>
            <a:pPr algn="r"/>
            <a:r>
              <a:rPr lang="en-US" sz="2000">
                <a:latin typeface="Calibri"/>
                <a:cs typeface="Calibri"/>
              </a:rPr>
              <a:t>Drug-CAM interactions</a:t>
            </a:r>
          </a:p>
          <a:p>
            <a:pPr algn="r"/>
            <a:r>
              <a:rPr lang="en-US" sz="2000">
                <a:latin typeface="Calibri"/>
                <a:cs typeface="Calibri"/>
              </a:rPr>
              <a:t>Drug-formulation interactions</a:t>
            </a:r>
          </a:p>
          <a:p>
            <a:pPr algn="r"/>
            <a:r>
              <a:rPr lang="en-US" sz="2000">
                <a:latin typeface="Calibri"/>
                <a:cs typeface="Calibri"/>
              </a:rPr>
              <a:t>Drug-food constituent interactions</a:t>
            </a:r>
          </a:p>
        </p:txBody>
      </p:sp>
      <p:sp>
        <p:nvSpPr>
          <p:cNvPr id="20487" name="Rectangle 7"/>
          <p:cNvSpPr>
            <a:spLocks noChangeArrowheads="1"/>
          </p:cNvSpPr>
          <p:nvPr/>
        </p:nvSpPr>
        <p:spPr bwMode="auto">
          <a:xfrm>
            <a:off x="838200" y="4833938"/>
            <a:ext cx="1755775" cy="1219200"/>
          </a:xfrm>
          <a:prstGeom prst="rect">
            <a:avLst/>
          </a:prstGeom>
          <a:noFill/>
          <a:ln w="9525">
            <a:noFill/>
            <a:miter lim="800000"/>
            <a:headEnd/>
            <a:tailEnd/>
          </a:ln>
        </p:spPr>
        <p:txBody>
          <a:bodyPr wrap="none" lIns="0" tIns="0" rIns="0" bIns="0">
            <a:prstTxWarp prst="textNoShape">
              <a:avLst/>
            </a:prstTxWarp>
            <a:spAutoFit/>
          </a:bodyPr>
          <a:lstStyle/>
          <a:p>
            <a:r>
              <a:rPr lang="en-US" sz="2000" b="1" u="sng">
                <a:latin typeface="Calibri"/>
                <a:cs typeface="Calibri"/>
              </a:rPr>
              <a:t>Physiologic:</a:t>
            </a:r>
          </a:p>
          <a:p>
            <a:r>
              <a:rPr lang="en-US" sz="2000">
                <a:latin typeface="Calibri"/>
                <a:cs typeface="Calibri"/>
              </a:rPr>
              <a:t>Disease</a:t>
            </a:r>
          </a:p>
          <a:p>
            <a:r>
              <a:rPr lang="en-US" sz="2000">
                <a:latin typeface="Calibri"/>
                <a:cs typeface="Calibri"/>
              </a:rPr>
              <a:t>Hepatic Function</a:t>
            </a:r>
          </a:p>
          <a:p>
            <a:r>
              <a:rPr lang="en-US" sz="2000">
                <a:latin typeface="Calibri"/>
                <a:cs typeface="Calibri"/>
              </a:rPr>
              <a:t>Renal Function</a:t>
            </a:r>
          </a:p>
        </p:txBody>
      </p:sp>
      <p:sp>
        <p:nvSpPr>
          <p:cNvPr id="20488" name="Line 8"/>
          <p:cNvSpPr>
            <a:spLocks noChangeShapeType="1"/>
          </p:cNvSpPr>
          <p:nvPr/>
        </p:nvSpPr>
        <p:spPr bwMode="auto">
          <a:xfrm>
            <a:off x="2590800" y="3995738"/>
            <a:ext cx="503238" cy="1587"/>
          </a:xfrm>
          <a:prstGeom prst="line">
            <a:avLst/>
          </a:prstGeom>
          <a:noFill/>
          <a:ln w="28575">
            <a:solidFill>
              <a:schemeClr val="tx1"/>
            </a:solidFill>
            <a:round/>
            <a:headEnd/>
            <a:tailEnd type="triangle" w="med" len="med"/>
          </a:ln>
        </p:spPr>
        <p:txBody>
          <a:bodyPr>
            <a:prstTxWarp prst="textNoShape">
              <a:avLst/>
            </a:prstTxWarp>
          </a:bodyPr>
          <a:lstStyle/>
          <a:p>
            <a:endParaRPr lang="en-US">
              <a:latin typeface="Calibri"/>
              <a:cs typeface="Calibri"/>
            </a:endParaRPr>
          </a:p>
        </p:txBody>
      </p:sp>
      <p:sp>
        <p:nvSpPr>
          <p:cNvPr id="20489" name="Line 9"/>
          <p:cNvSpPr>
            <a:spLocks noChangeShapeType="1"/>
          </p:cNvSpPr>
          <p:nvPr/>
        </p:nvSpPr>
        <p:spPr bwMode="auto">
          <a:xfrm rot="5998271" flipV="1">
            <a:off x="3009900" y="2890838"/>
            <a:ext cx="228600" cy="457200"/>
          </a:xfrm>
          <a:prstGeom prst="line">
            <a:avLst/>
          </a:prstGeom>
          <a:noFill/>
          <a:ln w="28575">
            <a:solidFill>
              <a:schemeClr val="tx1"/>
            </a:solidFill>
            <a:round/>
            <a:headEnd/>
            <a:tailEnd type="triangle" w="med" len="med"/>
          </a:ln>
        </p:spPr>
        <p:txBody>
          <a:bodyPr>
            <a:prstTxWarp prst="textNoShape">
              <a:avLst/>
            </a:prstTxWarp>
          </a:bodyPr>
          <a:lstStyle/>
          <a:p>
            <a:endParaRPr lang="en-US">
              <a:latin typeface="Calibri"/>
              <a:cs typeface="Calibri"/>
            </a:endParaRPr>
          </a:p>
        </p:txBody>
      </p:sp>
      <p:sp>
        <p:nvSpPr>
          <p:cNvPr id="20490" name="Line 10"/>
          <p:cNvSpPr>
            <a:spLocks noChangeShapeType="1"/>
          </p:cNvSpPr>
          <p:nvPr/>
        </p:nvSpPr>
        <p:spPr bwMode="auto">
          <a:xfrm rot="5253464" flipH="1" flipV="1">
            <a:off x="3200400" y="4833938"/>
            <a:ext cx="304800" cy="381000"/>
          </a:xfrm>
          <a:prstGeom prst="line">
            <a:avLst/>
          </a:prstGeom>
          <a:noFill/>
          <a:ln w="28575">
            <a:solidFill>
              <a:schemeClr val="tx1"/>
            </a:solidFill>
            <a:round/>
            <a:headEnd/>
            <a:tailEnd type="triangle" w="med" len="med"/>
          </a:ln>
        </p:spPr>
        <p:txBody>
          <a:bodyPr>
            <a:prstTxWarp prst="textNoShape">
              <a:avLst/>
            </a:prstTxWarp>
          </a:bodyPr>
          <a:lstStyle/>
          <a:p>
            <a:endParaRPr lang="en-US">
              <a:latin typeface="Calibri"/>
              <a:cs typeface="Calibri"/>
            </a:endParaRPr>
          </a:p>
        </p:txBody>
      </p:sp>
      <p:sp>
        <p:nvSpPr>
          <p:cNvPr id="20491" name="Rectangle 11"/>
          <p:cNvSpPr>
            <a:spLocks noChangeArrowheads="1"/>
          </p:cNvSpPr>
          <p:nvPr/>
        </p:nvSpPr>
        <p:spPr bwMode="auto">
          <a:xfrm>
            <a:off x="838200" y="3309938"/>
            <a:ext cx="1538288" cy="1219200"/>
          </a:xfrm>
          <a:prstGeom prst="rect">
            <a:avLst/>
          </a:prstGeom>
          <a:noFill/>
          <a:ln w="9525">
            <a:noFill/>
            <a:miter lim="800000"/>
            <a:headEnd/>
            <a:tailEnd/>
          </a:ln>
        </p:spPr>
        <p:txBody>
          <a:bodyPr wrap="none" lIns="0" tIns="0" rIns="0" bIns="0">
            <a:prstTxWarp prst="textNoShape">
              <a:avLst/>
            </a:prstTxWarp>
            <a:spAutoFit/>
          </a:bodyPr>
          <a:lstStyle/>
          <a:p>
            <a:r>
              <a:rPr lang="en-US" sz="2000" b="1" u="sng">
                <a:latin typeface="Calibri"/>
                <a:cs typeface="Calibri"/>
              </a:rPr>
              <a:t>Demographic</a:t>
            </a:r>
            <a:r>
              <a:rPr lang="en-US" sz="2000" u="sng">
                <a:latin typeface="Calibri"/>
                <a:cs typeface="Calibri"/>
              </a:rPr>
              <a:t>:</a:t>
            </a:r>
          </a:p>
          <a:p>
            <a:r>
              <a:rPr lang="en-US" sz="2000">
                <a:latin typeface="Calibri"/>
                <a:cs typeface="Calibri"/>
              </a:rPr>
              <a:t>Age</a:t>
            </a:r>
          </a:p>
          <a:p>
            <a:r>
              <a:rPr lang="en-US" sz="2000">
                <a:latin typeface="Calibri"/>
                <a:cs typeface="Calibri"/>
              </a:rPr>
              <a:t>Race/Ethnicity</a:t>
            </a:r>
          </a:p>
          <a:p>
            <a:r>
              <a:rPr lang="en-US" sz="2000">
                <a:latin typeface="Calibri"/>
                <a:cs typeface="Calibri"/>
              </a:rPr>
              <a:t>Sex</a:t>
            </a:r>
          </a:p>
        </p:txBody>
      </p:sp>
      <p:sp>
        <p:nvSpPr>
          <p:cNvPr id="20492" name="Line 12"/>
          <p:cNvSpPr>
            <a:spLocks noChangeShapeType="1"/>
          </p:cNvSpPr>
          <p:nvPr/>
        </p:nvSpPr>
        <p:spPr bwMode="auto">
          <a:xfrm rot="13198878" flipV="1">
            <a:off x="5715000" y="3081338"/>
            <a:ext cx="228600" cy="457200"/>
          </a:xfrm>
          <a:prstGeom prst="line">
            <a:avLst/>
          </a:prstGeom>
          <a:noFill/>
          <a:ln w="28575">
            <a:solidFill>
              <a:schemeClr val="tx1"/>
            </a:solidFill>
            <a:round/>
            <a:headEnd/>
            <a:tailEnd type="triangle" w="med" len="med"/>
          </a:ln>
        </p:spPr>
        <p:txBody>
          <a:bodyPr>
            <a:prstTxWarp prst="textNoShape">
              <a:avLst/>
            </a:prstTxWarp>
          </a:bodyPr>
          <a:lstStyle/>
          <a:p>
            <a:endParaRPr lang="en-US">
              <a:latin typeface="Calibri"/>
              <a:cs typeface="Calibri"/>
            </a:endParaRPr>
          </a:p>
        </p:txBody>
      </p:sp>
      <p:sp>
        <p:nvSpPr>
          <p:cNvPr id="20493" name="Line 13"/>
          <p:cNvSpPr>
            <a:spLocks noChangeShapeType="1"/>
          </p:cNvSpPr>
          <p:nvPr/>
        </p:nvSpPr>
        <p:spPr bwMode="auto">
          <a:xfrm rot="-1112161" flipH="1" flipV="1">
            <a:off x="5715000" y="4224338"/>
            <a:ext cx="342900" cy="342900"/>
          </a:xfrm>
          <a:prstGeom prst="line">
            <a:avLst/>
          </a:prstGeom>
          <a:noFill/>
          <a:ln w="28575">
            <a:solidFill>
              <a:schemeClr val="tx1"/>
            </a:solidFill>
            <a:round/>
            <a:headEnd/>
            <a:tailEnd type="triangle" w="med" len="med"/>
          </a:ln>
        </p:spPr>
        <p:txBody>
          <a:bodyPr>
            <a:prstTxWarp prst="textNoShape">
              <a:avLst/>
            </a:prstTxWarp>
          </a:bodyPr>
          <a:lstStyle/>
          <a:p>
            <a:endParaRPr lang="en-US">
              <a:latin typeface="Calibri"/>
              <a:cs typeface="Calibri"/>
            </a:endParaRPr>
          </a:p>
        </p:txBody>
      </p:sp>
      <p:grpSp>
        <p:nvGrpSpPr>
          <p:cNvPr id="2" name="Group 14"/>
          <p:cNvGrpSpPr>
            <a:grpSpLocks/>
          </p:cNvGrpSpPr>
          <p:nvPr/>
        </p:nvGrpSpPr>
        <p:grpSpPr bwMode="auto">
          <a:xfrm>
            <a:off x="3505200" y="3157538"/>
            <a:ext cx="2014538" cy="1593850"/>
            <a:chOff x="2208" y="1989"/>
            <a:chExt cx="1269" cy="1004"/>
          </a:xfrm>
        </p:grpSpPr>
        <p:sp>
          <p:nvSpPr>
            <p:cNvPr id="20496" name="Oval 15"/>
            <p:cNvSpPr>
              <a:spLocks noChangeArrowheads="1"/>
            </p:cNvSpPr>
            <p:nvPr/>
          </p:nvSpPr>
          <p:spPr bwMode="auto">
            <a:xfrm>
              <a:off x="2208" y="1989"/>
              <a:ext cx="1269" cy="1004"/>
            </a:xfrm>
            <a:prstGeom prst="ellipse">
              <a:avLst/>
            </a:prstGeom>
            <a:gradFill rotWithShape="1">
              <a:gsLst>
                <a:gs pos="0">
                  <a:srgbClr val="76762F"/>
                </a:gs>
                <a:gs pos="50000">
                  <a:srgbClr val="FFFF66"/>
                </a:gs>
                <a:gs pos="100000">
                  <a:srgbClr val="76762F"/>
                </a:gs>
              </a:gsLst>
              <a:lin ang="2700000" scaled="1"/>
            </a:gradFill>
            <a:ln w="8001">
              <a:noFill/>
              <a:round/>
              <a:headEnd/>
              <a:tailEnd/>
            </a:ln>
          </p:spPr>
          <p:txBody>
            <a:bodyPr>
              <a:prstTxWarp prst="textNoShape">
                <a:avLst/>
              </a:prstTxWarp>
            </a:bodyPr>
            <a:lstStyle/>
            <a:p>
              <a:endParaRPr lang="en-US">
                <a:latin typeface="Calibri"/>
                <a:cs typeface="Calibri"/>
              </a:endParaRPr>
            </a:p>
          </p:txBody>
        </p:sp>
        <p:sp>
          <p:nvSpPr>
            <p:cNvPr id="7184" name="Text Box 16"/>
            <p:cNvSpPr txBox="1">
              <a:spLocks noChangeArrowheads="1"/>
            </p:cNvSpPr>
            <p:nvPr/>
          </p:nvSpPr>
          <p:spPr bwMode="auto">
            <a:xfrm>
              <a:off x="2380" y="2353"/>
              <a:ext cx="901" cy="291"/>
            </a:xfrm>
            <a:prstGeom prst="rect">
              <a:avLst/>
            </a:prstGeom>
            <a:noFill/>
            <a:ln w="9525">
              <a:noFill/>
              <a:miter lim="800000"/>
              <a:headEnd/>
              <a:tailEnd/>
            </a:ln>
            <a:effectLst/>
          </p:spPr>
          <p:txBody>
            <a:bodyPr wrap="none">
              <a:prstTxWarp prst="textNoShape">
                <a:avLst/>
              </a:prstTxWarp>
              <a:spAutoFit/>
            </a:bodyPr>
            <a:lstStyle/>
            <a:p>
              <a:pPr eaLnBrk="1" hangingPunct="1">
                <a:defRPr/>
              </a:pPr>
              <a:r>
                <a:rPr lang="en-US" sz="2400">
                  <a:solidFill>
                    <a:srgbClr val="000000"/>
                  </a:solidFill>
                  <a:effectLst>
                    <a:outerShdw blurRad="38100" dist="38100" dir="2700000" algn="tl">
                      <a:srgbClr val="FFFFFF"/>
                    </a:outerShdw>
                  </a:effectLst>
                  <a:latin typeface="Calibri"/>
                  <a:cs typeface="Calibri"/>
                </a:rPr>
                <a:t>Variability</a:t>
              </a:r>
            </a:p>
          </p:txBody>
        </p:sp>
      </p:grpSp>
      <p:sp>
        <p:nvSpPr>
          <p:cNvPr id="20495" name="Line 17"/>
          <p:cNvSpPr>
            <a:spLocks noChangeShapeType="1"/>
          </p:cNvSpPr>
          <p:nvPr/>
        </p:nvSpPr>
        <p:spPr bwMode="auto">
          <a:xfrm>
            <a:off x="4510088" y="2568575"/>
            <a:ext cx="11112" cy="438150"/>
          </a:xfrm>
          <a:prstGeom prst="line">
            <a:avLst/>
          </a:prstGeom>
          <a:noFill/>
          <a:ln w="25400">
            <a:solidFill>
              <a:schemeClr val="tx1"/>
            </a:solidFill>
            <a:round/>
            <a:headEnd/>
            <a:tailEnd type="triangle" w="med" len="med"/>
          </a:ln>
        </p:spPr>
        <p:txBody>
          <a:bodyPr>
            <a:prstTxWarp prst="textNoShape">
              <a:avLst/>
            </a:prstTxWarp>
          </a:bodyPr>
          <a:lstStyle/>
          <a:p>
            <a:endParaRPr lang="en-US">
              <a:latin typeface="Calibri"/>
              <a:cs typeface="Calibri"/>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5"/>
          <p:cNvSpPr>
            <a:spLocks noGrp="1" noChangeArrowheads="1"/>
          </p:cNvSpPr>
          <p:nvPr>
            <p:ph type="title"/>
          </p:nvPr>
        </p:nvSpPr>
        <p:spPr/>
        <p:txBody>
          <a:bodyPr>
            <a:normAutofit fontScale="90000"/>
          </a:bodyPr>
          <a:lstStyle/>
          <a:p>
            <a:r>
              <a:rPr lang="en-US" dirty="0"/>
              <a:t>Sources of Drug Variability at the Target </a:t>
            </a:r>
          </a:p>
        </p:txBody>
      </p:sp>
      <p:pic>
        <p:nvPicPr>
          <p:cNvPr id="34819" name="Picture 4"/>
          <p:cNvPicPr>
            <a:picLocks noGrp="1" noChangeAspect="1" noChangeArrowheads="1"/>
          </p:cNvPicPr>
          <p:nvPr>
            <p:ph idx="1"/>
          </p:nvPr>
        </p:nvPicPr>
        <p:blipFill>
          <a:blip r:embed="rId2"/>
          <a:srcRect/>
          <a:stretch>
            <a:fillRect/>
          </a:stretch>
        </p:blipFill>
        <p:spPr>
          <a:xfrm>
            <a:off x="1676400" y="1487488"/>
            <a:ext cx="5486400" cy="4832350"/>
          </a:xfrm>
          <a:noFill/>
        </p:spPr>
      </p:pic>
      <p:sp>
        <p:nvSpPr>
          <p:cNvPr id="34820" name="Text Box 7"/>
          <p:cNvSpPr txBox="1">
            <a:spLocks noChangeArrowheads="1"/>
          </p:cNvSpPr>
          <p:nvPr/>
        </p:nvSpPr>
        <p:spPr bwMode="auto">
          <a:xfrm>
            <a:off x="1981200" y="2654300"/>
            <a:ext cx="1219200" cy="774700"/>
          </a:xfrm>
          <a:prstGeom prst="rect">
            <a:avLst/>
          </a:prstGeom>
          <a:solidFill>
            <a:schemeClr val="tx1"/>
          </a:solidFill>
          <a:ln w="9525">
            <a:noFill/>
            <a:miter lim="800000"/>
            <a:headEnd/>
            <a:tailEnd/>
          </a:ln>
        </p:spPr>
        <p:txBody>
          <a:bodyPr>
            <a:prstTxWarp prst="textNoShape">
              <a:avLst/>
            </a:prstTxWarp>
            <a:spAutoFit/>
          </a:bodyPr>
          <a:lstStyle/>
          <a:p>
            <a:pPr>
              <a:spcBef>
                <a:spcPct val="50000"/>
              </a:spcBef>
            </a:pPr>
            <a:r>
              <a:rPr lang="en-US" sz="900">
                <a:solidFill>
                  <a:schemeClr val="bg2"/>
                </a:solidFill>
              </a:rPr>
              <a:t>Other molecules that determine the biological context in which drug-target interactions occur</a:t>
            </a:r>
          </a:p>
        </p:txBody>
      </p:sp>
      <p:sp>
        <p:nvSpPr>
          <p:cNvPr id="34821" name="Text Box 8"/>
          <p:cNvSpPr txBox="1">
            <a:spLocks noChangeArrowheads="1"/>
          </p:cNvSpPr>
          <p:nvPr/>
        </p:nvSpPr>
        <p:spPr bwMode="auto">
          <a:xfrm>
            <a:off x="609600" y="6553200"/>
            <a:ext cx="5867400" cy="336550"/>
          </a:xfrm>
          <a:prstGeom prst="rect">
            <a:avLst/>
          </a:prstGeom>
          <a:noFill/>
          <a:ln w="9525">
            <a:noFill/>
            <a:miter lim="800000"/>
            <a:headEnd/>
            <a:tailEnd/>
          </a:ln>
        </p:spPr>
        <p:txBody>
          <a:bodyPr>
            <a:prstTxWarp prst="textNoShape">
              <a:avLst/>
            </a:prstTxWarp>
            <a:spAutoFit/>
          </a:bodyPr>
          <a:lstStyle/>
          <a:p>
            <a:pPr>
              <a:spcBef>
                <a:spcPct val="50000"/>
              </a:spcBef>
            </a:pPr>
            <a:r>
              <a:rPr lang="en-US" sz="1600"/>
              <a:t>DM Roden et al: Nature Reviews, Drug Discovery, 1, 37-43, 2002</a:t>
            </a:r>
          </a:p>
        </p:txBody>
      </p:sp>
      <p:sp>
        <p:nvSpPr>
          <p:cNvPr id="34822" name="Text Box 9"/>
          <p:cNvSpPr txBox="1">
            <a:spLocks noChangeArrowheads="1"/>
          </p:cNvSpPr>
          <p:nvPr/>
        </p:nvSpPr>
        <p:spPr bwMode="auto">
          <a:xfrm>
            <a:off x="1828800" y="1524000"/>
            <a:ext cx="1066800" cy="596900"/>
          </a:xfrm>
          <a:prstGeom prst="rect">
            <a:avLst/>
          </a:prstGeom>
          <a:solidFill>
            <a:schemeClr val="tx1"/>
          </a:solidFill>
          <a:ln w="9525">
            <a:noFill/>
            <a:miter lim="800000"/>
            <a:headEnd/>
            <a:tailEnd/>
          </a:ln>
        </p:spPr>
        <p:txBody>
          <a:bodyPr>
            <a:prstTxWarp prst="textNoShape">
              <a:avLst/>
            </a:prstTxWarp>
            <a:spAutoFit/>
          </a:bodyPr>
          <a:lstStyle/>
          <a:p>
            <a:r>
              <a:rPr lang="en-US" sz="1100" dirty="0">
                <a:solidFill>
                  <a:schemeClr val="bg2"/>
                </a:solidFill>
              </a:rPr>
              <a:t>Removal</a:t>
            </a:r>
          </a:p>
          <a:p>
            <a:pPr>
              <a:buFontTx/>
              <a:buChar char="•"/>
            </a:pPr>
            <a:r>
              <a:rPr lang="en-US" sz="1100" dirty="0">
                <a:solidFill>
                  <a:schemeClr val="bg2"/>
                </a:solidFill>
              </a:rPr>
              <a:t>Metabolism</a:t>
            </a:r>
          </a:p>
          <a:p>
            <a:pPr>
              <a:buFontTx/>
              <a:buChar char="•"/>
            </a:pPr>
            <a:r>
              <a:rPr lang="en-US" sz="1100" dirty="0">
                <a:solidFill>
                  <a:schemeClr val="bg2"/>
                </a:solidFill>
              </a:rPr>
              <a:t>Elimination</a:t>
            </a:r>
          </a:p>
        </p:txBody>
      </p:sp>
      <p:sp>
        <p:nvSpPr>
          <p:cNvPr id="34823" name="Text Box 10"/>
          <p:cNvSpPr txBox="1">
            <a:spLocks noChangeArrowheads="1"/>
          </p:cNvSpPr>
          <p:nvPr/>
        </p:nvSpPr>
        <p:spPr bwMode="auto">
          <a:xfrm>
            <a:off x="5791200" y="1600200"/>
            <a:ext cx="1371600" cy="596900"/>
          </a:xfrm>
          <a:prstGeom prst="rect">
            <a:avLst/>
          </a:prstGeom>
          <a:solidFill>
            <a:schemeClr val="tx1"/>
          </a:solidFill>
          <a:ln w="9525">
            <a:noFill/>
            <a:miter lim="800000"/>
            <a:headEnd/>
            <a:tailEnd/>
          </a:ln>
        </p:spPr>
        <p:txBody>
          <a:bodyPr>
            <a:prstTxWarp prst="textNoShape">
              <a:avLst/>
            </a:prstTxWarp>
            <a:spAutoFit/>
          </a:bodyPr>
          <a:lstStyle/>
          <a:p>
            <a:r>
              <a:rPr lang="en-US" sz="1100" dirty="0">
                <a:solidFill>
                  <a:schemeClr val="bg2"/>
                </a:solidFill>
              </a:rPr>
              <a:t>Delivery</a:t>
            </a:r>
          </a:p>
          <a:p>
            <a:pPr>
              <a:buFontTx/>
              <a:buChar char="•"/>
            </a:pPr>
            <a:r>
              <a:rPr lang="en-US" sz="1100" dirty="0">
                <a:solidFill>
                  <a:schemeClr val="bg2"/>
                </a:solidFill>
              </a:rPr>
              <a:t>Absorption</a:t>
            </a:r>
          </a:p>
          <a:p>
            <a:pPr>
              <a:buFontTx/>
              <a:buChar char="•"/>
            </a:pPr>
            <a:r>
              <a:rPr lang="en-US" sz="1100" dirty="0">
                <a:solidFill>
                  <a:schemeClr val="bg2"/>
                </a:solidFill>
              </a:rPr>
              <a:t>Distribution</a:t>
            </a:r>
          </a:p>
        </p:txBody>
      </p:sp>
      <p:sp>
        <p:nvSpPr>
          <p:cNvPr id="34824" name="Text Box 11"/>
          <p:cNvSpPr txBox="1">
            <a:spLocks noChangeArrowheads="1"/>
          </p:cNvSpPr>
          <p:nvPr/>
        </p:nvSpPr>
        <p:spPr bwMode="auto">
          <a:xfrm>
            <a:off x="6096000" y="3657600"/>
            <a:ext cx="1066800" cy="701675"/>
          </a:xfrm>
          <a:prstGeom prst="rect">
            <a:avLst/>
          </a:prstGeom>
          <a:solidFill>
            <a:schemeClr val="tx1"/>
          </a:solidFill>
          <a:ln w="9525">
            <a:noFill/>
            <a:miter lim="800000"/>
            <a:headEnd/>
            <a:tailEnd/>
          </a:ln>
        </p:spPr>
        <p:txBody>
          <a:bodyPr>
            <a:prstTxWarp prst="textNoShape">
              <a:avLst/>
            </a:prstTxWarp>
            <a:spAutoFit/>
          </a:bodyPr>
          <a:lstStyle/>
          <a:p>
            <a:pPr>
              <a:spcBef>
                <a:spcPct val="50000"/>
              </a:spcBef>
            </a:pPr>
            <a:r>
              <a:rPr lang="en-US" sz="1000">
                <a:solidFill>
                  <a:schemeClr val="bg2"/>
                </a:solidFill>
              </a:rPr>
              <a:t>Other Molecules with which the drug interacts</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ChangeArrowheads="1"/>
          </p:cNvSpPr>
          <p:nvPr>
            <p:ph type="title"/>
          </p:nvPr>
        </p:nvSpPr>
        <p:spPr>
          <a:xfrm>
            <a:off x="685800" y="304800"/>
            <a:ext cx="7772400" cy="1190625"/>
          </a:xfrm>
        </p:spPr>
        <p:txBody>
          <a:bodyPr>
            <a:normAutofit fontScale="90000"/>
          </a:bodyPr>
          <a:lstStyle/>
          <a:p>
            <a:pPr eaLnBrk="1" hangingPunct="1">
              <a:defRPr/>
            </a:pPr>
            <a:r>
              <a:rPr lang="hu-HU" sz="4000">
                <a:ea typeface="+mj-ea"/>
                <a:cs typeface="+mj-cs"/>
              </a:rPr>
              <a:t>Gene-environment interactions: intraindividual variability I.</a:t>
            </a:r>
          </a:p>
        </p:txBody>
      </p:sp>
      <p:sp>
        <p:nvSpPr>
          <p:cNvPr id="138243" name="Rectangle 3"/>
          <p:cNvSpPr>
            <a:spLocks noGrp="1" noChangeArrowheads="1"/>
          </p:cNvSpPr>
          <p:nvPr>
            <p:ph type="body" idx="1"/>
          </p:nvPr>
        </p:nvSpPr>
        <p:spPr>
          <a:xfrm>
            <a:off x="381000" y="1676400"/>
            <a:ext cx="8583613" cy="4114800"/>
          </a:xfrm>
        </p:spPr>
        <p:txBody>
          <a:bodyPr>
            <a:normAutofit fontScale="92500" lnSpcReduction="10000"/>
          </a:bodyPr>
          <a:lstStyle/>
          <a:p>
            <a:pPr eaLnBrk="1" hangingPunct="1">
              <a:lnSpc>
                <a:spcPct val="90000"/>
              </a:lnSpc>
              <a:defRPr/>
            </a:pPr>
            <a:r>
              <a:rPr lang="hu-HU" sz="2800" dirty="0">
                <a:solidFill>
                  <a:srgbClr val="FF0000"/>
                </a:solidFill>
                <a:ea typeface="+mn-ea"/>
                <a:cs typeface="+mn-cs"/>
              </a:rPr>
              <a:t>Diet</a:t>
            </a:r>
            <a:r>
              <a:rPr lang="hu-HU" sz="2800" dirty="0">
                <a:ea typeface="+mn-ea"/>
                <a:cs typeface="+mn-cs"/>
              </a:rPr>
              <a:t>: may alter hepatic cytochrome P 450 activity</a:t>
            </a:r>
          </a:p>
          <a:p>
            <a:pPr lvl="1" eaLnBrk="1" hangingPunct="1">
              <a:lnSpc>
                <a:spcPct val="90000"/>
              </a:lnSpc>
              <a:defRPr/>
            </a:pPr>
            <a:r>
              <a:rPr lang="hu-HU" sz="2400" dirty="0">
                <a:solidFill>
                  <a:srgbClr val="FF0000"/>
                </a:solidFill>
              </a:rPr>
              <a:t>Smoked foods </a:t>
            </a:r>
            <a:r>
              <a:rPr lang="hu-HU" sz="2400" dirty="0"/>
              <a:t>(polycyclic aromatic hydrocarbons) increase CYP1A activity (Kall &amp; Clausen 1995)</a:t>
            </a:r>
          </a:p>
          <a:p>
            <a:pPr lvl="1" eaLnBrk="1" hangingPunct="1">
              <a:lnSpc>
                <a:spcPct val="90000"/>
              </a:lnSpc>
              <a:defRPr/>
            </a:pPr>
            <a:r>
              <a:rPr lang="hu-HU" sz="2400" dirty="0">
                <a:solidFill>
                  <a:srgbClr val="FF0000"/>
                </a:solidFill>
              </a:rPr>
              <a:t>Cruciferous vegetables </a:t>
            </a:r>
            <a:r>
              <a:rPr lang="hu-HU" sz="2400" dirty="0"/>
              <a:t>(brussels sprouts, cabbage, broccoli): alter activity of selected CYP isoenzymes  </a:t>
            </a:r>
          </a:p>
          <a:p>
            <a:pPr lvl="2" eaLnBrk="1" hangingPunct="1">
              <a:lnSpc>
                <a:spcPct val="90000"/>
              </a:lnSpc>
              <a:defRPr/>
            </a:pPr>
            <a:r>
              <a:rPr lang="hu-HU" sz="2000" dirty="0"/>
              <a:t>Indole-containing vegetables (cabbage, cauliflower) upregulate CYP1A (Pantuck et al., 1989)</a:t>
            </a:r>
          </a:p>
          <a:p>
            <a:pPr lvl="2" eaLnBrk="1" hangingPunct="1">
              <a:lnSpc>
                <a:spcPct val="90000"/>
              </a:lnSpc>
              <a:defRPr/>
            </a:pPr>
            <a:r>
              <a:rPr lang="hu-HU" sz="2000" dirty="0"/>
              <a:t>Isothyocyanate-containing vegetables (watercress) inhibit CYP2E1 (Kim &amp; Wilkinson 1996)</a:t>
            </a:r>
          </a:p>
          <a:p>
            <a:pPr lvl="1" eaLnBrk="1" hangingPunct="1">
              <a:lnSpc>
                <a:spcPct val="90000"/>
              </a:lnSpc>
              <a:defRPr/>
            </a:pPr>
            <a:r>
              <a:rPr lang="hu-HU" sz="2400" dirty="0">
                <a:solidFill>
                  <a:srgbClr val="FF0000"/>
                </a:solidFill>
              </a:rPr>
              <a:t>Organosulfur compounds </a:t>
            </a:r>
            <a:r>
              <a:rPr lang="hu-HU" sz="2400" dirty="0"/>
              <a:t>(garlic) inhibit CYP2E1 and induce CYP1A, CYP3A and phase II enzymes</a:t>
            </a:r>
          </a:p>
          <a:p>
            <a:pPr lvl="1" eaLnBrk="1" hangingPunct="1">
              <a:lnSpc>
                <a:spcPct val="90000"/>
              </a:lnSpc>
              <a:defRPr/>
            </a:pPr>
            <a:r>
              <a:rPr lang="hu-HU" sz="2400" dirty="0">
                <a:solidFill>
                  <a:srgbClr val="FF0000"/>
                </a:solidFill>
              </a:rPr>
              <a:t>Grapefruit juice phytochemicals influence </a:t>
            </a:r>
            <a:r>
              <a:rPr lang="hu-HU" sz="2400" dirty="0"/>
              <a:t>CYP3A activity</a:t>
            </a:r>
          </a:p>
          <a:p>
            <a:pPr lvl="1" eaLnBrk="1" hangingPunct="1">
              <a:lnSpc>
                <a:spcPct val="90000"/>
              </a:lnSpc>
              <a:defRPr/>
            </a:pPr>
            <a:r>
              <a:rPr lang="hu-HU" sz="2400" dirty="0">
                <a:solidFill>
                  <a:srgbClr val="FF0000"/>
                </a:solidFill>
              </a:rPr>
              <a:t>Vitamins, spices</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ChangeArrowheads="1"/>
          </p:cNvSpPr>
          <p:nvPr>
            <p:ph type="title"/>
          </p:nvPr>
        </p:nvSpPr>
        <p:spPr>
          <a:xfrm>
            <a:off x="609600" y="381000"/>
            <a:ext cx="7772400" cy="1190625"/>
          </a:xfrm>
        </p:spPr>
        <p:txBody>
          <a:bodyPr>
            <a:normAutofit fontScale="90000"/>
          </a:bodyPr>
          <a:lstStyle/>
          <a:p>
            <a:pPr eaLnBrk="1" hangingPunct="1">
              <a:defRPr/>
            </a:pPr>
            <a:r>
              <a:rPr lang="hu-HU" sz="4000">
                <a:ea typeface="+mj-ea"/>
                <a:cs typeface="+mj-cs"/>
              </a:rPr>
              <a:t>Gene-environment interactions: intraindividual variability II.</a:t>
            </a:r>
          </a:p>
        </p:txBody>
      </p:sp>
      <p:sp>
        <p:nvSpPr>
          <p:cNvPr id="139267" name="Rectangle 3"/>
          <p:cNvSpPr>
            <a:spLocks noGrp="1" noChangeArrowheads="1"/>
          </p:cNvSpPr>
          <p:nvPr>
            <p:ph type="body" idx="1"/>
          </p:nvPr>
        </p:nvSpPr>
        <p:spPr>
          <a:xfrm>
            <a:off x="228600" y="1752600"/>
            <a:ext cx="8686800" cy="4114800"/>
          </a:xfrm>
        </p:spPr>
        <p:txBody>
          <a:bodyPr>
            <a:normAutofit lnSpcReduction="10000"/>
          </a:bodyPr>
          <a:lstStyle/>
          <a:p>
            <a:pPr eaLnBrk="1" hangingPunct="1">
              <a:lnSpc>
                <a:spcPct val="90000"/>
              </a:lnSpc>
              <a:defRPr/>
            </a:pPr>
            <a:r>
              <a:rPr lang="hu-HU" sz="2800" dirty="0">
                <a:solidFill>
                  <a:srgbClr val="FF0000"/>
                </a:solidFill>
                <a:ea typeface="+mn-ea"/>
                <a:cs typeface="+mn-cs"/>
              </a:rPr>
              <a:t>Drug-drug interactions:</a:t>
            </a:r>
          </a:p>
          <a:p>
            <a:pPr lvl="1" eaLnBrk="1" hangingPunct="1">
              <a:lnSpc>
                <a:spcPct val="90000"/>
              </a:lnSpc>
              <a:defRPr/>
            </a:pPr>
            <a:r>
              <a:rPr lang="hu-HU" sz="2400" dirty="0"/>
              <a:t>Enzyme inductors or inhibitors: rifamycins, anticonvulsants, macrolide antibiotics, azole antifungal drugs, nefazodone, certain SSRIs</a:t>
            </a:r>
          </a:p>
          <a:p>
            <a:pPr eaLnBrk="1" hangingPunct="1">
              <a:lnSpc>
                <a:spcPct val="90000"/>
              </a:lnSpc>
              <a:defRPr/>
            </a:pPr>
            <a:r>
              <a:rPr lang="hu-HU" sz="2800" dirty="0">
                <a:solidFill>
                  <a:srgbClr val="FF0000"/>
                </a:solidFill>
                <a:ea typeface="+mn-ea"/>
                <a:cs typeface="+mn-cs"/>
              </a:rPr>
              <a:t>Nutraceutical influences: </a:t>
            </a:r>
            <a:r>
              <a:rPr lang="hu-HU" sz="2400" dirty="0">
                <a:ea typeface="+mn-ea"/>
                <a:cs typeface="+mn-cs"/>
              </a:rPr>
              <a:t>herbs and dietary compounds</a:t>
            </a:r>
          </a:p>
          <a:p>
            <a:pPr lvl="1" eaLnBrk="1" hangingPunct="1">
              <a:lnSpc>
                <a:spcPct val="90000"/>
              </a:lnSpc>
              <a:defRPr/>
            </a:pPr>
            <a:r>
              <a:rPr lang="hu-HU" sz="2400" dirty="0"/>
              <a:t>St. John’s wort (Hypericum peforatum) CYP3A inductor</a:t>
            </a:r>
          </a:p>
          <a:p>
            <a:pPr eaLnBrk="1" hangingPunct="1">
              <a:lnSpc>
                <a:spcPct val="90000"/>
              </a:lnSpc>
              <a:defRPr/>
            </a:pPr>
            <a:r>
              <a:rPr lang="hu-HU" sz="2800" dirty="0">
                <a:solidFill>
                  <a:srgbClr val="FF0000"/>
                </a:solidFill>
                <a:ea typeface="+mn-ea"/>
                <a:cs typeface="+mn-cs"/>
              </a:rPr>
              <a:t>Aging: </a:t>
            </a:r>
            <a:r>
              <a:rPr lang="hu-HU" sz="2400" dirty="0">
                <a:ea typeface="+mn-ea"/>
                <a:cs typeface="+mn-cs"/>
              </a:rPr>
              <a:t>lower blood flow and liver volume decreases from the third decade, but the effect on enzymes is moderate</a:t>
            </a:r>
            <a:r>
              <a:rPr lang="hu-HU" sz="2800" dirty="0">
                <a:ea typeface="+mn-ea"/>
                <a:cs typeface="+mn-cs"/>
              </a:rPr>
              <a:t> </a:t>
            </a:r>
          </a:p>
          <a:p>
            <a:pPr eaLnBrk="1" hangingPunct="1">
              <a:lnSpc>
                <a:spcPct val="90000"/>
              </a:lnSpc>
              <a:defRPr/>
            </a:pPr>
            <a:r>
              <a:rPr lang="hu-HU" sz="2800" dirty="0">
                <a:solidFill>
                  <a:srgbClr val="FF0000"/>
                </a:solidFill>
                <a:ea typeface="+mn-ea"/>
                <a:cs typeface="+mn-cs"/>
              </a:rPr>
              <a:t>Disease</a:t>
            </a:r>
          </a:p>
          <a:p>
            <a:pPr lvl="1" eaLnBrk="1" hangingPunct="1">
              <a:lnSpc>
                <a:spcPct val="90000"/>
              </a:lnSpc>
              <a:defRPr/>
            </a:pPr>
            <a:r>
              <a:rPr lang="hu-HU" sz="2400" dirty="0"/>
              <a:t>Acute inflammation and infection affect drug metabolism</a:t>
            </a:r>
          </a:p>
          <a:p>
            <a:pPr lvl="1" eaLnBrk="1" hangingPunct="1">
              <a:lnSpc>
                <a:spcPct val="90000"/>
              </a:lnSpc>
              <a:defRPr/>
            </a:pPr>
            <a:r>
              <a:rPr lang="hu-HU" sz="2400" dirty="0"/>
              <a:t>Liver disease modifies blood flow and reduces enzyme activity</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p:txBody>
          <a:bodyPr/>
          <a:lstStyle/>
          <a:p>
            <a:pPr eaLnBrk="1" hangingPunct="1">
              <a:defRPr/>
            </a:pPr>
            <a:r>
              <a:rPr lang="en-US">
                <a:ea typeface="+mj-ea"/>
                <a:cs typeface="+mj-cs"/>
              </a:rPr>
              <a:t>Pharmacoenvironment</a:t>
            </a:r>
          </a:p>
        </p:txBody>
      </p:sp>
      <p:sp>
        <p:nvSpPr>
          <p:cNvPr id="116739" name="Rectangle 3"/>
          <p:cNvSpPr>
            <a:spLocks noGrp="1" noChangeArrowheads="1"/>
          </p:cNvSpPr>
          <p:nvPr>
            <p:ph type="body" idx="1"/>
          </p:nvPr>
        </p:nvSpPr>
        <p:spPr/>
        <p:txBody>
          <a:bodyPr/>
          <a:lstStyle/>
          <a:p>
            <a:pPr eaLnBrk="1" hangingPunct="1">
              <a:defRPr/>
            </a:pPr>
            <a:r>
              <a:rPr lang="en-US">
                <a:ea typeface="+mn-ea"/>
                <a:cs typeface="+mn-cs"/>
              </a:rPr>
              <a:t>Grapefruit juice-felodipine interaction</a:t>
            </a:r>
          </a:p>
          <a:p>
            <a:pPr eaLnBrk="1" hangingPunct="1">
              <a:defRPr/>
            </a:pPr>
            <a:endParaRPr lang="en-US">
              <a:ea typeface="+mn-ea"/>
              <a:cs typeface="+mn-cs"/>
            </a:endParaRPr>
          </a:p>
          <a:p>
            <a:pPr eaLnBrk="1" hangingPunct="1">
              <a:defRPr/>
            </a:pPr>
            <a:r>
              <a:rPr lang="en-US">
                <a:ea typeface="+mn-ea"/>
                <a:cs typeface="+mn-cs"/>
              </a:rPr>
              <a:t>bergamottin inhibition of CYP3A4 in the small intestine</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ChangeArrowheads="1"/>
          </p:cNvSpPr>
          <p:nvPr>
            <p:ph type="title"/>
          </p:nvPr>
        </p:nvSpPr>
        <p:spPr/>
        <p:txBody>
          <a:bodyPr/>
          <a:lstStyle/>
          <a:p>
            <a:pPr eaLnBrk="1" hangingPunct="1">
              <a:defRPr/>
            </a:pPr>
            <a:r>
              <a:rPr lang="en-US">
                <a:ea typeface="+mj-ea"/>
                <a:cs typeface="+mj-cs"/>
              </a:rPr>
              <a:t>Drug levels</a:t>
            </a:r>
          </a:p>
        </p:txBody>
      </p:sp>
      <p:pic>
        <p:nvPicPr>
          <p:cNvPr id="105475" name="Picture 4"/>
          <p:cNvPicPr>
            <a:picLocks noChangeAspect="1" noChangeArrowheads="1"/>
          </p:cNvPicPr>
          <p:nvPr/>
        </p:nvPicPr>
        <p:blipFill>
          <a:blip r:embed="rId3"/>
          <a:srcRect/>
          <a:stretch>
            <a:fillRect/>
          </a:stretch>
        </p:blipFill>
        <p:spPr bwMode="auto">
          <a:xfrm>
            <a:off x="1371600" y="1447800"/>
            <a:ext cx="6400800" cy="4865688"/>
          </a:xfrm>
          <a:prstGeom prst="rect">
            <a:avLst/>
          </a:prstGeom>
          <a:noFill/>
          <a:ln w="9525">
            <a:noFill/>
            <a:miter lim="800000"/>
            <a:headEnd/>
            <a:tailEnd/>
          </a:ln>
        </p:spPr>
      </p:pic>
      <p:sp>
        <p:nvSpPr>
          <p:cNvPr id="105476" name="Text Box 5"/>
          <p:cNvSpPr txBox="1">
            <a:spLocks noChangeArrowheads="1"/>
          </p:cNvSpPr>
          <p:nvPr/>
        </p:nvSpPr>
        <p:spPr bwMode="auto">
          <a:xfrm>
            <a:off x="5029200" y="6324600"/>
            <a:ext cx="3581400" cy="366713"/>
          </a:xfrm>
          <a:prstGeom prst="rect">
            <a:avLst/>
          </a:prstGeom>
          <a:noFill/>
          <a:ln w="9525">
            <a:noFill/>
            <a:miter lim="800000"/>
            <a:headEnd/>
            <a:tailEnd/>
          </a:ln>
        </p:spPr>
        <p:txBody>
          <a:bodyPr>
            <a:prstTxWarp prst="textNoShape">
              <a:avLst/>
            </a:prstTxWarp>
            <a:spAutoFit/>
          </a:bodyPr>
          <a:lstStyle/>
          <a:p>
            <a:pPr>
              <a:spcBef>
                <a:spcPct val="50000"/>
              </a:spcBef>
            </a:pPr>
            <a:r>
              <a:rPr lang="en-US">
                <a:latin typeface="Garamond" charset="0"/>
              </a:rPr>
              <a:t>Dahan and Altman EJCN 2004</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ChangeArrowheads="1"/>
          </p:cNvSpPr>
          <p:nvPr>
            <p:ph type="title"/>
          </p:nvPr>
        </p:nvSpPr>
        <p:spPr/>
        <p:txBody>
          <a:bodyPr/>
          <a:lstStyle/>
          <a:p>
            <a:pPr eaLnBrk="1" hangingPunct="1">
              <a:defRPr/>
            </a:pPr>
            <a:r>
              <a:rPr lang="en-US" sz="4000">
                <a:ea typeface="+mj-ea"/>
                <a:cs typeface="+mj-cs"/>
              </a:rPr>
              <a:t>Grapefruit juice drug interactions</a:t>
            </a:r>
          </a:p>
        </p:txBody>
      </p:sp>
      <p:pic>
        <p:nvPicPr>
          <p:cNvPr id="107523" name="Picture 4"/>
          <p:cNvPicPr>
            <a:picLocks noChangeAspect="1" noChangeArrowheads="1"/>
          </p:cNvPicPr>
          <p:nvPr/>
        </p:nvPicPr>
        <p:blipFill>
          <a:blip r:embed="rId3"/>
          <a:srcRect/>
          <a:stretch>
            <a:fillRect/>
          </a:stretch>
        </p:blipFill>
        <p:spPr bwMode="auto">
          <a:xfrm>
            <a:off x="457200" y="1828800"/>
            <a:ext cx="8229600" cy="4387850"/>
          </a:xfrm>
          <a:prstGeom prst="rect">
            <a:avLst/>
          </a:prstGeom>
          <a:noFill/>
          <a:ln w="9525">
            <a:noFill/>
            <a:miter lim="800000"/>
            <a:headEnd/>
            <a:tailEnd/>
          </a:ln>
        </p:spPr>
      </p:pic>
      <p:sp>
        <p:nvSpPr>
          <p:cNvPr id="107524" name="Text Box 5"/>
          <p:cNvSpPr txBox="1">
            <a:spLocks noChangeArrowheads="1"/>
          </p:cNvSpPr>
          <p:nvPr/>
        </p:nvSpPr>
        <p:spPr bwMode="auto">
          <a:xfrm>
            <a:off x="5029200" y="6324600"/>
            <a:ext cx="3581400" cy="366713"/>
          </a:xfrm>
          <a:prstGeom prst="rect">
            <a:avLst/>
          </a:prstGeom>
          <a:noFill/>
          <a:ln w="9525">
            <a:noFill/>
            <a:miter lim="800000"/>
            <a:headEnd/>
            <a:tailEnd/>
          </a:ln>
        </p:spPr>
        <p:txBody>
          <a:bodyPr>
            <a:prstTxWarp prst="textNoShape">
              <a:avLst/>
            </a:prstTxWarp>
            <a:spAutoFit/>
          </a:bodyPr>
          <a:lstStyle/>
          <a:p>
            <a:pPr>
              <a:spcBef>
                <a:spcPct val="50000"/>
              </a:spcBef>
            </a:pPr>
            <a:r>
              <a:rPr lang="en-US">
                <a:latin typeface="Garamond" charset="0"/>
              </a:rPr>
              <a:t>Dahan and Altman EJCN 2004</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	</a:t>
            </a:r>
            <a:endParaRPr lang="en-US" dirty="0"/>
          </a:p>
        </p:txBody>
      </p:sp>
      <p:sp>
        <p:nvSpPr>
          <p:cNvPr id="3" name="Content Placeholder 2"/>
          <p:cNvSpPr>
            <a:spLocks noGrp="1"/>
          </p:cNvSpPr>
          <p:nvPr>
            <p:ph idx="1"/>
          </p:nvPr>
        </p:nvSpPr>
        <p:spPr/>
        <p:txBody>
          <a:bodyPr>
            <a:noAutofit/>
          </a:bodyPr>
          <a:lstStyle/>
          <a:p>
            <a:r>
              <a:rPr lang="en-US" dirty="0" smtClean="0"/>
              <a:t>Phase 1 &amp; 2 polymorphisms </a:t>
            </a:r>
            <a:r>
              <a:rPr lang="en-US" dirty="0" err="1" smtClean="0"/>
              <a:t>v</a:t>
            </a:r>
            <a:r>
              <a:rPr lang="en-US" dirty="0" smtClean="0"/>
              <a:t>. important in explaining drug metabolism variation</a:t>
            </a:r>
          </a:p>
          <a:p>
            <a:r>
              <a:rPr lang="en-US" dirty="0" smtClean="0"/>
              <a:t>Other polymorphisms in transport</a:t>
            </a:r>
          </a:p>
          <a:p>
            <a:r>
              <a:rPr lang="en-US" dirty="0" smtClean="0"/>
              <a:t>Certain drug </a:t>
            </a:r>
            <a:r>
              <a:rPr lang="en-US" dirty="0" err="1" smtClean="0"/>
              <a:t>metabolising</a:t>
            </a:r>
            <a:r>
              <a:rPr lang="en-US" dirty="0" smtClean="0"/>
              <a:t> enzyme activities are determined by environment</a:t>
            </a:r>
          </a:p>
          <a:p>
            <a:r>
              <a:rPr lang="en-US" dirty="0" smtClean="0"/>
              <a:t>Inherent complexity</a:t>
            </a:r>
          </a:p>
          <a:p>
            <a:pPr lvl="1"/>
            <a:r>
              <a:rPr lang="en-US" dirty="0" smtClean="0"/>
              <a:t>multiple pathways for each drug</a:t>
            </a:r>
          </a:p>
          <a:p>
            <a:pPr lvl="1"/>
            <a:r>
              <a:rPr lang="en-US" dirty="0" smtClean="0"/>
              <a:t>direct and indirect consequences</a:t>
            </a:r>
          </a:p>
          <a:p>
            <a:r>
              <a:rPr lang="en-US" dirty="0" smtClean="0"/>
              <a:t>Everybody is different</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685512" y="254239"/>
            <a:ext cx="7772977" cy="1142464"/>
          </a:xfrm>
        </p:spPr>
        <p:txBody>
          <a:bodyPr/>
          <a:lstStyle/>
          <a:p>
            <a:r>
              <a:rPr lang="en-US" b="1" dirty="0" smtClean="0"/>
              <a:t>Drug metabolism</a:t>
            </a:r>
            <a:endParaRPr lang="en-US" b="1" dirty="0"/>
          </a:p>
        </p:txBody>
      </p:sp>
      <p:sp>
        <p:nvSpPr>
          <p:cNvPr id="37891" name="Rectangle 3"/>
          <p:cNvSpPr>
            <a:spLocks noGrp="1" noChangeArrowheads="1"/>
          </p:cNvSpPr>
          <p:nvPr>
            <p:ph type="body" sz="half" idx="1"/>
          </p:nvPr>
        </p:nvSpPr>
        <p:spPr>
          <a:xfrm>
            <a:off x="685512" y="1498077"/>
            <a:ext cx="3810000" cy="5049460"/>
          </a:xfrm>
        </p:spPr>
        <p:txBody>
          <a:bodyPr>
            <a:normAutofit/>
          </a:bodyPr>
          <a:lstStyle/>
          <a:p>
            <a:pPr algn="ctr">
              <a:buFontTx/>
              <a:buNone/>
            </a:pPr>
            <a:r>
              <a:rPr lang="en-US" sz="2400" u="sng" dirty="0"/>
              <a:t>Phase I</a:t>
            </a:r>
            <a:endParaRPr lang="en-US" sz="2400" dirty="0"/>
          </a:p>
          <a:p>
            <a:r>
              <a:rPr lang="en-US" sz="2400" dirty="0"/>
              <a:t>Oxidation</a:t>
            </a:r>
          </a:p>
          <a:p>
            <a:r>
              <a:rPr lang="en-US" sz="2400" dirty="0"/>
              <a:t>Reduction</a:t>
            </a:r>
          </a:p>
          <a:p>
            <a:r>
              <a:rPr lang="en-US" sz="2400" dirty="0"/>
              <a:t>Hydrolysis</a:t>
            </a:r>
          </a:p>
          <a:p>
            <a:r>
              <a:rPr lang="en-US" sz="2400" dirty="0"/>
              <a:t>Hydration</a:t>
            </a:r>
          </a:p>
          <a:p>
            <a:r>
              <a:rPr lang="en-US" sz="2400" dirty="0" err="1"/>
              <a:t>Dethioacetylation</a:t>
            </a:r>
            <a:endParaRPr lang="en-US" sz="2400" dirty="0"/>
          </a:p>
          <a:p>
            <a:r>
              <a:rPr lang="en-US" sz="2400" dirty="0" err="1" smtClean="0"/>
              <a:t>Isomerization</a:t>
            </a:r>
            <a:endParaRPr lang="en-US" sz="2400" dirty="0" smtClean="0"/>
          </a:p>
          <a:p>
            <a:endParaRPr lang="en-US" sz="2400" dirty="0" smtClean="0"/>
          </a:p>
          <a:p>
            <a:pPr>
              <a:lnSpc>
                <a:spcPct val="90000"/>
              </a:lnSpc>
              <a:defRPr/>
            </a:pPr>
            <a:r>
              <a:rPr lang="hu-HU" sz="2400" dirty="0" smtClean="0"/>
              <a:t>Aim: introduce a new functional group</a:t>
            </a:r>
          </a:p>
          <a:p>
            <a:pPr>
              <a:lnSpc>
                <a:spcPct val="90000"/>
              </a:lnSpc>
              <a:defRPr/>
            </a:pPr>
            <a:r>
              <a:rPr lang="hu-HU" sz="2400" dirty="0" smtClean="0"/>
              <a:t>Cytochrome P450 enzymes in hepatocytes</a:t>
            </a:r>
          </a:p>
          <a:p>
            <a:endParaRPr lang="en-US" sz="2400" dirty="0">
              <a:solidFill>
                <a:srgbClr val="FF0000"/>
              </a:solidFill>
            </a:endParaRPr>
          </a:p>
        </p:txBody>
      </p:sp>
      <p:sp>
        <p:nvSpPr>
          <p:cNvPr id="37892" name="Rectangle 4"/>
          <p:cNvSpPr>
            <a:spLocks noGrp="1" noChangeArrowheads="1"/>
          </p:cNvSpPr>
          <p:nvPr>
            <p:ph type="body" sz="half" idx="2"/>
          </p:nvPr>
        </p:nvSpPr>
        <p:spPr>
          <a:xfrm>
            <a:off x="4648489" y="1473939"/>
            <a:ext cx="3810000" cy="5047487"/>
          </a:xfrm>
        </p:spPr>
        <p:txBody>
          <a:bodyPr>
            <a:normAutofit/>
          </a:bodyPr>
          <a:lstStyle/>
          <a:p>
            <a:pPr algn="ctr">
              <a:buFontTx/>
              <a:buNone/>
            </a:pPr>
            <a:r>
              <a:rPr lang="en-US" sz="2400" u="sng" dirty="0">
                <a:solidFill>
                  <a:srgbClr val="FF0000"/>
                </a:solidFill>
              </a:rPr>
              <a:t>Phase II</a:t>
            </a:r>
            <a:endParaRPr lang="en-US" sz="2400" dirty="0">
              <a:solidFill>
                <a:srgbClr val="FF0000"/>
              </a:solidFill>
            </a:endParaRPr>
          </a:p>
          <a:p>
            <a:r>
              <a:rPr lang="en-US" sz="2400" dirty="0" err="1">
                <a:solidFill>
                  <a:srgbClr val="FF0000"/>
                </a:solidFill>
              </a:rPr>
              <a:t>Glucuronidation</a:t>
            </a:r>
            <a:endParaRPr lang="en-US" sz="2400" dirty="0">
              <a:solidFill>
                <a:srgbClr val="FF0000"/>
              </a:solidFill>
            </a:endParaRPr>
          </a:p>
          <a:p>
            <a:r>
              <a:rPr lang="en-US" sz="2400" dirty="0" err="1" smtClean="0">
                <a:solidFill>
                  <a:srgbClr val="FF0000"/>
                </a:solidFill>
              </a:rPr>
              <a:t>Sulphation</a:t>
            </a:r>
            <a:endParaRPr lang="en-US" sz="2400" dirty="0">
              <a:solidFill>
                <a:srgbClr val="FF0000"/>
              </a:solidFill>
            </a:endParaRPr>
          </a:p>
          <a:p>
            <a:r>
              <a:rPr lang="en-US" sz="2400" dirty="0" err="1">
                <a:solidFill>
                  <a:srgbClr val="FF0000"/>
                </a:solidFill>
              </a:rPr>
              <a:t>Methylation</a:t>
            </a:r>
            <a:endParaRPr lang="en-US" sz="2400" dirty="0">
              <a:solidFill>
                <a:srgbClr val="FF0000"/>
              </a:solidFill>
            </a:endParaRPr>
          </a:p>
          <a:p>
            <a:r>
              <a:rPr lang="en-US" sz="2400" dirty="0" err="1">
                <a:solidFill>
                  <a:srgbClr val="FF0000"/>
                </a:solidFill>
              </a:rPr>
              <a:t>Acetylation</a:t>
            </a:r>
            <a:endParaRPr lang="en-US" sz="2400" dirty="0">
              <a:solidFill>
                <a:srgbClr val="FF0000"/>
              </a:solidFill>
            </a:endParaRPr>
          </a:p>
          <a:p>
            <a:r>
              <a:rPr lang="en-US" sz="2400" dirty="0">
                <a:solidFill>
                  <a:srgbClr val="FF0000"/>
                </a:solidFill>
              </a:rPr>
              <a:t>Amino Acid Conjugation</a:t>
            </a:r>
          </a:p>
          <a:p>
            <a:r>
              <a:rPr lang="en-US" sz="2400" dirty="0">
                <a:solidFill>
                  <a:srgbClr val="FF0000"/>
                </a:solidFill>
              </a:rPr>
              <a:t>Glutathione Conjugation</a:t>
            </a:r>
          </a:p>
          <a:p>
            <a:r>
              <a:rPr lang="en-US" sz="2400" dirty="0">
                <a:solidFill>
                  <a:srgbClr val="FF0000"/>
                </a:solidFill>
              </a:rPr>
              <a:t>Fatty acid </a:t>
            </a:r>
            <a:r>
              <a:rPr lang="en-US" sz="2400" dirty="0" smtClean="0">
                <a:solidFill>
                  <a:srgbClr val="FF0000"/>
                </a:solidFill>
              </a:rPr>
              <a:t>conjugation</a:t>
            </a:r>
          </a:p>
          <a:p>
            <a:pPr>
              <a:lnSpc>
                <a:spcPct val="90000"/>
              </a:lnSpc>
              <a:defRPr/>
            </a:pPr>
            <a:r>
              <a:rPr lang="hu-HU" sz="2400" dirty="0" smtClean="0"/>
              <a:t>Aim:  to increase water solubility</a:t>
            </a:r>
          </a:p>
          <a:p>
            <a:pPr>
              <a:lnSpc>
                <a:spcPct val="90000"/>
              </a:lnSpc>
              <a:defRPr/>
            </a:pPr>
            <a:r>
              <a:rPr lang="hu-HU" sz="2400" dirty="0" smtClean="0"/>
              <a:t>Ususally in the cytosol</a:t>
            </a:r>
          </a:p>
          <a:p>
            <a:endParaRPr lang="en-US" sz="24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se4097906002">
            <a:hlinkClick r:id="rId3"/>
          </p:cNvPr>
          <p:cNvPicPr>
            <a:picLocks noChangeAspect="1" noChangeArrowheads="1"/>
          </p:cNvPicPr>
          <p:nvPr/>
        </p:nvPicPr>
        <p:blipFill>
          <a:blip r:embed="rId4"/>
          <a:srcRect/>
          <a:stretch>
            <a:fillRect/>
          </a:stretch>
        </p:blipFill>
        <p:spPr bwMode="auto">
          <a:xfrm>
            <a:off x="2192225" y="1439814"/>
            <a:ext cx="4911950" cy="2664430"/>
          </a:xfrm>
          <a:prstGeom prst="rect">
            <a:avLst/>
          </a:prstGeom>
          <a:solidFill>
            <a:schemeClr val="bg1"/>
          </a:solidFill>
          <a:ln w="9525">
            <a:noFill/>
            <a:miter lim="800000"/>
            <a:headEnd/>
            <a:tailEnd/>
          </a:ln>
        </p:spPr>
      </p:pic>
      <p:sp>
        <p:nvSpPr>
          <p:cNvPr id="38915" name="Text Box 3"/>
          <p:cNvSpPr txBox="1">
            <a:spLocks noChangeArrowheads="1"/>
          </p:cNvSpPr>
          <p:nvPr/>
        </p:nvSpPr>
        <p:spPr bwMode="auto">
          <a:xfrm>
            <a:off x="914400" y="609600"/>
            <a:ext cx="7315200" cy="641350"/>
          </a:xfrm>
          <a:prstGeom prst="rect">
            <a:avLst/>
          </a:prstGeom>
          <a:noFill/>
          <a:ln w="9525">
            <a:noFill/>
            <a:miter lim="800000"/>
            <a:headEnd/>
            <a:tailEnd/>
          </a:ln>
        </p:spPr>
        <p:txBody>
          <a:bodyPr>
            <a:prstTxWarp prst="textNoShape">
              <a:avLst/>
            </a:prstTxWarp>
            <a:spAutoFit/>
          </a:bodyPr>
          <a:lstStyle/>
          <a:p>
            <a:pPr algn="ctr" eaLnBrk="1" hangingPunct="1">
              <a:spcBef>
                <a:spcPct val="50000"/>
              </a:spcBef>
            </a:pPr>
            <a:r>
              <a:rPr lang="en-US" sz="3600" b="1" dirty="0">
                <a:latin typeface="+mj-lt"/>
              </a:rPr>
              <a:t>Drug Metabolizing Enzymes</a:t>
            </a:r>
          </a:p>
        </p:txBody>
      </p:sp>
      <p:sp>
        <p:nvSpPr>
          <p:cNvPr id="5" name="Rectangle 4"/>
          <p:cNvSpPr/>
          <p:nvPr/>
        </p:nvSpPr>
        <p:spPr>
          <a:xfrm>
            <a:off x="906963" y="4276108"/>
            <a:ext cx="7257112" cy="1754327"/>
          </a:xfrm>
          <a:prstGeom prst="rect">
            <a:avLst/>
          </a:prstGeom>
        </p:spPr>
        <p:txBody>
          <a:bodyPr wrap="square">
            <a:spAutoFit/>
          </a:bodyPr>
          <a:lstStyle/>
          <a:p>
            <a:r>
              <a:rPr lang="en-US" dirty="0" smtClean="0"/>
              <a:t>Phase I: CYP and </a:t>
            </a:r>
            <a:r>
              <a:rPr lang="en-US" dirty="0" err="1" smtClean="0"/>
              <a:t>nonCYP</a:t>
            </a:r>
            <a:r>
              <a:rPr lang="en-US" dirty="0" smtClean="0"/>
              <a:t> involved with modification of functional groups (such as oxidation).  See CYP P450 dominate over the others.</a:t>
            </a:r>
          </a:p>
          <a:p>
            <a:endParaRPr lang="en-US" dirty="0" smtClean="0"/>
          </a:p>
          <a:p>
            <a:r>
              <a:rPr lang="en-US" dirty="0" smtClean="0"/>
              <a:t>Phase II: Conjugative process for enhancing elimination of drug/metabolites out of the body.  Note: </a:t>
            </a:r>
            <a:r>
              <a:rPr lang="en-US" dirty="0" err="1" smtClean="0"/>
              <a:t>UGT’s</a:t>
            </a:r>
            <a:r>
              <a:rPr lang="en-US" dirty="0" smtClean="0"/>
              <a:t> (UDP </a:t>
            </a:r>
            <a:r>
              <a:rPr lang="en-US" dirty="0" err="1" smtClean="0"/>
              <a:t>Glucoronyl</a:t>
            </a:r>
            <a:r>
              <a:rPr lang="en-US" dirty="0" smtClean="0"/>
              <a:t> </a:t>
            </a:r>
            <a:r>
              <a:rPr lang="en-US" dirty="0" err="1" smtClean="0"/>
              <a:t>transferases</a:t>
            </a:r>
            <a:r>
              <a:rPr lang="en-US" dirty="0" smtClean="0"/>
              <a:t>) are the most predominant phase II enzyme.</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Rot="1" noChangeArrowheads="1"/>
          </p:cNvSpPr>
          <p:nvPr>
            <p:ph type="title"/>
          </p:nvPr>
        </p:nvSpPr>
        <p:spPr>
          <a:xfrm>
            <a:off x="685800" y="228600"/>
            <a:ext cx="7772400" cy="1143000"/>
          </a:xfrm>
        </p:spPr>
        <p:txBody>
          <a:bodyPr/>
          <a:lstStyle/>
          <a:p>
            <a:pPr eaLnBrk="1" hangingPunct="1">
              <a:defRPr/>
            </a:pPr>
            <a:r>
              <a:rPr lang="en-US" b="0">
                <a:latin typeface="Calibri"/>
                <a:ea typeface="+mj-ea"/>
                <a:cs typeface="Calibri"/>
              </a:rPr>
              <a:t>Pharmacogenetics</a:t>
            </a:r>
            <a:endParaRPr lang="en-US">
              <a:latin typeface="Calibri"/>
              <a:ea typeface="+mj-ea"/>
              <a:cs typeface="Calibri"/>
            </a:endParaRPr>
          </a:p>
        </p:txBody>
      </p:sp>
      <p:sp>
        <p:nvSpPr>
          <p:cNvPr id="105475" name="Text Box 3"/>
          <p:cNvSpPr txBox="1">
            <a:spLocks noChangeArrowheads="1"/>
          </p:cNvSpPr>
          <p:nvPr/>
        </p:nvSpPr>
        <p:spPr bwMode="auto">
          <a:xfrm>
            <a:off x="2490083" y="1600200"/>
            <a:ext cx="4124146" cy="830997"/>
          </a:xfrm>
          <a:prstGeom prst="rect">
            <a:avLst/>
          </a:prstGeom>
          <a:noFill/>
          <a:ln w="15875">
            <a:noFill/>
            <a:miter lim="800000"/>
            <a:headEnd/>
            <a:tailEnd/>
          </a:ln>
          <a:effectLst/>
        </p:spPr>
        <p:txBody>
          <a:bodyPr wrap="none">
            <a:prstTxWarp prst="textNoShape">
              <a:avLst/>
            </a:prstTxWarp>
            <a:spAutoFit/>
          </a:bodyPr>
          <a:lstStyle/>
          <a:p>
            <a:pPr algn="ctr">
              <a:defRPr/>
            </a:pPr>
            <a:r>
              <a:rPr lang="en-US" sz="2400" b="1">
                <a:latin typeface="Calibri"/>
                <a:cs typeface="Calibri"/>
              </a:rPr>
              <a:t>Implications of polymorphisms</a:t>
            </a:r>
          </a:p>
          <a:p>
            <a:pPr algn="ctr">
              <a:defRPr/>
            </a:pPr>
            <a:r>
              <a:rPr lang="en-US" sz="2400" b="1">
                <a:latin typeface="Calibri"/>
                <a:cs typeface="Calibri"/>
              </a:rPr>
              <a:t>on Pharmacokinetics</a:t>
            </a:r>
            <a:endParaRPr lang="en-US" sz="2400" b="1">
              <a:effectLst>
                <a:outerShdw blurRad="38100" dist="38100" dir="2700000" algn="tl">
                  <a:srgbClr val="000000"/>
                </a:outerShdw>
              </a:effectLst>
              <a:latin typeface="Calibri"/>
              <a:cs typeface="Calibri"/>
            </a:endParaRPr>
          </a:p>
        </p:txBody>
      </p:sp>
      <p:sp>
        <p:nvSpPr>
          <p:cNvPr id="36868" name="Text Box 4"/>
          <p:cNvSpPr txBox="1">
            <a:spLocks noChangeArrowheads="1"/>
          </p:cNvSpPr>
          <p:nvPr/>
        </p:nvSpPr>
        <p:spPr bwMode="auto">
          <a:xfrm>
            <a:off x="2413883" y="4648200"/>
            <a:ext cx="4124146" cy="830997"/>
          </a:xfrm>
          <a:prstGeom prst="rect">
            <a:avLst/>
          </a:prstGeom>
          <a:noFill/>
          <a:ln w="15875">
            <a:noFill/>
            <a:miter lim="800000"/>
            <a:headEnd/>
            <a:tailEnd/>
          </a:ln>
        </p:spPr>
        <p:txBody>
          <a:bodyPr wrap="none">
            <a:prstTxWarp prst="textNoShape">
              <a:avLst/>
            </a:prstTxWarp>
            <a:spAutoFit/>
          </a:bodyPr>
          <a:lstStyle/>
          <a:p>
            <a:pPr algn="ctr"/>
            <a:r>
              <a:rPr lang="en-US" sz="2400" b="1">
                <a:latin typeface="Calibri"/>
                <a:cs typeface="Calibri"/>
              </a:rPr>
              <a:t>Implications of polymorphisms</a:t>
            </a:r>
          </a:p>
          <a:p>
            <a:pPr algn="ctr"/>
            <a:r>
              <a:rPr lang="en-US" sz="2400" b="1">
                <a:latin typeface="Calibri"/>
                <a:cs typeface="Calibri"/>
              </a:rPr>
              <a:t>on Drug Effect</a:t>
            </a:r>
            <a:r>
              <a:rPr lang="en-US" b="1">
                <a:latin typeface="Calibri"/>
                <a:cs typeface="Calibri"/>
              </a:rPr>
              <a:t> </a:t>
            </a:r>
          </a:p>
        </p:txBody>
      </p:sp>
      <p:sp>
        <p:nvSpPr>
          <p:cNvPr id="36869" name="Text Box 5"/>
          <p:cNvSpPr txBox="1">
            <a:spLocks noChangeArrowheads="1"/>
          </p:cNvSpPr>
          <p:nvPr/>
        </p:nvSpPr>
        <p:spPr bwMode="auto">
          <a:xfrm>
            <a:off x="3352800" y="2590800"/>
            <a:ext cx="2606675" cy="1465263"/>
          </a:xfrm>
          <a:prstGeom prst="rect">
            <a:avLst/>
          </a:prstGeom>
          <a:noFill/>
          <a:ln w="15875">
            <a:noFill/>
            <a:miter lim="800000"/>
            <a:headEnd/>
            <a:tailEnd/>
          </a:ln>
        </p:spPr>
        <p:txBody>
          <a:bodyPr>
            <a:prstTxWarp prst="textNoShape">
              <a:avLst/>
            </a:prstTxWarp>
            <a:spAutoFit/>
          </a:bodyPr>
          <a:lstStyle/>
          <a:p>
            <a:pPr>
              <a:buFont typeface="Times" charset="0"/>
              <a:buChar char="•"/>
            </a:pPr>
            <a:r>
              <a:rPr lang="en-US" sz="1600" b="1" dirty="0">
                <a:latin typeface="Calibri"/>
                <a:cs typeface="Calibri"/>
              </a:rPr>
              <a:t> </a:t>
            </a:r>
            <a:r>
              <a:rPr lang="en-US" b="1" dirty="0">
                <a:latin typeface="Calibri"/>
                <a:cs typeface="Calibri"/>
              </a:rPr>
              <a:t>Drug Absorption</a:t>
            </a:r>
          </a:p>
          <a:p>
            <a:pPr>
              <a:buFont typeface="Times" charset="0"/>
              <a:buChar char="•"/>
            </a:pPr>
            <a:r>
              <a:rPr lang="en-US" b="1" dirty="0">
                <a:latin typeface="Calibri"/>
                <a:cs typeface="Calibri"/>
              </a:rPr>
              <a:t> Drug Distribution</a:t>
            </a:r>
            <a:r>
              <a:rPr lang="en-US" dirty="0">
                <a:latin typeface="Calibri"/>
                <a:cs typeface="Calibri"/>
              </a:rPr>
              <a:t> </a:t>
            </a:r>
          </a:p>
          <a:p>
            <a:pPr>
              <a:buFont typeface="Times" charset="0"/>
              <a:buChar char="•"/>
            </a:pPr>
            <a:r>
              <a:rPr lang="en-US" dirty="0">
                <a:latin typeface="Calibri"/>
                <a:cs typeface="Calibri"/>
              </a:rPr>
              <a:t> </a:t>
            </a:r>
            <a:r>
              <a:rPr lang="en-US" b="1" dirty="0">
                <a:latin typeface="Calibri"/>
                <a:cs typeface="Calibri"/>
              </a:rPr>
              <a:t>Drug Elimination</a:t>
            </a:r>
          </a:p>
          <a:p>
            <a:pPr>
              <a:buFont typeface="Times" charset="0"/>
              <a:buChar char="•"/>
            </a:pPr>
            <a:r>
              <a:rPr lang="en-US" b="1" dirty="0">
                <a:solidFill>
                  <a:srgbClr val="FF0000"/>
                </a:solidFill>
                <a:latin typeface="Calibri"/>
                <a:cs typeface="Calibri"/>
              </a:rPr>
              <a:t> Drug </a:t>
            </a:r>
            <a:r>
              <a:rPr lang="en-US" b="1" dirty="0" smtClean="0">
                <a:solidFill>
                  <a:srgbClr val="FF0000"/>
                </a:solidFill>
                <a:latin typeface="Calibri"/>
                <a:cs typeface="Calibri"/>
              </a:rPr>
              <a:t>Metabolism</a:t>
            </a:r>
            <a:endParaRPr lang="en-US" b="1" dirty="0" smtClean="0">
              <a:solidFill>
                <a:srgbClr val="000000"/>
              </a:solidFill>
              <a:latin typeface="Calibri"/>
              <a:cs typeface="Calibri"/>
            </a:endParaRPr>
          </a:p>
          <a:p>
            <a:pPr>
              <a:buFont typeface="Times" charset="0"/>
              <a:buChar char="•"/>
            </a:pPr>
            <a:r>
              <a:rPr lang="en-US" b="1" dirty="0" smtClean="0">
                <a:solidFill>
                  <a:srgbClr val="000000"/>
                </a:solidFill>
                <a:latin typeface="Calibri"/>
                <a:cs typeface="Calibri"/>
              </a:rPr>
              <a:t> </a:t>
            </a:r>
            <a:r>
              <a:rPr lang="en-US" b="1" dirty="0" smtClean="0">
                <a:latin typeface="Calibri"/>
                <a:cs typeface="Calibri"/>
              </a:rPr>
              <a:t>Drug </a:t>
            </a:r>
            <a:r>
              <a:rPr lang="en-US" b="1" dirty="0">
                <a:latin typeface="Calibri"/>
                <a:cs typeface="Calibri"/>
              </a:rPr>
              <a:t>Activation</a:t>
            </a:r>
          </a:p>
        </p:txBody>
      </p:sp>
      <p:sp>
        <p:nvSpPr>
          <p:cNvPr id="105478" name="Text Box 6"/>
          <p:cNvSpPr txBox="1">
            <a:spLocks noChangeArrowheads="1"/>
          </p:cNvSpPr>
          <p:nvPr/>
        </p:nvSpPr>
        <p:spPr bwMode="auto">
          <a:xfrm>
            <a:off x="6765925" y="3716338"/>
            <a:ext cx="184150" cy="244475"/>
          </a:xfrm>
          <a:prstGeom prst="rect">
            <a:avLst/>
          </a:prstGeom>
          <a:noFill/>
          <a:ln w="15875">
            <a:noFill/>
            <a:miter lim="800000"/>
            <a:headEnd/>
            <a:tailEnd/>
          </a:ln>
          <a:effectLst/>
        </p:spPr>
        <p:txBody>
          <a:bodyPr wrap="none">
            <a:prstTxWarp prst="textNoShape">
              <a:avLst/>
            </a:prstTxWarp>
            <a:spAutoFit/>
          </a:bodyPr>
          <a:lstStyle/>
          <a:p>
            <a:pPr>
              <a:defRPr/>
            </a:pPr>
            <a:endParaRPr lang="en-US" sz="1000" b="1">
              <a:effectLst>
                <a:outerShdw blurRad="38100" dist="38100" dir="2700000" algn="tl">
                  <a:srgbClr val="000000"/>
                </a:outerShdw>
              </a:effectLst>
              <a:latin typeface="Calibri"/>
              <a:cs typeface="Calibri"/>
            </a:endParaRPr>
          </a:p>
        </p:txBody>
      </p:sp>
      <p:sp>
        <p:nvSpPr>
          <p:cNvPr id="105479" name="Text Box 7"/>
          <p:cNvSpPr txBox="1">
            <a:spLocks noChangeArrowheads="1"/>
          </p:cNvSpPr>
          <p:nvPr/>
        </p:nvSpPr>
        <p:spPr bwMode="auto">
          <a:xfrm>
            <a:off x="3276600" y="5462588"/>
            <a:ext cx="1749197" cy="646331"/>
          </a:xfrm>
          <a:prstGeom prst="rect">
            <a:avLst/>
          </a:prstGeom>
          <a:noFill/>
          <a:ln w="15875">
            <a:noFill/>
            <a:miter lim="800000"/>
            <a:headEnd/>
            <a:tailEnd/>
          </a:ln>
          <a:effectLst/>
        </p:spPr>
        <p:txBody>
          <a:bodyPr wrap="none">
            <a:prstTxWarp prst="textNoShape">
              <a:avLst/>
            </a:prstTxWarp>
            <a:spAutoFit/>
          </a:bodyPr>
          <a:lstStyle/>
          <a:p>
            <a:pPr>
              <a:buFont typeface="Times" charset="0"/>
              <a:buChar char="•"/>
              <a:defRPr/>
            </a:pPr>
            <a:r>
              <a:rPr lang="en-US" b="1">
                <a:latin typeface="Calibri"/>
                <a:cs typeface="Calibri"/>
              </a:rPr>
              <a:t> Receptors</a:t>
            </a:r>
          </a:p>
          <a:p>
            <a:pPr>
              <a:buFont typeface="Times" charset="0"/>
              <a:buChar char="•"/>
              <a:defRPr/>
            </a:pPr>
            <a:r>
              <a:rPr lang="en-US" b="1">
                <a:latin typeface="Calibri"/>
                <a:cs typeface="Calibri"/>
              </a:rPr>
              <a:t> Target Proteins</a:t>
            </a:r>
            <a:endParaRPr lang="en-US" b="1">
              <a:effectLst>
                <a:outerShdw blurRad="38100" dist="38100" dir="2700000" algn="tl">
                  <a:srgbClr val="000000"/>
                </a:outerShdw>
              </a:effectLst>
              <a:latin typeface="Calibri"/>
              <a:cs typeface="Calibri"/>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ChangeArrowheads="1"/>
          </p:cNvSpPr>
          <p:nvPr>
            <p:ph type="title"/>
          </p:nvPr>
        </p:nvSpPr>
        <p:spPr>
          <a:xfrm>
            <a:off x="468313" y="692150"/>
            <a:ext cx="8229600" cy="949325"/>
          </a:xfrm>
        </p:spPr>
        <p:txBody>
          <a:bodyPr>
            <a:normAutofit fontScale="90000"/>
          </a:bodyPr>
          <a:lstStyle/>
          <a:p>
            <a:pPr eaLnBrk="1" hangingPunct="1">
              <a:defRPr/>
            </a:pPr>
            <a:r>
              <a:rPr lang="hu-HU" sz="4000" dirty="0">
                <a:ea typeface="+mj-ea"/>
                <a:cs typeface="+mj-cs"/>
              </a:rPr>
              <a:t>Polymorphism of phase II metabolism: conjugation I.</a:t>
            </a:r>
          </a:p>
        </p:txBody>
      </p:sp>
      <p:sp>
        <p:nvSpPr>
          <p:cNvPr id="145411" name="Rectangle 3"/>
          <p:cNvSpPr>
            <a:spLocks noGrp="1" noChangeArrowheads="1"/>
          </p:cNvSpPr>
          <p:nvPr>
            <p:ph type="body" idx="1"/>
          </p:nvPr>
        </p:nvSpPr>
        <p:spPr>
          <a:xfrm>
            <a:off x="468313" y="1989138"/>
            <a:ext cx="8229600" cy="4495800"/>
          </a:xfrm>
        </p:spPr>
        <p:txBody>
          <a:bodyPr/>
          <a:lstStyle/>
          <a:p>
            <a:pPr eaLnBrk="1" hangingPunct="1">
              <a:lnSpc>
                <a:spcPct val="90000"/>
              </a:lnSpc>
              <a:defRPr/>
            </a:pPr>
            <a:r>
              <a:rPr lang="hu-HU" dirty="0">
                <a:solidFill>
                  <a:srgbClr val="FF0000"/>
                </a:solidFill>
                <a:ea typeface="+mn-ea"/>
                <a:cs typeface="+mn-cs"/>
              </a:rPr>
              <a:t>Paracetamol</a:t>
            </a:r>
            <a:r>
              <a:rPr lang="hu-HU" dirty="0">
                <a:ea typeface="+mn-ea"/>
                <a:cs typeface="+mn-cs"/>
              </a:rPr>
              <a:t>: conjugated with glucuronide (55-60%) and sulphate (35%), can be used for testing of polymorphism of phase II reactions</a:t>
            </a:r>
          </a:p>
          <a:p>
            <a:pPr lvl="1" eaLnBrk="1" hangingPunct="1">
              <a:lnSpc>
                <a:spcPct val="90000"/>
              </a:lnSpc>
              <a:defRPr/>
            </a:pPr>
            <a:r>
              <a:rPr lang="hu-HU" dirty="0">
                <a:solidFill>
                  <a:srgbClr val="FF0000"/>
                </a:solidFill>
              </a:rPr>
              <a:t>UDPGT</a:t>
            </a:r>
            <a:r>
              <a:rPr lang="hu-HU" dirty="0"/>
              <a:t>: uridinglucuronyltransferase</a:t>
            </a:r>
          </a:p>
          <a:p>
            <a:pPr lvl="1" eaLnBrk="1" hangingPunct="1">
              <a:lnSpc>
                <a:spcPct val="90000"/>
              </a:lnSpc>
              <a:defRPr/>
            </a:pPr>
            <a:r>
              <a:rPr lang="hu-HU" dirty="0">
                <a:solidFill>
                  <a:srgbClr val="FF0000"/>
                </a:solidFill>
              </a:rPr>
              <a:t>PST</a:t>
            </a:r>
            <a:r>
              <a:rPr lang="hu-HU" dirty="0"/>
              <a:t>: sulphotransferase, both under monogenic control, genetic deficiency is important in Parkinson’s disease, Gilbert syndrome, Crigler-Najjar syndrome</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2"/>
          <p:cNvSpPr txBox="1">
            <a:spLocks noChangeArrowheads="1"/>
          </p:cNvSpPr>
          <p:nvPr/>
        </p:nvSpPr>
        <p:spPr bwMode="auto">
          <a:xfrm>
            <a:off x="3200978" y="1066836"/>
            <a:ext cx="3162494" cy="646331"/>
          </a:xfrm>
          <a:prstGeom prst="rect">
            <a:avLst/>
          </a:prstGeom>
          <a:noFill/>
          <a:ln w="9525">
            <a:noFill/>
            <a:miter lim="800000"/>
            <a:headEnd/>
            <a:tailEnd/>
          </a:ln>
        </p:spPr>
        <p:txBody>
          <a:bodyPr wrap="none">
            <a:prstTxWarp prst="textNoShape">
              <a:avLst/>
            </a:prstTxWarp>
            <a:spAutoFit/>
          </a:bodyPr>
          <a:lstStyle/>
          <a:p>
            <a:r>
              <a:rPr lang="en-US" sz="3600"/>
              <a:t>Acetaminophen</a:t>
            </a:r>
          </a:p>
        </p:txBody>
      </p:sp>
      <p:sp>
        <p:nvSpPr>
          <p:cNvPr id="34819" name="Text Box 3"/>
          <p:cNvSpPr txBox="1">
            <a:spLocks noChangeArrowheads="1"/>
          </p:cNvSpPr>
          <p:nvPr/>
        </p:nvSpPr>
        <p:spPr bwMode="auto">
          <a:xfrm>
            <a:off x="4953001" y="3889204"/>
            <a:ext cx="3346739" cy="1190737"/>
          </a:xfrm>
          <a:prstGeom prst="rect">
            <a:avLst/>
          </a:prstGeom>
          <a:noFill/>
          <a:ln w="9525">
            <a:noFill/>
            <a:miter lim="800000"/>
            <a:headEnd/>
            <a:tailEnd/>
          </a:ln>
        </p:spPr>
        <p:txBody>
          <a:bodyPr wrap="none">
            <a:prstTxWarp prst="textNoShape">
              <a:avLst/>
            </a:prstTxWarp>
            <a:spAutoFit/>
          </a:bodyPr>
          <a:lstStyle/>
          <a:p>
            <a:pPr algn="ctr"/>
            <a:r>
              <a:rPr lang="en-US" sz="3600"/>
              <a:t>NAPQI</a:t>
            </a:r>
          </a:p>
          <a:p>
            <a:pPr algn="ctr"/>
            <a:r>
              <a:rPr lang="en-US" sz="3600"/>
              <a:t>Toxic Metabolite</a:t>
            </a:r>
          </a:p>
        </p:txBody>
      </p:sp>
      <p:sp>
        <p:nvSpPr>
          <p:cNvPr id="34820" name="Line 4"/>
          <p:cNvSpPr>
            <a:spLocks noChangeShapeType="1"/>
          </p:cNvSpPr>
          <p:nvPr/>
        </p:nvSpPr>
        <p:spPr bwMode="auto">
          <a:xfrm>
            <a:off x="4648489" y="2082181"/>
            <a:ext cx="1675534" cy="1819897"/>
          </a:xfrm>
          <a:prstGeom prst="line">
            <a:avLst/>
          </a:prstGeom>
          <a:noFill/>
          <a:ln w="57150">
            <a:solidFill>
              <a:schemeClr val="tx1"/>
            </a:solidFill>
            <a:round/>
            <a:headEnd/>
            <a:tailEnd type="triangle" w="med" len="med"/>
          </a:ln>
        </p:spPr>
        <p:txBody>
          <a:bodyPr wrap="none" anchor="ctr">
            <a:prstTxWarp prst="textNoShape">
              <a:avLst/>
            </a:prstTxWarp>
          </a:bodyPr>
          <a:lstStyle/>
          <a:p>
            <a:endParaRPr lang="en-US"/>
          </a:p>
        </p:txBody>
      </p:sp>
      <p:sp>
        <p:nvSpPr>
          <p:cNvPr id="34821" name="Text Box 5"/>
          <p:cNvSpPr txBox="1">
            <a:spLocks noChangeArrowheads="1"/>
          </p:cNvSpPr>
          <p:nvPr/>
        </p:nvSpPr>
        <p:spPr bwMode="auto">
          <a:xfrm>
            <a:off x="6172489" y="1984026"/>
            <a:ext cx="1736373" cy="1754327"/>
          </a:xfrm>
          <a:prstGeom prst="rect">
            <a:avLst/>
          </a:prstGeom>
          <a:noFill/>
          <a:ln w="9525">
            <a:noFill/>
            <a:miter lim="800000"/>
            <a:headEnd/>
            <a:tailEnd/>
          </a:ln>
        </p:spPr>
        <p:txBody>
          <a:bodyPr wrap="none">
            <a:prstTxWarp prst="textNoShape">
              <a:avLst/>
            </a:prstTxWarp>
            <a:spAutoFit/>
          </a:bodyPr>
          <a:lstStyle/>
          <a:p>
            <a:r>
              <a:rPr lang="en-US" sz="3600"/>
              <a:t>CYP 2E1</a:t>
            </a:r>
          </a:p>
          <a:p>
            <a:r>
              <a:rPr lang="en-US" sz="3600"/>
              <a:t>CYP 3A4</a:t>
            </a:r>
          </a:p>
          <a:p>
            <a:r>
              <a:rPr lang="en-US" sz="3600"/>
              <a:t>CYP 1A2</a:t>
            </a:r>
          </a:p>
        </p:txBody>
      </p:sp>
      <p:sp>
        <p:nvSpPr>
          <p:cNvPr id="34822" name="Line 6"/>
          <p:cNvSpPr>
            <a:spLocks noChangeShapeType="1"/>
          </p:cNvSpPr>
          <p:nvPr/>
        </p:nvSpPr>
        <p:spPr bwMode="auto">
          <a:xfrm flipH="1">
            <a:off x="2870489" y="2082181"/>
            <a:ext cx="1752023" cy="1819897"/>
          </a:xfrm>
          <a:prstGeom prst="line">
            <a:avLst/>
          </a:prstGeom>
          <a:noFill/>
          <a:ln w="57150">
            <a:solidFill>
              <a:schemeClr val="tx1"/>
            </a:solidFill>
            <a:round/>
            <a:headEnd/>
            <a:tailEnd type="triangle" w="med" len="med"/>
          </a:ln>
        </p:spPr>
        <p:txBody>
          <a:bodyPr wrap="none" anchor="ctr">
            <a:prstTxWarp prst="textNoShape">
              <a:avLst/>
            </a:prstTxWarp>
          </a:bodyPr>
          <a:lstStyle/>
          <a:p>
            <a:endParaRPr lang="en-US"/>
          </a:p>
        </p:txBody>
      </p:sp>
      <p:sp>
        <p:nvSpPr>
          <p:cNvPr id="34823" name="Text Box 8"/>
          <p:cNvSpPr txBox="1">
            <a:spLocks noChangeArrowheads="1"/>
          </p:cNvSpPr>
          <p:nvPr/>
        </p:nvSpPr>
        <p:spPr bwMode="auto">
          <a:xfrm>
            <a:off x="0" y="1905179"/>
            <a:ext cx="4133273" cy="1190737"/>
          </a:xfrm>
          <a:prstGeom prst="rect">
            <a:avLst/>
          </a:prstGeom>
          <a:noFill/>
          <a:ln w="9525">
            <a:noFill/>
            <a:miter lim="800000"/>
            <a:headEnd/>
            <a:tailEnd/>
          </a:ln>
        </p:spPr>
        <p:txBody>
          <a:bodyPr wrap="none">
            <a:prstTxWarp prst="textNoShape">
              <a:avLst/>
            </a:prstTxWarp>
            <a:spAutoFit/>
          </a:bodyPr>
          <a:lstStyle/>
          <a:p>
            <a:pPr algn="ctr"/>
            <a:r>
              <a:rPr lang="en-US" sz="3600"/>
              <a:t>Glucuronidation 60%</a:t>
            </a:r>
          </a:p>
          <a:p>
            <a:pPr algn="ctr"/>
            <a:r>
              <a:rPr lang="en-US" sz="3600"/>
              <a:t>Sulfation 30%</a:t>
            </a:r>
          </a:p>
        </p:txBody>
      </p:sp>
      <p:sp>
        <p:nvSpPr>
          <p:cNvPr id="34824" name="Text Box 9"/>
          <p:cNvSpPr txBox="1">
            <a:spLocks noChangeArrowheads="1"/>
          </p:cNvSpPr>
          <p:nvPr/>
        </p:nvSpPr>
        <p:spPr bwMode="auto">
          <a:xfrm>
            <a:off x="492125" y="4032415"/>
            <a:ext cx="4324095" cy="646331"/>
          </a:xfrm>
          <a:prstGeom prst="rect">
            <a:avLst/>
          </a:prstGeom>
          <a:noFill/>
          <a:ln w="9525">
            <a:noFill/>
            <a:miter lim="800000"/>
            <a:headEnd/>
            <a:tailEnd/>
          </a:ln>
        </p:spPr>
        <p:txBody>
          <a:bodyPr wrap="none">
            <a:prstTxWarp prst="textNoShape">
              <a:avLst/>
            </a:prstTxWarp>
            <a:spAutoFit/>
          </a:bodyPr>
          <a:lstStyle/>
          <a:p>
            <a:r>
              <a:rPr lang="en-US" sz="3600"/>
              <a:t>Non-toxic metabolites</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15111</TotalTime>
  <Words>1747</Words>
  <Application>Microsoft Office PowerPoint</Application>
  <PresentationFormat>On-screen Show (4:3)</PresentationFormat>
  <Paragraphs>387</Paragraphs>
  <Slides>48</Slides>
  <Notes>19</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48</vt:i4>
      </vt:variant>
    </vt:vector>
  </HeadingPairs>
  <TitlesOfParts>
    <vt:vector size="50" baseType="lpstr">
      <vt:lpstr>Office Theme</vt:lpstr>
      <vt:lpstr>CS ChemDraw Drawing</vt:lpstr>
      <vt:lpstr>Phase 2 polymorphisms (+ drug activation, receptors) BSc Pharmacology &amp; Translational Medical Science, yr 2 </vt:lpstr>
      <vt:lpstr>Learning objectives</vt:lpstr>
      <vt:lpstr>Outline</vt:lpstr>
      <vt:lpstr>Phase 2 polymorphisms</vt:lpstr>
      <vt:lpstr>Drug metabolism</vt:lpstr>
      <vt:lpstr>PowerPoint Presentation</vt:lpstr>
      <vt:lpstr>Pharmacogenetics</vt:lpstr>
      <vt:lpstr>Polymorphism of phase II metabolism: conjugation I.</vt:lpstr>
      <vt:lpstr>PowerPoint Presentation</vt:lpstr>
      <vt:lpstr>Polymorphism of phase II metabolism: conjugation II.</vt:lpstr>
      <vt:lpstr>Pharmacogenetics of Acetylation</vt:lpstr>
      <vt:lpstr>N-acetyl-transferase-2 NAT-2</vt:lpstr>
      <vt:lpstr>NAT2 and Race/Ethnicity</vt:lpstr>
      <vt:lpstr>Frequency of fast acetylators in different populations: </vt:lpstr>
      <vt:lpstr>PowerPoint Presentation</vt:lpstr>
      <vt:lpstr>Thiopurine S-methyltransferase (TPMT)</vt:lpstr>
      <vt:lpstr>TPMT and 6-mercaptopurine</vt:lpstr>
      <vt:lpstr>Pharmacogenetics of TPMT</vt:lpstr>
      <vt:lpstr>TPMT Haplotypes and Activity</vt:lpstr>
      <vt:lpstr>Genotype Specific TPMT Dosing</vt:lpstr>
      <vt:lpstr>Other important pharmacogenetic polymorphisms  I.</vt:lpstr>
      <vt:lpstr>PowerPoint Presentation</vt:lpstr>
      <vt:lpstr>Other important pharmacogenetic polymorphisms  II.</vt:lpstr>
      <vt:lpstr>Other important pharmacogenetic polymorphisms  III.</vt:lpstr>
      <vt:lpstr>PowerPoint Presentation</vt:lpstr>
      <vt:lpstr>Implication of polymorphisms on absorption, distribution and elimination of drugs</vt:lpstr>
      <vt:lpstr>Pharmacogenetics</vt:lpstr>
      <vt:lpstr>Transporters Mediate Absorption</vt:lpstr>
      <vt:lpstr>Transporters Mediate Bile Elimination</vt:lpstr>
      <vt:lpstr>Transporters Mediate Renal Elimination</vt:lpstr>
      <vt:lpstr>Different types of transporters</vt:lpstr>
      <vt:lpstr>Genetic Variation in OCT1</vt:lpstr>
      <vt:lpstr>Pharmacogenetics</vt:lpstr>
      <vt:lpstr>Tamoxifen</vt:lpstr>
      <vt:lpstr>Tamoxifen  Importance of CYP2D6</vt:lpstr>
      <vt:lpstr>Pharmacogenetics</vt:lpstr>
      <vt:lpstr>Beta Receptor and HTN/CHF</vt:lpstr>
      <vt:lpstr>Beta Receptor and Acute Coronary Syndrome</vt:lpstr>
      <vt:lpstr>2-Adrenergic Receptor Polymorphisms</vt:lpstr>
      <vt:lpstr>Other sources of variability</vt:lpstr>
      <vt:lpstr>PowerPoint Presentation</vt:lpstr>
      <vt:lpstr>Sources of Drug Variability at the Target </vt:lpstr>
      <vt:lpstr>Gene-environment interactions: intraindividual variability I.</vt:lpstr>
      <vt:lpstr>Gene-environment interactions: intraindividual variability II.</vt:lpstr>
      <vt:lpstr>Pharmacoenvironment</vt:lpstr>
      <vt:lpstr>Drug levels</vt:lpstr>
      <vt:lpstr>Grapefruit juice drug interactions</vt:lpstr>
      <vt:lpstr>Conclusions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Principles of Pharmacogenetics B.Sc. Pharmacology &amp; Translational Medical Science, yr 2</dc:title>
  <dc:creator>Marc-Emmanuel Dumas</dc:creator>
  <cp:lastModifiedBy>Shiel, Nuala</cp:lastModifiedBy>
  <cp:revision>14</cp:revision>
  <dcterms:created xsi:type="dcterms:W3CDTF">2010-10-13T15:29:14Z</dcterms:created>
  <dcterms:modified xsi:type="dcterms:W3CDTF">2012-10-17T16:21:51Z</dcterms:modified>
</cp:coreProperties>
</file>