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5"/>
  </p:notesMasterIdLst>
  <p:handoutMasterIdLst>
    <p:handoutMasterId r:id="rId46"/>
  </p:handoutMasterIdLst>
  <p:sldIdLst>
    <p:sldId id="347" r:id="rId2"/>
    <p:sldId id="348" r:id="rId3"/>
    <p:sldId id="382" r:id="rId4"/>
    <p:sldId id="374" r:id="rId5"/>
    <p:sldId id="350" r:id="rId6"/>
    <p:sldId id="376" r:id="rId7"/>
    <p:sldId id="365" r:id="rId8"/>
    <p:sldId id="307" r:id="rId9"/>
    <p:sldId id="377" r:id="rId10"/>
    <p:sldId id="328" r:id="rId11"/>
    <p:sldId id="366" r:id="rId12"/>
    <p:sldId id="327" r:id="rId13"/>
    <p:sldId id="329" r:id="rId14"/>
    <p:sldId id="378" r:id="rId15"/>
    <p:sldId id="351" r:id="rId16"/>
    <p:sldId id="354" r:id="rId17"/>
    <p:sldId id="373" r:id="rId18"/>
    <p:sldId id="353" r:id="rId19"/>
    <p:sldId id="368" r:id="rId20"/>
    <p:sldId id="367" r:id="rId21"/>
    <p:sldId id="356" r:id="rId22"/>
    <p:sldId id="355" r:id="rId23"/>
    <p:sldId id="357" r:id="rId24"/>
    <p:sldId id="352" r:id="rId25"/>
    <p:sldId id="293" r:id="rId26"/>
    <p:sldId id="331" r:id="rId27"/>
    <p:sldId id="332" r:id="rId28"/>
    <p:sldId id="358" r:id="rId29"/>
    <p:sldId id="359" r:id="rId30"/>
    <p:sldId id="335" r:id="rId31"/>
    <p:sldId id="336" r:id="rId32"/>
    <p:sldId id="337" r:id="rId33"/>
    <p:sldId id="360" r:id="rId34"/>
    <p:sldId id="361" r:id="rId35"/>
    <p:sldId id="362" r:id="rId36"/>
    <p:sldId id="371" r:id="rId37"/>
    <p:sldId id="363" r:id="rId38"/>
    <p:sldId id="364" r:id="rId39"/>
    <p:sldId id="338" r:id="rId40"/>
    <p:sldId id="379" r:id="rId41"/>
    <p:sldId id="380" r:id="rId42"/>
    <p:sldId id="369" r:id="rId43"/>
    <p:sldId id="381" r:id="rId4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8" d="100"/>
          <a:sy n="48" d="100"/>
        </p:scale>
        <p:origin x="-6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AA963F-1553-534E-9249-AC8745883BFB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541920-FE31-0448-9C05-FF1E0F1414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5055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83CB46-F646-0D4A-8C49-0AD532B83E69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AFAB1A-94DE-C440-ABF6-B1ECEC0DB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604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254978-C1F8-B546-9698-74978FFBE470}" type="slidenum">
              <a:rPr lang="en-US"/>
              <a:pPr/>
              <a:t>5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B6A7C3-D94A-C946-805D-D3AEC06D8ABC}" type="slidenum">
              <a:rPr lang="en-US"/>
              <a:pPr/>
              <a:t>8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r>
              <a:rPr lang="en-US" dirty="0"/>
              <a:t>As covered in a previous lecture on Drug Metabolism, the process has been broken down into the following 2 phases.</a:t>
            </a:r>
          </a:p>
          <a:p>
            <a:pPr eaLnBrk="1" hangingPunct="1"/>
            <a:r>
              <a:rPr lang="en-US" dirty="0"/>
              <a:t>Phase I: CYP and </a:t>
            </a:r>
            <a:r>
              <a:rPr lang="en-US" dirty="0" err="1"/>
              <a:t>nonCYP</a:t>
            </a:r>
            <a:r>
              <a:rPr lang="en-US" dirty="0"/>
              <a:t> involved with modification of functional groups (such as oxidation).  See CYP P450 dominate over the others.</a:t>
            </a:r>
          </a:p>
          <a:p>
            <a:pPr eaLnBrk="1" hangingPunct="1"/>
            <a:r>
              <a:rPr lang="en-US" dirty="0"/>
              <a:t>Phase II: Conjugative process for enhancing elimination of drug/metabolites out of the body.  Note: </a:t>
            </a:r>
            <a:r>
              <a:rPr lang="en-US" dirty="0" err="1"/>
              <a:t>UGT’s</a:t>
            </a:r>
            <a:r>
              <a:rPr lang="en-US" dirty="0"/>
              <a:t> </a:t>
            </a:r>
            <a:r>
              <a:rPr lang="en-US" dirty="0" err="1"/>
              <a:t>Glucoronal</a:t>
            </a:r>
            <a:r>
              <a:rPr lang="en-US" dirty="0"/>
              <a:t> </a:t>
            </a:r>
            <a:r>
              <a:rPr lang="en-US" dirty="0" err="1"/>
              <a:t>transferases</a:t>
            </a:r>
            <a:r>
              <a:rPr lang="en-US" dirty="0"/>
              <a:t> are the most predominant phase II enzyme.</a:t>
            </a:r>
          </a:p>
          <a:p>
            <a:pPr eaLnBrk="1" hangingPunct="1"/>
            <a:r>
              <a:rPr lang="en-US" dirty="0"/>
              <a:t>In the next few slides, I’ll be reviewing the known drug metabolizing enzyme polymorphisms with significant phenotypic effects and discuss some of the latest discovery with the CYP 3A </a:t>
            </a:r>
            <a:r>
              <a:rPr lang="en-US" dirty="0" err="1"/>
              <a:t>isoform</a:t>
            </a:r>
            <a:r>
              <a:rPr lang="en-US" dirty="0"/>
              <a:t>.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CD977F-176A-9547-B2E4-C9EABD114487}" type="slidenum">
              <a:rPr lang="en-US"/>
              <a:pPr/>
              <a:t>16</a:t>
            </a:fld>
            <a:endParaRPr lang="en-US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CD977F-176A-9547-B2E4-C9EABD114487}" type="slidenum">
              <a:rPr lang="en-US"/>
              <a:pPr/>
              <a:t>17</a:t>
            </a:fld>
            <a:endParaRPr lang="en-US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E84CEB-9A76-904B-A45D-9FBF247F3EAF}" type="slidenum">
              <a:rPr lang="en-US"/>
              <a:pPr/>
              <a:t>22</a:t>
            </a:fld>
            <a:endParaRPr lang="en-US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C22DBA-3501-3A4B-8F73-AE70AC02F83D}" type="slidenum">
              <a:rPr lang="en-US"/>
              <a:pPr/>
              <a:t>25</a:t>
            </a:fld>
            <a:endParaRPr lang="en-US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78EE8-D377-E841-B91E-3E712E7AF2FC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3D82-009C-9F47-96FA-7E46BD7DC3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78EE8-D377-E841-B91E-3E712E7AF2FC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3D82-009C-9F47-96FA-7E46BD7DC3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78EE8-D377-E841-B91E-3E712E7AF2FC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3D82-009C-9F47-96FA-7E46BD7DC3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BC1591-AE01-1345-B1C7-D45D6BABDE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78EE8-D377-E841-B91E-3E712E7AF2FC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3D82-009C-9F47-96FA-7E46BD7DC3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78EE8-D377-E841-B91E-3E712E7AF2FC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3D82-009C-9F47-96FA-7E46BD7DC3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78EE8-D377-E841-B91E-3E712E7AF2FC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3D82-009C-9F47-96FA-7E46BD7DC3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78EE8-D377-E841-B91E-3E712E7AF2FC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3D82-009C-9F47-96FA-7E46BD7DC3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78EE8-D377-E841-B91E-3E712E7AF2FC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3D82-009C-9F47-96FA-7E46BD7DC3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78EE8-D377-E841-B91E-3E712E7AF2FC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3D82-009C-9F47-96FA-7E46BD7DC3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78EE8-D377-E841-B91E-3E712E7AF2FC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3D82-009C-9F47-96FA-7E46BD7DC3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78EE8-D377-E841-B91E-3E712E7AF2FC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3D82-009C-9F47-96FA-7E46BD7DC3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78EE8-D377-E841-B91E-3E712E7AF2FC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F3D82-009C-9F47-96FA-7E46BD7DC34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.dumas@imperial.ac.uk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iencemag.org/content/vol286/issue5439/images/large/se4097906002.jpe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138" y="1158160"/>
            <a:ext cx="8213724" cy="1470025"/>
          </a:xfrm>
        </p:spPr>
        <p:txBody>
          <a:bodyPr>
            <a:noAutofit/>
          </a:bodyPr>
          <a:lstStyle/>
          <a:p>
            <a:r>
              <a:rPr lang="en-US" sz="4800" dirty="0" smtClean="0">
                <a:latin typeface="Arial" pitchFamily="34" charset="0"/>
                <a:cs typeface="Arial" pitchFamily="34" charset="0"/>
              </a:rPr>
              <a:t>Phase 1 polymorphisms</a:t>
            </a:r>
            <a:br>
              <a:rPr lang="en-US" sz="48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>BSc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Pharmacology &amp; Translational Medical Science, yr 2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	</a:t>
            </a:r>
            <a:endParaRPr lang="en-US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89243"/>
            <a:ext cx="6400800" cy="1752600"/>
          </a:xfrm>
        </p:spPr>
        <p:txBody>
          <a:bodyPr>
            <a:normAutofit fontScale="62500" lnSpcReduction="20000"/>
          </a:bodyPr>
          <a:lstStyle/>
          <a:p>
            <a:r>
              <a:rPr lang="en-US" sz="4600" dirty="0" smtClean="0">
                <a:latin typeface="Arial" pitchFamily="34" charset="0"/>
                <a:cs typeface="Arial" pitchFamily="34" charset="0"/>
              </a:rPr>
              <a:t>Marc-Emmanuel Dumas, </a:t>
            </a:r>
            <a:r>
              <a:rPr lang="en-US" sz="4600" dirty="0" smtClean="0">
                <a:latin typeface="Arial" pitchFamily="34" charset="0"/>
                <a:cs typeface="Arial" pitchFamily="34" charset="0"/>
              </a:rPr>
              <a:t>PhD</a:t>
            </a:r>
            <a:endParaRPr lang="en-US" sz="46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Biomolecular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Medicine, Dept Surgery and Cancer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Sir Alexander Fleming Building, room 360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South Kensington Campus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  <a:hlinkClick r:id="rId2"/>
              </a:rPr>
              <a:t>m.dumas@imperial.ac.uk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808015"/>
            <a:ext cx="8458200" cy="436165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hu-HU" sz="2800" dirty="0" smtClean="0">
                <a:solidFill>
                  <a:srgbClr val="FF0000"/>
                </a:solidFill>
              </a:rPr>
              <a:t>Cytochrome P450 enzyme </a:t>
            </a:r>
            <a:r>
              <a:rPr lang="hu-HU" sz="2800" dirty="0" smtClean="0"/>
              <a:t>family typically involved in </a:t>
            </a:r>
            <a:r>
              <a:rPr lang="hu-HU" sz="2800" dirty="0" smtClean="0">
                <a:solidFill>
                  <a:srgbClr val="FF0000"/>
                </a:solidFill>
              </a:rPr>
              <a:t>oxidations </a:t>
            </a:r>
            <a:r>
              <a:rPr lang="hu-HU" sz="2800" dirty="0" smtClean="0"/>
              <a:t>(cf phase 1 drug metabolism)</a:t>
            </a:r>
          </a:p>
          <a:p>
            <a:pPr>
              <a:defRPr/>
            </a:pPr>
            <a:endParaRPr lang="hu-HU" sz="2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hu-HU" sz="2400" dirty="0" smtClean="0">
                <a:ea typeface="+mn-ea"/>
                <a:cs typeface="+mn-cs"/>
              </a:rPr>
              <a:t>CYP </a:t>
            </a:r>
            <a:r>
              <a:rPr lang="hu-HU" sz="2400" dirty="0">
                <a:ea typeface="+mn-ea"/>
                <a:cs typeface="+mn-cs"/>
              </a:rPr>
              <a:t>enzymes of different gene families have a 40% or more homology in their amino acid sequences, but enzymes within one subfamily may have different substrates, regulation, etc.</a:t>
            </a:r>
            <a:endParaRPr lang="hu-HU" sz="2400" dirty="0" smtClean="0">
              <a:ea typeface="+mn-ea"/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hu-HU" sz="2400" dirty="0" smtClean="0">
              <a:ea typeface="+mn-ea"/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hu-HU" sz="2400" dirty="0" smtClean="0">
                <a:ea typeface="+mn-ea"/>
                <a:cs typeface="+mn-cs"/>
              </a:rPr>
              <a:t>Over </a:t>
            </a:r>
            <a:r>
              <a:rPr lang="hu-HU" sz="2400" dirty="0">
                <a:ea typeface="+mn-ea"/>
                <a:cs typeface="+mn-cs"/>
              </a:rPr>
              <a:t>70 % of total CYP content of the human liver is shared by seven subfamilies: CYP1A2, CYP2A6, CYP2B6, CYP2C, CYP2D6, CYP2E1, CYP3A</a:t>
            </a:r>
            <a:endParaRPr lang="hu-HU" sz="2400" dirty="0" smtClean="0">
              <a:ea typeface="+mn-ea"/>
              <a:cs typeface="+mn-cs"/>
            </a:endParaRPr>
          </a:p>
          <a:p>
            <a:pPr eaLnBrk="1" hangingPunct="1">
              <a:lnSpc>
                <a:spcPct val="90000"/>
              </a:lnSpc>
              <a:buFont typeface="Wingdings" charset="2"/>
              <a:buNone/>
              <a:defRPr/>
            </a:pPr>
            <a:endParaRPr lang="hu-HU" sz="2800" dirty="0">
              <a:ea typeface="+mn-ea"/>
              <a:cs typeface="+mn-cs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68313" y="923254"/>
            <a:ext cx="8229600" cy="5111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Cytochrome p450 enzymes</a:t>
            </a:r>
            <a:endParaRPr kumimoji="0" lang="hu-HU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Cytochrome P450</a:t>
            </a:r>
            <a:br>
              <a:rPr lang="en-US"/>
            </a:br>
            <a:r>
              <a:rPr lang="en-US" sz="2800"/>
              <a:t>Nomenclature</a:t>
            </a:r>
            <a:endParaRPr lang="en-US"/>
          </a:p>
        </p:txBody>
      </p:sp>
      <p:sp>
        <p:nvSpPr>
          <p:cNvPr id="28676" name="Rectangle 1028"/>
          <p:cNvSpPr>
            <a:spLocks noGrp="1" noChangeArrowheads="1"/>
          </p:cNvSpPr>
          <p:nvPr>
            <p:ph type="body" idx="4294967295"/>
          </p:nvPr>
        </p:nvSpPr>
        <p:spPr>
          <a:xfrm>
            <a:off x="609023" y="1980808"/>
            <a:ext cx="7772977" cy="4114478"/>
          </a:xfrm>
        </p:spPr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28677" name="Text Box 1029"/>
          <p:cNvSpPr txBox="1">
            <a:spLocks noChangeArrowheads="1"/>
          </p:cNvSpPr>
          <p:nvPr/>
        </p:nvSpPr>
        <p:spPr bwMode="auto">
          <a:xfrm>
            <a:off x="2590513" y="3353372"/>
            <a:ext cx="371782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5400"/>
              <a:t>CYP 450 3A4</a:t>
            </a:r>
          </a:p>
        </p:txBody>
      </p:sp>
      <p:sp>
        <p:nvSpPr>
          <p:cNvPr id="28678" name="Text Box 1030"/>
          <p:cNvSpPr txBox="1">
            <a:spLocks noChangeArrowheads="1"/>
          </p:cNvSpPr>
          <p:nvPr/>
        </p:nvSpPr>
        <p:spPr bwMode="auto">
          <a:xfrm>
            <a:off x="304512" y="2286538"/>
            <a:ext cx="393501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 dirty="0" smtClean="0"/>
              <a:t>Mammalian </a:t>
            </a:r>
            <a:r>
              <a:rPr lang="en-US" sz="3600" dirty="0"/>
              <a:t>Species</a:t>
            </a:r>
          </a:p>
        </p:txBody>
      </p:sp>
      <p:sp>
        <p:nvSpPr>
          <p:cNvPr id="28679" name="Text Box 1031"/>
          <p:cNvSpPr txBox="1">
            <a:spLocks noChangeArrowheads="1"/>
          </p:cNvSpPr>
          <p:nvPr/>
        </p:nvSpPr>
        <p:spPr bwMode="auto">
          <a:xfrm>
            <a:off x="3471039" y="5031668"/>
            <a:ext cx="139518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600"/>
              <a:t>Family</a:t>
            </a:r>
          </a:p>
          <a:p>
            <a:pPr algn="ctr"/>
            <a:r>
              <a:rPr lang="en-US" sz="3600"/>
              <a:t>“3”</a:t>
            </a:r>
          </a:p>
        </p:txBody>
      </p:sp>
      <p:sp>
        <p:nvSpPr>
          <p:cNvPr id="28680" name="Text Box 1032"/>
          <p:cNvSpPr txBox="1">
            <a:spLocks noChangeArrowheads="1"/>
          </p:cNvSpPr>
          <p:nvPr/>
        </p:nvSpPr>
        <p:spPr bwMode="auto">
          <a:xfrm>
            <a:off x="5791489" y="5031668"/>
            <a:ext cx="2088284" cy="1190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600"/>
              <a:t>Subfamily</a:t>
            </a:r>
          </a:p>
          <a:p>
            <a:pPr algn="ctr"/>
            <a:r>
              <a:rPr lang="en-US" sz="3600"/>
              <a:t>“A”</a:t>
            </a:r>
          </a:p>
        </p:txBody>
      </p:sp>
      <p:sp>
        <p:nvSpPr>
          <p:cNvPr id="28681" name="Text Box 1033"/>
          <p:cNvSpPr txBox="1">
            <a:spLocks noChangeArrowheads="1"/>
          </p:cNvSpPr>
          <p:nvPr/>
        </p:nvSpPr>
        <p:spPr bwMode="auto">
          <a:xfrm>
            <a:off x="7300937" y="1679904"/>
            <a:ext cx="117787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600"/>
              <a:t>Gene</a:t>
            </a:r>
          </a:p>
          <a:p>
            <a:pPr algn="ctr"/>
            <a:r>
              <a:rPr lang="en-US" sz="3600"/>
              <a:t>“4”</a:t>
            </a:r>
          </a:p>
        </p:txBody>
      </p:sp>
      <p:sp>
        <p:nvSpPr>
          <p:cNvPr id="28682" name="Line 1034"/>
          <p:cNvSpPr>
            <a:spLocks noChangeShapeType="1"/>
          </p:cNvSpPr>
          <p:nvPr/>
        </p:nvSpPr>
        <p:spPr bwMode="auto">
          <a:xfrm flipV="1">
            <a:off x="3854739" y="4117697"/>
            <a:ext cx="1295977" cy="99120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83" name="Line 1035"/>
          <p:cNvSpPr>
            <a:spLocks noChangeShapeType="1"/>
          </p:cNvSpPr>
          <p:nvPr/>
        </p:nvSpPr>
        <p:spPr bwMode="auto">
          <a:xfrm flipH="1" flipV="1">
            <a:off x="5791489" y="4117697"/>
            <a:ext cx="685511" cy="91397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84" name="Line 1036"/>
          <p:cNvSpPr>
            <a:spLocks noChangeShapeType="1"/>
          </p:cNvSpPr>
          <p:nvPr/>
        </p:nvSpPr>
        <p:spPr bwMode="auto">
          <a:xfrm flipH="1">
            <a:off x="6629978" y="2666286"/>
            <a:ext cx="685512" cy="83834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85" name="Line 1037"/>
          <p:cNvSpPr>
            <a:spLocks noChangeShapeType="1"/>
          </p:cNvSpPr>
          <p:nvPr/>
        </p:nvSpPr>
        <p:spPr bwMode="auto">
          <a:xfrm>
            <a:off x="2286000" y="2896387"/>
            <a:ext cx="990023" cy="53261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035634"/>
            <a:ext cx="8229600" cy="5111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hu-HU" sz="3600" dirty="0">
                <a:ea typeface="+mj-ea"/>
                <a:cs typeface="+mj-cs"/>
              </a:rPr>
              <a:t>Polymorphism of phase I metabolism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61240"/>
            <a:ext cx="8686800" cy="41148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defRPr/>
            </a:pPr>
            <a:r>
              <a:rPr lang="hu-HU" sz="2800" dirty="0" smtClean="0">
                <a:solidFill>
                  <a:schemeClr val="accent1"/>
                </a:solidFill>
              </a:rPr>
              <a:t>Extent of metabolism is determined by</a:t>
            </a:r>
          </a:p>
          <a:p>
            <a:pPr lvl="1">
              <a:lnSpc>
                <a:spcPct val="90000"/>
              </a:lnSpc>
              <a:defRPr/>
            </a:pPr>
            <a:r>
              <a:rPr lang="hu-HU" sz="2400" dirty="0" smtClean="0"/>
              <a:t>Affinity of substrate-enzyme complex</a:t>
            </a:r>
          </a:p>
          <a:p>
            <a:pPr lvl="1">
              <a:lnSpc>
                <a:spcPct val="90000"/>
              </a:lnSpc>
              <a:defRPr/>
            </a:pPr>
            <a:r>
              <a:rPr lang="hu-HU" sz="2400" dirty="0" smtClean="0"/>
              <a:t>Relative abundance of a given CYP enzyme relative to the total CYP content</a:t>
            </a:r>
          </a:p>
          <a:p>
            <a:pPr eaLnBrk="1" hangingPunct="1">
              <a:defRPr/>
            </a:pPr>
            <a:endParaRPr lang="hu-HU" sz="2800" dirty="0" smtClean="0">
              <a:ea typeface="+mn-ea"/>
              <a:cs typeface="+mn-cs"/>
            </a:endParaRPr>
          </a:p>
          <a:p>
            <a:pPr eaLnBrk="1" hangingPunct="1">
              <a:defRPr/>
            </a:pPr>
            <a:r>
              <a:rPr lang="hu-HU" sz="2800" dirty="0" smtClean="0">
                <a:ea typeface="+mn-ea"/>
                <a:cs typeface="+mn-cs"/>
              </a:rPr>
              <a:t>Examples of reactions</a:t>
            </a:r>
            <a:r>
              <a:rPr lang="hu-HU" sz="2800" dirty="0">
                <a:ea typeface="+mn-ea"/>
                <a:cs typeface="+mn-cs"/>
              </a:rPr>
              <a:t>:</a:t>
            </a:r>
          </a:p>
          <a:p>
            <a:pPr lvl="1" eaLnBrk="1" hangingPunct="1">
              <a:defRPr/>
            </a:pPr>
            <a:r>
              <a:rPr lang="hu-HU" dirty="0"/>
              <a:t>Debrisoquine </a:t>
            </a:r>
            <a:r>
              <a:rPr lang="hu-HU" dirty="0">
                <a:sym typeface="Symbol" charset="2"/>
              </a:rPr>
              <a:t> 4-OH-debrisoquine CYP2D6</a:t>
            </a:r>
          </a:p>
          <a:p>
            <a:pPr lvl="1" eaLnBrk="1" hangingPunct="1">
              <a:defRPr/>
            </a:pPr>
            <a:r>
              <a:rPr lang="hu-HU" dirty="0">
                <a:sym typeface="Symbol" charset="2"/>
              </a:rPr>
              <a:t>Dextrometorphan  dextorphan CYP2D6</a:t>
            </a:r>
          </a:p>
          <a:p>
            <a:pPr lvl="1" eaLnBrk="1" hangingPunct="1">
              <a:defRPr/>
            </a:pPr>
            <a:r>
              <a:rPr lang="hu-HU" dirty="0">
                <a:sym typeface="Symbol" charset="2"/>
              </a:rPr>
              <a:t>Dextrometorphan  methoxymorphinan CYP3A</a:t>
            </a:r>
          </a:p>
          <a:p>
            <a:pPr lvl="1" eaLnBrk="1" hangingPunct="1">
              <a:defRPr/>
            </a:pPr>
            <a:r>
              <a:rPr lang="hu-HU" dirty="0">
                <a:sym typeface="Symbol" charset="2"/>
              </a:rPr>
              <a:t>Sparteine  2-dehydrosparteine CYP2D6</a:t>
            </a:r>
          </a:p>
          <a:p>
            <a:pPr lvl="1" eaLnBrk="1" hangingPunct="1">
              <a:defRPr/>
            </a:pPr>
            <a:r>
              <a:rPr lang="hu-HU" dirty="0">
                <a:sym typeface="Symbol" charset="2"/>
              </a:rPr>
              <a:t>Mephenytoin  4-hydroxy-mephenytoin CYP2C9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41350"/>
          </a:xfrm>
        </p:spPr>
        <p:txBody>
          <a:bodyPr/>
          <a:lstStyle/>
          <a:p>
            <a:pPr>
              <a:defRPr/>
            </a:pPr>
            <a:r>
              <a:rPr lang="en-US" sz="3600" b="1" dirty="0" smtClean="0"/>
              <a:t>Major P450 </a:t>
            </a:r>
            <a:r>
              <a:rPr lang="en-US" sz="3600" b="1" dirty="0" err="1" smtClean="0"/>
              <a:t>Isoforms</a:t>
            </a:r>
            <a:endParaRPr lang="hu-HU" sz="3600" dirty="0">
              <a:ea typeface="+mj-ea"/>
              <a:cs typeface="+mj-cs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8534400" cy="4114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400" dirty="0" smtClean="0"/>
              <a:t>CYP3A4 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 smtClean="0"/>
              <a:t>CYP2D6 - Polymorphic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 smtClean="0"/>
              <a:t>CYP2C19 - Polymorphic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 smtClean="0"/>
              <a:t>CYP2C9 - Polymorphic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 smtClean="0"/>
              <a:t>CYP1A2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 smtClean="0"/>
              <a:t>CYP2E1</a:t>
            </a:r>
            <a:endParaRPr lang="hu-H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Few CYP polymorphisms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41350"/>
          </a:xfrm>
        </p:spPr>
        <p:txBody>
          <a:bodyPr/>
          <a:lstStyle/>
          <a:p>
            <a:pPr eaLnBrk="1" hangingPunct="1">
              <a:defRPr/>
            </a:pPr>
            <a:r>
              <a:rPr lang="hu-HU" sz="3600" b="1" dirty="0" smtClean="0">
                <a:ea typeface="+mj-ea"/>
                <a:cs typeface="+mj-cs"/>
              </a:rPr>
              <a:t>CYP2D6 Polymorphism</a:t>
            </a:r>
            <a:endParaRPr lang="hu-HU" sz="3600" b="1" dirty="0">
              <a:ea typeface="+mj-ea"/>
              <a:cs typeface="+mj-cs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8534400" cy="5321326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hu-HU" sz="2400" dirty="0">
                <a:ea typeface="+mn-ea"/>
                <a:cs typeface="+mn-cs"/>
              </a:rPr>
              <a:t>Discovered in the </a:t>
            </a:r>
            <a:r>
              <a:rPr lang="hu-HU" sz="2400" dirty="0" smtClean="0">
                <a:ea typeface="+mn-ea"/>
                <a:cs typeface="+mn-cs"/>
              </a:rPr>
              <a:t>1970s</a:t>
            </a:r>
          </a:p>
          <a:p>
            <a:pPr eaLnBrk="1" hangingPunct="1">
              <a:lnSpc>
                <a:spcPct val="90000"/>
              </a:lnSpc>
              <a:defRPr/>
            </a:pPr>
            <a:endParaRPr lang="hu-HU" sz="2400" dirty="0" smtClean="0">
              <a:ea typeface="+mn-ea"/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hu-HU" sz="2400" dirty="0" smtClean="0">
                <a:ea typeface="+mn-ea"/>
                <a:cs typeface="+mn-cs"/>
              </a:rPr>
              <a:t>One </a:t>
            </a:r>
            <a:r>
              <a:rPr lang="hu-HU" sz="2400" dirty="0">
                <a:ea typeface="+mn-ea"/>
                <a:cs typeface="+mn-cs"/>
              </a:rPr>
              <a:t>of the most widely studied polymorphisms in drug metabolism</a:t>
            </a:r>
            <a:endParaRPr lang="hu-HU" sz="2400" dirty="0" smtClean="0">
              <a:ea typeface="+mn-ea"/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hu-HU" sz="2400" dirty="0" smtClean="0">
              <a:ea typeface="+mn-ea"/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hu-HU" sz="2400" dirty="0" smtClean="0">
                <a:ea typeface="+mn-ea"/>
                <a:cs typeface="+mn-cs"/>
              </a:rPr>
              <a:t>2</a:t>
            </a:r>
            <a:r>
              <a:rPr lang="hu-HU" sz="2400" dirty="0">
                <a:ea typeface="+mn-ea"/>
                <a:cs typeface="+mn-cs"/>
              </a:rPr>
              <a:t>% of total liver CYP </a:t>
            </a:r>
            <a:r>
              <a:rPr lang="hu-HU" sz="2400" dirty="0" smtClean="0">
                <a:ea typeface="+mn-ea"/>
                <a:cs typeface="+mn-cs"/>
              </a:rPr>
              <a:t>content</a:t>
            </a:r>
          </a:p>
          <a:p>
            <a:pPr eaLnBrk="1" hangingPunct="1">
              <a:lnSpc>
                <a:spcPct val="90000"/>
              </a:lnSpc>
              <a:defRPr/>
            </a:pPr>
            <a:endParaRPr lang="hu-HU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hu-HU" sz="2400" dirty="0" smtClean="0"/>
              <a:t>More than 50 alleles</a:t>
            </a:r>
          </a:p>
          <a:p>
            <a:pPr>
              <a:lnSpc>
                <a:spcPct val="90000"/>
              </a:lnSpc>
              <a:defRPr/>
            </a:pPr>
            <a:endParaRPr lang="hu-HU" sz="2400" dirty="0" smtClean="0"/>
          </a:p>
          <a:p>
            <a:pPr>
              <a:lnSpc>
                <a:spcPct val="90000"/>
              </a:lnSpc>
              <a:defRPr/>
            </a:pPr>
            <a:r>
              <a:rPr lang="hu-HU" sz="2400" dirty="0" smtClean="0"/>
              <a:t>Up to 1,000 fold variation in the population</a:t>
            </a:r>
          </a:p>
          <a:p>
            <a:pPr>
              <a:lnSpc>
                <a:spcPct val="90000"/>
              </a:lnSpc>
              <a:defRPr/>
            </a:pPr>
            <a:endParaRPr lang="hu-HU" sz="2400" dirty="0" smtClean="0"/>
          </a:p>
          <a:p>
            <a:pPr>
              <a:lnSpc>
                <a:spcPct val="90000"/>
              </a:lnSpc>
              <a:defRPr/>
            </a:pPr>
            <a:r>
              <a:rPr lang="hu-HU" sz="2400" dirty="0" smtClean="0"/>
              <a:t>Trimodal distribution:</a:t>
            </a:r>
          </a:p>
          <a:p>
            <a:pPr lvl="1">
              <a:lnSpc>
                <a:spcPct val="90000"/>
              </a:lnSpc>
              <a:defRPr/>
            </a:pPr>
            <a:r>
              <a:rPr lang="hu-HU" sz="2000" dirty="0" smtClean="0"/>
              <a:t>Poor Metabolizers (PM)</a:t>
            </a:r>
          </a:p>
          <a:p>
            <a:pPr lvl="1">
              <a:lnSpc>
                <a:spcPct val="90000"/>
              </a:lnSpc>
              <a:defRPr/>
            </a:pPr>
            <a:r>
              <a:rPr lang="hu-HU" sz="2000" dirty="0" smtClean="0"/>
              <a:t>Ultraextensive metabolizers (UEM)</a:t>
            </a:r>
          </a:p>
          <a:p>
            <a:pPr lvl="1">
              <a:lnSpc>
                <a:spcPct val="90000"/>
              </a:lnSpc>
              <a:defRPr/>
            </a:pPr>
            <a:r>
              <a:rPr lang="hu-HU" sz="2000" dirty="0" smtClean="0"/>
              <a:t>Extensive Metabolizers (EM)</a:t>
            </a:r>
          </a:p>
          <a:p>
            <a:pPr lvl="1">
              <a:lnSpc>
                <a:spcPct val="90000"/>
              </a:lnSpc>
              <a:buNone/>
              <a:defRPr/>
            </a:pPr>
            <a:endParaRPr lang="hu-HU" sz="2000" dirty="0" smtClean="0"/>
          </a:p>
          <a:p>
            <a:pPr>
              <a:lnSpc>
                <a:spcPct val="90000"/>
              </a:lnSpc>
              <a:defRPr/>
            </a:pPr>
            <a:r>
              <a:rPr lang="hu-HU" sz="2400" dirty="0" smtClean="0"/>
              <a:t>Example: nortriptyline (tricyclic antidepressant)</a:t>
            </a:r>
            <a:endParaRPr lang="hu-HU" sz="2000" dirty="0"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42883" y="1387873"/>
            <a:ext cx="5829634" cy="518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0659" name="Text Box 5"/>
          <p:cNvSpPr txBox="1">
            <a:spLocks noChangeArrowheads="1"/>
          </p:cNvSpPr>
          <p:nvPr/>
        </p:nvSpPr>
        <p:spPr bwMode="auto">
          <a:xfrm>
            <a:off x="5029200" y="6459456"/>
            <a:ext cx="3581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Garamond" charset="0"/>
              </a:rPr>
              <a:t>Meyer Nature Reviews Genetics 2004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1096"/>
            <a:ext cx="82296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 err="1">
                <a:ea typeface="+mj-ea"/>
                <a:cs typeface="+mj-cs"/>
              </a:rPr>
              <a:t>Pharmacogenetics</a:t>
            </a:r>
            <a:r>
              <a:rPr lang="en-US" sz="4000" b="1" dirty="0">
                <a:ea typeface="+mj-ea"/>
                <a:cs typeface="+mj-cs"/>
              </a:rPr>
              <a:t> of</a:t>
            </a:r>
            <a:r>
              <a:rPr lang="en-US" sz="4000" b="1" dirty="0" smtClean="0">
                <a:ea typeface="+mj-ea"/>
                <a:cs typeface="+mj-cs"/>
              </a:rPr>
              <a:t> </a:t>
            </a:r>
            <a:r>
              <a:rPr lang="en-US" sz="4000" b="1" dirty="0" err="1" smtClean="0">
                <a:ea typeface="+mj-ea"/>
                <a:cs typeface="+mj-cs"/>
              </a:rPr>
              <a:t>nortriptyline</a:t>
            </a:r>
            <a:endParaRPr lang="en-US" sz="4000" b="1" dirty="0"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9232"/>
            <a:ext cx="8229600" cy="1066800"/>
          </a:xfrm>
        </p:spPr>
        <p:txBody>
          <a:bodyPr/>
          <a:lstStyle/>
          <a:p>
            <a:pPr>
              <a:defRPr/>
            </a:pPr>
            <a:r>
              <a:rPr lang="en-US" sz="4000" b="1" dirty="0" smtClean="0"/>
              <a:t>CYP2D6 Genotype </a:t>
            </a:r>
            <a:r>
              <a:rPr lang="en-US" sz="4000" b="1" dirty="0" err="1" smtClean="0"/>
              <a:t>vs</a:t>
            </a:r>
            <a:r>
              <a:rPr lang="en-US" sz="4000" b="1" dirty="0" smtClean="0"/>
              <a:t> Phenotype</a:t>
            </a:r>
            <a:endParaRPr lang="en-US" sz="4000" b="1" dirty="0">
              <a:ea typeface="+mj-ea"/>
              <a:cs typeface="+mj-cs"/>
            </a:endParaRPr>
          </a:p>
        </p:txBody>
      </p:sp>
      <p:pic>
        <p:nvPicPr>
          <p:cNvPr id="6" name="Picture 3" descr="C:\Data Files\Images\Hockett6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7388" y="960438"/>
            <a:ext cx="7886700" cy="5356225"/>
          </a:xfrm>
          <a:prstGeom prst="rect">
            <a:avLst/>
          </a:prstGeom>
          <a:noFill/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52763" y="6419850"/>
            <a:ext cx="28590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/>
              <a:t>Sachse et al. Am J Hum Genet 60:284 1997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695325" y="865188"/>
            <a:ext cx="6762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000" b="1">
                <a:latin typeface="Arial" charset="0"/>
              </a:rPr>
              <a:t>CYP2D6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41350"/>
          </a:xfrm>
        </p:spPr>
        <p:txBody>
          <a:bodyPr/>
          <a:lstStyle/>
          <a:p>
            <a:pPr eaLnBrk="1" hangingPunct="1">
              <a:defRPr/>
            </a:pPr>
            <a:r>
              <a:rPr lang="hu-HU" sz="3600" b="1" dirty="0" smtClean="0">
                <a:ea typeface="+mj-ea"/>
                <a:cs typeface="+mj-cs"/>
              </a:rPr>
              <a:t>CYP2D6 Poor Metabolizers (PM)</a:t>
            </a:r>
            <a:endParaRPr lang="hu-HU" sz="3600" b="1" dirty="0">
              <a:ea typeface="+mj-ea"/>
              <a:cs typeface="+mj-cs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8534400" cy="5130280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 smtClean="0"/>
              <a:t>Inheritance of two mutant </a:t>
            </a:r>
            <a:r>
              <a:rPr lang="en-US" sz="2400" i="1" dirty="0" smtClean="0"/>
              <a:t>CYP2D6 alleles, </a:t>
            </a:r>
            <a:r>
              <a:rPr lang="en-US" sz="2400" dirty="0" smtClean="0"/>
              <a:t>due to nucleotide substitutions, deletions, insertions or gene conversions</a:t>
            </a:r>
          </a:p>
          <a:p>
            <a:endParaRPr lang="en-US" sz="2400" dirty="0" smtClean="0"/>
          </a:p>
          <a:p>
            <a:r>
              <a:rPr lang="en-US" sz="2400" dirty="0" smtClean="0"/>
              <a:t>No enzyme protein or very poor enzyme activity; impaired metabolism of CYP2D6 substrates</a:t>
            </a:r>
          </a:p>
          <a:p>
            <a:endParaRPr lang="en-US" sz="2400" dirty="0" smtClean="0"/>
          </a:p>
          <a:p>
            <a:r>
              <a:rPr lang="en-US" sz="2400" dirty="0" smtClean="0"/>
              <a:t>Frequencies:</a:t>
            </a:r>
          </a:p>
          <a:p>
            <a:pPr>
              <a:buNone/>
            </a:pPr>
            <a:r>
              <a:rPr lang="en-US" sz="2400" dirty="0" smtClean="0"/>
              <a:t>	- Caucasians 8 – 10%</a:t>
            </a:r>
          </a:p>
          <a:p>
            <a:pPr>
              <a:buNone/>
            </a:pPr>
            <a:r>
              <a:rPr lang="en-US" sz="2400" dirty="0" smtClean="0"/>
              <a:t>	- American Blacks 1 – 3%</a:t>
            </a:r>
          </a:p>
          <a:p>
            <a:pPr>
              <a:buNone/>
            </a:pPr>
            <a:r>
              <a:rPr lang="en-US" sz="2400" dirty="0" smtClean="0"/>
              <a:t>	- Japanese / Chinese &lt; 1%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Clinical considerations: higher plasma drug level due to decreased drug clearance; exaggerated clinical outcome and increased risk of dose-dependent side effects; may have to lower drug dose</a:t>
            </a:r>
          </a:p>
          <a:p>
            <a:pPr lvl="1">
              <a:lnSpc>
                <a:spcPct val="90000"/>
              </a:lnSpc>
              <a:defRPr/>
            </a:pPr>
            <a:r>
              <a:rPr lang="hu-HU" sz="2300" dirty="0" smtClean="0"/>
              <a:t>PMs are at risk of drug toxicity even at standard doses, resulting in poor compliance</a:t>
            </a:r>
          </a:p>
          <a:p>
            <a:pPr lvl="1">
              <a:lnSpc>
                <a:spcPct val="90000"/>
              </a:lnSpc>
              <a:defRPr/>
            </a:pPr>
            <a:r>
              <a:rPr lang="hu-HU" sz="2300" dirty="0" smtClean="0"/>
              <a:t>PMs may also present with treatment resistance to prodrugs that require activation (codeine)</a:t>
            </a:r>
          </a:p>
          <a:p>
            <a:endParaRPr lang="hu-HU" sz="2400" dirty="0" smtClean="0"/>
          </a:p>
          <a:p>
            <a:endParaRPr lang="hu-HU" sz="2400" dirty="0"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Poor </a:t>
            </a:r>
            <a:r>
              <a:rPr lang="en-US" b="1" dirty="0" err="1"/>
              <a:t>Metabolizer</a:t>
            </a:r>
            <a:r>
              <a:rPr lang="en-US" b="1" dirty="0"/>
              <a:t/>
            </a:r>
            <a:br>
              <a:rPr lang="en-US" b="1" dirty="0"/>
            </a:br>
            <a:r>
              <a:rPr lang="en-US" sz="3600" b="1" dirty="0">
                <a:solidFill>
                  <a:srgbClr val="FF0000"/>
                </a:solidFill>
              </a:rPr>
              <a:t>Failure of Therapy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1142" name="Text Box 1030"/>
          <p:cNvSpPr txBox="1">
            <a:spLocks noChangeArrowheads="1"/>
          </p:cNvSpPr>
          <p:nvPr/>
        </p:nvSpPr>
        <p:spPr bwMode="auto">
          <a:xfrm>
            <a:off x="3429000" y="2209300"/>
            <a:ext cx="189587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4000"/>
              <a:t>Codeine</a:t>
            </a:r>
          </a:p>
        </p:txBody>
      </p:sp>
      <p:sp>
        <p:nvSpPr>
          <p:cNvPr id="91143" name="Text Box 1031"/>
          <p:cNvSpPr txBox="1">
            <a:spLocks noChangeArrowheads="1"/>
          </p:cNvSpPr>
          <p:nvPr/>
        </p:nvSpPr>
        <p:spPr bwMode="auto">
          <a:xfrm>
            <a:off x="3327977" y="4547327"/>
            <a:ext cx="225404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4000"/>
              <a:t>Morphine</a:t>
            </a:r>
            <a:endParaRPr lang="en-US" sz="3600"/>
          </a:p>
        </p:txBody>
      </p:sp>
      <p:sp>
        <p:nvSpPr>
          <p:cNvPr id="91144" name="Line 1032"/>
          <p:cNvSpPr>
            <a:spLocks noChangeShapeType="1"/>
          </p:cNvSpPr>
          <p:nvPr/>
        </p:nvSpPr>
        <p:spPr bwMode="auto">
          <a:xfrm>
            <a:off x="4394489" y="2972016"/>
            <a:ext cx="0" cy="1599449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146" name="Text Box 1034"/>
          <p:cNvSpPr txBox="1">
            <a:spLocks noChangeArrowheads="1"/>
          </p:cNvSpPr>
          <p:nvPr/>
        </p:nvSpPr>
        <p:spPr bwMode="auto">
          <a:xfrm>
            <a:off x="4632614" y="3272917"/>
            <a:ext cx="192467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4000"/>
              <a:t>CYP 2D6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2899"/>
            <a:ext cx="8229600" cy="4525963"/>
          </a:xfrm>
        </p:spPr>
        <p:txBody>
          <a:bodyPr>
            <a:noAutofit/>
          </a:bodyPr>
          <a:lstStyle/>
          <a:p>
            <a:r>
              <a:rPr lang="en-US" sz="2400" dirty="0" smtClean="0"/>
              <a:t>Evaluate and discuss the different sources of variability in drug metabolism</a:t>
            </a:r>
          </a:p>
          <a:p>
            <a:r>
              <a:rPr lang="en-US" sz="2400" dirty="0" smtClean="0"/>
              <a:t>Recall the implication of polymorphisms on absorption, distribution and elimination of drugs</a:t>
            </a:r>
          </a:p>
          <a:p>
            <a:r>
              <a:rPr lang="en-US" sz="2400" dirty="0" smtClean="0"/>
              <a:t>Define phase 1 and phase 2 metabolism </a:t>
            </a:r>
          </a:p>
          <a:p>
            <a:r>
              <a:rPr lang="en-US" sz="2400" dirty="0" smtClean="0"/>
              <a:t>List reactions associated with phase 1 metabolism</a:t>
            </a:r>
          </a:p>
          <a:p>
            <a:r>
              <a:rPr lang="en-US" sz="2400" dirty="0" smtClean="0"/>
              <a:t>Be aware of the nomenclature of Cytochrome P450 (CYP) </a:t>
            </a:r>
          </a:p>
          <a:p>
            <a:r>
              <a:rPr lang="en-US" sz="2400" dirty="0" smtClean="0"/>
              <a:t>Be aware of population variation in CYP polymorphism frequencies</a:t>
            </a:r>
          </a:p>
          <a:p>
            <a:r>
              <a:rPr lang="en-US" sz="2400" dirty="0" smtClean="0"/>
              <a:t>Illustrate the variety </a:t>
            </a:r>
            <a:r>
              <a:rPr lang="en-US" sz="2400" dirty="0"/>
              <a:t>of </a:t>
            </a:r>
            <a:r>
              <a:rPr lang="en-US" sz="2400" dirty="0" smtClean="0"/>
              <a:t>CYP polymorphisms through few examples</a:t>
            </a:r>
          </a:p>
          <a:p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29278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Poor </a:t>
            </a:r>
            <a:r>
              <a:rPr lang="en-US" b="1" dirty="0" err="1"/>
              <a:t>Metabolizer</a:t>
            </a:r>
            <a:r>
              <a:rPr lang="en-US" b="1" dirty="0"/>
              <a:t/>
            </a:r>
            <a:br>
              <a:rPr lang="en-US" b="1" dirty="0"/>
            </a:br>
            <a:r>
              <a:rPr lang="en-US" sz="3600" b="1" dirty="0">
                <a:solidFill>
                  <a:srgbClr val="FF0000"/>
                </a:solidFill>
              </a:rPr>
              <a:t>Toxicity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3187" name="Text Box 1027"/>
          <p:cNvSpPr txBox="1">
            <a:spLocks noChangeArrowheads="1"/>
          </p:cNvSpPr>
          <p:nvPr/>
        </p:nvSpPr>
        <p:spPr bwMode="auto">
          <a:xfrm>
            <a:off x="3352512" y="2362164"/>
            <a:ext cx="263300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4000"/>
              <a:t>Phenformin</a:t>
            </a:r>
          </a:p>
        </p:txBody>
      </p:sp>
      <p:sp>
        <p:nvSpPr>
          <p:cNvPr id="93188" name="Line 1028"/>
          <p:cNvSpPr>
            <a:spLocks noChangeShapeType="1"/>
          </p:cNvSpPr>
          <p:nvPr/>
        </p:nvSpPr>
        <p:spPr bwMode="auto">
          <a:xfrm>
            <a:off x="4521489" y="3327627"/>
            <a:ext cx="0" cy="1599449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189" name="Text Box 1029"/>
          <p:cNvSpPr txBox="1">
            <a:spLocks noChangeArrowheads="1"/>
          </p:cNvSpPr>
          <p:nvPr/>
        </p:nvSpPr>
        <p:spPr bwMode="auto">
          <a:xfrm>
            <a:off x="4759614" y="3628529"/>
            <a:ext cx="192467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4000"/>
              <a:t>CYP 2D6</a:t>
            </a:r>
          </a:p>
        </p:txBody>
      </p:sp>
      <p:sp>
        <p:nvSpPr>
          <p:cNvPr id="93190" name="Text Box 1030"/>
          <p:cNvSpPr txBox="1">
            <a:spLocks noChangeArrowheads="1"/>
          </p:cNvSpPr>
          <p:nvPr/>
        </p:nvSpPr>
        <p:spPr bwMode="auto">
          <a:xfrm>
            <a:off x="2514023" y="5105687"/>
            <a:ext cx="4517159" cy="701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4000"/>
              <a:t>Oxidative Metabolite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4135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hu-HU" sz="3600" b="1" dirty="0" smtClean="0">
                <a:ea typeface="+mj-ea"/>
                <a:cs typeface="+mj-cs"/>
              </a:rPr>
              <a:t>CYP2D6 </a:t>
            </a:r>
            <a:r>
              <a:rPr lang="en-US" sz="3600" b="1" dirty="0" err="1" smtClean="0"/>
              <a:t>Ultraextensive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Metabolizers</a:t>
            </a:r>
            <a:r>
              <a:rPr lang="en-US" sz="3600" b="1" dirty="0" smtClean="0"/>
              <a:t> (UEM)</a:t>
            </a:r>
            <a:endParaRPr lang="hu-HU" sz="3600" b="1" dirty="0">
              <a:ea typeface="+mj-ea"/>
              <a:cs typeface="+mj-cs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8534400" cy="513028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Inheritance of alleles with duplication or amplification (up to 13 copies) of functional </a:t>
            </a:r>
            <a:r>
              <a:rPr lang="en-US" sz="2400" i="1" dirty="0" smtClean="0"/>
              <a:t>CYP2D6 genes</a:t>
            </a:r>
            <a:endParaRPr lang="en-US" sz="2400" dirty="0" smtClean="0"/>
          </a:p>
          <a:p>
            <a:r>
              <a:rPr lang="en-US" sz="2400" dirty="0" smtClean="0"/>
              <a:t>Excessive amount of enzyme expressed, high metabolic capacity</a:t>
            </a:r>
          </a:p>
          <a:p>
            <a:endParaRPr lang="en-US" sz="2400" dirty="0" smtClean="0"/>
          </a:p>
          <a:p>
            <a:r>
              <a:rPr lang="en-US" sz="2400" dirty="0" smtClean="0"/>
              <a:t>Frequency: from 2% in Swedish population to 29% in Ethiopian Population</a:t>
            </a:r>
          </a:p>
          <a:p>
            <a:endParaRPr lang="en-US" sz="2400" dirty="0" smtClean="0"/>
          </a:p>
          <a:p>
            <a:r>
              <a:rPr lang="en-US" sz="2400" dirty="0" smtClean="0"/>
              <a:t>Clinical considerations: Possibly higher than normal drug dose required for efficacy; side effects if metabolites are toxic</a:t>
            </a:r>
          </a:p>
          <a:p>
            <a:pPr marL="342900" lvl="1" indent="-342900">
              <a:buFont typeface="Arial"/>
              <a:buChar char="•"/>
            </a:pPr>
            <a:r>
              <a:rPr lang="hu-HU" sz="2300" dirty="0" smtClean="0"/>
              <a:t>UEM present delayed therapeutic response or treatment resistance (29% of Ethiopians carry multiplicated functional CYP2D6 alleles)</a:t>
            </a:r>
          </a:p>
          <a:p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 smtClean="0">
                <a:ea typeface="+mj-ea"/>
                <a:cs typeface="+mj-cs"/>
              </a:rPr>
              <a:t>Number of copies </a:t>
            </a:r>
            <a:endParaRPr lang="en-US" sz="4000" b="1" dirty="0">
              <a:ea typeface="+mj-ea"/>
              <a:cs typeface="+mj-cs"/>
            </a:endParaRPr>
          </a:p>
        </p:txBody>
      </p:sp>
      <p:pic>
        <p:nvPicPr>
          <p:cNvPr id="72707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1600200"/>
            <a:ext cx="71628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708" name="Text Box 6"/>
          <p:cNvSpPr txBox="1">
            <a:spLocks noChangeArrowheads="1"/>
          </p:cNvSpPr>
          <p:nvPr/>
        </p:nvSpPr>
        <p:spPr bwMode="auto">
          <a:xfrm>
            <a:off x="5562600" y="6324600"/>
            <a:ext cx="2819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Garamond" charset="0"/>
              </a:rPr>
              <a:t>Weinshilboum NEJM 2003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4135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hu-HU" sz="3600" b="1" dirty="0" smtClean="0">
                <a:ea typeface="+mj-ea"/>
                <a:cs typeface="+mj-cs"/>
              </a:rPr>
              <a:t>CYP2D6 </a:t>
            </a:r>
            <a:r>
              <a:rPr lang="en-US" sz="3200" b="1" dirty="0" smtClean="0"/>
              <a:t>Extensive </a:t>
            </a:r>
            <a:r>
              <a:rPr lang="en-US" sz="3200" b="1" dirty="0" err="1" smtClean="0"/>
              <a:t>Metabolizers</a:t>
            </a:r>
            <a:r>
              <a:rPr lang="en-US" sz="3200" b="1" dirty="0" smtClean="0"/>
              <a:t> (EM)</a:t>
            </a:r>
            <a:endParaRPr lang="hu-HU" sz="3600" b="1" dirty="0">
              <a:ea typeface="+mj-ea"/>
              <a:cs typeface="+mj-cs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8534400" cy="513028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Individuals who are either homozygous for the normal-functioning alleles or functional mutant alleles, or heterozygous with one active and one mutant allele</a:t>
            </a:r>
          </a:p>
          <a:p>
            <a:endParaRPr lang="en-US" sz="2400" dirty="0" smtClean="0"/>
          </a:p>
          <a:p>
            <a:r>
              <a:rPr lang="en-US" sz="2400" dirty="0" smtClean="0"/>
              <a:t>Largest, but most diverse population, can have wide range of metabolic capacity</a:t>
            </a:r>
          </a:p>
          <a:p>
            <a:endParaRPr lang="en-US" sz="2400" dirty="0" smtClean="0"/>
          </a:p>
          <a:p>
            <a:r>
              <a:rPr lang="en-US" sz="2400" dirty="0" smtClean="0"/>
              <a:t>Clinical considerations: high or low end of the group may need drug dose adjustment for acceptable efficacy and safety</a:t>
            </a:r>
            <a:endParaRPr lang="hu-HU" sz="2400" dirty="0"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41350"/>
          </a:xfrm>
        </p:spPr>
        <p:txBody>
          <a:bodyPr/>
          <a:lstStyle/>
          <a:p>
            <a:pPr>
              <a:defRPr/>
            </a:pPr>
            <a:r>
              <a:rPr lang="en-US" sz="3600" b="1" dirty="0" smtClean="0"/>
              <a:t>Drugs Metabolized by CYP2D6</a:t>
            </a:r>
            <a:endParaRPr lang="hu-HU" sz="3600" dirty="0">
              <a:ea typeface="+mj-ea"/>
              <a:cs typeface="+mj-cs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8534400" cy="4114800"/>
          </a:xfrm>
        </p:spPr>
        <p:txBody>
          <a:bodyPr>
            <a:normAutofit/>
          </a:bodyPr>
          <a:lstStyle/>
          <a:p>
            <a:pPr lvl="1">
              <a:lnSpc>
                <a:spcPct val="90000"/>
              </a:lnSpc>
              <a:defRPr/>
            </a:pPr>
            <a:r>
              <a:rPr lang="hu-HU" sz="2353" dirty="0" smtClean="0"/>
              <a:t>Psychotropic </a:t>
            </a:r>
            <a:r>
              <a:rPr lang="hu-HU" sz="2353" dirty="0"/>
              <a:t>medications: tricyclic </a:t>
            </a:r>
            <a:r>
              <a:rPr lang="hu-HU" sz="2353" dirty="0" smtClean="0"/>
              <a:t>antidepressants (</a:t>
            </a:r>
            <a:r>
              <a:rPr lang="en-US" sz="2353" dirty="0" err="1" smtClean="0"/>
              <a:t>nortriptyline</a:t>
            </a:r>
            <a:r>
              <a:rPr lang="en-US" sz="2353" dirty="0" smtClean="0"/>
              <a:t>)</a:t>
            </a:r>
            <a:r>
              <a:rPr lang="hu-HU" sz="2353" dirty="0" smtClean="0"/>
              <a:t>, </a:t>
            </a:r>
            <a:r>
              <a:rPr lang="en-US" sz="2353" dirty="0" smtClean="0"/>
              <a:t>serotonin-</a:t>
            </a:r>
            <a:r>
              <a:rPr lang="en-US" sz="2353" dirty="0" err="1" smtClean="0"/>
              <a:t>norepinephrine</a:t>
            </a:r>
            <a:r>
              <a:rPr lang="en-US" sz="2353" dirty="0" smtClean="0"/>
              <a:t> reuptake inhibitor - </a:t>
            </a:r>
            <a:r>
              <a:rPr lang="hu-HU" sz="2353" dirty="0" smtClean="0"/>
              <a:t>SNRIs (</a:t>
            </a:r>
            <a:r>
              <a:rPr lang="en-US" sz="2353" dirty="0" err="1" smtClean="0"/>
              <a:t>venlafaxine</a:t>
            </a:r>
            <a:r>
              <a:rPr lang="en-US" sz="2353" dirty="0" smtClean="0"/>
              <a:t>)</a:t>
            </a:r>
            <a:r>
              <a:rPr lang="hu-HU" sz="2353" dirty="0" smtClean="0"/>
              <a:t>, </a:t>
            </a:r>
            <a:r>
              <a:rPr lang="hu-HU" sz="2353" dirty="0"/>
              <a:t>classical and atypical </a:t>
            </a:r>
            <a:r>
              <a:rPr lang="hu-HU" sz="2353" dirty="0" smtClean="0"/>
              <a:t>antipsychotics (</a:t>
            </a:r>
            <a:r>
              <a:rPr lang="en-US" sz="2353" dirty="0" smtClean="0"/>
              <a:t>haloperidol, </a:t>
            </a:r>
            <a:r>
              <a:rPr lang="en-US" sz="2353" dirty="0" err="1" smtClean="0"/>
              <a:t>perphenazine</a:t>
            </a:r>
            <a:r>
              <a:rPr lang="en-US" sz="2353" dirty="0" smtClean="0"/>
              <a:t> </a:t>
            </a:r>
            <a:r>
              <a:rPr lang="en-US" sz="2353" dirty="0" err="1" smtClean="0"/>
              <a:t>risperidone</a:t>
            </a:r>
            <a:r>
              <a:rPr lang="en-US" sz="2353" dirty="0" smtClean="0"/>
              <a:t>, </a:t>
            </a:r>
            <a:r>
              <a:rPr lang="en-US" sz="2353" dirty="0" err="1" smtClean="0"/>
              <a:t>atomoxetine</a:t>
            </a:r>
            <a:r>
              <a:rPr lang="en-US" sz="2353" dirty="0" smtClean="0"/>
              <a:t>)</a:t>
            </a:r>
            <a:endParaRPr lang="hu-HU" sz="2353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hu-HU" sz="2353" dirty="0" smtClean="0">
                <a:sym typeface="Symbol" charset="2"/>
              </a:rPr>
              <a:t></a:t>
            </a:r>
            <a:r>
              <a:rPr lang="hu-HU" sz="2353" dirty="0">
                <a:sym typeface="Symbol" charset="2"/>
              </a:rPr>
              <a:t>-receptor </a:t>
            </a:r>
            <a:r>
              <a:rPr lang="hu-HU" sz="2353" dirty="0" smtClean="0">
                <a:sym typeface="Symbol" charset="2"/>
              </a:rPr>
              <a:t>antagonists (beta-blockers): </a:t>
            </a:r>
            <a:r>
              <a:rPr lang="hu-HU" sz="2353" dirty="0">
                <a:sym typeface="Symbol" charset="2"/>
              </a:rPr>
              <a:t>metoprolol, propranolol, timolol</a:t>
            </a:r>
            <a:endParaRPr lang="hu-HU" sz="2353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hu-HU" sz="2353" dirty="0" smtClean="0"/>
              <a:t>Analgesic: phenacetine</a:t>
            </a:r>
          </a:p>
          <a:p>
            <a:pPr lvl="1">
              <a:lnSpc>
                <a:spcPct val="90000"/>
              </a:lnSpc>
              <a:defRPr/>
            </a:pPr>
            <a:r>
              <a:rPr lang="hu-HU" sz="2353" dirty="0" smtClean="0"/>
              <a:t>Antitussive: </a:t>
            </a:r>
            <a:r>
              <a:rPr lang="en-US" sz="2353" dirty="0" err="1" smtClean="0"/>
              <a:t>Dextromethorphan</a:t>
            </a:r>
            <a:endParaRPr lang="hu-HU" sz="2353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hu-HU" sz="2353" dirty="0" smtClean="0"/>
              <a:t>Chelator: D</a:t>
            </a:r>
            <a:r>
              <a:rPr lang="hu-HU" sz="2353" dirty="0"/>
              <a:t>-penicillamine</a:t>
            </a:r>
            <a:endParaRPr lang="hu-HU" sz="2353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hu-HU" sz="2353" dirty="0" smtClean="0"/>
              <a:t>Opioids: Codeine, hydroxycodone, Oxycodone, Tramadol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u-HU" sz="2353" dirty="0"/>
              <a:t>Abused drugs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+mj-ea"/>
                <a:cs typeface="+mj-cs"/>
              </a:rPr>
              <a:t>CYP2D6 and Race/Ethnicity</a:t>
            </a:r>
          </a:p>
        </p:txBody>
      </p:sp>
      <p:pic>
        <p:nvPicPr>
          <p:cNvPr id="7475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2514600"/>
            <a:ext cx="8229600" cy="252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756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1981200"/>
            <a:ext cx="82296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757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" y="2209800"/>
            <a:ext cx="8229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620713"/>
            <a:ext cx="8229600" cy="95091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hu-HU" sz="3600">
                <a:ea typeface="+mj-ea"/>
                <a:cs typeface="+mj-cs"/>
              </a:rPr>
              <a:t>Distribution of CYP2D6 enzymes in different populations</a:t>
            </a:r>
          </a:p>
        </p:txBody>
      </p:sp>
      <p:graphicFrame>
        <p:nvGraphicFramePr>
          <p:cNvPr id="133250" name="Group 130"/>
          <p:cNvGraphicFramePr>
            <a:graphicFrameLocks noGrp="1"/>
          </p:cNvGraphicFramePr>
          <p:nvPr/>
        </p:nvGraphicFramePr>
        <p:xfrm>
          <a:off x="304800" y="1981200"/>
          <a:ext cx="8610600" cy="4242753"/>
        </p:xfrm>
        <a:graphic>
          <a:graphicData uri="http://schemas.openxmlformats.org/drawingml/2006/table">
            <a:tbl>
              <a:tblPr/>
              <a:tblGrid>
                <a:gridCol w="1600200"/>
                <a:gridCol w="1371600"/>
                <a:gridCol w="1439863"/>
                <a:gridCol w="1328737"/>
                <a:gridCol w="1435100"/>
                <a:gridCol w="1435100"/>
              </a:tblGrid>
              <a:tr h="18097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Variant alleles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Enzyme function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Allele frequency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953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Caucasians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Asians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Black Africans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hu-H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Ethiopians and Saudi Arabians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CYP2D6*2xN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Increased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1-5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0-2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10-16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CYP2D6*4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Inactive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12-21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1-4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CYP2D6*5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No enzyme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2-7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1-3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CYP2D6*10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Unstable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1-2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51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3-9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6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CYP2D6*17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Reduced affinity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ND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34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3-9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5896" name="Text Box 122"/>
          <p:cNvSpPr txBox="1">
            <a:spLocks noChangeArrowheads="1"/>
          </p:cNvSpPr>
          <p:nvPr/>
        </p:nvSpPr>
        <p:spPr bwMode="auto">
          <a:xfrm>
            <a:off x="2339975" y="6381750"/>
            <a:ext cx="4038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1600"/>
              <a:t>Ingelman-Sundberg et al., 1999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71475"/>
            <a:ext cx="8229600" cy="9493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hu-HU" sz="3600">
                <a:ea typeface="+mj-ea"/>
                <a:cs typeface="+mj-cs"/>
              </a:rPr>
              <a:t>CYP2D6: polymorphism of debrisoquine metabolism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773238"/>
            <a:ext cx="8964612" cy="1879600"/>
          </a:xfrm>
        </p:spPr>
        <p:txBody>
          <a:bodyPr/>
          <a:lstStyle/>
          <a:p>
            <a:pPr eaLnBrk="1" hangingPunct="1">
              <a:defRPr/>
            </a:pPr>
            <a:r>
              <a:rPr lang="hu-HU" sz="2600">
                <a:ea typeface="+mn-ea"/>
                <a:cs typeface="+mn-cs"/>
              </a:rPr>
              <a:t>Debrisoquine is the most frequently used test substrate in studies of the polymorphism of drug metabolism</a:t>
            </a:r>
          </a:p>
          <a:p>
            <a:pPr eaLnBrk="1" hangingPunct="1">
              <a:defRPr/>
            </a:pPr>
            <a:r>
              <a:rPr lang="hu-HU" sz="2600">
                <a:ea typeface="+mn-ea"/>
                <a:cs typeface="+mn-cs"/>
              </a:rPr>
              <a:t>Frequency of phenotypes</a:t>
            </a:r>
          </a:p>
          <a:p>
            <a:pPr eaLnBrk="1" hangingPunct="1">
              <a:buFont typeface="Wingdings" charset="2"/>
              <a:buNone/>
              <a:defRPr/>
            </a:pPr>
            <a:endParaRPr lang="hu-HU" sz="2600">
              <a:ea typeface="+mn-ea"/>
              <a:cs typeface="+mn-cs"/>
            </a:endParaRPr>
          </a:p>
        </p:txBody>
      </p:sp>
      <p:graphicFrame>
        <p:nvGraphicFramePr>
          <p:cNvPr id="144632" name="Group 248"/>
          <p:cNvGraphicFramePr>
            <a:graphicFrameLocks noGrp="1"/>
          </p:cNvGraphicFramePr>
          <p:nvPr/>
        </p:nvGraphicFramePr>
        <p:xfrm>
          <a:off x="2362200" y="3657600"/>
          <a:ext cx="4648200" cy="2621280"/>
        </p:xfrm>
        <a:graphic>
          <a:graphicData uri="http://schemas.openxmlformats.org/drawingml/2006/table">
            <a:tbl>
              <a:tblPr/>
              <a:tblGrid>
                <a:gridCol w="2362200"/>
                <a:gridCol w="22860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Population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PM frequency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Hungary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7.74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Caucasians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3-10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Cuna Indians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Bushmen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4135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sz="3600" b="1" dirty="0" smtClean="0">
                <a:ea typeface="+mj-ea"/>
                <a:cs typeface="+mj-cs"/>
              </a:rPr>
              <a:t>Tailored dosing</a:t>
            </a:r>
            <a:endParaRPr lang="hu-HU" sz="3600" b="1" dirty="0">
              <a:ea typeface="+mj-ea"/>
              <a:cs typeface="+mj-cs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8534400" cy="51302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/>
              <a:t>Recommend dosage adjustment to </a:t>
            </a:r>
            <a:r>
              <a:rPr lang="en-US" sz="2400" b="1" dirty="0" err="1" smtClean="0"/>
              <a:t>Atomoxetine</a:t>
            </a:r>
            <a:r>
              <a:rPr lang="en-US" sz="2400" b="1" dirty="0" smtClean="0"/>
              <a:t> in CYP2D6 PM and those taking strong 2D6 inhibitors</a:t>
            </a:r>
          </a:p>
          <a:p>
            <a:pPr>
              <a:buNone/>
            </a:pPr>
            <a:r>
              <a:rPr lang="en-US" sz="2400" b="1" dirty="0" smtClean="0"/>
              <a:t>– Individual &gt; 70 kg: start at 40 mg/day</a:t>
            </a:r>
          </a:p>
          <a:p>
            <a:pPr>
              <a:buNone/>
            </a:pPr>
            <a:r>
              <a:rPr lang="en-US" sz="2400" b="1" dirty="0" smtClean="0"/>
              <a:t>– Individual ≤ 70 kg: start at 0.5 mg/kg/day.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*Increase to the usual target dose of 80 mg/day and 1.2 mg/kg/day, respectively, only if treatment fails to improve symptoms after 4 weeks and the initial doses are well tolerated.</a:t>
            </a:r>
            <a:endParaRPr lang="hu-HU" sz="2400" dirty="0"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4135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sz="3600" b="1" dirty="0" smtClean="0">
                <a:ea typeface="+mj-ea"/>
                <a:cs typeface="+mj-cs"/>
              </a:rPr>
              <a:t>More facts about CYP2D6</a:t>
            </a:r>
            <a:endParaRPr lang="hu-HU" sz="3600" b="1" dirty="0">
              <a:ea typeface="+mj-ea"/>
              <a:cs typeface="+mj-cs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8534400" cy="513028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CYP 2D6 </a:t>
            </a:r>
            <a:r>
              <a:rPr lang="en-US" sz="2400" dirty="0" smtClean="0"/>
              <a:t>also present in </a:t>
            </a:r>
            <a:r>
              <a:rPr lang="en-US" sz="2400" b="1" dirty="0" smtClean="0"/>
              <a:t>brain</a:t>
            </a:r>
          </a:p>
          <a:p>
            <a:r>
              <a:rPr lang="en-US" sz="2400" dirty="0" smtClean="0"/>
              <a:t>Functionally associated with </a:t>
            </a:r>
            <a:r>
              <a:rPr lang="en-US" sz="2400" b="1" dirty="0" smtClean="0"/>
              <a:t>dopamine transporter</a:t>
            </a:r>
          </a:p>
          <a:p>
            <a:r>
              <a:rPr lang="en-US" sz="2400" dirty="0" smtClean="0"/>
              <a:t>Might have a role in </a:t>
            </a:r>
            <a:r>
              <a:rPr lang="en-US" sz="2400" b="1" dirty="0" err="1" smtClean="0"/>
              <a:t>dopaminergic</a:t>
            </a:r>
            <a:r>
              <a:rPr lang="en-US" sz="2400" b="1" dirty="0" smtClean="0"/>
              <a:t> transmission</a:t>
            </a:r>
          </a:p>
          <a:p>
            <a:endParaRPr lang="en-US" sz="2400" b="1" dirty="0" smtClean="0"/>
          </a:p>
          <a:p>
            <a:r>
              <a:rPr lang="en-US" sz="2400" dirty="0" smtClean="0"/>
              <a:t>Some studies have suggested </a:t>
            </a:r>
            <a:r>
              <a:rPr lang="en-US" sz="2400" b="1" dirty="0" smtClean="0"/>
              <a:t>differences </a:t>
            </a:r>
            <a:r>
              <a:rPr lang="en-US" sz="2400" dirty="0" smtClean="0"/>
              <a:t>in </a:t>
            </a:r>
            <a:r>
              <a:rPr lang="en-US" sz="2400" b="1" dirty="0" smtClean="0"/>
              <a:t>personality traits </a:t>
            </a:r>
            <a:r>
              <a:rPr lang="en-US" sz="2400" dirty="0" smtClean="0"/>
              <a:t>between </a:t>
            </a:r>
            <a:r>
              <a:rPr lang="en-US" sz="2400" b="1" dirty="0" err="1" smtClean="0"/>
              <a:t>PMs</a:t>
            </a:r>
            <a:r>
              <a:rPr lang="en-US" sz="2400" b="1" dirty="0" smtClean="0"/>
              <a:t> </a:t>
            </a:r>
            <a:r>
              <a:rPr lang="en-US" sz="2400" dirty="0" smtClean="0"/>
              <a:t>and </a:t>
            </a:r>
            <a:r>
              <a:rPr lang="en-US" sz="2400" b="1" dirty="0" err="1" smtClean="0"/>
              <a:t>EMs</a:t>
            </a:r>
            <a:r>
              <a:rPr lang="en-US" sz="2400" dirty="0" smtClean="0"/>
              <a:t>:</a:t>
            </a:r>
          </a:p>
          <a:p>
            <a:pPr>
              <a:buNone/>
            </a:pPr>
            <a:r>
              <a:rPr lang="en-US" sz="2400" dirty="0" smtClean="0"/>
              <a:t>– Type A </a:t>
            </a:r>
            <a:r>
              <a:rPr lang="en-US" sz="2400" dirty="0" err="1" smtClean="0"/>
              <a:t>vs</a:t>
            </a:r>
            <a:r>
              <a:rPr lang="en-US" sz="2400" dirty="0" smtClean="0"/>
              <a:t> Type B personality</a:t>
            </a:r>
          </a:p>
          <a:p>
            <a:pPr>
              <a:buNone/>
            </a:pPr>
            <a:r>
              <a:rPr lang="en-US" sz="2400" dirty="0" smtClean="0"/>
              <a:t>– Higher levels of anxiety / impulsivity (</a:t>
            </a:r>
            <a:r>
              <a:rPr lang="en-US" sz="2400" dirty="0" err="1" smtClean="0"/>
              <a:t>PMs</a:t>
            </a:r>
            <a:r>
              <a:rPr lang="en-US" sz="2400" dirty="0" smtClean="0"/>
              <a:t>)</a:t>
            </a:r>
          </a:p>
          <a:p>
            <a:pPr>
              <a:buNone/>
            </a:pPr>
            <a:endParaRPr lang="en-US" sz="2400" dirty="0" smtClean="0"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Different sources of variability</a:t>
            </a:r>
          </a:p>
          <a:p>
            <a:r>
              <a:rPr lang="en-US" dirty="0" smtClean="0"/>
              <a:t>Implication of polymorphisms on absorption, distribution and elimination of drugs</a:t>
            </a:r>
          </a:p>
          <a:p>
            <a:r>
              <a:rPr lang="en-US" dirty="0" smtClean="0"/>
              <a:t>Phase 1 and phase 2 metabolism</a:t>
            </a:r>
          </a:p>
          <a:p>
            <a:r>
              <a:rPr lang="en-US" dirty="0" err="1" smtClean="0"/>
              <a:t>Cytochrome</a:t>
            </a:r>
            <a:r>
              <a:rPr lang="en-US" dirty="0" smtClean="0"/>
              <a:t> P450 (CYP) -facts</a:t>
            </a:r>
          </a:p>
          <a:p>
            <a:r>
              <a:rPr lang="en-US" dirty="0" smtClean="0"/>
              <a:t>CYP polymorphisms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08802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n-US" sz="4800" dirty="0" smtClean="0">
                <a:ea typeface="+mj-ea"/>
                <a:cs typeface="+mj-cs"/>
              </a:rPr>
              <a:t>Another </a:t>
            </a:r>
            <a:r>
              <a:rPr lang="en-US" sz="4800" dirty="0" smtClean="0"/>
              <a:t>example:</a:t>
            </a:r>
            <a:br>
              <a:rPr lang="en-US" sz="4800" dirty="0" smtClean="0"/>
            </a:br>
            <a:r>
              <a:rPr lang="en-US" sz="4800" dirty="0" err="1" smtClean="0">
                <a:ea typeface="+mj-ea"/>
                <a:cs typeface="+mj-cs"/>
              </a:rPr>
              <a:t>Warfarin</a:t>
            </a:r>
            <a:r>
              <a:rPr lang="en-US" sz="4800" dirty="0" smtClean="0">
                <a:ea typeface="+mj-ea"/>
                <a:cs typeface="+mj-cs"/>
              </a:rPr>
              <a:t> </a:t>
            </a:r>
            <a:r>
              <a:rPr lang="en-US" sz="4800" dirty="0">
                <a:ea typeface="+mj-ea"/>
                <a:cs typeface="+mj-cs"/>
              </a:rPr>
              <a:t>(Coumadin)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1" y="1734479"/>
            <a:ext cx="8009466" cy="4666321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defRPr/>
            </a:pPr>
            <a:r>
              <a:rPr lang="en-US" dirty="0">
                <a:ea typeface="+mn-ea"/>
                <a:cs typeface="+mn-cs"/>
              </a:rPr>
              <a:t>Used for </a:t>
            </a:r>
            <a:r>
              <a:rPr lang="en-US" b="1" dirty="0">
                <a:ea typeface="+mn-ea"/>
                <a:cs typeface="+mn-cs"/>
              </a:rPr>
              <a:t>chronic anticoagulation</a:t>
            </a:r>
            <a:endParaRPr lang="en-US" b="1" dirty="0" smtClean="0">
              <a:ea typeface="+mn-ea"/>
              <a:cs typeface="+mn-cs"/>
            </a:endParaRPr>
          </a:p>
          <a:p>
            <a:pPr>
              <a:defRPr/>
            </a:pPr>
            <a:r>
              <a:rPr lang="en-US" b="1" dirty="0" smtClean="0">
                <a:ea typeface="+mn-ea"/>
                <a:cs typeface="+mn-cs"/>
              </a:rPr>
              <a:t>Prevention </a:t>
            </a:r>
            <a:r>
              <a:rPr lang="en-US" dirty="0" smtClean="0"/>
              <a:t>of </a:t>
            </a:r>
            <a:r>
              <a:rPr lang="en-US" b="1" dirty="0" smtClean="0"/>
              <a:t>thrombosis </a:t>
            </a:r>
            <a:r>
              <a:rPr lang="en-US" dirty="0" smtClean="0"/>
              <a:t>(blood clots) and embolism (abnormal circulation of blood clots)</a:t>
            </a:r>
          </a:p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Discovered after hemorrhaging in cattle fed </a:t>
            </a:r>
            <a:r>
              <a:rPr lang="en-US" dirty="0" smtClean="0"/>
              <a:t>with </a:t>
            </a:r>
            <a:r>
              <a:rPr lang="en-US" dirty="0" err="1" smtClean="0"/>
              <a:t>mouldy</a:t>
            </a:r>
            <a:r>
              <a:rPr lang="en-US" dirty="0" smtClean="0"/>
              <a:t> silage made from sweet clover.</a:t>
            </a:r>
          </a:p>
          <a:p>
            <a:pPr eaLnBrk="1" hangingPunct="1">
              <a:defRPr/>
            </a:pPr>
            <a:r>
              <a:rPr lang="en-US" dirty="0">
                <a:ea typeface="+mn-ea"/>
                <a:cs typeface="+mn-cs"/>
              </a:rPr>
              <a:t>Two </a:t>
            </a:r>
            <a:r>
              <a:rPr lang="en-US" dirty="0" err="1">
                <a:ea typeface="+mn-ea"/>
                <a:cs typeface="+mn-cs"/>
              </a:rPr>
              <a:t>enantiomers</a:t>
            </a:r>
            <a:r>
              <a:rPr lang="en-US" dirty="0">
                <a:ea typeface="+mn-ea"/>
                <a:cs typeface="+mn-cs"/>
              </a:rPr>
              <a:t> (R- and S-</a:t>
            </a:r>
            <a:r>
              <a:rPr lang="en-US" dirty="0" smtClean="0">
                <a:ea typeface="+mn-ea"/>
                <a:cs typeface="+mn-cs"/>
              </a:rPr>
              <a:t>), cleared by different pathways</a:t>
            </a:r>
          </a:p>
          <a:p>
            <a:pPr eaLnBrk="1" hangingPunct="1">
              <a:defRPr/>
            </a:pPr>
            <a:endParaRPr lang="en-US" dirty="0" smtClean="0">
              <a:ea typeface="+mn-ea"/>
              <a:cs typeface="+mn-cs"/>
            </a:endParaRPr>
          </a:p>
          <a:p>
            <a:pPr eaLnBrk="1" hangingPunct="1">
              <a:defRPr/>
            </a:pPr>
            <a:r>
              <a:rPr lang="en-US" dirty="0" smtClean="0">
                <a:ea typeface="+mn-ea"/>
                <a:cs typeface="+mn-cs"/>
              </a:rPr>
              <a:t>Very successful drug… but:</a:t>
            </a:r>
          </a:p>
          <a:p>
            <a:pPr eaLnBrk="1" hangingPunct="1">
              <a:defRPr/>
            </a:pPr>
            <a:r>
              <a:rPr lang="en-US" dirty="0" smtClean="0"/>
              <a:t>Interactions with Vitamin K present in plant-based food</a:t>
            </a:r>
          </a:p>
          <a:p>
            <a:pPr eaLnBrk="1" hangingPunct="1">
              <a:defRPr/>
            </a:pPr>
            <a:r>
              <a:rPr lang="en-US" dirty="0" smtClean="0"/>
              <a:t>Adverse reactions include:</a:t>
            </a:r>
          </a:p>
          <a:p>
            <a:pPr lvl="1">
              <a:defRPr/>
            </a:pPr>
            <a:r>
              <a:rPr lang="en-US" dirty="0" smtClean="0"/>
              <a:t>Hemorrhage</a:t>
            </a:r>
          </a:p>
          <a:p>
            <a:pPr lvl="1">
              <a:defRPr/>
            </a:pPr>
            <a:r>
              <a:rPr lang="en-US" dirty="0" smtClean="0"/>
              <a:t>Necrosis </a:t>
            </a:r>
          </a:p>
          <a:p>
            <a:pPr lvl="1">
              <a:defRPr/>
            </a:pPr>
            <a:r>
              <a:rPr lang="en-US" dirty="0" smtClean="0"/>
              <a:t>Osteoporosis</a:t>
            </a:r>
          </a:p>
          <a:p>
            <a:pPr lvl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>
              <a:ea typeface="+mn-ea"/>
              <a:cs typeface="+mn-cs"/>
            </a:endParaRPr>
          </a:p>
          <a:p>
            <a:pPr eaLnBrk="1" hangingPunct="1">
              <a:defRPr/>
            </a:pPr>
            <a:endParaRPr lang="en-US" dirty="0" smtClean="0">
              <a:ea typeface="+mn-ea"/>
              <a:cs typeface="+mn-cs"/>
            </a:endParaRPr>
          </a:p>
          <a:p>
            <a:pPr eaLnBrk="1" hangingPunct="1">
              <a:defRPr/>
            </a:pPr>
            <a:endParaRPr lang="en-US" dirty="0" smtClean="0">
              <a:ea typeface="+mn-ea"/>
              <a:cs typeface="+mn-cs"/>
            </a:endParaRPr>
          </a:p>
          <a:p>
            <a:pPr eaLnBrk="1" hangingPunct="1">
              <a:defRPr/>
            </a:pPr>
            <a:endParaRPr lang="en-US" dirty="0" smtClean="0">
              <a:ea typeface="+mn-ea"/>
              <a:cs typeface="+mn-cs"/>
            </a:endParaRPr>
          </a:p>
          <a:p>
            <a:pPr eaLnBrk="1" hangingPunct="1">
              <a:defRPr/>
            </a:pPr>
            <a:endParaRPr lang="en-US" dirty="0">
              <a:ea typeface="+mn-ea"/>
              <a:cs typeface="+mn-cs"/>
            </a:endParaRPr>
          </a:p>
          <a:p>
            <a:pPr eaLnBrk="1" hangingPunct="1">
              <a:defRPr/>
            </a:pPr>
            <a:endParaRPr lang="en-US" dirty="0">
              <a:ea typeface="+mn-ea"/>
              <a:cs typeface="+mn-cs"/>
            </a:endParaRPr>
          </a:p>
          <a:p>
            <a:pPr eaLnBrk="1" hangingPunct="1">
              <a:defRPr/>
            </a:pPr>
            <a:endParaRPr lang="en-US" sz="2800" dirty="0">
              <a:ea typeface="+mn-ea"/>
              <a:cs typeface="+mn-c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4533" y="182963"/>
            <a:ext cx="2094072" cy="15515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6553200" y="5791200"/>
            <a:ext cx="2590800" cy="1066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6083" name="Picture 3" descr="warfarin-pk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048000" y="0"/>
            <a:ext cx="5895975" cy="6629400"/>
          </a:xfrm>
          <a:noFill/>
        </p:spPr>
      </p:pic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304800" y="457200"/>
            <a:ext cx="2514600" cy="572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 err="1"/>
              <a:t>Warfarin</a:t>
            </a:r>
            <a:r>
              <a:rPr lang="en-US" sz="3600" b="1" dirty="0"/>
              <a:t> Metabolism</a:t>
            </a:r>
            <a:endParaRPr lang="en-US" sz="3600" b="1" dirty="0" smtClean="0"/>
          </a:p>
          <a:p>
            <a:pPr>
              <a:spcBef>
                <a:spcPct val="50000"/>
              </a:spcBef>
            </a:pPr>
            <a:endParaRPr lang="en-US" sz="2800" b="1" dirty="0" smtClean="0"/>
          </a:p>
          <a:p>
            <a:pPr>
              <a:spcBef>
                <a:spcPct val="50000"/>
              </a:spcBef>
            </a:pPr>
            <a:r>
              <a:rPr lang="en-US" sz="2800" b="1" dirty="0" smtClean="0"/>
              <a:t>2 </a:t>
            </a:r>
            <a:r>
              <a:rPr lang="en-US" sz="2800" b="1" dirty="0" err="1" smtClean="0"/>
              <a:t>enantiomers</a:t>
            </a:r>
            <a:endParaRPr lang="en-US" sz="2800" b="1" dirty="0" smtClean="0"/>
          </a:p>
          <a:p>
            <a:pPr>
              <a:spcBef>
                <a:spcPct val="50000"/>
              </a:spcBef>
            </a:pPr>
            <a:r>
              <a:rPr lang="en-US" sz="2800" b="1" dirty="0" smtClean="0"/>
              <a:t>= 2 pathways</a:t>
            </a:r>
          </a:p>
          <a:p>
            <a:pPr>
              <a:spcBef>
                <a:spcPct val="50000"/>
              </a:spcBef>
            </a:pPr>
            <a:endParaRPr lang="en-US" sz="2800" b="1" dirty="0" smtClean="0"/>
          </a:p>
          <a:p>
            <a:pPr algn="ctr">
              <a:spcBef>
                <a:spcPct val="50000"/>
              </a:spcBef>
            </a:pPr>
            <a:r>
              <a:rPr lang="en-US" sz="2800" dirty="0"/>
              <a:t>Importance </a:t>
            </a:r>
            <a:r>
              <a:rPr lang="en-US" sz="2800" dirty="0" smtClean="0"/>
              <a:t>of</a:t>
            </a:r>
          </a:p>
          <a:p>
            <a:pPr algn="ctr">
              <a:spcBef>
                <a:spcPct val="50000"/>
              </a:spcBef>
            </a:pP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CYP2C9 (S)</a:t>
            </a:r>
          </a:p>
          <a:p>
            <a:pPr algn="ctr">
              <a:spcBef>
                <a:spcPct val="50000"/>
              </a:spcBef>
            </a:pPr>
            <a:r>
              <a:rPr lang="en-US" sz="2800" dirty="0" smtClean="0">
                <a:solidFill>
                  <a:srgbClr val="FF0000"/>
                </a:solidFill>
              </a:rPr>
              <a:t>CYP2C19 (R)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ChangeArrowheads="1"/>
          </p:cNvSpPr>
          <p:nvPr/>
        </p:nvSpPr>
        <p:spPr bwMode="auto">
          <a:xfrm>
            <a:off x="3200400" y="5334000"/>
            <a:ext cx="2590800" cy="1066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7107" name="Picture 4" descr="warfarin-pd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449638" y="0"/>
            <a:ext cx="5694362" cy="6096000"/>
          </a:xfrm>
          <a:noFill/>
        </p:spPr>
      </p:pic>
      <p:sp>
        <p:nvSpPr>
          <p:cNvPr id="47108" name="Text Box 8"/>
          <p:cNvSpPr txBox="1">
            <a:spLocks noChangeArrowheads="1"/>
          </p:cNvSpPr>
          <p:nvPr/>
        </p:nvSpPr>
        <p:spPr bwMode="auto">
          <a:xfrm>
            <a:off x="0" y="457200"/>
            <a:ext cx="3581400" cy="449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1" dirty="0" err="1"/>
              <a:t>Warfarin</a:t>
            </a:r>
            <a:r>
              <a:rPr lang="en-US" sz="3000" b="1" dirty="0"/>
              <a:t> </a:t>
            </a:r>
            <a:r>
              <a:rPr lang="en-US" sz="3000" b="1" dirty="0" err="1"/>
              <a:t>Pharmacodynamics</a:t>
            </a:r>
            <a:endParaRPr lang="en-US" sz="3000" b="1" dirty="0"/>
          </a:p>
          <a:p>
            <a:pPr>
              <a:spcBef>
                <a:spcPct val="50000"/>
              </a:spcBef>
            </a:pPr>
            <a:endParaRPr lang="en-US" sz="3000" b="1" dirty="0"/>
          </a:p>
          <a:p>
            <a:pPr>
              <a:spcBef>
                <a:spcPct val="50000"/>
              </a:spcBef>
            </a:pPr>
            <a:endParaRPr lang="en-US" dirty="0"/>
          </a:p>
          <a:p>
            <a:pPr algn="ctr">
              <a:spcBef>
                <a:spcPct val="50000"/>
              </a:spcBef>
            </a:pPr>
            <a:r>
              <a:rPr lang="en-US" sz="2800" b="1" dirty="0"/>
              <a:t>Importance of </a:t>
            </a:r>
          </a:p>
          <a:p>
            <a:pPr algn="ctr">
              <a:spcBef>
                <a:spcPct val="50000"/>
              </a:spcBef>
            </a:pPr>
            <a:r>
              <a:rPr lang="en-US" sz="2800" b="1" dirty="0" smtClean="0">
                <a:solidFill>
                  <a:srgbClr val="FF0000"/>
                </a:solidFill>
              </a:rPr>
              <a:t>VKORC1</a:t>
            </a:r>
          </a:p>
          <a:p>
            <a:pPr algn="ctr">
              <a:spcBef>
                <a:spcPct val="50000"/>
              </a:spcBef>
            </a:pPr>
            <a:r>
              <a:rPr lang="en-US" sz="2800" b="1" dirty="0" smtClean="0">
                <a:solidFill>
                  <a:srgbClr val="FF0000"/>
                </a:solidFill>
              </a:rPr>
              <a:t>(interaction with Vitamin K)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4135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CYP2C19 Polymorphism</a:t>
            </a:r>
            <a:endParaRPr lang="hu-HU" sz="3600" b="1" dirty="0">
              <a:ea typeface="+mj-ea"/>
              <a:cs typeface="+mj-cs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8534400" cy="513028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Poor </a:t>
            </a:r>
            <a:r>
              <a:rPr lang="en-US" sz="2400" dirty="0" err="1" smtClean="0"/>
              <a:t>Metabolizers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–  3–5% of Caucasian</a:t>
            </a:r>
          </a:p>
          <a:p>
            <a:pPr>
              <a:buNone/>
            </a:pPr>
            <a:r>
              <a:rPr lang="en-US" sz="2400" dirty="0" smtClean="0"/>
              <a:t>–  15–25% of Asians (Chinese, Japanese, Koreans, Indians, etc)</a:t>
            </a:r>
          </a:p>
          <a:p>
            <a:endParaRPr lang="en-US" sz="2400" dirty="0" smtClean="0"/>
          </a:p>
          <a:p>
            <a:r>
              <a:rPr lang="en-US" sz="2400" dirty="0" smtClean="0"/>
              <a:t>May affect clearance of:</a:t>
            </a:r>
          </a:p>
          <a:p>
            <a:pPr>
              <a:buNone/>
            </a:pPr>
            <a:r>
              <a:rPr lang="en-US" sz="2400" dirty="0" err="1" smtClean="0"/>
              <a:t>amitriptyline</a:t>
            </a:r>
            <a:r>
              <a:rPr lang="en-US" sz="2400" dirty="0" smtClean="0"/>
              <a:t>, </a:t>
            </a:r>
            <a:r>
              <a:rPr lang="en-US" sz="2400" b="1" dirty="0" smtClean="0"/>
              <a:t>diazepam, </a:t>
            </a:r>
            <a:r>
              <a:rPr lang="en-US" sz="2400" b="1" dirty="0" err="1" smtClean="0"/>
              <a:t>clomipramine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phenytoin</a:t>
            </a:r>
            <a:r>
              <a:rPr lang="en-US" sz="2400" b="1" dirty="0" smtClean="0"/>
              <a:t>, progesterone, </a:t>
            </a:r>
            <a:r>
              <a:rPr lang="en-US" sz="2400" b="1" dirty="0" err="1" smtClean="0"/>
              <a:t>propranolol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PPIs</a:t>
            </a:r>
            <a:r>
              <a:rPr lang="en-US" sz="2400" b="1" dirty="0" smtClean="0"/>
              <a:t> (</a:t>
            </a:r>
            <a:r>
              <a:rPr lang="en-US" sz="2400" b="1" dirty="0" err="1" smtClean="0"/>
              <a:t>lansoprazole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omeprazole</a:t>
            </a:r>
            <a:r>
              <a:rPr lang="en-US" sz="2400" b="1" dirty="0" smtClean="0"/>
              <a:t>, </a:t>
            </a:r>
            <a:r>
              <a:rPr lang="en-US" sz="2400" dirty="0" err="1" smtClean="0"/>
              <a:t>pantoprazole</a:t>
            </a:r>
            <a:r>
              <a:rPr lang="en-US" sz="2400" dirty="0" smtClean="0"/>
              <a:t>, </a:t>
            </a:r>
            <a:r>
              <a:rPr lang="en-US" sz="2400" dirty="0" err="1" smtClean="0"/>
              <a:t>rabeprazole</a:t>
            </a:r>
            <a:r>
              <a:rPr lang="en-US" sz="2400" dirty="0" smtClean="0"/>
              <a:t>, etc),</a:t>
            </a:r>
          </a:p>
          <a:p>
            <a:pPr>
              <a:buNone/>
            </a:pPr>
            <a:r>
              <a:rPr lang="en-US" sz="2400" b="1" dirty="0" err="1" smtClean="0">
                <a:ea typeface="+mn-ea"/>
                <a:cs typeface="+mn-cs"/>
              </a:rPr>
              <a:t>warafarin</a:t>
            </a:r>
            <a:endParaRPr lang="en-US" sz="2400" b="1" dirty="0" smtClean="0"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4135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CYP2C19 Polymorphism and Diazepam</a:t>
            </a:r>
            <a:endParaRPr lang="hu-HU" sz="3600" b="1" dirty="0">
              <a:ea typeface="+mj-ea"/>
              <a:cs typeface="+mj-cs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8194230" cy="5130280"/>
          </a:xfrm>
        </p:spPr>
        <p:txBody>
          <a:bodyPr>
            <a:normAutofit lnSpcReduction="10000"/>
          </a:bodyPr>
          <a:lstStyle/>
          <a:p>
            <a:r>
              <a:rPr lang="en-US" sz="2400" b="1" dirty="0" smtClean="0"/>
              <a:t>Why diazepam metabolism is slower in Asians compared to Caucasians?</a:t>
            </a:r>
          </a:p>
          <a:p>
            <a:r>
              <a:rPr lang="en-US" sz="2400" dirty="0" smtClean="0"/>
              <a:t>Effect on diazepam: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b="1" dirty="0" smtClean="0"/>
              <a:t>About 15 – 25% of Asians have high frequency of mutant alleles CYP2C19</a:t>
            </a:r>
            <a:endParaRPr lang="en-US" sz="2400" dirty="0" smtClean="0"/>
          </a:p>
          <a:p>
            <a:endParaRPr lang="en-US" sz="2400" b="1" dirty="0" smtClean="0">
              <a:ea typeface="+mn-ea"/>
              <a:cs typeface="+mn-cs"/>
            </a:endParaRPr>
          </a:p>
          <a:p>
            <a:endParaRPr lang="en-US" sz="2400" b="1" dirty="0" smtClean="0">
              <a:ea typeface="+mn-ea"/>
              <a:cs typeface="+mn-cs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75736" y="2625746"/>
          <a:ext cx="6096000" cy="16040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53469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Genotype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Allele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Diazepam t</a:t>
                      </a:r>
                      <a:r>
                        <a:rPr lang="en-US" baseline="-25000" dirty="0" smtClean="0"/>
                        <a:t>½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534699">
                <a:tc>
                  <a:txBody>
                    <a:bodyPr/>
                    <a:lstStyle/>
                    <a:p>
                      <a:pPr algn="ctr"/>
                      <a:r>
                        <a:rPr lang="en-US" sz="1800" b="1" baseline="0" dirty="0" smtClean="0"/>
                        <a:t>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CYP2C19 *1/*1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 hours</a:t>
                      </a:r>
                      <a:endParaRPr lang="en-US" dirty="0"/>
                    </a:p>
                  </a:txBody>
                  <a:tcPr/>
                </a:tc>
              </a:tr>
              <a:tr h="534699">
                <a:tc>
                  <a:txBody>
                    <a:bodyPr/>
                    <a:lstStyle/>
                    <a:p>
                      <a:pPr algn="ctr"/>
                      <a:r>
                        <a:rPr lang="en-US" sz="1800" b="1" baseline="0" dirty="0" smtClean="0"/>
                        <a:t>PM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CYP2C19 *2/*2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84 hours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Up Arrow 4"/>
          <p:cNvSpPr/>
          <p:nvPr/>
        </p:nvSpPr>
        <p:spPr>
          <a:xfrm>
            <a:off x="2177086" y="4057988"/>
            <a:ext cx="353299" cy="1059851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4135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CYP2C19 Polymorphism and </a:t>
            </a:r>
            <a:r>
              <a:rPr lang="en-US" sz="3600" b="1" dirty="0" err="1" smtClean="0"/>
              <a:t>H.pylori</a:t>
            </a:r>
            <a:endParaRPr lang="hu-HU" sz="3600" b="1" dirty="0">
              <a:ea typeface="+mj-ea"/>
              <a:cs typeface="+mj-cs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8194230" cy="5130280"/>
          </a:xfrm>
        </p:spPr>
        <p:txBody>
          <a:bodyPr>
            <a:normAutofit/>
          </a:bodyPr>
          <a:lstStyle/>
          <a:p>
            <a:r>
              <a:rPr lang="en-US" sz="2400" b="1" dirty="0" err="1" smtClean="0"/>
              <a:t>H.pylori</a:t>
            </a:r>
            <a:r>
              <a:rPr lang="en-US" sz="2400" b="1" dirty="0" smtClean="0"/>
              <a:t>: bacteria from the gut, responsible for gut ulcers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b="1" dirty="0" smtClean="0"/>
              <a:t>Higher cure rates in variant </a:t>
            </a:r>
            <a:r>
              <a:rPr lang="en-US" sz="2400" b="1" dirty="0" err="1" smtClean="0"/>
              <a:t>HMz</a:t>
            </a:r>
            <a:r>
              <a:rPr lang="en-US" sz="2400" b="1" dirty="0" smtClean="0"/>
              <a:t> due to higher concentrations and longer duration of </a:t>
            </a:r>
            <a:r>
              <a:rPr lang="en-US" sz="2400" b="1" dirty="0" err="1" smtClean="0"/>
              <a:t>omeprazole</a:t>
            </a:r>
            <a:r>
              <a:rPr lang="en-US" sz="2400" b="1" dirty="0" smtClean="0"/>
              <a:t> dose</a:t>
            </a:r>
          </a:p>
          <a:p>
            <a:pPr>
              <a:buNone/>
            </a:pPr>
            <a:r>
              <a:rPr lang="en-US" sz="2400" b="1" dirty="0" smtClean="0"/>
              <a:t>     = CYP2C19 *2 variants have a beneficial effect in this case</a:t>
            </a:r>
            <a:endParaRPr lang="en-US" sz="2400" dirty="0" smtClean="0"/>
          </a:p>
          <a:p>
            <a:endParaRPr lang="en-US" sz="2400" b="1" dirty="0" smtClean="0">
              <a:ea typeface="+mn-ea"/>
              <a:cs typeface="+mn-cs"/>
            </a:endParaRPr>
          </a:p>
          <a:p>
            <a:endParaRPr lang="en-US" sz="2400" b="1" dirty="0" smtClean="0">
              <a:ea typeface="+mn-ea"/>
              <a:cs typeface="+mn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323479" y="1804624"/>
          <a:ext cx="6096000" cy="25016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625408">
                <a:tc>
                  <a:txBody>
                    <a:bodyPr/>
                    <a:lstStyle/>
                    <a:p>
                      <a:r>
                        <a:rPr lang="en-US" dirty="0" smtClean="0"/>
                        <a:t>Genotype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Allele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Cure rate</a:t>
                      </a:r>
                      <a:endParaRPr lang="en-US" dirty="0"/>
                    </a:p>
                  </a:txBody>
                  <a:tcPr/>
                </a:tc>
              </a:tr>
              <a:tr h="625408">
                <a:tc>
                  <a:txBody>
                    <a:bodyPr/>
                    <a:lstStyle/>
                    <a:p>
                      <a:r>
                        <a:rPr lang="en-US" b="1" dirty="0" smtClean="0"/>
                        <a:t>Wild type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CYP2C19 *1/*1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baseline="0" dirty="0" smtClean="0"/>
                        <a:t>29 %</a:t>
                      </a:r>
                      <a:endParaRPr lang="en-US" dirty="0"/>
                    </a:p>
                  </a:txBody>
                  <a:tcPr/>
                </a:tc>
              </a:tr>
              <a:tr h="625408">
                <a:tc>
                  <a:txBody>
                    <a:bodyPr/>
                    <a:lstStyle/>
                    <a:p>
                      <a:r>
                        <a:rPr lang="en-US" sz="1800" b="1" baseline="0" dirty="0" err="1" smtClean="0"/>
                        <a:t>Htz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baseline="0" dirty="0" smtClean="0"/>
                        <a:t>CYP2C19 *1/*2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baseline="0" dirty="0" smtClean="0"/>
                        <a:t>60 %</a:t>
                      </a:r>
                      <a:endParaRPr lang="en-US" dirty="0"/>
                    </a:p>
                  </a:txBody>
                  <a:tcPr/>
                </a:tc>
              </a:tr>
              <a:tr h="625408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HMz</a:t>
                      </a:r>
                      <a:r>
                        <a:rPr lang="en-US" b="1" baseline="0" dirty="0" smtClean="0"/>
                        <a:t> variant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baseline="0" dirty="0" smtClean="0"/>
                        <a:t>CYP2C19 *2/*2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baseline="0" dirty="0" smtClean="0"/>
                        <a:t>100 %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Up Arrow 4"/>
          <p:cNvSpPr/>
          <p:nvPr/>
        </p:nvSpPr>
        <p:spPr>
          <a:xfrm>
            <a:off x="2177086" y="4057988"/>
            <a:ext cx="353299" cy="687471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CYP 2C19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512" y="1980808"/>
            <a:ext cx="3810000" cy="4114478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u="sng" dirty="0" smtClean="0"/>
              <a:t>Inducers</a:t>
            </a:r>
            <a:endParaRPr lang="en-US" dirty="0"/>
          </a:p>
          <a:p>
            <a:r>
              <a:rPr lang="en-US" dirty="0" err="1"/>
              <a:t>Rifampin</a:t>
            </a:r>
            <a:endParaRPr lang="en-US" dirty="0"/>
          </a:p>
          <a:p>
            <a:endParaRPr lang="en-US" u="sng" dirty="0"/>
          </a:p>
          <a:p>
            <a:pPr algn="ctr">
              <a:buFontTx/>
              <a:buNone/>
            </a:pPr>
            <a:r>
              <a:rPr lang="en-US" u="sng" dirty="0"/>
              <a:t>Inhibitors</a:t>
            </a:r>
            <a:endParaRPr lang="en-US" dirty="0"/>
          </a:p>
          <a:p>
            <a:r>
              <a:rPr lang="en-US" dirty="0" err="1"/>
              <a:t>Fluvoxamine</a:t>
            </a:r>
            <a:endParaRPr lang="en-US" dirty="0"/>
          </a:p>
          <a:p>
            <a:r>
              <a:rPr lang="en-US" dirty="0" err="1"/>
              <a:t>Ticlopidine</a:t>
            </a:r>
            <a:endParaRPr lang="en-US" dirty="0"/>
          </a:p>
          <a:p>
            <a:r>
              <a:rPr lang="en-US" dirty="0" err="1"/>
              <a:t>Fluoxetine</a:t>
            </a:r>
            <a:endParaRPr lang="en-US" dirty="0"/>
          </a:p>
        </p:txBody>
      </p:sp>
      <p:sp>
        <p:nvSpPr>
          <p:cNvPr id="10445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489" y="1980808"/>
            <a:ext cx="3810000" cy="4114478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u="sng"/>
              <a:t>Substrates</a:t>
            </a:r>
            <a:endParaRPr lang="en-US"/>
          </a:p>
          <a:p>
            <a:r>
              <a:rPr lang="en-US"/>
              <a:t>Omeprazole</a:t>
            </a:r>
          </a:p>
          <a:p>
            <a:r>
              <a:rPr lang="en-US"/>
              <a:t>Diazepam</a:t>
            </a:r>
          </a:p>
          <a:p>
            <a:r>
              <a:rPr lang="en-US"/>
              <a:t>TCAs</a:t>
            </a:r>
          </a:p>
          <a:p>
            <a:r>
              <a:rPr lang="en-US"/>
              <a:t>Clomipramine</a:t>
            </a:r>
          </a:p>
          <a:p>
            <a:r>
              <a:rPr lang="en-US"/>
              <a:t>Phenytoin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4135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CYP2C9 Polymorphism</a:t>
            </a:r>
            <a:endParaRPr lang="hu-HU" sz="3600" b="1" dirty="0">
              <a:ea typeface="+mj-ea"/>
              <a:cs typeface="+mj-cs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8194230" cy="513028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More than 50 </a:t>
            </a:r>
            <a:r>
              <a:rPr lang="en-US" sz="2800" dirty="0" err="1" smtClean="0"/>
              <a:t>SNPs</a:t>
            </a:r>
            <a:r>
              <a:rPr lang="en-US" sz="2800" dirty="0" smtClean="0"/>
              <a:t> have been described in the regulatory and coding regions of the CYP2C9 gene</a:t>
            </a:r>
          </a:p>
          <a:p>
            <a:r>
              <a:rPr lang="en-US" sz="2800" dirty="0" smtClean="0"/>
              <a:t>Some of them are associated with reduced enzyme activity</a:t>
            </a:r>
          </a:p>
          <a:p>
            <a:r>
              <a:rPr lang="en-US" sz="2800" dirty="0" smtClean="0"/>
              <a:t>10–35% of Caucasians are poor </a:t>
            </a:r>
            <a:r>
              <a:rPr lang="en-US" sz="2800" dirty="0" err="1" smtClean="0"/>
              <a:t>metabolizers</a:t>
            </a:r>
            <a:endParaRPr lang="en-US" sz="2800" dirty="0" smtClean="0"/>
          </a:p>
          <a:p>
            <a:r>
              <a:rPr lang="en-US" sz="2800" dirty="0" smtClean="0"/>
              <a:t>May affect clearance of:</a:t>
            </a:r>
          </a:p>
          <a:p>
            <a:pPr>
              <a:buNone/>
            </a:pPr>
            <a:r>
              <a:rPr lang="en-US" sz="2800" dirty="0" smtClean="0"/>
              <a:t>– </a:t>
            </a:r>
            <a:r>
              <a:rPr lang="en-US" sz="2800" b="1" dirty="0" err="1" smtClean="0"/>
              <a:t>Phenytoin</a:t>
            </a:r>
            <a:r>
              <a:rPr lang="en-US" sz="2800" b="1" dirty="0" smtClean="0"/>
              <a:t>, </a:t>
            </a:r>
            <a:r>
              <a:rPr lang="en-US" sz="2800" b="1" i="1" dirty="0" smtClean="0"/>
              <a:t>S-</a:t>
            </a:r>
            <a:r>
              <a:rPr lang="en-US" sz="2800" b="1" i="1" dirty="0" err="1" smtClean="0"/>
              <a:t>warfarin</a:t>
            </a:r>
            <a:endParaRPr lang="en-US" sz="2800" b="1" i="1" dirty="0" smtClean="0"/>
          </a:p>
          <a:p>
            <a:pPr>
              <a:buNone/>
            </a:pPr>
            <a:r>
              <a:rPr lang="en-US" sz="2800" dirty="0" smtClean="0"/>
              <a:t>– </a:t>
            </a:r>
            <a:r>
              <a:rPr lang="en-US" sz="2800" dirty="0" err="1" smtClean="0"/>
              <a:t>losartan</a:t>
            </a:r>
            <a:r>
              <a:rPr lang="en-US" sz="2800" dirty="0" smtClean="0"/>
              <a:t>, </a:t>
            </a:r>
            <a:r>
              <a:rPr lang="en-US" sz="2800" dirty="0" err="1" smtClean="0"/>
              <a:t>valsartan</a:t>
            </a:r>
            <a:r>
              <a:rPr lang="en-US" sz="2800" dirty="0" smtClean="0"/>
              <a:t>, </a:t>
            </a:r>
            <a:r>
              <a:rPr lang="en-US" sz="2800" dirty="0" err="1" smtClean="0"/>
              <a:t>glipizide</a:t>
            </a:r>
            <a:r>
              <a:rPr lang="en-US" sz="2800" dirty="0" smtClean="0"/>
              <a:t>, </a:t>
            </a:r>
            <a:r>
              <a:rPr lang="en-US" sz="2800" dirty="0" err="1" smtClean="0"/>
              <a:t>glyburide</a:t>
            </a:r>
            <a:endParaRPr lang="en-US" sz="2800" b="1" dirty="0" smtClean="0"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4135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Frequency of CYP2C9 Phenotype in Various Populations</a:t>
            </a:r>
            <a:endParaRPr lang="hu-HU" sz="3600" b="1" dirty="0">
              <a:ea typeface="+mj-ea"/>
              <a:cs typeface="+mj-cs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11522" y="1444908"/>
          <a:ext cx="8520954" cy="55466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0159"/>
                <a:gridCol w="1420159"/>
                <a:gridCol w="1420159"/>
                <a:gridCol w="1420159"/>
                <a:gridCol w="1420159"/>
                <a:gridCol w="1420159"/>
              </a:tblGrid>
              <a:tr h="609498">
                <a:tc>
                  <a:txBody>
                    <a:bodyPr/>
                    <a:lstStyle/>
                    <a:p>
                      <a:r>
                        <a:rPr lang="en-US" dirty="0" smtClean="0"/>
                        <a:t>Groups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baseline="0" dirty="0" smtClean="0"/>
                        <a:t>*1/*1</a:t>
                      </a:r>
                    </a:p>
                    <a:p>
                      <a:r>
                        <a:rPr lang="en-US" sz="1800" b="1" baseline="0" dirty="0" smtClean="0"/>
                        <a:t>(%)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baseline="0" dirty="0" smtClean="0"/>
                        <a:t>*1/*2</a:t>
                      </a:r>
                    </a:p>
                    <a:p>
                      <a:r>
                        <a:rPr lang="en-US" sz="1800" b="1" baseline="0" dirty="0" smtClean="0"/>
                        <a:t>(%)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baseline="0" dirty="0" smtClean="0"/>
                        <a:t>*1/*3</a:t>
                      </a:r>
                    </a:p>
                    <a:p>
                      <a:r>
                        <a:rPr lang="en-US" sz="1800" b="1" baseline="0" dirty="0" smtClean="0"/>
                        <a:t>(%)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baseline="0" dirty="0" smtClean="0"/>
                        <a:t>*2/*2</a:t>
                      </a:r>
                    </a:p>
                    <a:p>
                      <a:r>
                        <a:rPr lang="en-US" sz="1800" b="1" baseline="0" dirty="0" smtClean="0"/>
                        <a:t>(%)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baseline="0" dirty="0" smtClean="0"/>
                        <a:t>*3/*3</a:t>
                      </a:r>
                    </a:p>
                    <a:p>
                      <a:r>
                        <a:rPr lang="en-US" sz="1800" b="1" baseline="0" dirty="0" smtClean="0"/>
                        <a:t>(%)</a:t>
                      </a:r>
                      <a:endParaRPr lang="en-US" dirty="0"/>
                    </a:p>
                  </a:txBody>
                  <a:tcPr/>
                </a:tc>
              </a:tr>
              <a:tr h="609498">
                <a:tc>
                  <a:txBody>
                    <a:bodyPr/>
                    <a:lstStyle/>
                    <a:p>
                      <a:r>
                        <a:rPr lang="en-US" sz="1800" b="1" baseline="0" dirty="0" smtClean="0"/>
                        <a:t>Caucasians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0.4</a:t>
                      </a:r>
                      <a:endParaRPr lang="en-US" dirty="0"/>
                    </a:p>
                  </a:txBody>
                  <a:tcPr/>
                </a:tc>
              </a:tr>
              <a:tr h="609498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African </a:t>
                      </a:r>
                      <a:r>
                        <a:rPr lang="en-US" b="1" dirty="0" err="1" smtClean="0"/>
                        <a:t>american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609498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Chinese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609498">
                <a:tc>
                  <a:txBody>
                    <a:bodyPr/>
                    <a:lstStyle/>
                    <a:p>
                      <a:r>
                        <a:rPr lang="en-US" b="1" dirty="0" smtClean="0"/>
                        <a:t>Japanese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609498">
                <a:tc>
                  <a:txBody>
                    <a:bodyPr/>
                    <a:lstStyle/>
                    <a:p>
                      <a:r>
                        <a:rPr lang="en-US" b="1" dirty="0" smtClean="0"/>
                        <a:t>Korean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609498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Turkish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609498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Spanish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609498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90600"/>
            <a:ext cx="7772400" cy="11906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hu-HU" sz="4000" dirty="0">
                <a:ea typeface="+mj-ea"/>
                <a:cs typeface="+mj-cs"/>
              </a:rPr>
              <a:t>CYP1A2: </a:t>
            </a:r>
            <a:r>
              <a:rPr lang="hu-HU" sz="4000" dirty="0" smtClean="0">
                <a:ea typeface="+mj-ea"/>
                <a:cs typeface="+mj-cs"/>
              </a:rPr>
              <a:t>polymorphic </a:t>
            </a:r>
            <a:r>
              <a:rPr lang="hu-HU" sz="4000" dirty="0">
                <a:ea typeface="+mj-ea"/>
                <a:cs typeface="+mj-cs"/>
              </a:rPr>
              <a:t>drug metabolism with polygenic control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2997200"/>
            <a:ext cx="8229600" cy="4114800"/>
          </a:xfrm>
        </p:spPr>
        <p:txBody>
          <a:bodyPr/>
          <a:lstStyle/>
          <a:p>
            <a:pPr eaLnBrk="1" hangingPunct="1">
              <a:defRPr/>
            </a:pPr>
            <a:r>
              <a:rPr lang="hu-HU" sz="2800" dirty="0">
                <a:ea typeface="+mn-ea"/>
                <a:cs typeface="+mn-cs"/>
              </a:rPr>
              <a:t>13% of total liver CYP content</a:t>
            </a:r>
          </a:p>
          <a:p>
            <a:pPr eaLnBrk="1" hangingPunct="1">
              <a:defRPr/>
            </a:pPr>
            <a:r>
              <a:rPr lang="hu-HU" sz="2800" dirty="0">
                <a:ea typeface="+mn-ea"/>
                <a:cs typeface="+mn-cs"/>
              </a:rPr>
              <a:t>Varies up to 130fold in individuals and in populations</a:t>
            </a:r>
          </a:p>
          <a:p>
            <a:pPr eaLnBrk="1" hangingPunct="1">
              <a:defRPr/>
            </a:pPr>
            <a:r>
              <a:rPr lang="hu-HU" sz="2800" dirty="0">
                <a:ea typeface="+mn-ea"/>
                <a:cs typeface="+mn-cs"/>
              </a:rPr>
              <a:t>Important in disposition of several important psychotropic medications: clozapine, olanzapine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sources of variability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CYP 3A4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Most abundant P450 in the liver (40 % by mass and metabolizes 60% of drugs)</a:t>
            </a:r>
          </a:p>
          <a:p>
            <a:r>
              <a:rPr lang="en-US"/>
              <a:t>Liver, small bowel wall</a:t>
            </a:r>
          </a:p>
          <a:p>
            <a:r>
              <a:rPr lang="en-US"/>
              <a:t>Not Polymorphic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CYP 3A4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512" y="1803806"/>
            <a:ext cx="3810000" cy="4114478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u="sng"/>
              <a:t>Inducers</a:t>
            </a:r>
            <a:endParaRPr lang="en-US"/>
          </a:p>
          <a:p>
            <a:r>
              <a:rPr lang="en-US"/>
              <a:t>Phenobarbital</a:t>
            </a:r>
          </a:p>
          <a:p>
            <a:r>
              <a:rPr lang="en-US"/>
              <a:t>Rifampin</a:t>
            </a:r>
          </a:p>
          <a:p>
            <a:r>
              <a:rPr lang="en-US"/>
              <a:t>Prednisone</a:t>
            </a:r>
          </a:p>
          <a:p>
            <a:r>
              <a:rPr lang="en-US"/>
              <a:t>Carbemazepine</a:t>
            </a:r>
          </a:p>
          <a:p>
            <a:r>
              <a:rPr lang="en-US"/>
              <a:t>Phenytoin</a:t>
            </a:r>
          </a:p>
        </p:txBody>
      </p:sp>
      <p:sp>
        <p:nvSpPr>
          <p:cNvPr id="8499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489" y="1803806"/>
            <a:ext cx="3810000" cy="4114478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u="sng"/>
              <a:t>Substrates</a:t>
            </a:r>
            <a:endParaRPr lang="en-US"/>
          </a:p>
          <a:p>
            <a:r>
              <a:rPr lang="en-US"/>
              <a:t>Steroids</a:t>
            </a:r>
          </a:p>
          <a:p>
            <a:r>
              <a:rPr lang="en-US"/>
              <a:t>Macrolides</a:t>
            </a:r>
          </a:p>
          <a:p>
            <a:r>
              <a:rPr lang="en-US"/>
              <a:t>CCB</a:t>
            </a:r>
          </a:p>
          <a:p>
            <a:r>
              <a:rPr lang="en-US"/>
              <a:t>Hormones</a:t>
            </a:r>
          </a:p>
          <a:p>
            <a:r>
              <a:rPr lang="en-US"/>
              <a:t>Antihistamines</a:t>
            </a:r>
          </a:p>
          <a:p>
            <a:r>
              <a:rPr lang="en-US"/>
              <a:t>Taxol, Vinblastine</a:t>
            </a:r>
          </a:p>
          <a:p>
            <a:r>
              <a:rPr lang="en-US"/>
              <a:t>Cisapride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Causes of Variability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80% of the variability of 2D6 is due to genetic factors</a:t>
            </a:r>
          </a:p>
          <a:p>
            <a:r>
              <a:rPr lang="en-US"/>
              <a:t>3A4, no genetic variability- variability is probably due to induction (rifampin increases 3A4 activity 20 fold)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Phase 1 polymorphisms = Mostly CYP</a:t>
            </a:r>
          </a:p>
          <a:p>
            <a:r>
              <a:rPr lang="en-US" dirty="0" smtClean="0"/>
              <a:t>Polymorphisms not always mean lack of therapeutic effect</a:t>
            </a:r>
          </a:p>
          <a:p>
            <a:r>
              <a:rPr lang="en-US" dirty="0" smtClean="0"/>
              <a:t>CYP activity not exclusively influenced by polymorphisms, but also by environment</a:t>
            </a:r>
          </a:p>
          <a:p>
            <a:endParaRPr lang="en-US" dirty="0" smtClean="0"/>
          </a:p>
          <a:p>
            <a:r>
              <a:rPr lang="en-US" dirty="0" smtClean="0"/>
              <a:t>To be continued with next lecture in </a:t>
            </a:r>
            <a:r>
              <a:rPr lang="en-US" dirty="0" err="1" smtClean="0"/>
              <a:t>pharmacogenetics</a:t>
            </a:r>
            <a:r>
              <a:rPr lang="en-US" dirty="0" smtClean="0"/>
              <a:t>:</a:t>
            </a:r>
          </a:p>
          <a:p>
            <a:r>
              <a:rPr lang="en-US" dirty="0" smtClean="0"/>
              <a:t>Phase 2 polymorphisms + ADME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0">
                <a:latin typeface="Calibri"/>
                <a:ea typeface="+mj-ea"/>
                <a:cs typeface="Calibri"/>
              </a:rPr>
              <a:t>Pharmacogenetics</a:t>
            </a:r>
            <a:endParaRPr lang="en-US">
              <a:latin typeface="Calibri"/>
              <a:ea typeface="+mj-ea"/>
              <a:cs typeface="Calibri"/>
            </a:endParaRPr>
          </a:p>
        </p:txBody>
      </p:sp>
      <p:sp>
        <p:nvSpPr>
          <p:cNvPr id="105475" name="Text Box 3"/>
          <p:cNvSpPr txBox="1">
            <a:spLocks noChangeArrowheads="1"/>
          </p:cNvSpPr>
          <p:nvPr/>
        </p:nvSpPr>
        <p:spPr bwMode="auto">
          <a:xfrm>
            <a:off x="2490083" y="1600200"/>
            <a:ext cx="4124146" cy="83099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en-US" sz="2400" b="1">
                <a:latin typeface="Calibri"/>
                <a:cs typeface="Calibri"/>
              </a:rPr>
              <a:t>Implications of polymorphisms</a:t>
            </a:r>
          </a:p>
          <a:p>
            <a:pPr algn="ctr">
              <a:defRPr/>
            </a:pPr>
            <a:r>
              <a:rPr lang="en-US" sz="2400" b="1">
                <a:latin typeface="Calibri"/>
                <a:cs typeface="Calibri"/>
              </a:rPr>
              <a:t>on Pharmacokinetics</a:t>
            </a:r>
            <a:endParaRPr lang="en-US" sz="2400" b="1">
              <a:effectLst>
                <a:outerShdw blurRad="38100" dist="38100" dir="2700000" algn="tl">
                  <a:srgbClr val="000000"/>
                </a:outerShdw>
              </a:effectLst>
              <a:latin typeface="Calibri"/>
              <a:cs typeface="Calibri"/>
            </a:endParaRP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2413883" y="4648200"/>
            <a:ext cx="4124146" cy="83099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latin typeface="Calibri"/>
                <a:cs typeface="Calibri"/>
              </a:rPr>
              <a:t>Implications of polymorphisms</a:t>
            </a:r>
          </a:p>
          <a:p>
            <a:pPr algn="ctr"/>
            <a:r>
              <a:rPr lang="en-US" sz="2400" b="1">
                <a:latin typeface="Calibri"/>
                <a:cs typeface="Calibri"/>
              </a:rPr>
              <a:t>on Drug Effect</a:t>
            </a:r>
            <a:r>
              <a:rPr lang="en-US" b="1">
                <a:latin typeface="Calibri"/>
                <a:cs typeface="Calibri"/>
              </a:rPr>
              <a:t> </a:t>
            </a: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3352800" y="2590800"/>
            <a:ext cx="2606675" cy="147732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 typeface="Times" charset="0"/>
              <a:buChar char="•"/>
            </a:pPr>
            <a:r>
              <a:rPr lang="en-US" sz="1600" b="1" dirty="0">
                <a:latin typeface="Calibri"/>
                <a:cs typeface="Calibri"/>
              </a:rPr>
              <a:t> </a:t>
            </a:r>
            <a:r>
              <a:rPr lang="en-US" b="1" dirty="0">
                <a:latin typeface="Calibri"/>
                <a:cs typeface="Calibri"/>
              </a:rPr>
              <a:t>Drug Absorption</a:t>
            </a:r>
          </a:p>
          <a:p>
            <a:pPr>
              <a:buFont typeface="Times" charset="0"/>
              <a:buChar char="•"/>
            </a:pPr>
            <a:r>
              <a:rPr lang="en-US" b="1" dirty="0">
                <a:latin typeface="Calibri"/>
                <a:cs typeface="Calibri"/>
              </a:rPr>
              <a:t> Drug Distribution</a:t>
            </a:r>
            <a:r>
              <a:rPr lang="en-US" dirty="0">
                <a:latin typeface="Calibri"/>
                <a:cs typeface="Calibri"/>
              </a:rPr>
              <a:t> </a:t>
            </a:r>
            <a:endParaRPr lang="en-US" dirty="0" smtClean="0">
              <a:latin typeface="Calibri"/>
              <a:cs typeface="Calibri"/>
            </a:endParaRPr>
          </a:p>
          <a:p>
            <a:pPr>
              <a:buFont typeface="Times" charset="0"/>
              <a:buChar char="•"/>
            </a:pPr>
            <a:r>
              <a:rPr lang="en-US" b="1" dirty="0" smtClean="0">
                <a:solidFill>
                  <a:srgbClr val="FF0000"/>
                </a:solidFill>
                <a:latin typeface="Calibri"/>
                <a:cs typeface="Calibri"/>
              </a:rPr>
              <a:t>Drug Metabolism</a:t>
            </a:r>
          </a:p>
          <a:p>
            <a:pPr>
              <a:buFont typeface="Times" charset="0"/>
              <a:buChar char="•"/>
            </a:pPr>
            <a:r>
              <a:rPr lang="en-US" dirty="0">
                <a:cs typeface="Calibri"/>
              </a:rPr>
              <a:t> </a:t>
            </a:r>
            <a:r>
              <a:rPr lang="en-US" b="1" dirty="0">
                <a:cs typeface="Calibri"/>
              </a:rPr>
              <a:t>Drug Elimination</a:t>
            </a:r>
          </a:p>
          <a:p>
            <a:pPr>
              <a:buFont typeface="Times" charset="0"/>
              <a:buChar char="•"/>
            </a:pPr>
            <a:r>
              <a:rPr lang="en-US" b="1" dirty="0" smtClean="0">
                <a:solidFill>
                  <a:srgbClr val="000000"/>
                </a:solidFill>
                <a:latin typeface="Calibri"/>
                <a:cs typeface="Calibri"/>
              </a:rPr>
              <a:t>(</a:t>
            </a:r>
            <a:r>
              <a:rPr lang="en-US" b="1" dirty="0" smtClean="0">
                <a:latin typeface="Calibri"/>
                <a:cs typeface="Calibri"/>
              </a:rPr>
              <a:t>Drug Activation)</a:t>
            </a:r>
            <a:endParaRPr lang="en-US" b="1" dirty="0">
              <a:latin typeface="Calibri"/>
              <a:cs typeface="Calibri"/>
            </a:endParaRPr>
          </a:p>
        </p:txBody>
      </p:sp>
      <p:sp>
        <p:nvSpPr>
          <p:cNvPr id="105478" name="Text Box 6"/>
          <p:cNvSpPr txBox="1">
            <a:spLocks noChangeArrowheads="1"/>
          </p:cNvSpPr>
          <p:nvPr/>
        </p:nvSpPr>
        <p:spPr bwMode="auto">
          <a:xfrm>
            <a:off x="6765925" y="3716338"/>
            <a:ext cx="184150" cy="244475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 lang="en-US" sz="1000" b="1">
              <a:effectLst>
                <a:outerShdw blurRad="38100" dist="38100" dir="2700000" algn="tl">
                  <a:srgbClr val="000000"/>
                </a:outerShdw>
              </a:effectLst>
              <a:latin typeface="Calibri"/>
              <a:cs typeface="Calibri"/>
            </a:endParaRPr>
          </a:p>
        </p:txBody>
      </p:sp>
      <p:sp>
        <p:nvSpPr>
          <p:cNvPr id="105479" name="Text Box 7"/>
          <p:cNvSpPr txBox="1">
            <a:spLocks noChangeArrowheads="1"/>
          </p:cNvSpPr>
          <p:nvPr/>
        </p:nvSpPr>
        <p:spPr bwMode="auto">
          <a:xfrm>
            <a:off x="3276600" y="5462588"/>
            <a:ext cx="1749197" cy="646331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 typeface="Times" charset="0"/>
              <a:buChar char="•"/>
              <a:defRPr/>
            </a:pPr>
            <a:r>
              <a:rPr lang="en-US" b="1">
                <a:latin typeface="Calibri"/>
                <a:cs typeface="Calibri"/>
              </a:rPr>
              <a:t> Receptors</a:t>
            </a:r>
          </a:p>
          <a:p>
            <a:pPr>
              <a:buFont typeface="Times" charset="0"/>
              <a:buChar char="•"/>
              <a:defRPr/>
            </a:pPr>
            <a:r>
              <a:rPr lang="en-US" b="1">
                <a:latin typeface="Calibri"/>
                <a:cs typeface="Calibri"/>
              </a:rPr>
              <a:t> Target Proteins</a:t>
            </a:r>
            <a:endParaRPr lang="en-US" b="1">
              <a:effectLst>
                <a:outerShdw blurRad="38100" dist="38100" dir="2700000" algn="tl">
                  <a:srgbClr val="000000"/>
                </a:outerShdw>
              </a:effectLst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1 and phase 2 metabolism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512" y="254239"/>
            <a:ext cx="7772977" cy="1142464"/>
          </a:xfrm>
        </p:spPr>
        <p:txBody>
          <a:bodyPr/>
          <a:lstStyle/>
          <a:p>
            <a:r>
              <a:rPr lang="en-US" b="1" dirty="0" smtClean="0"/>
              <a:t>Drug metabolism</a:t>
            </a:r>
            <a:endParaRPr lang="en-US" b="1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512" y="1498077"/>
            <a:ext cx="3810000" cy="5049460"/>
          </a:xfrm>
        </p:spPr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en-US" sz="2400" u="sng" dirty="0">
                <a:solidFill>
                  <a:srgbClr val="FF0000"/>
                </a:solidFill>
              </a:rPr>
              <a:t>Phase I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>
                <a:solidFill>
                  <a:srgbClr val="FF0000"/>
                </a:solidFill>
              </a:rPr>
              <a:t>Oxidation</a:t>
            </a:r>
          </a:p>
          <a:p>
            <a:r>
              <a:rPr lang="en-US" sz="2400" dirty="0">
                <a:solidFill>
                  <a:srgbClr val="FF0000"/>
                </a:solidFill>
              </a:rPr>
              <a:t>Reduction</a:t>
            </a:r>
          </a:p>
          <a:p>
            <a:r>
              <a:rPr lang="en-US" sz="2400" dirty="0">
                <a:solidFill>
                  <a:srgbClr val="FF0000"/>
                </a:solidFill>
              </a:rPr>
              <a:t>Hydrolysis</a:t>
            </a:r>
          </a:p>
          <a:p>
            <a:r>
              <a:rPr lang="en-US" sz="2400" dirty="0">
                <a:solidFill>
                  <a:srgbClr val="FF0000"/>
                </a:solidFill>
              </a:rPr>
              <a:t>Hydration</a:t>
            </a:r>
          </a:p>
          <a:p>
            <a:r>
              <a:rPr lang="en-US" sz="2400" dirty="0" err="1">
                <a:solidFill>
                  <a:srgbClr val="FF0000"/>
                </a:solidFill>
              </a:rPr>
              <a:t>Dethioacetylation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 err="1" smtClean="0">
                <a:solidFill>
                  <a:srgbClr val="FF0000"/>
                </a:solidFill>
              </a:rPr>
              <a:t>Isomerization</a:t>
            </a:r>
            <a:endParaRPr lang="en-US" sz="2400" dirty="0" smtClean="0">
              <a:solidFill>
                <a:srgbClr val="FF0000"/>
              </a:solidFill>
            </a:endParaRPr>
          </a:p>
          <a:p>
            <a:endParaRPr lang="en-US" sz="24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hu-HU" sz="2400" dirty="0" smtClean="0"/>
              <a:t>Aim: introduce a new functional group</a:t>
            </a:r>
          </a:p>
          <a:p>
            <a:pPr>
              <a:lnSpc>
                <a:spcPct val="90000"/>
              </a:lnSpc>
              <a:defRPr/>
            </a:pPr>
            <a:r>
              <a:rPr lang="hu-HU" sz="2400" dirty="0" smtClean="0"/>
              <a:t>Cytochrome P450 enzymes in hepatocytes</a:t>
            </a:r>
          </a:p>
          <a:p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489" y="1473939"/>
            <a:ext cx="3810000" cy="5047487"/>
          </a:xfrm>
        </p:spPr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en-US" sz="2400" u="sng" dirty="0"/>
              <a:t>Phase II</a:t>
            </a:r>
            <a:endParaRPr lang="en-US" sz="2400" dirty="0"/>
          </a:p>
          <a:p>
            <a:r>
              <a:rPr lang="en-US" sz="2400" dirty="0" err="1"/>
              <a:t>Glucuronidation</a:t>
            </a:r>
            <a:endParaRPr lang="en-US" sz="2400" dirty="0"/>
          </a:p>
          <a:p>
            <a:r>
              <a:rPr lang="en-US" sz="2400" dirty="0" err="1"/>
              <a:t>Sulfation</a:t>
            </a:r>
            <a:endParaRPr lang="en-US" sz="2400" dirty="0"/>
          </a:p>
          <a:p>
            <a:r>
              <a:rPr lang="en-US" sz="2400" dirty="0" err="1"/>
              <a:t>Methylation</a:t>
            </a:r>
            <a:endParaRPr lang="en-US" sz="2400" dirty="0"/>
          </a:p>
          <a:p>
            <a:r>
              <a:rPr lang="en-US" sz="2400" dirty="0" err="1"/>
              <a:t>Acetylation</a:t>
            </a:r>
            <a:endParaRPr lang="en-US" sz="2400" dirty="0"/>
          </a:p>
          <a:p>
            <a:r>
              <a:rPr lang="en-US" sz="2400" dirty="0"/>
              <a:t>Amino Acid Conjugation</a:t>
            </a:r>
          </a:p>
          <a:p>
            <a:r>
              <a:rPr lang="en-US" sz="2400" dirty="0"/>
              <a:t>Glutathione Conjugation</a:t>
            </a:r>
          </a:p>
          <a:p>
            <a:r>
              <a:rPr lang="en-US" sz="2400" dirty="0"/>
              <a:t>Fatty acid </a:t>
            </a:r>
            <a:r>
              <a:rPr lang="en-US" sz="2400" dirty="0" smtClean="0"/>
              <a:t>conjugation</a:t>
            </a:r>
          </a:p>
          <a:p>
            <a:pPr>
              <a:lnSpc>
                <a:spcPct val="90000"/>
              </a:lnSpc>
              <a:defRPr/>
            </a:pPr>
            <a:r>
              <a:rPr lang="hu-HU" sz="2400" dirty="0" smtClean="0"/>
              <a:t>Aim:  to increase water solubility</a:t>
            </a:r>
          </a:p>
          <a:p>
            <a:pPr>
              <a:lnSpc>
                <a:spcPct val="90000"/>
              </a:lnSpc>
              <a:defRPr/>
            </a:pPr>
            <a:r>
              <a:rPr lang="hu-HU" sz="2400" dirty="0" smtClean="0"/>
              <a:t>Ususally in the cytosol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se4097906002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92225" y="1439814"/>
            <a:ext cx="4911950" cy="266443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914400" y="609600"/>
            <a:ext cx="7315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 b="1" dirty="0">
                <a:latin typeface="+mj-lt"/>
              </a:rPr>
              <a:t>Drug Metabolizing Enzymes</a:t>
            </a:r>
          </a:p>
        </p:txBody>
      </p:sp>
      <p:sp>
        <p:nvSpPr>
          <p:cNvPr id="5" name="Rectangle 4"/>
          <p:cNvSpPr/>
          <p:nvPr/>
        </p:nvSpPr>
        <p:spPr>
          <a:xfrm>
            <a:off x="906963" y="4276108"/>
            <a:ext cx="7257112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Phase I: CYP and </a:t>
            </a:r>
            <a:r>
              <a:rPr lang="en-US" dirty="0" err="1" smtClean="0"/>
              <a:t>nonCYP</a:t>
            </a:r>
            <a:r>
              <a:rPr lang="en-US" dirty="0" smtClean="0"/>
              <a:t> involved with modification of functional groups (such as oxidation).  See CYP P450 dominate over the others.</a:t>
            </a:r>
          </a:p>
          <a:p>
            <a:endParaRPr lang="en-US" dirty="0" smtClean="0"/>
          </a:p>
          <a:p>
            <a:r>
              <a:rPr lang="en-US" dirty="0" smtClean="0"/>
              <a:t>Phase II: Conjugative process for enhancing elimination of drug/metabolites out of the body.  Note: </a:t>
            </a:r>
            <a:r>
              <a:rPr lang="en-US" dirty="0" err="1" smtClean="0"/>
              <a:t>UGT’s</a:t>
            </a:r>
            <a:r>
              <a:rPr lang="en-US" dirty="0" smtClean="0"/>
              <a:t> (UDP </a:t>
            </a:r>
            <a:r>
              <a:rPr lang="en-US" dirty="0" err="1" smtClean="0"/>
              <a:t>Glucoronyl</a:t>
            </a:r>
            <a:r>
              <a:rPr lang="en-US" dirty="0" smtClean="0"/>
              <a:t> </a:t>
            </a:r>
            <a:r>
              <a:rPr lang="en-US" dirty="0" err="1" smtClean="0"/>
              <a:t>transferases</a:t>
            </a:r>
            <a:r>
              <a:rPr lang="en-US" dirty="0" smtClean="0"/>
              <a:t>) are the most predominant phase II enzyme.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Cytochrome</a:t>
            </a:r>
            <a:r>
              <a:rPr lang="en-US" dirty="0" smtClean="0"/>
              <a:t> P450 (CYP) -facts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16843</TotalTime>
  <Words>1720</Words>
  <Application>Microsoft Office PowerPoint</Application>
  <PresentationFormat>On-screen Show (4:3)</PresentationFormat>
  <Paragraphs>429</Paragraphs>
  <Slides>43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Office Theme</vt:lpstr>
      <vt:lpstr>Phase 1 polymorphisms BSc Pharmacology &amp; Translational Medical Science, yr 2 </vt:lpstr>
      <vt:lpstr>Learning objectives</vt:lpstr>
      <vt:lpstr>Lecture outline</vt:lpstr>
      <vt:lpstr>Different sources of variability</vt:lpstr>
      <vt:lpstr>Pharmacogenetics</vt:lpstr>
      <vt:lpstr>Phase 1 and phase 2 metabolism</vt:lpstr>
      <vt:lpstr>Drug metabolism</vt:lpstr>
      <vt:lpstr>PowerPoint Presentation</vt:lpstr>
      <vt:lpstr>Cytochrome P450 (CYP) -facts</vt:lpstr>
      <vt:lpstr>PowerPoint Presentation</vt:lpstr>
      <vt:lpstr>Cytochrome P450 Nomenclature</vt:lpstr>
      <vt:lpstr>Polymorphism of phase I metabolism</vt:lpstr>
      <vt:lpstr>Major P450 Isoforms</vt:lpstr>
      <vt:lpstr>Few CYP polymorphisms</vt:lpstr>
      <vt:lpstr>CYP2D6 Polymorphism</vt:lpstr>
      <vt:lpstr>Pharmacogenetics of nortriptyline</vt:lpstr>
      <vt:lpstr>CYP2D6 Genotype vs Phenotype</vt:lpstr>
      <vt:lpstr>CYP2D6 Poor Metabolizers (PM)</vt:lpstr>
      <vt:lpstr>Poor Metabolizer Failure of Therapy</vt:lpstr>
      <vt:lpstr>Poor Metabolizer Toxicity</vt:lpstr>
      <vt:lpstr>CYP2D6 Ultraextensive Metabolizers (UEM)</vt:lpstr>
      <vt:lpstr>Number of copies </vt:lpstr>
      <vt:lpstr>CYP2D6 Extensive Metabolizers (EM)</vt:lpstr>
      <vt:lpstr>Drugs Metabolized by CYP2D6</vt:lpstr>
      <vt:lpstr>CYP2D6 and Race/Ethnicity</vt:lpstr>
      <vt:lpstr>Distribution of CYP2D6 enzymes in different populations</vt:lpstr>
      <vt:lpstr>CYP2D6: polymorphism of debrisoquine metabolism</vt:lpstr>
      <vt:lpstr>Tailored dosing</vt:lpstr>
      <vt:lpstr>More facts about CYP2D6</vt:lpstr>
      <vt:lpstr>Another example: Warfarin (Coumadin)</vt:lpstr>
      <vt:lpstr>PowerPoint Presentation</vt:lpstr>
      <vt:lpstr>PowerPoint Presentation</vt:lpstr>
      <vt:lpstr>CYP2C19 Polymorphism</vt:lpstr>
      <vt:lpstr>CYP2C19 Polymorphism and Diazepam</vt:lpstr>
      <vt:lpstr>CYP2C19 Polymorphism and H.pylori</vt:lpstr>
      <vt:lpstr>CYP 2C19</vt:lpstr>
      <vt:lpstr>CYP2C9 Polymorphism</vt:lpstr>
      <vt:lpstr>Frequency of CYP2C9 Phenotype in Various Populations</vt:lpstr>
      <vt:lpstr>CYP1A2: polymorphic drug metabolism with polygenic control</vt:lpstr>
      <vt:lpstr>CYP 3A4</vt:lpstr>
      <vt:lpstr>CYP 3A4</vt:lpstr>
      <vt:lpstr>Causes of Variability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Principles of Pharmacogenetics B.Sc. Pharmacology &amp; Translational Medical Science, yr 2</dc:title>
  <dc:creator>Marc-Emmanuel Dumas</dc:creator>
  <cp:lastModifiedBy>Shiel, Nuala</cp:lastModifiedBy>
  <cp:revision>17</cp:revision>
  <cp:lastPrinted>2010-10-06T19:11:51Z</cp:lastPrinted>
  <dcterms:created xsi:type="dcterms:W3CDTF">2010-10-13T15:47:46Z</dcterms:created>
  <dcterms:modified xsi:type="dcterms:W3CDTF">2012-10-17T16:20:53Z</dcterms:modified>
</cp:coreProperties>
</file>