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49" r:id="rId2"/>
    <p:sldId id="381" r:id="rId3"/>
    <p:sldId id="392" r:id="rId4"/>
    <p:sldId id="386" r:id="rId5"/>
    <p:sldId id="352" r:id="rId6"/>
    <p:sldId id="353" r:id="rId7"/>
    <p:sldId id="295" r:id="rId8"/>
    <p:sldId id="370" r:id="rId9"/>
    <p:sldId id="296" r:id="rId10"/>
    <p:sldId id="387" r:id="rId11"/>
    <p:sldId id="355" r:id="rId12"/>
    <p:sldId id="358" r:id="rId13"/>
    <p:sldId id="359" r:id="rId14"/>
    <p:sldId id="356" r:id="rId15"/>
    <p:sldId id="361" r:id="rId16"/>
    <p:sldId id="365" r:id="rId17"/>
    <p:sldId id="372" r:id="rId18"/>
    <p:sldId id="371" r:id="rId19"/>
    <p:sldId id="364" r:id="rId20"/>
    <p:sldId id="363" r:id="rId21"/>
    <p:sldId id="388" r:id="rId22"/>
    <p:sldId id="366" r:id="rId23"/>
    <p:sldId id="380" r:id="rId24"/>
    <p:sldId id="369" r:id="rId25"/>
    <p:sldId id="367" r:id="rId26"/>
    <p:sldId id="368" r:id="rId27"/>
    <p:sldId id="389" r:id="rId28"/>
    <p:sldId id="375" r:id="rId29"/>
    <p:sldId id="378" r:id="rId30"/>
    <p:sldId id="374" r:id="rId31"/>
    <p:sldId id="376" r:id="rId32"/>
    <p:sldId id="379" r:id="rId33"/>
    <p:sldId id="390" r:id="rId34"/>
    <p:sldId id="350" r:id="rId35"/>
    <p:sldId id="351" r:id="rId36"/>
    <p:sldId id="360" r:id="rId37"/>
    <p:sldId id="382" r:id="rId38"/>
    <p:sldId id="384" r:id="rId39"/>
    <p:sldId id="385" r:id="rId40"/>
    <p:sldId id="383" r:id="rId41"/>
    <p:sldId id="377" r:id="rId42"/>
    <p:sldId id="39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96" autoAdjust="0"/>
  </p:normalViewPr>
  <p:slideViewPr>
    <p:cSldViewPr snapToGrid="0" snapToObjects="1">
      <p:cViewPr varScale="1">
        <p:scale>
          <a:sx n="49" d="100"/>
          <a:sy n="49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41A6E-21A0-EC4D-99EB-A5C9B1FA705D}" type="datetimeFigureOut">
              <a:rPr lang="en-US" smtClean="0"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D0381-C70B-BE47-A68F-DC364C53B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64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3CB46-F646-0D4A-8C49-0AD532B83E69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FAB1A-94DE-C440-ABF6-B1ECEC0DB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3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7F269-50E8-274F-8668-4D62A6DD57A0}" type="slidenum">
              <a:rPr lang="en-US"/>
              <a:pPr/>
              <a:t>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7F269-50E8-274F-8668-4D62A6DD57A0}" type="slidenum">
              <a:rPr lang="en-US"/>
              <a:pPr/>
              <a:t>15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23B14-34AA-F444-9096-BE27DEFD9593}" type="slidenum">
              <a:rPr lang="da-DK"/>
              <a:pPr/>
              <a:t>16</a:t>
            </a:fld>
            <a:endParaRPr lang="da-DK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23B14-34AA-F444-9096-BE27DEFD9593}" type="slidenum">
              <a:rPr lang="da-DK"/>
              <a:pPr/>
              <a:t>17</a:t>
            </a:fld>
            <a:endParaRPr lang="da-DK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23B14-34AA-F444-9096-BE27DEFD9593}" type="slidenum">
              <a:rPr lang="da-DK"/>
              <a:pPr/>
              <a:t>18</a:t>
            </a:fld>
            <a:endParaRPr lang="da-DK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23B14-34AA-F444-9096-BE27DEFD9593}" type="slidenum">
              <a:rPr lang="da-DK"/>
              <a:pPr/>
              <a:t>19</a:t>
            </a:fld>
            <a:endParaRPr lang="da-DK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23B14-34AA-F444-9096-BE27DEFD9593}" type="slidenum">
              <a:rPr lang="da-DK"/>
              <a:pPr/>
              <a:t>20</a:t>
            </a:fld>
            <a:endParaRPr lang="da-DK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23B14-34AA-F444-9096-BE27DEFD9593}" type="slidenum">
              <a:rPr lang="da-DK"/>
              <a:pPr/>
              <a:t>22</a:t>
            </a:fld>
            <a:endParaRPr lang="da-DK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23B14-34AA-F444-9096-BE27DEFD9593}" type="slidenum">
              <a:rPr lang="da-DK"/>
              <a:pPr/>
              <a:t>23</a:t>
            </a:fld>
            <a:endParaRPr lang="da-DK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23B14-34AA-F444-9096-BE27DEFD9593}" type="slidenum">
              <a:rPr lang="da-DK"/>
              <a:pPr/>
              <a:t>24</a:t>
            </a:fld>
            <a:endParaRPr lang="da-DK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23B14-34AA-F444-9096-BE27DEFD9593}" type="slidenum">
              <a:rPr lang="da-DK"/>
              <a:pPr/>
              <a:t>25</a:t>
            </a:fld>
            <a:endParaRPr lang="da-DK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3FCC7-75A7-AD49-BA09-09A184D93656}" type="slidenum">
              <a:rPr lang="zh-CN" altLang="en-US"/>
              <a:pPr/>
              <a:t>6</a:t>
            </a:fld>
            <a:endParaRPr lang="en-US" altLang="zh-CN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8DBA3-D7A2-B744-B5AF-038EA47CBC2C}" type="slidenum">
              <a:rPr lang="en-US"/>
              <a:pPr/>
              <a:t>26</a:t>
            </a:fld>
            <a:endParaRPr lang="en-US"/>
          </a:p>
        </p:txBody>
      </p:sp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1"/>
            <a:ext cx="5029201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56" tIns="44078" rIns="88156" bIns="44078" anchor="b">
            <a:prstTxWarp prst="textNoShape">
              <a:avLst/>
            </a:prstTxWarp>
          </a:bodyPr>
          <a:lstStyle/>
          <a:p>
            <a:pPr algn="r"/>
            <a:fld id="{396C39C2-9E2D-1847-8C35-9C5A61681B83}" type="slidenum">
              <a:rPr lang="en-US" sz="1200">
                <a:latin typeface="Times New Roman" charset="0"/>
              </a:rPr>
              <a:pPr algn="r"/>
              <a:t>26</a:t>
            </a:fld>
            <a:endParaRPr lang="en-US" sz="1200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7F269-50E8-274F-8668-4D62A6DD57A0}" type="slidenum">
              <a:rPr lang="en-US"/>
              <a:pPr/>
              <a:t>28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723D33-5B30-7947-86D9-4AF371FFF9B9}" type="slidenum">
              <a:rPr lang="en-US"/>
              <a:pPr/>
              <a:t>29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23B14-34AA-F444-9096-BE27DEFD9593}" type="slidenum">
              <a:rPr lang="da-DK"/>
              <a:pPr/>
              <a:t>30</a:t>
            </a:fld>
            <a:endParaRPr lang="da-DK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23B14-34AA-F444-9096-BE27DEFD9593}" type="slidenum">
              <a:rPr lang="da-DK"/>
              <a:pPr/>
              <a:t>31</a:t>
            </a:fld>
            <a:endParaRPr lang="da-DK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23B14-34AA-F444-9096-BE27DEFD9593}" type="slidenum">
              <a:rPr lang="da-DK"/>
              <a:pPr/>
              <a:t>32</a:t>
            </a:fld>
            <a:endParaRPr lang="da-DK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911F3C-DF61-454F-A375-5E032727A1CF}" type="slidenum">
              <a:rPr lang="en-US"/>
              <a:pPr/>
              <a:t>41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04E33-0D8D-8947-8899-C65BD4F3DC27}" type="slidenum">
              <a:rPr lang="en-US"/>
              <a:pPr/>
              <a:t>7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3FCC7-75A7-AD49-BA09-09A184D93656}" type="slidenum">
              <a:rPr lang="zh-CN" altLang="en-US"/>
              <a:pPr/>
              <a:t>8</a:t>
            </a:fld>
            <a:endParaRPr lang="en-US" altLang="zh-CN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442BDF-0280-9C4B-9040-CAD8F658FD9D}" type="slidenum">
              <a:rPr lang="en-US"/>
              <a:pPr/>
              <a:t>9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7F269-50E8-274F-8668-4D62A6DD57A0}" type="slidenum">
              <a:rPr lang="en-US"/>
              <a:pPr/>
              <a:t>11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7F269-50E8-274F-8668-4D62A6DD57A0}" type="slidenum">
              <a:rPr lang="en-US"/>
              <a:pPr/>
              <a:t>12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7F269-50E8-274F-8668-4D62A6DD57A0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7F269-50E8-274F-8668-4D62A6DD57A0}" type="slidenum">
              <a:rPr lang="en-US"/>
              <a:pPr/>
              <a:t>14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8EE8-D377-E841-B91E-3E712E7AF2F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F3D82-009C-9F47-96FA-7E46BD7DC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.dumas@imperial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jpeg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11" Type="http://schemas.openxmlformats.org/officeDocument/2006/relationships/image" Target="../media/image23.wmf"/><Relationship Id="rId5" Type="http://schemas.openxmlformats.org/officeDocument/2006/relationships/image" Target="../media/image11.png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wmf"/><Relationship Id="rId1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38" y="972767"/>
            <a:ext cx="8213724" cy="2390432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Pharmacogenomics and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pharmacometabonomics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8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BSc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Pharmacology &amp; Translational Medical Science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600" dirty="0" smtClean="0">
                <a:latin typeface="Arial" pitchFamily="34" charset="0"/>
                <a:cs typeface="Arial" pitchFamily="34" charset="0"/>
              </a:rPr>
              <a:t>Marc-Emmanuel Dumas, </a:t>
            </a:r>
            <a:r>
              <a:rPr lang="en-US" sz="4600" dirty="0" smtClean="0">
                <a:latin typeface="Arial" pitchFamily="34" charset="0"/>
                <a:cs typeface="Arial" pitchFamily="34" charset="0"/>
              </a:rPr>
              <a:t>PhD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Biomolecular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Medicine, Dept Surgery and Cancer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Sir Alexander Fleming Building, room 360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South Kensington Campus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m.dumas@imperial.ac.uk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How </a:t>
            </a:r>
            <a:r>
              <a:rPr lang="en-US" dirty="0" smtClean="0"/>
              <a:t>can we study 30,000 genes?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DNA microarrays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Multiplexed technology (measures made in parallel)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Evolution of classical Southern blots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Arrays of microscopic spots of DNA, attached to array surface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Hybridization of </a:t>
            </a:r>
            <a:r>
              <a:rPr lang="en-US" sz="2800" dirty="0" err="1" smtClean="0">
                <a:solidFill>
                  <a:srgbClr val="000000"/>
                </a:solidFill>
              </a:rPr>
              <a:t>labelled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cDNA</a:t>
            </a:r>
            <a:r>
              <a:rPr lang="en-US" sz="2800" dirty="0" smtClean="0">
                <a:solidFill>
                  <a:srgbClr val="000000"/>
                </a:solidFill>
              </a:rPr>
              <a:t> or DNA on surface when sequences match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Possibility to detect SNP polymorphisms (genotyping), mRNA (</a:t>
            </a:r>
            <a:r>
              <a:rPr lang="en-US" sz="2800" dirty="0" err="1" smtClean="0">
                <a:solidFill>
                  <a:srgbClr val="000000"/>
                </a:solidFill>
              </a:rPr>
              <a:t>transcriptomics</a:t>
            </a:r>
            <a:r>
              <a:rPr lang="en-US" sz="2800" dirty="0" smtClean="0">
                <a:solidFill>
                  <a:srgbClr val="000000"/>
                </a:solidFill>
              </a:rPr>
              <a:t>), etc…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Microarray technology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20" y="1207920"/>
            <a:ext cx="6961471" cy="4236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5130800"/>
            <a:ext cx="1905000" cy="1727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16200000" flipV="1">
            <a:off x="6330081" y="4608670"/>
            <a:ext cx="2400082" cy="2198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2446945" y="5444472"/>
            <a:ext cx="5088246" cy="474176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Principle of DNA arrays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76" y="1640789"/>
            <a:ext cx="7247456" cy="4294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Microarray experiment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578" y="306190"/>
            <a:ext cx="3100438" cy="645924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559816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Extraction of samples,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lang="en-US" sz="2800" dirty="0" err="1" smtClean="0"/>
              <a:t>urification</a:t>
            </a:r>
            <a:r>
              <a:rPr lang="en-US" sz="2800" dirty="0" smtClean="0"/>
              <a:t> prior to amplification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Amplification usually made by polymerase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chain reaction (PCR)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Hybridization 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Detection of signal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made by scanner and image analysis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Statistical analysis of data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Proteomics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06" y="2143896"/>
            <a:ext cx="4810321" cy="3415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970" y="2155547"/>
            <a:ext cx="3755510" cy="3389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chemeClr val="tx2"/>
                </a:solidFill>
              </a:rPr>
              <a:t>Metabolomics</a:t>
            </a: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14" name="Picture 2" descr="nrd728-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91440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695450" y="6424613"/>
            <a:ext cx="5756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Nicholson JK, Connelly J, Lindon JC, Holmes E Nat Rev Drug Discov. 2002 Feb;1(2):153-61.</a:t>
            </a: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50825" y="4532313"/>
            <a:ext cx="1657350" cy="581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Spectral acquisition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616200" y="4195763"/>
            <a:ext cx="1657350" cy="825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import, preprocessing and databasing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643438" y="4221163"/>
            <a:ext cx="1873250" cy="581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Unsupervised analysis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732588" y="4221163"/>
            <a:ext cx="2232025" cy="581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Supervised analysis confidence intervals</a:t>
            </a: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6265863" y="4816475"/>
            <a:ext cx="2843212" cy="2889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003D81"/>
                </a:solidFill>
              </a:rPr>
              <a:t>Metabolic pathways in one glance</a:t>
            </a:r>
          </a:p>
        </p:txBody>
      </p:sp>
      <p:graphicFrame>
        <p:nvGraphicFramePr>
          <p:cNvPr id="2048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725738" y="2428875"/>
          <a:ext cx="371157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2" name="Chart" r:id="rId4" imgW="6096000" imgH="4064000" progId="MSGraph.Chart.8">
                  <p:embed followColorScheme="full"/>
                </p:oleObj>
              </mc:Choice>
              <mc:Fallback>
                <p:oleObj name="Chart" r:id="rId4" imgW="6096000" imgH="40640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49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5" descr="map01100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239" y="1497235"/>
            <a:ext cx="8497640" cy="5201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8694738" y="369888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8694738" y="369888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29"/>
          <p:cNvGrpSpPr>
            <a:grpSpLocks noChangeAspect="1"/>
          </p:cNvGrpSpPr>
          <p:nvPr/>
        </p:nvGrpSpPr>
        <p:grpSpPr>
          <a:xfrm>
            <a:off x="4572000" y="1524000"/>
            <a:ext cx="3985001" cy="5220000"/>
            <a:chOff x="4572000" y="1524000"/>
            <a:chExt cx="3960001" cy="5187252"/>
          </a:xfrm>
        </p:grpSpPr>
        <p:pic>
          <p:nvPicPr>
            <p:cNvPr id="26" name="Picture 6" descr="Waters Lab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1" y="1524000"/>
              <a:ext cx="3960000" cy="2516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5" descr="Micro ed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4062986"/>
              <a:ext cx="3960000" cy="2648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0"/>
          <p:cNvGrpSpPr>
            <a:grpSpLocks noChangeAspect="1"/>
          </p:cNvGrpSpPr>
          <p:nvPr/>
        </p:nvGrpSpPr>
        <p:grpSpPr>
          <a:xfrm>
            <a:off x="890296" y="1521650"/>
            <a:ext cx="3605504" cy="5220000"/>
            <a:chOff x="762000" y="1521650"/>
            <a:chExt cx="3657600" cy="529542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rcRect t="48558"/>
            <a:stretch>
              <a:fillRect/>
            </a:stretch>
          </p:blipFill>
          <p:spPr>
            <a:xfrm>
              <a:off x="762000" y="4314546"/>
              <a:ext cx="3657600" cy="250252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2000" y="1521650"/>
              <a:ext cx="3657600" cy="2745550"/>
            </a:xfrm>
            <a:prstGeom prst="rect">
              <a:avLst/>
            </a:prstGeom>
          </p:spPr>
        </p:pic>
      </p:grpSp>
      <p:sp>
        <p:nvSpPr>
          <p:cNvPr id="29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96200" cy="638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solidFill>
                  <a:srgbClr val="003D81"/>
                </a:solidFill>
              </a:rPr>
              <a:t>Metabolomic</a:t>
            </a:r>
            <a:r>
              <a:rPr lang="en-US" dirty="0" smtClean="0">
                <a:solidFill>
                  <a:srgbClr val="003D81"/>
                </a:solidFill>
              </a:rPr>
              <a:t> facility @ Imperial – NMR, GC-MS, UPLC-MS</a:t>
            </a:r>
            <a:endParaRPr lang="en-GB" dirty="0" smtClean="0">
              <a:solidFill>
                <a:srgbClr val="003D8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baseline="30000" dirty="0" smtClean="0">
                <a:solidFill>
                  <a:srgbClr val="003D81"/>
                </a:solidFill>
              </a:rPr>
              <a:t>1</a:t>
            </a:r>
            <a:r>
              <a:rPr lang="en-GB" dirty="0" smtClean="0">
                <a:solidFill>
                  <a:srgbClr val="003D81"/>
                </a:solidFill>
              </a:rPr>
              <a:t>H NMR spectrum – a metabolic snapshot</a:t>
            </a:r>
          </a:p>
        </p:txBody>
      </p:sp>
      <p:graphicFrame>
        <p:nvGraphicFramePr>
          <p:cNvPr id="2048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725738" y="2428875"/>
          <a:ext cx="371157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Chart" r:id="rId4" imgW="6096000" imgH="4064000" progId="MSGraph.Chart.8">
                  <p:embed followColorScheme="full"/>
                </p:oleObj>
              </mc:Choice>
              <mc:Fallback>
                <p:oleObj name="Chart" r:id="rId4" imgW="6096000" imgH="40640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49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8694738" y="369888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/>
          <a:srcRect r="8429"/>
          <a:stretch>
            <a:fillRect/>
          </a:stretch>
        </p:blipFill>
        <p:spPr bwMode="auto">
          <a:xfrm>
            <a:off x="1257300" y="1600200"/>
            <a:ext cx="67437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3"/>
          <p:cNvGrpSpPr/>
          <p:nvPr/>
        </p:nvGrpSpPr>
        <p:grpSpPr>
          <a:xfrm>
            <a:off x="2212658" y="3380599"/>
            <a:ext cx="5611554" cy="1571011"/>
            <a:chOff x="2212658" y="3380599"/>
            <a:chExt cx="5611554" cy="1571011"/>
          </a:xfrm>
        </p:grpSpPr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2212658" y="4471811"/>
              <a:ext cx="1337032" cy="30750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rgbClr val="FF0000"/>
                  </a:solidFill>
                  <a:latin typeface="Arial"/>
                  <a:cs typeface="Arial"/>
                </a:rPr>
                <a:t>AROMATICS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5134928" y="3380599"/>
              <a:ext cx="961211" cy="30750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rgbClr val="FF0000"/>
                  </a:solidFill>
                  <a:latin typeface="Arial"/>
                  <a:cs typeface="Arial"/>
                </a:rPr>
                <a:t>SUGARS</a:t>
              </a: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6202680" y="4644108"/>
              <a:ext cx="1112242" cy="30750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rgbClr val="FF0000"/>
                  </a:solidFill>
                  <a:latin typeface="Arial"/>
                  <a:cs typeface="Arial"/>
                </a:rPr>
                <a:t>ACETYLS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6764655" y="3782624"/>
              <a:ext cx="1059557" cy="30750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400" b="1" dirty="0">
                  <a:solidFill>
                    <a:srgbClr val="FF0000"/>
                  </a:solidFill>
                  <a:latin typeface="Arial"/>
                  <a:cs typeface="Arial"/>
                </a:rPr>
                <a:t>METHYLS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Define pharmacogenomics</a:t>
            </a:r>
          </a:p>
          <a:p>
            <a:r>
              <a:rPr lang="en-US" dirty="0" smtClean="0"/>
              <a:t>Discuss the high-throughput methods available</a:t>
            </a:r>
          </a:p>
          <a:p>
            <a:r>
              <a:rPr lang="en-US" dirty="0" smtClean="0"/>
              <a:t>Be aware of importance of genotype/phenotype associations</a:t>
            </a:r>
          </a:p>
          <a:p>
            <a:r>
              <a:rPr lang="en-US" dirty="0" smtClean="0"/>
              <a:t>Be aware of </a:t>
            </a:r>
            <a:r>
              <a:rPr lang="en-US" dirty="0" err="1" smtClean="0"/>
              <a:t>pharmacometabonomics</a:t>
            </a:r>
            <a:endParaRPr lang="en-US" dirty="0" smtClean="0"/>
          </a:p>
          <a:p>
            <a:r>
              <a:rPr lang="en-US" dirty="0" smtClean="0"/>
              <a:t>Discuss pharmacogenomics and </a:t>
            </a:r>
            <a:r>
              <a:rPr lang="en-US" dirty="0" err="1" smtClean="0"/>
              <a:t>pharmacometabonomics</a:t>
            </a:r>
            <a:r>
              <a:rPr lang="en-US" dirty="0" smtClean="0"/>
              <a:t> in personalized healthcare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003D81"/>
                </a:solidFill>
              </a:rPr>
              <a:t>Liquid chromatography -MS Analysis</a:t>
            </a:r>
            <a:endParaRPr lang="en-GB" dirty="0" smtClean="0">
              <a:solidFill>
                <a:srgbClr val="003D81"/>
              </a:solidFill>
            </a:endParaRPr>
          </a:p>
        </p:txBody>
      </p:sp>
      <p:graphicFrame>
        <p:nvGraphicFramePr>
          <p:cNvPr id="2048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725738" y="2428875"/>
          <a:ext cx="371157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Chart" r:id="rId4" imgW="6096000" imgH="4064000" progId="MSGraph.Chart.8">
                  <p:embed followColorScheme="full"/>
                </p:oleObj>
              </mc:Choice>
              <mc:Fallback>
                <p:oleObj name="Chart" r:id="rId4" imgW="6096000" imgH="40640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428875"/>
                        <a:ext cx="3711575" cy="24749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8694738" y="369888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1908175" y="1628775"/>
            <a:ext cx="19478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Sample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</a:sys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preparation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428750" y="4714875"/>
            <a:ext cx="269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363838"/>
                </a:solidFill>
                <a:latin typeface="Trebuchet MS" charset="0"/>
              </a:rPr>
              <a:t>UPLC-MS Analysis</a:t>
            </a:r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1404938" y="2493963"/>
            <a:ext cx="360362" cy="431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8313" y="3068638"/>
            <a:ext cx="2879725" cy="1512887"/>
            <a:chOff x="144" y="2568"/>
            <a:chExt cx="2016" cy="635"/>
          </a:xfrm>
        </p:grpSpPr>
        <p:pic>
          <p:nvPicPr>
            <p:cNvPr id="44" name="Picture 9" descr="metabolite"/>
            <p:cNvPicPr>
              <a:picLocks noChangeAspect="1" noChangeArrowheads="1"/>
            </p:cNvPicPr>
            <p:nvPr/>
          </p:nvPicPr>
          <p:blipFill>
            <a:blip r:embed="rId6"/>
            <a:srcRect t="21935" r="61818" b="47522"/>
            <a:stretch>
              <a:fillRect/>
            </a:stretch>
          </p:blipFill>
          <p:spPr bwMode="auto">
            <a:xfrm>
              <a:off x="144" y="2568"/>
              <a:ext cx="2016" cy="635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10" descr="fennspr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8" y="2568"/>
              <a:ext cx="681" cy="439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" name="Picture 14" descr="blood_sample2"/>
          <p:cNvPicPr>
            <a:picLocks noChangeAspect="1" noChangeArrowheads="1"/>
          </p:cNvPicPr>
          <p:nvPr/>
        </p:nvPicPr>
        <p:blipFill>
          <a:blip r:embed="rId8"/>
          <a:srcRect t="29121"/>
          <a:stretch>
            <a:fillRect/>
          </a:stretch>
        </p:blipFill>
        <p:spPr bwMode="auto">
          <a:xfrm>
            <a:off x="612775" y="1628775"/>
            <a:ext cx="12969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8"/>
          <p:cNvPicPr>
            <a:picLocks noChangeAspect="1" noChangeArrowheads="1"/>
          </p:cNvPicPr>
          <p:nvPr/>
        </p:nvPicPr>
        <p:blipFill>
          <a:blip r:embed="rId9"/>
          <a:srcRect t="6061"/>
          <a:stretch>
            <a:fillRect/>
          </a:stretch>
        </p:blipFill>
        <p:spPr bwMode="auto">
          <a:xfrm>
            <a:off x="3132138" y="3068638"/>
            <a:ext cx="1873250" cy="1512887"/>
          </a:xfrm>
          <a:prstGeom prst="rect">
            <a:avLst/>
          </a:prstGeom>
          <a:solidFill>
            <a:sysClr val="window" lastClr="FFFFFF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5072063" y="4643438"/>
            <a:ext cx="360362" cy="431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Rectangle 26"/>
          <p:cNvSpPr>
            <a:spLocks noChangeArrowheads="1"/>
          </p:cNvSpPr>
          <p:nvPr/>
        </p:nvSpPr>
        <p:spPr bwMode="auto">
          <a:xfrm>
            <a:off x="5715000" y="6308725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solidFill>
                  <a:srgbClr val="363838"/>
                </a:solidFill>
                <a:latin typeface="Calibri" charset="0"/>
              </a:rPr>
              <a:t>Hydrophilic interaction (HILIC)</a:t>
            </a:r>
          </a:p>
        </p:txBody>
      </p:sp>
      <p:sp>
        <p:nvSpPr>
          <p:cNvPr id="50" name="Rectangle 28"/>
          <p:cNvSpPr>
            <a:spLocks noChangeArrowheads="1"/>
          </p:cNvSpPr>
          <p:nvPr/>
        </p:nvSpPr>
        <p:spPr bwMode="auto">
          <a:xfrm>
            <a:off x="5029200" y="1447800"/>
            <a:ext cx="3808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363838"/>
                </a:solidFill>
                <a:latin typeface="Calibri" charset="0"/>
              </a:rPr>
              <a:t>Reverse phase chromatography</a:t>
            </a: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 flipV="1">
            <a:off x="5072063" y="2571750"/>
            <a:ext cx="357187" cy="4286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10"/>
          <a:srcRect r="25970"/>
          <a:stretch>
            <a:fillRect/>
          </a:stretch>
        </p:blipFill>
        <p:spPr bwMode="auto">
          <a:xfrm>
            <a:off x="5508625" y="1916113"/>
            <a:ext cx="3384550" cy="187325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53" name="Rectangle 31"/>
          <p:cNvSpPr>
            <a:spLocks noChangeArrowheads="1"/>
          </p:cNvSpPr>
          <p:nvPr/>
        </p:nvSpPr>
        <p:spPr bwMode="auto">
          <a:xfrm>
            <a:off x="6215063" y="2143125"/>
            <a:ext cx="142875" cy="142875"/>
          </a:xfrm>
          <a:prstGeom prst="rect">
            <a:avLst/>
          </a:pr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charset="0"/>
            </a:endParaRPr>
          </a:p>
        </p:txBody>
      </p:sp>
      <p:sp>
        <p:nvSpPr>
          <p:cNvPr id="54" name="Text Box 10"/>
          <p:cNvSpPr txBox="1">
            <a:spLocks noChangeArrowheads="1"/>
          </p:cNvSpPr>
          <p:nvPr/>
        </p:nvSpPr>
        <p:spPr bwMode="auto">
          <a:xfrm>
            <a:off x="8243888" y="2060575"/>
            <a:ext cx="623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1">
                <a:latin typeface="Calibri" charset="0"/>
              </a:rPr>
              <a:t> ESI+</a:t>
            </a:r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>
            <a:off x="8316913" y="2924175"/>
            <a:ext cx="579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1">
                <a:latin typeface="Calibri" charset="0"/>
              </a:rPr>
              <a:t> ESI-</a:t>
            </a:r>
          </a:p>
        </p:txBody>
      </p:sp>
      <p:pic>
        <p:nvPicPr>
          <p:cNvPr id="56" name="Picture 22"/>
          <p:cNvPicPr>
            <a:picLocks noChangeAspect="1" noChangeArrowheads="1"/>
          </p:cNvPicPr>
          <p:nvPr/>
        </p:nvPicPr>
        <p:blipFill>
          <a:blip r:embed="rId11"/>
          <a:srcRect r="34644"/>
          <a:stretch>
            <a:fillRect/>
          </a:stretch>
        </p:blipFill>
        <p:spPr bwMode="auto">
          <a:xfrm>
            <a:off x="5508625" y="3933825"/>
            <a:ext cx="3352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3"/>
          <p:cNvPicPr>
            <a:picLocks noChangeAspect="1" noChangeArrowheads="1"/>
          </p:cNvPicPr>
          <p:nvPr/>
        </p:nvPicPr>
        <p:blipFill>
          <a:blip r:embed="rId12"/>
          <a:srcRect r="36110"/>
          <a:stretch>
            <a:fillRect/>
          </a:stretch>
        </p:blipFill>
        <p:spPr bwMode="auto">
          <a:xfrm>
            <a:off x="5508625" y="5084763"/>
            <a:ext cx="32400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5508625" y="4005263"/>
            <a:ext cx="3384550" cy="2232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8172450" y="4076700"/>
            <a:ext cx="623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1">
                <a:latin typeface="Calibri" charset="0"/>
              </a:rPr>
              <a:t> ESI+</a:t>
            </a:r>
          </a:p>
        </p:txBody>
      </p:sp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8243888" y="5157788"/>
            <a:ext cx="579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400" b="1">
                <a:latin typeface="Calibri" charset="0"/>
              </a:rPr>
              <a:t> ESI-</a:t>
            </a:r>
          </a:p>
        </p:txBody>
      </p:sp>
      <p:sp>
        <p:nvSpPr>
          <p:cNvPr id="61" name="Rectangle 28"/>
          <p:cNvSpPr>
            <a:spLocks noChangeArrowheads="1"/>
          </p:cNvSpPr>
          <p:nvPr/>
        </p:nvSpPr>
        <p:spPr bwMode="auto">
          <a:xfrm>
            <a:off x="6156325" y="1989138"/>
            <a:ext cx="287338" cy="21590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charset="0"/>
            </a:endParaRPr>
          </a:p>
        </p:txBody>
      </p:sp>
      <p:sp>
        <p:nvSpPr>
          <p:cNvPr id="62" name="TextBox 32"/>
          <p:cNvSpPr txBox="1">
            <a:spLocks noChangeArrowheads="1"/>
          </p:cNvSpPr>
          <p:nvPr/>
        </p:nvSpPr>
        <p:spPr bwMode="auto">
          <a:xfrm>
            <a:off x="5867400" y="1989138"/>
            <a:ext cx="70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latin typeface="Calibri" charset="0"/>
              </a:rPr>
              <a:t>urine</a:t>
            </a:r>
          </a:p>
        </p:txBody>
      </p:sp>
      <p:pic>
        <p:nvPicPr>
          <p:cNvPr id="63" name="Picture 25" descr="DSC_0003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79838" y="5229225"/>
            <a:ext cx="1095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" descr="Premier ed3"/>
          <p:cNvPicPr>
            <a:picLocks noChangeAspect="1" noChangeArrowheads="1"/>
          </p:cNvPicPr>
          <p:nvPr/>
        </p:nvPicPr>
        <p:blipFill>
          <a:blip r:embed="rId14"/>
          <a:srcRect t="23882" b="7884"/>
          <a:stretch>
            <a:fillRect/>
          </a:stretch>
        </p:blipFill>
        <p:spPr bwMode="auto">
          <a:xfrm>
            <a:off x="3419475" y="5589588"/>
            <a:ext cx="798513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ounded Rectangle 64"/>
          <p:cNvSpPr/>
          <p:nvPr/>
        </p:nvSpPr>
        <p:spPr bwMode="auto">
          <a:xfrm>
            <a:off x="468313" y="5229225"/>
            <a:ext cx="2786062" cy="857250"/>
          </a:xfrm>
          <a:prstGeom prst="roundRect">
            <a:avLst/>
          </a:prstGeom>
          <a:solidFill>
            <a:srgbClr val="1F497D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Untargeted Profiling using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TOF or Q-TOF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 smtClean="0"/>
              <a:t>Genotype/phenotype 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8694738" y="369888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96200" cy="638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003D81"/>
                </a:solidFill>
              </a:rPr>
              <a:t>Experimental cross - genetic variation</a:t>
            </a: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88" y="2057400"/>
            <a:ext cx="74755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8694738" y="369888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96200" cy="638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003D81"/>
                </a:solidFill>
              </a:rPr>
              <a:t>Phenotype variation</a:t>
            </a:r>
          </a:p>
        </p:txBody>
      </p:sp>
      <p:pic>
        <p:nvPicPr>
          <p:cNvPr id="5" name="Picture 4" descr="Screen shot 2010-10-14 at 18.06.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978" y="1226880"/>
            <a:ext cx="4327878" cy="5493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63817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Genome mapping of </a:t>
            </a:r>
            <a:r>
              <a:rPr lang="en-US" sz="3600" b="1" dirty="0" err="1" smtClean="0">
                <a:solidFill>
                  <a:schemeClr val="tx2"/>
                </a:solidFill>
              </a:rPr>
              <a:t>transcriptomic</a:t>
            </a:r>
            <a:r>
              <a:rPr lang="en-US" sz="3600" b="1" dirty="0" smtClean="0">
                <a:solidFill>
                  <a:schemeClr val="tx2"/>
                </a:solidFill>
              </a:rPr>
              <a:t> data</a:t>
            </a:r>
          </a:p>
        </p:txBody>
      </p:sp>
      <p:pic>
        <p:nvPicPr>
          <p:cNvPr id="6" name="Picture 2" descr="422269a-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7412" y="1447800"/>
            <a:ext cx="2871788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7350" y="1692275"/>
            <a:ext cx="532765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639" tIns="39819" rIns="79639" bIns="39819">
            <a:prstTxWarp prst="textNoShape">
              <a:avLst/>
            </a:prstTxWarp>
          </a:bodyPr>
          <a:lstStyle/>
          <a:p>
            <a:pPr marL="0" marR="0" lvl="0" indent="0" algn="ctr" defTabSz="796925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Genetical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genomics,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eQTL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796925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>based (amongst others) on the paper from </a:t>
            </a:r>
            <a:b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</a:b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>Schadt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> et al., Nature 2003, 422, 297-302.</a:t>
            </a:r>
          </a:p>
          <a:p>
            <a:pPr marL="0" marR="0" lvl="0" indent="0" defTabSz="796925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</a:endParaRPr>
          </a:p>
          <a:p>
            <a:pPr marL="0" marR="0" lvl="0" indent="0" defTabSz="796925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F2 cross: </a:t>
            </a:r>
            <a:b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>start seeing segregation of alleles on chromosomes</a:t>
            </a:r>
          </a:p>
          <a:p>
            <a:pPr marL="0" marR="0" lvl="0" indent="0" defTabSz="796925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</a:endParaRPr>
          </a:p>
          <a:p>
            <a:pPr marL="0" marR="0" lvl="0" indent="0" defTabSz="796925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Genotyping: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>SNP</a:t>
            </a:r>
          </a:p>
          <a:p>
            <a:pPr marL="0" marR="0" lvl="0" indent="0" defTabSz="796925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</a:endParaRPr>
          </a:p>
          <a:p>
            <a:pPr marL="0" marR="0" lvl="0" indent="0" defTabSz="796925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Phenotyping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>transcriptomics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</a:endParaRPr>
          </a:p>
          <a:p>
            <a:pPr marL="0" marR="0" lvl="0" indent="0" defTabSz="796925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796925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eQTL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>treating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3D81"/>
                </a:solidFill>
                <a:effectLst/>
                <a:uLnTx/>
                <a:uFillTx/>
              </a:rPr>
              <a:t>expression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>data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>like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>phenotypes to map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3D81"/>
                </a:solidFill>
                <a:effectLst/>
                <a:uLnTx/>
                <a:uFillTx/>
              </a:rPr>
              <a:t>Quantitative Trait Loci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139700" y="609600"/>
            <a:ext cx="8940800" cy="638175"/>
          </a:xfrm>
        </p:spPr>
        <p:txBody>
          <a:bodyPr>
            <a:noAutofit/>
          </a:bodyPr>
          <a:lstStyle/>
          <a:p>
            <a:r>
              <a:rPr lang="fr-FR" sz="3600" b="1" dirty="0" err="1" smtClean="0">
                <a:solidFill>
                  <a:schemeClr val="tx2"/>
                </a:solidFill>
              </a:rPr>
              <a:t>Metabotype</a:t>
            </a:r>
            <a:r>
              <a:rPr lang="fr-FR" sz="3600" b="1" dirty="0" smtClean="0">
                <a:solidFill>
                  <a:schemeClr val="tx2"/>
                </a:solidFill>
              </a:rPr>
              <a:t> Quantitative Trait Locus (</a:t>
            </a:r>
            <a:r>
              <a:rPr lang="fr-FR" sz="3600" b="1" dirty="0" err="1" smtClean="0">
                <a:solidFill>
                  <a:schemeClr val="tx2"/>
                </a:solidFill>
              </a:rPr>
              <a:t>mQTL</a:t>
            </a:r>
            <a:r>
              <a:rPr lang="fr-FR" sz="3600" b="1" dirty="0" smtClean="0">
                <a:solidFill>
                  <a:schemeClr val="tx2"/>
                </a:solidFill>
              </a:rPr>
              <a:t>)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804025" y="1814513"/>
            <a:ext cx="2339975" cy="390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639" tIns="39819" rIns="79639" bIns="39819">
            <a:prstTxWarp prst="textNoShape">
              <a:avLst/>
            </a:prstTxWarp>
          </a:bodyPr>
          <a:lstStyle/>
          <a:p>
            <a:pPr marL="0" marR="0" lvl="0" indent="0" defTabSz="796925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GK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BN F2 cross: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>BN = </a:t>
            </a: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2E61"/>
                </a:solidFill>
                <a:effectLst/>
                <a:uLnTx/>
                <a:uFillTx/>
              </a:rPr>
              <a:t>normoglycemic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E61"/>
              </a:solidFill>
              <a:effectLst/>
              <a:uLnTx/>
              <a:uFillTx/>
            </a:endParaRPr>
          </a:p>
          <a:p>
            <a:pPr marL="0" marR="0" lvl="0" indent="0" defTabSz="796925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>GK =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diabetic</a:t>
            </a:r>
          </a:p>
          <a:p>
            <a:pPr marL="0" marR="0" lvl="0" indent="0" defTabSz="796925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</a:endParaRPr>
          </a:p>
          <a:p>
            <a:pPr marL="0" marR="0" lvl="0" indent="0" defTabSz="796925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Genotyping: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>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>microsatellites / SNP</a:t>
            </a:r>
          </a:p>
          <a:p>
            <a:pPr marL="0" marR="0" lvl="0" indent="0" defTabSz="796925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</a:endParaRPr>
          </a:p>
          <a:p>
            <a:pPr marL="0" marR="0" lvl="0" indent="0" defTabSz="796925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Phenotyping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> </a:t>
            </a:r>
            <a:b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</a:b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>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>plasma NMR</a:t>
            </a:r>
          </a:p>
          <a:p>
            <a:pPr marL="0" marR="0" lvl="0" indent="0" defTabSz="796925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</a:endParaRPr>
          </a:p>
          <a:p>
            <a:pPr marL="0" marR="0" lvl="0" indent="0" defTabSz="796925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qtl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mapping: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/>
            </a:r>
            <a:b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</a:b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</a:rPr>
              <a:t>LOD score &gt; 15</a:t>
            </a: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2841625" y="6569075"/>
            <a:ext cx="3421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Dumas, Wilder et al., </a:t>
            </a:r>
            <a:r>
              <a:rPr kumimoji="0" lang="en-GB" sz="1000" b="0" i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Nature Genetics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pl-PL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200</a:t>
            </a: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7, 39, 666-672</a:t>
            </a: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2579688" y="2624138"/>
          <a:ext cx="3125787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2" name="Chart" r:id="rId4" imgW="6096000" imgH="4064000" progId="MSGraph.Chart.8">
                  <p:embed followColorScheme="full"/>
                </p:oleObj>
              </mc:Choice>
              <mc:Fallback>
                <p:oleObj name="Chart" r:id="rId4" imgW="6096000" imgH="4064000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2624138"/>
                        <a:ext cx="3125787" cy="2085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 noChangeAspect="1"/>
          </p:cNvGrpSpPr>
          <p:nvPr/>
        </p:nvGrpSpPr>
        <p:grpSpPr>
          <a:xfrm>
            <a:off x="533400" y="1828800"/>
            <a:ext cx="6248340" cy="4046546"/>
            <a:chOff x="71438" y="619125"/>
            <a:chExt cx="9001125" cy="5829300"/>
          </a:xfrm>
        </p:grpSpPr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38" y="619125"/>
              <a:ext cx="9001125" cy="582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666750" y="5356225"/>
              <a:ext cx="311150" cy="84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/>
                <a:t>b</a:t>
              </a:r>
              <a:endParaRPr lang="en-US"/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8639176" y="1047750"/>
              <a:ext cx="298450" cy="84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/>
                <a:t>c</a:t>
              </a:r>
              <a:endParaRPr lang="en-US"/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530225" y="619125"/>
              <a:ext cx="311150" cy="84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GB"/>
                <a:t>a</a:t>
              </a:r>
              <a:endParaRPr lang="en-US"/>
            </a:p>
          </p:txBody>
        </p:sp>
      </p:grp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1066800" y="6172200"/>
            <a:ext cx="5181600" cy="400110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0" dirty="0" err="1" smtClean="0">
                <a:solidFill>
                  <a:srgbClr val="002E61"/>
                </a:solidFill>
                <a:latin typeface="Arial"/>
                <a:cs typeface="Arial"/>
              </a:rPr>
              <a:t>Metabolome</a:t>
            </a:r>
            <a:r>
              <a:rPr lang="en-US" sz="2000" b="1" i="0" dirty="0" smtClean="0">
                <a:solidFill>
                  <a:srgbClr val="002E61"/>
                </a:solidFill>
                <a:latin typeface="Arial"/>
                <a:cs typeface="Arial"/>
              </a:rPr>
              <a:t> dimension</a:t>
            </a:r>
            <a:endParaRPr lang="en-US" sz="2000" b="1" i="0" dirty="0">
              <a:solidFill>
                <a:srgbClr val="002E61"/>
              </a:solidFill>
              <a:latin typeface="Arial"/>
              <a:cs typeface="Arial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 rot="16200000">
            <a:off x="-1019144" y="3457545"/>
            <a:ext cx="2590800" cy="400110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i="0" dirty="0" smtClean="0">
                <a:solidFill>
                  <a:srgbClr val="002E61"/>
                </a:solidFill>
                <a:latin typeface="Arial"/>
                <a:cs typeface="Arial"/>
              </a:rPr>
              <a:t>Genome dimension</a:t>
            </a:r>
            <a:endParaRPr lang="en-US" sz="2000" b="1" i="0" dirty="0">
              <a:solidFill>
                <a:srgbClr val="002E61"/>
              </a:solidFill>
              <a:latin typeface="Arial"/>
              <a:cs typeface="Arial"/>
            </a:endParaRPr>
          </a:p>
        </p:txBody>
      </p:sp>
      <p:grpSp>
        <p:nvGrpSpPr>
          <p:cNvPr id="3" name="Group 26"/>
          <p:cNvGrpSpPr>
            <a:grpSpLocks noChangeAspect="1"/>
          </p:cNvGrpSpPr>
          <p:nvPr/>
        </p:nvGrpSpPr>
        <p:grpSpPr>
          <a:xfrm>
            <a:off x="361950" y="3728400"/>
            <a:ext cx="2533650" cy="2538780"/>
            <a:chOff x="1295400" y="3581400"/>
            <a:chExt cx="2667000" cy="2672400"/>
          </a:xfrm>
          <a:solidFill>
            <a:srgbClr val="002E61"/>
          </a:solidFill>
        </p:grpSpPr>
        <p:sp>
          <p:nvSpPr>
            <p:cNvPr id="28" name="Bent Arrow 27"/>
            <p:cNvSpPr/>
            <p:nvPr/>
          </p:nvSpPr>
          <p:spPr bwMode="auto">
            <a:xfrm rot="5400000">
              <a:off x="1559400" y="3850800"/>
              <a:ext cx="2520000" cy="2286000"/>
            </a:xfrm>
            <a:prstGeom prst="bentArrow">
              <a:avLst>
                <a:gd name="adj1" fmla="val 14921"/>
                <a:gd name="adj2" fmla="val 14165"/>
                <a:gd name="adj3" fmla="val 14417"/>
                <a:gd name="adj4" fmla="val 40972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>
                <a:ln>
                  <a:noFill/>
                </a:ln>
                <a:solidFill>
                  <a:srgbClr val="002E61"/>
                </a:solidFill>
                <a:effectLst/>
                <a:latin typeface="Verdana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Bent Arrow 28"/>
            <p:cNvSpPr/>
            <p:nvPr/>
          </p:nvSpPr>
          <p:spPr bwMode="auto">
            <a:xfrm flipH="1">
              <a:off x="1295400" y="3581400"/>
              <a:ext cx="2520000" cy="2286000"/>
            </a:xfrm>
            <a:prstGeom prst="bentArrow">
              <a:avLst>
                <a:gd name="adj1" fmla="val 14921"/>
                <a:gd name="adj2" fmla="val 14165"/>
                <a:gd name="adj3" fmla="val 14417"/>
                <a:gd name="adj4" fmla="val 40972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normalizeH="0" baseline="0">
                <a:ln>
                  <a:noFill/>
                </a:ln>
                <a:solidFill>
                  <a:srgbClr val="002E61"/>
                </a:solidFill>
                <a:effectLst/>
                <a:latin typeface="Verdana" charset="0"/>
                <a:ea typeface="Times New Roman" charset="0"/>
                <a:cs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76200" y="609600"/>
            <a:ext cx="9067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>
              <a:defRPr/>
            </a:pPr>
            <a:r>
              <a:rPr lang="en-US" sz="3600" i="0" kern="0" dirty="0" smtClean="0">
                <a:solidFill>
                  <a:srgbClr val="003D81"/>
                </a:solidFill>
                <a:latin typeface="+mj-lt"/>
                <a:ea typeface="ＭＳ Ｐゴシック" charset="-128"/>
                <a:cs typeface="ＭＳ Ｐゴシック" charset="-128"/>
              </a:rPr>
              <a:t>Typical </a:t>
            </a:r>
            <a:r>
              <a:rPr lang="en-US" sz="3600" i="0" kern="0" dirty="0" err="1" smtClean="0">
                <a:solidFill>
                  <a:srgbClr val="003D81"/>
                </a:solidFill>
                <a:latin typeface="+mj-lt"/>
                <a:ea typeface="ＭＳ Ｐゴシック" charset="-128"/>
                <a:cs typeface="ＭＳ Ｐゴシック" charset="-128"/>
              </a:rPr>
              <a:t>mQTL</a:t>
            </a:r>
            <a:r>
              <a:rPr lang="en-US" sz="3600" i="0" kern="0" dirty="0" smtClean="0">
                <a:solidFill>
                  <a:srgbClr val="003D81"/>
                </a:solidFill>
                <a:latin typeface="+mj-lt"/>
                <a:ea typeface="ＭＳ Ｐゴシック" charset="-128"/>
                <a:cs typeface="ＭＳ Ｐゴシック" charset="-128"/>
              </a:rPr>
              <a:t> - metabolite association</a:t>
            </a:r>
            <a:endParaRPr lang="en-US" sz="3600" i="0" kern="0" dirty="0">
              <a:solidFill>
                <a:srgbClr val="003D8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1443" y="1574800"/>
            <a:ext cx="580334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2841625" y="6569075"/>
            <a:ext cx="3417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Dumas, Wilder et al., Nature Genetics </a:t>
            </a:r>
            <a:r>
              <a:rPr kumimoji="0" lang="pl-PL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200</a:t>
            </a: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7, 39, 666-672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Pharmaco-metabonomics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j-ea"/>
                <a:cs typeface="+mj-cs"/>
              </a:rPr>
              <a:t>Pharmacometabonomics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PHARMACOGENOMICS: </a:t>
            </a:r>
            <a:r>
              <a:rPr lang="en-US" sz="2800" dirty="0" smtClean="0"/>
              <a:t>“Use of genome-based techniques in drug development”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PHARMACOMETABONOMICS: </a:t>
            </a:r>
            <a:r>
              <a:rPr lang="en-US" sz="2800" dirty="0" smtClean="0"/>
              <a:t>“Use of </a:t>
            </a:r>
            <a:r>
              <a:rPr lang="en-US" sz="2800" dirty="0" err="1" smtClean="0"/>
              <a:t>metabolome</a:t>
            </a:r>
            <a:r>
              <a:rPr lang="en-US" sz="2800" dirty="0" smtClean="0"/>
              <a:t>-based techniques in drug development”</a:t>
            </a:r>
          </a:p>
          <a:p>
            <a:pPr>
              <a:buFont typeface="Symbol" charset="2"/>
              <a:buChar char=""/>
            </a:pPr>
            <a:r>
              <a:rPr lang="en-US" sz="2800" dirty="0" smtClean="0"/>
              <a:t> Access to genetic and environmental variation in metabolism</a:t>
            </a:r>
          </a:p>
          <a:p>
            <a:pPr>
              <a:buFont typeface="Symbol" charset="2"/>
              <a:buChar char=""/>
            </a:pPr>
            <a:r>
              <a:rPr lang="en-US" sz="2800" dirty="0" smtClean="0"/>
              <a:t>Complementary to genetic studies</a:t>
            </a:r>
          </a:p>
          <a:p>
            <a:pPr>
              <a:buFont typeface="Symbol" charset="2"/>
              <a:buChar char=""/>
            </a:pPr>
            <a:r>
              <a:rPr lang="en-US" sz="2800" dirty="0" smtClean="0"/>
              <a:t>Focus on identification of responders and non-responders and early response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spect="1" noChangeArrowheads="1"/>
          </p:cNvSpPr>
          <p:nvPr/>
        </p:nvSpPr>
        <p:spPr bwMode="auto">
          <a:xfrm>
            <a:off x="1643063" y="961483"/>
            <a:ext cx="4029075" cy="3171825"/>
          </a:xfrm>
          <a:prstGeom prst="rect">
            <a:avLst/>
          </a:prstGeom>
          <a:solidFill>
            <a:srgbClr val="9FD9F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spect="1" noChangeArrowheads="1"/>
          </p:cNvSpPr>
          <p:nvPr/>
        </p:nvSpPr>
        <p:spPr bwMode="auto">
          <a:xfrm>
            <a:off x="5603875" y="4706258"/>
            <a:ext cx="2217738" cy="774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7312" tIns="44450" rIns="87312" bIns="4445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>
                <a:solidFill>
                  <a:srgbClr val="000000"/>
                </a:solidFill>
                <a:latin typeface="Arial" charset="0"/>
              </a:rPr>
              <a:t>Non-Responders and </a:t>
            </a:r>
          </a:p>
          <a:p>
            <a:pPr algn="ctr"/>
            <a:r>
              <a:rPr lang="en-US" sz="1500" b="1">
                <a:solidFill>
                  <a:srgbClr val="000000"/>
                </a:solidFill>
                <a:latin typeface="Arial" charset="0"/>
              </a:rPr>
              <a:t>Patients Experiencing </a:t>
            </a:r>
          </a:p>
          <a:p>
            <a:pPr algn="ctr"/>
            <a:r>
              <a:rPr lang="en-US" sz="1500" b="1">
                <a:solidFill>
                  <a:srgbClr val="000000"/>
                </a:solidFill>
                <a:latin typeface="Arial" charset="0"/>
              </a:rPr>
              <a:t>Severe Toxicity</a:t>
            </a:r>
            <a:endParaRPr lang="en-US" sz="16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" name="Freeform 5"/>
          <p:cNvSpPr>
            <a:spLocks noChangeAspect="1"/>
          </p:cNvSpPr>
          <p:nvPr/>
        </p:nvSpPr>
        <p:spPr bwMode="auto">
          <a:xfrm>
            <a:off x="4197350" y="1958433"/>
            <a:ext cx="158750" cy="444500"/>
          </a:xfrm>
          <a:custGeom>
            <a:avLst/>
            <a:gdLst>
              <a:gd name="T0" fmla="*/ 110 w 139"/>
              <a:gd name="T1" fmla="*/ 96 h 346"/>
              <a:gd name="T2" fmla="*/ 96 w 139"/>
              <a:gd name="T3" fmla="*/ 87 h 346"/>
              <a:gd name="T4" fmla="*/ 91 w 139"/>
              <a:gd name="T5" fmla="*/ 82 h 346"/>
              <a:gd name="T6" fmla="*/ 91 w 139"/>
              <a:gd name="T7" fmla="*/ 72 h 346"/>
              <a:gd name="T8" fmla="*/ 96 w 139"/>
              <a:gd name="T9" fmla="*/ 67 h 346"/>
              <a:gd name="T10" fmla="*/ 106 w 139"/>
              <a:gd name="T11" fmla="*/ 58 h 346"/>
              <a:gd name="T12" fmla="*/ 106 w 139"/>
              <a:gd name="T13" fmla="*/ 48 h 346"/>
              <a:gd name="T14" fmla="*/ 106 w 139"/>
              <a:gd name="T15" fmla="*/ 43 h 346"/>
              <a:gd name="T16" fmla="*/ 101 w 139"/>
              <a:gd name="T17" fmla="*/ 24 h 346"/>
              <a:gd name="T18" fmla="*/ 91 w 139"/>
              <a:gd name="T19" fmla="*/ 10 h 346"/>
              <a:gd name="T20" fmla="*/ 77 w 139"/>
              <a:gd name="T21" fmla="*/ 0 h 346"/>
              <a:gd name="T22" fmla="*/ 62 w 139"/>
              <a:gd name="T23" fmla="*/ 0 h 346"/>
              <a:gd name="T24" fmla="*/ 48 w 139"/>
              <a:gd name="T25" fmla="*/ 10 h 346"/>
              <a:gd name="T26" fmla="*/ 38 w 139"/>
              <a:gd name="T27" fmla="*/ 24 h 346"/>
              <a:gd name="T28" fmla="*/ 34 w 139"/>
              <a:gd name="T29" fmla="*/ 43 h 346"/>
              <a:gd name="T30" fmla="*/ 34 w 139"/>
              <a:gd name="T31" fmla="*/ 48 h 346"/>
              <a:gd name="T32" fmla="*/ 38 w 139"/>
              <a:gd name="T33" fmla="*/ 58 h 346"/>
              <a:gd name="T34" fmla="*/ 43 w 139"/>
              <a:gd name="T35" fmla="*/ 67 h 346"/>
              <a:gd name="T36" fmla="*/ 48 w 139"/>
              <a:gd name="T37" fmla="*/ 72 h 346"/>
              <a:gd name="T38" fmla="*/ 48 w 139"/>
              <a:gd name="T39" fmla="*/ 82 h 346"/>
              <a:gd name="T40" fmla="*/ 48 w 139"/>
              <a:gd name="T41" fmla="*/ 87 h 346"/>
              <a:gd name="T42" fmla="*/ 34 w 139"/>
              <a:gd name="T43" fmla="*/ 96 h 346"/>
              <a:gd name="T44" fmla="*/ 19 w 139"/>
              <a:gd name="T45" fmla="*/ 101 h 346"/>
              <a:gd name="T46" fmla="*/ 5 w 139"/>
              <a:gd name="T47" fmla="*/ 111 h 346"/>
              <a:gd name="T48" fmla="*/ 0 w 139"/>
              <a:gd name="T49" fmla="*/ 125 h 346"/>
              <a:gd name="T50" fmla="*/ 0 w 139"/>
              <a:gd name="T51" fmla="*/ 130 h 346"/>
              <a:gd name="T52" fmla="*/ 0 w 139"/>
              <a:gd name="T53" fmla="*/ 202 h 346"/>
              <a:gd name="T54" fmla="*/ 10 w 139"/>
              <a:gd name="T55" fmla="*/ 221 h 346"/>
              <a:gd name="T56" fmla="*/ 24 w 139"/>
              <a:gd name="T57" fmla="*/ 231 h 346"/>
              <a:gd name="T58" fmla="*/ 29 w 139"/>
              <a:gd name="T59" fmla="*/ 235 h 346"/>
              <a:gd name="T60" fmla="*/ 29 w 139"/>
              <a:gd name="T61" fmla="*/ 322 h 346"/>
              <a:gd name="T62" fmla="*/ 29 w 139"/>
              <a:gd name="T63" fmla="*/ 331 h 346"/>
              <a:gd name="T64" fmla="*/ 34 w 139"/>
              <a:gd name="T65" fmla="*/ 341 h 346"/>
              <a:gd name="T66" fmla="*/ 43 w 139"/>
              <a:gd name="T67" fmla="*/ 346 h 346"/>
              <a:gd name="T68" fmla="*/ 48 w 139"/>
              <a:gd name="T69" fmla="*/ 346 h 346"/>
              <a:gd name="T70" fmla="*/ 58 w 139"/>
              <a:gd name="T71" fmla="*/ 346 h 346"/>
              <a:gd name="T72" fmla="*/ 67 w 139"/>
              <a:gd name="T73" fmla="*/ 336 h 346"/>
              <a:gd name="T74" fmla="*/ 67 w 139"/>
              <a:gd name="T75" fmla="*/ 327 h 346"/>
              <a:gd name="T76" fmla="*/ 72 w 139"/>
              <a:gd name="T77" fmla="*/ 192 h 346"/>
              <a:gd name="T78" fmla="*/ 72 w 139"/>
              <a:gd name="T79" fmla="*/ 327 h 346"/>
              <a:gd name="T80" fmla="*/ 77 w 139"/>
              <a:gd name="T81" fmla="*/ 336 h 346"/>
              <a:gd name="T82" fmla="*/ 82 w 139"/>
              <a:gd name="T83" fmla="*/ 346 h 346"/>
              <a:gd name="T84" fmla="*/ 91 w 139"/>
              <a:gd name="T85" fmla="*/ 346 h 346"/>
              <a:gd name="T86" fmla="*/ 96 w 139"/>
              <a:gd name="T87" fmla="*/ 346 h 346"/>
              <a:gd name="T88" fmla="*/ 106 w 139"/>
              <a:gd name="T89" fmla="*/ 341 h 346"/>
              <a:gd name="T90" fmla="*/ 110 w 139"/>
              <a:gd name="T91" fmla="*/ 331 h 346"/>
              <a:gd name="T92" fmla="*/ 110 w 139"/>
              <a:gd name="T93" fmla="*/ 245 h 346"/>
              <a:gd name="T94" fmla="*/ 110 w 139"/>
              <a:gd name="T95" fmla="*/ 235 h 346"/>
              <a:gd name="T96" fmla="*/ 120 w 139"/>
              <a:gd name="T97" fmla="*/ 231 h 346"/>
              <a:gd name="T98" fmla="*/ 130 w 139"/>
              <a:gd name="T99" fmla="*/ 216 h 346"/>
              <a:gd name="T100" fmla="*/ 139 w 139"/>
              <a:gd name="T101" fmla="*/ 202 h 346"/>
              <a:gd name="T102" fmla="*/ 139 w 139"/>
              <a:gd name="T103" fmla="*/ 130 h 346"/>
              <a:gd name="T104" fmla="*/ 139 w 139"/>
              <a:gd name="T105" fmla="*/ 125 h 346"/>
              <a:gd name="T106" fmla="*/ 139 w 139"/>
              <a:gd name="T107" fmla="*/ 111 h 346"/>
              <a:gd name="T108" fmla="*/ 125 w 139"/>
              <a:gd name="T109" fmla="*/ 101 h 3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"/>
              <a:gd name="T166" fmla="*/ 0 h 346"/>
              <a:gd name="T167" fmla="*/ 139 w 139"/>
              <a:gd name="T168" fmla="*/ 346 h 3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" h="346">
                <a:moveTo>
                  <a:pt x="115" y="96"/>
                </a:moveTo>
                <a:lnTo>
                  <a:pt x="115" y="96"/>
                </a:lnTo>
                <a:lnTo>
                  <a:pt x="110" y="96"/>
                </a:lnTo>
                <a:lnTo>
                  <a:pt x="106" y="91"/>
                </a:lnTo>
                <a:lnTo>
                  <a:pt x="101" y="91"/>
                </a:lnTo>
                <a:lnTo>
                  <a:pt x="96" y="87"/>
                </a:lnTo>
                <a:lnTo>
                  <a:pt x="91" y="82"/>
                </a:lnTo>
                <a:lnTo>
                  <a:pt x="91" y="77"/>
                </a:lnTo>
                <a:lnTo>
                  <a:pt x="91" y="72"/>
                </a:lnTo>
                <a:lnTo>
                  <a:pt x="96" y="72"/>
                </a:lnTo>
                <a:lnTo>
                  <a:pt x="96" y="67"/>
                </a:lnTo>
                <a:lnTo>
                  <a:pt x="101" y="63"/>
                </a:lnTo>
                <a:lnTo>
                  <a:pt x="106" y="58"/>
                </a:lnTo>
                <a:lnTo>
                  <a:pt x="106" y="53"/>
                </a:lnTo>
                <a:lnTo>
                  <a:pt x="106" y="48"/>
                </a:lnTo>
                <a:lnTo>
                  <a:pt x="106" y="43"/>
                </a:lnTo>
                <a:lnTo>
                  <a:pt x="106" y="34"/>
                </a:lnTo>
                <a:lnTo>
                  <a:pt x="106" y="29"/>
                </a:lnTo>
                <a:lnTo>
                  <a:pt x="101" y="24"/>
                </a:lnTo>
                <a:lnTo>
                  <a:pt x="101" y="19"/>
                </a:lnTo>
                <a:lnTo>
                  <a:pt x="96" y="15"/>
                </a:lnTo>
                <a:lnTo>
                  <a:pt x="91" y="10"/>
                </a:lnTo>
                <a:lnTo>
                  <a:pt x="86" y="5"/>
                </a:lnTo>
                <a:lnTo>
                  <a:pt x="82" y="5"/>
                </a:lnTo>
                <a:lnTo>
                  <a:pt x="77" y="0"/>
                </a:lnTo>
                <a:lnTo>
                  <a:pt x="72" y="0"/>
                </a:lnTo>
                <a:lnTo>
                  <a:pt x="62" y="0"/>
                </a:lnTo>
                <a:lnTo>
                  <a:pt x="58" y="5"/>
                </a:lnTo>
                <a:lnTo>
                  <a:pt x="53" y="5"/>
                </a:lnTo>
                <a:lnTo>
                  <a:pt x="48" y="10"/>
                </a:lnTo>
                <a:lnTo>
                  <a:pt x="43" y="15"/>
                </a:lnTo>
                <a:lnTo>
                  <a:pt x="38" y="19"/>
                </a:lnTo>
                <a:lnTo>
                  <a:pt x="38" y="24"/>
                </a:lnTo>
                <a:lnTo>
                  <a:pt x="34" y="29"/>
                </a:lnTo>
                <a:lnTo>
                  <a:pt x="34" y="34"/>
                </a:lnTo>
                <a:lnTo>
                  <a:pt x="34" y="43"/>
                </a:lnTo>
                <a:lnTo>
                  <a:pt x="34" y="48"/>
                </a:lnTo>
                <a:lnTo>
                  <a:pt x="34" y="53"/>
                </a:lnTo>
                <a:lnTo>
                  <a:pt x="38" y="58"/>
                </a:lnTo>
                <a:lnTo>
                  <a:pt x="38" y="63"/>
                </a:lnTo>
                <a:lnTo>
                  <a:pt x="43" y="67"/>
                </a:lnTo>
                <a:lnTo>
                  <a:pt x="48" y="72"/>
                </a:lnTo>
                <a:lnTo>
                  <a:pt x="48" y="77"/>
                </a:lnTo>
                <a:lnTo>
                  <a:pt x="48" y="82"/>
                </a:lnTo>
                <a:lnTo>
                  <a:pt x="48" y="87"/>
                </a:lnTo>
                <a:lnTo>
                  <a:pt x="43" y="91"/>
                </a:lnTo>
                <a:lnTo>
                  <a:pt x="38" y="91"/>
                </a:lnTo>
                <a:lnTo>
                  <a:pt x="34" y="96"/>
                </a:lnTo>
                <a:lnTo>
                  <a:pt x="29" y="96"/>
                </a:lnTo>
                <a:lnTo>
                  <a:pt x="19" y="101"/>
                </a:lnTo>
                <a:lnTo>
                  <a:pt x="14" y="106"/>
                </a:lnTo>
                <a:lnTo>
                  <a:pt x="10" y="106"/>
                </a:lnTo>
                <a:lnTo>
                  <a:pt x="5" y="111"/>
                </a:lnTo>
                <a:lnTo>
                  <a:pt x="5" y="115"/>
                </a:lnTo>
                <a:lnTo>
                  <a:pt x="0" y="120"/>
                </a:lnTo>
                <a:lnTo>
                  <a:pt x="0" y="125"/>
                </a:lnTo>
                <a:lnTo>
                  <a:pt x="0" y="130"/>
                </a:lnTo>
                <a:lnTo>
                  <a:pt x="0" y="192"/>
                </a:lnTo>
                <a:lnTo>
                  <a:pt x="0" y="202"/>
                </a:lnTo>
                <a:lnTo>
                  <a:pt x="5" y="207"/>
                </a:lnTo>
                <a:lnTo>
                  <a:pt x="10" y="211"/>
                </a:lnTo>
                <a:lnTo>
                  <a:pt x="10" y="221"/>
                </a:lnTo>
                <a:lnTo>
                  <a:pt x="14" y="221"/>
                </a:lnTo>
                <a:lnTo>
                  <a:pt x="19" y="226"/>
                </a:lnTo>
                <a:lnTo>
                  <a:pt x="24" y="231"/>
                </a:lnTo>
                <a:lnTo>
                  <a:pt x="29" y="231"/>
                </a:lnTo>
                <a:lnTo>
                  <a:pt x="29" y="235"/>
                </a:lnTo>
                <a:lnTo>
                  <a:pt x="29" y="144"/>
                </a:lnTo>
                <a:lnTo>
                  <a:pt x="29" y="245"/>
                </a:lnTo>
                <a:lnTo>
                  <a:pt x="29" y="322"/>
                </a:lnTo>
                <a:lnTo>
                  <a:pt x="29" y="327"/>
                </a:lnTo>
                <a:lnTo>
                  <a:pt x="29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6"/>
                </a:lnTo>
                <a:lnTo>
                  <a:pt x="43" y="346"/>
                </a:lnTo>
                <a:lnTo>
                  <a:pt x="48" y="346"/>
                </a:lnTo>
                <a:lnTo>
                  <a:pt x="53" y="346"/>
                </a:lnTo>
                <a:lnTo>
                  <a:pt x="58" y="346"/>
                </a:lnTo>
                <a:lnTo>
                  <a:pt x="62" y="341"/>
                </a:lnTo>
                <a:lnTo>
                  <a:pt x="67" y="336"/>
                </a:lnTo>
                <a:lnTo>
                  <a:pt x="67" y="331"/>
                </a:lnTo>
                <a:lnTo>
                  <a:pt x="67" y="327"/>
                </a:lnTo>
                <a:lnTo>
                  <a:pt x="72" y="322"/>
                </a:lnTo>
                <a:lnTo>
                  <a:pt x="72" y="192"/>
                </a:lnTo>
                <a:lnTo>
                  <a:pt x="72" y="322"/>
                </a:lnTo>
                <a:lnTo>
                  <a:pt x="72" y="327"/>
                </a:lnTo>
                <a:lnTo>
                  <a:pt x="72" y="331"/>
                </a:lnTo>
                <a:lnTo>
                  <a:pt x="72" y="336"/>
                </a:lnTo>
                <a:lnTo>
                  <a:pt x="77" y="336"/>
                </a:lnTo>
                <a:lnTo>
                  <a:pt x="77" y="341"/>
                </a:lnTo>
                <a:lnTo>
                  <a:pt x="82" y="346"/>
                </a:lnTo>
                <a:lnTo>
                  <a:pt x="86" y="346"/>
                </a:lnTo>
                <a:lnTo>
                  <a:pt x="91" y="346"/>
                </a:lnTo>
                <a:lnTo>
                  <a:pt x="96" y="346"/>
                </a:lnTo>
                <a:lnTo>
                  <a:pt x="101" y="346"/>
                </a:lnTo>
                <a:lnTo>
                  <a:pt x="101" y="341"/>
                </a:lnTo>
                <a:lnTo>
                  <a:pt x="106" y="341"/>
                </a:lnTo>
                <a:lnTo>
                  <a:pt x="106" y="336"/>
                </a:lnTo>
                <a:lnTo>
                  <a:pt x="110" y="336"/>
                </a:lnTo>
                <a:lnTo>
                  <a:pt x="110" y="331"/>
                </a:lnTo>
                <a:lnTo>
                  <a:pt x="110" y="327"/>
                </a:lnTo>
                <a:lnTo>
                  <a:pt x="110" y="322"/>
                </a:lnTo>
                <a:lnTo>
                  <a:pt x="110" y="245"/>
                </a:lnTo>
                <a:lnTo>
                  <a:pt x="110" y="144"/>
                </a:lnTo>
                <a:lnTo>
                  <a:pt x="110" y="235"/>
                </a:lnTo>
                <a:lnTo>
                  <a:pt x="115" y="231"/>
                </a:lnTo>
                <a:lnTo>
                  <a:pt x="120" y="231"/>
                </a:lnTo>
                <a:lnTo>
                  <a:pt x="120" y="226"/>
                </a:lnTo>
                <a:lnTo>
                  <a:pt x="125" y="221"/>
                </a:lnTo>
                <a:lnTo>
                  <a:pt x="130" y="216"/>
                </a:lnTo>
                <a:lnTo>
                  <a:pt x="134" y="211"/>
                </a:lnTo>
                <a:lnTo>
                  <a:pt x="139" y="207"/>
                </a:lnTo>
                <a:lnTo>
                  <a:pt x="139" y="202"/>
                </a:lnTo>
                <a:lnTo>
                  <a:pt x="139" y="192"/>
                </a:lnTo>
                <a:lnTo>
                  <a:pt x="139" y="130"/>
                </a:lnTo>
                <a:lnTo>
                  <a:pt x="139" y="125"/>
                </a:lnTo>
                <a:lnTo>
                  <a:pt x="139" y="120"/>
                </a:lnTo>
                <a:lnTo>
                  <a:pt x="139" y="115"/>
                </a:lnTo>
                <a:lnTo>
                  <a:pt x="139" y="111"/>
                </a:lnTo>
                <a:lnTo>
                  <a:pt x="134" y="106"/>
                </a:lnTo>
                <a:lnTo>
                  <a:pt x="130" y="106"/>
                </a:lnTo>
                <a:lnTo>
                  <a:pt x="125" y="101"/>
                </a:lnTo>
                <a:lnTo>
                  <a:pt x="115" y="96"/>
                </a:lnTo>
              </a:path>
            </a:pathLst>
          </a:custGeom>
          <a:solidFill>
            <a:schemeClr val="accent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2043113" y="1958433"/>
            <a:ext cx="160337" cy="444500"/>
            <a:chOff x="2064" y="960"/>
            <a:chExt cx="140" cy="346"/>
          </a:xfrm>
        </p:grpSpPr>
        <p:sp>
          <p:nvSpPr>
            <p:cNvPr id="18669" name="Freeform 7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70" name="Freeform 8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rgbClr val="00FF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3605213" y="1526633"/>
            <a:ext cx="158750" cy="444500"/>
            <a:chOff x="2064" y="960"/>
            <a:chExt cx="140" cy="346"/>
          </a:xfrm>
        </p:grpSpPr>
        <p:sp>
          <p:nvSpPr>
            <p:cNvPr id="18667" name="Freeform 10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68" name="Freeform 11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 noChangeAspect="1"/>
          </p:cNvGrpSpPr>
          <p:nvPr/>
        </p:nvGrpSpPr>
        <p:grpSpPr bwMode="auto">
          <a:xfrm>
            <a:off x="4051300" y="2307683"/>
            <a:ext cx="158750" cy="444500"/>
            <a:chOff x="2064" y="960"/>
            <a:chExt cx="140" cy="346"/>
          </a:xfrm>
        </p:grpSpPr>
        <p:sp>
          <p:nvSpPr>
            <p:cNvPr id="18665" name="Freeform 13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66" name="Freeform 14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225675" y="2307683"/>
            <a:ext cx="160338" cy="444500"/>
            <a:chOff x="2064" y="960"/>
            <a:chExt cx="140" cy="346"/>
          </a:xfrm>
        </p:grpSpPr>
        <p:sp>
          <p:nvSpPr>
            <p:cNvPr id="18663" name="Freeform 16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64" name="Freeform 17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8"/>
          <p:cNvGrpSpPr>
            <a:grpSpLocks noChangeAspect="1"/>
          </p:cNvGrpSpPr>
          <p:nvPr/>
        </p:nvGrpSpPr>
        <p:grpSpPr bwMode="auto">
          <a:xfrm>
            <a:off x="2235200" y="2793458"/>
            <a:ext cx="158750" cy="444500"/>
            <a:chOff x="2064" y="960"/>
            <a:chExt cx="140" cy="346"/>
          </a:xfrm>
        </p:grpSpPr>
        <p:sp>
          <p:nvSpPr>
            <p:cNvPr id="18661" name="Freeform 19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62" name="Freeform 20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1"/>
          <p:cNvGrpSpPr>
            <a:grpSpLocks noChangeAspect="1"/>
          </p:cNvGrpSpPr>
          <p:nvPr/>
        </p:nvGrpSpPr>
        <p:grpSpPr bwMode="auto">
          <a:xfrm>
            <a:off x="2552700" y="2698208"/>
            <a:ext cx="158750" cy="444500"/>
            <a:chOff x="2064" y="960"/>
            <a:chExt cx="140" cy="346"/>
          </a:xfrm>
        </p:grpSpPr>
        <p:sp>
          <p:nvSpPr>
            <p:cNvPr id="18659" name="Freeform 22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rgbClr val="0000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60" name="Freeform 23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rgbClr val="000099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24"/>
          <p:cNvGrpSpPr>
            <a:grpSpLocks noChangeAspect="1"/>
          </p:cNvGrpSpPr>
          <p:nvPr/>
        </p:nvGrpSpPr>
        <p:grpSpPr bwMode="auto">
          <a:xfrm>
            <a:off x="1914525" y="2450558"/>
            <a:ext cx="160338" cy="446087"/>
            <a:chOff x="2064" y="960"/>
            <a:chExt cx="140" cy="346"/>
          </a:xfrm>
        </p:grpSpPr>
        <p:sp>
          <p:nvSpPr>
            <p:cNvPr id="18657" name="Freeform 25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58" name="Freeform 26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27"/>
          <p:cNvGrpSpPr>
            <a:grpSpLocks noChangeAspect="1"/>
          </p:cNvGrpSpPr>
          <p:nvPr/>
        </p:nvGrpSpPr>
        <p:grpSpPr bwMode="auto">
          <a:xfrm>
            <a:off x="1914525" y="2944270"/>
            <a:ext cx="160338" cy="444500"/>
            <a:chOff x="2064" y="960"/>
            <a:chExt cx="140" cy="346"/>
          </a:xfrm>
        </p:grpSpPr>
        <p:sp>
          <p:nvSpPr>
            <p:cNvPr id="18655" name="Freeform 28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56" name="Freeform 29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0"/>
          <p:cNvGrpSpPr>
            <a:grpSpLocks noChangeAspect="1"/>
          </p:cNvGrpSpPr>
          <p:nvPr/>
        </p:nvGrpSpPr>
        <p:grpSpPr bwMode="auto">
          <a:xfrm>
            <a:off x="2871788" y="2191795"/>
            <a:ext cx="160337" cy="444500"/>
            <a:chOff x="2064" y="960"/>
            <a:chExt cx="140" cy="346"/>
          </a:xfrm>
        </p:grpSpPr>
        <p:sp>
          <p:nvSpPr>
            <p:cNvPr id="18653" name="Freeform 31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54" name="Freeform 32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33"/>
          <p:cNvGrpSpPr>
            <a:grpSpLocks noChangeAspect="1"/>
          </p:cNvGrpSpPr>
          <p:nvPr/>
        </p:nvGrpSpPr>
        <p:grpSpPr bwMode="auto">
          <a:xfrm>
            <a:off x="3208338" y="2050508"/>
            <a:ext cx="161925" cy="444500"/>
            <a:chOff x="2064" y="960"/>
            <a:chExt cx="140" cy="346"/>
          </a:xfrm>
        </p:grpSpPr>
        <p:sp>
          <p:nvSpPr>
            <p:cNvPr id="18651" name="Freeform 34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52" name="Freeform 35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36"/>
          <p:cNvGrpSpPr>
            <a:grpSpLocks noChangeAspect="1"/>
          </p:cNvGrpSpPr>
          <p:nvPr/>
        </p:nvGrpSpPr>
        <p:grpSpPr bwMode="auto">
          <a:xfrm>
            <a:off x="3690938" y="1999708"/>
            <a:ext cx="160337" cy="444500"/>
            <a:chOff x="2064" y="960"/>
            <a:chExt cx="140" cy="346"/>
          </a:xfrm>
        </p:grpSpPr>
        <p:sp>
          <p:nvSpPr>
            <p:cNvPr id="18649" name="Freeform 37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50" name="Freeform 38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39"/>
          <p:cNvGrpSpPr>
            <a:grpSpLocks noChangeAspect="1"/>
          </p:cNvGrpSpPr>
          <p:nvPr/>
        </p:nvGrpSpPr>
        <p:grpSpPr bwMode="auto">
          <a:xfrm>
            <a:off x="3668713" y="2512470"/>
            <a:ext cx="158750" cy="444500"/>
            <a:chOff x="2064" y="960"/>
            <a:chExt cx="140" cy="346"/>
          </a:xfrm>
        </p:grpSpPr>
        <p:sp>
          <p:nvSpPr>
            <p:cNvPr id="18647" name="Freeform 40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48" name="Freeform 41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42"/>
          <p:cNvGrpSpPr>
            <a:grpSpLocks noChangeAspect="1"/>
          </p:cNvGrpSpPr>
          <p:nvPr/>
        </p:nvGrpSpPr>
        <p:grpSpPr bwMode="auto">
          <a:xfrm>
            <a:off x="4019550" y="2852195"/>
            <a:ext cx="157163" cy="444500"/>
            <a:chOff x="2064" y="960"/>
            <a:chExt cx="140" cy="346"/>
          </a:xfrm>
        </p:grpSpPr>
        <p:sp>
          <p:nvSpPr>
            <p:cNvPr id="18645" name="Freeform 43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46" name="Freeform 44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45"/>
          <p:cNvGrpSpPr>
            <a:grpSpLocks noChangeAspect="1"/>
          </p:cNvGrpSpPr>
          <p:nvPr/>
        </p:nvGrpSpPr>
        <p:grpSpPr bwMode="auto">
          <a:xfrm>
            <a:off x="4572000" y="2307683"/>
            <a:ext cx="160338" cy="444500"/>
            <a:chOff x="2064" y="960"/>
            <a:chExt cx="140" cy="346"/>
          </a:xfrm>
        </p:grpSpPr>
        <p:sp>
          <p:nvSpPr>
            <p:cNvPr id="18643" name="Freeform 46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44" name="Freeform 47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48"/>
          <p:cNvGrpSpPr>
            <a:grpSpLocks noChangeAspect="1"/>
          </p:cNvGrpSpPr>
          <p:nvPr/>
        </p:nvGrpSpPr>
        <p:grpSpPr bwMode="auto">
          <a:xfrm>
            <a:off x="4435475" y="2828383"/>
            <a:ext cx="158750" cy="444500"/>
            <a:chOff x="2064" y="960"/>
            <a:chExt cx="140" cy="346"/>
          </a:xfrm>
        </p:grpSpPr>
        <p:sp>
          <p:nvSpPr>
            <p:cNvPr id="18641" name="Freeform 49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42" name="Freeform 50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51"/>
          <p:cNvGrpSpPr>
            <a:grpSpLocks noChangeAspect="1"/>
          </p:cNvGrpSpPr>
          <p:nvPr/>
        </p:nvGrpSpPr>
        <p:grpSpPr bwMode="auto">
          <a:xfrm>
            <a:off x="5051425" y="2860133"/>
            <a:ext cx="160338" cy="444500"/>
            <a:chOff x="2064" y="960"/>
            <a:chExt cx="140" cy="346"/>
          </a:xfrm>
        </p:grpSpPr>
        <p:sp>
          <p:nvSpPr>
            <p:cNvPr id="18639" name="Freeform 52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40" name="Freeform 53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54"/>
          <p:cNvGrpSpPr>
            <a:grpSpLocks noChangeAspect="1"/>
          </p:cNvGrpSpPr>
          <p:nvPr/>
        </p:nvGrpSpPr>
        <p:grpSpPr bwMode="auto">
          <a:xfrm>
            <a:off x="3613150" y="3282408"/>
            <a:ext cx="160338" cy="446087"/>
            <a:chOff x="2064" y="960"/>
            <a:chExt cx="140" cy="346"/>
          </a:xfrm>
        </p:grpSpPr>
        <p:sp>
          <p:nvSpPr>
            <p:cNvPr id="18637" name="Freeform 55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38" name="Freeform 56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57"/>
          <p:cNvGrpSpPr>
            <a:grpSpLocks noChangeAspect="1"/>
          </p:cNvGrpSpPr>
          <p:nvPr/>
        </p:nvGrpSpPr>
        <p:grpSpPr bwMode="auto">
          <a:xfrm>
            <a:off x="3127375" y="3290345"/>
            <a:ext cx="158750" cy="446088"/>
            <a:chOff x="2064" y="960"/>
            <a:chExt cx="140" cy="346"/>
          </a:xfrm>
        </p:grpSpPr>
        <p:sp>
          <p:nvSpPr>
            <p:cNvPr id="18635" name="Freeform 58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rgbClr val="FF99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36" name="Freeform 59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60"/>
          <p:cNvGrpSpPr>
            <a:grpSpLocks noChangeAspect="1"/>
          </p:cNvGrpSpPr>
          <p:nvPr/>
        </p:nvGrpSpPr>
        <p:grpSpPr bwMode="auto">
          <a:xfrm>
            <a:off x="3092450" y="2420395"/>
            <a:ext cx="160338" cy="444500"/>
            <a:chOff x="2064" y="960"/>
            <a:chExt cx="140" cy="346"/>
          </a:xfrm>
        </p:grpSpPr>
        <p:sp>
          <p:nvSpPr>
            <p:cNvPr id="18633" name="Freeform 61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34" name="Freeform 62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63"/>
          <p:cNvGrpSpPr>
            <a:grpSpLocks noChangeAspect="1"/>
          </p:cNvGrpSpPr>
          <p:nvPr/>
        </p:nvGrpSpPr>
        <p:grpSpPr bwMode="auto">
          <a:xfrm>
            <a:off x="3979863" y="1647283"/>
            <a:ext cx="157162" cy="446087"/>
            <a:chOff x="2064" y="960"/>
            <a:chExt cx="140" cy="346"/>
          </a:xfrm>
        </p:grpSpPr>
        <p:sp>
          <p:nvSpPr>
            <p:cNvPr id="18631" name="Freeform 64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32" name="Freeform 65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rgbClr val="000099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66"/>
          <p:cNvGrpSpPr>
            <a:grpSpLocks noChangeAspect="1"/>
          </p:cNvGrpSpPr>
          <p:nvPr/>
        </p:nvGrpSpPr>
        <p:grpSpPr bwMode="auto">
          <a:xfrm>
            <a:off x="4791075" y="3255420"/>
            <a:ext cx="160338" cy="444500"/>
            <a:chOff x="2064" y="960"/>
            <a:chExt cx="140" cy="346"/>
          </a:xfrm>
        </p:grpSpPr>
        <p:sp>
          <p:nvSpPr>
            <p:cNvPr id="18629" name="Freeform 67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30" name="Freeform 68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69"/>
          <p:cNvGrpSpPr>
            <a:grpSpLocks noChangeAspect="1"/>
          </p:cNvGrpSpPr>
          <p:nvPr/>
        </p:nvGrpSpPr>
        <p:grpSpPr bwMode="auto">
          <a:xfrm>
            <a:off x="3459163" y="2901408"/>
            <a:ext cx="158750" cy="442912"/>
            <a:chOff x="2064" y="960"/>
            <a:chExt cx="140" cy="346"/>
          </a:xfrm>
        </p:grpSpPr>
        <p:sp>
          <p:nvSpPr>
            <p:cNvPr id="18627" name="Freeform 70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28" name="Freeform 71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460" name="Freeform 72"/>
          <p:cNvSpPr>
            <a:spLocks noChangeAspect="1"/>
          </p:cNvSpPr>
          <p:nvPr/>
        </p:nvSpPr>
        <p:spPr bwMode="auto">
          <a:xfrm>
            <a:off x="4260850" y="2502945"/>
            <a:ext cx="160338" cy="444500"/>
          </a:xfrm>
          <a:custGeom>
            <a:avLst/>
            <a:gdLst>
              <a:gd name="T0" fmla="*/ 110 w 139"/>
              <a:gd name="T1" fmla="*/ 96 h 346"/>
              <a:gd name="T2" fmla="*/ 96 w 139"/>
              <a:gd name="T3" fmla="*/ 87 h 346"/>
              <a:gd name="T4" fmla="*/ 91 w 139"/>
              <a:gd name="T5" fmla="*/ 82 h 346"/>
              <a:gd name="T6" fmla="*/ 91 w 139"/>
              <a:gd name="T7" fmla="*/ 72 h 346"/>
              <a:gd name="T8" fmla="*/ 96 w 139"/>
              <a:gd name="T9" fmla="*/ 67 h 346"/>
              <a:gd name="T10" fmla="*/ 106 w 139"/>
              <a:gd name="T11" fmla="*/ 58 h 346"/>
              <a:gd name="T12" fmla="*/ 106 w 139"/>
              <a:gd name="T13" fmla="*/ 48 h 346"/>
              <a:gd name="T14" fmla="*/ 106 w 139"/>
              <a:gd name="T15" fmla="*/ 43 h 346"/>
              <a:gd name="T16" fmla="*/ 101 w 139"/>
              <a:gd name="T17" fmla="*/ 24 h 346"/>
              <a:gd name="T18" fmla="*/ 91 w 139"/>
              <a:gd name="T19" fmla="*/ 10 h 346"/>
              <a:gd name="T20" fmla="*/ 77 w 139"/>
              <a:gd name="T21" fmla="*/ 0 h 346"/>
              <a:gd name="T22" fmla="*/ 62 w 139"/>
              <a:gd name="T23" fmla="*/ 0 h 346"/>
              <a:gd name="T24" fmla="*/ 48 w 139"/>
              <a:gd name="T25" fmla="*/ 10 h 346"/>
              <a:gd name="T26" fmla="*/ 38 w 139"/>
              <a:gd name="T27" fmla="*/ 24 h 346"/>
              <a:gd name="T28" fmla="*/ 34 w 139"/>
              <a:gd name="T29" fmla="*/ 43 h 346"/>
              <a:gd name="T30" fmla="*/ 34 w 139"/>
              <a:gd name="T31" fmla="*/ 48 h 346"/>
              <a:gd name="T32" fmla="*/ 38 w 139"/>
              <a:gd name="T33" fmla="*/ 58 h 346"/>
              <a:gd name="T34" fmla="*/ 43 w 139"/>
              <a:gd name="T35" fmla="*/ 67 h 346"/>
              <a:gd name="T36" fmla="*/ 48 w 139"/>
              <a:gd name="T37" fmla="*/ 72 h 346"/>
              <a:gd name="T38" fmla="*/ 48 w 139"/>
              <a:gd name="T39" fmla="*/ 82 h 346"/>
              <a:gd name="T40" fmla="*/ 48 w 139"/>
              <a:gd name="T41" fmla="*/ 87 h 346"/>
              <a:gd name="T42" fmla="*/ 34 w 139"/>
              <a:gd name="T43" fmla="*/ 96 h 346"/>
              <a:gd name="T44" fmla="*/ 19 w 139"/>
              <a:gd name="T45" fmla="*/ 101 h 346"/>
              <a:gd name="T46" fmla="*/ 5 w 139"/>
              <a:gd name="T47" fmla="*/ 111 h 346"/>
              <a:gd name="T48" fmla="*/ 0 w 139"/>
              <a:gd name="T49" fmla="*/ 125 h 346"/>
              <a:gd name="T50" fmla="*/ 0 w 139"/>
              <a:gd name="T51" fmla="*/ 130 h 346"/>
              <a:gd name="T52" fmla="*/ 0 w 139"/>
              <a:gd name="T53" fmla="*/ 202 h 346"/>
              <a:gd name="T54" fmla="*/ 10 w 139"/>
              <a:gd name="T55" fmla="*/ 221 h 346"/>
              <a:gd name="T56" fmla="*/ 24 w 139"/>
              <a:gd name="T57" fmla="*/ 231 h 346"/>
              <a:gd name="T58" fmla="*/ 29 w 139"/>
              <a:gd name="T59" fmla="*/ 235 h 346"/>
              <a:gd name="T60" fmla="*/ 29 w 139"/>
              <a:gd name="T61" fmla="*/ 322 h 346"/>
              <a:gd name="T62" fmla="*/ 29 w 139"/>
              <a:gd name="T63" fmla="*/ 331 h 346"/>
              <a:gd name="T64" fmla="*/ 34 w 139"/>
              <a:gd name="T65" fmla="*/ 341 h 346"/>
              <a:gd name="T66" fmla="*/ 43 w 139"/>
              <a:gd name="T67" fmla="*/ 346 h 346"/>
              <a:gd name="T68" fmla="*/ 48 w 139"/>
              <a:gd name="T69" fmla="*/ 346 h 346"/>
              <a:gd name="T70" fmla="*/ 58 w 139"/>
              <a:gd name="T71" fmla="*/ 346 h 346"/>
              <a:gd name="T72" fmla="*/ 67 w 139"/>
              <a:gd name="T73" fmla="*/ 336 h 346"/>
              <a:gd name="T74" fmla="*/ 67 w 139"/>
              <a:gd name="T75" fmla="*/ 327 h 346"/>
              <a:gd name="T76" fmla="*/ 72 w 139"/>
              <a:gd name="T77" fmla="*/ 192 h 346"/>
              <a:gd name="T78" fmla="*/ 72 w 139"/>
              <a:gd name="T79" fmla="*/ 327 h 346"/>
              <a:gd name="T80" fmla="*/ 77 w 139"/>
              <a:gd name="T81" fmla="*/ 336 h 346"/>
              <a:gd name="T82" fmla="*/ 82 w 139"/>
              <a:gd name="T83" fmla="*/ 346 h 346"/>
              <a:gd name="T84" fmla="*/ 91 w 139"/>
              <a:gd name="T85" fmla="*/ 346 h 346"/>
              <a:gd name="T86" fmla="*/ 96 w 139"/>
              <a:gd name="T87" fmla="*/ 346 h 346"/>
              <a:gd name="T88" fmla="*/ 106 w 139"/>
              <a:gd name="T89" fmla="*/ 341 h 346"/>
              <a:gd name="T90" fmla="*/ 110 w 139"/>
              <a:gd name="T91" fmla="*/ 331 h 346"/>
              <a:gd name="T92" fmla="*/ 110 w 139"/>
              <a:gd name="T93" fmla="*/ 245 h 346"/>
              <a:gd name="T94" fmla="*/ 110 w 139"/>
              <a:gd name="T95" fmla="*/ 235 h 346"/>
              <a:gd name="T96" fmla="*/ 120 w 139"/>
              <a:gd name="T97" fmla="*/ 231 h 346"/>
              <a:gd name="T98" fmla="*/ 130 w 139"/>
              <a:gd name="T99" fmla="*/ 216 h 346"/>
              <a:gd name="T100" fmla="*/ 139 w 139"/>
              <a:gd name="T101" fmla="*/ 202 h 346"/>
              <a:gd name="T102" fmla="*/ 139 w 139"/>
              <a:gd name="T103" fmla="*/ 130 h 346"/>
              <a:gd name="T104" fmla="*/ 139 w 139"/>
              <a:gd name="T105" fmla="*/ 125 h 346"/>
              <a:gd name="T106" fmla="*/ 139 w 139"/>
              <a:gd name="T107" fmla="*/ 111 h 346"/>
              <a:gd name="T108" fmla="*/ 125 w 139"/>
              <a:gd name="T109" fmla="*/ 101 h 3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"/>
              <a:gd name="T166" fmla="*/ 0 h 346"/>
              <a:gd name="T167" fmla="*/ 139 w 139"/>
              <a:gd name="T168" fmla="*/ 346 h 3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" h="346">
                <a:moveTo>
                  <a:pt x="115" y="96"/>
                </a:moveTo>
                <a:lnTo>
                  <a:pt x="115" y="96"/>
                </a:lnTo>
                <a:lnTo>
                  <a:pt x="110" y="96"/>
                </a:lnTo>
                <a:lnTo>
                  <a:pt x="106" y="91"/>
                </a:lnTo>
                <a:lnTo>
                  <a:pt x="101" y="91"/>
                </a:lnTo>
                <a:lnTo>
                  <a:pt x="96" y="87"/>
                </a:lnTo>
                <a:lnTo>
                  <a:pt x="91" y="82"/>
                </a:lnTo>
                <a:lnTo>
                  <a:pt x="91" y="77"/>
                </a:lnTo>
                <a:lnTo>
                  <a:pt x="91" y="72"/>
                </a:lnTo>
                <a:lnTo>
                  <a:pt x="96" y="72"/>
                </a:lnTo>
                <a:lnTo>
                  <a:pt x="96" y="67"/>
                </a:lnTo>
                <a:lnTo>
                  <a:pt x="101" y="63"/>
                </a:lnTo>
                <a:lnTo>
                  <a:pt x="106" y="58"/>
                </a:lnTo>
                <a:lnTo>
                  <a:pt x="106" y="53"/>
                </a:lnTo>
                <a:lnTo>
                  <a:pt x="106" y="48"/>
                </a:lnTo>
                <a:lnTo>
                  <a:pt x="106" y="43"/>
                </a:lnTo>
                <a:lnTo>
                  <a:pt x="106" y="34"/>
                </a:lnTo>
                <a:lnTo>
                  <a:pt x="106" y="29"/>
                </a:lnTo>
                <a:lnTo>
                  <a:pt x="101" y="24"/>
                </a:lnTo>
                <a:lnTo>
                  <a:pt x="101" y="19"/>
                </a:lnTo>
                <a:lnTo>
                  <a:pt x="96" y="15"/>
                </a:lnTo>
                <a:lnTo>
                  <a:pt x="91" y="10"/>
                </a:lnTo>
                <a:lnTo>
                  <a:pt x="86" y="5"/>
                </a:lnTo>
                <a:lnTo>
                  <a:pt x="82" y="5"/>
                </a:lnTo>
                <a:lnTo>
                  <a:pt x="77" y="0"/>
                </a:lnTo>
                <a:lnTo>
                  <a:pt x="72" y="0"/>
                </a:lnTo>
                <a:lnTo>
                  <a:pt x="62" y="0"/>
                </a:lnTo>
                <a:lnTo>
                  <a:pt x="58" y="5"/>
                </a:lnTo>
                <a:lnTo>
                  <a:pt x="53" y="5"/>
                </a:lnTo>
                <a:lnTo>
                  <a:pt x="48" y="10"/>
                </a:lnTo>
                <a:lnTo>
                  <a:pt x="43" y="15"/>
                </a:lnTo>
                <a:lnTo>
                  <a:pt x="38" y="19"/>
                </a:lnTo>
                <a:lnTo>
                  <a:pt x="38" y="24"/>
                </a:lnTo>
                <a:lnTo>
                  <a:pt x="34" y="29"/>
                </a:lnTo>
                <a:lnTo>
                  <a:pt x="34" y="34"/>
                </a:lnTo>
                <a:lnTo>
                  <a:pt x="34" y="43"/>
                </a:lnTo>
                <a:lnTo>
                  <a:pt x="34" y="48"/>
                </a:lnTo>
                <a:lnTo>
                  <a:pt x="34" y="53"/>
                </a:lnTo>
                <a:lnTo>
                  <a:pt x="38" y="58"/>
                </a:lnTo>
                <a:lnTo>
                  <a:pt x="38" y="63"/>
                </a:lnTo>
                <a:lnTo>
                  <a:pt x="43" y="67"/>
                </a:lnTo>
                <a:lnTo>
                  <a:pt x="48" y="72"/>
                </a:lnTo>
                <a:lnTo>
                  <a:pt x="48" y="77"/>
                </a:lnTo>
                <a:lnTo>
                  <a:pt x="48" y="82"/>
                </a:lnTo>
                <a:lnTo>
                  <a:pt x="48" y="87"/>
                </a:lnTo>
                <a:lnTo>
                  <a:pt x="43" y="91"/>
                </a:lnTo>
                <a:lnTo>
                  <a:pt x="38" y="91"/>
                </a:lnTo>
                <a:lnTo>
                  <a:pt x="34" y="96"/>
                </a:lnTo>
                <a:lnTo>
                  <a:pt x="29" y="96"/>
                </a:lnTo>
                <a:lnTo>
                  <a:pt x="19" y="101"/>
                </a:lnTo>
                <a:lnTo>
                  <a:pt x="14" y="106"/>
                </a:lnTo>
                <a:lnTo>
                  <a:pt x="10" y="106"/>
                </a:lnTo>
                <a:lnTo>
                  <a:pt x="5" y="111"/>
                </a:lnTo>
                <a:lnTo>
                  <a:pt x="5" y="115"/>
                </a:lnTo>
                <a:lnTo>
                  <a:pt x="0" y="120"/>
                </a:lnTo>
                <a:lnTo>
                  <a:pt x="0" y="125"/>
                </a:lnTo>
                <a:lnTo>
                  <a:pt x="0" y="130"/>
                </a:lnTo>
                <a:lnTo>
                  <a:pt x="0" y="192"/>
                </a:lnTo>
                <a:lnTo>
                  <a:pt x="0" y="202"/>
                </a:lnTo>
                <a:lnTo>
                  <a:pt x="5" y="207"/>
                </a:lnTo>
                <a:lnTo>
                  <a:pt x="10" y="211"/>
                </a:lnTo>
                <a:lnTo>
                  <a:pt x="10" y="221"/>
                </a:lnTo>
                <a:lnTo>
                  <a:pt x="14" y="221"/>
                </a:lnTo>
                <a:lnTo>
                  <a:pt x="19" y="226"/>
                </a:lnTo>
                <a:lnTo>
                  <a:pt x="24" y="231"/>
                </a:lnTo>
                <a:lnTo>
                  <a:pt x="29" y="231"/>
                </a:lnTo>
                <a:lnTo>
                  <a:pt x="29" y="235"/>
                </a:lnTo>
                <a:lnTo>
                  <a:pt x="29" y="144"/>
                </a:lnTo>
                <a:lnTo>
                  <a:pt x="29" y="245"/>
                </a:lnTo>
                <a:lnTo>
                  <a:pt x="29" y="322"/>
                </a:lnTo>
                <a:lnTo>
                  <a:pt x="29" y="327"/>
                </a:lnTo>
                <a:lnTo>
                  <a:pt x="29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6"/>
                </a:lnTo>
                <a:lnTo>
                  <a:pt x="43" y="346"/>
                </a:lnTo>
                <a:lnTo>
                  <a:pt x="48" y="346"/>
                </a:lnTo>
                <a:lnTo>
                  <a:pt x="53" y="346"/>
                </a:lnTo>
                <a:lnTo>
                  <a:pt x="58" y="346"/>
                </a:lnTo>
                <a:lnTo>
                  <a:pt x="62" y="341"/>
                </a:lnTo>
                <a:lnTo>
                  <a:pt x="67" y="336"/>
                </a:lnTo>
                <a:lnTo>
                  <a:pt x="67" y="331"/>
                </a:lnTo>
                <a:lnTo>
                  <a:pt x="67" y="327"/>
                </a:lnTo>
                <a:lnTo>
                  <a:pt x="72" y="322"/>
                </a:lnTo>
                <a:lnTo>
                  <a:pt x="72" y="192"/>
                </a:lnTo>
                <a:lnTo>
                  <a:pt x="72" y="322"/>
                </a:lnTo>
                <a:lnTo>
                  <a:pt x="72" y="327"/>
                </a:lnTo>
                <a:lnTo>
                  <a:pt x="72" y="331"/>
                </a:lnTo>
                <a:lnTo>
                  <a:pt x="72" y="336"/>
                </a:lnTo>
                <a:lnTo>
                  <a:pt x="77" y="336"/>
                </a:lnTo>
                <a:lnTo>
                  <a:pt x="77" y="341"/>
                </a:lnTo>
                <a:lnTo>
                  <a:pt x="82" y="346"/>
                </a:lnTo>
                <a:lnTo>
                  <a:pt x="86" y="346"/>
                </a:lnTo>
                <a:lnTo>
                  <a:pt x="91" y="346"/>
                </a:lnTo>
                <a:lnTo>
                  <a:pt x="96" y="346"/>
                </a:lnTo>
                <a:lnTo>
                  <a:pt x="101" y="346"/>
                </a:lnTo>
                <a:lnTo>
                  <a:pt x="101" y="341"/>
                </a:lnTo>
                <a:lnTo>
                  <a:pt x="106" y="341"/>
                </a:lnTo>
                <a:lnTo>
                  <a:pt x="106" y="336"/>
                </a:lnTo>
                <a:lnTo>
                  <a:pt x="110" y="336"/>
                </a:lnTo>
                <a:lnTo>
                  <a:pt x="110" y="331"/>
                </a:lnTo>
                <a:lnTo>
                  <a:pt x="110" y="327"/>
                </a:lnTo>
                <a:lnTo>
                  <a:pt x="110" y="322"/>
                </a:lnTo>
                <a:lnTo>
                  <a:pt x="110" y="245"/>
                </a:lnTo>
                <a:lnTo>
                  <a:pt x="110" y="144"/>
                </a:lnTo>
                <a:lnTo>
                  <a:pt x="110" y="235"/>
                </a:lnTo>
                <a:lnTo>
                  <a:pt x="115" y="231"/>
                </a:lnTo>
                <a:lnTo>
                  <a:pt x="120" y="231"/>
                </a:lnTo>
                <a:lnTo>
                  <a:pt x="120" y="226"/>
                </a:lnTo>
                <a:lnTo>
                  <a:pt x="125" y="221"/>
                </a:lnTo>
                <a:lnTo>
                  <a:pt x="130" y="216"/>
                </a:lnTo>
                <a:lnTo>
                  <a:pt x="134" y="211"/>
                </a:lnTo>
                <a:lnTo>
                  <a:pt x="139" y="207"/>
                </a:lnTo>
                <a:lnTo>
                  <a:pt x="139" y="202"/>
                </a:lnTo>
                <a:lnTo>
                  <a:pt x="139" y="192"/>
                </a:lnTo>
                <a:lnTo>
                  <a:pt x="139" y="130"/>
                </a:lnTo>
                <a:lnTo>
                  <a:pt x="139" y="125"/>
                </a:lnTo>
                <a:lnTo>
                  <a:pt x="139" y="120"/>
                </a:lnTo>
                <a:lnTo>
                  <a:pt x="139" y="115"/>
                </a:lnTo>
                <a:lnTo>
                  <a:pt x="139" y="111"/>
                </a:lnTo>
                <a:lnTo>
                  <a:pt x="134" y="106"/>
                </a:lnTo>
                <a:lnTo>
                  <a:pt x="130" y="106"/>
                </a:lnTo>
                <a:lnTo>
                  <a:pt x="125" y="101"/>
                </a:lnTo>
                <a:lnTo>
                  <a:pt x="115" y="96"/>
                </a:lnTo>
              </a:path>
            </a:pathLst>
          </a:custGeom>
          <a:solidFill>
            <a:schemeClr val="accent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1" name="Freeform 73"/>
          <p:cNvSpPr>
            <a:spLocks noChangeAspect="1"/>
          </p:cNvSpPr>
          <p:nvPr/>
        </p:nvSpPr>
        <p:spPr bwMode="auto">
          <a:xfrm>
            <a:off x="4545013" y="3376070"/>
            <a:ext cx="158750" cy="442913"/>
          </a:xfrm>
          <a:custGeom>
            <a:avLst/>
            <a:gdLst>
              <a:gd name="T0" fmla="*/ 110 w 139"/>
              <a:gd name="T1" fmla="*/ 96 h 346"/>
              <a:gd name="T2" fmla="*/ 96 w 139"/>
              <a:gd name="T3" fmla="*/ 87 h 346"/>
              <a:gd name="T4" fmla="*/ 91 w 139"/>
              <a:gd name="T5" fmla="*/ 82 h 346"/>
              <a:gd name="T6" fmla="*/ 91 w 139"/>
              <a:gd name="T7" fmla="*/ 72 h 346"/>
              <a:gd name="T8" fmla="*/ 96 w 139"/>
              <a:gd name="T9" fmla="*/ 67 h 346"/>
              <a:gd name="T10" fmla="*/ 106 w 139"/>
              <a:gd name="T11" fmla="*/ 58 h 346"/>
              <a:gd name="T12" fmla="*/ 106 w 139"/>
              <a:gd name="T13" fmla="*/ 48 h 346"/>
              <a:gd name="T14" fmla="*/ 106 w 139"/>
              <a:gd name="T15" fmla="*/ 43 h 346"/>
              <a:gd name="T16" fmla="*/ 101 w 139"/>
              <a:gd name="T17" fmla="*/ 24 h 346"/>
              <a:gd name="T18" fmla="*/ 91 w 139"/>
              <a:gd name="T19" fmla="*/ 10 h 346"/>
              <a:gd name="T20" fmla="*/ 77 w 139"/>
              <a:gd name="T21" fmla="*/ 0 h 346"/>
              <a:gd name="T22" fmla="*/ 62 w 139"/>
              <a:gd name="T23" fmla="*/ 0 h 346"/>
              <a:gd name="T24" fmla="*/ 48 w 139"/>
              <a:gd name="T25" fmla="*/ 10 h 346"/>
              <a:gd name="T26" fmla="*/ 38 w 139"/>
              <a:gd name="T27" fmla="*/ 24 h 346"/>
              <a:gd name="T28" fmla="*/ 34 w 139"/>
              <a:gd name="T29" fmla="*/ 43 h 346"/>
              <a:gd name="T30" fmla="*/ 34 w 139"/>
              <a:gd name="T31" fmla="*/ 48 h 346"/>
              <a:gd name="T32" fmla="*/ 38 w 139"/>
              <a:gd name="T33" fmla="*/ 58 h 346"/>
              <a:gd name="T34" fmla="*/ 43 w 139"/>
              <a:gd name="T35" fmla="*/ 67 h 346"/>
              <a:gd name="T36" fmla="*/ 48 w 139"/>
              <a:gd name="T37" fmla="*/ 72 h 346"/>
              <a:gd name="T38" fmla="*/ 48 w 139"/>
              <a:gd name="T39" fmla="*/ 82 h 346"/>
              <a:gd name="T40" fmla="*/ 48 w 139"/>
              <a:gd name="T41" fmla="*/ 87 h 346"/>
              <a:gd name="T42" fmla="*/ 34 w 139"/>
              <a:gd name="T43" fmla="*/ 96 h 346"/>
              <a:gd name="T44" fmla="*/ 19 w 139"/>
              <a:gd name="T45" fmla="*/ 101 h 346"/>
              <a:gd name="T46" fmla="*/ 5 w 139"/>
              <a:gd name="T47" fmla="*/ 111 h 346"/>
              <a:gd name="T48" fmla="*/ 0 w 139"/>
              <a:gd name="T49" fmla="*/ 125 h 346"/>
              <a:gd name="T50" fmla="*/ 0 w 139"/>
              <a:gd name="T51" fmla="*/ 130 h 346"/>
              <a:gd name="T52" fmla="*/ 0 w 139"/>
              <a:gd name="T53" fmla="*/ 202 h 346"/>
              <a:gd name="T54" fmla="*/ 10 w 139"/>
              <a:gd name="T55" fmla="*/ 221 h 346"/>
              <a:gd name="T56" fmla="*/ 24 w 139"/>
              <a:gd name="T57" fmla="*/ 231 h 346"/>
              <a:gd name="T58" fmla="*/ 29 w 139"/>
              <a:gd name="T59" fmla="*/ 235 h 346"/>
              <a:gd name="T60" fmla="*/ 29 w 139"/>
              <a:gd name="T61" fmla="*/ 322 h 346"/>
              <a:gd name="T62" fmla="*/ 29 w 139"/>
              <a:gd name="T63" fmla="*/ 331 h 346"/>
              <a:gd name="T64" fmla="*/ 34 w 139"/>
              <a:gd name="T65" fmla="*/ 341 h 346"/>
              <a:gd name="T66" fmla="*/ 43 w 139"/>
              <a:gd name="T67" fmla="*/ 346 h 346"/>
              <a:gd name="T68" fmla="*/ 48 w 139"/>
              <a:gd name="T69" fmla="*/ 346 h 346"/>
              <a:gd name="T70" fmla="*/ 58 w 139"/>
              <a:gd name="T71" fmla="*/ 346 h 346"/>
              <a:gd name="T72" fmla="*/ 67 w 139"/>
              <a:gd name="T73" fmla="*/ 336 h 346"/>
              <a:gd name="T74" fmla="*/ 67 w 139"/>
              <a:gd name="T75" fmla="*/ 327 h 346"/>
              <a:gd name="T76" fmla="*/ 72 w 139"/>
              <a:gd name="T77" fmla="*/ 192 h 346"/>
              <a:gd name="T78" fmla="*/ 72 w 139"/>
              <a:gd name="T79" fmla="*/ 327 h 346"/>
              <a:gd name="T80" fmla="*/ 77 w 139"/>
              <a:gd name="T81" fmla="*/ 336 h 346"/>
              <a:gd name="T82" fmla="*/ 82 w 139"/>
              <a:gd name="T83" fmla="*/ 346 h 346"/>
              <a:gd name="T84" fmla="*/ 91 w 139"/>
              <a:gd name="T85" fmla="*/ 346 h 346"/>
              <a:gd name="T86" fmla="*/ 96 w 139"/>
              <a:gd name="T87" fmla="*/ 346 h 346"/>
              <a:gd name="T88" fmla="*/ 106 w 139"/>
              <a:gd name="T89" fmla="*/ 341 h 346"/>
              <a:gd name="T90" fmla="*/ 110 w 139"/>
              <a:gd name="T91" fmla="*/ 331 h 346"/>
              <a:gd name="T92" fmla="*/ 110 w 139"/>
              <a:gd name="T93" fmla="*/ 245 h 346"/>
              <a:gd name="T94" fmla="*/ 110 w 139"/>
              <a:gd name="T95" fmla="*/ 235 h 346"/>
              <a:gd name="T96" fmla="*/ 120 w 139"/>
              <a:gd name="T97" fmla="*/ 231 h 346"/>
              <a:gd name="T98" fmla="*/ 130 w 139"/>
              <a:gd name="T99" fmla="*/ 216 h 346"/>
              <a:gd name="T100" fmla="*/ 139 w 139"/>
              <a:gd name="T101" fmla="*/ 202 h 346"/>
              <a:gd name="T102" fmla="*/ 139 w 139"/>
              <a:gd name="T103" fmla="*/ 130 h 346"/>
              <a:gd name="T104" fmla="*/ 139 w 139"/>
              <a:gd name="T105" fmla="*/ 125 h 346"/>
              <a:gd name="T106" fmla="*/ 139 w 139"/>
              <a:gd name="T107" fmla="*/ 111 h 346"/>
              <a:gd name="T108" fmla="*/ 125 w 139"/>
              <a:gd name="T109" fmla="*/ 101 h 3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"/>
              <a:gd name="T166" fmla="*/ 0 h 346"/>
              <a:gd name="T167" fmla="*/ 139 w 139"/>
              <a:gd name="T168" fmla="*/ 346 h 3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" h="346">
                <a:moveTo>
                  <a:pt x="115" y="96"/>
                </a:moveTo>
                <a:lnTo>
                  <a:pt x="115" y="96"/>
                </a:lnTo>
                <a:lnTo>
                  <a:pt x="110" y="96"/>
                </a:lnTo>
                <a:lnTo>
                  <a:pt x="106" y="91"/>
                </a:lnTo>
                <a:lnTo>
                  <a:pt x="101" y="91"/>
                </a:lnTo>
                <a:lnTo>
                  <a:pt x="96" y="87"/>
                </a:lnTo>
                <a:lnTo>
                  <a:pt x="91" y="82"/>
                </a:lnTo>
                <a:lnTo>
                  <a:pt x="91" y="77"/>
                </a:lnTo>
                <a:lnTo>
                  <a:pt x="91" y="72"/>
                </a:lnTo>
                <a:lnTo>
                  <a:pt x="96" y="72"/>
                </a:lnTo>
                <a:lnTo>
                  <a:pt x="96" y="67"/>
                </a:lnTo>
                <a:lnTo>
                  <a:pt x="101" y="63"/>
                </a:lnTo>
                <a:lnTo>
                  <a:pt x="106" y="58"/>
                </a:lnTo>
                <a:lnTo>
                  <a:pt x="106" y="53"/>
                </a:lnTo>
                <a:lnTo>
                  <a:pt x="106" y="48"/>
                </a:lnTo>
                <a:lnTo>
                  <a:pt x="106" y="43"/>
                </a:lnTo>
                <a:lnTo>
                  <a:pt x="106" y="34"/>
                </a:lnTo>
                <a:lnTo>
                  <a:pt x="106" y="29"/>
                </a:lnTo>
                <a:lnTo>
                  <a:pt x="101" y="24"/>
                </a:lnTo>
                <a:lnTo>
                  <a:pt x="101" y="19"/>
                </a:lnTo>
                <a:lnTo>
                  <a:pt x="96" y="15"/>
                </a:lnTo>
                <a:lnTo>
                  <a:pt x="91" y="10"/>
                </a:lnTo>
                <a:lnTo>
                  <a:pt x="86" y="5"/>
                </a:lnTo>
                <a:lnTo>
                  <a:pt x="82" y="5"/>
                </a:lnTo>
                <a:lnTo>
                  <a:pt x="77" y="0"/>
                </a:lnTo>
                <a:lnTo>
                  <a:pt x="72" y="0"/>
                </a:lnTo>
                <a:lnTo>
                  <a:pt x="62" y="0"/>
                </a:lnTo>
                <a:lnTo>
                  <a:pt x="58" y="5"/>
                </a:lnTo>
                <a:lnTo>
                  <a:pt x="53" y="5"/>
                </a:lnTo>
                <a:lnTo>
                  <a:pt x="48" y="10"/>
                </a:lnTo>
                <a:lnTo>
                  <a:pt x="43" y="15"/>
                </a:lnTo>
                <a:lnTo>
                  <a:pt x="38" y="19"/>
                </a:lnTo>
                <a:lnTo>
                  <a:pt x="38" y="24"/>
                </a:lnTo>
                <a:lnTo>
                  <a:pt x="34" y="29"/>
                </a:lnTo>
                <a:lnTo>
                  <a:pt x="34" y="34"/>
                </a:lnTo>
                <a:lnTo>
                  <a:pt x="34" y="43"/>
                </a:lnTo>
                <a:lnTo>
                  <a:pt x="34" y="48"/>
                </a:lnTo>
                <a:lnTo>
                  <a:pt x="34" y="53"/>
                </a:lnTo>
                <a:lnTo>
                  <a:pt x="38" y="58"/>
                </a:lnTo>
                <a:lnTo>
                  <a:pt x="38" y="63"/>
                </a:lnTo>
                <a:lnTo>
                  <a:pt x="43" y="67"/>
                </a:lnTo>
                <a:lnTo>
                  <a:pt x="48" y="72"/>
                </a:lnTo>
                <a:lnTo>
                  <a:pt x="48" y="77"/>
                </a:lnTo>
                <a:lnTo>
                  <a:pt x="48" y="82"/>
                </a:lnTo>
                <a:lnTo>
                  <a:pt x="48" y="87"/>
                </a:lnTo>
                <a:lnTo>
                  <a:pt x="43" y="91"/>
                </a:lnTo>
                <a:lnTo>
                  <a:pt x="38" y="91"/>
                </a:lnTo>
                <a:lnTo>
                  <a:pt x="34" y="96"/>
                </a:lnTo>
                <a:lnTo>
                  <a:pt x="29" y="96"/>
                </a:lnTo>
                <a:lnTo>
                  <a:pt x="19" y="101"/>
                </a:lnTo>
                <a:lnTo>
                  <a:pt x="14" y="106"/>
                </a:lnTo>
                <a:lnTo>
                  <a:pt x="10" y="106"/>
                </a:lnTo>
                <a:lnTo>
                  <a:pt x="5" y="111"/>
                </a:lnTo>
                <a:lnTo>
                  <a:pt x="5" y="115"/>
                </a:lnTo>
                <a:lnTo>
                  <a:pt x="0" y="120"/>
                </a:lnTo>
                <a:lnTo>
                  <a:pt x="0" y="125"/>
                </a:lnTo>
                <a:lnTo>
                  <a:pt x="0" y="130"/>
                </a:lnTo>
                <a:lnTo>
                  <a:pt x="0" y="192"/>
                </a:lnTo>
                <a:lnTo>
                  <a:pt x="0" y="202"/>
                </a:lnTo>
                <a:lnTo>
                  <a:pt x="5" y="207"/>
                </a:lnTo>
                <a:lnTo>
                  <a:pt x="10" y="211"/>
                </a:lnTo>
                <a:lnTo>
                  <a:pt x="10" y="221"/>
                </a:lnTo>
                <a:lnTo>
                  <a:pt x="14" y="221"/>
                </a:lnTo>
                <a:lnTo>
                  <a:pt x="19" y="226"/>
                </a:lnTo>
                <a:lnTo>
                  <a:pt x="24" y="231"/>
                </a:lnTo>
                <a:lnTo>
                  <a:pt x="29" y="231"/>
                </a:lnTo>
                <a:lnTo>
                  <a:pt x="29" y="235"/>
                </a:lnTo>
                <a:lnTo>
                  <a:pt x="29" y="144"/>
                </a:lnTo>
                <a:lnTo>
                  <a:pt x="29" y="245"/>
                </a:lnTo>
                <a:lnTo>
                  <a:pt x="29" y="322"/>
                </a:lnTo>
                <a:lnTo>
                  <a:pt x="29" y="327"/>
                </a:lnTo>
                <a:lnTo>
                  <a:pt x="29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6"/>
                </a:lnTo>
                <a:lnTo>
                  <a:pt x="43" y="346"/>
                </a:lnTo>
                <a:lnTo>
                  <a:pt x="48" y="346"/>
                </a:lnTo>
                <a:lnTo>
                  <a:pt x="53" y="346"/>
                </a:lnTo>
                <a:lnTo>
                  <a:pt x="58" y="346"/>
                </a:lnTo>
                <a:lnTo>
                  <a:pt x="62" y="341"/>
                </a:lnTo>
                <a:lnTo>
                  <a:pt x="67" y="336"/>
                </a:lnTo>
                <a:lnTo>
                  <a:pt x="67" y="331"/>
                </a:lnTo>
                <a:lnTo>
                  <a:pt x="67" y="327"/>
                </a:lnTo>
                <a:lnTo>
                  <a:pt x="72" y="322"/>
                </a:lnTo>
                <a:lnTo>
                  <a:pt x="72" y="192"/>
                </a:lnTo>
                <a:lnTo>
                  <a:pt x="72" y="322"/>
                </a:lnTo>
                <a:lnTo>
                  <a:pt x="72" y="327"/>
                </a:lnTo>
                <a:lnTo>
                  <a:pt x="72" y="331"/>
                </a:lnTo>
                <a:lnTo>
                  <a:pt x="72" y="336"/>
                </a:lnTo>
                <a:lnTo>
                  <a:pt x="77" y="336"/>
                </a:lnTo>
                <a:lnTo>
                  <a:pt x="77" y="341"/>
                </a:lnTo>
                <a:lnTo>
                  <a:pt x="82" y="346"/>
                </a:lnTo>
                <a:lnTo>
                  <a:pt x="86" y="346"/>
                </a:lnTo>
                <a:lnTo>
                  <a:pt x="91" y="346"/>
                </a:lnTo>
                <a:lnTo>
                  <a:pt x="96" y="346"/>
                </a:lnTo>
                <a:lnTo>
                  <a:pt x="101" y="346"/>
                </a:lnTo>
                <a:lnTo>
                  <a:pt x="101" y="341"/>
                </a:lnTo>
                <a:lnTo>
                  <a:pt x="106" y="341"/>
                </a:lnTo>
                <a:lnTo>
                  <a:pt x="106" y="336"/>
                </a:lnTo>
                <a:lnTo>
                  <a:pt x="110" y="336"/>
                </a:lnTo>
                <a:lnTo>
                  <a:pt x="110" y="331"/>
                </a:lnTo>
                <a:lnTo>
                  <a:pt x="110" y="327"/>
                </a:lnTo>
                <a:lnTo>
                  <a:pt x="110" y="322"/>
                </a:lnTo>
                <a:lnTo>
                  <a:pt x="110" y="245"/>
                </a:lnTo>
                <a:lnTo>
                  <a:pt x="110" y="144"/>
                </a:lnTo>
                <a:lnTo>
                  <a:pt x="110" y="235"/>
                </a:lnTo>
                <a:lnTo>
                  <a:pt x="115" y="231"/>
                </a:lnTo>
                <a:lnTo>
                  <a:pt x="120" y="231"/>
                </a:lnTo>
                <a:lnTo>
                  <a:pt x="120" y="226"/>
                </a:lnTo>
                <a:lnTo>
                  <a:pt x="125" y="221"/>
                </a:lnTo>
                <a:lnTo>
                  <a:pt x="130" y="216"/>
                </a:lnTo>
                <a:lnTo>
                  <a:pt x="134" y="211"/>
                </a:lnTo>
                <a:lnTo>
                  <a:pt x="139" y="207"/>
                </a:lnTo>
                <a:lnTo>
                  <a:pt x="139" y="202"/>
                </a:lnTo>
                <a:lnTo>
                  <a:pt x="139" y="192"/>
                </a:lnTo>
                <a:lnTo>
                  <a:pt x="139" y="130"/>
                </a:lnTo>
                <a:lnTo>
                  <a:pt x="139" y="125"/>
                </a:lnTo>
                <a:lnTo>
                  <a:pt x="139" y="120"/>
                </a:lnTo>
                <a:lnTo>
                  <a:pt x="139" y="115"/>
                </a:lnTo>
                <a:lnTo>
                  <a:pt x="139" y="111"/>
                </a:lnTo>
                <a:lnTo>
                  <a:pt x="134" y="106"/>
                </a:lnTo>
                <a:lnTo>
                  <a:pt x="130" y="106"/>
                </a:lnTo>
                <a:lnTo>
                  <a:pt x="125" y="101"/>
                </a:lnTo>
                <a:lnTo>
                  <a:pt x="115" y="96"/>
                </a:lnTo>
              </a:path>
            </a:pathLst>
          </a:custGeom>
          <a:solidFill>
            <a:schemeClr val="accent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2" name="Freeform 74"/>
          <p:cNvSpPr>
            <a:spLocks noChangeAspect="1"/>
          </p:cNvSpPr>
          <p:nvPr/>
        </p:nvSpPr>
        <p:spPr bwMode="auto">
          <a:xfrm>
            <a:off x="4208463" y="3272883"/>
            <a:ext cx="157162" cy="444500"/>
          </a:xfrm>
          <a:custGeom>
            <a:avLst/>
            <a:gdLst>
              <a:gd name="T0" fmla="*/ 110 w 139"/>
              <a:gd name="T1" fmla="*/ 96 h 346"/>
              <a:gd name="T2" fmla="*/ 96 w 139"/>
              <a:gd name="T3" fmla="*/ 87 h 346"/>
              <a:gd name="T4" fmla="*/ 91 w 139"/>
              <a:gd name="T5" fmla="*/ 82 h 346"/>
              <a:gd name="T6" fmla="*/ 91 w 139"/>
              <a:gd name="T7" fmla="*/ 72 h 346"/>
              <a:gd name="T8" fmla="*/ 96 w 139"/>
              <a:gd name="T9" fmla="*/ 67 h 346"/>
              <a:gd name="T10" fmla="*/ 106 w 139"/>
              <a:gd name="T11" fmla="*/ 58 h 346"/>
              <a:gd name="T12" fmla="*/ 106 w 139"/>
              <a:gd name="T13" fmla="*/ 48 h 346"/>
              <a:gd name="T14" fmla="*/ 106 w 139"/>
              <a:gd name="T15" fmla="*/ 43 h 346"/>
              <a:gd name="T16" fmla="*/ 101 w 139"/>
              <a:gd name="T17" fmla="*/ 24 h 346"/>
              <a:gd name="T18" fmla="*/ 91 w 139"/>
              <a:gd name="T19" fmla="*/ 10 h 346"/>
              <a:gd name="T20" fmla="*/ 77 w 139"/>
              <a:gd name="T21" fmla="*/ 0 h 346"/>
              <a:gd name="T22" fmla="*/ 62 w 139"/>
              <a:gd name="T23" fmla="*/ 0 h 346"/>
              <a:gd name="T24" fmla="*/ 48 w 139"/>
              <a:gd name="T25" fmla="*/ 10 h 346"/>
              <a:gd name="T26" fmla="*/ 38 w 139"/>
              <a:gd name="T27" fmla="*/ 24 h 346"/>
              <a:gd name="T28" fmla="*/ 34 w 139"/>
              <a:gd name="T29" fmla="*/ 43 h 346"/>
              <a:gd name="T30" fmla="*/ 34 w 139"/>
              <a:gd name="T31" fmla="*/ 48 h 346"/>
              <a:gd name="T32" fmla="*/ 38 w 139"/>
              <a:gd name="T33" fmla="*/ 58 h 346"/>
              <a:gd name="T34" fmla="*/ 43 w 139"/>
              <a:gd name="T35" fmla="*/ 67 h 346"/>
              <a:gd name="T36" fmla="*/ 48 w 139"/>
              <a:gd name="T37" fmla="*/ 72 h 346"/>
              <a:gd name="T38" fmla="*/ 48 w 139"/>
              <a:gd name="T39" fmla="*/ 82 h 346"/>
              <a:gd name="T40" fmla="*/ 48 w 139"/>
              <a:gd name="T41" fmla="*/ 87 h 346"/>
              <a:gd name="T42" fmla="*/ 34 w 139"/>
              <a:gd name="T43" fmla="*/ 96 h 346"/>
              <a:gd name="T44" fmla="*/ 19 w 139"/>
              <a:gd name="T45" fmla="*/ 101 h 346"/>
              <a:gd name="T46" fmla="*/ 5 w 139"/>
              <a:gd name="T47" fmla="*/ 111 h 346"/>
              <a:gd name="T48" fmla="*/ 0 w 139"/>
              <a:gd name="T49" fmla="*/ 125 h 346"/>
              <a:gd name="T50" fmla="*/ 0 w 139"/>
              <a:gd name="T51" fmla="*/ 130 h 346"/>
              <a:gd name="T52" fmla="*/ 0 w 139"/>
              <a:gd name="T53" fmla="*/ 202 h 346"/>
              <a:gd name="T54" fmla="*/ 10 w 139"/>
              <a:gd name="T55" fmla="*/ 221 h 346"/>
              <a:gd name="T56" fmla="*/ 24 w 139"/>
              <a:gd name="T57" fmla="*/ 231 h 346"/>
              <a:gd name="T58" fmla="*/ 29 w 139"/>
              <a:gd name="T59" fmla="*/ 235 h 346"/>
              <a:gd name="T60" fmla="*/ 29 w 139"/>
              <a:gd name="T61" fmla="*/ 322 h 346"/>
              <a:gd name="T62" fmla="*/ 29 w 139"/>
              <a:gd name="T63" fmla="*/ 331 h 346"/>
              <a:gd name="T64" fmla="*/ 34 w 139"/>
              <a:gd name="T65" fmla="*/ 341 h 346"/>
              <a:gd name="T66" fmla="*/ 43 w 139"/>
              <a:gd name="T67" fmla="*/ 346 h 346"/>
              <a:gd name="T68" fmla="*/ 48 w 139"/>
              <a:gd name="T69" fmla="*/ 346 h 346"/>
              <a:gd name="T70" fmla="*/ 58 w 139"/>
              <a:gd name="T71" fmla="*/ 346 h 346"/>
              <a:gd name="T72" fmla="*/ 67 w 139"/>
              <a:gd name="T73" fmla="*/ 336 h 346"/>
              <a:gd name="T74" fmla="*/ 67 w 139"/>
              <a:gd name="T75" fmla="*/ 327 h 346"/>
              <a:gd name="T76" fmla="*/ 72 w 139"/>
              <a:gd name="T77" fmla="*/ 192 h 346"/>
              <a:gd name="T78" fmla="*/ 72 w 139"/>
              <a:gd name="T79" fmla="*/ 327 h 346"/>
              <a:gd name="T80" fmla="*/ 77 w 139"/>
              <a:gd name="T81" fmla="*/ 336 h 346"/>
              <a:gd name="T82" fmla="*/ 82 w 139"/>
              <a:gd name="T83" fmla="*/ 346 h 346"/>
              <a:gd name="T84" fmla="*/ 91 w 139"/>
              <a:gd name="T85" fmla="*/ 346 h 346"/>
              <a:gd name="T86" fmla="*/ 96 w 139"/>
              <a:gd name="T87" fmla="*/ 346 h 346"/>
              <a:gd name="T88" fmla="*/ 106 w 139"/>
              <a:gd name="T89" fmla="*/ 341 h 346"/>
              <a:gd name="T90" fmla="*/ 110 w 139"/>
              <a:gd name="T91" fmla="*/ 331 h 346"/>
              <a:gd name="T92" fmla="*/ 110 w 139"/>
              <a:gd name="T93" fmla="*/ 245 h 346"/>
              <a:gd name="T94" fmla="*/ 110 w 139"/>
              <a:gd name="T95" fmla="*/ 235 h 346"/>
              <a:gd name="T96" fmla="*/ 120 w 139"/>
              <a:gd name="T97" fmla="*/ 231 h 346"/>
              <a:gd name="T98" fmla="*/ 130 w 139"/>
              <a:gd name="T99" fmla="*/ 216 h 346"/>
              <a:gd name="T100" fmla="*/ 139 w 139"/>
              <a:gd name="T101" fmla="*/ 202 h 346"/>
              <a:gd name="T102" fmla="*/ 139 w 139"/>
              <a:gd name="T103" fmla="*/ 130 h 346"/>
              <a:gd name="T104" fmla="*/ 139 w 139"/>
              <a:gd name="T105" fmla="*/ 125 h 346"/>
              <a:gd name="T106" fmla="*/ 139 w 139"/>
              <a:gd name="T107" fmla="*/ 111 h 346"/>
              <a:gd name="T108" fmla="*/ 125 w 139"/>
              <a:gd name="T109" fmla="*/ 101 h 3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"/>
              <a:gd name="T166" fmla="*/ 0 h 346"/>
              <a:gd name="T167" fmla="*/ 139 w 139"/>
              <a:gd name="T168" fmla="*/ 346 h 3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" h="346">
                <a:moveTo>
                  <a:pt x="115" y="96"/>
                </a:moveTo>
                <a:lnTo>
                  <a:pt x="115" y="96"/>
                </a:lnTo>
                <a:lnTo>
                  <a:pt x="110" y="96"/>
                </a:lnTo>
                <a:lnTo>
                  <a:pt x="106" y="91"/>
                </a:lnTo>
                <a:lnTo>
                  <a:pt x="101" y="91"/>
                </a:lnTo>
                <a:lnTo>
                  <a:pt x="96" y="87"/>
                </a:lnTo>
                <a:lnTo>
                  <a:pt x="91" y="82"/>
                </a:lnTo>
                <a:lnTo>
                  <a:pt x="91" y="77"/>
                </a:lnTo>
                <a:lnTo>
                  <a:pt x="91" y="72"/>
                </a:lnTo>
                <a:lnTo>
                  <a:pt x="96" y="72"/>
                </a:lnTo>
                <a:lnTo>
                  <a:pt x="96" y="67"/>
                </a:lnTo>
                <a:lnTo>
                  <a:pt x="101" y="63"/>
                </a:lnTo>
                <a:lnTo>
                  <a:pt x="106" y="58"/>
                </a:lnTo>
                <a:lnTo>
                  <a:pt x="106" y="53"/>
                </a:lnTo>
                <a:lnTo>
                  <a:pt x="106" y="48"/>
                </a:lnTo>
                <a:lnTo>
                  <a:pt x="106" y="43"/>
                </a:lnTo>
                <a:lnTo>
                  <a:pt x="106" y="34"/>
                </a:lnTo>
                <a:lnTo>
                  <a:pt x="106" y="29"/>
                </a:lnTo>
                <a:lnTo>
                  <a:pt x="101" y="24"/>
                </a:lnTo>
                <a:lnTo>
                  <a:pt x="101" y="19"/>
                </a:lnTo>
                <a:lnTo>
                  <a:pt x="96" y="15"/>
                </a:lnTo>
                <a:lnTo>
                  <a:pt x="91" y="10"/>
                </a:lnTo>
                <a:lnTo>
                  <a:pt x="86" y="5"/>
                </a:lnTo>
                <a:lnTo>
                  <a:pt x="82" y="5"/>
                </a:lnTo>
                <a:lnTo>
                  <a:pt x="77" y="0"/>
                </a:lnTo>
                <a:lnTo>
                  <a:pt x="72" y="0"/>
                </a:lnTo>
                <a:lnTo>
                  <a:pt x="62" y="0"/>
                </a:lnTo>
                <a:lnTo>
                  <a:pt x="58" y="5"/>
                </a:lnTo>
                <a:lnTo>
                  <a:pt x="53" y="5"/>
                </a:lnTo>
                <a:lnTo>
                  <a:pt x="48" y="10"/>
                </a:lnTo>
                <a:lnTo>
                  <a:pt x="43" y="15"/>
                </a:lnTo>
                <a:lnTo>
                  <a:pt x="38" y="19"/>
                </a:lnTo>
                <a:lnTo>
                  <a:pt x="38" y="24"/>
                </a:lnTo>
                <a:lnTo>
                  <a:pt x="34" y="29"/>
                </a:lnTo>
                <a:lnTo>
                  <a:pt x="34" y="34"/>
                </a:lnTo>
                <a:lnTo>
                  <a:pt x="34" y="43"/>
                </a:lnTo>
                <a:lnTo>
                  <a:pt x="34" y="48"/>
                </a:lnTo>
                <a:lnTo>
                  <a:pt x="34" y="53"/>
                </a:lnTo>
                <a:lnTo>
                  <a:pt x="38" y="58"/>
                </a:lnTo>
                <a:lnTo>
                  <a:pt x="38" y="63"/>
                </a:lnTo>
                <a:lnTo>
                  <a:pt x="43" y="67"/>
                </a:lnTo>
                <a:lnTo>
                  <a:pt x="48" y="72"/>
                </a:lnTo>
                <a:lnTo>
                  <a:pt x="48" y="77"/>
                </a:lnTo>
                <a:lnTo>
                  <a:pt x="48" y="82"/>
                </a:lnTo>
                <a:lnTo>
                  <a:pt x="48" y="87"/>
                </a:lnTo>
                <a:lnTo>
                  <a:pt x="43" y="91"/>
                </a:lnTo>
                <a:lnTo>
                  <a:pt x="38" y="91"/>
                </a:lnTo>
                <a:lnTo>
                  <a:pt x="34" y="96"/>
                </a:lnTo>
                <a:lnTo>
                  <a:pt x="29" y="96"/>
                </a:lnTo>
                <a:lnTo>
                  <a:pt x="19" y="101"/>
                </a:lnTo>
                <a:lnTo>
                  <a:pt x="14" y="106"/>
                </a:lnTo>
                <a:lnTo>
                  <a:pt x="10" y="106"/>
                </a:lnTo>
                <a:lnTo>
                  <a:pt x="5" y="111"/>
                </a:lnTo>
                <a:lnTo>
                  <a:pt x="5" y="115"/>
                </a:lnTo>
                <a:lnTo>
                  <a:pt x="0" y="120"/>
                </a:lnTo>
                <a:lnTo>
                  <a:pt x="0" y="125"/>
                </a:lnTo>
                <a:lnTo>
                  <a:pt x="0" y="130"/>
                </a:lnTo>
                <a:lnTo>
                  <a:pt x="0" y="192"/>
                </a:lnTo>
                <a:lnTo>
                  <a:pt x="0" y="202"/>
                </a:lnTo>
                <a:lnTo>
                  <a:pt x="5" y="207"/>
                </a:lnTo>
                <a:lnTo>
                  <a:pt x="10" y="211"/>
                </a:lnTo>
                <a:lnTo>
                  <a:pt x="10" y="221"/>
                </a:lnTo>
                <a:lnTo>
                  <a:pt x="14" y="221"/>
                </a:lnTo>
                <a:lnTo>
                  <a:pt x="19" y="226"/>
                </a:lnTo>
                <a:lnTo>
                  <a:pt x="24" y="231"/>
                </a:lnTo>
                <a:lnTo>
                  <a:pt x="29" y="231"/>
                </a:lnTo>
                <a:lnTo>
                  <a:pt x="29" y="235"/>
                </a:lnTo>
                <a:lnTo>
                  <a:pt x="29" y="144"/>
                </a:lnTo>
                <a:lnTo>
                  <a:pt x="29" y="245"/>
                </a:lnTo>
                <a:lnTo>
                  <a:pt x="29" y="322"/>
                </a:lnTo>
                <a:lnTo>
                  <a:pt x="29" y="327"/>
                </a:lnTo>
                <a:lnTo>
                  <a:pt x="29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6"/>
                </a:lnTo>
                <a:lnTo>
                  <a:pt x="43" y="346"/>
                </a:lnTo>
                <a:lnTo>
                  <a:pt x="48" y="346"/>
                </a:lnTo>
                <a:lnTo>
                  <a:pt x="53" y="346"/>
                </a:lnTo>
                <a:lnTo>
                  <a:pt x="58" y="346"/>
                </a:lnTo>
                <a:lnTo>
                  <a:pt x="62" y="341"/>
                </a:lnTo>
                <a:lnTo>
                  <a:pt x="67" y="336"/>
                </a:lnTo>
                <a:lnTo>
                  <a:pt x="67" y="331"/>
                </a:lnTo>
                <a:lnTo>
                  <a:pt x="67" y="327"/>
                </a:lnTo>
                <a:lnTo>
                  <a:pt x="72" y="322"/>
                </a:lnTo>
                <a:lnTo>
                  <a:pt x="72" y="192"/>
                </a:lnTo>
                <a:lnTo>
                  <a:pt x="72" y="322"/>
                </a:lnTo>
                <a:lnTo>
                  <a:pt x="72" y="327"/>
                </a:lnTo>
                <a:lnTo>
                  <a:pt x="72" y="331"/>
                </a:lnTo>
                <a:lnTo>
                  <a:pt x="72" y="336"/>
                </a:lnTo>
                <a:lnTo>
                  <a:pt x="77" y="336"/>
                </a:lnTo>
                <a:lnTo>
                  <a:pt x="77" y="341"/>
                </a:lnTo>
                <a:lnTo>
                  <a:pt x="82" y="346"/>
                </a:lnTo>
                <a:lnTo>
                  <a:pt x="86" y="346"/>
                </a:lnTo>
                <a:lnTo>
                  <a:pt x="91" y="346"/>
                </a:lnTo>
                <a:lnTo>
                  <a:pt x="96" y="346"/>
                </a:lnTo>
                <a:lnTo>
                  <a:pt x="101" y="346"/>
                </a:lnTo>
                <a:lnTo>
                  <a:pt x="101" y="341"/>
                </a:lnTo>
                <a:lnTo>
                  <a:pt x="106" y="341"/>
                </a:lnTo>
                <a:lnTo>
                  <a:pt x="106" y="336"/>
                </a:lnTo>
                <a:lnTo>
                  <a:pt x="110" y="336"/>
                </a:lnTo>
                <a:lnTo>
                  <a:pt x="110" y="331"/>
                </a:lnTo>
                <a:lnTo>
                  <a:pt x="110" y="327"/>
                </a:lnTo>
                <a:lnTo>
                  <a:pt x="110" y="322"/>
                </a:lnTo>
                <a:lnTo>
                  <a:pt x="110" y="245"/>
                </a:lnTo>
                <a:lnTo>
                  <a:pt x="110" y="144"/>
                </a:lnTo>
                <a:lnTo>
                  <a:pt x="110" y="235"/>
                </a:lnTo>
                <a:lnTo>
                  <a:pt x="115" y="231"/>
                </a:lnTo>
                <a:lnTo>
                  <a:pt x="120" y="231"/>
                </a:lnTo>
                <a:lnTo>
                  <a:pt x="120" y="226"/>
                </a:lnTo>
                <a:lnTo>
                  <a:pt x="125" y="221"/>
                </a:lnTo>
                <a:lnTo>
                  <a:pt x="130" y="216"/>
                </a:lnTo>
                <a:lnTo>
                  <a:pt x="134" y="211"/>
                </a:lnTo>
                <a:lnTo>
                  <a:pt x="139" y="207"/>
                </a:lnTo>
                <a:lnTo>
                  <a:pt x="139" y="202"/>
                </a:lnTo>
                <a:lnTo>
                  <a:pt x="139" y="192"/>
                </a:lnTo>
                <a:lnTo>
                  <a:pt x="139" y="130"/>
                </a:lnTo>
                <a:lnTo>
                  <a:pt x="139" y="125"/>
                </a:lnTo>
                <a:lnTo>
                  <a:pt x="139" y="120"/>
                </a:lnTo>
                <a:lnTo>
                  <a:pt x="139" y="115"/>
                </a:lnTo>
                <a:lnTo>
                  <a:pt x="139" y="111"/>
                </a:lnTo>
                <a:lnTo>
                  <a:pt x="134" y="106"/>
                </a:lnTo>
                <a:lnTo>
                  <a:pt x="130" y="106"/>
                </a:lnTo>
                <a:lnTo>
                  <a:pt x="125" y="101"/>
                </a:lnTo>
                <a:lnTo>
                  <a:pt x="115" y="96"/>
                </a:lnTo>
              </a:path>
            </a:pathLst>
          </a:custGeom>
          <a:solidFill>
            <a:schemeClr val="accent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3" name="Freeform 75"/>
          <p:cNvSpPr>
            <a:spLocks noChangeAspect="1"/>
          </p:cNvSpPr>
          <p:nvPr/>
        </p:nvSpPr>
        <p:spPr bwMode="auto">
          <a:xfrm>
            <a:off x="3859213" y="3415758"/>
            <a:ext cx="160337" cy="446087"/>
          </a:xfrm>
          <a:custGeom>
            <a:avLst/>
            <a:gdLst>
              <a:gd name="T0" fmla="*/ 110 w 139"/>
              <a:gd name="T1" fmla="*/ 96 h 346"/>
              <a:gd name="T2" fmla="*/ 96 w 139"/>
              <a:gd name="T3" fmla="*/ 87 h 346"/>
              <a:gd name="T4" fmla="*/ 91 w 139"/>
              <a:gd name="T5" fmla="*/ 82 h 346"/>
              <a:gd name="T6" fmla="*/ 91 w 139"/>
              <a:gd name="T7" fmla="*/ 72 h 346"/>
              <a:gd name="T8" fmla="*/ 96 w 139"/>
              <a:gd name="T9" fmla="*/ 67 h 346"/>
              <a:gd name="T10" fmla="*/ 106 w 139"/>
              <a:gd name="T11" fmla="*/ 58 h 346"/>
              <a:gd name="T12" fmla="*/ 106 w 139"/>
              <a:gd name="T13" fmla="*/ 48 h 346"/>
              <a:gd name="T14" fmla="*/ 106 w 139"/>
              <a:gd name="T15" fmla="*/ 43 h 346"/>
              <a:gd name="T16" fmla="*/ 101 w 139"/>
              <a:gd name="T17" fmla="*/ 24 h 346"/>
              <a:gd name="T18" fmla="*/ 91 w 139"/>
              <a:gd name="T19" fmla="*/ 10 h 346"/>
              <a:gd name="T20" fmla="*/ 77 w 139"/>
              <a:gd name="T21" fmla="*/ 0 h 346"/>
              <a:gd name="T22" fmla="*/ 62 w 139"/>
              <a:gd name="T23" fmla="*/ 0 h 346"/>
              <a:gd name="T24" fmla="*/ 48 w 139"/>
              <a:gd name="T25" fmla="*/ 10 h 346"/>
              <a:gd name="T26" fmla="*/ 38 w 139"/>
              <a:gd name="T27" fmla="*/ 24 h 346"/>
              <a:gd name="T28" fmla="*/ 34 w 139"/>
              <a:gd name="T29" fmla="*/ 43 h 346"/>
              <a:gd name="T30" fmla="*/ 34 w 139"/>
              <a:gd name="T31" fmla="*/ 48 h 346"/>
              <a:gd name="T32" fmla="*/ 38 w 139"/>
              <a:gd name="T33" fmla="*/ 58 h 346"/>
              <a:gd name="T34" fmla="*/ 43 w 139"/>
              <a:gd name="T35" fmla="*/ 67 h 346"/>
              <a:gd name="T36" fmla="*/ 48 w 139"/>
              <a:gd name="T37" fmla="*/ 72 h 346"/>
              <a:gd name="T38" fmla="*/ 48 w 139"/>
              <a:gd name="T39" fmla="*/ 82 h 346"/>
              <a:gd name="T40" fmla="*/ 48 w 139"/>
              <a:gd name="T41" fmla="*/ 87 h 346"/>
              <a:gd name="T42" fmla="*/ 34 w 139"/>
              <a:gd name="T43" fmla="*/ 96 h 346"/>
              <a:gd name="T44" fmla="*/ 19 w 139"/>
              <a:gd name="T45" fmla="*/ 101 h 346"/>
              <a:gd name="T46" fmla="*/ 5 w 139"/>
              <a:gd name="T47" fmla="*/ 111 h 346"/>
              <a:gd name="T48" fmla="*/ 0 w 139"/>
              <a:gd name="T49" fmla="*/ 125 h 346"/>
              <a:gd name="T50" fmla="*/ 0 w 139"/>
              <a:gd name="T51" fmla="*/ 130 h 346"/>
              <a:gd name="T52" fmla="*/ 0 w 139"/>
              <a:gd name="T53" fmla="*/ 202 h 346"/>
              <a:gd name="T54" fmla="*/ 10 w 139"/>
              <a:gd name="T55" fmla="*/ 221 h 346"/>
              <a:gd name="T56" fmla="*/ 24 w 139"/>
              <a:gd name="T57" fmla="*/ 231 h 346"/>
              <a:gd name="T58" fmla="*/ 29 w 139"/>
              <a:gd name="T59" fmla="*/ 235 h 346"/>
              <a:gd name="T60" fmla="*/ 29 w 139"/>
              <a:gd name="T61" fmla="*/ 322 h 346"/>
              <a:gd name="T62" fmla="*/ 29 w 139"/>
              <a:gd name="T63" fmla="*/ 331 h 346"/>
              <a:gd name="T64" fmla="*/ 34 w 139"/>
              <a:gd name="T65" fmla="*/ 341 h 346"/>
              <a:gd name="T66" fmla="*/ 43 w 139"/>
              <a:gd name="T67" fmla="*/ 346 h 346"/>
              <a:gd name="T68" fmla="*/ 48 w 139"/>
              <a:gd name="T69" fmla="*/ 346 h 346"/>
              <a:gd name="T70" fmla="*/ 58 w 139"/>
              <a:gd name="T71" fmla="*/ 346 h 346"/>
              <a:gd name="T72" fmla="*/ 67 w 139"/>
              <a:gd name="T73" fmla="*/ 336 h 346"/>
              <a:gd name="T74" fmla="*/ 67 w 139"/>
              <a:gd name="T75" fmla="*/ 327 h 346"/>
              <a:gd name="T76" fmla="*/ 72 w 139"/>
              <a:gd name="T77" fmla="*/ 192 h 346"/>
              <a:gd name="T78" fmla="*/ 72 w 139"/>
              <a:gd name="T79" fmla="*/ 327 h 346"/>
              <a:gd name="T80" fmla="*/ 77 w 139"/>
              <a:gd name="T81" fmla="*/ 336 h 346"/>
              <a:gd name="T82" fmla="*/ 82 w 139"/>
              <a:gd name="T83" fmla="*/ 346 h 346"/>
              <a:gd name="T84" fmla="*/ 91 w 139"/>
              <a:gd name="T85" fmla="*/ 346 h 346"/>
              <a:gd name="T86" fmla="*/ 96 w 139"/>
              <a:gd name="T87" fmla="*/ 346 h 346"/>
              <a:gd name="T88" fmla="*/ 106 w 139"/>
              <a:gd name="T89" fmla="*/ 341 h 346"/>
              <a:gd name="T90" fmla="*/ 110 w 139"/>
              <a:gd name="T91" fmla="*/ 331 h 346"/>
              <a:gd name="T92" fmla="*/ 110 w 139"/>
              <a:gd name="T93" fmla="*/ 245 h 346"/>
              <a:gd name="T94" fmla="*/ 110 w 139"/>
              <a:gd name="T95" fmla="*/ 235 h 346"/>
              <a:gd name="T96" fmla="*/ 120 w 139"/>
              <a:gd name="T97" fmla="*/ 231 h 346"/>
              <a:gd name="T98" fmla="*/ 130 w 139"/>
              <a:gd name="T99" fmla="*/ 216 h 346"/>
              <a:gd name="T100" fmla="*/ 139 w 139"/>
              <a:gd name="T101" fmla="*/ 202 h 346"/>
              <a:gd name="T102" fmla="*/ 139 w 139"/>
              <a:gd name="T103" fmla="*/ 130 h 346"/>
              <a:gd name="T104" fmla="*/ 139 w 139"/>
              <a:gd name="T105" fmla="*/ 125 h 346"/>
              <a:gd name="T106" fmla="*/ 139 w 139"/>
              <a:gd name="T107" fmla="*/ 111 h 346"/>
              <a:gd name="T108" fmla="*/ 125 w 139"/>
              <a:gd name="T109" fmla="*/ 101 h 3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"/>
              <a:gd name="T166" fmla="*/ 0 h 346"/>
              <a:gd name="T167" fmla="*/ 139 w 139"/>
              <a:gd name="T168" fmla="*/ 346 h 3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" h="346">
                <a:moveTo>
                  <a:pt x="115" y="96"/>
                </a:moveTo>
                <a:lnTo>
                  <a:pt x="115" y="96"/>
                </a:lnTo>
                <a:lnTo>
                  <a:pt x="110" y="96"/>
                </a:lnTo>
                <a:lnTo>
                  <a:pt x="106" y="91"/>
                </a:lnTo>
                <a:lnTo>
                  <a:pt x="101" y="91"/>
                </a:lnTo>
                <a:lnTo>
                  <a:pt x="96" y="87"/>
                </a:lnTo>
                <a:lnTo>
                  <a:pt x="91" y="82"/>
                </a:lnTo>
                <a:lnTo>
                  <a:pt x="91" y="77"/>
                </a:lnTo>
                <a:lnTo>
                  <a:pt x="91" y="72"/>
                </a:lnTo>
                <a:lnTo>
                  <a:pt x="96" y="72"/>
                </a:lnTo>
                <a:lnTo>
                  <a:pt x="96" y="67"/>
                </a:lnTo>
                <a:lnTo>
                  <a:pt x="101" y="63"/>
                </a:lnTo>
                <a:lnTo>
                  <a:pt x="106" y="58"/>
                </a:lnTo>
                <a:lnTo>
                  <a:pt x="106" y="53"/>
                </a:lnTo>
                <a:lnTo>
                  <a:pt x="106" y="48"/>
                </a:lnTo>
                <a:lnTo>
                  <a:pt x="106" y="43"/>
                </a:lnTo>
                <a:lnTo>
                  <a:pt x="106" y="34"/>
                </a:lnTo>
                <a:lnTo>
                  <a:pt x="106" y="29"/>
                </a:lnTo>
                <a:lnTo>
                  <a:pt x="101" y="24"/>
                </a:lnTo>
                <a:lnTo>
                  <a:pt x="101" y="19"/>
                </a:lnTo>
                <a:lnTo>
                  <a:pt x="96" y="15"/>
                </a:lnTo>
                <a:lnTo>
                  <a:pt x="91" y="10"/>
                </a:lnTo>
                <a:lnTo>
                  <a:pt x="86" y="5"/>
                </a:lnTo>
                <a:lnTo>
                  <a:pt x="82" y="5"/>
                </a:lnTo>
                <a:lnTo>
                  <a:pt x="77" y="0"/>
                </a:lnTo>
                <a:lnTo>
                  <a:pt x="72" y="0"/>
                </a:lnTo>
                <a:lnTo>
                  <a:pt x="62" y="0"/>
                </a:lnTo>
                <a:lnTo>
                  <a:pt x="58" y="5"/>
                </a:lnTo>
                <a:lnTo>
                  <a:pt x="53" y="5"/>
                </a:lnTo>
                <a:lnTo>
                  <a:pt x="48" y="10"/>
                </a:lnTo>
                <a:lnTo>
                  <a:pt x="43" y="15"/>
                </a:lnTo>
                <a:lnTo>
                  <a:pt x="38" y="19"/>
                </a:lnTo>
                <a:lnTo>
                  <a:pt x="38" y="24"/>
                </a:lnTo>
                <a:lnTo>
                  <a:pt x="34" y="29"/>
                </a:lnTo>
                <a:lnTo>
                  <a:pt x="34" y="34"/>
                </a:lnTo>
                <a:lnTo>
                  <a:pt x="34" y="43"/>
                </a:lnTo>
                <a:lnTo>
                  <a:pt x="34" y="48"/>
                </a:lnTo>
                <a:lnTo>
                  <a:pt x="34" y="53"/>
                </a:lnTo>
                <a:lnTo>
                  <a:pt x="38" y="58"/>
                </a:lnTo>
                <a:lnTo>
                  <a:pt x="38" y="63"/>
                </a:lnTo>
                <a:lnTo>
                  <a:pt x="43" y="67"/>
                </a:lnTo>
                <a:lnTo>
                  <a:pt x="48" y="72"/>
                </a:lnTo>
                <a:lnTo>
                  <a:pt x="48" y="77"/>
                </a:lnTo>
                <a:lnTo>
                  <a:pt x="48" y="82"/>
                </a:lnTo>
                <a:lnTo>
                  <a:pt x="48" y="87"/>
                </a:lnTo>
                <a:lnTo>
                  <a:pt x="43" y="91"/>
                </a:lnTo>
                <a:lnTo>
                  <a:pt x="38" y="91"/>
                </a:lnTo>
                <a:lnTo>
                  <a:pt x="34" y="96"/>
                </a:lnTo>
                <a:lnTo>
                  <a:pt x="29" y="96"/>
                </a:lnTo>
                <a:lnTo>
                  <a:pt x="19" y="101"/>
                </a:lnTo>
                <a:lnTo>
                  <a:pt x="14" y="106"/>
                </a:lnTo>
                <a:lnTo>
                  <a:pt x="10" y="106"/>
                </a:lnTo>
                <a:lnTo>
                  <a:pt x="5" y="111"/>
                </a:lnTo>
                <a:lnTo>
                  <a:pt x="5" y="115"/>
                </a:lnTo>
                <a:lnTo>
                  <a:pt x="0" y="120"/>
                </a:lnTo>
                <a:lnTo>
                  <a:pt x="0" y="125"/>
                </a:lnTo>
                <a:lnTo>
                  <a:pt x="0" y="130"/>
                </a:lnTo>
                <a:lnTo>
                  <a:pt x="0" y="192"/>
                </a:lnTo>
                <a:lnTo>
                  <a:pt x="0" y="202"/>
                </a:lnTo>
                <a:lnTo>
                  <a:pt x="5" y="207"/>
                </a:lnTo>
                <a:lnTo>
                  <a:pt x="10" y="211"/>
                </a:lnTo>
                <a:lnTo>
                  <a:pt x="10" y="221"/>
                </a:lnTo>
                <a:lnTo>
                  <a:pt x="14" y="221"/>
                </a:lnTo>
                <a:lnTo>
                  <a:pt x="19" y="226"/>
                </a:lnTo>
                <a:lnTo>
                  <a:pt x="24" y="231"/>
                </a:lnTo>
                <a:lnTo>
                  <a:pt x="29" y="231"/>
                </a:lnTo>
                <a:lnTo>
                  <a:pt x="29" y="235"/>
                </a:lnTo>
                <a:lnTo>
                  <a:pt x="29" y="144"/>
                </a:lnTo>
                <a:lnTo>
                  <a:pt x="29" y="245"/>
                </a:lnTo>
                <a:lnTo>
                  <a:pt x="29" y="322"/>
                </a:lnTo>
                <a:lnTo>
                  <a:pt x="29" y="327"/>
                </a:lnTo>
                <a:lnTo>
                  <a:pt x="29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6"/>
                </a:lnTo>
                <a:lnTo>
                  <a:pt x="43" y="346"/>
                </a:lnTo>
                <a:lnTo>
                  <a:pt x="48" y="346"/>
                </a:lnTo>
                <a:lnTo>
                  <a:pt x="53" y="346"/>
                </a:lnTo>
                <a:lnTo>
                  <a:pt x="58" y="346"/>
                </a:lnTo>
                <a:lnTo>
                  <a:pt x="62" y="341"/>
                </a:lnTo>
                <a:lnTo>
                  <a:pt x="67" y="336"/>
                </a:lnTo>
                <a:lnTo>
                  <a:pt x="67" y="331"/>
                </a:lnTo>
                <a:lnTo>
                  <a:pt x="67" y="327"/>
                </a:lnTo>
                <a:lnTo>
                  <a:pt x="72" y="322"/>
                </a:lnTo>
                <a:lnTo>
                  <a:pt x="72" y="192"/>
                </a:lnTo>
                <a:lnTo>
                  <a:pt x="72" y="322"/>
                </a:lnTo>
                <a:lnTo>
                  <a:pt x="72" y="327"/>
                </a:lnTo>
                <a:lnTo>
                  <a:pt x="72" y="331"/>
                </a:lnTo>
                <a:lnTo>
                  <a:pt x="72" y="336"/>
                </a:lnTo>
                <a:lnTo>
                  <a:pt x="77" y="336"/>
                </a:lnTo>
                <a:lnTo>
                  <a:pt x="77" y="341"/>
                </a:lnTo>
                <a:lnTo>
                  <a:pt x="82" y="346"/>
                </a:lnTo>
                <a:lnTo>
                  <a:pt x="86" y="346"/>
                </a:lnTo>
                <a:lnTo>
                  <a:pt x="91" y="346"/>
                </a:lnTo>
                <a:lnTo>
                  <a:pt x="96" y="346"/>
                </a:lnTo>
                <a:lnTo>
                  <a:pt x="101" y="346"/>
                </a:lnTo>
                <a:lnTo>
                  <a:pt x="101" y="341"/>
                </a:lnTo>
                <a:lnTo>
                  <a:pt x="106" y="341"/>
                </a:lnTo>
                <a:lnTo>
                  <a:pt x="106" y="336"/>
                </a:lnTo>
                <a:lnTo>
                  <a:pt x="110" y="336"/>
                </a:lnTo>
                <a:lnTo>
                  <a:pt x="110" y="331"/>
                </a:lnTo>
                <a:lnTo>
                  <a:pt x="110" y="327"/>
                </a:lnTo>
                <a:lnTo>
                  <a:pt x="110" y="322"/>
                </a:lnTo>
                <a:lnTo>
                  <a:pt x="110" y="245"/>
                </a:lnTo>
                <a:lnTo>
                  <a:pt x="110" y="144"/>
                </a:lnTo>
                <a:lnTo>
                  <a:pt x="110" y="235"/>
                </a:lnTo>
                <a:lnTo>
                  <a:pt x="115" y="231"/>
                </a:lnTo>
                <a:lnTo>
                  <a:pt x="120" y="231"/>
                </a:lnTo>
                <a:lnTo>
                  <a:pt x="120" y="226"/>
                </a:lnTo>
                <a:lnTo>
                  <a:pt x="125" y="221"/>
                </a:lnTo>
                <a:lnTo>
                  <a:pt x="130" y="216"/>
                </a:lnTo>
                <a:lnTo>
                  <a:pt x="134" y="211"/>
                </a:lnTo>
                <a:lnTo>
                  <a:pt x="139" y="207"/>
                </a:lnTo>
                <a:lnTo>
                  <a:pt x="139" y="202"/>
                </a:lnTo>
                <a:lnTo>
                  <a:pt x="139" y="192"/>
                </a:lnTo>
                <a:lnTo>
                  <a:pt x="139" y="130"/>
                </a:lnTo>
                <a:lnTo>
                  <a:pt x="139" y="125"/>
                </a:lnTo>
                <a:lnTo>
                  <a:pt x="139" y="120"/>
                </a:lnTo>
                <a:lnTo>
                  <a:pt x="139" y="115"/>
                </a:lnTo>
                <a:lnTo>
                  <a:pt x="139" y="111"/>
                </a:lnTo>
                <a:lnTo>
                  <a:pt x="134" y="106"/>
                </a:lnTo>
                <a:lnTo>
                  <a:pt x="130" y="106"/>
                </a:lnTo>
                <a:lnTo>
                  <a:pt x="125" y="101"/>
                </a:lnTo>
                <a:lnTo>
                  <a:pt x="115" y="96"/>
                </a:lnTo>
              </a:path>
            </a:pathLst>
          </a:custGeom>
          <a:solidFill>
            <a:srgbClr val="000099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4" name="Freeform 76"/>
          <p:cNvSpPr>
            <a:spLocks noChangeAspect="1"/>
          </p:cNvSpPr>
          <p:nvPr/>
        </p:nvSpPr>
        <p:spPr bwMode="auto">
          <a:xfrm>
            <a:off x="3230563" y="2802983"/>
            <a:ext cx="158750" cy="444500"/>
          </a:xfrm>
          <a:custGeom>
            <a:avLst/>
            <a:gdLst>
              <a:gd name="T0" fmla="*/ 110 w 139"/>
              <a:gd name="T1" fmla="*/ 96 h 346"/>
              <a:gd name="T2" fmla="*/ 96 w 139"/>
              <a:gd name="T3" fmla="*/ 87 h 346"/>
              <a:gd name="T4" fmla="*/ 91 w 139"/>
              <a:gd name="T5" fmla="*/ 82 h 346"/>
              <a:gd name="T6" fmla="*/ 91 w 139"/>
              <a:gd name="T7" fmla="*/ 72 h 346"/>
              <a:gd name="T8" fmla="*/ 96 w 139"/>
              <a:gd name="T9" fmla="*/ 67 h 346"/>
              <a:gd name="T10" fmla="*/ 106 w 139"/>
              <a:gd name="T11" fmla="*/ 58 h 346"/>
              <a:gd name="T12" fmla="*/ 106 w 139"/>
              <a:gd name="T13" fmla="*/ 48 h 346"/>
              <a:gd name="T14" fmla="*/ 106 w 139"/>
              <a:gd name="T15" fmla="*/ 43 h 346"/>
              <a:gd name="T16" fmla="*/ 101 w 139"/>
              <a:gd name="T17" fmla="*/ 24 h 346"/>
              <a:gd name="T18" fmla="*/ 91 w 139"/>
              <a:gd name="T19" fmla="*/ 10 h 346"/>
              <a:gd name="T20" fmla="*/ 77 w 139"/>
              <a:gd name="T21" fmla="*/ 0 h 346"/>
              <a:gd name="T22" fmla="*/ 62 w 139"/>
              <a:gd name="T23" fmla="*/ 0 h 346"/>
              <a:gd name="T24" fmla="*/ 48 w 139"/>
              <a:gd name="T25" fmla="*/ 10 h 346"/>
              <a:gd name="T26" fmla="*/ 38 w 139"/>
              <a:gd name="T27" fmla="*/ 24 h 346"/>
              <a:gd name="T28" fmla="*/ 34 w 139"/>
              <a:gd name="T29" fmla="*/ 43 h 346"/>
              <a:gd name="T30" fmla="*/ 34 w 139"/>
              <a:gd name="T31" fmla="*/ 48 h 346"/>
              <a:gd name="T32" fmla="*/ 38 w 139"/>
              <a:gd name="T33" fmla="*/ 58 h 346"/>
              <a:gd name="T34" fmla="*/ 43 w 139"/>
              <a:gd name="T35" fmla="*/ 67 h 346"/>
              <a:gd name="T36" fmla="*/ 48 w 139"/>
              <a:gd name="T37" fmla="*/ 72 h 346"/>
              <a:gd name="T38" fmla="*/ 48 w 139"/>
              <a:gd name="T39" fmla="*/ 82 h 346"/>
              <a:gd name="T40" fmla="*/ 48 w 139"/>
              <a:gd name="T41" fmla="*/ 87 h 346"/>
              <a:gd name="T42" fmla="*/ 34 w 139"/>
              <a:gd name="T43" fmla="*/ 96 h 346"/>
              <a:gd name="T44" fmla="*/ 19 w 139"/>
              <a:gd name="T45" fmla="*/ 101 h 346"/>
              <a:gd name="T46" fmla="*/ 5 w 139"/>
              <a:gd name="T47" fmla="*/ 111 h 346"/>
              <a:gd name="T48" fmla="*/ 0 w 139"/>
              <a:gd name="T49" fmla="*/ 125 h 346"/>
              <a:gd name="T50" fmla="*/ 0 w 139"/>
              <a:gd name="T51" fmla="*/ 130 h 346"/>
              <a:gd name="T52" fmla="*/ 0 w 139"/>
              <a:gd name="T53" fmla="*/ 202 h 346"/>
              <a:gd name="T54" fmla="*/ 10 w 139"/>
              <a:gd name="T55" fmla="*/ 221 h 346"/>
              <a:gd name="T56" fmla="*/ 24 w 139"/>
              <a:gd name="T57" fmla="*/ 231 h 346"/>
              <a:gd name="T58" fmla="*/ 29 w 139"/>
              <a:gd name="T59" fmla="*/ 235 h 346"/>
              <a:gd name="T60" fmla="*/ 29 w 139"/>
              <a:gd name="T61" fmla="*/ 322 h 346"/>
              <a:gd name="T62" fmla="*/ 29 w 139"/>
              <a:gd name="T63" fmla="*/ 331 h 346"/>
              <a:gd name="T64" fmla="*/ 34 w 139"/>
              <a:gd name="T65" fmla="*/ 341 h 346"/>
              <a:gd name="T66" fmla="*/ 43 w 139"/>
              <a:gd name="T67" fmla="*/ 346 h 346"/>
              <a:gd name="T68" fmla="*/ 48 w 139"/>
              <a:gd name="T69" fmla="*/ 346 h 346"/>
              <a:gd name="T70" fmla="*/ 58 w 139"/>
              <a:gd name="T71" fmla="*/ 346 h 346"/>
              <a:gd name="T72" fmla="*/ 67 w 139"/>
              <a:gd name="T73" fmla="*/ 336 h 346"/>
              <a:gd name="T74" fmla="*/ 67 w 139"/>
              <a:gd name="T75" fmla="*/ 327 h 346"/>
              <a:gd name="T76" fmla="*/ 72 w 139"/>
              <a:gd name="T77" fmla="*/ 192 h 346"/>
              <a:gd name="T78" fmla="*/ 72 w 139"/>
              <a:gd name="T79" fmla="*/ 327 h 346"/>
              <a:gd name="T80" fmla="*/ 77 w 139"/>
              <a:gd name="T81" fmla="*/ 336 h 346"/>
              <a:gd name="T82" fmla="*/ 82 w 139"/>
              <a:gd name="T83" fmla="*/ 346 h 346"/>
              <a:gd name="T84" fmla="*/ 91 w 139"/>
              <a:gd name="T85" fmla="*/ 346 h 346"/>
              <a:gd name="T86" fmla="*/ 96 w 139"/>
              <a:gd name="T87" fmla="*/ 346 h 346"/>
              <a:gd name="T88" fmla="*/ 106 w 139"/>
              <a:gd name="T89" fmla="*/ 341 h 346"/>
              <a:gd name="T90" fmla="*/ 110 w 139"/>
              <a:gd name="T91" fmla="*/ 331 h 346"/>
              <a:gd name="T92" fmla="*/ 110 w 139"/>
              <a:gd name="T93" fmla="*/ 245 h 346"/>
              <a:gd name="T94" fmla="*/ 110 w 139"/>
              <a:gd name="T95" fmla="*/ 235 h 346"/>
              <a:gd name="T96" fmla="*/ 120 w 139"/>
              <a:gd name="T97" fmla="*/ 231 h 346"/>
              <a:gd name="T98" fmla="*/ 130 w 139"/>
              <a:gd name="T99" fmla="*/ 216 h 346"/>
              <a:gd name="T100" fmla="*/ 139 w 139"/>
              <a:gd name="T101" fmla="*/ 202 h 346"/>
              <a:gd name="T102" fmla="*/ 139 w 139"/>
              <a:gd name="T103" fmla="*/ 130 h 346"/>
              <a:gd name="T104" fmla="*/ 139 w 139"/>
              <a:gd name="T105" fmla="*/ 125 h 346"/>
              <a:gd name="T106" fmla="*/ 139 w 139"/>
              <a:gd name="T107" fmla="*/ 111 h 346"/>
              <a:gd name="T108" fmla="*/ 125 w 139"/>
              <a:gd name="T109" fmla="*/ 101 h 3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"/>
              <a:gd name="T166" fmla="*/ 0 h 346"/>
              <a:gd name="T167" fmla="*/ 139 w 139"/>
              <a:gd name="T168" fmla="*/ 346 h 3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" h="346">
                <a:moveTo>
                  <a:pt x="115" y="96"/>
                </a:moveTo>
                <a:lnTo>
                  <a:pt x="115" y="96"/>
                </a:lnTo>
                <a:lnTo>
                  <a:pt x="110" y="96"/>
                </a:lnTo>
                <a:lnTo>
                  <a:pt x="106" y="91"/>
                </a:lnTo>
                <a:lnTo>
                  <a:pt x="101" y="91"/>
                </a:lnTo>
                <a:lnTo>
                  <a:pt x="96" y="87"/>
                </a:lnTo>
                <a:lnTo>
                  <a:pt x="91" y="82"/>
                </a:lnTo>
                <a:lnTo>
                  <a:pt x="91" y="77"/>
                </a:lnTo>
                <a:lnTo>
                  <a:pt x="91" y="72"/>
                </a:lnTo>
                <a:lnTo>
                  <a:pt x="96" y="72"/>
                </a:lnTo>
                <a:lnTo>
                  <a:pt x="96" y="67"/>
                </a:lnTo>
                <a:lnTo>
                  <a:pt x="101" y="63"/>
                </a:lnTo>
                <a:lnTo>
                  <a:pt x="106" y="58"/>
                </a:lnTo>
                <a:lnTo>
                  <a:pt x="106" y="53"/>
                </a:lnTo>
                <a:lnTo>
                  <a:pt x="106" y="48"/>
                </a:lnTo>
                <a:lnTo>
                  <a:pt x="106" y="43"/>
                </a:lnTo>
                <a:lnTo>
                  <a:pt x="106" y="34"/>
                </a:lnTo>
                <a:lnTo>
                  <a:pt x="106" y="29"/>
                </a:lnTo>
                <a:lnTo>
                  <a:pt x="101" y="24"/>
                </a:lnTo>
                <a:lnTo>
                  <a:pt x="101" y="19"/>
                </a:lnTo>
                <a:lnTo>
                  <a:pt x="96" y="15"/>
                </a:lnTo>
                <a:lnTo>
                  <a:pt x="91" y="10"/>
                </a:lnTo>
                <a:lnTo>
                  <a:pt x="86" y="5"/>
                </a:lnTo>
                <a:lnTo>
                  <a:pt x="82" y="5"/>
                </a:lnTo>
                <a:lnTo>
                  <a:pt x="77" y="0"/>
                </a:lnTo>
                <a:lnTo>
                  <a:pt x="72" y="0"/>
                </a:lnTo>
                <a:lnTo>
                  <a:pt x="62" y="0"/>
                </a:lnTo>
                <a:lnTo>
                  <a:pt x="58" y="5"/>
                </a:lnTo>
                <a:lnTo>
                  <a:pt x="53" y="5"/>
                </a:lnTo>
                <a:lnTo>
                  <a:pt x="48" y="10"/>
                </a:lnTo>
                <a:lnTo>
                  <a:pt x="43" y="15"/>
                </a:lnTo>
                <a:lnTo>
                  <a:pt x="38" y="19"/>
                </a:lnTo>
                <a:lnTo>
                  <a:pt x="38" y="24"/>
                </a:lnTo>
                <a:lnTo>
                  <a:pt x="34" y="29"/>
                </a:lnTo>
                <a:lnTo>
                  <a:pt x="34" y="34"/>
                </a:lnTo>
                <a:lnTo>
                  <a:pt x="34" y="43"/>
                </a:lnTo>
                <a:lnTo>
                  <a:pt x="34" y="48"/>
                </a:lnTo>
                <a:lnTo>
                  <a:pt x="34" y="53"/>
                </a:lnTo>
                <a:lnTo>
                  <a:pt x="38" y="58"/>
                </a:lnTo>
                <a:lnTo>
                  <a:pt x="38" y="63"/>
                </a:lnTo>
                <a:lnTo>
                  <a:pt x="43" y="67"/>
                </a:lnTo>
                <a:lnTo>
                  <a:pt x="48" y="72"/>
                </a:lnTo>
                <a:lnTo>
                  <a:pt x="48" y="77"/>
                </a:lnTo>
                <a:lnTo>
                  <a:pt x="48" y="82"/>
                </a:lnTo>
                <a:lnTo>
                  <a:pt x="48" y="87"/>
                </a:lnTo>
                <a:lnTo>
                  <a:pt x="43" y="91"/>
                </a:lnTo>
                <a:lnTo>
                  <a:pt x="38" y="91"/>
                </a:lnTo>
                <a:lnTo>
                  <a:pt x="34" y="96"/>
                </a:lnTo>
                <a:lnTo>
                  <a:pt x="29" y="96"/>
                </a:lnTo>
                <a:lnTo>
                  <a:pt x="19" y="101"/>
                </a:lnTo>
                <a:lnTo>
                  <a:pt x="14" y="106"/>
                </a:lnTo>
                <a:lnTo>
                  <a:pt x="10" y="106"/>
                </a:lnTo>
                <a:lnTo>
                  <a:pt x="5" y="111"/>
                </a:lnTo>
                <a:lnTo>
                  <a:pt x="5" y="115"/>
                </a:lnTo>
                <a:lnTo>
                  <a:pt x="0" y="120"/>
                </a:lnTo>
                <a:lnTo>
                  <a:pt x="0" y="125"/>
                </a:lnTo>
                <a:lnTo>
                  <a:pt x="0" y="130"/>
                </a:lnTo>
                <a:lnTo>
                  <a:pt x="0" y="192"/>
                </a:lnTo>
                <a:lnTo>
                  <a:pt x="0" y="202"/>
                </a:lnTo>
                <a:lnTo>
                  <a:pt x="5" y="207"/>
                </a:lnTo>
                <a:lnTo>
                  <a:pt x="10" y="211"/>
                </a:lnTo>
                <a:lnTo>
                  <a:pt x="10" y="221"/>
                </a:lnTo>
                <a:lnTo>
                  <a:pt x="14" y="221"/>
                </a:lnTo>
                <a:lnTo>
                  <a:pt x="19" y="226"/>
                </a:lnTo>
                <a:lnTo>
                  <a:pt x="24" y="231"/>
                </a:lnTo>
                <a:lnTo>
                  <a:pt x="29" y="231"/>
                </a:lnTo>
                <a:lnTo>
                  <a:pt x="29" y="235"/>
                </a:lnTo>
                <a:lnTo>
                  <a:pt x="29" y="144"/>
                </a:lnTo>
                <a:lnTo>
                  <a:pt x="29" y="245"/>
                </a:lnTo>
                <a:lnTo>
                  <a:pt x="29" y="322"/>
                </a:lnTo>
                <a:lnTo>
                  <a:pt x="29" y="327"/>
                </a:lnTo>
                <a:lnTo>
                  <a:pt x="29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6"/>
                </a:lnTo>
                <a:lnTo>
                  <a:pt x="43" y="346"/>
                </a:lnTo>
                <a:lnTo>
                  <a:pt x="48" y="346"/>
                </a:lnTo>
                <a:lnTo>
                  <a:pt x="53" y="346"/>
                </a:lnTo>
                <a:lnTo>
                  <a:pt x="58" y="346"/>
                </a:lnTo>
                <a:lnTo>
                  <a:pt x="62" y="341"/>
                </a:lnTo>
                <a:lnTo>
                  <a:pt x="67" y="336"/>
                </a:lnTo>
                <a:lnTo>
                  <a:pt x="67" y="331"/>
                </a:lnTo>
                <a:lnTo>
                  <a:pt x="67" y="327"/>
                </a:lnTo>
                <a:lnTo>
                  <a:pt x="72" y="322"/>
                </a:lnTo>
                <a:lnTo>
                  <a:pt x="72" y="192"/>
                </a:lnTo>
                <a:lnTo>
                  <a:pt x="72" y="322"/>
                </a:lnTo>
                <a:lnTo>
                  <a:pt x="72" y="327"/>
                </a:lnTo>
                <a:lnTo>
                  <a:pt x="72" y="331"/>
                </a:lnTo>
                <a:lnTo>
                  <a:pt x="72" y="336"/>
                </a:lnTo>
                <a:lnTo>
                  <a:pt x="77" y="336"/>
                </a:lnTo>
                <a:lnTo>
                  <a:pt x="77" y="341"/>
                </a:lnTo>
                <a:lnTo>
                  <a:pt x="82" y="346"/>
                </a:lnTo>
                <a:lnTo>
                  <a:pt x="86" y="346"/>
                </a:lnTo>
                <a:lnTo>
                  <a:pt x="91" y="346"/>
                </a:lnTo>
                <a:lnTo>
                  <a:pt x="96" y="346"/>
                </a:lnTo>
                <a:lnTo>
                  <a:pt x="101" y="346"/>
                </a:lnTo>
                <a:lnTo>
                  <a:pt x="101" y="341"/>
                </a:lnTo>
                <a:lnTo>
                  <a:pt x="106" y="341"/>
                </a:lnTo>
                <a:lnTo>
                  <a:pt x="106" y="336"/>
                </a:lnTo>
                <a:lnTo>
                  <a:pt x="110" y="336"/>
                </a:lnTo>
                <a:lnTo>
                  <a:pt x="110" y="331"/>
                </a:lnTo>
                <a:lnTo>
                  <a:pt x="110" y="327"/>
                </a:lnTo>
                <a:lnTo>
                  <a:pt x="110" y="322"/>
                </a:lnTo>
                <a:lnTo>
                  <a:pt x="110" y="245"/>
                </a:lnTo>
                <a:lnTo>
                  <a:pt x="110" y="144"/>
                </a:lnTo>
                <a:lnTo>
                  <a:pt x="110" y="235"/>
                </a:lnTo>
                <a:lnTo>
                  <a:pt x="115" y="231"/>
                </a:lnTo>
                <a:lnTo>
                  <a:pt x="120" y="231"/>
                </a:lnTo>
                <a:lnTo>
                  <a:pt x="120" y="226"/>
                </a:lnTo>
                <a:lnTo>
                  <a:pt x="125" y="221"/>
                </a:lnTo>
                <a:lnTo>
                  <a:pt x="130" y="216"/>
                </a:lnTo>
                <a:lnTo>
                  <a:pt x="134" y="211"/>
                </a:lnTo>
                <a:lnTo>
                  <a:pt x="139" y="207"/>
                </a:lnTo>
                <a:lnTo>
                  <a:pt x="139" y="202"/>
                </a:lnTo>
                <a:lnTo>
                  <a:pt x="139" y="192"/>
                </a:lnTo>
                <a:lnTo>
                  <a:pt x="139" y="130"/>
                </a:lnTo>
                <a:lnTo>
                  <a:pt x="139" y="125"/>
                </a:lnTo>
                <a:lnTo>
                  <a:pt x="139" y="120"/>
                </a:lnTo>
                <a:lnTo>
                  <a:pt x="139" y="115"/>
                </a:lnTo>
                <a:lnTo>
                  <a:pt x="139" y="111"/>
                </a:lnTo>
                <a:lnTo>
                  <a:pt x="134" y="106"/>
                </a:lnTo>
                <a:lnTo>
                  <a:pt x="130" y="106"/>
                </a:lnTo>
                <a:lnTo>
                  <a:pt x="125" y="101"/>
                </a:lnTo>
                <a:lnTo>
                  <a:pt x="115" y="96"/>
                </a:lnTo>
              </a:path>
            </a:pathLst>
          </a:custGeom>
          <a:solidFill>
            <a:schemeClr val="accent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5" name="Freeform 77"/>
          <p:cNvSpPr>
            <a:spLocks noChangeAspect="1"/>
          </p:cNvSpPr>
          <p:nvPr/>
        </p:nvSpPr>
        <p:spPr bwMode="auto">
          <a:xfrm>
            <a:off x="2965450" y="1707608"/>
            <a:ext cx="158750" cy="442912"/>
          </a:xfrm>
          <a:custGeom>
            <a:avLst/>
            <a:gdLst>
              <a:gd name="T0" fmla="*/ 110 w 139"/>
              <a:gd name="T1" fmla="*/ 96 h 346"/>
              <a:gd name="T2" fmla="*/ 96 w 139"/>
              <a:gd name="T3" fmla="*/ 87 h 346"/>
              <a:gd name="T4" fmla="*/ 91 w 139"/>
              <a:gd name="T5" fmla="*/ 82 h 346"/>
              <a:gd name="T6" fmla="*/ 91 w 139"/>
              <a:gd name="T7" fmla="*/ 72 h 346"/>
              <a:gd name="T8" fmla="*/ 96 w 139"/>
              <a:gd name="T9" fmla="*/ 67 h 346"/>
              <a:gd name="T10" fmla="*/ 106 w 139"/>
              <a:gd name="T11" fmla="*/ 58 h 346"/>
              <a:gd name="T12" fmla="*/ 106 w 139"/>
              <a:gd name="T13" fmla="*/ 48 h 346"/>
              <a:gd name="T14" fmla="*/ 106 w 139"/>
              <a:gd name="T15" fmla="*/ 43 h 346"/>
              <a:gd name="T16" fmla="*/ 101 w 139"/>
              <a:gd name="T17" fmla="*/ 24 h 346"/>
              <a:gd name="T18" fmla="*/ 91 w 139"/>
              <a:gd name="T19" fmla="*/ 10 h 346"/>
              <a:gd name="T20" fmla="*/ 77 w 139"/>
              <a:gd name="T21" fmla="*/ 0 h 346"/>
              <a:gd name="T22" fmla="*/ 62 w 139"/>
              <a:gd name="T23" fmla="*/ 0 h 346"/>
              <a:gd name="T24" fmla="*/ 48 w 139"/>
              <a:gd name="T25" fmla="*/ 10 h 346"/>
              <a:gd name="T26" fmla="*/ 38 w 139"/>
              <a:gd name="T27" fmla="*/ 24 h 346"/>
              <a:gd name="T28" fmla="*/ 34 w 139"/>
              <a:gd name="T29" fmla="*/ 43 h 346"/>
              <a:gd name="T30" fmla="*/ 34 w 139"/>
              <a:gd name="T31" fmla="*/ 48 h 346"/>
              <a:gd name="T32" fmla="*/ 38 w 139"/>
              <a:gd name="T33" fmla="*/ 58 h 346"/>
              <a:gd name="T34" fmla="*/ 43 w 139"/>
              <a:gd name="T35" fmla="*/ 67 h 346"/>
              <a:gd name="T36" fmla="*/ 48 w 139"/>
              <a:gd name="T37" fmla="*/ 72 h 346"/>
              <a:gd name="T38" fmla="*/ 48 w 139"/>
              <a:gd name="T39" fmla="*/ 82 h 346"/>
              <a:gd name="T40" fmla="*/ 48 w 139"/>
              <a:gd name="T41" fmla="*/ 87 h 346"/>
              <a:gd name="T42" fmla="*/ 34 w 139"/>
              <a:gd name="T43" fmla="*/ 96 h 346"/>
              <a:gd name="T44" fmla="*/ 19 w 139"/>
              <a:gd name="T45" fmla="*/ 101 h 346"/>
              <a:gd name="T46" fmla="*/ 5 w 139"/>
              <a:gd name="T47" fmla="*/ 111 h 346"/>
              <a:gd name="T48" fmla="*/ 0 w 139"/>
              <a:gd name="T49" fmla="*/ 125 h 346"/>
              <a:gd name="T50" fmla="*/ 0 w 139"/>
              <a:gd name="T51" fmla="*/ 130 h 346"/>
              <a:gd name="T52" fmla="*/ 0 w 139"/>
              <a:gd name="T53" fmla="*/ 202 h 346"/>
              <a:gd name="T54" fmla="*/ 10 w 139"/>
              <a:gd name="T55" fmla="*/ 221 h 346"/>
              <a:gd name="T56" fmla="*/ 24 w 139"/>
              <a:gd name="T57" fmla="*/ 231 h 346"/>
              <a:gd name="T58" fmla="*/ 29 w 139"/>
              <a:gd name="T59" fmla="*/ 235 h 346"/>
              <a:gd name="T60" fmla="*/ 29 w 139"/>
              <a:gd name="T61" fmla="*/ 322 h 346"/>
              <a:gd name="T62" fmla="*/ 29 w 139"/>
              <a:gd name="T63" fmla="*/ 331 h 346"/>
              <a:gd name="T64" fmla="*/ 34 w 139"/>
              <a:gd name="T65" fmla="*/ 341 h 346"/>
              <a:gd name="T66" fmla="*/ 43 w 139"/>
              <a:gd name="T67" fmla="*/ 346 h 346"/>
              <a:gd name="T68" fmla="*/ 48 w 139"/>
              <a:gd name="T69" fmla="*/ 346 h 346"/>
              <a:gd name="T70" fmla="*/ 58 w 139"/>
              <a:gd name="T71" fmla="*/ 346 h 346"/>
              <a:gd name="T72" fmla="*/ 67 w 139"/>
              <a:gd name="T73" fmla="*/ 336 h 346"/>
              <a:gd name="T74" fmla="*/ 67 w 139"/>
              <a:gd name="T75" fmla="*/ 327 h 346"/>
              <a:gd name="T76" fmla="*/ 72 w 139"/>
              <a:gd name="T77" fmla="*/ 192 h 346"/>
              <a:gd name="T78" fmla="*/ 72 w 139"/>
              <a:gd name="T79" fmla="*/ 327 h 346"/>
              <a:gd name="T80" fmla="*/ 77 w 139"/>
              <a:gd name="T81" fmla="*/ 336 h 346"/>
              <a:gd name="T82" fmla="*/ 82 w 139"/>
              <a:gd name="T83" fmla="*/ 346 h 346"/>
              <a:gd name="T84" fmla="*/ 91 w 139"/>
              <a:gd name="T85" fmla="*/ 346 h 346"/>
              <a:gd name="T86" fmla="*/ 96 w 139"/>
              <a:gd name="T87" fmla="*/ 346 h 346"/>
              <a:gd name="T88" fmla="*/ 106 w 139"/>
              <a:gd name="T89" fmla="*/ 341 h 346"/>
              <a:gd name="T90" fmla="*/ 110 w 139"/>
              <a:gd name="T91" fmla="*/ 331 h 346"/>
              <a:gd name="T92" fmla="*/ 110 w 139"/>
              <a:gd name="T93" fmla="*/ 245 h 346"/>
              <a:gd name="T94" fmla="*/ 110 w 139"/>
              <a:gd name="T95" fmla="*/ 235 h 346"/>
              <a:gd name="T96" fmla="*/ 120 w 139"/>
              <a:gd name="T97" fmla="*/ 231 h 346"/>
              <a:gd name="T98" fmla="*/ 130 w 139"/>
              <a:gd name="T99" fmla="*/ 216 h 346"/>
              <a:gd name="T100" fmla="*/ 139 w 139"/>
              <a:gd name="T101" fmla="*/ 202 h 346"/>
              <a:gd name="T102" fmla="*/ 139 w 139"/>
              <a:gd name="T103" fmla="*/ 130 h 346"/>
              <a:gd name="T104" fmla="*/ 139 w 139"/>
              <a:gd name="T105" fmla="*/ 125 h 346"/>
              <a:gd name="T106" fmla="*/ 139 w 139"/>
              <a:gd name="T107" fmla="*/ 111 h 346"/>
              <a:gd name="T108" fmla="*/ 125 w 139"/>
              <a:gd name="T109" fmla="*/ 101 h 3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"/>
              <a:gd name="T166" fmla="*/ 0 h 346"/>
              <a:gd name="T167" fmla="*/ 139 w 139"/>
              <a:gd name="T168" fmla="*/ 346 h 3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" h="346">
                <a:moveTo>
                  <a:pt x="115" y="96"/>
                </a:moveTo>
                <a:lnTo>
                  <a:pt x="115" y="96"/>
                </a:lnTo>
                <a:lnTo>
                  <a:pt x="110" y="96"/>
                </a:lnTo>
                <a:lnTo>
                  <a:pt x="106" y="91"/>
                </a:lnTo>
                <a:lnTo>
                  <a:pt x="101" y="91"/>
                </a:lnTo>
                <a:lnTo>
                  <a:pt x="96" y="87"/>
                </a:lnTo>
                <a:lnTo>
                  <a:pt x="91" y="82"/>
                </a:lnTo>
                <a:lnTo>
                  <a:pt x="91" y="77"/>
                </a:lnTo>
                <a:lnTo>
                  <a:pt x="91" y="72"/>
                </a:lnTo>
                <a:lnTo>
                  <a:pt x="96" y="72"/>
                </a:lnTo>
                <a:lnTo>
                  <a:pt x="96" y="67"/>
                </a:lnTo>
                <a:lnTo>
                  <a:pt x="101" y="63"/>
                </a:lnTo>
                <a:lnTo>
                  <a:pt x="106" y="58"/>
                </a:lnTo>
                <a:lnTo>
                  <a:pt x="106" y="53"/>
                </a:lnTo>
                <a:lnTo>
                  <a:pt x="106" y="48"/>
                </a:lnTo>
                <a:lnTo>
                  <a:pt x="106" y="43"/>
                </a:lnTo>
                <a:lnTo>
                  <a:pt x="106" y="34"/>
                </a:lnTo>
                <a:lnTo>
                  <a:pt x="106" y="29"/>
                </a:lnTo>
                <a:lnTo>
                  <a:pt x="101" y="24"/>
                </a:lnTo>
                <a:lnTo>
                  <a:pt x="101" y="19"/>
                </a:lnTo>
                <a:lnTo>
                  <a:pt x="96" y="15"/>
                </a:lnTo>
                <a:lnTo>
                  <a:pt x="91" y="10"/>
                </a:lnTo>
                <a:lnTo>
                  <a:pt x="86" y="5"/>
                </a:lnTo>
                <a:lnTo>
                  <a:pt x="82" y="5"/>
                </a:lnTo>
                <a:lnTo>
                  <a:pt x="77" y="0"/>
                </a:lnTo>
                <a:lnTo>
                  <a:pt x="72" y="0"/>
                </a:lnTo>
                <a:lnTo>
                  <a:pt x="62" y="0"/>
                </a:lnTo>
                <a:lnTo>
                  <a:pt x="58" y="5"/>
                </a:lnTo>
                <a:lnTo>
                  <a:pt x="53" y="5"/>
                </a:lnTo>
                <a:lnTo>
                  <a:pt x="48" y="10"/>
                </a:lnTo>
                <a:lnTo>
                  <a:pt x="43" y="15"/>
                </a:lnTo>
                <a:lnTo>
                  <a:pt x="38" y="19"/>
                </a:lnTo>
                <a:lnTo>
                  <a:pt x="38" y="24"/>
                </a:lnTo>
                <a:lnTo>
                  <a:pt x="34" y="29"/>
                </a:lnTo>
                <a:lnTo>
                  <a:pt x="34" y="34"/>
                </a:lnTo>
                <a:lnTo>
                  <a:pt x="34" y="43"/>
                </a:lnTo>
                <a:lnTo>
                  <a:pt x="34" y="48"/>
                </a:lnTo>
                <a:lnTo>
                  <a:pt x="34" y="53"/>
                </a:lnTo>
                <a:lnTo>
                  <a:pt x="38" y="58"/>
                </a:lnTo>
                <a:lnTo>
                  <a:pt x="38" y="63"/>
                </a:lnTo>
                <a:lnTo>
                  <a:pt x="43" y="67"/>
                </a:lnTo>
                <a:lnTo>
                  <a:pt x="48" y="72"/>
                </a:lnTo>
                <a:lnTo>
                  <a:pt x="48" y="77"/>
                </a:lnTo>
                <a:lnTo>
                  <a:pt x="48" y="82"/>
                </a:lnTo>
                <a:lnTo>
                  <a:pt x="48" y="87"/>
                </a:lnTo>
                <a:lnTo>
                  <a:pt x="43" y="91"/>
                </a:lnTo>
                <a:lnTo>
                  <a:pt x="38" y="91"/>
                </a:lnTo>
                <a:lnTo>
                  <a:pt x="34" y="96"/>
                </a:lnTo>
                <a:lnTo>
                  <a:pt x="29" y="96"/>
                </a:lnTo>
                <a:lnTo>
                  <a:pt x="19" y="101"/>
                </a:lnTo>
                <a:lnTo>
                  <a:pt x="14" y="106"/>
                </a:lnTo>
                <a:lnTo>
                  <a:pt x="10" y="106"/>
                </a:lnTo>
                <a:lnTo>
                  <a:pt x="5" y="111"/>
                </a:lnTo>
                <a:lnTo>
                  <a:pt x="5" y="115"/>
                </a:lnTo>
                <a:lnTo>
                  <a:pt x="0" y="120"/>
                </a:lnTo>
                <a:lnTo>
                  <a:pt x="0" y="125"/>
                </a:lnTo>
                <a:lnTo>
                  <a:pt x="0" y="130"/>
                </a:lnTo>
                <a:lnTo>
                  <a:pt x="0" y="192"/>
                </a:lnTo>
                <a:lnTo>
                  <a:pt x="0" y="202"/>
                </a:lnTo>
                <a:lnTo>
                  <a:pt x="5" y="207"/>
                </a:lnTo>
                <a:lnTo>
                  <a:pt x="10" y="211"/>
                </a:lnTo>
                <a:lnTo>
                  <a:pt x="10" y="221"/>
                </a:lnTo>
                <a:lnTo>
                  <a:pt x="14" y="221"/>
                </a:lnTo>
                <a:lnTo>
                  <a:pt x="19" y="226"/>
                </a:lnTo>
                <a:lnTo>
                  <a:pt x="24" y="231"/>
                </a:lnTo>
                <a:lnTo>
                  <a:pt x="29" y="231"/>
                </a:lnTo>
                <a:lnTo>
                  <a:pt x="29" y="235"/>
                </a:lnTo>
                <a:lnTo>
                  <a:pt x="29" y="144"/>
                </a:lnTo>
                <a:lnTo>
                  <a:pt x="29" y="245"/>
                </a:lnTo>
                <a:lnTo>
                  <a:pt x="29" y="322"/>
                </a:lnTo>
                <a:lnTo>
                  <a:pt x="29" y="327"/>
                </a:lnTo>
                <a:lnTo>
                  <a:pt x="29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6"/>
                </a:lnTo>
                <a:lnTo>
                  <a:pt x="43" y="346"/>
                </a:lnTo>
                <a:lnTo>
                  <a:pt x="48" y="346"/>
                </a:lnTo>
                <a:lnTo>
                  <a:pt x="53" y="346"/>
                </a:lnTo>
                <a:lnTo>
                  <a:pt x="58" y="346"/>
                </a:lnTo>
                <a:lnTo>
                  <a:pt x="62" y="341"/>
                </a:lnTo>
                <a:lnTo>
                  <a:pt x="67" y="336"/>
                </a:lnTo>
                <a:lnTo>
                  <a:pt x="67" y="331"/>
                </a:lnTo>
                <a:lnTo>
                  <a:pt x="67" y="327"/>
                </a:lnTo>
                <a:lnTo>
                  <a:pt x="72" y="322"/>
                </a:lnTo>
                <a:lnTo>
                  <a:pt x="72" y="192"/>
                </a:lnTo>
                <a:lnTo>
                  <a:pt x="72" y="322"/>
                </a:lnTo>
                <a:lnTo>
                  <a:pt x="72" y="327"/>
                </a:lnTo>
                <a:lnTo>
                  <a:pt x="72" y="331"/>
                </a:lnTo>
                <a:lnTo>
                  <a:pt x="72" y="336"/>
                </a:lnTo>
                <a:lnTo>
                  <a:pt x="77" y="336"/>
                </a:lnTo>
                <a:lnTo>
                  <a:pt x="77" y="341"/>
                </a:lnTo>
                <a:lnTo>
                  <a:pt x="82" y="346"/>
                </a:lnTo>
                <a:lnTo>
                  <a:pt x="86" y="346"/>
                </a:lnTo>
                <a:lnTo>
                  <a:pt x="91" y="346"/>
                </a:lnTo>
                <a:lnTo>
                  <a:pt x="96" y="346"/>
                </a:lnTo>
                <a:lnTo>
                  <a:pt x="101" y="346"/>
                </a:lnTo>
                <a:lnTo>
                  <a:pt x="101" y="341"/>
                </a:lnTo>
                <a:lnTo>
                  <a:pt x="106" y="341"/>
                </a:lnTo>
                <a:lnTo>
                  <a:pt x="106" y="336"/>
                </a:lnTo>
                <a:lnTo>
                  <a:pt x="110" y="336"/>
                </a:lnTo>
                <a:lnTo>
                  <a:pt x="110" y="331"/>
                </a:lnTo>
                <a:lnTo>
                  <a:pt x="110" y="327"/>
                </a:lnTo>
                <a:lnTo>
                  <a:pt x="110" y="322"/>
                </a:lnTo>
                <a:lnTo>
                  <a:pt x="110" y="245"/>
                </a:lnTo>
                <a:lnTo>
                  <a:pt x="110" y="144"/>
                </a:lnTo>
                <a:lnTo>
                  <a:pt x="110" y="235"/>
                </a:lnTo>
                <a:lnTo>
                  <a:pt x="115" y="231"/>
                </a:lnTo>
                <a:lnTo>
                  <a:pt x="120" y="231"/>
                </a:lnTo>
                <a:lnTo>
                  <a:pt x="120" y="226"/>
                </a:lnTo>
                <a:lnTo>
                  <a:pt x="125" y="221"/>
                </a:lnTo>
                <a:lnTo>
                  <a:pt x="130" y="216"/>
                </a:lnTo>
                <a:lnTo>
                  <a:pt x="134" y="211"/>
                </a:lnTo>
                <a:lnTo>
                  <a:pt x="139" y="207"/>
                </a:lnTo>
                <a:lnTo>
                  <a:pt x="139" y="202"/>
                </a:lnTo>
                <a:lnTo>
                  <a:pt x="139" y="192"/>
                </a:lnTo>
                <a:lnTo>
                  <a:pt x="139" y="130"/>
                </a:lnTo>
                <a:lnTo>
                  <a:pt x="139" y="125"/>
                </a:lnTo>
                <a:lnTo>
                  <a:pt x="139" y="120"/>
                </a:lnTo>
                <a:lnTo>
                  <a:pt x="139" y="115"/>
                </a:lnTo>
                <a:lnTo>
                  <a:pt x="139" y="111"/>
                </a:lnTo>
                <a:lnTo>
                  <a:pt x="134" y="106"/>
                </a:lnTo>
                <a:lnTo>
                  <a:pt x="130" y="106"/>
                </a:lnTo>
                <a:lnTo>
                  <a:pt x="125" y="101"/>
                </a:lnTo>
                <a:lnTo>
                  <a:pt x="115" y="96"/>
                </a:lnTo>
              </a:path>
            </a:pathLst>
          </a:custGeom>
          <a:solidFill>
            <a:schemeClr val="accent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6" name="Freeform 78"/>
          <p:cNvSpPr>
            <a:spLocks noChangeAspect="1"/>
          </p:cNvSpPr>
          <p:nvPr/>
        </p:nvSpPr>
        <p:spPr bwMode="auto">
          <a:xfrm>
            <a:off x="2571750" y="2204495"/>
            <a:ext cx="158750" cy="444500"/>
          </a:xfrm>
          <a:custGeom>
            <a:avLst/>
            <a:gdLst>
              <a:gd name="T0" fmla="*/ 110 w 139"/>
              <a:gd name="T1" fmla="*/ 96 h 346"/>
              <a:gd name="T2" fmla="*/ 96 w 139"/>
              <a:gd name="T3" fmla="*/ 87 h 346"/>
              <a:gd name="T4" fmla="*/ 91 w 139"/>
              <a:gd name="T5" fmla="*/ 82 h 346"/>
              <a:gd name="T6" fmla="*/ 91 w 139"/>
              <a:gd name="T7" fmla="*/ 72 h 346"/>
              <a:gd name="T8" fmla="*/ 96 w 139"/>
              <a:gd name="T9" fmla="*/ 67 h 346"/>
              <a:gd name="T10" fmla="*/ 106 w 139"/>
              <a:gd name="T11" fmla="*/ 58 h 346"/>
              <a:gd name="T12" fmla="*/ 106 w 139"/>
              <a:gd name="T13" fmla="*/ 48 h 346"/>
              <a:gd name="T14" fmla="*/ 106 w 139"/>
              <a:gd name="T15" fmla="*/ 43 h 346"/>
              <a:gd name="T16" fmla="*/ 101 w 139"/>
              <a:gd name="T17" fmla="*/ 24 h 346"/>
              <a:gd name="T18" fmla="*/ 91 w 139"/>
              <a:gd name="T19" fmla="*/ 10 h 346"/>
              <a:gd name="T20" fmla="*/ 77 w 139"/>
              <a:gd name="T21" fmla="*/ 0 h 346"/>
              <a:gd name="T22" fmla="*/ 62 w 139"/>
              <a:gd name="T23" fmla="*/ 0 h 346"/>
              <a:gd name="T24" fmla="*/ 48 w 139"/>
              <a:gd name="T25" fmla="*/ 10 h 346"/>
              <a:gd name="T26" fmla="*/ 38 w 139"/>
              <a:gd name="T27" fmla="*/ 24 h 346"/>
              <a:gd name="T28" fmla="*/ 34 w 139"/>
              <a:gd name="T29" fmla="*/ 43 h 346"/>
              <a:gd name="T30" fmla="*/ 34 w 139"/>
              <a:gd name="T31" fmla="*/ 48 h 346"/>
              <a:gd name="T32" fmla="*/ 38 w 139"/>
              <a:gd name="T33" fmla="*/ 58 h 346"/>
              <a:gd name="T34" fmla="*/ 43 w 139"/>
              <a:gd name="T35" fmla="*/ 67 h 346"/>
              <a:gd name="T36" fmla="*/ 48 w 139"/>
              <a:gd name="T37" fmla="*/ 72 h 346"/>
              <a:gd name="T38" fmla="*/ 48 w 139"/>
              <a:gd name="T39" fmla="*/ 82 h 346"/>
              <a:gd name="T40" fmla="*/ 48 w 139"/>
              <a:gd name="T41" fmla="*/ 87 h 346"/>
              <a:gd name="T42" fmla="*/ 34 w 139"/>
              <a:gd name="T43" fmla="*/ 96 h 346"/>
              <a:gd name="T44" fmla="*/ 19 w 139"/>
              <a:gd name="T45" fmla="*/ 101 h 346"/>
              <a:gd name="T46" fmla="*/ 5 w 139"/>
              <a:gd name="T47" fmla="*/ 111 h 346"/>
              <a:gd name="T48" fmla="*/ 0 w 139"/>
              <a:gd name="T49" fmla="*/ 125 h 346"/>
              <a:gd name="T50" fmla="*/ 0 w 139"/>
              <a:gd name="T51" fmla="*/ 130 h 346"/>
              <a:gd name="T52" fmla="*/ 0 w 139"/>
              <a:gd name="T53" fmla="*/ 202 h 346"/>
              <a:gd name="T54" fmla="*/ 10 w 139"/>
              <a:gd name="T55" fmla="*/ 221 h 346"/>
              <a:gd name="T56" fmla="*/ 24 w 139"/>
              <a:gd name="T57" fmla="*/ 231 h 346"/>
              <a:gd name="T58" fmla="*/ 29 w 139"/>
              <a:gd name="T59" fmla="*/ 235 h 346"/>
              <a:gd name="T60" fmla="*/ 29 w 139"/>
              <a:gd name="T61" fmla="*/ 322 h 346"/>
              <a:gd name="T62" fmla="*/ 29 w 139"/>
              <a:gd name="T63" fmla="*/ 331 h 346"/>
              <a:gd name="T64" fmla="*/ 34 w 139"/>
              <a:gd name="T65" fmla="*/ 341 h 346"/>
              <a:gd name="T66" fmla="*/ 43 w 139"/>
              <a:gd name="T67" fmla="*/ 346 h 346"/>
              <a:gd name="T68" fmla="*/ 48 w 139"/>
              <a:gd name="T69" fmla="*/ 346 h 346"/>
              <a:gd name="T70" fmla="*/ 58 w 139"/>
              <a:gd name="T71" fmla="*/ 346 h 346"/>
              <a:gd name="T72" fmla="*/ 67 w 139"/>
              <a:gd name="T73" fmla="*/ 336 h 346"/>
              <a:gd name="T74" fmla="*/ 67 w 139"/>
              <a:gd name="T75" fmla="*/ 327 h 346"/>
              <a:gd name="T76" fmla="*/ 72 w 139"/>
              <a:gd name="T77" fmla="*/ 192 h 346"/>
              <a:gd name="T78" fmla="*/ 72 w 139"/>
              <a:gd name="T79" fmla="*/ 327 h 346"/>
              <a:gd name="T80" fmla="*/ 77 w 139"/>
              <a:gd name="T81" fmla="*/ 336 h 346"/>
              <a:gd name="T82" fmla="*/ 82 w 139"/>
              <a:gd name="T83" fmla="*/ 346 h 346"/>
              <a:gd name="T84" fmla="*/ 91 w 139"/>
              <a:gd name="T85" fmla="*/ 346 h 346"/>
              <a:gd name="T86" fmla="*/ 96 w 139"/>
              <a:gd name="T87" fmla="*/ 346 h 346"/>
              <a:gd name="T88" fmla="*/ 106 w 139"/>
              <a:gd name="T89" fmla="*/ 341 h 346"/>
              <a:gd name="T90" fmla="*/ 110 w 139"/>
              <a:gd name="T91" fmla="*/ 331 h 346"/>
              <a:gd name="T92" fmla="*/ 110 w 139"/>
              <a:gd name="T93" fmla="*/ 245 h 346"/>
              <a:gd name="T94" fmla="*/ 110 w 139"/>
              <a:gd name="T95" fmla="*/ 235 h 346"/>
              <a:gd name="T96" fmla="*/ 120 w 139"/>
              <a:gd name="T97" fmla="*/ 231 h 346"/>
              <a:gd name="T98" fmla="*/ 130 w 139"/>
              <a:gd name="T99" fmla="*/ 216 h 346"/>
              <a:gd name="T100" fmla="*/ 139 w 139"/>
              <a:gd name="T101" fmla="*/ 202 h 346"/>
              <a:gd name="T102" fmla="*/ 139 w 139"/>
              <a:gd name="T103" fmla="*/ 130 h 346"/>
              <a:gd name="T104" fmla="*/ 139 w 139"/>
              <a:gd name="T105" fmla="*/ 125 h 346"/>
              <a:gd name="T106" fmla="*/ 139 w 139"/>
              <a:gd name="T107" fmla="*/ 111 h 346"/>
              <a:gd name="T108" fmla="*/ 125 w 139"/>
              <a:gd name="T109" fmla="*/ 101 h 3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"/>
              <a:gd name="T166" fmla="*/ 0 h 346"/>
              <a:gd name="T167" fmla="*/ 139 w 139"/>
              <a:gd name="T168" fmla="*/ 346 h 3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" h="346">
                <a:moveTo>
                  <a:pt x="115" y="96"/>
                </a:moveTo>
                <a:lnTo>
                  <a:pt x="115" y="96"/>
                </a:lnTo>
                <a:lnTo>
                  <a:pt x="110" y="96"/>
                </a:lnTo>
                <a:lnTo>
                  <a:pt x="106" y="91"/>
                </a:lnTo>
                <a:lnTo>
                  <a:pt x="101" y="91"/>
                </a:lnTo>
                <a:lnTo>
                  <a:pt x="96" y="87"/>
                </a:lnTo>
                <a:lnTo>
                  <a:pt x="91" y="82"/>
                </a:lnTo>
                <a:lnTo>
                  <a:pt x="91" y="77"/>
                </a:lnTo>
                <a:lnTo>
                  <a:pt x="91" y="72"/>
                </a:lnTo>
                <a:lnTo>
                  <a:pt x="96" y="72"/>
                </a:lnTo>
                <a:lnTo>
                  <a:pt x="96" y="67"/>
                </a:lnTo>
                <a:lnTo>
                  <a:pt x="101" y="63"/>
                </a:lnTo>
                <a:lnTo>
                  <a:pt x="106" y="58"/>
                </a:lnTo>
                <a:lnTo>
                  <a:pt x="106" y="53"/>
                </a:lnTo>
                <a:lnTo>
                  <a:pt x="106" y="48"/>
                </a:lnTo>
                <a:lnTo>
                  <a:pt x="106" y="43"/>
                </a:lnTo>
                <a:lnTo>
                  <a:pt x="106" y="34"/>
                </a:lnTo>
                <a:lnTo>
                  <a:pt x="106" y="29"/>
                </a:lnTo>
                <a:lnTo>
                  <a:pt x="101" y="24"/>
                </a:lnTo>
                <a:lnTo>
                  <a:pt x="101" y="19"/>
                </a:lnTo>
                <a:lnTo>
                  <a:pt x="96" y="15"/>
                </a:lnTo>
                <a:lnTo>
                  <a:pt x="91" y="10"/>
                </a:lnTo>
                <a:lnTo>
                  <a:pt x="86" y="5"/>
                </a:lnTo>
                <a:lnTo>
                  <a:pt x="82" y="5"/>
                </a:lnTo>
                <a:lnTo>
                  <a:pt x="77" y="0"/>
                </a:lnTo>
                <a:lnTo>
                  <a:pt x="72" y="0"/>
                </a:lnTo>
                <a:lnTo>
                  <a:pt x="62" y="0"/>
                </a:lnTo>
                <a:lnTo>
                  <a:pt x="58" y="5"/>
                </a:lnTo>
                <a:lnTo>
                  <a:pt x="53" y="5"/>
                </a:lnTo>
                <a:lnTo>
                  <a:pt x="48" y="10"/>
                </a:lnTo>
                <a:lnTo>
                  <a:pt x="43" y="15"/>
                </a:lnTo>
                <a:lnTo>
                  <a:pt x="38" y="19"/>
                </a:lnTo>
                <a:lnTo>
                  <a:pt x="38" y="24"/>
                </a:lnTo>
                <a:lnTo>
                  <a:pt x="34" y="29"/>
                </a:lnTo>
                <a:lnTo>
                  <a:pt x="34" y="34"/>
                </a:lnTo>
                <a:lnTo>
                  <a:pt x="34" y="43"/>
                </a:lnTo>
                <a:lnTo>
                  <a:pt x="34" y="48"/>
                </a:lnTo>
                <a:lnTo>
                  <a:pt x="34" y="53"/>
                </a:lnTo>
                <a:lnTo>
                  <a:pt x="38" y="58"/>
                </a:lnTo>
                <a:lnTo>
                  <a:pt x="38" y="63"/>
                </a:lnTo>
                <a:lnTo>
                  <a:pt x="43" y="67"/>
                </a:lnTo>
                <a:lnTo>
                  <a:pt x="48" y="72"/>
                </a:lnTo>
                <a:lnTo>
                  <a:pt x="48" y="77"/>
                </a:lnTo>
                <a:lnTo>
                  <a:pt x="48" y="82"/>
                </a:lnTo>
                <a:lnTo>
                  <a:pt x="48" y="87"/>
                </a:lnTo>
                <a:lnTo>
                  <a:pt x="43" y="91"/>
                </a:lnTo>
                <a:lnTo>
                  <a:pt x="38" y="91"/>
                </a:lnTo>
                <a:lnTo>
                  <a:pt x="34" y="96"/>
                </a:lnTo>
                <a:lnTo>
                  <a:pt x="29" y="96"/>
                </a:lnTo>
                <a:lnTo>
                  <a:pt x="19" y="101"/>
                </a:lnTo>
                <a:lnTo>
                  <a:pt x="14" y="106"/>
                </a:lnTo>
                <a:lnTo>
                  <a:pt x="10" y="106"/>
                </a:lnTo>
                <a:lnTo>
                  <a:pt x="5" y="111"/>
                </a:lnTo>
                <a:lnTo>
                  <a:pt x="5" y="115"/>
                </a:lnTo>
                <a:lnTo>
                  <a:pt x="0" y="120"/>
                </a:lnTo>
                <a:lnTo>
                  <a:pt x="0" y="125"/>
                </a:lnTo>
                <a:lnTo>
                  <a:pt x="0" y="130"/>
                </a:lnTo>
                <a:lnTo>
                  <a:pt x="0" y="192"/>
                </a:lnTo>
                <a:lnTo>
                  <a:pt x="0" y="202"/>
                </a:lnTo>
                <a:lnTo>
                  <a:pt x="5" y="207"/>
                </a:lnTo>
                <a:lnTo>
                  <a:pt x="10" y="211"/>
                </a:lnTo>
                <a:lnTo>
                  <a:pt x="10" y="221"/>
                </a:lnTo>
                <a:lnTo>
                  <a:pt x="14" y="221"/>
                </a:lnTo>
                <a:lnTo>
                  <a:pt x="19" y="226"/>
                </a:lnTo>
                <a:lnTo>
                  <a:pt x="24" y="231"/>
                </a:lnTo>
                <a:lnTo>
                  <a:pt x="29" y="231"/>
                </a:lnTo>
                <a:lnTo>
                  <a:pt x="29" y="235"/>
                </a:lnTo>
                <a:lnTo>
                  <a:pt x="29" y="144"/>
                </a:lnTo>
                <a:lnTo>
                  <a:pt x="29" y="245"/>
                </a:lnTo>
                <a:lnTo>
                  <a:pt x="29" y="322"/>
                </a:lnTo>
                <a:lnTo>
                  <a:pt x="29" y="327"/>
                </a:lnTo>
                <a:lnTo>
                  <a:pt x="29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6"/>
                </a:lnTo>
                <a:lnTo>
                  <a:pt x="43" y="346"/>
                </a:lnTo>
                <a:lnTo>
                  <a:pt x="48" y="346"/>
                </a:lnTo>
                <a:lnTo>
                  <a:pt x="53" y="346"/>
                </a:lnTo>
                <a:lnTo>
                  <a:pt x="58" y="346"/>
                </a:lnTo>
                <a:lnTo>
                  <a:pt x="62" y="341"/>
                </a:lnTo>
                <a:lnTo>
                  <a:pt x="67" y="336"/>
                </a:lnTo>
                <a:lnTo>
                  <a:pt x="67" y="331"/>
                </a:lnTo>
                <a:lnTo>
                  <a:pt x="67" y="327"/>
                </a:lnTo>
                <a:lnTo>
                  <a:pt x="72" y="322"/>
                </a:lnTo>
                <a:lnTo>
                  <a:pt x="72" y="192"/>
                </a:lnTo>
                <a:lnTo>
                  <a:pt x="72" y="322"/>
                </a:lnTo>
                <a:lnTo>
                  <a:pt x="72" y="327"/>
                </a:lnTo>
                <a:lnTo>
                  <a:pt x="72" y="331"/>
                </a:lnTo>
                <a:lnTo>
                  <a:pt x="72" y="336"/>
                </a:lnTo>
                <a:lnTo>
                  <a:pt x="77" y="336"/>
                </a:lnTo>
                <a:lnTo>
                  <a:pt x="77" y="341"/>
                </a:lnTo>
                <a:lnTo>
                  <a:pt x="82" y="346"/>
                </a:lnTo>
                <a:lnTo>
                  <a:pt x="86" y="346"/>
                </a:lnTo>
                <a:lnTo>
                  <a:pt x="91" y="346"/>
                </a:lnTo>
                <a:lnTo>
                  <a:pt x="96" y="346"/>
                </a:lnTo>
                <a:lnTo>
                  <a:pt x="101" y="346"/>
                </a:lnTo>
                <a:lnTo>
                  <a:pt x="101" y="341"/>
                </a:lnTo>
                <a:lnTo>
                  <a:pt x="106" y="341"/>
                </a:lnTo>
                <a:lnTo>
                  <a:pt x="106" y="336"/>
                </a:lnTo>
                <a:lnTo>
                  <a:pt x="110" y="336"/>
                </a:lnTo>
                <a:lnTo>
                  <a:pt x="110" y="331"/>
                </a:lnTo>
                <a:lnTo>
                  <a:pt x="110" y="327"/>
                </a:lnTo>
                <a:lnTo>
                  <a:pt x="110" y="322"/>
                </a:lnTo>
                <a:lnTo>
                  <a:pt x="110" y="245"/>
                </a:lnTo>
                <a:lnTo>
                  <a:pt x="110" y="144"/>
                </a:lnTo>
                <a:lnTo>
                  <a:pt x="110" y="235"/>
                </a:lnTo>
                <a:lnTo>
                  <a:pt x="115" y="231"/>
                </a:lnTo>
                <a:lnTo>
                  <a:pt x="120" y="231"/>
                </a:lnTo>
                <a:lnTo>
                  <a:pt x="120" y="226"/>
                </a:lnTo>
                <a:lnTo>
                  <a:pt x="125" y="221"/>
                </a:lnTo>
                <a:lnTo>
                  <a:pt x="130" y="216"/>
                </a:lnTo>
                <a:lnTo>
                  <a:pt x="134" y="211"/>
                </a:lnTo>
                <a:lnTo>
                  <a:pt x="139" y="207"/>
                </a:lnTo>
                <a:lnTo>
                  <a:pt x="139" y="202"/>
                </a:lnTo>
                <a:lnTo>
                  <a:pt x="139" y="192"/>
                </a:lnTo>
                <a:lnTo>
                  <a:pt x="139" y="130"/>
                </a:lnTo>
                <a:lnTo>
                  <a:pt x="139" y="125"/>
                </a:lnTo>
                <a:lnTo>
                  <a:pt x="139" y="120"/>
                </a:lnTo>
                <a:lnTo>
                  <a:pt x="139" y="115"/>
                </a:lnTo>
                <a:lnTo>
                  <a:pt x="139" y="111"/>
                </a:lnTo>
                <a:lnTo>
                  <a:pt x="134" y="106"/>
                </a:lnTo>
                <a:lnTo>
                  <a:pt x="130" y="106"/>
                </a:lnTo>
                <a:lnTo>
                  <a:pt x="125" y="101"/>
                </a:lnTo>
                <a:lnTo>
                  <a:pt x="115" y="96"/>
                </a:lnTo>
              </a:path>
            </a:pathLst>
          </a:custGeom>
          <a:solidFill>
            <a:schemeClr val="accent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7" name="Freeform 79"/>
          <p:cNvSpPr>
            <a:spLocks noChangeAspect="1"/>
          </p:cNvSpPr>
          <p:nvPr/>
        </p:nvSpPr>
        <p:spPr bwMode="auto">
          <a:xfrm>
            <a:off x="2928938" y="2893470"/>
            <a:ext cx="158750" cy="442913"/>
          </a:xfrm>
          <a:custGeom>
            <a:avLst/>
            <a:gdLst>
              <a:gd name="T0" fmla="*/ 110 w 139"/>
              <a:gd name="T1" fmla="*/ 96 h 346"/>
              <a:gd name="T2" fmla="*/ 96 w 139"/>
              <a:gd name="T3" fmla="*/ 87 h 346"/>
              <a:gd name="T4" fmla="*/ 91 w 139"/>
              <a:gd name="T5" fmla="*/ 82 h 346"/>
              <a:gd name="T6" fmla="*/ 91 w 139"/>
              <a:gd name="T7" fmla="*/ 72 h 346"/>
              <a:gd name="T8" fmla="*/ 96 w 139"/>
              <a:gd name="T9" fmla="*/ 67 h 346"/>
              <a:gd name="T10" fmla="*/ 106 w 139"/>
              <a:gd name="T11" fmla="*/ 58 h 346"/>
              <a:gd name="T12" fmla="*/ 106 w 139"/>
              <a:gd name="T13" fmla="*/ 48 h 346"/>
              <a:gd name="T14" fmla="*/ 106 w 139"/>
              <a:gd name="T15" fmla="*/ 43 h 346"/>
              <a:gd name="T16" fmla="*/ 101 w 139"/>
              <a:gd name="T17" fmla="*/ 24 h 346"/>
              <a:gd name="T18" fmla="*/ 91 w 139"/>
              <a:gd name="T19" fmla="*/ 10 h 346"/>
              <a:gd name="T20" fmla="*/ 77 w 139"/>
              <a:gd name="T21" fmla="*/ 0 h 346"/>
              <a:gd name="T22" fmla="*/ 62 w 139"/>
              <a:gd name="T23" fmla="*/ 0 h 346"/>
              <a:gd name="T24" fmla="*/ 48 w 139"/>
              <a:gd name="T25" fmla="*/ 10 h 346"/>
              <a:gd name="T26" fmla="*/ 38 w 139"/>
              <a:gd name="T27" fmla="*/ 24 h 346"/>
              <a:gd name="T28" fmla="*/ 34 w 139"/>
              <a:gd name="T29" fmla="*/ 43 h 346"/>
              <a:gd name="T30" fmla="*/ 34 w 139"/>
              <a:gd name="T31" fmla="*/ 48 h 346"/>
              <a:gd name="T32" fmla="*/ 38 w 139"/>
              <a:gd name="T33" fmla="*/ 58 h 346"/>
              <a:gd name="T34" fmla="*/ 43 w 139"/>
              <a:gd name="T35" fmla="*/ 67 h 346"/>
              <a:gd name="T36" fmla="*/ 48 w 139"/>
              <a:gd name="T37" fmla="*/ 72 h 346"/>
              <a:gd name="T38" fmla="*/ 48 w 139"/>
              <a:gd name="T39" fmla="*/ 82 h 346"/>
              <a:gd name="T40" fmla="*/ 48 w 139"/>
              <a:gd name="T41" fmla="*/ 87 h 346"/>
              <a:gd name="T42" fmla="*/ 34 w 139"/>
              <a:gd name="T43" fmla="*/ 96 h 346"/>
              <a:gd name="T44" fmla="*/ 19 w 139"/>
              <a:gd name="T45" fmla="*/ 101 h 346"/>
              <a:gd name="T46" fmla="*/ 5 w 139"/>
              <a:gd name="T47" fmla="*/ 111 h 346"/>
              <a:gd name="T48" fmla="*/ 0 w 139"/>
              <a:gd name="T49" fmla="*/ 125 h 346"/>
              <a:gd name="T50" fmla="*/ 0 w 139"/>
              <a:gd name="T51" fmla="*/ 130 h 346"/>
              <a:gd name="T52" fmla="*/ 0 w 139"/>
              <a:gd name="T53" fmla="*/ 202 h 346"/>
              <a:gd name="T54" fmla="*/ 10 w 139"/>
              <a:gd name="T55" fmla="*/ 221 h 346"/>
              <a:gd name="T56" fmla="*/ 24 w 139"/>
              <a:gd name="T57" fmla="*/ 231 h 346"/>
              <a:gd name="T58" fmla="*/ 29 w 139"/>
              <a:gd name="T59" fmla="*/ 235 h 346"/>
              <a:gd name="T60" fmla="*/ 29 w 139"/>
              <a:gd name="T61" fmla="*/ 322 h 346"/>
              <a:gd name="T62" fmla="*/ 29 w 139"/>
              <a:gd name="T63" fmla="*/ 331 h 346"/>
              <a:gd name="T64" fmla="*/ 34 w 139"/>
              <a:gd name="T65" fmla="*/ 341 h 346"/>
              <a:gd name="T66" fmla="*/ 43 w 139"/>
              <a:gd name="T67" fmla="*/ 346 h 346"/>
              <a:gd name="T68" fmla="*/ 48 w 139"/>
              <a:gd name="T69" fmla="*/ 346 h 346"/>
              <a:gd name="T70" fmla="*/ 58 w 139"/>
              <a:gd name="T71" fmla="*/ 346 h 346"/>
              <a:gd name="T72" fmla="*/ 67 w 139"/>
              <a:gd name="T73" fmla="*/ 336 h 346"/>
              <a:gd name="T74" fmla="*/ 67 w 139"/>
              <a:gd name="T75" fmla="*/ 327 h 346"/>
              <a:gd name="T76" fmla="*/ 72 w 139"/>
              <a:gd name="T77" fmla="*/ 192 h 346"/>
              <a:gd name="T78" fmla="*/ 72 w 139"/>
              <a:gd name="T79" fmla="*/ 327 h 346"/>
              <a:gd name="T80" fmla="*/ 77 w 139"/>
              <a:gd name="T81" fmla="*/ 336 h 346"/>
              <a:gd name="T82" fmla="*/ 82 w 139"/>
              <a:gd name="T83" fmla="*/ 346 h 346"/>
              <a:gd name="T84" fmla="*/ 91 w 139"/>
              <a:gd name="T85" fmla="*/ 346 h 346"/>
              <a:gd name="T86" fmla="*/ 96 w 139"/>
              <a:gd name="T87" fmla="*/ 346 h 346"/>
              <a:gd name="T88" fmla="*/ 106 w 139"/>
              <a:gd name="T89" fmla="*/ 341 h 346"/>
              <a:gd name="T90" fmla="*/ 110 w 139"/>
              <a:gd name="T91" fmla="*/ 331 h 346"/>
              <a:gd name="T92" fmla="*/ 110 w 139"/>
              <a:gd name="T93" fmla="*/ 245 h 346"/>
              <a:gd name="T94" fmla="*/ 110 w 139"/>
              <a:gd name="T95" fmla="*/ 235 h 346"/>
              <a:gd name="T96" fmla="*/ 120 w 139"/>
              <a:gd name="T97" fmla="*/ 231 h 346"/>
              <a:gd name="T98" fmla="*/ 130 w 139"/>
              <a:gd name="T99" fmla="*/ 216 h 346"/>
              <a:gd name="T100" fmla="*/ 139 w 139"/>
              <a:gd name="T101" fmla="*/ 202 h 346"/>
              <a:gd name="T102" fmla="*/ 139 w 139"/>
              <a:gd name="T103" fmla="*/ 130 h 346"/>
              <a:gd name="T104" fmla="*/ 139 w 139"/>
              <a:gd name="T105" fmla="*/ 125 h 346"/>
              <a:gd name="T106" fmla="*/ 139 w 139"/>
              <a:gd name="T107" fmla="*/ 111 h 346"/>
              <a:gd name="T108" fmla="*/ 125 w 139"/>
              <a:gd name="T109" fmla="*/ 101 h 3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"/>
              <a:gd name="T166" fmla="*/ 0 h 346"/>
              <a:gd name="T167" fmla="*/ 139 w 139"/>
              <a:gd name="T168" fmla="*/ 346 h 3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" h="346">
                <a:moveTo>
                  <a:pt x="115" y="96"/>
                </a:moveTo>
                <a:lnTo>
                  <a:pt x="115" y="96"/>
                </a:lnTo>
                <a:lnTo>
                  <a:pt x="110" y="96"/>
                </a:lnTo>
                <a:lnTo>
                  <a:pt x="106" y="91"/>
                </a:lnTo>
                <a:lnTo>
                  <a:pt x="101" y="91"/>
                </a:lnTo>
                <a:lnTo>
                  <a:pt x="96" y="87"/>
                </a:lnTo>
                <a:lnTo>
                  <a:pt x="91" y="82"/>
                </a:lnTo>
                <a:lnTo>
                  <a:pt x="91" y="77"/>
                </a:lnTo>
                <a:lnTo>
                  <a:pt x="91" y="72"/>
                </a:lnTo>
                <a:lnTo>
                  <a:pt x="96" y="72"/>
                </a:lnTo>
                <a:lnTo>
                  <a:pt x="96" y="67"/>
                </a:lnTo>
                <a:lnTo>
                  <a:pt x="101" y="63"/>
                </a:lnTo>
                <a:lnTo>
                  <a:pt x="106" y="58"/>
                </a:lnTo>
                <a:lnTo>
                  <a:pt x="106" y="53"/>
                </a:lnTo>
                <a:lnTo>
                  <a:pt x="106" y="48"/>
                </a:lnTo>
                <a:lnTo>
                  <a:pt x="106" y="43"/>
                </a:lnTo>
                <a:lnTo>
                  <a:pt x="106" y="34"/>
                </a:lnTo>
                <a:lnTo>
                  <a:pt x="106" y="29"/>
                </a:lnTo>
                <a:lnTo>
                  <a:pt x="101" y="24"/>
                </a:lnTo>
                <a:lnTo>
                  <a:pt x="101" y="19"/>
                </a:lnTo>
                <a:lnTo>
                  <a:pt x="96" y="15"/>
                </a:lnTo>
                <a:lnTo>
                  <a:pt x="91" y="10"/>
                </a:lnTo>
                <a:lnTo>
                  <a:pt x="86" y="5"/>
                </a:lnTo>
                <a:lnTo>
                  <a:pt x="82" y="5"/>
                </a:lnTo>
                <a:lnTo>
                  <a:pt x="77" y="0"/>
                </a:lnTo>
                <a:lnTo>
                  <a:pt x="72" y="0"/>
                </a:lnTo>
                <a:lnTo>
                  <a:pt x="62" y="0"/>
                </a:lnTo>
                <a:lnTo>
                  <a:pt x="58" y="5"/>
                </a:lnTo>
                <a:lnTo>
                  <a:pt x="53" y="5"/>
                </a:lnTo>
                <a:lnTo>
                  <a:pt x="48" y="10"/>
                </a:lnTo>
                <a:lnTo>
                  <a:pt x="43" y="15"/>
                </a:lnTo>
                <a:lnTo>
                  <a:pt x="38" y="19"/>
                </a:lnTo>
                <a:lnTo>
                  <a:pt x="38" y="24"/>
                </a:lnTo>
                <a:lnTo>
                  <a:pt x="34" y="29"/>
                </a:lnTo>
                <a:lnTo>
                  <a:pt x="34" y="34"/>
                </a:lnTo>
                <a:lnTo>
                  <a:pt x="34" y="43"/>
                </a:lnTo>
                <a:lnTo>
                  <a:pt x="34" y="48"/>
                </a:lnTo>
                <a:lnTo>
                  <a:pt x="34" y="53"/>
                </a:lnTo>
                <a:lnTo>
                  <a:pt x="38" y="58"/>
                </a:lnTo>
                <a:lnTo>
                  <a:pt x="38" y="63"/>
                </a:lnTo>
                <a:lnTo>
                  <a:pt x="43" y="67"/>
                </a:lnTo>
                <a:lnTo>
                  <a:pt x="48" y="72"/>
                </a:lnTo>
                <a:lnTo>
                  <a:pt x="48" y="77"/>
                </a:lnTo>
                <a:lnTo>
                  <a:pt x="48" y="82"/>
                </a:lnTo>
                <a:lnTo>
                  <a:pt x="48" y="87"/>
                </a:lnTo>
                <a:lnTo>
                  <a:pt x="43" y="91"/>
                </a:lnTo>
                <a:lnTo>
                  <a:pt x="38" y="91"/>
                </a:lnTo>
                <a:lnTo>
                  <a:pt x="34" y="96"/>
                </a:lnTo>
                <a:lnTo>
                  <a:pt x="29" y="96"/>
                </a:lnTo>
                <a:lnTo>
                  <a:pt x="19" y="101"/>
                </a:lnTo>
                <a:lnTo>
                  <a:pt x="14" y="106"/>
                </a:lnTo>
                <a:lnTo>
                  <a:pt x="10" y="106"/>
                </a:lnTo>
                <a:lnTo>
                  <a:pt x="5" y="111"/>
                </a:lnTo>
                <a:lnTo>
                  <a:pt x="5" y="115"/>
                </a:lnTo>
                <a:lnTo>
                  <a:pt x="0" y="120"/>
                </a:lnTo>
                <a:lnTo>
                  <a:pt x="0" y="125"/>
                </a:lnTo>
                <a:lnTo>
                  <a:pt x="0" y="130"/>
                </a:lnTo>
                <a:lnTo>
                  <a:pt x="0" y="192"/>
                </a:lnTo>
                <a:lnTo>
                  <a:pt x="0" y="202"/>
                </a:lnTo>
                <a:lnTo>
                  <a:pt x="5" y="207"/>
                </a:lnTo>
                <a:lnTo>
                  <a:pt x="10" y="211"/>
                </a:lnTo>
                <a:lnTo>
                  <a:pt x="10" y="221"/>
                </a:lnTo>
                <a:lnTo>
                  <a:pt x="14" y="221"/>
                </a:lnTo>
                <a:lnTo>
                  <a:pt x="19" y="226"/>
                </a:lnTo>
                <a:lnTo>
                  <a:pt x="24" y="231"/>
                </a:lnTo>
                <a:lnTo>
                  <a:pt x="29" y="231"/>
                </a:lnTo>
                <a:lnTo>
                  <a:pt x="29" y="235"/>
                </a:lnTo>
                <a:lnTo>
                  <a:pt x="29" y="144"/>
                </a:lnTo>
                <a:lnTo>
                  <a:pt x="29" y="245"/>
                </a:lnTo>
                <a:lnTo>
                  <a:pt x="29" y="322"/>
                </a:lnTo>
                <a:lnTo>
                  <a:pt x="29" y="327"/>
                </a:lnTo>
                <a:lnTo>
                  <a:pt x="29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6"/>
                </a:lnTo>
                <a:lnTo>
                  <a:pt x="43" y="346"/>
                </a:lnTo>
                <a:lnTo>
                  <a:pt x="48" y="346"/>
                </a:lnTo>
                <a:lnTo>
                  <a:pt x="53" y="346"/>
                </a:lnTo>
                <a:lnTo>
                  <a:pt x="58" y="346"/>
                </a:lnTo>
                <a:lnTo>
                  <a:pt x="62" y="341"/>
                </a:lnTo>
                <a:lnTo>
                  <a:pt x="67" y="336"/>
                </a:lnTo>
                <a:lnTo>
                  <a:pt x="67" y="331"/>
                </a:lnTo>
                <a:lnTo>
                  <a:pt x="67" y="327"/>
                </a:lnTo>
                <a:lnTo>
                  <a:pt x="72" y="322"/>
                </a:lnTo>
                <a:lnTo>
                  <a:pt x="72" y="192"/>
                </a:lnTo>
                <a:lnTo>
                  <a:pt x="72" y="322"/>
                </a:lnTo>
                <a:lnTo>
                  <a:pt x="72" y="327"/>
                </a:lnTo>
                <a:lnTo>
                  <a:pt x="72" y="331"/>
                </a:lnTo>
                <a:lnTo>
                  <a:pt x="72" y="336"/>
                </a:lnTo>
                <a:lnTo>
                  <a:pt x="77" y="336"/>
                </a:lnTo>
                <a:lnTo>
                  <a:pt x="77" y="341"/>
                </a:lnTo>
                <a:lnTo>
                  <a:pt x="82" y="346"/>
                </a:lnTo>
                <a:lnTo>
                  <a:pt x="86" y="346"/>
                </a:lnTo>
                <a:lnTo>
                  <a:pt x="91" y="346"/>
                </a:lnTo>
                <a:lnTo>
                  <a:pt x="96" y="346"/>
                </a:lnTo>
                <a:lnTo>
                  <a:pt x="101" y="346"/>
                </a:lnTo>
                <a:lnTo>
                  <a:pt x="101" y="341"/>
                </a:lnTo>
                <a:lnTo>
                  <a:pt x="106" y="341"/>
                </a:lnTo>
                <a:lnTo>
                  <a:pt x="106" y="336"/>
                </a:lnTo>
                <a:lnTo>
                  <a:pt x="110" y="336"/>
                </a:lnTo>
                <a:lnTo>
                  <a:pt x="110" y="331"/>
                </a:lnTo>
                <a:lnTo>
                  <a:pt x="110" y="327"/>
                </a:lnTo>
                <a:lnTo>
                  <a:pt x="110" y="322"/>
                </a:lnTo>
                <a:lnTo>
                  <a:pt x="110" y="245"/>
                </a:lnTo>
                <a:lnTo>
                  <a:pt x="110" y="144"/>
                </a:lnTo>
                <a:lnTo>
                  <a:pt x="110" y="235"/>
                </a:lnTo>
                <a:lnTo>
                  <a:pt x="115" y="231"/>
                </a:lnTo>
                <a:lnTo>
                  <a:pt x="120" y="231"/>
                </a:lnTo>
                <a:lnTo>
                  <a:pt x="120" y="226"/>
                </a:lnTo>
                <a:lnTo>
                  <a:pt x="125" y="221"/>
                </a:lnTo>
                <a:lnTo>
                  <a:pt x="130" y="216"/>
                </a:lnTo>
                <a:lnTo>
                  <a:pt x="134" y="211"/>
                </a:lnTo>
                <a:lnTo>
                  <a:pt x="139" y="207"/>
                </a:lnTo>
                <a:lnTo>
                  <a:pt x="139" y="202"/>
                </a:lnTo>
                <a:lnTo>
                  <a:pt x="139" y="192"/>
                </a:lnTo>
                <a:lnTo>
                  <a:pt x="139" y="130"/>
                </a:lnTo>
                <a:lnTo>
                  <a:pt x="139" y="125"/>
                </a:lnTo>
                <a:lnTo>
                  <a:pt x="139" y="120"/>
                </a:lnTo>
                <a:lnTo>
                  <a:pt x="139" y="115"/>
                </a:lnTo>
                <a:lnTo>
                  <a:pt x="139" y="111"/>
                </a:lnTo>
                <a:lnTo>
                  <a:pt x="134" y="106"/>
                </a:lnTo>
                <a:lnTo>
                  <a:pt x="130" y="106"/>
                </a:lnTo>
                <a:lnTo>
                  <a:pt x="125" y="101"/>
                </a:lnTo>
                <a:lnTo>
                  <a:pt x="115" y="96"/>
                </a:lnTo>
              </a:path>
            </a:pathLst>
          </a:custGeom>
          <a:solidFill>
            <a:schemeClr val="accent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8" name="Freeform 80"/>
          <p:cNvSpPr>
            <a:spLocks noChangeAspect="1"/>
          </p:cNvSpPr>
          <p:nvPr/>
        </p:nvSpPr>
        <p:spPr bwMode="auto">
          <a:xfrm>
            <a:off x="2508250" y="3272883"/>
            <a:ext cx="158750" cy="444500"/>
          </a:xfrm>
          <a:custGeom>
            <a:avLst/>
            <a:gdLst>
              <a:gd name="T0" fmla="*/ 110 w 139"/>
              <a:gd name="T1" fmla="*/ 96 h 346"/>
              <a:gd name="T2" fmla="*/ 96 w 139"/>
              <a:gd name="T3" fmla="*/ 87 h 346"/>
              <a:gd name="T4" fmla="*/ 91 w 139"/>
              <a:gd name="T5" fmla="*/ 82 h 346"/>
              <a:gd name="T6" fmla="*/ 91 w 139"/>
              <a:gd name="T7" fmla="*/ 72 h 346"/>
              <a:gd name="T8" fmla="*/ 96 w 139"/>
              <a:gd name="T9" fmla="*/ 67 h 346"/>
              <a:gd name="T10" fmla="*/ 106 w 139"/>
              <a:gd name="T11" fmla="*/ 58 h 346"/>
              <a:gd name="T12" fmla="*/ 106 w 139"/>
              <a:gd name="T13" fmla="*/ 48 h 346"/>
              <a:gd name="T14" fmla="*/ 106 w 139"/>
              <a:gd name="T15" fmla="*/ 43 h 346"/>
              <a:gd name="T16" fmla="*/ 101 w 139"/>
              <a:gd name="T17" fmla="*/ 24 h 346"/>
              <a:gd name="T18" fmla="*/ 91 w 139"/>
              <a:gd name="T19" fmla="*/ 10 h 346"/>
              <a:gd name="T20" fmla="*/ 77 w 139"/>
              <a:gd name="T21" fmla="*/ 0 h 346"/>
              <a:gd name="T22" fmla="*/ 62 w 139"/>
              <a:gd name="T23" fmla="*/ 0 h 346"/>
              <a:gd name="T24" fmla="*/ 48 w 139"/>
              <a:gd name="T25" fmla="*/ 10 h 346"/>
              <a:gd name="T26" fmla="*/ 38 w 139"/>
              <a:gd name="T27" fmla="*/ 24 h 346"/>
              <a:gd name="T28" fmla="*/ 34 w 139"/>
              <a:gd name="T29" fmla="*/ 43 h 346"/>
              <a:gd name="T30" fmla="*/ 34 w 139"/>
              <a:gd name="T31" fmla="*/ 48 h 346"/>
              <a:gd name="T32" fmla="*/ 38 w 139"/>
              <a:gd name="T33" fmla="*/ 58 h 346"/>
              <a:gd name="T34" fmla="*/ 43 w 139"/>
              <a:gd name="T35" fmla="*/ 67 h 346"/>
              <a:gd name="T36" fmla="*/ 48 w 139"/>
              <a:gd name="T37" fmla="*/ 72 h 346"/>
              <a:gd name="T38" fmla="*/ 48 w 139"/>
              <a:gd name="T39" fmla="*/ 82 h 346"/>
              <a:gd name="T40" fmla="*/ 48 w 139"/>
              <a:gd name="T41" fmla="*/ 87 h 346"/>
              <a:gd name="T42" fmla="*/ 34 w 139"/>
              <a:gd name="T43" fmla="*/ 96 h 346"/>
              <a:gd name="T44" fmla="*/ 19 w 139"/>
              <a:gd name="T45" fmla="*/ 101 h 346"/>
              <a:gd name="T46" fmla="*/ 5 w 139"/>
              <a:gd name="T47" fmla="*/ 111 h 346"/>
              <a:gd name="T48" fmla="*/ 0 w 139"/>
              <a:gd name="T49" fmla="*/ 125 h 346"/>
              <a:gd name="T50" fmla="*/ 0 w 139"/>
              <a:gd name="T51" fmla="*/ 130 h 346"/>
              <a:gd name="T52" fmla="*/ 0 w 139"/>
              <a:gd name="T53" fmla="*/ 202 h 346"/>
              <a:gd name="T54" fmla="*/ 10 w 139"/>
              <a:gd name="T55" fmla="*/ 221 h 346"/>
              <a:gd name="T56" fmla="*/ 24 w 139"/>
              <a:gd name="T57" fmla="*/ 231 h 346"/>
              <a:gd name="T58" fmla="*/ 29 w 139"/>
              <a:gd name="T59" fmla="*/ 235 h 346"/>
              <a:gd name="T60" fmla="*/ 29 w 139"/>
              <a:gd name="T61" fmla="*/ 322 h 346"/>
              <a:gd name="T62" fmla="*/ 29 w 139"/>
              <a:gd name="T63" fmla="*/ 331 h 346"/>
              <a:gd name="T64" fmla="*/ 34 w 139"/>
              <a:gd name="T65" fmla="*/ 341 h 346"/>
              <a:gd name="T66" fmla="*/ 43 w 139"/>
              <a:gd name="T67" fmla="*/ 346 h 346"/>
              <a:gd name="T68" fmla="*/ 48 w 139"/>
              <a:gd name="T69" fmla="*/ 346 h 346"/>
              <a:gd name="T70" fmla="*/ 58 w 139"/>
              <a:gd name="T71" fmla="*/ 346 h 346"/>
              <a:gd name="T72" fmla="*/ 67 w 139"/>
              <a:gd name="T73" fmla="*/ 336 h 346"/>
              <a:gd name="T74" fmla="*/ 67 w 139"/>
              <a:gd name="T75" fmla="*/ 327 h 346"/>
              <a:gd name="T76" fmla="*/ 72 w 139"/>
              <a:gd name="T77" fmla="*/ 192 h 346"/>
              <a:gd name="T78" fmla="*/ 72 w 139"/>
              <a:gd name="T79" fmla="*/ 327 h 346"/>
              <a:gd name="T80" fmla="*/ 77 w 139"/>
              <a:gd name="T81" fmla="*/ 336 h 346"/>
              <a:gd name="T82" fmla="*/ 82 w 139"/>
              <a:gd name="T83" fmla="*/ 346 h 346"/>
              <a:gd name="T84" fmla="*/ 91 w 139"/>
              <a:gd name="T85" fmla="*/ 346 h 346"/>
              <a:gd name="T86" fmla="*/ 96 w 139"/>
              <a:gd name="T87" fmla="*/ 346 h 346"/>
              <a:gd name="T88" fmla="*/ 106 w 139"/>
              <a:gd name="T89" fmla="*/ 341 h 346"/>
              <a:gd name="T90" fmla="*/ 110 w 139"/>
              <a:gd name="T91" fmla="*/ 331 h 346"/>
              <a:gd name="T92" fmla="*/ 110 w 139"/>
              <a:gd name="T93" fmla="*/ 245 h 346"/>
              <a:gd name="T94" fmla="*/ 110 w 139"/>
              <a:gd name="T95" fmla="*/ 235 h 346"/>
              <a:gd name="T96" fmla="*/ 120 w 139"/>
              <a:gd name="T97" fmla="*/ 231 h 346"/>
              <a:gd name="T98" fmla="*/ 130 w 139"/>
              <a:gd name="T99" fmla="*/ 216 h 346"/>
              <a:gd name="T100" fmla="*/ 139 w 139"/>
              <a:gd name="T101" fmla="*/ 202 h 346"/>
              <a:gd name="T102" fmla="*/ 139 w 139"/>
              <a:gd name="T103" fmla="*/ 130 h 346"/>
              <a:gd name="T104" fmla="*/ 139 w 139"/>
              <a:gd name="T105" fmla="*/ 125 h 346"/>
              <a:gd name="T106" fmla="*/ 139 w 139"/>
              <a:gd name="T107" fmla="*/ 111 h 346"/>
              <a:gd name="T108" fmla="*/ 125 w 139"/>
              <a:gd name="T109" fmla="*/ 101 h 3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"/>
              <a:gd name="T166" fmla="*/ 0 h 346"/>
              <a:gd name="T167" fmla="*/ 139 w 139"/>
              <a:gd name="T168" fmla="*/ 346 h 3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" h="346">
                <a:moveTo>
                  <a:pt x="115" y="96"/>
                </a:moveTo>
                <a:lnTo>
                  <a:pt x="115" y="96"/>
                </a:lnTo>
                <a:lnTo>
                  <a:pt x="110" y="96"/>
                </a:lnTo>
                <a:lnTo>
                  <a:pt x="106" y="91"/>
                </a:lnTo>
                <a:lnTo>
                  <a:pt x="101" y="91"/>
                </a:lnTo>
                <a:lnTo>
                  <a:pt x="96" y="87"/>
                </a:lnTo>
                <a:lnTo>
                  <a:pt x="91" y="82"/>
                </a:lnTo>
                <a:lnTo>
                  <a:pt x="91" y="77"/>
                </a:lnTo>
                <a:lnTo>
                  <a:pt x="91" y="72"/>
                </a:lnTo>
                <a:lnTo>
                  <a:pt x="96" y="72"/>
                </a:lnTo>
                <a:lnTo>
                  <a:pt x="96" y="67"/>
                </a:lnTo>
                <a:lnTo>
                  <a:pt x="101" y="63"/>
                </a:lnTo>
                <a:lnTo>
                  <a:pt x="106" y="58"/>
                </a:lnTo>
                <a:lnTo>
                  <a:pt x="106" y="53"/>
                </a:lnTo>
                <a:lnTo>
                  <a:pt x="106" y="48"/>
                </a:lnTo>
                <a:lnTo>
                  <a:pt x="106" y="43"/>
                </a:lnTo>
                <a:lnTo>
                  <a:pt x="106" y="34"/>
                </a:lnTo>
                <a:lnTo>
                  <a:pt x="106" y="29"/>
                </a:lnTo>
                <a:lnTo>
                  <a:pt x="101" y="24"/>
                </a:lnTo>
                <a:lnTo>
                  <a:pt x="101" y="19"/>
                </a:lnTo>
                <a:lnTo>
                  <a:pt x="96" y="15"/>
                </a:lnTo>
                <a:lnTo>
                  <a:pt x="91" y="10"/>
                </a:lnTo>
                <a:lnTo>
                  <a:pt x="86" y="5"/>
                </a:lnTo>
                <a:lnTo>
                  <a:pt x="82" y="5"/>
                </a:lnTo>
                <a:lnTo>
                  <a:pt x="77" y="0"/>
                </a:lnTo>
                <a:lnTo>
                  <a:pt x="72" y="0"/>
                </a:lnTo>
                <a:lnTo>
                  <a:pt x="62" y="0"/>
                </a:lnTo>
                <a:lnTo>
                  <a:pt x="58" y="5"/>
                </a:lnTo>
                <a:lnTo>
                  <a:pt x="53" y="5"/>
                </a:lnTo>
                <a:lnTo>
                  <a:pt x="48" y="10"/>
                </a:lnTo>
                <a:lnTo>
                  <a:pt x="43" y="15"/>
                </a:lnTo>
                <a:lnTo>
                  <a:pt x="38" y="19"/>
                </a:lnTo>
                <a:lnTo>
                  <a:pt x="38" y="24"/>
                </a:lnTo>
                <a:lnTo>
                  <a:pt x="34" y="29"/>
                </a:lnTo>
                <a:lnTo>
                  <a:pt x="34" y="34"/>
                </a:lnTo>
                <a:lnTo>
                  <a:pt x="34" y="43"/>
                </a:lnTo>
                <a:lnTo>
                  <a:pt x="34" y="48"/>
                </a:lnTo>
                <a:lnTo>
                  <a:pt x="34" y="53"/>
                </a:lnTo>
                <a:lnTo>
                  <a:pt x="38" y="58"/>
                </a:lnTo>
                <a:lnTo>
                  <a:pt x="38" y="63"/>
                </a:lnTo>
                <a:lnTo>
                  <a:pt x="43" y="67"/>
                </a:lnTo>
                <a:lnTo>
                  <a:pt x="48" y="72"/>
                </a:lnTo>
                <a:lnTo>
                  <a:pt x="48" y="77"/>
                </a:lnTo>
                <a:lnTo>
                  <a:pt x="48" y="82"/>
                </a:lnTo>
                <a:lnTo>
                  <a:pt x="48" y="87"/>
                </a:lnTo>
                <a:lnTo>
                  <a:pt x="43" y="91"/>
                </a:lnTo>
                <a:lnTo>
                  <a:pt x="38" y="91"/>
                </a:lnTo>
                <a:lnTo>
                  <a:pt x="34" y="96"/>
                </a:lnTo>
                <a:lnTo>
                  <a:pt x="29" y="96"/>
                </a:lnTo>
                <a:lnTo>
                  <a:pt x="19" y="101"/>
                </a:lnTo>
                <a:lnTo>
                  <a:pt x="14" y="106"/>
                </a:lnTo>
                <a:lnTo>
                  <a:pt x="10" y="106"/>
                </a:lnTo>
                <a:lnTo>
                  <a:pt x="5" y="111"/>
                </a:lnTo>
                <a:lnTo>
                  <a:pt x="5" y="115"/>
                </a:lnTo>
                <a:lnTo>
                  <a:pt x="0" y="120"/>
                </a:lnTo>
                <a:lnTo>
                  <a:pt x="0" y="125"/>
                </a:lnTo>
                <a:lnTo>
                  <a:pt x="0" y="130"/>
                </a:lnTo>
                <a:lnTo>
                  <a:pt x="0" y="192"/>
                </a:lnTo>
                <a:lnTo>
                  <a:pt x="0" y="202"/>
                </a:lnTo>
                <a:lnTo>
                  <a:pt x="5" y="207"/>
                </a:lnTo>
                <a:lnTo>
                  <a:pt x="10" y="211"/>
                </a:lnTo>
                <a:lnTo>
                  <a:pt x="10" y="221"/>
                </a:lnTo>
                <a:lnTo>
                  <a:pt x="14" y="221"/>
                </a:lnTo>
                <a:lnTo>
                  <a:pt x="19" y="226"/>
                </a:lnTo>
                <a:lnTo>
                  <a:pt x="24" y="231"/>
                </a:lnTo>
                <a:lnTo>
                  <a:pt x="29" y="231"/>
                </a:lnTo>
                <a:lnTo>
                  <a:pt x="29" y="235"/>
                </a:lnTo>
                <a:lnTo>
                  <a:pt x="29" y="144"/>
                </a:lnTo>
                <a:lnTo>
                  <a:pt x="29" y="245"/>
                </a:lnTo>
                <a:lnTo>
                  <a:pt x="29" y="322"/>
                </a:lnTo>
                <a:lnTo>
                  <a:pt x="29" y="327"/>
                </a:lnTo>
                <a:lnTo>
                  <a:pt x="29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6"/>
                </a:lnTo>
                <a:lnTo>
                  <a:pt x="43" y="346"/>
                </a:lnTo>
                <a:lnTo>
                  <a:pt x="48" y="346"/>
                </a:lnTo>
                <a:lnTo>
                  <a:pt x="53" y="346"/>
                </a:lnTo>
                <a:lnTo>
                  <a:pt x="58" y="346"/>
                </a:lnTo>
                <a:lnTo>
                  <a:pt x="62" y="341"/>
                </a:lnTo>
                <a:lnTo>
                  <a:pt x="67" y="336"/>
                </a:lnTo>
                <a:lnTo>
                  <a:pt x="67" y="331"/>
                </a:lnTo>
                <a:lnTo>
                  <a:pt x="67" y="327"/>
                </a:lnTo>
                <a:lnTo>
                  <a:pt x="72" y="322"/>
                </a:lnTo>
                <a:lnTo>
                  <a:pt x="72" y="192"/>
                </a:lnTo>
                <a:lnTo>
                  <a:pt x="72" y="322"/>
                </a:lnTo>
                <a:lnTo>
                  <a:pt x="72" y="327"/>
                </a:lnTo>
                <a:lnTo>
                  <a:pt x="72" y="331"/>
                </a:lnTo>
                <a:lnTo>
                  <a:pt x="72" y="336"/>
                </a:lnTo>
                <a:lnTo>
                  <a:pt x="77" y="336"/>
                </a:lnTo>
                <a:lnTo>
                  <a:pt x="77" y="341"/>
                </a:lnTo>
                <a:lnTo>
                  <a:pt x="82" y="346"/>
                </a:lnTo>
                <a:lnTo>
                  <a:pt x="86" y="346"/>
                </a:lnTo>
                <a:lnTo>
                  <a:pt x="91" y="346"/>
                </a:lnTo>
                <a:lnTo>
                  <a:pt x="96" y="346"/>
                </a:lnTo>
                <a:lnTo>
                  <a:pt x="101" y="346"/>
                </a:lnTo>
                <a:lnTo>
                  <a:pt x="101" y="341"/>
                </a:lnTo>
                <a:lnTo>
                  <a:pt x="106" y="341"/>
                </a:lnTo>
                <a:lnTo>
                  <a:pt x="106" y="336"/>
                </a:lnTo>
                <a:lnTo>
                  <a:pt x="110" y="336"/>
                </a:lnTo>
                <a:lnTo>
                  <a:pt x="110" y="331"/>
                </a:lnTo>
                <a:lnTo>
                  <a:pt x="110" y="327"/>
                </a:lnTo>
                <a:lnTo>
                  <a:pt x="110" y="322"/>
                </a:lnTo>
                <a:lnTo>
                  <a:pt x="110" y="245"/>
                </a:lnTo>
                <a:lnTo>
                  <a:pt x="110" y="144"/>
                </a:lnTo>
                <a:lnTo>
                  <a:pt x="110" y="235"/>
                </a:lnTo>
                <a:lnTo>
                  <a:pt x="115" y="231"/>
                </a:lnTo>
                <a:lnTo>
                  <a:pt x="120" y="231"/>
                </a:lnTo>
                <a:lnTo>
                  <a:pt x="120" y="226"/>
                </a:lnTo>
                <a:lnTo>
                  <a:pt x="125" y="221"/>
                </a:lnTo>
                <a:lnTo>
                  <a:pt x="130" y="216"/>
                </a:lnTo>
                <a:lnTo>
                  <a:pt x="134" y="211"/>
                </a:lnTo>
                <a:lnTo>
                  <a:pt x="139" y="207"/>
                </a:lnTo>
                <a:lnTo>
                  <a:pt x="139" y="202"/>
                </a:lnTo>
                <a:lnTo>
                  <a:pt x="139" y="192"/>
                </a:lnTo>
                <a:lnTo>
                  <a:pt x="139" y="130"/>
                </a:lnTo>
                <a:lnTo>
                  <a:pt x="139" y="125"/>
                </a:lnTo>
                <a:lnTo>
                  <a:pt x="139" y="120"/>
                </a:lnTo>
                <a:lnTo>
                  <a:pt x="139" y="115"/>
                </a:lnTo>
                <a:lnTo>
                  <a:pt x="139" y="111"/>
                </a:lnTo>
                <a:lnTo>
                  <a:pt x="134" y="106"/>
                </a:lnTo>
                <a:lnTo>
                  <a:pt x="130" y="106"/>
                </a:lnTo>
                <a:lnTo>
                  <a:pt x="125" y="101"/>
                </a:lnTo>
                <a:lnTo>
                  <a:pt x="115" y="96"/>
                </a:lnTo>
              </a:path>
            </a:pathLst>
          </a:custGeom>
          <a:solidFill>
            <a:schemeClr val="accent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81"/>
          <p:cNvGrpSpPr>
            <a:grpSpLocks noChangeAspect="1"/>
          </p:cNvGrpSpPr>
          <p:nvPr/>
        </p:nvGrpSpPr>
        <p:grpSpPr bwMode="auto">
          <a:xfrm>
            <a:off x="2635250" y="1733008"/>
            <a:ext cx="160338" cy="442912"/>
            <a:chOff x="2064" y="960"/>
            <a:chExt cx="140" cy="346"/>
          </a:xfrm>
        </p:grpSpPr>
        <p:sp>
          <p:nvSpPr>
            <p:cNvPr id="18625" name="Freeform 82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26" name="Freeform 83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84"/>
          <p:cNvGrpSpPr>
            <a:grpSpLocks noChangeAspect="1"/>
          </p:cNvGrpSpPr>
          <p:nvPr/>
        </p:nvGrpSpPr>
        <p:grpSpPr bwMode="auto">
          <a:xfrm>
            <a:off x="3397250" y="1958433"/>
            <a:ext cx="161925" cy="444500"/>
            <a:chOff x="2064" y="960"/>
            <a:chExt cx="140" cy="346"/>
          </a:xfrm>
        </p:grpSpPr>
        <p:sp>
          <p:nvSpPr>
            <p:cNvPr id="18623" name="Freeform 85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24" name="Freeform 86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87"/>
          <p:cNvGrpSpPr>
            <a:grpSpLocks noChangeAspect="1"/>
          </p:cNvGrpSpPr>
          <p:nvPr/>
        </p:nvGrpSpPr>
        <p:grpSpPr bwMode="auto">
          <a:xfrm>
            <a:off x="2754313" y="3077620"/>
            <a:ext cx="160337" cy="446088"/>
            <a:chOff x="2064" y="960"/>
            <a:chExt cx="140" cy="346"/>
          </a:xfrm>
        </p:grpSpPr>
        <p:sp>
          <p:nvSpPr>
            <p:cNvPr id="18621" name="Freeform 88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22" name="Freeform 89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" name="Group 90"/>
          <p:cNvGrpSpPr>
            <a:grpSpLocks noChangeAspect="1"/>
          </p:cNvGrpSpPr>
          <p:nvPr/>
        </p:nvGrpSpPr>
        <p:grpSpPr bwMode="auto">
          <a:xfrm>
            <a:off x="3397250" y="3469733"/>
            <a:ext cx="161925" cy="442912"/>
            <a:chOff x="2064" y="960"/>
            <a:chExt cx="140" cy="346"/>
          </a:xfrm>
        </p:grpSpPr>
        <p:sp>
          <p:nvSpPr>
            <p:cNvPr id="18619" name="Freeform 91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20" name="Freeform 92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93"/>
          <p:cNvGrpSpPr>
            <a:grpSpLocks noChangeAspect="1"/>
          </p:cNvGrpSpPr>
          <p:nvPr/>
        </p:nvGrpSpPr>
        <p:grpSpPr bwMode="auto">
          <a:xfrm>
            <a:off x="2098675" y="3437983"/>
            <a:ext cx="158750" cy="442912"/>
            <a:chOff x="2064" y="960"/>
            <a:chExt cx="140" cy="346"/>
          </a:xfrm>
        </p:grpSpPr>
        <p:sp>
          <p:nvSpPr>
            <p:cNvPr id="18617" name="Freeform 94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18" name="Freeform 95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rgbClr val="00FF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96"/>
          <p:cNvGrpSpPr>
            <a:grpSpLocks noChangeAspect="1"/>
          </p:cNvGrpSpPr>
          <p:nvPr/>
        </p:nvGrpSpPr>
        <p:grpSpPr bwMode="auto">
          <a:xfrm>
            <a:off x="3444875" y="2420395"/>
            <a:ext cx="160338" cy="444500"/>
            <a:chOff x="2064" y="960"/>
            <a:chExt cx="140" cy="346"/>
          </a:xfrm>
        </p:grpSpPr>
        <p:sp>
          <p:nvSpPr>
            <p:cNvPr id="18615" name="Freeform 97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16" name="Freeform 98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99"/>
          <p:cNvGrpSpPr>
            <a:grpSpLocks noChangeAspect="1"/>
          </p:cNvGrpSpPr>
          <p:nvPr/>
        </p:nvGrpSpPr>
        <p:grpSpPr bwMode="auto">
          <a:xfrm>
            <a:off x="3810000" y="2893470"/>
            <a:ext cx="160338" cy="442913"/>
            <a:chOff x="2064" y="960"/>
            <a:chExt cx="140" cy="346"/>
          </a:xfrm>
        </p:grpSpPr>
        <p:sp>
          <p:nvSpPr>
            <p:cNvPr id="18613" name="Freeform 100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14" name="Freeform 101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102"/>
          <p:cNvGrpSpPr>
            <a:grpSpLocks noChangeAspect="1"/>
          </p:cNvGrpSpPr>
          <p:nvPr/>
        </p:nvGrpSpPr>
        <p:grpSpPr bwMode="auto">
          <a:xfrm>
            <a:off x="2284413" y="3263358"/>
            <a:ext cx="160337" cy="444500"/>
            <a:chOff x="2064" y="960"/>
            <a:chExt cx="140" cy="346"/>
          </a:xfrm>
        </p:grpSpPr>
        <p:sp>
          <p:nvSpPr>
            <p:cNvPr id="18611" name="Freeform 103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12" name="Freeform 104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4" name="Group 105"/>
          <p:cNvGrpSpPr>
            <a:grpSpLocks noChangeAspect="1"/>
          </p:cNvGrpSpPr>
          <p:nvPr/>
        </p:nvGrpSpPr>
        <p:grpSpPr bwMode="auto">
          <a:xfrm>
            <a:off x="2325688" y="1715545"/>
            <a:ext cx="158750" cy="442913"/>
            <a:chOff x="2064" y="960"/>
            <a:chExt cx="140" cy="346"/>
          </a:xfrm>
        </p:grpSpPr>
        <p:sp>
          <p:nvSpPr>
            <p:cNvPr id="18609" name="Freeform 106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10" name="Freeform 107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5" name="Group 108"/>
          <p:cNvGrpSpPr>
            <a:grpSpLocks noChangeAspect="1"/>
          </p:cNvGrpSpPr>
          <p:nvPr/>
        </p:nvGrpSpPr>
        <p:grpSpPr bwMode="auto">
          <a:xfrm>
            <a:off x="5029200" y="3430045"/>
            <a:ext cx="158750" cy="442913"/>
            <a:chOff x="2064" y="960"/>
            <a:chExt cx="140" cy="346"/>
          </a:xfrm>
        </p:grpSpPr>
        <p:sp>
          <p:nvSpPr>
            <p:cNvPr id="18607" name="Freeform 109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08" name="Freeform 110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6" name="Group 111"/>
          <p:cNvGrpSpPr>
            <a:grpSpLocks noChangeAspect="1"/>
          </p:cNvGrpSpPr>
          <p:nvPr/>
        </p:nvGrpSpPr>
        <p:grpSpPr bwMode="auto">
          <a:xfrm>
            <a:off x="4737100" y="2752183"/>
            <a:ext cx="158750" cy="444500"/>
            <a:chOff x="2064" y="960"/>
            <a:chExt cx="140" cy="346"/>
          </a:xfrm>
        </p:grpSpPr>
        <p:sp>
          <p:nvSpPr>
            <p:cNvPr id="18605" name="Freeform 112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06" name="Freeform 113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7" name="Group 114"/>
          <p:cNvGrpSpPr>
            <a:grpSpLocks noChangeAspect="1"/>
          </p:cNvGrpSpPr>
          <p:nvPr/>
        </p:nvGrpSpPr>
        <p:grpSpPr bwMode="auto">
          <a:xfrm>
            <a:off x="4781550" y="2009233"/>
            <a:ext cx="160338" cy="442912"/>
            <a:chOff x="2064" y="960"/>
            <a:chExt cx="140" cy="346"/>
          </a:xfrm>
        </p:grpSpPr>
        <p:sp>
          <p:nvSpPr>
            <p:cNvPr id="18603" name="Freeform 115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04" name="Freeform 116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8" name="Group 117"/>
          <p:cNvGrpSpPr>
            <a:grpSpLocks noChangeAspect="1"/>
          </p:cNvGrpSpPr>
          <p:nvPr/>
        </p:nvGrpSpPr>
        <p:grpSpPr bwMode="auto">
          <a:xfrm>
            <a:off x="4919663" y="2441033"/>
            <a:ext cx="158750" cy="444500"/>
            <a:chOff x="2064" y="960"/>
            <a:chExt cx="140" cy="346"/>
          </a:xfrm>
        </p:grpSpPr>
        <p:sp>
          <p:nvSpPr>
            <p:cNvPr id="18601" name="Freeform 118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02" name="Freeform 119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rgbClr val="00FF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9" name="Group 120"/>
          <p:cNvGrpSpPr>
            <a:grpSpLocks noChangeAspect="1"/>
          </p:cNvGrpSpPr>
          <p:nvPr/>
        </p:nvGrpSpPr>
        <p:grpSpPr bwMode="auto">
          <a:xfrm>
            <a:off x="7261282" y="3807348"/>
            <a:ext cx="160338" cy="442912"/>
            <a:chOff x="2064" y="960"/>
            <a:chExt cx="140" cy="346"/>
          </a:xfrm>
        </p:grpSpPr>
        <p:sp>
          <p:nvSpPr>
            <p:cNvPr id="18599" name="Freeform 121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00" name="Freeform 122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0" name="Group 123"/>
          <p:cNvGrpSpPr>
            <a:grpSpLocks noChangeAspect="1"/>
          </p:cNvGrpSpPr>
          <p:nvPr/>
        </p:nvGrpSpPr>
        <p:grpSpPr bwMode="auto">
          <a:xfrm>
            <a:off x="7115232" y="3302523"/>
            <a:ext cx="158750" cy="444500"/>
            <a:chOff x="2064" y="960"/>
            <a:chExt cx="140" cy="346"/>
          </a:xfrm>
        </p:grpSpPr>
        <p:sp>
          <p:nvSpPr>
            <p:cNvPr id="18597" name="Freeform 124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98" name="Freeform 125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1" name="Group 126"/>
          <p:cNvGrpSpPr>
            <a:grpSpLocks noChangeAspect="1"/>
          </p:cNvGrpSpPr>
          <p:nvPr/>
        </p:nvGrpSpPr>
        <p:grpSpPr bwMode="auto">
          <a:xfrm>
            <a:off x="6769157" y="3448573"/>
            <a:ext cx="160338" cy="444500"/>
            <a:chOff x="2064" y="960"/>
            <a:chExt cx="140" cy="346"/>
          </a:xfrm>
        </p:grpSpPr>
        <p:sp>
          <p:nvSpPr>
            <p:cNvPr id="18595" name="Freeform 127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96" name="Freeform 128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485" name="Text Box 129"/>
          <p:cNvSpPr txBox="1">
            <a:spLocks noChangeAspect="1" noChangeArrowheads="1"/>
          </p:cNvSpPr>
          <p:nvPr/>
        </p:nvSpPr>
        <p:spPr bwMode="auto">
          <a:xfrm>
            <a:off x="1612900" y="1067845"/>
            <a:ext cx="40989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7312" tIns="44450" rIns="87312" bIns="4445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</a:rPr>
              <a:t>All patients with same diagnosis</a:t>
            </a:r>
          </a:p>
        </p:txBody>
      </p:sp>
      <p:sp>
        <p:nvSpPr>
          <p:cNvPr id="18486" name="Line 130"/>
          <p:cNvSpPr>
            <a:spLocks noChangeAspect="1" noChangeShapeType="1"/>
          </p:cNvSpPr>
          <p:nvPr/>
        </p:nvSpPr>
        <p:spPr bwMode="auto">
          <a:xfrm rot="5400000" flipH="1">
            <a:off x="4047332" y="4095864"/>
            <a:ext cx="825500" cy="19843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87" name="Freeform 131"/>
          <p:cNvSpPr>
            <a:spLocks noChangeAspect="1"/>
          </p:cNvSpPr>
          <p:nvPr/>
        </p:nvSpPr>
        <p:spPr bwMode="auto">
          <a:xfrm>
            <a:off x="4416425" y="4758645"/>
            <a:ext cx="158750" cy="444500"/>
          </a:xfrm>
          <a:custGeom>
            <a:avLst/>
            <a:gdLst>
              <a:gd name="T0" fmla="*/ 110 w 139"/>
              <a:gd name="T1" fmla="*/ 96 h 346"/>
              <a:gd name="T2" fmla="*/ 96 w 139"/>
              <a:gd name="T3" fmla="*/ 87 h 346"/>
              <a:gd name="T4" fmla="*/ 91 w 139"/>
              <a:gd name="T5" fmla="*/ 82 h 346"/>
              <a:gd name="T6" fmla="*/ 91 w 139"/>
              <a:gd name="T7" fmla="*/ 72 h 346"/>
              <a:gd name="T8" fmla="*/ 96 w 139"/>
              <a:gd name="T9" fmla="*/ 67 h 346"/>
              <a:gd name="T10" fmla="*/ 106 w 139"/>
              <a:gd name="T11" fmla="*/ 58 h 346"/>
              <a:gd name="T12" fmla="*/ 106 w 139"/>
              <a:gd name="T13" fmla="*/ 48 h 346"/>
              <a:gd name="T14" fmla="*/ 106 w 139"/>
              <a:gd name="T15" fmla="*/ 43 h 346"/>
              <a:gd name="T16" fmla="*/ 101 w 139"/>
              <a:gd name="T17" fmla="*/ 24 h 346"/>
              <a:gd name="T18" fmla="*/ 91 w 139"/>
              <a:gd name="T19" fmla="*/ 10 h 346"/>
              <a:gd name="T20" fmla="*/ 77 w 139"/>
              <a:gd name="T21" fmla="*/ 0 h 346"/>
              <a:gd name="T22" fmla="*/ 62 w 139"/>
              <a:gd name="T23" fmla="*/ 0 h 346"/>
              <a:gd name="T24" fmla="*/ 48 w 139"/>
              <a:gd name="T25" fmla="*/ 10 h 346"/>
              <a:gd name="T26" fmla="*/ 38 w 139"/>
              <a:gd name="T27" fmla="*/ 24 h 346"/>
              <a:gd name="T28" fmla="*/ 34 w 139"/>
              <a:gd name="T29" fmla="*/ 43 h 346"/>
              <a:gd name="T30" fmla="*/ 34 w 139"/>
              <a:gd name="T31" fmla="*/ 48 h 346"/>
              <a:gd name="T32" fmla="*/ 38 w 139"/>
              <a:gd name="T33" fmla="*/ 58 h 346"/>
              <a:gd name="T34" fmla="*/ 43 w 139"/>
              <a:gd name="T35" fmla="*/ 67 h 346"/>
              <a:gd name="T36" fmla="*/ 48 w 139"/>
              <a:gd name="T37" fmla="*/ 72 h 346"/>
              <a:gd name="T38" fmla="*/ 48 w 139"/>
              <a:gd name="T39" fmla="*/ 82 h 346"/>
              <a:gd name="T40" fmla="*/ 48 w 139"/>
              <a:gd name="T41" fmla="*/ 87 h 346"/>
              <a:gd name="T42" fmla="*/ 34 w 139"/>
              <a:gd name="T43" fmla="*/ 96 h 346"/>
              <a:gd name="T44" fmla="*/ 19 w 139"/>
              <a:gd name="T45" fmla="*/ 101 h 346"/>
              <a:gd name="T46" fmla="*/ 5 w 139"/>
              <a:gd name="T47" fmla="*/ 111 h 346"/>
              <a:gd name="T48" fmla="*/ 0 w 139"/>
              <a:gd name="T49" fmla="*/ 125 h 346"/>
              <a:gd name="T50" fmla="*/ 0 w 139"/>
              <a:gd name="T51" fmla="*/ 130 h 346"/>
              <a:gd name="T52" fmla="*/ 0 w 139"/>
              <a:gd name="T53" fmla="*/ 202 h 346"/>
              <a:gd name="T54" fmla="*/ 10 w 139"/>
              <a:gd name="T55" fmla="*/ 221 h 346"/>
              <a:gd name="T56" fmla="*/ 24 w 139"/>
              <a:gd name="T57" fmla="*/ 231 h 346"/>
              <a:gd name="T58" fmla="*/ 29 w 139"/>
              <a:gd name="T59" fmla="*/ 235 h 346"/>
              <a:gd name="T60" fmla="*/ 29 w 139"/>
              <a:gd name="T61" fmla="*/ 322 h 346"/>
              <a:gd name="T62" fmla="*/ 29 w 139"/>
              <a:gd name="T63" fmla="*/ 331 h 346"/>
              <a:gd name="T64" fmla="*/ 34 w 139"/>
              <a:gd name="T65" fmla="*/ 341 h 346"/>
              <a:gd name="T66" fmla="*/ 43 w 139"/>
              <a:gd name="T67" fmla="*/ 346 h 346"/>
              <a:gd name="T68" fmla="*/ 48 w 139"/>
              <a:gd name="T69" fmla="*/ 346 h 346"/>
              <a:gd name="T70" fmla="*/ 58 w 139"/>
              <a:gd name="T71" fmla="*/ 346 h 346"/>
              <a:gd name="T72" fmla="*/ 67 w 139"/>
              <a:gd name="T73" fmla="*/ 336 h 346"/>
              <a:gd name="T74" fmla="*/ 67 w 139"/>
              <a:gd name="T75" fmla="*/ 327 h 346"/>
              <a:gd name="T76" fmla="*/ 72 w 139"/>
              <a:gd name="T77" fmla="*/ 192 h 346"/>
              <a:gd name="T78" fmla="*/ 72 w 139"/>
              <a:gd name="T79" fmla="*/ 327 h 346"/>
              <a:gd name="T80" fmla="*/ 77 w 139"/>
              <a:gd name="T81" fmla="*/ 336 h 346"/>
              <a:gd name="T82" fmla="*/ 82 w 139"/>
              <a:gd name="T83" fmla="*/ 346 h 346"/>
              <a:gd name="T84" fmla="*/ 91 w 139"/>
              <a:gd name="T85" fmla="*/ 346 h 346"/>
              <a:gd name="T86" fmla="*/ 96 w 139"/>
              <a:gd name="T87" fmla="*/ 346 h 346"/>
              <a:gd name="T88" fmla="*/ 106 w 139"/>
              <a:gd name="T89" fmla="*/ 341 h 346"/>
              <a:gd name="T90" fmla="*/ 110 w 139"/>
              <a:gd name="T91" fmla="*/ 331 h 346"/>
              <a:gd name="T92" fmla="*/ 110 w 139"/>
              <a:gd name="T93" fmla="*/ 245 h 346"/>
              <a:gd name="T94" fmla="*/ 110 w 139"/>
              <a:gd name="T95" fmla="*/ 235 h 346"/>
              <a:gd name="T96" fmla="*/ 120 w 139"/>
              <a:gd name="T97" fmla="*/ 231 h 346"/>
              <a:gd name="T98" fmla="*/ 130 w 139"/>
              <a:gd name="T99" fmla="*/ 216 h 346"/>
              <a:gd name="T100" fmla="*/ 139 w 139"/>
              <a:gd name="T101" fmla="*/ 202 h 346"/>
              <a:gd name="T102" fmla="*/ 139 w 139"/>
              <a:gd name="T103" fmla="*/ 130 h 346"/>
              <a:gd name="T104" fmla="*/ 139 w 139"/>
              <a:gd name="T105" fmla="*/ 125 h 346"/>
              <a:gd name="T106" fmla="*/ 139 w 139"/>
              <a:gd name="T107" fmla="*/ 111 h 346"/>
              <a:gd name="T108" fmla="*/ 125 w 139"/>
              <a:gd name="T109" fmla="*/ 101 h 3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"/>
              <a:gd name="T166" fmla="*/ 0 h 346"/>
              <a:gd name="T167" fmla="*/ 139 w 139"/>
              <a:gd name="T168" fmla="*/ 346 h 3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" h="346">
                <a:moveTo>
                  <a:pt x="115" y="96"/>
                </a:moveTo>
                <a:lnTo>
                  <a:pt x="115" y="96"/>
                </a:lnTo>
                <a:lnTo>
                  <a:pt x="110" y="96"/>
                </a:lnTo>
                <a:lnTo>
                  <a:pt x="106" y="91"/>
                </a:lnTo>
                <a:lnTo>
                  <a:pt x="101" y="91"/>
                </a:lnTo>
                <a:lnTo>
                  <a:pt x="96" y="87"/>
                </a:lnTo>
                <a:lnTo>
                  <a:pt x="91" y="82"/>
                </a:lnTo>
                <a:lnTo>
                  <a:pt x="91" y="77"/>
                </a:lnTo>
                <a:lnTo>
                  <a:pt x="91" y="72"/>
                </a:lnTo>
                <a:lnTo>
                  <a:pt x="96" y="72"/>
                </a:lnTo>
                <a:lnTo>
                  <a:pt x="96" y="67"/>
                </a:lnTo>
                <a:lnTo>
                  <a:pt x="101" y="63"/>
                </a:lnTo>
                <a:lnTo>
                  <a:pt x="106" y="58"/>
                </a:lnTo>
                <a:lnTo>
                  <a:pt x="106" y="53"/>
                </a:lnTo>
                <a:lnTo>
                  <a:pt x="106" y="48"/>
                </a:lnTo>
                <a:lnTo>
                  <a:pt x="106" y="43"/>
                </a:lnTo>
                <a:lnTo>
                  <a:pt x="106" y="34"/>
                </a:lnTo>
                <a:lnTo>
                  <a:pt x="106" y="29"/>
                </a:lnTo>
                <a:lnTo>
                  <a:pt x="101" y="24"/>
                </a:lnTo>
                <a:lnTo>
                  <a:pt x="101" y="19"/>
                </a:lnTo>
                <a:lnTo>
                  <a:pt x="96" y="15"/>
                </a:lnTo>
                <a:lnTo>
                  <a:pt x="91" y="10"/>
                </a:lnTo>
                <a:lnTo>
                  <a:pt x="86" y="5"/>
                </a:lnTo>
                <a:lnTo>
                  <a:pt x="82" y="5"/>
                </a:lnTo>
                <a:lnTo>
                  <a:pt x="77" y="0"/>
                </a:lnTo>
                <a:lnTo>
                  <a:pt x="72" y="0"/>
                </a:lnTo>
                <a:lnTo>
                  <a:pt x="62" y="0"/>
                </a:lnTo>
                <a:lnTo>
                  <a:pt x="58" y="5"/>
                </a:lnTo>
                <a:lnTo>
                  <a:pt x="53" y="5"/>
                </a:lnTo>
                <a:lnTo>
                  <a:pt x="48" y="10"/>
                </a:lnTo>
                <a:lnTo>
                  <a:pt x="43" y="15"/>
                </a:lnTo>
                <a:lnTo>
                  <a:pt x="38" y="19"/>
                </a:lnTo>
                <a:lnTo>
                  <a:pt x="38" y="24"/>
                </a:lnTo>
                <a:lnTo>
                  <a:pt x="34" y="29"/>
                </a:lnTo>
                <a:lnTo>
                  <a:pt x="34" y="34"/>
                </a:lnTo>
                <a:lnTo>
                  <a:pt x="34" y="43"/>
                </a:lnTo>
                <a:lnTo>
                  <a:pt x="34" y="48"/>
                </a:lnTo>
                <a:lnTo>
                  <a:pt x="34" y="53"/>
                </a:lnTo>
                <a:lnTo>
                  <a:pt x="38" y="58"/>
                </a:lnTo>
                <a:lnTo>
                  <a:pt x="38" y="63"/>
                </a:lnTo>
                <a:lnTo>
                  <a:pt x="43" y="67"/>
                </a:lnTo>
                <a:lnTo>
                  <a:pt x="48" y="72"/>
                </a:lnTo>
                <a:lnTo>
                  <a:pt x="48" y="77"/>
                </a:lnTo>
                <a:lnTo>
                  <a:pt x="48" y="82"/>
                </a:lnTo>
                <a:lnTo>
                  <a:pt x="48" y="87"/>
                </a:lnTo>
                <a:lnTo>
                  <a:pt x="43" y="91"/>
                </a:lnTo>
                <a:lnTo>
                  <a:pt x="38" y="91"/>
                </a:lnTo>
                <a:lnTo>
                  <a:pt x="34" y="96"/>
                </a:lnTo>
                <a:lnTo>
                  <a:pt x="29" y="96"/>
                </a:lnTo>
                <a:lnTo>
                  <a:pt x="19" y="101"/>
                </a:lnTo>
                <a:lnTo>
                  <a:pt x="14" y="106"/>
                </a:lnTo>
                <a:lnTo>
                  <a:pt x="10" y="106"/>
                </a:lnTo>
                <a:lnTo>
                  <a:pt x="5" y="111"/>
                </a:lnTo>
                <a:lnTo>
                  <a:pt x="5" y="115"/>
                </a:lnTo>
                <a:lnTo>
                  <a:pt x="0" y="120"/>
                </a:lnTo>
                <a:lnTo>
                  <a:pt x="0" y="125"/>
                </a:lnTo>
                <a:lnTo>
                  <a:pt x="0" y="130"/>
                </a:lnTo>
                <a:lnTo>
                  <a:pt x="0" y="192"/>
                </a:lnTo>
                <a:lnTo>
                  <a:pt x="0" y="202"/>
                </a:lnTo>
                <a:lnTo>
                  <a:pt x="5" y="207"/>
                </a:lnTo>
                <a:lnTo>
                  <a:pt x="10" y="211"/>
                </a:lnTo>
                <a:lnTo>
                  <a:pt x="10" y="221"/>
                </a:lnTo>
                <a:lnTo>
                  <a:pt x="14" y="221"/>
                </a:lnTo>
                <a:lnTo>
                  <a:pt x="19" y="226"/>
                </a:lnTo>
                <a:lnTo>
                  <a:pt x="24" y="231"/>
                </a:lnTo>
                <a:lnTo>
                  <a:pt x="29" y="231"/>
                </a:lnTo>
                <a:lnTo>
                  <a:pt x="29" y="235"/>
                </a:lnTo>
                <a:lnTo>
                  <a:pt x="29" y="144"/>
                </a:lnTo>
                <a:lnTo>
                  <a:pt x="29" y="245"/>
                </a:lnTo>
                <a:lnTo>
                  <a:pt x="29" y="322"/>
                </a:lnTo>
                <a:lnTo>
                  <a:pt x="29" y="327"/>
                </a:lnTo>
                <a:lnTo>
                  <a:pt x="29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6"/>
                </a:lnTo>
                <a:lnTo>
                  <a:pt x="43" y="346"/>
                </a:lnTo>
                <a:lnTo>
                  <a:pt x="48" y="346"/>
                </a:lnTo>
                <a:lnTo>
                  <a:pt x="53" y="346"/>
                </a:lnTo>
                <a:lnTo>
                  <a:pt x="58" y="346"/>
                </a:lnTo>
                <a:lnTo>
                  <a:pt x="62" y="341"/>
                </a:lnTo>
                <a:lnTo>
                  <a:pt x="67" y="336"/>
                </a:lnTo>
                <a:lnTo>
                  <a:pt x="67" y="331"/>
                </a:lnTo>
                <a:lnTo>
                  <a:pt x="67" y="327"/>
                </a:lnTo>
                <a:lnTo>
                  <a:pt x="72" y="322"/>
                </a:lnTo>
                <a:lnTo>
                  <a:pt x="72" y="192"/>
                </a:lnTo>
                <a:lnTo>
                  <a:pt x="72" y="322"/>
                </a:lnTo>
                <a:lnTo>
                  <a:pt x="72" y="327"/>
                </a:lnTo>
                <a:lnTo>
                  <a:pt x="72" y="331"/>
                </a:lnTo>
                <a:lnTo>
                  <a:pt x="72" y="336"/>
                </a:lnTo>
                <a:lnTo>
                  <a:pt x="77" y="336"/>
                </a:lnTo>
                <a:lnTo>
                  <a:pt x="77" y="341"/>
                </a:lnTo>
                <a:lnTo>
                  <a:pt x="82" y="346"/>
                </a:lnTo>
                <a:lnTo>
                  <a:pt x="86" y="346"/>
                </a:lnTo>
                <a:lnTo>
                  <a:pt x="91" y="346"/>
                </a:lnTo>
                <a:lnTo>
                  <a:pt x="96" y="346"/>
                </a:lnTo>
                <a:lnTo>
                  <a:pt x="101" y="346"/>
                </a:lnTo>
                <a:lnTo>
                  <a:pt x="101" y="341"/>
                </a:lnTo>
                <a:lnTo>
                  <a:pt x="106" y="341"/>
                </a:lnTo>
                <a:lnTo>
                  <a:pt x="106" y="336"/>
                </a:lnTo>
                <a:lnTo>
                  <a:pt x="110" y="336"/>
                </a:lnTo>
                <a:lnTo>
                  <a:pt x="110" y="331"/>
                </a:lnTo>
                <a:lnTo>
                  <a:pt x="110" y="327"/>
                </a:lnTo>
                <a:lnTo>
                  <a:pt x="110" y="322"/>
                </a:lnTo>
                <a:lnTo>
                  <a:pt x="110" y="245"/>
                </a:lnTo>
                <a:lnTo>
                  <a:pt x="110" y="144"/>
                </a:lnTo>
                <a:lnTo>
                  <a:pt x="110" y="235"/>
                </a:lnTo>
                <a:lnTo>
                  <a:pt x="115" y="231"/>
                </a:lnTo>
                <a:lnTo>
                  <a:pt x="120" y="231"/>
                </a:lnTo>
                <a:lnTo>
                  <a:pt x="120" y="226"/>
                </a:lnTo>
                <a:lnTo>
                  <a:pt x="125" y="221"/>
                </a:lnTo>
                <a:lnTo>
                  <a:pt x="130" y="216"/>
                </a:lnTo>
                <a:lnTo>
                  <a:pt x="134" y="211"/>
                </a:lnTo>
                <a:lnTo>
                  <a:pt x="139" y="207"/>
                </a:lnTo>
                <a:lnTo>
                  <a:pt x="139" y="202"/>
                </a:lnTo>
                <a:lnTo>
                  <a:pt x="139" y="192"/>
                </a:lnTo>
                <a:lnTo>
                  <a:pt x="139" y="130"/>
                </a:lnTo>
                <a:lnTo>
                  <a:pt x="139" y="125"/>
                </a:lnTo>
                <a:lnTo>
                  <a:pt x="139" y="120"/>
                </a:lnTo>
                <a:lnTo>
                  <a:pt x="139" y="115"/>
                </a:lnTo>
                <a:lnTo>
                  <a:pt x="139" y="111"/>
                </a:lnTo>
                <a:lnTo>
                  <a:pt x="134" y="106"/>
                </a:lnTo>
                <a:lnTo>
                  <a:pt x="130" y="106"/>
                </a:lnTo>
                <a:lnTo>
                  <a:pt x="125" y="101"/>
                </a:lnTo>
                <a:lnTo>
                  <a:pt x="115" y="96"/>
                </a:lnTo>
              </a:path>
            </a:pathLst>
          </a:custGeom>
          <a:solidFill>
            <a:schemeClr val="accent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32" name="Group 132"/>
          <p:cNvGrpSpPr>
            <a:grpSpLocks noChangeAspect="1"/>
          </p:cNvGrpSpPr>
          <p:nvPr/>
        </p:nvGrpSpPr>
        <p:grpSpPr bwMode="auto">
          <a:xfrm>
            <a:off x="4271963" y="5107895"/>
            <a:ext cx="158750" cy="444500"/>
            <a:chOff x="2064" y="960"/>
            <a:chExt cx="140" cy="346"/>
          </a:xfrm>
        </p:grpSpPr>
        <p:sp>
          <p:nvSpPr>
            <p:cNvPr id="18593" name="Freeform 133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94" name="Freeform 134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3" name="Group 135"/>
          <p:cNvGrpSpPr>
            <a:grpSpLocks noChangeAspect="1"/>
          </p:cNvGrpSpPr>
          <p:nvPr/>
        </p:nvGrpSpPr>
        <p:grpSpPr bwMode="auto">
          <a:xfrm>
            <a:off x="2444750" y="5107895"/>
            <a:ext cx="160338" cy="444500"/>
            <a:chOff x="2064" y="960"/>
            <a:chExt cx="140" cy="346"/>
          </a:xfrm>
        </p:grpSpPr>
        <p:sp>
          <p:nvSpPr>
            <p:cNvPr id="18591" name="Freeform 136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92" name="Freeform 137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4" name="Group 138"/>
          <p:cNvGrpSpPr>
            <a:grpSpLocks noChangeAspect="1"/>
          </p:cNvGrpSpPr>
          <p:nvPr/>
        </p:nvGrpSpPr>
        <p:grpSpPr bwMode="auto">
          <a:xfrm>
            <a:off x="2454275" y="5593670"/>
            <a:ext cx="158750" cy="444500"/>
            <a:chOff x="2064" y="960"/>
            <a:chExt cx="140" cy="346"/>
          </a:xfrm>
        </p:grpSpPr>
        <p:sp>
          <p:nvSpPr>
            <p:cNvPr id="18589" name="Freeform 139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90" name="Freeform 140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5" name="Group 141"/>
          <p:cNvGrpSpPr>
            <a:grpSpLocks noChangeAspect="1"/>
          </p:cNvGrpSpPr>
          <p:nvPr/>
        </p:nvGrpSpPr>
        <p:grpSpPr bwMode="auto">
          <a:xfrm>
            <a:off x="2771775" y="5498420"/>
            <a:ext cx="158750" cy="444500"/>
            <a:chOff x="2064" y="960"/>
            <a:chExt cx="140" cy="346"/>
          </a:xfrm>
        </p:grpSpPr>
        <p:sp>
          <p:nvSpPr>
            <p:cNvPr id="18587" name="Freeform 142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88" name="Freeform 143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6" name="Group 144"/>
          <p:cNvGrpSpPr>
            <a:grpSpLocks noChangeAspect="1"/>
          </p:cNvGrpSpPr>
          <p:nvPr/>
        </p:nvGrpSpPr>
        <p:grpSpPr bwMode="auto">
          <a:xfrm>
            <a:off x="2133600" y="5744483"/>
            <a:ext cx="158750" cy="444500"/>
            <a:chOff x="2064" y="960"/>
            <a:chExt cx="140" cy="346"/>
          </a:xfrm>
        </p:grpSpPr>
        <p:sp>
          <p:nvSpPr>
            <p:cNvPr id="18585" name="Freeform 145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86" name="Freeform 146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7" name="Group 147"/>
          <p:cNvGrpSpPr>
            <a:grpSpLocks noChangeAspect="1"/>
          </p:cNvGrpSpPr>
          <p:nvPr/>
        </p:nvGrpSpPr>
        <p:grpSpPr bwMode="auto">
          <a:xfrm>
            <a:off x="3090863" y="4992008"/>
            <a:ext cx="160337" cy="444500"/>
            <a:chOff x="2064" y="960"/>
            <a:chExt cx="140" cy="346"/>
          </a:xfrm>
        </p:grpSpPr>
        <p:sp>
          <p:nvSpPr>
            <p:cNvPr id="18583" name="Freeform 148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84" name="Freeform 149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8" name="Group 150"/>
          <p:cNvGrpSpPr>
            <a:grpSpLocks noChangeAspect="1"/>
          </p:cNvGrpSpPr>
          <p:nvPr/>
        </p:nvGrpSpPr>
        <p:grpSpPr bwMode="auto">
          <a:xfrm>
            <a:off x="3429000" y="4850720"/>
            <a:ext cx="158750" cy="444500"/>
            <a:chOff x="2064" y="960"/>
            <a:chExt cx="140" cy="346"/>
          </a:xfrm>
        </p:grpSpPr>
        <p:sp>
          <p:nvSpPr>
            <p:cNvPr id="18581" name="Freeform 151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rgbClr val="0000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82" name="Freeform 152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rgbClr val="000099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0" name="Group 153"/>
          <p:cNvGrpSpPr>
            <a:grpSpLocks noChangeAspect="1"/>
          </p:cNvGrpSpPr>
          <p:nvPr/>
        </p:nvGrpSpPr>
        <p:grpSpPr bwMode="auto">
          <a:xfrm>
            <a:off x="3910013" y="4799920"/>
            <a:ext cx="160337" cy="444500"/>
            <a:chOff x="2064" y="960"/>
            <a:chExt cx="140" cy="346"/>
          </a:xfrm>
        </p:grpSpPr>
        <p:sp>
          <p:nvSpPr>
            <p:cNvPr id="18579" name="Freeform 154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80" name="Freeform 155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1" name="Group 156"/>
          <p:cNvGrpSpPr>
            <a:grpSpLocks noChangeAspect="1"/>
          </p:cNvGrpSpPr>
          <p:nvPr/>
        </p:nvGrpSpPr>
        <p:grpSpPr bwMode="auto">
          <a:xfrm>
            <a:off x="3887788" y="5312683"/>
            <a:ext cx="158750" cy="444500"/>
            <a:chOff x="2064" y="960"/>
            <a:chExt cx="140" cy="346"/>
          </a:xfrm>
        </p:grpSpPr>
        <p:sp>
          <p:nvSpPr>
            <p:cNvPr id="18577" name="Freeform 157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78" name="Freeform 158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2" name="Group 159"/>
          <p:cNvGrpSpPr>
            <a:grpSpLocks noChangeAspect="1"/>
          </p:cNvGrpSpPr>
          <p:nvPr/>
        </p:nvGrpSpPr>
        <p:grpSpPr bwMode="auto">
          <a:xfrm>
            <a:off x="4237038" y="5652408"/>
            <a:ext cx="160337" cy="444500"/>
            <a:chOff x="2064" y="960"/>
            <a:chExt cx="140" cy="346"/>
          </a:xfrm>
        </p:grpSpPr>
        <p:sp>
          <p:nvSpPr>
            <p:cNvPr id="18575" name="Freeform 160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76" name="Freeform 161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3" name="Group 162"/>
          <p:cNvGrpSpPr>
            <a:grpSpLocks noChangeAspect="1"/>
          </p:cNvGrpSpPr>
          <p:nvPr/>
        </p:nvGrpSpPr>
        <p:grpSpPr bwMode="auto">
          <a:xfrm>
            <a:off x="4791075" y="5107895"/>
            <a:ext cx="160338" cy="444500"/>
            <a:chOff x="2064" y="960"/>
            <a:chExt cx="140" cy="346"/>
          </a:xfrm>
        </p:grpSpPr>
        <p:sp>
          <p:nvSpPr>
            <p:cNvPr id="18573" name="Freeform 163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74" name="Freeform 164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4" name="Group 165"/>
          <p:cNvGrpSpPr>
            <a:grpSpLocks noChangeAspect="1"/>
          </p:cNvGrpSpPr>
          <p:nvPr/>
        </p:nvGrpSpPr>
        <p:grpSpPr bwMode="auto">
          <a:xfrm>
            <a:off x="4654550" y="5628595"/>
            <a:ext cx="158750" cy="444500"/>
            <a:chOff x="2064" y="960"/>
            <a:chExt cx="140" cy="346"/>
          </a:xfrm>
        </p:grpSpPr>
        <p:sp>
          <p:nvSpPr>
            <p:cNvPr id="18571" name="Freeform 166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72" name="Freeform 167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5" name="Group 168"/>
          <p:cNvGrpSpPr>
            <a:grpSpLocks noChangeAspect="1"/>
          </p:cNvGrpSpPr>
          <p:nvPr/>
        </p:nvGrpSpPr>
        <p:grpSpPr bwMode="auto">
          <a:xfrm>
            <a:off x="5270500" y="5660345"/>
            <a:ext cx="160338" cy="444500"/>
            <a:chOff x="2064" y="960"/>
            <a:chExt cx="140" cy="346"/>
          </a:xfrm>
        </p:grpSpPr>
        <p:sp>
          <p:nvSpPr>
            <p:cNvPr id="18569" name="Freeform 169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70" name="Freeform 170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6" name="Group 171"/>
          <p:cNvGrpSpPr>
            <a:grpSpLocks noChangeAspect="1"/>
          </p:cNvGrpSpPr>
          <p:nvPr/>
        </p:nvGrpSpPr>
        <p:grpSpPr bwMode="auto">
          <a:xfrm>
            <a:off x="3832225" y="6082620"/>
            <a:ext cx="161925" cy="446088"/>
            <a:chOff x="2064" y="960"/>
            <a:chExt cx="140" cy="346"/>
          </a:xfrm>
        </p:grpSpPr>
        <p:sp>
          <p:nvSpPr>
            <p:cNvPr id="18567" name="Freeform 172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68" name="Freeform 173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7" name="Group 174"/>
          <p:cNvGrpSpPr>
            <a:grpSpLocks noChangeAspect="1"/>
          </p:cNvGrpSpPr>
          <p:nvPr/>
        </p:nvGrpSpPr>
        <p:grpSpPr bwMode="auto">
          <a:xfrm>
            <a:off x="4197350" y="4447495"/>
            <a:ext cx="160338" cy="446088"/>
            <a:chOff x="2064" y="960"/>
            <a:chExt cx="140" cy="346"/>
          </a:xfrm>
        </p:grpSpPr>
        <p:sp>
          <p:nvSpPr>
            <p:cNvPr id="18565" name="Freeform 175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66" name="Freeform 176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8" name="Group 177"/>
          <p:cNvGrpSpPr>
            <a:grpSpLocks noChangeAspect="1"/>
          </p:cNvGrpSpPr>
          <p:nvPr/>
        </p:nvGrpSpPr>
        <p:grpSpPr bwMode="auto">
          <a:xfrm>
            <a:off x="3676650" y="5701620"/>
            <a:ext cx="160338" cy="442913"/>
            <a:chOff x="2064" y="960"/>
            <a:chExt cx="140" cy="346"/>
          </a:xfrm>
        </p:grpSpPr>
        <p:sp>
          <p:nvSpPr>
            <p:cNvPr id="18563" name="Freeform 178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64" name="Freeform 179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504" name="Freeform 180"/>
          <p:cNvSpPr>
            <a:spLocks noChangeAspect="1"/>
          </p:cNvSpPr>
          <p:nvPr/>
        </p:nvSpPr>
        <p:spPr bwMode="auto">
          <a:xfrm>
            <a:off x="4479925" y="5303158"/>
            <a:ext cx="160338" cy="444500"/>
          </a:xfrm>
          <a:custGeom>
            <a:avLst/>
            <a:gdLst>
              <a:gd name="T0" fmla="*/ 110 w 139"/>
              <a:gd name="T1" fmla="*/ 96 h 346"/>
              <a:gd name="T2" fmla="*/ 96 w 139"/>
              <a:gd name="T3" fmla="*/ 87 h 346"/>
              <a:gd name="T4" fmla="*/ 91 w 139"/>
              <a:gd name="T5" fmla="*/ 82 h 346"/>
              <a:gd name="T6" fmla="*/ 91 w 139"/>
              <a:gd name="T7" fmla="*/ 72 h 346"/>
              <a:gd name="T8" fmla="*/ 96 w 139"/>
              <a:gd name="T9" fmla="*/ 67 h 346"/>
              <a:gd name="T10" fmla="*/ 106 w 139"/>
              <a:gd name="T11" fmla="*/ 58 h 346"/>
              <a:gd name="T12" fmla="*/ 106 w 139"/>
              <a:gd name="T13" fmla="*/ 48 h 346"/>
              <a:gd name="T14" fmla="*/ 106 w 139"/>
              <a:gd name="T15" fmla="*/ 43 h 346"/>
              <a:gd name="T16" fmla="*/ 101 w 139"/>
              <a:gd name="T17" fmla="*/ 24 h 346"/>
              <a:gd name="T18" fmla="*/ 91 w 139"/>
              <a:gd name="T19" fmla="*/ 10 h 346"/>
              <a:gd name="T20" fmla="*/ 77 w 139"/>
              <a:gd name="T21" fmla="*/ 0 h 346"/>
              <a:gd name="T22" fmla="*/ 62 w 139"/>
              <a:gd name="T23" fmla="*/ 0 h 346"/>
              <a:gd name="T24" fmla="*/ 48 w 139"/>
              <a:gd name="T25" fmla="*/ 10 h 346"/>
              <a:gd name="T26" fmla="*/ 38 w 139"/>
              <a:gd name="T27" fmla="*/ 24 h 346"/>
              <a:gd name="T28" fmla="*/ 34 w 139"/>
              <a:gd name="T29" fmla="*/ 43 h 346"/>
              <a:gd name="T30" fmla="*/ 34 w 139"/>
              <a:gd name="T31" fmla="*/ 48 h 346"/>
              <a:gd name="T32" fmla="*/ 38 w 139"/>
              <a:gd name="T33" fmla="*/ 58 h 346"/>
              <a:gd name="T34" fmla="*/ 43 w 139"/>
              <a:gd name="T35" fmla="*/ 67 h 346"/>
              <a:gd name="T36" fmla="*/ 48 w 139"/>
              <a:gd name="T37" fmla="*/ 72 h 346"/>
              <a:gd name="T38" fmla="*/ 48 w 139"/>
              <a:gd name="T39" fmla="*/ 82 h 346"/>
              <a:gd name="T40" fmla="*/ 48 w 139"/>
              <a:gd name="T41" fmla="*/ 87 h 346"/>
              <a:gd name="T42" fmla="*/ 34 w 139"/>
              <a:gd name="T43" fmla="*/ 96 h 346"/>
              <a:gd name="T44" fmla="*/ 19 w 139"/>
              <a:gd name="T45" fmla="*/ 101 h 346"/>
              <a:gd name="T46" fmla="*/ 5 w 139"/>
              <a:gd name="T47" fmla="*/ 111 h 346"/>
              <a:gd name="T48" fmla="*/ 0 w 139"/>
              <a:gd name="T49" fmla="*/ 125 h 346"/>
              <a:gd name="T50" fmla="*/ 0 w 139"/>
              <a:gd name="T51" fmla="*/ 130 h 346"/>
              <a:gd name="T52" fmla="*/ 0 w 139"/>
              <a:gd name="T53" fmla="*/ 202 h 346"/>
              <a:gd name="T54" fmla="*/ 10 w 139"/>
              <a:gd name="T55" fmla="*/ 221 h 346"/>
              <a:gd name="T56" fmla="*/ 24 w 139"/>
              <a:gd name="T57" fmla="*/ 231 h 346"/>
              <a:gd name="T58" fmla="*/ 29 w 139"/>
              <a:gd name="T59" fmla="*/ 235 h 346"/>
              <a:gd name="T60" fmla="*/ 29 w 139"/>
              <a:gd name="T61" fmla="*/ 322 h 346"/>
              <a:gd name="T62" fmla="*/ 29 w 139"/>
              <a:gd name="T63" fmla="*/ 331 h 346"/>
              <a:gd name="T64" fmla="*/ 34 w 139"/>
              <a:gd name="T65" fmla="*/ 341 h 346"/>
              <a:gd name="T66" fmla="*/ 43 w 139"/>
              <a:gd name="T67" fmla="*/ 346 h 346"/>
              <a:gd name="T68" fmla="*/ 48 w 139"/>
              <a:gd name="T69" fmla="*/ 346 h 346"/>
              <a:gd name="T70" fmla="*/ 58 w 139"/>
              <a:gd name="T71" fmla="*/ 346 h 346"/>
              <a:gd name="T72" fmla="*/ 67 w 139"/>
              <a:gd name="T73" fmla="*/ 336 h 346"/>
              <a:gd name="T74" fmla="*/ 67 w 139"/>
              <a:gd name="T75" fmla="*/ 327 h 346"/>
              <a:gd name="T76" fmla="*/ 72 w 139"/>
              <a:gd name="T77" fmla="*/ 192 h 346"/>
              <a:gd name="T78" fmla="*/ 72 w 139"/>
              <a:gd name="T79" fmla="*/ 327 h 346"/>
              <a:gd name="T80" fmla="*/ 77 w 139"/>
              <a:gd name="T81" fmla="*/ 336 h 346"/>
              <a:gd name="T82" fmla="*/ 82 w 139"/>
              <a:gd name="T83" fmla="*/ 346 h 346"/>
              <a:gd name="T84" fmla="*/ 91 w 139"/>
              <a:gd name="T85" fmla="*/ 346 h 346"/>
              <a:gd name="T86" fmla="*/ 96 w 139"/>
              <a:gd name="T87" fmla="*/ 346 h 346"/>
              <a:gd name="T88" fmla="*/ 106 w 139"/>
              <a:gd name="T89" fmla="*/ 341 h 346"/>
              <a:gd name="T90" fmla="*/ 110 w 139"/>
              <a:gd name="T91" fmla="*/ 331 h 346"/>
              <a:gd name="T92" fmla="*/ 110 w 139"/>
              <a:gd name="T93" fmla="*/ 245 h 346"/>
              <a:gd name="T94" fmla="*/ 110 w 139"/>
              <a:gd name="T95" fmla="*/ 235 h 346"/>
              <a:gd name="T96" fmla="*/ 120 w 139"/>
              <a:gd name="T97" fmla="*/ 231 h 346"/>
              <a:gd name="T98" fmla="*/ 130 w 139"/>
              <a:gd name="T99" fmla="*/ 216 h 346"/>
              <a:gd name="T100" fmla="*/ 139 w 139"/>
              <a:gd name="T101" fmla="*/ 202 h 346"/>
              <a:gd name="T102" fmla="*/ 139 w 139"/>
              <a:gd name="T103" fmla="*/ 130 h 346"/>
              <a:gd name="T104" fmla="*/ 139 w 139"/>
              <a:gd name="T105" fmla="*/ 125 h 346"/>
              <a:gd name="T106" fmla="*/ 139 w 139"/>
              <a:gd name="T107" fmla="*/ 111 h 346"/>
              <a:gd name="T108" fmla="*/ 125 w 139"/>
              <a:gd name="T109" fmla="*/ 101 h 3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"/>
              <a:gd name="T166" fmla="*/ 0 h 346"/>
              <a:gd name="T167" fmla="*/ 139 w 139"/>
              <a:gd name="T168" fmla="*/ 346 h 3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" h="346">
                <a:moveTo>
                  <a:pt x="115" y="96"/>
                </a:moveTo>
                <a:lnTo>
                  <a:pt x="115" y="96"/>
                </a:lnTo>
                <a:lnTo>
                  <a:pt x="110" y="96"/>
                </a:lnTo>
                <a:lnTo>
                  <a:pt x="106" y="91"/>
                </a:lnTo>
                <a:lnTo>
                  <a:pt x="101" y="91"/>
                </a:lnTo>
                <a:lnTo>
                  <a:pt x="96" y="87"/>
                </a:lnTo>
                <a:lnTo>
                  <a:pt x="91" y="82"/>
                </a:lnTo>
                <a:lnTo>
                  <a:pt x="91" y="77"/>
                </a:lnTo>
                <a:lnTo>
                  <a:pt x="91" y="72"/>
                </a:lnTo>
                <a:lnTo>
                  <a:pt x="96" y="72"/>
                </a:lnTo>
                <a:lnTo>
                  <a:pt x="96" y="67"/>
                </a:lnTo>
                <a:lnTo>
                  <a:pt x="101" y="63"/>
                </a:lnTo>
                <a:lnTo>
                  <a:pt x="106" y="58"/>
                </a:lnTo>
                <a:lnTo>
                  <a:pt x="106" y="53"/>
                </a:lnTo>
                <a:lnTo>
                  <a:pt x="106" y="48"/>
                </a:lnTo>
                <a:lnTo>
                  <a:pt x="106" y="43"/>
                </a:lnTo>
                <a:lnTo>
                  <a:pt x="106" y="34"/>
                </a:lnTo>
                <a:lnTo>
                  <a:pt x="106" y="29"/>
                </a:lnTo>
                <a:lnTo>
                  <a:pt x="101" y="24"/>
                </a:lnTo>
                <a:lnTo>
                  <a:pt x="101" y="19"/>
                </a:lnTo>
                <a:lnTo>
                  <a:pt x="96" y="15"/>
                </a:lnTo>
                <a:lnTo>
                  <a:pt x="91" y="10"/>
                </a:lnTo>
                <a:lnTo>
                  <a:pt x="86" y="5"/>
                </a:lnTo>
                <a:lnTo>
                  <a:pt x="82" y="5"/>
                </a:lnTo>
                <a:lnTo>
                  <a:pt x="77" y="0"/>
                </a:lnTo>
                <a:lnTo>
                  <a:pt x="72" y="0"/>
                </a:lnTo>
                <a:lnTo>
                  <a:pt x="62" y="0"/>
                </a:lnTo>
                <a:lnTo>
                  <a:pt x="58" y="5"/>
                </a:lnTo>
                <a:lnTo>
                  <a:pt x="53" y="5"/>
                </a:lnTo>
                <a:lnTo>
                  <a:pt x="48" y="10"/>
                </a:lnTo>
                <a:lnTo>
                  <a:pt x="43" y="15"/>
                </a:lnTo>
                <a:lnTo>
                  <a:pt x="38" y="19"/>
                </a:lnTo>
                <a:lnTo>
                  <a:pt x="38" y="24"/>
                </a:lnTo>
                <a:lnTo>
                  <a:pt x="34" y="29"/>
                </a:lnTo>
                <a:lnTo>
                  <a:pt x="34" y="34"/>
                </a:lnTo>
                <a:lnTo>
                  <a:pt x="34" y="43"/>
                </a:lnTo>
                <a:lnTo>
                  <a:pt x="34" y="48"/>
                </a:lnTo>
                <a:lnTo>
                  <a:pt x="34" y="53"/>
                </a:lnTo>
                <a:lnTo>
                  <a:pt x="38" y="58"/>
                </a:lnTo>
                <a:lnTo>
                  <a:pt x="38" y="63"/>
                </a:lnTo>
                <a:lnTo>
                  <a:pt x="43" y="67"/>
                </a:lnTo>
                <a:lnTo>
                  <a:pt x="48" y="72"/>
                </a:lnTo>
                <a:lnTo>
                  <a:pt x="48" y="77"/>
                </a:lnTo>
                <a:lnTo>
                  <a:pt x="48" y="82"/>
                </a:lnTo>
                <a:lnTo>
                  <a:pt x="48" y="87"/>
                </a:lnTo>
                <a:lnTo>
                  <a:pt x="43" y="91"/>
                </a:lnTo>
                <a:lnTo>
                  <a:pt x="38" y="91"/>
                </a:lnTo>
                <a:lnTo>
                  <a:pt x="34" y="96"/>
                </a:lnTo>
                <a:lnTo>
                  <a:pt x="29" y="96"/>
                </a:lnTo>
                <a:lnTo>
                  <a:pt x="19" y="101"/>
                </a:lnTo>
                <a:lnTo>
                  <a:pt x="14" y="106"/>
                </a:lnTo>
                <a:lnTo>
                  <a:pt x="10" y="106"/>
                </a:lnTo>
                <a:lnTo>
                  <a:pt x="5" y="111"/>
                </a:lnTo>
                <a:lnTo>
                  <a:pt x="5" y="115"/>
                </a:lnTo>
                <a:lnTo>
                  <a:pt x="0" y="120"/>
                </a:lnTo>
                <a:lnTo>
                  <a:pt x="0" y="125"/>
                </a:lnTo>
                <a:lnTo>
                  <a:pt x="0" y="130"/>
                </a:lnTo>
                <a:lnTo>
                  <a:pt x="0" y="192"/>
                </a:lnTo>
                <a:lnTo>
                  <a:pt x="0" y="202"/>
                </a:lnTo>
                <a:lnTo>
                  <a:pt x="5" y="207"/>
                </a:lnTo>
                <a:lnTo>
                  <a:pt x="10" y="211"/>
                </a:lnTo>
                <a:lnTo>
                  <a:pt x="10" y="221"/>
                </a:lnTo>
                <a:lnTo>
                  <a:pt x="14" y="221"/>
                </a:lnTo>
                <a:lnTo>
                  <a:pt x="19" y="226"/>
                </a:lnTo>
                <a:lnTo>
                  <a:pt x="24" y="231"/>
                </a:lnTo>
                <a:lnTo>
                  <a:pt x="29" y="231"/>
                </a:lnTo>
                <a:lnTo>
                  <a:pt x="29" y="235"/>
                </a:lnTo>
                <a:lnTo>
                  <a:pt x="29" y="144"/>
                </a:lnTo>
                <a:lnTo>
                  <a:pt x="29" y="245"/>
                </a:lnTo>
                <a:lnTo>
                  <a:pt x="29" y="322"/>
                </a:lnTo>
                <a:lnTo>
                  <a:pt x="29" y="327"/>
                </a:lnTo>
                <a:lnTo>
                  <a:pt x="29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6"/>
                </a:lnTo>
                <a:lnTo>
                  <a:pt x="43" y="346"/>
                </a:lnTo>
                <a:lnTo>
                  <a:pt x="48" y="346"/>
                </a:lnTo>
                <a:lnTo>
                  <a:pt x="53" y="346"/>
                </a:lnTo>
                <a:lnTo>
                  <a:pt x="58" y="346"/>
                </a:lnTo>
                <a:lnTo>
                  <a:pt x="62" y="341"/>
                </a:lnTo>
                <a:lnTo>
                  <a:pt x="67" y="336"/>
                </a:lnTo>
                <a:lnTo>
                  <a:pt x="67" y="331"/>
                </a:lnTo>
                <a:lnTo>
                  <a:pt x="67" y="327"/>
                </a:lnTo>
                <a:lnTo>
                  <a:pt x="72" y="322"/>
                </a:lnTo>
                <a:lnTo>
                  <a:pt x="72" y="192"/>
                </a:lnTo>
                <a:lnTo>
                  <a:pt x="72" y="322"/>
                </a:lnTo>
                <a:lnTo>
                  <a:pt x="72" y="327"/>
                </a:lnTo>
                <a:lnTo>
                  <a:pt x="72" y="331"/>
                </a:lnTo>
                <a:lnTo>
                  <a:pt x="72" y="336"/>
                </a:lnTo>
                <a:lnTo>
                  <a:pt x="77" y="336"/>
                </a:lnTo>
                <a:lnTo>
                  <a:pt x="77" y="341"/>
                </a:lnTo>
                <a:lnTo>
                  <a:pt x="82" y="346"/>
                </a:lnTo>
                <a:lnTo>
                  <a:pt x="86" y="346"/>
                </a:lnTo>
                <a:lnTo>
                  <a:pt x="91" y="346"/>
                </a:lnTo>
                <a:lnTo>
                  <a:pt x="96" y="346"/>
                </a:lnTo>
                <a:lnTo>
                  <a:pt x="101" y="346"/>
                </a:lnTo>
                <a:lnTo>
                  <a:pt x="101" y="341"/>
                </a:lnTo>
                <a:lnTo>
                  <a:pt x="106" y="341"/>
                </a:lnTo>
                <a:lnTo>
                  <a:pt x="106" y="336"/>
                </a:lnTo>
                <a:lnTo>
                  <a:pt x="110" y="336"/>
                </a:lnTo>
                <a:lnTo>
                  <a:pt x="110" y="331"/>
                </a:lnTo>
                <a:lnTo>
                  <a:pt x="110" y="327"/>
                </a:lnTo>
                <a:lnTo>
                  <a:pt x="110" y="322"/>
                </a:lnTo>
                <a:lnTo>
                  <a:pt x="110" y="245"/>
                </a:lnTo>
                <a:lnTo>
                  <a:pt x="110" y="144"/>
                </a:lnTo>
                <a:lnTo>
                  <a:pt x="110" y="235"/>
                </a:lnTo>
                <a:lnTo>
                  <a:pt x="115" y="231"/>
                </a:lnTo>
                <a:lnTo>
                  <a:pt x="120" y="231"/>
                </a:lnTo>
                <a:lnTo>
                  <a:pt x="120" y="226"/>
                </a:lnTo>
                <a:lnTo>
                  <a:pt x="125" y="221"/>
                </a:lnTo>
                <a:lnTo>
                  <a:pt x="130" y="216"/>
                </a:lnTo>
                <a:lnTo>
                  <a:pt x="134" y="211"/>
                </a:lnTo>
                <a:lnTo>
                  <a:pt x="139" y="207"/>
                </a:lnTo>
                <a:lnTo>
                  <a:pt x="139" y="202"/>
                </a:lnTo>
                <a:lnTo>
                  <a:pt x="139" y="192"/>
                </a:lnTo>
                <a:lnTo>
                  <a:pt x="139" y="130"/>
                </a:lnTo>
                <a:lnTo>
                  <a:pt x="139" y="125"/>
                </a:lnTo>
                <a:lnTo>
                  <a:pt x="139" y="120"/>
                </a:lnTo>
                <a:lnTo>
                  <a:pt x="139" y="115"/>
                </a:lnTo>
                <a:lnTo>
                  <a:pt x="139" y="111"/>
                </a:lnTo>
                <a:lnTo>
                  <a:pt x="134" y="106"/>
                </a:lnTo>
                <a:lnTo>
                  <a:pt x="130" y="106"/>
                </a:lnTo>
                <a:lnTo>
                  <a:pt x="125" y="101"/>
                </a:lnTo>
                <a:lnTo>
                  <a:pt x="115" y="96"/>
                </a:lnTo>
              </a:path>
            </a:pathLst>
          </a:custGeom>
          <a:solidFill>
            <a:schemeClr val="accent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5" name="Freeform 181"/>
          <p:cNvSpPr>
            <a:spLocks noChangeAspect="1"/>
          </p:cNvSpPr>
          <p:nvPr/>
        </p:nvSpPr>
        <p:spPr bwMode="auto">
          <a:xfrm>
            <a:off x="4765675" y="6176283"/>
            <a:ext cx="157163" cy="442912"/>
          </a:xfrm>
          <a:custGeom>
            <a:avLst/>
            <a:gdLst>
              <a:gd name="T0" fmla="*/ 110 w 139"/>
              <a:gd name="T1" fmla="*/ 96 h 346"/>
              <a:gd name="T2" fmla="*/ 96 w 139"/>
              <a:gd name="T3" fmla="*/ 87 h 346"/>
              <a:gd name="T4" fmla="*/ 91 w 139"/>
              <a:gd name="T5" fmla="*/ 82 h 346"/>
              <a:gd name="T6" fmla="*/ 91 w 139"/>
              <a:gd name="T7" fmla="*/ 72 h 346"/>
              <a:gd name="T8" fmla="*/ 96 w 139"/>
              <a:gd name="T9" fmla="*/ 67 h 346"/>
              <a:gd name="T10" fmla="*/ 106 w 139"/>
              <a:gd name="T11" fmla="*/ 58 h 346"/>
              <a:gd name="T12" fmla="*/ 106 w 139"/>
              <a:gd name="T13" fmla="*/ 48 h 346"/>
              <a:gd name="T14" fmla="*/ 106 w 139"/>
              <a:gd name="T15" fmla="*/ 43 h 346"/>
              <a:gd name="T16" fmla="*/ 101 w 139"/>
              <a:gd name="T17" fmla="*/ 24 h 346"/>
              <a:gd name="T18" fmla="*/ 91 w 139"/>
              <a:gd name="T19" fmla="*/ 10 h 346"/>
              <a:gd name="T20" fmla="*/ 77 w 139"/>
              <a:gd name="T21" fmla="*/ 0 h 346"/>
              <a:gd name="T22" fmla="*/ 62 w 139"/>
              <a:gd name="T23" fmla="*/ 0 h 346"/>
              <a:gd name="T24" fmla="*/ 48 w 139"/>
              <a:gd name="T25" fmla="*/ 10 h 346"/>
              <a:gd name="T26" fmla="*/ 38 w 139"/>
              <a:gd name="T27" fmla="*/ 24 h 346"/>
              <a:gd name="T28" fmla="*/ 34 w 139"/>
              <a:gd name="T29" fmla="*/ 43 h 346"/>
              <a:gd name="T30" fmla="*/ 34 w 139"/>
              <a:gd name="T31" fmla="*/ 48 h 346"/>
              <a:gd name="T32" fmla="*/ 38 w 139"/>
              <a:gd name="T33" fmla="*/ 58 h 346"/>
              <a:gd name="T34" fmla="*/ 43 w 139"/>
              <a:gd name="T35" fmla="*/ 67 h 346"/>
              <a:gd name="T36" fmla="*/ 48 w 139"/>
              <a:gd name="T37" fmla="*/ 72 h 346"/>
              <a:gd name="T38" fmla="*/ 48 w 139"/>
              <a:gd name="T39" fmla="*/ 82 h 346"/>
              <a:gd name="T40" fmla="*/ 48 w 139"/>
              <a:gd name="T41" fmla="*/ 87 h 346"/>
              <a:gd name="T42" fmla="*/ 34 w 139"/>
              <a:gd name="T43" fmla="*/ 96 h 346"/>
              <a:gd name="T44" fmla="*/ 19 w 139"/>
              <a:gd name="T45" fmla="*/ 101 h 346"/>
              <a:gd name="T46" fmla="*/ 5 w 139"/>
              <a:gd name="T47" fmla="*/ 111 h 346"/>
              <a:gd name="T48" fmla="*/ 0 w 139"/>
              <a:gd name="T49" fmla="*/ 125 h 346"/>
              <a:gd name="T50" fmla="*/ 0 w 139"/>
              <a:gd name="T51" fmla="*/ 130 h 346"/>
              <a:gd name="T52" fmla="*/ 0 w 139"/>
              <a:gd name="T53" fmla="*/ 202 h 346"/>
              <a:gd name="T54" fmla="*/ 10 w 139"/>
              <a:gd name="T55" fmla="*/ 221 h 346"/>
              <a:gd name="T56" fmla="*/ 24 w 139"/>
              <a:gd name="T57" fmla="*/ 231 h 346"/>
              <a:gd name="T58" fmla="*/ 29 w 139"/>
              <a:gd name="T59" fmla="*/ 235 h 346"/>
              <a:gd name="T60" fmla="*/ 29 w 139"/>
              <a:gd name="T61" fmla="*/ 322 h 346"/>
              <a:gd name="T62" fmla="*/ 29 w 139"/>
              <a:gd name="T63" fmla="*/ 331 h 346"/>
              <a:gd name="T64" fmla="*/ 34 w 139"/>
              <a:gd name="T65" fmla="*/ 341 h 346"/>
              <a:gd name="T66" fmla="*/ 43 w 139"/>
              <a:gd name="T67" fmla="*/ 346 h 346"/>
              <a:gd name="T68" fmla="*/ 48 w 139"/>
              <a:gd name="T69" fmla="*/ 346 h 346"/>
              <a:gd name="T70" fmla="*/ 58 w 139"/>
              <a:gd name="T71" fmla="*/ 346 h 346"/>
              <a:gd name="T72" fmla="*/ 67 w 139"/>
              <a:gd name="T73" fmla="*/ 336 h 346"/>
              <a:gd name="T74" fmla="*/ 67 w 139"/>
              <a:gd name="T75" fmla="*/ 327 h 346"/>
              <a:gd name="T76" fmla="*/ 72 w 139"/>
              <a:gd name="T77" fmla="*/ 192 h 346"/>
              <a:gd name="T78" fmla="*/ 72 w 139"/>
              <a:gd name="T79" fmla="*/ 327 h 346"/>
              <a:gd name="T80" fmla="*/ 77 w 139"/>
              <a:gd name="T81" fmla="*/ 336 h 346"/>
              <a:gd name="T82" fmla="*/ 82 w 139"/>
              <a:gd name="T83" fmla="*/ 346 h 346"/>
              <a:gd name="T84" fmla="*/ 91 w 139"/>
              <a:gd name="T85" fmla="*/ 346 h 346"/>
              <a:gd name="T86" fmla="*/ 96 w 139"/>
              <a:gd name="T87" fmla="*/ 346 h 346"/>
              <a:gd name="T88" fmla="*/ 106 w 139"/>
              <a:gd name="T89" fmla="*/ 341 h 346"/>
              <a:gd name="T90" fmla="*/ 110 w 139"/>
              <a:gd name="T91" fmla="*/ 331 h 346"/>
              <a:gd name="T92" fmla="*/ 110 w 139"/>
              <a:gd name="T93" fmla="*/ 245 h 346"/>
              <a:gd name="T94" fmla="*/ 110 w 139"/>
              <a:gd name="T95" fmla="*/ 235 h 346"/>
              <a:gd name="T96" fmla="*/ 120 w 139"/>
              <a:gd name="T97" fmla="*/ 231 h 346"/>
              <a:gd name="T98" fmla="*/ 130 w 139"/>
              <a:gd name="T99" fmla="*/ 216 h 346"/>
              <a:gd name="T100" fmla="*/ 139 w 139"/>
              <a:gd name="T101" fmla="*/ 202 h 346"/>
              <a:gd name="T102" fmla="*/ 139 w 139"/>
              <a:gd name="T103" fmla="*/ 130 h 346"/>
              <a:gd name="T104" fmla="*/ 139 w 139"/>
              <a:gd name="T105" fmla="*/ 125 h 346"/>
              <a:gd name="T106" fmla="*/ 139 w 139"/>
              <a:gd name="T107" fmla="*/ 111 h 346"/>
              <a:gd name="T108" fmla="*/ 125 w 139"/>
              <a:gd name="T109" fmla="*/ 101 h 3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"/>
              <a:gd name="T166" fmla="*/ 0 h 346"/>
              <a:gd name="T167" fmla="*/ 139 w 139"/>
              <a:gd name="T168" fmla="*/ 346 h 3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" h="346">
                <a:moveTo>
                  <a:pt x="115" y="96"/>
                </a:moveTo>
                <a:lnTo>
                  <a:pt x="115" y="96"/>
                </a:lnTo>
                <a:lnTo>
                  <a:pt x="110" y="96"/>
                </a:lnTo>
                <a:lnTo>
                  <a:pt x="106" y="91"/>
                </a:lnTo>
                <a:lnTo>
                  <a:pt x="101" y="91"/>
                </a:lnTo>
                <a:lnTo>
                  <a:pt x="96" y="87"/>
                </a:lnTo>
                <a:lnTo>
                  <a:pt x="91" y="82"/>
                </a:lnTo>
                <a:lnTo>
                  <a:pt x="91" y="77"/>
                </a:lnTo>
                <a:lnTo>
                  <a:pt x="91" y="72"/>
                </a:lnTo>
                <a:lnTo>
                  <a:pt x="96" y="72"/>
                </a:lnTo>
                <a:lnTo>
                  <a:pt x="96" y="67"/>
                </a:lnTo>
                <a:lnTo>
                  <a:pt x="101" y="63"/>
                </a:lnTo>
                <a:lnTo>
                  <a:pt x="106" y="58"/>
                </a:lnTo>
                <a:lnTo>
                  <a:pt x="106" y="53"/>
                </a:lnTo>
                <a:lnTo>
                  <a:pt x="106" y="48"/>
                </a:lnTo>
                <a:lnTo>
                  <a:pt x="106" y="43"/>
                </a:lnTo>
                <a:lnTo>
                  <a:pt x="106" y="34"/>
                </a:lnTo>
                <a:lnTo>
                  <a:pt x="106" y="29"/>
                </a:lnTo>
                <a:lnTo>
                  <a:pt x="101" y="24"/>
                </a:lnTo>
                <a:lnTo>
                  <a:pt x="101" y="19"/>
                </a:lnTo>
                <a:lnTo>
                  <a:pt x="96" y="15"/>
                </a:lnTo>
                <a:lnTo>
                  <a:pt x="91" y="10"/>
                </a:lnTo>
                <a:lnTo>
                  <a:pt x="86" y="5"/>
                </a:lnTo>
                <a:lnTo>
                  <a:pt x="82" y="5"/>
                </a:lnTo>
                <a:lnTo>
                  <a:pt x="77" y="0"/>
                </a:lnTo>
                <a:lnTo>
                  <a:pt x="72" y="0"/>
                </a:lnTo>
                <a:lnTo>
                  <a:pt x="62" y="0"/>
                </a:lnTo>
                <a:lnTo>
                  <a:pt x="58" y="5"/>
                </a:lnTo>
                <a:lnTo>
                  <a:pt x="53" y="5"/>
                </a:lnTo>
                <a:lnTo>
                  <a:pt x="48" y="10"/>
                </a:lnTo>
                <a:lnTo>
                  <a:pt x="43" y="15"/>
                </a:lnTo>
                <a:lnTo>
                  <a:pt x="38" y="19"/>
                </a:lnTo>
                <a:lnTo>
                  <a:pt x="38" y="24"/>
                </a:lnTo>
                <a:lnTo>
                  <a:pt x="34" y="29"/>
                </a:lnTo>
                <a:lnTo>
                  <a:pt x="34" y="34"/>
                </a:lnTo>
                <a:lnTo>
                  <a:pt x="34" y="43"/>
                </a:lnTo>
                <a:lnTo>
                  <a:pt x="34" y="48"/>
                </a:lnTo>
                <a:lnTo>
                  <a:pt x="34" y="53"/>
                </a:lnTo>
                <a:lnTo>
                  <a:pt x="38" y="58"/>
                </a:lnTo>
                <a:lnTo>
                  <a:pt x="38" y="63"/>
                </a:lnTo>
                <a:lnTo>
                  <a:pt x="43" y="67"/>
                </a:lnTo>
                <a:lnTo>
                  <a:pt x="48" y="72"/>
                </a:lnTo>
                <a:lnTo>
                  <a:pt x="48" y="77"/>
                </a:lnTo>
                <a:lnTo>
                  <a:pt x="48" y="82"/>
                </a:lnTo>
                <a:lnTo>
                  <a:pt x="48" y="87"/>
                </a:lnTo>
                <a:lnTo>
                  <a:pt x="43" y="91"/>
                </a:lnTo>
                <a:lnTo>
                  <a:pt x="38" y="91"/>
                </a:lnTo>
                <a:lnTo>
                  <a:pt x="34" y="96"/>
                </a:lnTo>
                <a:lnTo>
                  <a:pt x="29" y="96"/>
                </a:lnTo>
                <a:lnTo>
                  <a:pt x="19" y="101"/>
                </a:lnTo>
                <a:lnTo>
                  <a:pt x="14" y="106"/>
                </a:lnTo>
                <a:lnTo>
                  <a:pt x="10" y="106"/>
                </a:lnTo>
                <a:lnTo>
                  <a:pt x="5" y="111"/>
                </a:lnTo>
                <a:lnTo>
                  <a:pt x="5" y="115"/>
                </a:lnTo>
                <a:lnTo>
                  <a:pt x="0" y="120"/>
                </a:lnTo>
                <a:lnTo>
                  <a:pt x="0" y="125"/>
                </a:lnTo>
                <a:lnTo>
                  <a:pt x="0" y="130"/>
                </a:lnTo>
                <a:lnTo>
                  <a:pt x="0" y="192"/>
                </a:lnTo>
                <a:lnTo>
                  <a:pt x="0" y="202"/>
                </a:lnTo>
                <a:lnTo>
                  <a:pt x="5" y="207"/>
                </a:lnTo>
                <a:lnTo>
                  <a:pt x="10" y="211"/>
                </a:lnTo>
                <a:lnTo>
                  <a:pt x="10" y="221"/>
                </a:lnTo>
                <a:lnTo>
                  <a:pt x="14" y="221"/>
                </a:lnTo>
                <a:lnTo>
                  <a:pt x="19" y="226"/>
                </a:lnTo>
                <a:lnTo>
                  <a:pt x="24" y="231"/>
                </a:lnTo>
                <a:lnTo>
                  <a:pt x="29" y="231"/>
                </a:lnTo>
                <a:lnTo>
                  <a:pt x="29" y="235"/>
                </a:lnTo>
                <a:lnTo>
                  <a:pt x="29" y="144"/>
                </a:lnTo>
                <a:lnTo>
                  <a:pt x="29" y="245"/>
                </a:lnTo>
                <a:lnTo>
                  <a:pt x="29" y="322"/>
                </a:lnTo>
                <a:lnTo>
                  <a:pt x="29" y="327"/>
                </a:lnTo>
                <a:lnTo>
                  <a:pt x="29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6"/>
                </a:lnTo>
                <a:lnTo>
                  <a:pt x="43" y="346"/>
                </a:lnTo>
                <a:lnTo>
                  <a:pt x="48" y="346"/>
                </a:lnTo>
                <a:lnTo>
                  <a:pt x="53" y="346"/>
                </a:lnTo>
                <a:lnTo>
                  <a:pt x="58" y="346"/>
                </a:lnTo>
                <a:lnTo>
                  <a:pt x="62" y="341"/>
                </a:lnTo>
                <a:lnTo>
                  <a:pt x="67" y="336"/>
                </a:lnTo>
                <a:lnTo>
                  <a:pt x="67" y="331"/>
                </a:lnTo>
                <a:lnTo>
                  <a:pt x="67" y="327"/>
                </a:lnTo>
                <a:lnTo>
                  <a:pt x="72" y="322"/>
                </a:lnTo>
                <a:lnTo>
                  <a:pt x="72" y="192"/>
                </a:lnTo>
                <a:lnTo>
                  <a:pt x="72" y="322"/>
                </a:lnTo>
                <a:lnTo>
                  <a:pt x="72" y="327"/>
                </a:lnTo>
                <a:lnTo>
                  <a:pt x="72" y="331"/>
                </a:lnTo>
                <a:lnTo>
                  <a:pt x="72" y="336"/>
                </a:lnTo>
                <a:lnTo>
                  <a:pt x="77" y="336"/>
                </a:lnTo>
                <a:lnTo>
                  <a:pt x="77" y="341"/>
                </a:lnTo>
                <a:lnTo>
                  <a:pt x="82" y="346"/>
                </a:lnTo>
                <a:lnTo>
                  <a:pt x="86" y="346"/>
                </a:lnTo>
                <a:lnTo>
                  <a:pt x="91" y="346"/>
                </a:lnTo>
                <a:lnTo>
                  <a:pt x="96" y="346"/>
                </a:lnTo>
                <a:lnTo>
                  <a:pt x="101" y="346"/>
                </a:lnTo>
                <a:lnTo>
                  <a:pt x="101" y="341"/>
                </a:lnTo>
                <a:lnTo>
                  <a:pt x="106" y="341"/>
                </a:lnTo>
                <a:lnTo>
                  <a:pt x="106" y="336"/>
                </a:lnTo>
                <a:lnTo>
                  <a:pt x="110" y="336"/>
                </a:lnTo>
                <a:lnTo>
                  <a:pt x="110" y="331"/>
                </a:lnTo>
                <a:lnTo>
                  <a:pt x="110" y="327"/>
                </a:lnTo>
                <a:lnTo>
                  <a:pt x="110" y="322"/>
                </a:lnTo>
                <a:lnTo>
                  <a:pt x="110" y="245"/>
                </a:lnTo>
                <a:lnTo>
                  <a:pt x="110" y="144"/>
                </a:lnTo>
                <a:lnTo>
                  <a:pt x="110" y="235"/>
                </a:lnTo>
                <a:lnTo>
                  <a:pt x="115" y="231"/>
                </a:lnTo>
                <a:lnTo>
                  <a:pt x="120" y="231"/>
                </a:lnTo>
                <a:lnTo>
                  <a:pt x="120" y="226"/>
                </a:lnTo>
                <a:lnTo>
                  <a:pt x="125" y="221"/>
                </a:lnTo>
                <a:lnTo>
                  <a:pt x="130" y="216"/>
                </a:lnTo>
                <a:lnTo>
                  <a:pt x="134" y="211"/>
                </a:lnTo>
                <a:lnTo>
                  <a:pt x="139" y="207"/>
                </a:lnTo>
                <a:lnTo>
                  <a:pt x="139" y="202"/>
                </a:lnTo>
                <a:lnTo>
                  <a:pt x="139" y="192"/>
                </a:lnTo>
                <a:lnTo>
                  <a:pt x="139" y="130"/>
                </a:lnTo>
                <a:lnTo>
                  <a:pt x="139" y="125"/>
                </a:lnTo>
                <a:lnTo>
                  <a:pt x="139" y="120"/>
                </a:lnTo>
                <a:lnTo>
                  <a:pt x="139" y="115"/>
                </a:lnTo>
                <a:lnTo>
                  <a:pt x="139" y="111"/>
                </a:lnTo>
                <a:lnTo>
                  <a:pt x="134" y="106"/>
                </a:lnTo>
                <a:lnTo>
                  <a:pt x="130" y="106"/>
                </a:lnTo>
                <a:lnTo>
                  <a:pt x="125" y="101"/>
                </a:lnTo>
                <a:lnTo>
                  <a:pt x="115" y="96"/>
                </a:lnTo>
              </a:path>
            </a:pathLst>
          </a:custGeom>
          <a:solidFill>
            <a:schemeClr val="accent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6" name="Freeform 182"/>
          <p:cNvSpPr>
            <a:spLocks noChangeAspect="1"/>
          </p:cNvSpPr>
          <p:nvPr/>
        </p:nvSpPr>
        <p:spPr bwMode="auto">
          <a:xfrm>
            <a:off x="4425950" y="6073095"/>
            <a:ext cx="158750" cy="444500"/>
          </a:xfrm>
          <a:custGeom>
            <a:avLst/>
            <a:gdLst>
              <a:gd name="T0" fmla="*/ 110 w 139"/>
              <a:gd name="T1" fmla="*/ 96 h 346"/>
              <a:gd name="T2" fmla="*/ 96 w 139"/>
              <a:gd name="T3" fmla="*/ 87 h 346"/>
              <a:gd name="T4" fmla="*/ 91 w 139"/>
              <a:gd name="T5" fmla="*/ 82 h 346"/>
              <a:gd name="T6" fmla="*/ 91 w 139"/>
              <a:gd name="T7" fmla="*/ 72 h 346"/>
              <a:gd name="T8" fmla="*/ 96 w 139"/>
              <a:gd name="T9" fmla="*/ 67 h 346"/>
              <a:gd name="T10" fmla="*/ 106 w 139"/>
              <a:gd name="T11" fmla="*/ 58 h 346"/>
              <a:gd name="T12" fmla="*/ 106 w 139"/>
              <a:gd name="T13" fmla="*/ 48 h 346"/>
              <a:gd name="T14" fmla="*/ 106 w 139"/>
              <a:gd name="T15" fmla="*/ 43 h 346"/>
              <a:gd name="T16" fmla="*/ 101 w 139"/>
              <a:gd name="T17" fmla="*/ 24 h 346"/>
              <a:gd name="T18" fmla="*/ 91 w 139"/>
              <a:gd name="T19" fmla="*/ 10 h 346"/>
              <a:gd name="T20" fmla="*/ 77 w 139"/>
              <a:gd name="T21" fmla="*/ 0 h 346"/>
              <a:gd name="T22" fmla="*/ 62 w 139"/>
              <a:gd name="T23" fmla="*/ 0 h 346"/>
              <a:gd name="T24" fmla="*/ 48 w 139"/>
              <a:gd name="T25" fmla="*/ 10 h 346"/>
              <a:gd name="T26" fmla="*/ 38 w 139"/>
              <a:gd name="T27" fmla="*/ 24 h 346"/>
              <a:gd name="T28" fmla="*/ 34 w 139"/>
              <a:gd name="T29" fmla="*/ 43 h 346"/>
              <a:gd name="T30" fmla="*/ 34 w 139"/>
              <a:gd name="T31" fmla="*/ 48 h 346"/>
              <a:gd name="T32" fmla="*/ 38 w 139"/>
              <a:gd name="T33" fmla="*/ 58 h 346"/>
              <a:gd name="T34" fmla="*/ 43 w 139"/>
              <a:gd name="T35" fmla="*/ 67 h 346"/>
              <a:gd name="T36" fmla="*/ 48 w 139"/>
              <a:gd name="T37" fmla="*/ 72 h 346"/>
              <a:gd name="T38" fmla="*/ 48 w 139"/>
              <a:gd name="T39" fmla="*/ 82 h 346"/>
              <a:gd name="T40" fmla="*/ 48 w 139"/>
              <a:gd name="T41" fmla="*/ 87 h 346"/>
              <a:gd name="T42" fmla="*/ 34 w 139"/>
              <a:gd name="T43" fmla="*/ 96 h 346"/>
              <a:gd name="T44" fmla="*/ 19 w 139"/>
              <a:gd name="T45" fmla="*/ 101 h 346"/>
              <a:gd name="T46" fmla="*/ 5 w 139"/>
              <a:gd name="T47" fmla="*/ 111 h 346"/>
              <a:gd name="T48" fmla="*/ 0 w 139"/>
              <a:gd name="T49" fmla="*/ 125 h 346"/>
              <a:gd name="T50" fmla="*/ 0 w 139"/>
              <a:gd name="T51" fmla="*/ 130 h 346"/>
              <a:gd name="T52" fmla="*/ 0 w 139"/>
              <a:gd name="T53" fmla="*/ 202 h 346"/>
              <a:gd name="T54" fmla="*/ 10 w 139"/>
              <a:gd name="T55" fmla="*/ 221 h 346"/>
              <a:gd name="T56" fmla="*/ 24 w 139"/>
              <a:gd name="T57" fmla="*/ 231 h 346"/>
              <a:gd name="T58" fmla="*/ 29 w 139"/>
              <a:gd name="T59" fmla="*/ 235 h 346"/>
              <a:gd name="T60" fmla="*/ 29 w 139"/>
              <a:gd name="T61" fmla="*/ 322 h 346"/>
              <a:gd name="T62" fmla="*/ 29 w 139"/>
              <a:gd name="T63" fmla="*/ 331 h 346"/>
              <a:gd name="T64" fmla="*/ 34 w 139"/>
              <a:gd name="T65" fmla="*/ 341 h 346"/>
              <a:gd name="T66" fmla="*/ 43 w 139"/>
              <a:gd name="T67" fmla="*/ 346 h 346"/>
              <a:gd name="T68" fmla="*/ 48 w 139"/>
              <a:gd name="T69" fmla="*/ 346 h 346"/>
              <a:gd name="T70" fmla="*/ 58 w 139"/>
              <a:gd name="T71" fmla="*/ 346 h 346"/>
              <a:gd name="T72" fmla="*/ 67 w 139"/>
              <a:gd name="T73" fmla="*/ 336 h 346"/>
              <a:gd name="T74" fmla="*/ 67 w 139"/>
              <a:gd name="T75" fmla="*/ 327 h 346"/>
              <a:gd name="T76" fmla="*/ 72 w 139"/>
              <a:gd name="T77" fmla="*/ 192 h 346"/>
              <a:gd name="T78" fmla="*/ 72 w 139"/>
              <a:gd name="T79" fmla="*/ 327 h 346"/>
              <a:gd name="T80" fmla="*/ 77 w 139"/>
              <a:gd name="T81" fmla="*/ 336 h 346"/>
              <a:gd name="T82" fmla="*/ 82 w 139"/>
              <a:gd name="T83" fmla="*/ 346 h 346"/>
              <a:gd name="T84" fmla="*/ 91 w 139"/>
              <a:gd name="T85" fmla="*/ 346 h 346"/>
              <a:gd name="T86" fmla="*/ 96 w 139"/>
              <a:gd name="T87" fmla="*/ 346 h 346"/>
              <a:gd name="T88" fmla="*/ 106 w 139"/>
              <a:gd name="T89" fmla="*/ 341 h 346"/>
              <a:gd name="T90" fmla="*/ 110 w 139"/>
              <a:gd name="T91" fmla="*/ 331 h 346"/>
              <a:gd name="T92" fmla="*/ 110 w 139"/>
              <a:gd name="T93" fmla="*/ 245 h 346"/>
              <a:gd name="T94" fmla="*/ 110 w 139"/>
              <a:gd name="T95" fmla="*/ 235 h 346"/>
              <a:gd name="T96" fmla="*/ 120 w 139"/>
              <a:gd name="T97" fmla="*/ 231 h 346"/>
              <a:gd name="T98" fmla="*/ 130 w 139"/>
              <a:gd name="T99" fmla="*/ 216 h 346"/>
              <a:gd name="T100" fmla="*/ 139 w 139"/>
              <a:gd name="T101" fmla="*/ 202 h 346"/>
              <a:gd name="T102" fmla="*/ 139 w 139"/>
              <a:gd name="T103" fmla="*/ 130 h 346"/>
              <a:gd name="T104" fmla="*/ 139 w 139"/>
              <a:gd name="T105" fmla="*/ 125 h 346"/>
              <a:gd name="T106" fmla="*/ 139 w 139"/>
              <a:gd name="T107" fmla="*/ 111 h 346"/>
              <a:gd name="T108" fmla="*/ 125 w 139"/>
              <a:gd name="T109" fmla="*/ 101 h 3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"/>
              <a:gd name="T166" fmla="*/ 0 h 346"/>
              <a:gd name="T167" fmla="*/ 139 w 139"/>
              <a:gd name="T168" fmla="*/ 346 h 3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" h="346">
                <a:moveTo>
                  <a:pt x="115" y="96"/>
                </a:moveTo>
                <a:lnTo>
                  <a:pt x="115" y="96"/>
                </a:lnTo>
                <a:lnTo>
                  <a:pt x="110" y="96"/>
                </a:lnTo>
                <a:lnTo>
                  <a:pt x="106" y="91"/>
                </a:lnTo>
                <a:lnTo>
                  <a:pt x="101" y="91"/>
                </a:lnTo>
                <a:lnTo>
                  <a:pt x="96" y="87"/>
                </a:lnTo>
                <a:lnTo>
                  <a:pt x="91" y="82"/>
                </a:lnTo>
                <a:lnTo>
                  <a:pt x="91" y="77"/>
                </a:lnTo>
                <a:lnTo>
                  <a:pt x="91" y="72"/>
                </a:lnTo>
                <a:lnTo>
                  <a:pt x="96" y="72"/>
                </a:lnTo>
                <a:lnTo>
                  <a:pt x="96" y="67"/>
                </a:lnTo>
                <a:lnTo>
                  <a:pt x="101" y="63"/>
                </a:lnTo>
                <a:lnTo>
                  <a:pt x="106" y="58"/>
                </a:lnTo>
                <a:lnTo>
                  <a:pt x="106" y="53"/>
                </a:lnTo>
                <a:lnTo>
                  <a:pt x="106" y="48"/>
                </a:lnTo>
                <a:lnTo>
                  <a:pt x="106" y="43"/>
                </a:lnTo>
                <a:lnTo>
                  <a:pt x="106" y="34"/>
                </a:lnTo>
                <a:lnTo>
                  <a:pt x="106" y="29"/>
                </a:lnTo>
                <a:lnTo>
                  <a:pt x="101" y="24"/>
                </a:lnTo>
                <a:lnTo>
                  <a:pt x="101" y="19"/>
                </a:lnTo>
                <a:lnTo>
                  <a:pt x="96" y="15"/>
                </a:lnTo>
                <a:lnTo>
                  <a:pt x="91" y="10"/>
                </a:lnTo>
                <a:lnTo>
                  <a:pt x="86" y="5"/>
                </a:lnTo>
                <a:lnTo>
                  <a:pt x="82" y="5"/>
                </a:lnTo>
                <a:lnTo>
                  <a:pt x="77" y="0"/>
                </a:lnTo>
                <a:lnTo>
                  <a:pt x="72" y="0"/>
                </a:lnTo>
                <a:lnTo>
                  <a:pt x="62" y="0"/>
                </a:lnTo>
                <a:lnTo>
                  <a:pt x="58" y="5"/>
                </a:lnTo>
                <a:lnTo>
                  <a:pt x="53" y="5"/>
                </a:lnTo>
                <a:lnTo>
                  <a:pt x="48" y="10"/>
                </a:lnTo>
                <a:lnTo>
                  <a:pt x="43" y="15"/>
                </a:lnTo>
                <a:lnTo>
                  <a:pt x="38" y="19"/>
                </a:lnTo>
                <a:lnTo>
                  <a:pt x="38" y="24"/>
                </a:lnTo>
                <a:lnTo>
                  <a:pt x="34" y="29"/>
                </a:lnTo>
                <a:lnTo>
                  <a:pt x="34" y="34"/>
                </a:lnTo>
                <a:lnTo>
                  <a:pt x="34" y="43"/>
                </a:lnTo>
                <a:lnTo>
                  <a:pt x="34" y="48"/>
                </a:lnTo>
                <a:lnTo>
                  <a:pt x="34" y="53"/>
                </a:lnTo>
                <a:lnTo>
                  <a:pt x="38" y="58"/>
                </a:lnTo>
                <a:lnTo>
                  <a:pt x="38" y="63"/>
                </a:lnTo>
                <a:lnTo>
                  <a:pt x="43" y="67"/>
                </a:lnTo>
                <a:lnTo>
                  <a:pt x="48" y="72"/>
                </a:lnTo>
                <a:lnTo>
                  <a:pt x="48" y="77"/>
                </a:lnTo>
                <a:lnTo>
                  <a:pt x="48" y="82"/>
                </a:lnTo>
                <a:lnTo>
                  <a:pt x="48" y="87"/>
                </a:lnTo>
                <a:lnTo>
                  <a:pt x="43" y="91"/>
                </a:lnTo>
                <a:lnTo>
                  <a:pt x="38" y="91"/>
                </a:lnTo>
                <a:lnTo>
                  <a:pt x="34" y="96"/>
                </a:lnTo>
                <a:lnTo>
                  <a:pt x="29" y="96"/>
                </a:lnTo>
                <a:lnTo>
                  <a:pt x="19" y="101"/>
                </a:lnTo>
                <a:lnTo>
                  <a:pt x="14" y="106"/>
                </a:lnTo>
                <a:lnTo>
                  <a:pt x="10" y="106"/>
                </a:lnTo>
                <a:lnTo>
                  <a:pt x="5" y="111"/>
                </a:lnTo>
                <a:lnTo>
                  <a:pt x="5" y="115"/>
                </a:lnTo>
                <a:lnTo>
                  <a:pt x="0" y="120"/>
                </a:lnTo>
                <a:lnTo>
                  <a:pt x="0" y="125"/>
                </a:lnTo>
                <a:lnTo>
                  <a:pt x="0" y="130"/>
                </a:lnTo>
                <a:lnTo>
                  <a:pt x="0" y="192"/>
                </a:lnTo>
                <a:lnTo>
                  <a:pt x="0" y="202"/>
                </a:lnTo>
                <a:lnTo>
                  <a:pt x="5" y="207"/>
                </a:lnTo>
                <a:lnTo>
                  <a:pt x="10" y="211"/>
                </a:lnTo>
                <a:lnTo>
                  <a:pt x="10" y="221"/>
                </a:lnTo>
                <a:lnTo>
                  <a:pt x="14" y="221"/>
                </a:lnTo>
                <a:lnTo>
                  <a:pt x="19" y="226"/>
                </a:lnTo>
                <a:lnTo>
                  <a:pt x="24" y="231"/>
                </a:lnTo>
                <a:lnTo>
                  <a:pt x="29" y="231"/>
                </a:lnTo>
                <a:lnTo>
                  <a:pt x="29" y="235"/>
                </a:lnTo>
                <a:lnTo>
                  <a:pt x="29" y="144"/>
                </a:lnTo>
                <a:lnTo>
                  <a:pt x="29" y="245"/>
                </a:lnTo>
                <a:lnTo>
                  <a:pt x="29" y="322"/>
                </a:lnTo>
                <a:lnTo>
                  <a:pt x="29" y="327"/>
                </a:lnTo>
                <a:lnTo>
                  <a:pt x="29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6"/>
                </a:lnTo>
                <a:lnTo>
                  <a:pt x="43" y="346"/>
                </a:lnTo>
                <a:lnTo>
                  <a:pt x="48" y="346"/>
                </a:lnTo>
                <a:lnTo>
                  <a:pt x="53" y="346"/>
                </a:lnTo>
                <a:lnTo>
                  <a:pt x="58" y="346"/>
                </a:lnTo>
                <a:lnTo>
                  <a:pt x="62" y="341"/>
                </a:lnTo>
                <a:lnTo>
                  <a:pt x="67" y="336"/>
                </a:lnTo>
                <a:lnTo>
                  <a:pt x="67" y="331"/>
                </a:lnTo>
                <a:lnTo>
                  <a:pt x="67" y="327"/>
                </a:lnTo>
                <a:lnTo>
                  <a:pt x="72" y="322"/>
                </a:lnTo>
                <a:lnTo>
                  <a:pt x="72" y="192"/>
                </a:lnTo>
                <a:lnTo>
                  <a:pt x="72" y="322"/>
                </a:lnTo>
                <a:lnTo>
                  <a:pt x="72" y="327"/>
                </a:lnTo>
                <a:lnTo>
                  <a:pt x="72" y="331"/>
                </a:lnTo>
                <a:lnTo>
                  <a:pt x="72" y="336"/>
                </a:lnTo>
                <a:lnTo>
                  <a:pt x="77" y="336"/>
                </a:lnTo>
                <a:lnTo>
                  <a:pt x="77" y="341"/>
                </a:lnTo>
                <a:lnTo>
                  <a:pt x="82" y="346"/>
                </a:lnTo>
                <a:lnTo>
                  <a:pt x="86" y="346"/>
                </a:lnTo>
                <a:lnTo>
                  <a:pt x="91" y="346"/>
                </a:lnTo>
                <a:lnTo>
                  <a:pt x="96" y="346"/>
                </a:lnTo>
                <a:lnTo>
                  <a:pt x="101" y="346"/>
                </a:lnTo>
                <a:lnTo>
                  <a:pt x="101" y="341"/>
                </a:lnTo>
                <a:lnTo>
                  <a:pt x="106" y="341"/>
                </a:lnTo>
                <a:lnTo>
                  <a:pt x="106" y="336"/>
                </a:lnTo>
                <a:lnTo>
                  <a:pt x="110" y="336"/>
                </a:lnTo>
                <a:lnTo>
                  <a:pt x="110" y="331"/>
                </a:lnTo>
                <a:lnTo>
                  <a:pt x="110" y="327"/>
                </a:lnTo>
                <a:lnTo>
                  <a:pt x="110" y="322"/>
                </a:lnTo>
                <a:lnTo>
                  <a:pt x="110" y="245"/>
                </a:lnTo>
                <a:lnTo>
                  <a:pt x="110" y="144"/>
                </a:lnTo>
                <a:lnTo>
                  <a:pt x="110" y="235"/>
                </a:lnTo>
                <a:lnTo>
                  <a:pt x="115" y="231"/>
                </a:lnTo>
                <a:lnTo>
                  <a:pt x="120" y="231"/>
                </a:lnTo>
                <a:lnTo>
                  <a:pt x="120" y="226"/>
                </a:lnTo>
                <a:lnTo>
                  <a:pt x="125" y="221"/>
                </a:lnTo>
                <a:lnTo>
                  <a:pt x="130" y="216"/>
                </a:lnTo>
                <a:lnTo>
                  <a:pt x="134" y="211"/>
                </a:lnTo>
                <a:lnTo>
                  <a:pt x="139" y="207"/>
                </a:lnTo>
                <a:lnTo>
                  <a:pt x="139" y="202"/>
                </a:lnTo>
                <a:lnTo>
                  <a:pt x="139" y="192"/>
                </a:lnTo>
                <a:lnTo>
                  <a:pt x="139" y="130"/>
                </a:lnTo>
                <a:lnTo>
                  <a:pt x="139" y="125"/>
                </a:lnTo>
                <a:lnTo>
                  <a:pt x="139" y="120"/>
                </a:lnTo>
                <a:lnTo>
                  <a:pt x="139" y="115"/>
                </a:lnTo>
                <a:lnTo>
                  <a:pt x="139" y="111"/>
                </a:lnTo>
                <a:lnTo>
                  <a:pt x="134" y="106"/>
                </a:lnTo>
                <a:lnTo>
                  <a:pt x="130" y="106"/>
                </a:lnTo>
                <a:lnTo>
                  <a:pt x="125" y="101"/>
                </a:lnTo>
                <a:lnTo>
                  <a:pt x="115" y="96"/>
                </a:lnTo>
              </a:path>
            </a:pathLst>
          </a:custGeom>
          <a:solidFill>
            <a:srgbClr val="000099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7" name="Freeform 183"/>
          <p:cNvSpPr>
            <a:spLocks noChangeAspect="1"/>
          </p:cNvSpPr>
          <p:nvPr/>
        </p:nvSpPr>
        <p:spPr bwMode="auto">
          <a:xfrm>
            <a:off x="4079875" y="6215970"/>
            <a:ext cx="157163" cy="446088"/>
          </a:xfrm>
          <a:custGeom>
            <a:avLst/>
            <a:gdLst>
              <a:gd name="T0" fmla="*/ 110 w 139"/>
              <a:gd name="T1" fmla="*/ 96 h 346"/>
              <a:gd name="T2" fmla="*/ 96 w 139"/>
              <a:gd name="T3" fmla="*/ 87 h 346"/>
              <a:gd name="T4" fmla="*/ 91 w 139"/>
              <a:gd name="T5" fmla="*/ 82 h 346"/>
              <a:gd name="T6" fmla="*/ 91 w 139"/>
              <a:gd name="T7" fmla="*/ 72 h 346"/>
              <a:gd name="T8" fmla="*/ 96 w 139"/>
              <a:gd name="T9" fmla="*/ 67 h 346"/>
              <a:gd name="T10" fmla="*/ 106 w 139"/>
              <a:gd name="T11" fmla="*/ 58 h 346"/>
              <a:gd name="T12" fmla="*/ 106 w 139"/>
              <a:gd name="T13" fmla="*/ 48 h 346"/>
              <a:gd name="T14" fmla="*/ 106 w 139"/>
              <a:gd name="T15" fmla="*/ 43 h 346"/>
              <a:gd name="T16" fmla="*/ 101 w 139"/>
              <a:gd name="T17" fmla="*/ 24 h 346"/>
              <a:gd name="T18" fmla="*/ 91 w 139"/>
              <a:gd name="T19" fmla="*/ 10 h 346"/>
              <a:gd name="T20" fmla="*/ 77 w 139"/>
              <a:gd name="T21" fmla="*/ 0 h 346"/>
              <a:gd name="T22" fmla="*/ 62 w 139"/>
              <a:gd name="T23" fmla="*/ 0 h 346"/>
              <a:gd name="T24" fmla="*/ 48 w 139"/>
              <a:gd name="T25" fmla="*/ 10 h 346"/>
              <a:gd name="T26" fmla="*/ 38 w 139"/>
              <a:gd name="T27" fmla="*/ 24 h 346"/>
              <a:gd name="T28" fmla="*/ 34 w 139"/>
              <a:gd name="T29" fmla="*/ 43 h 346"/>
              <a:gd name="T30" fmla="*/ 34 w 139"/>
              <a:gd name="T31" fmla="*/ 48 h 346"/>
              <a:gd name="T32" fmla="*/ 38 w 139"/>
              <a:gd name="T33" fmla="*/ 58 h 346"/>
              <a:gd name="T34" fmla="*/ 43 w 139"/>
              <a:gd name="T35" fmla="*/ 67 h 346"/>
              <a:gd name="T36" fmla="*/ 48 w 139"/>
              <a:gd name="T37" fmla="*/ 72 h 346"/>
              <a:gd name="T38" fmla="*/ 48 w 139"/>
              <a:gd name="T39" fmla="*/ 82 h 346"/>
              <a:gd name="T40" fmla="*/ 48 w 139"/>
              <a:gd name="T41" fmla="*/ 87 h 346"/>
              <a:gd name="T42" fmla="*/ 34 w 139"/>
              <a:gd name="T43" fmla="*/ 96 h 346"/>
              <a:gd name="T44" fmla="*/ 19 w 139"/>
              <a:gd name="T45" fmla="*/ 101 h 346"/>
              <a:gd name="T46" fmla="*/ 5 w 139"/>
              <a:gd name="T47" fmla="*/ 111 h 346"/>
              <a:gd name="T48" fmla="*/ 0 w 139"/>
              <a:gd name="T49" fmla="*/ 125 h 346"/>
              <a:gd name="T50" fmla="*/ 0 w 139"/>
              <a:gd name="T51" fmla="*/ 130 h 346"/>
              <a:gd name="T52" fmla="*/ 0 w 139"/>
              <a:gd name="T53" fmla="*/ 202 h 346"/>
              <a:gd name="T54" fmla="*/ 10 w 139"/>
              <a:gd name="T55" fmla="*/ 221 h 346"/>
              <a:gd name="T56" fmla="*/ 24 w 139"/>
              <a:gd name="T57" fmla="*/ 231 h 346"/>
              <a:gd name="T58" fmla="*/ 29 w 139"/>
              <a:gd name="T59" fmla="*/ 235 h 346"/>
              <a:gd name="T60" fmla="*/ 29 w 139"/>
              <a:gd name="T61" fmla="*/ 322 h 346"/>
              <a:gd name="T62" fmla="*/ 29 w 139"/>
              <a:gd name="T63" fmla="*/ 331 h 346"/>
              <a:gd name="T64" fmla="*/ 34 w 139"/>
              <a:gd name="T65" fmla="*/ 341 h 346"/>
              <a:gd name="T66" fmla="*/ 43 w 139"/>
              <a:gd name="T67" fmla="*/ 346 h 346"/>
              <a:gd name="T68" fmla="*/ 48 w 139"/>
              <a:gd name="T69" fmla="*/ 346 h 346"/>
              <a:gd name="T70" fmla="*/ 58 w 139"/>
              <a:gd name="T71" fmla="*/ 346 h 346"/>
              <a:gd name="T72" fmla="*/ 67 w 139"/>
              <a:gd name="T73" fmla="*/ 336 h 346"/>
              <a:gd name="T74" fmla="*/ 67 w 139"/>
              <a:gd name="T75" fmla="*/ 327 h 346"/>
              <a:gd name="T76" fmla="*/ 72 w 139"/>
              <a:gd name="T77" fmla="*/ 192 h 346"/>
              <a:gd name="T78" fmla="*/ 72 w 139"/>
              <a:gd name="T79" fmla="*/ 327 h 346"/>
              <a:gd name="T80" fmla="*/ 77 w 139"/>
              <a:gd name="T81" fmla="*/ 336 h 346"/>
              <a:gd name="T82" fmla="*/ 82 w 139"/>
              <a:gd name="T83" fmla="*/ 346 h 346"/>
              <a:gd name="T84" fmla="*/ 91 w 139"/>
              <a:gd name="T85" fmla="*/ 346 h 346"/>
              <a:gd name="T86" fmla="*/ 96 w 139"/>
              <a:gd name="T87" fmla="*/ 346 h 346"/>
              <a:gd name="T88" fmla="*/ 106 w 139"/>
              <a:gd name="T89" fmla="*/ 341 h 346"/>
              <a:gd name="T90" fmla="*/ 110 w 139"/>
              <a:gd name="T91" fmla="*/ 331 h 346"/>
              <a:gd name="T92" fmla="*/ 110 w 139"/>
              <a:gd name="T93" fmla="*/ 245 h 346"/>
              <a:gd name="T94" fmla="*/ 110 w 139"/>
              <a:gd name="T95" fmla="*/ 235 h 346"/>
              <a:gd name="T96" fmla="*/ 120 w 139"/>
              <a:gd name="T97" fmla="*/ 231 h 346"/>
              <a:gd name="T98" fmla="*/ 130 w 139"/>
              <a:gd name="T99" fmla="*/ 216 h 346"/>
              <a:gd name="T100" fmla="*/ 139 w 139"/>
              <a:gd name="T101" fmla="*/ 202 h 346"/>
              <a:gd name="T102" fmla="*/ 139 w 139"/>
              <a:gd name="T103" fmla="*/ 130 h 346"/>
              <a:gd name="T104" fmla="*/ 139 w 139"/>
              <a:gd name="T105" fmla="*/ 125 h 346"/>
              <a:gd name="T106" fmla="*/ 139 w 139"/>
              <a:gd name="T107" fmla="*/ 111 h 346"/>
              <a:gd name="T108" fmla="*/ 125 w 139"/>
              <a:gd name="T109" fmla="*/ 101 h 3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"/>
              <a:gd name="T166" fmla="*/ 0 h 346"/>
              <a:gd name="T167" fmla="*/ 139 w 139"/>
              <a:gd name="T168" fmla="*/ 346 h 3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" h="346">
                <a:moveTo>
                  <a:pt x="115" y="96"/>
                </a:moveTo>
                <a:lnTo>
                  <a:pt x="115" y="96"/>
                </a:lnTo>
                <a:lnTo>
                  <a:pt x="110" y="96"/>
                </a:lnTo>
                <a:lnTo>
                  <a:pt x="106" y="91"/>
                </a:lnTo>
                <a:lnTo>
                  <a:pt x="101" y="91"/>
                </a:lnTo>
                <a:lnTo>
                  <a:pt x="96" y="87"/>
                </a:lnTo>
                <a:lnTo>
                  <a:pt x="91" y="82"/>
                </a:lnTo>
                <a:lnTo>
                  <a:pt x="91" y="77"/>
                </a:lnTo>
                <a:lnTo>
                  <a:pt x="91" y="72"/>
                </a:lnTo>
                <a:lnTo>
                  <a:pt x="96" y="72"/>
                </a:lnTo>
                <a:lnTo>
                  <a:pt x="96" y="67"/>
                </a:lnTo>
                <a:lnTo>
                  <a:pt x="101" y="63"/>
                </a:lnTo>
                <a:lnTo>
                  <a:pt x="106" y="58"/>
                </a:lnTo>
                <a:lnTo>
                  <a:pt x="106" y="53"/>
                </a:lnTo>
                <a:lnTo>
                  <a:pt x="106" y="48"/>
                </a:lnTo>
                <a:lnTo>
                  <a:pt x="106" y="43"/>
                </a:lnTo>
                <a:lnTo>
                  <a:pt x="106" y="34"/>
                </a:lnTo>
                <a:lnTo>
                  <a:pt x="106" y="29"/>
                </a:lnTo>
                <a:lnTo>
                  <a:pt x="101" y="24"/>
                </a:lnTo>
                <a:lnTo>
                  <a:pt x="101" y="19"/>
                </a:lnTo>
                <a:lnTo>
                  <a:pt x="96" y="15"/>
                </a:lnTo>
                <a:lnTo>
                  <a:pt x="91" y="10"/>
                </a:lnTo>
                <a:lnTo>
                  <a:pt x="86" y="5"/>
                </a:lnTo>
                <a:lnTo>
                  <a:pt x="82" y="5"/>
                </a:lnTo>
                <a:lnTo>
                  <a:pt x="77" y="0"/>
                </a:lnTo>
                <a:lnTo>
                  <a:pt x="72" y="0"/>
                </a:lnTo>
                <a:lnTo>
                  <a:pt x="62" y="0"/>
                </a:lnTo>
                <a:lnTo>
                  <a:pt x="58" y="5"/>
                </a:lnTo>
                <a:lnTo>
                  <a:pt x="53" y="5"/>
                </a:lnTo>
                <a:lnTo>
                  <a:pt x="48" y="10"/>
                </a:lnTo>
                <a:lnTo>
                  <a:pt x="43" y="15"/>
                </a:lnTo>
                <a:lnTo>
                  <a:pt x="38" y="19"/>
                </a:lnTo>
                <a:lnTo>
                  <a:pt x="38" y="24"/>
                </a:lnTo>
                <a:lnTo>
                  <a:pt x="34" y="29"/>
                </a:lnTo>
                <a:lnTo>
                  <a:pt x="34" y="34"/>
                </a:lnTo>
                <a:lnTo>
                  <a:pt x="34" y="43"/>
                </a:lnTo>
                <a:lnTo>
                  <a:pt x="34" y="48"/>
                </a:lnTo>
                <a:lnTo>
                  <a:pt x="34" y="53"/>
                </a:lnTo>
                <a:lnTo>
                  <a:pt x="38" y="58"/>
                </a:lnTo>
                <a:lnTo>
                  <a:pt x="38" y="63"/>
                </a:lnTo>
                <a:lnTo>
                  <a:pt x="43" y="67"/>
                </a:lnTo>
                <a:lnTo>
                  <a:pt x="48" y="72"/>
                </a:lnTo>
                <a:lnTo>
                  <a:pt x="48" y="77"/>
                </a:lnTo>
                <a:lnTo>
                  <a:pt x="48" y="82"/>
                </a:lnTo>
                <a:lnTo>
                  <a:pt x="48" y="87"/>
                </a:lnTo>
                <a:lnTo>
                  <a:pt x="43" y="91"/>
                </a:lnTo>
                <a:lnTo>
                  <a:pt x="38" y="91"/>
                </a:lnTo>
                <a:lnTo>
                  <a:pt x="34" y="96"/>
                </a:lnTo>
                <a:lnTo>
                  <a:pt x="29" y="96"/>
                </a:lnTo>
                <a:lnTo>
                  <a:pt x="19" y="101"/>
                </a:lnTo>
                <a:lnTo>
                  <a:pt x="14" y="106"/>
                </a:lnTo>
                <a:lnTo>
                  <a:pt x="10" y="106"/>
                </a:lnTo>
                <a:lnTo>
                  <a:pt x="5" y="111"/>
                </a:lnTo>
                <a:lnTo>
                  <a:pt x="5" y="115"/>
                </a:lnTo>
                <a:lnTo>
                  <a:pt x="0" y="120"/>
                </a:lnTo>
                <a:lnTo>
                  <a:pt x="0" y="125"/>
                </a:lnTo>
                <a:lnTo>
                  <a:pt x="0" y="130"/>
                </a:lnTo>
                <a:lnTo>
                  <a:pt x="0" y="192"/>
                </a:lnTo>
                <a:lnTo>
                  <a:pt x="0" y="202"/>
                </a:lnTo>
                <a:lnTo>
                  <a:pt x="5" y="207"/>
                </a:lnTo>
                <a:lnTo>
                  <a:pt x="10" y="211"/>
                </a:lnTo>
                <a:lnTo>
                  <a:pt x="10" y="221"/>
                </a:lnTo>
                <a:lnTo>
                  <a:pt x="14" y="221"/>
                </a:lnTo>
                <a:lnTo>
                  <a:pt x="19" y="226"/>
                </a:lnTo>
                <a:lnTo>
                  <a:pt x="24" y="231"/>
                </a:lnTo>
                <a:lnTo>
                  <a:pt x="29" y="231"/>
                </a:lnTo>
                <a:lnTo>
                  <a:pt x="29" y="235"/>
                </a:lnTo>
                <a:lnTo>
                  <a:pt x="29" y="144"/>
                </a:lnTo>
                <a:lnTo>
                  <a:pt x="29" y="245"/>
                </a:lnTo>
                <a:lnTo>
                  <a:pt x="29" y="322"/>
                </a:lnTo>
                <a:lnTo>
                  <a:pt x="29" y="327"/>
                </a:lnTo>
                <a:lnTo>
                  <a:pt x="29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6"/>
                </a:lnTo>
                <a:lnTo>
                  <a:pt x="43" y="346"/>
                </a:lnTo>
                <a:lnTo>
                  <a:pt x="48" y="346"/>
                </a:lnTo>
                <a:lnTo>
                  <a:pt x="53" y="346"/>
                </a:lnTo>
                <a:lnTo>
                  <a:pt x="58" y="346"/>
                </a:lnTo>
                <a:lnTo>
                  <a:pt x="62" y="341"/>
                </a:lnTo>
                <a:lnTo>
                  <a:pt x="67" y="336"/>
                </a:lnTo>
                <a:lnTo>
                  <a:pt x="67" y="331"/>
                </a:lnTo>
                <a:lnTo>
                  <a:pt x="67" y="327"/>
                </a:lnTo>
                <a:lnTo>
                  <a:pt x="72" y="322"/>
                </a:lnTo>
                <a:lnTo>
                  <a:pt x="72" y="192"/>
                </a:lnTo>
                <a:lnTo>
                  <a:pt x="72" y="322"/>
                </a:lnTo>
                <a:lnTo>
                  <a:pt x="72" y="327"/>
                </a:lnTo>
                <a:lnTo>
                  <a:pt x="72" y="331"/>
                </a:lnTo>
                <a:lnTo>
                  <a:pt x="72" y="336"/>
                </a:lnTo>
                <a:lnTo>
                  <a:pt x="77" y="336"/>
                </a:lnTo>
                <a:lnTo>
                  <a:pt x="77" y="341"/>
                </a:lnTo>
                <a:lnTo>
                  <a:pt x="82" y="346"/>
                </a:lnTo>
                <a:lnTo>
                  <a:pt x="86" y="346"/>
                </a:lnTo>
                <a:lnTo>
                  <a:pt x="91" y="346"/>
                </a:lnTo>
                <a:lnTo>
                  <a:pt x="96" y="346"/>
                </a:lnTo>
                <a:lnTo>
                  <a:pt x="101" y="346"/>
                </a:lnTo>
                <a:lnTo>
                  <a:pt x="101" y="341"/>
                </a:lnTo>
                <a:lnTo>
                  <a:pt x="106" y="341"/>
                </a:lnTo>
                <a:lnTo>
                  <a:pt x="106" y="336"/>
                </a:lnTo>
                <a:lnTo>
                  <a:pt x="110" y="336"/>
                </a:lnTo>
                <a:lnTo>
                  <a:pt x="110" y="331"/>
                </a:lnTo>
                <a:lnTo>
                  <a:pt x="110" y="327"/>
                </a:lnTo>
                <a:lnTo>
                  <a:pt x="110" y="322"/>
                </a:lnTo>
                <a:lnTo>
                  <a:pt x="110" y="245"/>
                </a:lnTo>
                <a:lnTo>
                  <a:pt x="110" y="144"/>
                </a:lnTo>
                <a:lnTo>
                  <a:pt x="110" y="235"/>
                </a:lnTo>
                <a:lnTo>
                  <a:pt x="115" y="231"/>
                </a:lnTo>
                <a:lnTo>
                  <a:pt x="120" y="231"/>
                </a:lnTo>
                <a:lnTo>
                  <a:pt x="120" y="226"/>
                </a:lnTo>
                <a:lnTo>
                  <a:pt x="125" y="221"/>
                </a:lnTo>
                <a:lnTo>
                  <a:pt x="130" y="216"/>
                </a:lnTo>
                <a:lnTo>
                  <a:pt x="134" y="211"/>
                </a:lnTo>
                <a:lnTo>
                  <a:pt x="139" y="207"/>
                </a:lnTo>
                <a:lnTo>
                  <a:pt x="139" y="202"/>
                </a:lnTo>
                <a:lnTo>
                  <a:pt x="139" y="192"/>
                </a:lnTo>
                <a:lnTo>
                  <a:pt x="139" y="130"/>
                </a:lnTo>
                <a:lnTo>
                  <a:pt x="139" y="125"/>
                </a:lnTo>
                <a:lnTo>
                  <a:pt x="139" y="120"/>
                </a:lnTo>
                <a:lnTo>
                  <a:pt x="139" y="115"/>
                </a:lnTo>
                <a:lnTo>
                  <a:pt x="139" y="111"/>
                </a:lnTo>
                <a:lnTo>
                  <a:pt x="134" y="106"/>
                </a:lnTo>
                <a:lnTo>
                  <a:pt x="130" y="106"/>
                </a:lnTo>
                <a:lnTo>
                  <a:pt x="125" y="101"/>
                </a:lnTo>
                <a:lnTo>
                  <a:pt x="115" y="96"/>
                </a:lnTo>
              </a:path>
            </a:pathLst>
          </a:custGeom>
          <a:solidFill>
            <a:schemeClr val="accent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8" name="Freeform 184"/>
          <p:cNvSpPr>
            <a:spLocks noChangeAspect="1"/>
          </p:cNvSpPr>
          <p:nvPr/>
        </p:nvSpPr>
        <p:spPr bwMode="auto">
          <a:xfrm>
            <a:off x="3448050" y="5603195"/>
            <a:ext cx="160338" cy="444500"/>
          </a:xfrm>
          <a:custGeom>
            <a:avLst/>
            <a:gdLst>
              <a:gd name="T0" fmla="*/ 110 w 139"/>
              <a:gd name="T1" fmla="*/ 96 h 346"/>
              <a:gd name="T2" fmla="*/ 96 w 139"/>
              <a:gd name="T3" fmla="*/ 87 h 346"/>
              <a:gd name="T4" fmla="*/ 91 w 139"/>
              <a:gd name="T5" fmla="*/ 82 h 346"/>
              <a:gd name="T6" fmla="*/ 91 w 139"/>
              <a:gd name="T7" fmla="*/ 72 h 346"/>
              <a:gd name="T8" fmla="*/ 96 w 139"/>
              <a:gd name="T9" fmla="*/ 67 h 346"/>
              <a:gd name="T10" fmla="*/ 106 w 139"/>
              <a:gd name="T11" fmla="*/ 58 h 346"/>
              <a:gd name="T12" fmla="*/ 106 w 139"/>
              <a:gd name="T13" fmla="*/ 48 h 346"/>
              <a:gd name="T14" fmla="*/ 106 w 139"/>
              <a:gd name="T15" fmla="*/ 43 h 346"/>
              <a:gd name="T16" fmla="*/ 101 w 139"/>
              <a:gd name="T17" fmla="*/ 24 h 346"/>
              <a:gd name="T18" fmla="*/ 91 w 139"/>
              <a:gd name="T19" fmla="*/ 10 h 346"/>
              <a:gd name="T20" fmla="*/ 77 w 139"/>
              <a:gd name="T21" fmla="*/ 0 h 346"/>
              <a:gd name="T22" fmla="*/ 62 w 139"/>
              <a:gd name="T23" fmla="*/ 0 h 346"/>
              <a:gd name="T24" fmla="*/ 48 w 139"/>
              <a:gd name="T25" fmla="*/ 10 h 346"/>
              <a:gd name="T26" fmla="*/ 38 w 139"/>
              <a:gd name="T27" fmla="*/ 24 h 346"/>
              <a:gd name="T28" fmla="*/ 34 w 139"/>
              <a:gd name="T29" fmla="*/ 43 h 346"/>
              <a:gd name="T30" fmla="*/ 34 w 139"/>
              <a:gd name="T31" fmla="*/ 48 h 346"/>
              <a:gd name="T32" fmla="*/ 38 w 139"/>
              <a:gd name="T33" fmla="*/ 58 h 346"/>
              <a:gd name="T34" fmla="*/ 43 w 139"/>
              <a:gd name="T35" fmla="*/ 67 h 346"/>
              <a:gd name="T36" fmla="*/ 48 w 139"/>
              <a:gd name="T37" fmla="*/ 72 h 346"/>
              <a:gd name="T38" fmla="*/ 48 w 139"/>
              <a:gd name="T39" fmla="*/ 82 h 346"/>
              <a:gd name="T40" fmla="*/ 48 w 139"/>
              <a:gd name="T41" fmla="*/ 87 h 346"/>
              <a:gd name="T42" fmla="*/ 34 w 139"/>
              <a:gd name="T43" fmla="*/ 96 h 346"/>
              <a:gd name="T44" fmla="*/ 19 w 139"/>
              <a:gd name="T45" fmla="*/ 101 h 346"/>
              <a:gd name="T46" fmla="*/ 5 w 139"/>
              <a:gd name="T47" fmla="*/ 111 h 346"/>
              <a:gd name="T48" fmla="*/ 0 w 139"/>
              <a:gd name="T49" fmla="*/ 125 h 346"/>
              <a:gd name="T50" fmla="*/ 0 w 139"/>
              <a:gd name="T51" fmla="*/ 130 h 346"/>
              <a:gd name="T52" fmla="*/ 0 w 139"/>
              <a:gd name="T53" fmla="*/ 202 h 346"/>
              <a:gd name="T54" fmla="*/ 10 w 139"/>
              <a:gd name="T55" fmla="*/ 221 h 346"/>
              <a:gd name="T56" fmla="*/ 24 w 139"/>
              <a:gd name="T57" fmla="*/ 231 h 346"/>
              <a:gd name="T58" fmla="*/ 29 w 139"/>
              <a:gd name="T59" fmla="*/ 235 h 346"/>
              <a:gd name="T60" fmla="*/ 29 w 139"/>
              <a:gd name="T61" fmla="*/ 322 h 346"/>
              <a:gd name="T62" fmla="*/ 29 w 139"/>
              <a:gd name="T63" fmla="*/ 331 h 346"/>
              <a:gd name="T64" fmla="*/ 34 w 139"/>
              <a:gd name="T65" fmla="*/ 341 h 346"/>
              <a:gd name="T66" fmla="*/ 43 w 139"/>
              <a:gd name="T67" fmla="*/ 346 h 346"/>
              <a:gd name="T68" fmla="*/ 48 w 139"/>
              <a:gd name="T69" fmla="*/ 346 h 346"/>
              <a:gd name="T70" fmla="*/ 58 w 139"/>
              <a:gd name="T71" fmla="*/ 346 h 346"/>
              <a:gd name="T72" fmla="*/ 67 w 139"/>
              <a:gd name="T73" fmla="*/ 336 h 346"/>
              <a:gd name="T74" fmla="*/ 67 w 139"/>
              <a:gd name="T75" fmla="*/ 327 h 346"/>
              <a:gd name="T76" fmla="*/ 72 w 139"/>
              <a:gd name="T77" fmla="*/ 192 h 346"/>
              <a:gd name="T78" fmla="*/ 72 w 139"/>
              <a:gd name="T79" fmla="*/ 327 h 346"/>
              <a:gd name="T80" fmla="*/ 77 w 139"/>
              <a:gd name="T81" fmla="*/ 336 h 346"/>
              <a:gd name="T82" fmla="*/ 82 w 139"/>
              <a:gd name="T83" fmla="*/ 346 h 346"/>
              <a:gd name="T84" fmla="*/ 91 w 139"/>
              <a:gd name="T85" fmla="*/ 346 h 346"/>
              <a:gd name="T86" fmla="*/ 96 w 139"/>
              <a:gd name="T87" fmla="*/ 346 h 346"/>
              <a:gd name="T88" fmla="*/ 106 w 139"/>
              <a:gd name="T89" fmla="*/ 341 h 346"/>
              <a:gd name="T90" fmla="*/ 110 w 139"/>
              <a:gd name="T91" fmla="*/ 331 h 346"/>
              <a:gd name="T92" fmla="*/ 110 w 139"/>
              <a:gd name="T93" fmla="*/ 245 h 346"/>
              <a:gd name="T94" fmla="*/ 110 w 139"/>
              <a:gd name="T95" fmla="*/ 235 h 346"/>
              <a:gd name="T96" fmla="*/ 120 w 139"/>
              <a:gd name="T97" fmla="*/ 231 h 346"/>
              <a:gd name="T98" fmla="*/ 130 w 139"/>
              <a:gd name="T99" fmla="*/ 216 h 346"/>
              <a:gd name="T100" fmla="*/ 139 w 139"/>
              <a:gd name="T101" fmla="*/ 202 h 346"/>
              <a:gd name="T102" fmla="*/ 139 w 139"/>
              <a:gd name="T103" fmla="*/ 130 h 346"/>
              <a:gd name="T104" fmla="*/ 139 w 139"/>
              <a:gd name="T105" fmla="*/ 125 h 346"/>
              <a:gd name="T106" fmla="*/ 139 w 139"/>
              <a:gd name="T107" fmla="*/ 111 h 346"/>
              <a:gd name="T108" fmla="*/ 125 w 139"/>
              <a:gd name="T109" fmla="*/ 101 h 3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"/>
              <a:gd name="T166" fmla="*/ 0 h 346"/>
              <a:gd name="T167" fmla="*/ 139 w 139"/>
              <a:gd name="T168" fmla="*/ 346 h 3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" h="346">
                <a:moveTo>
                  <a:pt x="115" y="96"/>
                </a:moveTo>
                <a:lnTo>
                  <a:pt x="115" y="96"/>
                </a:lnTo>
                <a:lnTo>
                  <a:pt x="110" y="96"/>
                </a:lnTo>
                <a:lnTo>
                  <a:pt x="106" y="91"/>
                </a:lnTo>
                <a:lnTo>
                  <a:pt x="101" y="91"/>
                </a:lnTo>
                <a:lnTo>
                  <a:pt x="96" y="87"/>
                </a:lnTo>
                <a:lnTo>
                  <a:pt x="91" y="82"/>
                </a:lnTo>
                <a:lnTo>
                  <a:pt x="91" y="77"/>
                </a:lnTo>
                <a:lnTo>
                  <a:pt x="91" y="72"/>
                </a:lnTo>
                <a:lnTo>
                  <a:pt x="96" y="72"/>
                </a:lnTo>
                <a:lnTo>
                  <a:pt x="96" y="67"/>
                </a:lnTo>
                <a:lnTo>
                  <a:pt x="101" y="63"/>
                </a:lnTo>
                <a:lnTo>
                  <a:pt x="106" y="58"/>
                </a:lnTo>
                <a:lnTo>
                  <a:pt x="106" y="53"/>
                </a:lnTo>
                <a:lnTo>
                  <a:pt x="106" y="48"/>
                </a:lnTo>
                <a:lnTo>
                  <a:pt x="106" y="43"/>
                </a:lnTo>
                <a:lnTo>
                  <a:pt x="106" y="34"/>
                </a:lnTo>
                <a:lnTo>
                  <a:pt x="106" y="29"/>
                </a:lnTo>
                <a:lnTo>
                  <a:pt x="101" y="24"/>
                </a:lnTo>
                <a:lnTo>
                  <a:pt x="101" y="19"/>
                </a:lnTo>
                <a:lnTo>
                  <a:pt x="96" y="15"/>
                </a:lnTo>
                <a:lnTo>
                  <a:pt x="91" y="10"/>
                </a:lnTo>
                <a:lnTo>
                  <a:pt x="86" y="5"/>
                </a:lnTo>
                <a:lnTo>
                  <a:pt x="82" y="5"/>
                </a:lnTo>
                <a:lnTo>
                  <a:pt x="77" y="0"/>
                </a:lnTo>
                <a:lnTo>
                  <a:pt x="72" y="0"/>
                </a:lnTo>
                <a:lnTo>
                  <a:pt x="62" y="0"/>
                </a:lnTo>
                <a:lnTo>
                  <a:pt x="58" y="5"/>
                </a:lnTo>
                <a:lnTo>
                  <a:pt x="53" y="5"/>
                </a:lnTo>
                <a:lnTo>
                  <a:pt x="48" y="10"/>
                </a:lnTo>
                <a:lnTo>
                  <a:pt x="43" y="15"/>
                </a:lnTo>
                <a:lnTo>
                  <a:pt x="38" y="19"/>
                </a:lnTo>
                <a:lnTo>
                  <a:pt x="38" y="24"/>
                </a:lnTo>
                <a:lnTo>
                  <a:pt x="34" y="29"/>
                </a:lnTo>
                <a:lnTo>
                  <a:pt x="34" y="34"/>
                </a:lnTo>
                <a:lnTo>
                  <a:pt x="34" y="43"/>
                </a:lnTo>
                <a:lnTo>
                  <a:pt x="34" y="48"/>
                </a:lnTo>
                <a:lnTo>
                  <a:pt x="34" y="53"/>
                </a:lnTo>
                <a:lnTo>
                  <a:pt x="38" y="58"/>
                </a:lnTo>
                <a:lnTo>
                  <a:pt x="38" y="63"/>
                </a:lnTo>
                <a:lnTo>
                  <a:pt x="43" y="67"/>
                </a:lnTo>
                <a:lnTo>
                  <a:pt x="48" y="72"/>
                </a:lnTo>
                <a:lnTo>
                  <a:pt x="48" y="77"/>
                </a:lnTo>
                <a:lnTo>
                  <a:pt x="48" y="82"/>
                </a:lnTo>
                <a:lnTo>
                  <a:pt x="48" y="87"/>
                </a:lnTo>
                <a:lnTo>
                  <a:pt x="43" y="91"/>
                </a:lnTo>
                <a:lnTo>
                  <a:pt x="38" y="91"/>
                </a:lnTo>
                <a:lnTo>
                  <a:pt x="34" y="96"/>
                </a:lnTo>
                <a:lnTo>
                  <a:pt x="29" y="96"/>
                </a:lnTo>
                <a:lnTo>
                  <a:pt x="19" y="101"/>
                </a:lnTo>
                <a:lnTo>
                  <a:pt x="14" y="106"/>
                </a:lnTo>
                <a:lnTo>
                  <a:pt x="10" y="106"/>
                </a:lnTo>
                <a:lnTo>
                  <a:pt x="5" y="111"/>
                </a:lnTo>
                <a:lnTo>
                  <a:pt x="5" y="115"/>
                </a:lnTo>
                <a:lnTo>
                  <a:pt x="0" y="120"/>
                </a:lnTo>
                <a:lnTo>
                  <a:pt x="0" y="125"/>
                </a:lnTo>
                <a:lnTo>
                  <a:pt x="0" y="130"/>
                </a:lnTo>
                <a:lnTo>
                  <a:pt x="0" y="192"/>
                </a:lnTo>
                <a:lnTo>
                  <a:pt x="0" y="202"/>
                </a:lnTo>
                <a:lnTo>
                  <a:pt x="5" y="207"/>
                </a:lnTo>
                <a:lnTo>
                  <a:pt x="10" y="211"/>
                </a:lnTo>
                <a:lnTo>
                  <a:pt x="10" y="221"/>
                </a:lnTo>
                <a:lnTo>
                  <a:pt x="14" y="221"/>
                </a:lnTo>
                <a:lnTo>
                  <a:pt x="19" y="226"/>
                </a:lnTo>
                <a:lnTo>
                  <a:pt x="24" y="231"/>
                </a:lnTo>
                <a:lnTo>
                  <a:pt x="29" y="231"/>
                </a:lnTo>
                <a:lnTo>
                  <a:pt x="29" y="235"/>
                </a:lnTo>
                <a:lnTo>
                  <a:pt x="29" y="144"/>
                </a:lnTo>
                <a:lnTo>
                  <a:pt x="29" y="245"/>
                </a:lnTo>
                <a:lnTo>
                  <a:pt x="29" y="322"/>
                </a:lnTo>
                <a:lnTo>
                  <a:pt x="29" y="327"/>
                </a:lnTo>
                <a:lnTo>
                  <a:pt x="29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6"/>
                </a:lnTo>
                <a:lnTo>
                  <a:pt x="43" y="346"/>
                </a:lnTo>
                <a:lnTo>
                  <a:pt x="48" y="346"/>
                </a:lnTo>
                <a:lnTo>
                  <a:pt x="53" y="346"/>
                </a:lnTo>
                <a:lnTo>
                  <a:pt x="58" y="346"/>
                </a:lnTo>
                <a:lnTo>
                  <a:pt x="62" y="341"/>
                </a:lnTo>
                <a:lnTo>
                  <a:pt x="67" y="336"/>
                </a:lnTo>
                <a:lnTo>
                  <a:pt x="67" y="331"/>
                </a:lnTo>
                <a:lnTo>
                  <a:pt x="67" y="327"/>
                </a:lnTo>
                <a:lnTo>
                  <a:pt x="72" y="322"/>
                </a:lnTo>
                <a:lnTo>
                  <a:pt x="72" y="192"/>
                </a:lnTo>
                <a:lnTo>
                  <a:pt x="72" y="322"/>
                </a:lnTo>
                <a:lnTo>
                  <a:pt x="72" y="327"/>
                </a:lnTo>
                <a:lnTo>
                  <a:pt x="72" y="331"/>
                </a:lnTo>
                <a:lnTo>
                  <a:pt x="72" y="336"/>
                </a:lnTo>
                <a:lnTo>
                  <a:pt x="77" y="336"/>
                </a:lnTo>
                <a:lnTo>
                  <a:pt x="77" y="341"/>
                </a:lnTo>
                <a:lnTo>
                  <a:pt x="82" y="346"/>
                </a:lnTo>
                <a:lnTo>
                  <a:pt x="86" y="346"/>
                </a:lnTo>
                <a:lnTo>
                  <a:pt x="91" y="346"/>
                </a:lnTo>
                <a:lnTo>
                  <a:pt x="96" y="346"/>
                </a:lnTo>
                <a:lnTo>
                  <a:pt x="101" y="346"/>
                </a:lnTo>
                <a:lnTo>
                  <a:pt x="101" y="341"/>
                </a:lnTo>
                <a:lnTo>
                  <a:pt x="106" y="341"/>
                </a:lnTo>
                <a:lnTo>
                  <a:pt x="106" y="336"/>
                </a:lnTo>
                <a:lnTo>
                  <a:pt x="110" y="336"/>
                </a:lnTo>
                <a:lnTo>
                  <a:pt x="110" y="331"/>
                </a:lnTo>
                <a:lnTo>
                  <a:pt x="110" y="327"/>
                </a:lnTo>
                <a:lnTo>
                  <a:pt x="110" y="322"/>
                </a:lnTo>
                <a:lnTo>
                  <a:pt x="110" y="245"/>
                </a:lnTo>
                <a:lnTo>
                  <a:pt x="110" y="144"/>
                </a:lnTo>
                <a:lnTo>
                  <a:pt x="110" y="235"/>
                </a:lnTo>
                <a:lnTo>
                  <a:pt x="115" y="231"/>
                </a:lnTo>
                <a:lnTo>
                  <a:pt x="120" y="231"/>
                </a:lnTo>
                <a:lnTo>
                  <a:pt x="120" y="226"/>
                </a:lnTo>
                <a:lnTo>
                  <a:pt x="125" y="221"/>
                </a:lnTo>
                <a:lnTo>
                  <a:pt x="130" y="216"/>
                </a:lnTo>
                <a:lnTo>
                  <a:pt x="134" y="211"/>
                </a:lnTo>
                <a:lnTo>
                  <a:pt x="139" y="207"/>
                </a:lnTo>
                <a:lnTo>
                  <a:pt x="139" y="202"/>
                </a:lnTo>
                <a:lnTo>
                  <a:pt x="139" y="192"/>
                </a:lnTo>
                <a:lnTo>
                  <a:pt x="139" y="130"/>
                </a:lnTo>
                <a:lnTo>
                  <a:pt x="139" y="125"/>
                </a:lnTo>
                <a:lnTo>
                  <a:pt x="139" y="120"/>
                </a:lnTo>
                <a:lnTo>
                  <a:pt x="139" y="115"/>
                </a:lnTo>
                <a:lnTo>
                  <a:pt x="139" y="111"/>
                </a:lnTo>
                <a:lnTo>
                  <a:pt x="134" y="106"/>
                </a:lnTo>
                <a:lnTo>
                  <a:pt x="130" y="106"/>
                </a:lnTo>
                <a:lnTo>
                  <a:pt x="125" y="101"/>
                </a:lnTo>
                <a:lnTo>
                  <a:pt x="115" y="96"/>
                </a:lnTo>
              </a:path>
            </a:pathLst>
          </a:custGeom>
          <a:solidFill>
            <a:schemeClr val="accent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09" name="Freeform 185"/>
          <p:cNvSpPr>
            <a:spLocks noChangeAspect="1"/>
          </p:cNvSpPr>
          <p:nvPr/>
        </p:nvSpPr>
        <p:spPr bwMode="auto">
          <a:xfrm>
            <a:off x="3182938" y="4507820"/>
            <a:ext cx="160337" cy="442913"/>
          </a:xfrm>
          <a:custGeom>
            <a:avLst/>
            <a:gdLst>
              <a:gd name="T0" fmla="*/ 110 w 139"/>
              <a:gd name="T1" fmla="*/ 96 h 346"/>
              <a:gd name="T2" fmla="*/ 96 w 139"/>
              <a:gd name="T3" fmla="*/ 87 h 346"/>
              <a:gd name="T4" fmla="*/ 91 w 139"/>
              <a:gd name="T5" fmla="*/ 82 h 346"/>
              <a:gd name="T6" fmla="*/ 91 w 139"/>
              <a:gd name="T7" fmla="*/ 72 h 346"/>
              <a:gd name="T8" fmla="*/ 96 w 139"/>
              <a:gd name="T9" fmla="*/ 67 h 346"/>
              <a:gd name="T10" fmla="*/ 106 w 139"/>
              <a:gd name="T11" fmla="*/ 58 h 346"/>
              <a:gd name="T12" fmla="*/ 106 w 139"/>
              <a:gd name="T13" fmla="*/ 48 h 346"/>
              <a:gd name="T14" fmla="*/ 106 w 139"/>
              <a:gd name="T15" fmla="*/ 43 h 346"/>
              <a:gd name="T16" fmla="*/ 101 w 139"/>
              <a:gd name="T17" fmla="*/ 24 h 346"/>
              <a:gd name="T18" fmla="*/ 91 w 139"/>
              <a:gd name="T19" fmla="*/ 10 h 346"/>
              <a:gd name="T20" fmla="*/ 77 w 139"/>
              <a:gd name="T21" fmla="*/ 0 h 346"/>
              <a:gd name="T22" fmla="*/ 62 w 139"/>
              <a:gd name="T23" fmla="*/ 0 h 346"/>
              <a:gd name="T24" fmla="*/ 48 w 139"/>
              <a:gd name="T25" fmla="*/ 10 h 346"/>
              <a:gd name="T26" fmla="*/ 38 w 139"/>
              <a:gd name="T27" fmla="*/ 24 h 346"/>
              <a:gd name="T28" fmla="*/ 34 w 139"/>
              <a:gd name="T29" fmla="*/ 43 h 346"/>
              <a:gd name="T30" fmla="*/ 34 w 139"/>
              <a:gd name="T31" fmla="*/ 48 h 346"/>
              <a:gd name="T32" fmla="*/ 38 w 139"/>
              <a:gd name="T33" fmla="*/ 58 h 346"/>
              <a:gd name="T34" fmla="*/ 43 w 139"/>
              <a:gd name="T35" fmla="*/ 67 h 346"/>
              <a:gd name="T36" fmla="*/ 48 w 139"/>
              <a:gd name="T37" fmla="*/ 72 h 346"/>
              <a:gd name="T38" fmla="*/ 48 w 139"/>
              <a:gd name="T39" fmla="*/ 82 h 346"/>
              <a:gd name="T40" fmla="*/ 48 w 139"/>
              <a:gd name="T41" fmla="*/ 87 h 346"/>
              <a:gd name="T42" fmla="*/ 34 w 139"/>
              <a:gd name="T43" fmla="*/ 96 h 346"/>
              <a:gd name="T44" fmla="*/ 19 w 139"/>
              <a:gd name="T45" fmla="*/ 101 h 346"/>
              <a:gd name="T46" fmla="*/ 5 w 139"/>
              <a:gd name="T47" fmla="*/ 111 h 346"/>
              <a:gd name="T48" fmla="*/ 0 w 139"/>
              <a:gd name="T49" fmla="*/ 125 h 346"/>
              <a:gd name="T50" fmla="*/ 0 w 139"/>
              <a:gd name="T51" fmla="*/ 130 h 346"/>
              <a:gd name="T52" fmla="*/ 0 w 139"/>
              <a:gd name="T53" fmla="*/ 202 h 346"/>
              <a:gd name="T54" fmla="*/ 10 w 139"/>
              <a:gd name="T55" fmla="*/ 221 h 346"/>
              <a:gd name="T56" fmla="*/ 24 w 139"/>
              <a:gd name="T57" fmla="*/ 231 h 346"/>
              <a:gd name="T58" fmla="*/ 29 w 139"/>
              <a:gd name="T59" fmla="*/ 235 h 346"/>
              <a:gd name="T60" fmla="*/ 29 w 139"/>
              <a:gd name="T61" fmla="*/ 322 h 346"/>
              <a:gd name="T62" fmla="*/ 29 w 139"/>
              <a:gd name="T63" fmla="*/ 331 h 346"/>
              <a:gd name="T64" fmla="*/ 34 w 139"/>
              <a:gd name="T65" fmla="*/ 341 h 346"/>
              <a:gd name="T66" fmla="*/ 43 w 139"/>
              <a:gd name="T67" fmla="*/ 346 h 346"/>
              <a:gd name="T68" fmla="*/ 48 w 139"/>
              <a:gd name="T69" fmla="*/ 346 h 346"/>
              <a:gd name="T70" fmla="*/ 58 w 139"/>
              <a:gd name="T71" fmla="*/ 346 h 346"/>
              <a:gd name="T72" fmla="*/ 67 w 139"/>
              <a:gd name="T73" fmla="*/ 336 h 346"/>
              <a:gd name="T74" fmla="*/ 67 w 139"/>
              <a:gd name="T75" fmla="*/ 327 h 346"/>
              <a:gd name="T76" fmla="*/ 72 w 139"/>
              <a:gd name="T77" fmla="*/ 192 h 346"/>
              <a:gd name="T78" fmla="*/ 72 w 139"/>
              <a:gd name="T79" fmla="*/ 327 h 346"/>
              <a:gd name="T80" fmla="*/ 77 w 139"/>
              <a:gd name="T81" fmla="*/ 336 h 346"/>
              <a:gd name="T82" fmla="*/ 82 w 139"/>
              <a:gd name="T83" fmla="*/ 346 h 346"/>
              <a:gd name="T84" fmla="*/ 91 w 139"/>
              <a:gd name="T85" fmla="*/ 346 h 346"/>
              <a:gd name="T86" fmla="*/ 96 w 139"/>
              <a:gd name="T87" fmla="*/ 346 h 346"/>
              <a:gd name="T88" fmla="*/ 106 w 139"/>
              <a:gd name="T89" fmla="*/ 341 h 346"/>
              <a:gd name="T90" fmla="*/ 110 w 139"/>
              <a:gd name="T91" fmla="*/ 331 h 346"/>
              <a:gd name="T92" fmla="*/ 110 w 139"/>
              <a:gd name="T93" fmla="*/ 245 h 346"/>
              <a:gd name="T94" fmla="*/ 110 w 139"/>
              <a:gd name="T95" fmla="*/ 235 h 346"/>
              <a:gd name="T96" fmla="*/ 120 w 139"/>
              <a:gd name="T97" fmla="*/ 231 h 346"/>
              <a:gd name="T98" fmla="*/ 130 w 139"/>
              <a:gd name="T99" fmla="*/ 216 h 346"/>
              <a:gd name="T100" fmla="*/ 139 w 139"/>
              <a:gd name="T101" fmla="*/ 202 h 346"/>
              <a:gd name="T102" fmla="*/ 139 w 139"/>
              <a:gd name="T103" fmla="*/ 130 h 346"/>
              <a:gd name="T104" fmla="*/ 139 w 139"/>
              <a:gd name="T105" fmla="*/ 125 h 346"/>
              <a:gd name="T106" fmla="*/ 139 w 139"/>
              <a:gd name="T107" fmla="*/ 111 h 346"/>
              <a:gd name="T108" fmla="*/ 125 w 139"/>
              <a:gd name="T109" fmla="*/ 101 h 3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"/>
              <a:gd name="T166" fmla="*/ 0 h 346"/>
              <a:gd name="T167" fmla="*/ 139 w 139"/>
              <a:gd name="T168" fmla="*/ 346 h 3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" h="346">
                <a:moveTo>
                  <a:pt x="115" y="96"/>
                </a:moveTo>
                <a:lnTo>
                  <a:pt x="115" y="96"/>
                </a:lnTo>
                <a:lnTo>
                  <a:pt x="110" y="96"/>
                </a:lnTo>
                <a:lnTo>
                  <a:pt x="106" y="91"/>
                </a:lnTo>
                <a:lnTo>
                  <a:pt x="101" y="91"/>
                </a:lnTo>
                <a:lnTo>
                  <a:pt x="96" y="87"/>
                </a:lnTo>
                <a:lnTo>
                  <a:pt x="91" y="82"/>
                </a:lnTo>
                <a:lnTo>
                  <a:pt x="91" y="77"/>
                </a:lnTo>
                <a:lnTo>
                  <a:pt x="91" y="72"/>
                </a:lnTo>
                <a:lnTo>
                  <a:pt x="96" y="72"/>
                </a:lnTo>
                <a:lnTo>
                  <a:pt x="96" y="67"/>
                </a:lnTo>
                <a:lnTo>
                  <a:pt x="101" y="63"/>
                </a:lnTo>
                <a:lnTo>
                  <a:pt x="106" y="58"/>
                </a:lnTo>
                <a:lnTo>
                  <a:pt x="106" y="53"/>
                </a:lnTo>
                <a:lnTo>
                  <a:pt x="106" y="48"/>
                </a:lnTo>
                <a:lnTo>
                  <a:pt x="106" y="43"/>
                </a:lnTo>
                <a:lnTo>
                  <a:pt x="106" y="34"/>
                </a:lnTo>
                <a:lnTo>
                  <a:pt x="106" y="29"/>
                </a:lnTo>
                <a:lnTo>
                  <a:pt x="101" y="24"/>
                </a:lnTo>
                <a:lnTo>
                  <a:pt x="101" y="19"/>
                </a:lnTo>
                <a:lnTo>
                  <a:pt x="96" y="15"/>
                </a:lnTo>
                <a:lnTo>
                  <a:pt x="91" y="10"/>
                </a:lnTo>
                <a:lnTo>
                  <a:pt x="86" y="5"/>
                </a:lnTo>
                <a:lnTo>
                  <a:pt x="82" y="5"/>
                </a:lnTo>
                <a:lnTo>
                  <a:pt x="77" y="0"/>
                </a:lnTo>
                <a:lnTo>
                  <a:pt x="72" y="0"/>
                </a:lnTo>
                <a:lnTo>
                  <a:pt x="62" y="0"/>
                </a:lnTo>
                <a:lnTo>
                  <a:pt x="58" y="5"/>
                </a:lnTo>
                <a:lnTo>
                  <a:pt x="53" y="5"/>
                </a:lnTo>
                <a:lnTo>
                  <a:pt x="48" y="10"/>
                </a:lnTo>
                <a:lnTo>
                  <a:pt x="43" y="15"/>
                </a:lnTo>
                <a:lnTo>
                  <a:pt x="38" y="19"/>
                </a:lnTo>
                <a:lnTo>
                  <a:pt x="38" y="24"/>
                </a:lnTo>
                <a:lnTo>
                  <a:pt x="34" y="29"/>
                </a:lnTo>
                <a:lnTo>
                  <a:pt x="34" y="34"/>
                </a:lnTo>
                <a:lnTo>
                  <a:pt x="34" y="43"/>
                </a:lnTo>
                <a:lnTo>
                  <a:pt x="34" y="48"/>
                </a:lnTo>
                <a:lnTo>
                  <a:pt x="34" y="53"/>
                </a:lnTo>
                <a:lnTo>
                  <a:pt x="38" y="58"/>
                </a:lnTo>
                <a:lnTo>
                  <a:pt x="38" y="63"/>
                </a:lnTo>
                <a:lnTo>
                  <a:pt x="43" y="67"/>
                </a:lnTo>
                <a:lnTo>
                  <a:pt x="48" y="72"/>
                </a:lnTo>
                <a:lnTo>
                  <a:pt x="48" y="77"/>
                </a:lnTo>
                <a:lnTo>
                  <a:pt x="48" y="82"/>
                </a:lnTo>
                <a:lnTo>
                  <a:pt x="48" y="87"/>
                </a:lnTo>
                <a:lnTo>
                  <a:pt x="43" y="91"/>
                </a:lnTo>
                <a:lnTo>
                  <a:pt x="38" y="91"/>
                </a:lnTo>
                <a:lnTo>
                  <a:pt x="34" y="96"/>
                </a:lnTo>
                <a:lnTo>
                  <a:pt x="29" y="96"/>
                </a:lnTo>
                <a:lnTo>
                  <a:pt x="19" y="101"/>
                </a:lnTo>
                <a:lnTo>
                  <a:pt x="14" y="106"/>
                </a:lnTo>
                <a:lnTo>
                  <a:pt x="10" y="106"/>
                </a:lnTo>
                <a:lnTo>
                  <a:pt x="5" y="111"/>
                </a:lnTo>
                <a:lnTo>
                  <a:pt x="5" y="115"/>
                </a:lnTo>
                <a:lnTo>
                  <a:pt x="0" y="120"/>
                </a:lnTo>
                <a:lnTo>
                  <a:pt x="0" y="125"/>
                </a:lnTo>
                <a:lnTo>
                  <a:pt x="0" y="130"/>
                </a:lnTo>
                <a:lnTo>
                  <a:pt x="0" y="192"/>
                </a:lnTo>
                <a:lnTo>
                  <a:pt x="0" y="202"/>
                </a:lnTo>
                <a:lnTo>
                  <a:pt x="5" y="207"/>
                </a:lnTo>
                <a:lnTo>
                  <a:pt x="10" y="211"/>
                </a:lnTo>
                <a:lnTo>
                  <a:pt x="10" y="221"/>
                </a:lnTo>
                <a:lnTo>
                  <a:pt x="14" y="221"/>
                </a:lnTo>
                <a:lnTo>
                  <a:pt x="19" y="226"/>
                </a:lnTo>
                <a:lnTo>
                  <a:pt x="24" y="231"/>
                </a:lnTo>
                <a:lnTo>
                  <a:pt x="29" y="231"/>
                </a:lnTo>
                <a:lnTo>
                  <a:pt x="29" y="235"/>
                </a:lnTo>
                <a:lnTo>
                  <a:pt x="29" y="144"/>
                </a:lnTo>
                <a:lnTo>
                  <a:pt x="29" y="245"/>
                </a:lnTo>
                <a:lnTo>
                  <a:pt x="29" y="322"/>
                </a:lnTo>
                <a:lnTo>
                  <a:pt x="29" y="327"/>
                </a:lnTo>
                <a:lnTo>
                  <a:pt x="29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6"/>
                </a:lnTo>
                <a:lnTo>
                  <a:pt x="43" y="346"/>
                </a:lnTo>
                <a:lnTo>
                  <a:pt x="48" y="346"/>
                </a:lnTo>
                <a:lnTo>
                  <a:pt x="53" y="346"/>
                </a:lnTo>
                <a:lnTo>
                  <a:pt x="58" y="346"/>
                </a:lnTo>
                <a:lnTo>
                  <a:pt x="62" y="341"/>
                </a:lnTo>
                <a:lnTo>
                  <a:pt x="67" y="336"/>
                </a:lnTo>
                <a:lnTo>
                  <a:pt x="67" y="331"/>
                </a:lnTo>
                <a:lnTo>
                  <a:pt x="67" y="327"/>
                </a:lnTo>
                <a:lnTo>
                  <a:pt x="72" y="322"/>
                </a:lnTo>
                <a:lnTo>
                  <a:pt x="72" y="192"/>
                </a:lnTo>
                <a:lnTo>
                  <a:pt x="72" y="322"/>
                </a:lnTo>
                <a:lnTo>
                  <a:pt x="72" y="327"/>
                </a:lnTo>
                <a:lnTo>
                  <a:pt x="72" y="331"/>
                </a:lnTo>
                <a:lnTo>
                  <a:pt x="72" y="336"/>
                </a:lnTo>
                <a:lnTo>
                  <a:pt x="77" y="336"/>
                </a:lnTo>
                <a:lnTo>
                  <a:pt x="77" y="341"/>
                </a:lnTo>
                <a:lnTo>
                  <a:pt x="82" y="346"/>
                </a:lnTo>
                <a:lnTo>
                  <a:pt x="86" y="346"/>
                </a:lnTo>
                <a:lnTo>
                  <a:pt x="91" y="346"/>
                </a:lnTo>
                <a:lnTo>
                  <a:pt x="96" y="346"/>
                </a:lnTo>
                <a:lnTo>
                  <a:pt x="101" y="346"/>
                </a:lnTo>
                <a:lnTo>
                  <a:pt x="101" y="341"/>
                </a:lnTo>
                <a:lnTo>
                  <a:pt x="106" y="341"/>
                </a:lnTo>
                <a:lnTo>
                  <a:pt x="106" y="336"/>
                </a:lnTo>
                <a:lnTo>
                  <a:pt x="110" y="336"/>
                </a:lnTo>
                <a:lnTo>
                  <a:pt x="110" y="331"/>
                </a:lnTo>
                <a:lnTo>
                  <a:pt x="110" y="327"/>
                </a:lnTo>
                <a:lnTo>
                  <a:pt x="110" y="322"/>
                </a:lnTo>
                <a:lnTo>
                  <a:pt x="110" y="245"/>
                </a:lnTo>
                <a:lnTo>
                  <a:pt x="110" y="144"/>
                </a:lnTo>
                <a:lnTo>
                  <a:pt x="110" y="235"/>
                </a:lnTo>
                <a:lnTo>
                  <a:pt x="115" y="231"/>
                </a:lnTo>
                <a:lnTo>
                  <a:pt x="120" y="231"/>
                </a:lnTo>
                <a:lnTo>
                  <a:pt x="120" y="226"/>
                </a:lnTo>
                <a:lnTo>
                  <a:pt x="125" y="221"/>
                </a:lnTo>
                <a:lnTo>
                  <a:pt x="130" y="216"/>
                </a:lnTo>
                <a:lnTo>
                  <a:pt x="134" y="211"/>
                </a:lnTo>
                <a:lnTo>
                  <a:pt x="139" y="207"/>
                </a:lnTo>
                <a:lnTo>
                  <a:pt x="139" y="202"/>
                </a:lnTo>
                <a:lnTo>
                  <a:pt x="139" y="192"/>
                </a:lnTo>
                <a:lnTo>
                  <a:pt x="139" y="130"/>
                </a:lnTo>
                <a:lnTo>
                  <a:pt x="139" y="125"/>
                </a:lnTo>
                <a:lnTo>
                  <a:pt x="139" y="120"/>
                </a:lnTo>
                <a:lnTo>
                  <a:pt x="139" y="115"/>
                </a:lnTo>
                <a:lnTo>
                  <a:pt x="139" y="111"/>
                </a:lnTo>
                <a:lnTo>
                  <a:pt x="134" y="106"/>
                </a:lnTo>
                <a:lnTo>
                  <a:pt x="130" y="106"/>
                </a:lnTo>
                <a:lnTo>
                  <a:pt x="125" y="101"/>
                </a:lnTo>
                <a:lnTo>
                  <a:pt x="115" y="96"/>
                </a:lnTo>
              </a:path>
            </a:pathLst>
          </a:custGeom>
          <a:solidFill>
            <a:schemeClr val="accent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10" name="Freeform 186"/>
          <p:cNvSpPr>
            <a:spLocks noChangeAspect="1"/>
          </p:cNvSpPr>
          <p:nvPr/>
        </p:nvSpPr>
        <p:spPr bwMode="auto">
          <a:xfrm>
            <a:off x="2792413" y="5004708"/>
            <a:ext cx="158750" cy="444500"/>
          </a:xfrm>
          <a:custGeom>
            <a:avLst/>
            <a:gdLst>
              <a:gd name="T0" fmla="*/ 110 w 139"/>
              <a:gd name="T1" fmla="*/ 96 h 346"/>
              <a:gd name="T2" fmla="*/ 96 w 139"/>
              <a:gd name="T3" fmla="*/ 87 h 346"/>
              <a:gd name="T4" fmla="*/ 91 w 139"/>
              <a:gd name="T5" fmla="*/ 82 h 346"/>
              <a:gd name="T6" fmla="*/ 91 w 139"/>
              <a:gd name="T7" fmla="*/ 72 h 346"/>
              <a:gd name="T8" fmla="*/ 96 w 139"/>
              <a:gd name="T9" fmla="*/ 67 h 346"/>
              <a:gd name="T10" fmla="*/ 106 w 139"/>
              <a:gd name="T11" fmla="*/ 58 h 346"/>
              <a:gd name="T12" fmla="*/ 106 w 139"/>
              <a:gd name="T13" fmla="*/ 48 h 346"/>
              <a:gd name="T14" fmla="*/ 106 w 139"/>
              <a:gd name="T15" fmla="*/ 43 h 346"/>
              <a:gd name="T16" fmla="*/ 101 w 139"/>
              <a:gd name="T17" fmla="*/ 24 h 346"/>
              <a:gd name="T18" fmla="*/ 91 w 139"/>
              <a:gd name="T19" fmla="*/ 10 h 346"/>
              <a:gd name="T20" fmla="*/ 77 w 139"/>
              <a:gd name="T21" fmla="*/ 0 h 346"/>
              <a:gd name="T22" fmla="*/ 62 w 139"/>
              <a:gd name="T23" fmla="*/ 0 h 346"/>
              <a:gd name="T24" fmla="*/ 48 w 139"/>
              <a:gd name="T25" fmla="*/ 10 h 346"/>
              <a:gd name="T26" fmla="*/ 38 w 139"/>
              <a:gd name="T27" fmla="*/ 24 h 346"/>
              <a:gd name="T28" fmla="*/ 34 w 139"/>
              <a:gd name="T29" fmla="*/ 43 h 346"/>
              <a:gd name="T30" fmla="*/ 34 w 139"/>
              <a:gd name="T31" fmla="*/ 48 h 346"/>
              <a:gd name="T32" fmla="*/ 38 w 139"/>
              <a:gd name="T33" fmla="*/ 58 h 346"/>
              <a:gd name="T34" fmla="*/ 43 w 139"/>
              <a:gd name="T35" fmla="*/ 67 h 346"/>
              <a:gd name="T36" fmla="*/ 48 w 139"/>
              <a:gd name="T37" fmla="*/ 72 h 346"/>
              <a:gd name="T38" fmla="*/ 48 w 139"/>
              <a:gd name="T39" fmla="*/ 82 h 346"/>
              <a:gd name="T40" fmla="*/ 48 w 139"/>
              <a:gd name="T41" fmla="*/ 87 h 346"/>
              <a:gd name="T42" fmla="*/ 34 w 139"/>
              <a:gd name="T43" fmla="*/ 96 h 346"/>
              <a:gd name="T44" fmla="*/ 19 w 139"/>
              <a:gd name="T45" fmla="*/ 101 h 346"/>
              <a:gd name="T46" fmla="*/ 5 w 139"/>
              <a:gd name="T47" fmla="*/ 111 h 346"/>
              <a:gd name="T48" fmla="*/ 0 w 139"/>
              <a:gd name="T49" fmla="*/ 125 h 346"/>
              <a:gd name="T50" fmla="*/ 0 w 139"/>
              <a:gd name="T51" fmla="*/ 130 h 346"/>
              <a:gd name="T52" fmla="*/ 0 w 139"/>
              <a:gd name="T53" fmla="*/ 202 h 346"/>
              <a:gd name="T54" fmla="*/ 10 w 139"/>
              <a:gd name="T55" fmla="*/ 221 h 346"/>
              <a:gd name="T56" fmla="*/ 24 w 139"/>
              <a:gd name="T57" fmla="*/ 231 h 346"/>
              <a:gd name="T58" fmla="*/ 29 w 139"/>
              <a:gd name="T59" fmla="*/ 235 h 346"/>
              <a:gd name="T60" fmla="*/ 29 w 139"/>
              <a:gd name="T61" fmla="*/ 322 h 346"/>
              <a:gd name="T62" fmla="*/ 29 w 139"/>
              <a:gd name="T63" fmla="*/ 331 h 346"/>
              <a:gd name="T64" fmla="*/ 34 w 139"/>
              <a:gd name="T65" fmla="*/ 341 h 346"/>
              <a:gd name="T66" fmla="*/ 43 w 139"/>
              <a:gd name="T67" fmla="*/ 346 h 346"/>
              <a:gd name="T68" fmla="*/ 48 w 139"/>
              <a:gd name="T69" fmla="*/ 346 h 346"/>
              <a:gd name="T70" fmla="*/ 58 w 139"/>
              <a:gd name="T71" fmla="*/ 346 h 346"/>
              <a:gd name="T72" fmla="*/ 67 w 139"/>
              <a:gd name="T73" fmla="*/ 336 h 346"/>
              <a:gd name="T74" fmla="*/ 67 w 139"/>
              <a:gd name="T75" fmla="*/ 327 h 346"/>
              <a:gd name="T76" fmla="*/ 72 w 139"/>
              <a:gd name="T77" fmla="*/ 192 h 346"/>
              <a:gd name="T78" fmla="*/ 72 w 139"/>
              <a:gd name="T79" fmla="*/ 327 h 346"/>
              <a:gd name="T80" fmla="*/ 77 w 139"/>
              <a:gd name="T81" fmla="*/ 336 h 346"/>
              <a:gd name="T82" fmla="*/ 82 w 139"/>
              <a:gd name="T83" fmla="*/ 346 h 346"/>
              <a:gd name="T84" fmla="*/ 91 w 139"/>
              <a:gd name="T85" fmla="*/ 346 h 346"/>
              <a:gd name="T86" fmla="*/ 96 w 139"/>
              <a:gd name="T87" fmla="*/ 346 h 346"/>
              <a:gd name="T88" fmla="*/ 106 w 139"/>
              <a:gd name="T89" fmla="*/ 341 h 346"/>
              <a:gd name="T90" fmla="*/ 110 w 139"/>
              <a:gd name="T91" fmla="*/ 331 h 346"/>
              <a:gd name="T92" fmla="*/ 110 w 139"/>
              <a:gd name="T93" fmla="*/ 245 h 346"/>
              <a:gd name="T94" fmla="*/ 110 w 139"/>
              <a:gd name="T95" fmla="*/ 235 h 346"/>
              <a:gd name="T96" fmla="*/ 120 w 139"/>
              <a:gd name="T97" fmla="*/ 231 h 346"/>
              <a:gd name="T98" fmla="*/ 130 w 139"/>
              <a:gd name="T99" fmla="*/ 216 h 346"/>
              <a:gd name="T100" fmla="*/ 139 w 139"/>
              <a:gd name="T101" fmla="*/ 202 h 346"/>
              <a:gd name="T102" fmla="*/ 139 w 139"/>
              <a:gd name="T103" fmla="*/ 130 h 346"/>
              <a:gd name="T104" fmla="*/ 139 w 139"/>
              <a:gd name="T105" fmla="*/ 125 h 346"/>
              <a:gd name="T106" fmla="*/ 139 w 139"/>
              <a:gd name="T107" fmla="*/ 111 h 346"/>
              <a:gd name="T108" fmla="*/ 125 w 139"/>
              <a:gd name="T109" fmla="*/ 101 h 3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"/>
              <a:gd name="T166" fmla="*/ 0 h 346"/>
              <a:gd name="T167" fmla="*/ 139 w 139"/>
              <a:gd name="T168" fmla="*/ 346 h 3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" h="346">
                <a:moveTo>
                  <a:pt x="115" y="96"/>
                </a:moveTo>
                <a:lnTo>
                  <a:pt x="115" y="96"/>
                </a:lnTo>
                <a:lnTo>
                  <a:pt x="110" y="96"/>
                </a:lnTo>
                <a:lnTo>
                  <a:pt x="106" y="91"/>
                </a:lnTo>
                <a:lnTo>
                  <a:pt x="101" y="91"/>
                </a:lnTo>
                <a:lnTo>
                  <a:pt x="96" y="87"/>
                </a:lnTo>
                <a:lnTo>
                  <a:pt x="91" y="82"/>
                </a:lnTo>
                <a:lnTo>
                  <a:pt x="91" y="77"/>
                </a:lnTo>
                <a:lnTo>
                  <a:pt x="91" y="72"/>
                </a:lnTo>
                <a:lnTo>
                  <a:pt x="96" y="72"/>
                </a:lnTo>
                <a:lnTo>
                  <a:pt x="96" y="67"/>
                </a:lnTo>
                <a:lnTo>
                  <a:pt x="101" y="63"/>
                </a:lnTo>
                <a:lnTo>
                  <a:pt x="106" y="58"/>
                </a:lnTo>
                <a:lnTo>
                  <a:pt x="106" y="53"/>
                </a:lnTo>
                <a:lnTo>
                  <a:pt x="106" y="48"/>
                </a:lnTo>
                <a:lnTo>
                  <a:pt x="106" y="43"/>
                </a:lnTo>
                <a:lnTo>
                  <a:pt x="106" y="34"/>
                </a:lnTo>
                <a:lnTo>
                  <a:pt x="106" y="29"/>
                </a:lnTo>
                <a:lnTo>
                  <a:pt x="101" y="24"/>
                </a:lnTo>
                <a:lnTo>
                  <a:pt x="101" y="19"/>
                </a:lnTo>
                <a:lnTo>
                  <a:pt x="96" y="15"/>
                </a:lnTo>
                <a:lnTo>
                  <a:pt x="91" y="10"/>
                </a:lnTo>
                <a:lnTo>
                  <a:pt x="86" y="5"/>
                </a:lnTo>
                <a:lnTo>
                  <a:pt x="82" y="5"/>
                </a:lnTo>
                <a:lnTo>
                  <a:pt x="77" y="0"/>
                </a:lnTo>
                <a:lnTo>
                  <a:pt x="72" y="0"/>
                </a:lnTo>
                <a:lnTo>
                  <a:pt x="62" y="0"/>
                </a:lnTo>
                <a:lnTo>
                  <a:pt x="58" y="5"/>
                </a:lnTo>
                <a:lnTo>
                  <a:pt x="53" y="5"/>
                </a:lnTo>
                <a:lnTo>
                  <a:pt x="48" y="10"/>
                </a:lnTo>
                <a:lnTo>
                  <a:pt x="43" y="15"/>
                </a:lnTo>
                <a:lnTo>
                  <a:pt x="38" y="19"/>
                </a:lnTo>
                <a:lnTo>
                  <a:pt x="38" y="24"/>
                </a:lnTo>
                <a:lnTo>
                  <a:pt x="34" y="29"/>
                </a:lnTo>
                <a:lnTo>
                  <a:pt x="34" y="34"/>
                </a:lnTo>
                <a:lnTo>
                  <a:pt x="34" y="43"/>
                </a:lnTo>
                <a:lnTo>
                  <a:pt x="34" y="48"/>
                </a:lnTo>
                <a:lnTo>
                  <a:pt x="34" y="53"/>
                </a:lnTo>
                <a:lnTo>
                  <a:pt x="38" y="58"/>
                </a:lnTo>
                <a:lnTo>
                  <a:pt x="38" y="63"/>
                </a:lnTo>
                <a:lnTo>
                  <a:pt x="43" y="67"/>
                </a:lnTo>
                <a:lnTo>
                  <a:pt x="48" y="72"/>
                </a:lnTo>
                <a:lnTo>
                  <a:pt x="48" y="77"/>
                </a:lnTo>
                <a:lnTo>
                  <a:pt x="48" y="82"/>
                </a:lnTo>
                <a:lnTo>
                  <a:pt x="48" y="87"/>
                </a:lnTo>
                <a:lnTo>
                  <a:pt x="43" y="91"/>
                </a:lnTo>
                <a:lnTo>
                  <a:pt x="38" y="91"/>
                </a:lnTo>
                <a:lnTo>
                  <a:pt x="34" y="96"/>
                </a:lnTo>
                <a:lnTo>
                  <a:pt x="29" y="96"/>
                </a:lnTo>
                <a:lnTo>
                  <a:pt x="19" y="101"/>
                </a:lnTo>
                <a:lnTo>
                  <a:pt x="14" y="106"/>
                </a:lnTo>
                <a:lnTo>
                  <a:pt x="10" y="106"/>
                </a:lnTo>
                <a:lnTo>
                  <a:pt x="5" y="111"/>
                </a:lnTo>
                <a:lnTo>
                  <a:pt x="5" y="115"/>
                </a:lnTo>
                <a:lnTo>
                  <a:pt x="0" y="120"/>
                </a:lnTo>
                <a:lnTo>
                  <a:pt x="0" y="125"/>
                </a:lnTo>
                <a:lnTo>
                  <a:pt x="0" y="130"/>
                </a:lnTo>
                <a:lnTo>
                  <a:pt x="0" y="192"/>
                </a:lnTo>
                <a:lnTo>
                  <a:pt x="0" y="202"/>
                </a:lnTo>
                <a:lnTo>
                  <a:pt x="5" y="207"/>
                </a:lnTo>
                <a:lnTo>
                  <a:pt x="10" y="211"/>
                </a:lnTo>
                <a:lnTo>
                  <a:pt x="10" y="221"/>
                </a:lnTo>
                <a:lnTo>
                  <a:pt x="14" y="221"/>
                </a:lnTo>
                <a:lnTo>
                  <a:pt x="19" y="226"/>
                </a:lnTo>
                <a:lnTo>
                  <a:pt x="24" y="231"/>
                </a:lnTo>
                <a:lnTo>
                  <a:pt x="29" y="231"/>
                </a:lnTo>
                <a:lnTo>
                  <a:pt x="29" y="235"/>
                </a:lnTo>
                <a:lnTo>
                  <a:pt x="29" y="144"/>
                </a:lnTo>
                <a:lnTo>
                  <a:pt x="29" y="245"/>
                </a:lnTo>
                <a:lnTo>
                  <a:pt x="29" y="322"/>
                </a:lnTo>
                <a:lnTo>
                  <a:pt x="29" y="327"/>
                </a:lnTo>
                <a:lnTo>
                  <a:pt x="29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6"/>
                </a:lnTo>
                <a:lnTo>
                  <a:pt x="43" y="346"/>
                </a:lnTo>
                <a:lnTo>
                  <a:pt x="48" y="346"/>
                </a:lnTo>
                <a:lnTo>
                  <a:pt x="53" y="346"/>
                </a:lnTo>
                <a:lnTo>
                  <a:pt x="58" y="346"/>
                </a:lnTo>
                <a:lnTo>
                  <a:pt x="62" y="341"/>
                </a:lnTo>
                <a:lnTo>
                  <a:pt x="67" y="336"/>
                </a:lnTo>
                <a:lnTo>
                  <a:pt x="67" y="331"/>
                </a:lnTo>
                <a:lnTo>
                  <a:pt x="67" y="327"/>
                </a:lnTo>
                <a:lnTo>
                  <a:pt x="72" y="322"/>
                </a:lnTo>
                <a:lnTo>
                  <a:pt x="72" y="192"/>
                </a:lnTo>
                <a:lnTo>
                  <a:pt x="72" y="322"/>
                </a:lnTo>
                <a:lnTo>
                  <a:pt x="72" y="327"/>
                </a:lnTo>
                <a:lnTo>
                  <a:pt x="72" y="331"/>
                </a:lnTo>
                <a:lnTo>
                  <a:pt x="72" y="336"/>
                </a:lnTo>
                <a:lnTo>
                  <a:pt x="77" y="336"/>
                </a:lnTo>
                <a:lnTo>
                  <a:pt x="77" y="341"/>
                </a:lnTo>
                <a:lnTo>
                  <a:pt x="82" y="346"/>
                </a:lnTo>
                <a:lnTo>
                  <a:pt x="86" y="346"/>
                </a:lnTo>
                <a:lnTo>
                  <a:pt x="91" y="346"/>
                </a:lnTo>
                <a:lnTo>
                  <a:pt x="96" y="346"/>
                </a:lnTo>
                <a:lnTo>
                  <a:pt x="101" y="346"/>
                </a:lnTo>
                <a:lnTo>
                  <a:pt x="101" y="341"/>
                </a:lnTo>
                <a:lnTo>
                  <a:pt x="106" y="341"/>
                </a:lnTo>
                <a:lnTo>
                  <a:pt x="106" y="336"/>
                </a:lnTo>
                <a:lnTo>
                  <a:pt x="110" y="336"/>
                </a:lnTo>
                <a:lnTo>
                  <a:pt x="110" y="331"/>
                </a:lnTo>
                <a:lnTo>
                  <a:pt x="110" y="327"/>
                </a:lnTo>
                <a:lnTo>
                  <a:pt x="110" y="322"/>
                </a:lnTo>
                <a:lnTo>
                  <a:pt x="110" y="245"/>
                </a:lnTo>
                <a:lnTo>
                  <a:pt x="110" y="144"/>
                </a:lnTo>
                <a:lnTo>
                  <a:pt x="110" y="235"/>
                </a:lnTo>
                <a:lnTo>
                  <a:pt x="115" y="231"/>
                </a:lnTo>
                <a:lnTo>
                  <a:pt x="120" y="231"/>
                </a:lnTo>
                <a:lnTo>
                  <a:pt x="120" y="226"/>
                </a:lnTo>
                <a:lnTo>
                  <a:pt x="125" y="221"/>
                </a:lnTo>
                <a:lnTo>
                  <a:pt x="130" y="216"/>
                </a:lnTo>
                <a:lnTo>
                  <a:pt x="134" y="211"/>
                </a:lnTo>
                <a:lnTo>
                  <a:pt x="139" y="207"/>
                </a:lnTo>
                <a:lnTo>
                  <a:pt x="139" y="202"/>
                </a:lnTo>
                <a:lnTo>
                  <a:pt x="139" y="192"/>
                </a:lnTo>
                <a:lnTo>
                  <a:pt x="139" y="130"/>
                </a:lnTo>
                <a:lnTo>
                  <a:pt x="139" y="125"/>
                </a:lnTo>
                <a:lnTo>
                  <a:pt x="139" y="120"/>
                </a:lnTo>
                <a:lnTo>
                  <a:pt x="139" y="115"/>
                </a:lnTo>
                <a:lnTo>
                  <a:pt x="139" y="111"/>
                </a:lnTo>
                <a:lnTo>
                  <a:pt x="134" y="106"/>
                </a:lnTo>
                <a:lnTo>
                  <a:pt x="130" y="106"/>
                </a:lnTo>
                <a:lnTo>
                  <a:pt x="125" y="101"/>
                </a:lnTo>
                <a:lnTo>
                  <a:pt x="115" y="96"/>
                </a:lnTo>
              </a:path>
            </a:pathLst>
          </a:custGeom>
          <a:solidFill>
            <a:schemeClr val="accent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11" name="Freeform 187"/>
          <p:cNvSpPr>
            <a:spLocks noChangeAspect="1"/>
          </p:cNvSpPr>
          <p:nvPr/>
        </p:nvSpPr>
        <p:spPr bwMode="auto">
          <a:xfrm>
            <a:off x="3148013" y="5693683"/>
            <a:ext cx="158750" cy="442912"/>
          </a:xfrm>
          <a:custGeom>
            <a:avLst/>
            <a:gdLst>
              <a:gd name="T0" fmla="*/ 110 w 139"/>
              <a:gd name="T1" fmla="*/ 96 h 346"/>
              <a:gd name="T2" fmla="*/ 96 w 139"/>
              <a:gd name="T3" fmla="*/ 87 h 346"/>
              <a:gd name="T4" fmla="*/ 91 w 139"/>
              <a:gd name="T5" fmla="*/ 82 h 346"/>
              <a:gd name="T6" fmla="*/ 91 w 139"/>
              <a:gd name="T7" fmla="*/ 72 h 346"/>
              <a:gd name="T8" fmla="*/ 96 w 139"/>
              <a:gd name="T9" fmla="*/ 67 h 346"/>
              <a:gd name="T10" fmla="*/ 106 w 139"/>
              <a:gd name="T11" fmla="*/ 58 h 346"/>
              <a:gd name="T12" fmla="*/ 106 w 139"/>
              <a:gd name="T13" fmla="*/ 48 h 346"/>
              <a:gd name="T14" fmla="*/ 106 w 139"/>
              <a:gd name="T15" fmla="*/ 43 h 346"/>
              <a:gd name="T16" fmla="*/ 101 w 139"/>
              <a:gd name="T17" fmla="*/ 24 h 346"/>
              <a:gd name="T18" fmla="*/ 91 w 139"/>
              <a:gd name="T19" fmla="*/ 10 h 346"/>
              <a:gd name="T20" fmla="*/ 77 w 139"/>
              <a:gd name="T21" fmla="*/ 0 h 346"/>
              <a:gd name="T22" fmla="*/ 62 w 139"/>
              <a:gd name="T23" fmla="*/ 0 h 346"/>
              <a:gd name="T24" fmla="*/ 48 w 139"/>
              <a:gd name="T25" fmla="*/ 10 h 346"/>
              <a:gd name="T26" fmla="*/ 38 w 139"/>
              <a:gd name="T27" fmla="*/ 24 h 346"/>
              <a:gd name="T28" fmla="*/ 34 w 139"/>
              <a:gd name="T29" fmla="*/ 43 h 346"/>
              <a:gd name="T30" fmla="*/ 34 w 139"/>
              <a:gd name="T31" fmla="*/ 48 h 346"/>
              <a:gd name="T32" fmla="*/ 38 w 139"/>
              <a:gd name="T33" fmla="*/ 58 h 346"/>
              <a:gd name="T34" fmla="*/ 43 w 139"/>
              <a:gd name="T35" fmla="*/ 67 h 346"/>
              <a:gd name="T36" fmla="*/ 48 w 139"/>
              <a:gd name="T37" fmla="*/ 72 h 346"/>
              <a:gd name="T38" fmla="*/ 48 w 139"/>
              <a:gd name="T39" fmla="*/ 82 h 346"/>
              <a:gd name="T40" fmla="*/ 48 w 139"/>
              <a:gd name="T41" fmla="*/ 87 h 346"/>
              <a:gd name="T42" fmla="*/ 34 w 139"/>
              <a:gd name="T43" fmla="*/ 96 h 346"/>
              <a:gd name="T44" fmla="*/ 19 w 139"/>
              <a:gd name="T45" fmla="*/ 101 h 346"/>
              <a:gd name="T46" fmla="*/ 5 w 139"/>
              <a:gd name="T47" fmla="*/ 111 h 346"/>
              <a:gd name="T48" fmla="*/ 0 w 139"/>
              <a:gd name="T49" fmla="*/ 125 h 346"/>
              <a:gd name="T50" fmla="*/ 0 w 139"/>
              <a:gd name="T51" fmla="*/ 130 h 346"/>
              <a:gd name="T52" fmla="*/ 0 w 139"/>
              <a:gd name="T53" fmla="*/ 202 h 346"/>
              <a:gd name="T54" fmla="*/ 10 w 139"/>
              <a:gd name="T55" fmla="*/ 221 h 346"/>
              <a:gd name="T56" fmla="*/ 24 w 139"/>
              <a:gd name="T57" fmla="*/ 231 h 346"/>
              <a:gd name="T58" fmla="*/ 29 w 139"/>
              <a:gd name="T59" fmla="*/ 235 h 346"/>
              <a:gd name="T60" fmla="*/ 29 w 139"/>
              <a:gd name="T61" fmla="*/ 322 h 346"/>
              <a:gd name="T62" fmla="*/ 29 w 139"/>
              <a:gd name="T63" fmla="*/ 331 h 346"/>
              <a:gd name="T64" fmla="*/ 34 w 139"/>
              <a:gd name="T65" fmla="*/ 341 h 346"/>
              <a:gd name="T66" fmla="*/ 43 w 139"/>
              <a:gd name="T67" fmla="*/ 346 h 346"/>
              <a:gd name="T68" fmla="*/ 48 w 139"/>
              <a:gd name="T69" fmla="*/ 346 h 346"/>
              <a:gd name="T70" fmla="*/ 58 w 139"/>
              <a:gd name="T71" fmla="*/ 346 h 346"/>
              <a:gd name="T72" fmla="*/ 67 w 139"/>
              <a:gd name="T73" fmla="*/ 336 h 346"/>
              <a:gd name="T74" fmla="*/ 67 w 139"/>
              <a:gd name="T75" fmla="*/ 327 h 346"/>
              <a:gd name="T76" fmla="*/ 72 w 139"/>
              <a:gd name="T77" fmla="*/ 192 h 346"/>
              <a:gd name="T78" fmla="*/ 72 w 139"/>
              <a:gd name="T79" fmla="*/ 327 h 346"/>
              <a:gd name="T80" fmla="*/ 77 w 139"/>
              <a:gd name="T81" fmla="*/ 336 h 346"/>
              <a:gd name="T82" fmla="*/ 82 w 139"/>
              <a:gd name="T83" fmla="*/ 346 h 346"/>
              <a:gd name="T84" fmla="*/ 91 w 139"/>
              <a:gd name="T85" fmla="*/ 346 h 346"/>
              <a:gd name="T86" fmla="*/ 96 w 139"/>
              <a:gd name="T87" fmla="*/ 346 h 346"/>
              <a:gd name="T88" fmla="*/ 106 w 139"/>
              <a:gd name="T89" fmla="*/ 341 h 346"/>
              <a:gd name="T90" fmla="*/ 110 w 139"/>
              <a:gd name="T91" fmla="*/ 331 h 346"/>
              <a:gd name="T92" fmla="*/ 110 w 139"/>
              <a:gd name="T93" fmla="*/ 245 h 346"/>
              <a:gd name="T94" fmla="*/ 110 w 139"/>
              <a:gd name="T95" fmla="*/ 235 h 346"/>
              <a:gd name="T96" fmla="*/ 120 w 139"/>
              <a:gd name="T97" fmla="*/ 231 h 346"/>
              <a:gd name="T98" fmla="*/ 130 w 139"/>
              <a:gd name="T99" fmla="*/ 216 h 346"/>
              <a:gd name="T100" fmla="*/ 139 w 139"/>
              <a:gd name="T101" fmla="*/ 202 h 346"/>
              <a:gd name="T102" fmla="*/ 139 w 139"/>
              <a:gd name="T103" fmla="*/ 130 h 346"/>
              <a:gd name="T104" fmla="*/ 139 w 139"/>
              <a:gd name="T105" fmla="*/ 125 h 346"/>
              <a:gd name="T106" fmla="*/ 139 w 139"/>
              <a:gd name="T107" fmla="*/ 111 h 346"/>
              <a:gd name="T108" fmla="*/ 125 w 139"/>
              <a:gd name="T109" fmla="*/ 101 h 3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"/>
              <a:gd name="T166" fmla="*/ 0 h 346"/>
              <a:gd name="T167" fmla="*/ 139 w 139"/>
              <a:gd name="T168" fmla="*/ 346 h 3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" h="346">
                <a:moveTo>
                  <a:pt x="115" y="96"/>
                </a:moveTo>
                <a:lnTo>
                  <a:pt x="115" y="96"/>
                </a:lnTo>
                <a:lnTo>
                  <a:pt x="110" y="96"/>
                </a:lnTo>
                <a:lnTo>
                  <a:pt x="106" y="91"/>
                </a:lnTo>
                <a:lnTo>
                  <a:pt x="101" y="91"/>
                </a:lnTo>
                <a:lnTo>
                  <a:pt x="96" y="87"/>
                </a:lnTo>
                <a:lnTo>
                  <a:pt x="91" y="82"/>
                </a:lnTo>
                <a:lnTo>
                  <a:pt x="91" y="77"/>
                </a:lnTo>
                <a:lnTo>
                  <a:pt x="91" y="72"/>
                </a:lnTo>
                <a:lnTo>
                  <a:pt x="96" y="72"/>
                </a:lnTo>
                <a:lnTo>
                  <a:pt x="96" y="67"/>
                </a:lnTo>
                <a:lnTo>
                  <a:pt x="101" y="63"/>
                </a:lnTo>
                <a:lnTo>
                  <a:pt x="106" y="58"/>
                </a:lnTo>
                <a:lnTo>
                  <a:pt x="106" y="53"/>
                </a:lnTo>
                <a:lnTo>
                  <a:pt x="106" y="48"/>
                </a:lnTo>
                <a:lnTo>
                  <a:pt x="106" y="43"/>
                </a:lnTo>
                <a:lnTo>
                  <a:pt x="106" y="34"/>
                </a:lnTo>
                <a:lnTo>
                  <a:pt x="106" y="29"/>
                </a:lnTo>
                <a:lnTo>
                  <a:pt x="101" y="24"/>
                </a:lnTo>
                <a:lnTo>
                  <a:pt x="101" y="19"/>
                </a:lnTo>
                <a:lnTo>
                  <a:pt x="96" y="15"/>
                </a:lnTo>
                <a:lnTo>
                  <a:pt x="91" y="10"/>
                </a:lnTo>
                <a:lnTo>
                  <a:pt x="86" y="5"/>
                </a:lnTo>
                <a:lnTo>
                  <a:pt x="82" y="5"/>
                </a:lnTo>
                <a:lnTo>
                  <a:pt x="77" y="0"/>
                </a:lnTo>
                <a:lnTo>
                  <a:pt x="72" y="0"/>
                </a:lnTo>
                <a:lnTo>
                  <a:pt x="62" y="0"/>
                </a:lnTo>
                <a:lnTo>
                  <a:pt x="58" y="5"/>
                </a:lnTo>
                <a:lnTo>
                  <a:pt x="53" y="5"/>
                </a:lnTo>
                <a:lnTo>
                  <a:pt x="48" y="10"/>
                </a:lnTo>
                <a:lnTo>
                  <a:pt x="43" y="15"/>
                </a:lnTo>
                <a:lnTo>
                  <a:pt x="38" y="19"/>
                </a:lnTo>
                <a:lnTo>
                  <a:pt x="38" y="24"/>
                </a:lnTo>
                <a:lnTo>
                  <a:pt x="34" y="29"/>
                </a:lnTo>
                <a:lnTo>
                  <a:pt x="34" y="34"/>
                </a:lnTo>
                <a:lnTo>
                  <a:pt x="34" y="43"/>
                </a:lnTo>
                <a:lnTo>
                  <a:pt x="34" y="48"/>
                </a:lnTo>
                <a:lnTo>
                  <a:pt x="34" y="53"/>
                </a:lnTo>
                <a:lnTo>
                  <a:pt x="38" y="58"/>
                </a:lnTo>
                <a:lnTo>
                  <a:pt x="38" y="63"/>
                </a:lnTo>
                <a:lnTo>
                  <a:pt x="43" y="67"/>
                </a:lnTo>
                <a:lnTo>
                  <a:pt x="48" y="72"/>
                </a:lnTo>
                <a:lnTo>
                  <a:pt x="48" y="77"/>
                </a:lnTo>
                <a:lnTo>
                  <a:pt x="48" y="82"/>
                </a:lnTo>
                <a:lnTo>
                  <a:pt x="48" y="87"/>
                </a:lnTo>
                <a:lnTo>
                  <a:pt x="43" y="91"/>
                </a:lnTo>
                <a:lnTo>
                  <a:pt x="38" y="91"/>
                </a:lnTo>
                <a:lnTo>
                  <a:pt x="34" y="96"/>
                </a:lnTo>
                <a:lnTo>
                  <a:pt x="29" y="96"/>
                </a:lnTo>
                <a:lnTo>
                  <a:pt x="19" y="101"/>
                </a:lnTo>
                <a:lnTo>
                  <a:pt x="14" y="106"/>
                </a:lnTo>
                <a:lnTo>
                  <a:pt x="10" y="106"/>
                </a:lnTo>
                <a:lnTo>
                  <a:pt x="5" y="111"/>
                </a:lnTo>
                <a:lnTo>
                  <a:pt x="5" y="115"/>
                </a:lnTo>
                <a:lnTo>
                  <a:pt x="0" y="120"/>
                </a:lnTo>
                <a:lnTo>
                  <a:pt x="0" y="125"/>
                </a:lnTo>
                <a:lnTo>
                  <a:pt x="0" y="130"/>
                </a:lnTo>
                <a:lnTo>
                  <a:pt x="0" y="192"/>
                </a:lnTo>
                <a:lnTo>
                  <a:pt x="0" y="202"/>
                </a:lnTo>
                <a:lnTo>
                  <a:pt x="5" y="207"/>
                </a:lnTo>
                <a:lnTo>
                  <a:pt x="10" y="211"/>
                </a:lnTo>
                <a:lnTo>
                  <a:pt x="10" y="221"/>
                </a:lnTo>
                <a:lnTo>
                  <a:pt x="14" y="221"/>
                </a:lnTo>
                <a:lnTo>
                  <a:pt x="19" y="226"/>
                </a:lnTo>
                <a:lnTo>
                  <a:pt x="24" y="231"/>
                </a:lnTo>
                <a:lnTo>
                  <a:pt x="29" y="231"/>
                </a:lnTo>
                <a:lnTo>
                  <a:pt x="29" y="235"/>
                </a:lnTo>
                <a:lnTo>
                  <a:pt x="29" y="144"/>
                </a:lnTo>
                <a:lnTo>
                  <a:pt x="29" y="245"/>
                </a:lnTo>
                <a:lnTo>
                  <a:pt x="29" y="322"/>
                </a:lnTo>
                <a:lnTo>
                  <a:pt x="29" y="327"/>
                </a:lnTo>
                <a:lnTo>
                  <a:pt x="29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6"/>
                </a:lnTo>
                <a:lnTo>
                  <a:pt x="43" y="346"/>
                </a:lnTo>
                <a:lnTo>
                  <a:pt x="48" y="346"/>
                </a:lnTo>
                <a:lnTo>
                  <a:pt x="53" y="346"/>
                </a:lnTo>
                <a:lnTo>
                  <a:pt x="58" y="346"/>
                </a:lnTo>
                <a:lnTo>
                  <a:pt x="62" y="341"/>
                </a:lnTo>
                <a:lnTo>
                  <a:pt x="67" y="336"/>
                </a:lnTo>
                <a:lnTo>
                  <a:pt x="67" y="331"/>
                </a:lnTo>
                <a:lnTo>
                  <a:pt x="67" y="327"/>
                </a:lnTo>
                <a:lnTo>
                  <a:pt x="72" y="322"/>
                </a:lnTo>
                <a:lnTo>
                  <a:pt x="72" y="192"/>
                </a:lnTo>
                <a:lnTo>
                  <a:pt x="72" y="322"/>
                </a:lnTo>
                <a:lnTo>
                  <a:pt x="72" y="327"/>
                </a:lnTo>
                <a:lnTo>
                  <a:pt x="72" y="331"/>
                </a:lnTo>
                <a:lnTo>
                  <a:pt x="72" y="336"/>
                </a:lnTo>
                <a:lnTo>
                  <a:pt x="77" y="336"/>
                </a:lnTo>
                <a:lnTo>
                  <a:pt x="77" y="341"/>
                </a:lnTo>
                <a:lnTo>
                  <a:pt x="82" y="346"/>
                </a:lnTo>
                <a:lnTo>
                  <a:pt x="86" y="346"/>
                </a:lnTo>
                <a:lnTo>
                  <a:pt x="91" y="346"/>
                </a:lnTo>
                <a:lnTo>
                  <a:pt x="96" y="346"/>
                </a:lnTo>
                <a:lnTo>
                  <a:pt x="101" y="346"/>
                </a:lnTo>
                <a:lnTo>
                  <a:pt x="101" y="341"/>
                </a:lnTo>
                <a:lnTo>
                  <a:pt x="106" y="341"/>
                </a:lnTo>
                <a:lnTo>
                  <a:pt x="106" y="336"/>
                </a:lnTo>
                <a:lnTo>
                  <a:pt x="110" y="336"/>
                </a:lnTo>
                <a:lnTo>
                  <a:pt x="110" y="331"/>
                </a:lnTo>
                <a:lnTo>
                  <a:pt x="110" y="327"/>
                </a:lnTo>
                <a:lnTo>
                  <a:pt x="110" y="322"/>
                </a:lnTo>
                <a:lnTo>
                  <a:pt x="110" y="245"/>
                </a:lnTo>
                <a:lnTo>
                  <a:pt x="110" y="144"/>
                </a:lnTo>
                <a:lnTo>
                  <a:pt x="110" y="235"/>
                </a:lnTo>
                <a:lnTo>
                  <a:pt x="115" y="231"/>
                </a:lnTo>
                <a:lnTo>
                  <a:pt x="120" y="231"/>
                </a:lnTo>
                <a:lnTo>
                  <a:pt x="120" y="226"/>
                </a:lnTo>
                <a:lnTo>
                  <a:pt x="125" y="221"/>
                </a:lnTo>
                <a:lnTo>
                  <a:pt x="130" y="216"/>
                </a:lnTo>
                <a:lnTo>
                  <a:pt x="134" y="211"/>
                </a:lnTo>
                <a:lnTo>
                  <a:pt x="139" y="207"/>
                </a:lnTo>
                <a:lnTo>
                  <a:pt x="139" y="202"/>
                </a:lnTo>
                <a:lnTo>
                  <a:pt x="139" y="192"/>
                </a:lnTo>
                <a:lnTo>
                  <a:pt x="139" y="130"/>
                </a:lnTo>
                <a:lnTo>
                  <a:pt x="139" y="125"/>
                </a:lnTo>
                <a:lnTo>
                  <a:pt x="139" y="120"/>
                </a:lnTo>
                <a:lnTo>
                  <a:pt x="139" y="115"/>
                </a:lnTo>
                <a:lnTo>
                  <a:pt x="139" y="111"/>
                </a:lnTo>
                <a:lnTo>
                  <a:pt x="134" y="106"/>
                </a:lnTo>
                <a:lnTo>
                  <a:pt x="130" y="106"/>
                </a:lnTo>
                <a:lnTo>
                  <a:pt x="125" y="101"/>
                </a:lnTo>
                <a:lnTo>
                  <a:pt x="115" y="96"/>
                </a:lnTo>
              </a:path>
            </a:pathLst>
          </a:custGeom>
          <a:solidFill>
            <a:schemeClr val="accent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12" name="Freeform 188"/>
          <p:cNvSpPr>
            <a:spLocks noChangeAspect="1"/>
          </p:cNvSpPr>
          <p:nvPr/>
        </p:nvSpPr>
        <p:spPr bwMode="auto">
          <a:xfrm>
            <a:off x="2727325" y="6073095"/>
            <a:ext cx="160338" cy="444500"/>
          </a:xfrm>
          <a:custGeom>
            <a:avLst/>
            <a:gdLst>
              <a:gd name="T0" fmla="*/ 110 w 139"/>
              <a:gd name="T1" fmla="*/ 96 h 346"/>
              <a:gd name="T2" fmla="*/ 96 w 139"/>
              <a:gd name="T3" fmla="*/ 87 h 346"/>
              <a:gd name="T4" fmla="*/ 91 w 139"/>
              <a:gd name="T5" fmla="*/ 82 h 346"/>
              <a:gd name="T6" fmla="*/ 91 w 139"/>
              <a:gd name="T7" fmla="*/ 72 h 346"/>
              <a:gd name="T8" fmla="*/ 96 w 139"/>
              <a:gd name="T9" fmla="*/ 67 h 346"/>
              <a:gd name="T10" fmla="*/ 106 w 139"/>
              <a:gd name="T11" fmla="*/ 58 h 346"/>
              <a:gd name="T12" fmla="*/ 106 w 139"/>
              <a:gd name="T13" fmla="*/ 48 h 346"/>
              <a:gd name="T14" fmla="*/ 106 w 139"/>
              <a:gd name="T15" fmla="*/ 43 h 346"/>
              <a:gd name="T16" fmla="*/ 101 w 139"/>
              <a:gd name="T17" fmla="*/ 24 h 346"/>
              <a:gd name="T18" fmla="*/ 91 w 139"/>
              <a:gd name="T19" fmla="*/ 10 h 346"/>
              <a:gd name="T20" fmla="*/ 77 w 139"/>
              <a:gd name="T21" fmla="*/ 0 h 346"/>
              <a:gd name="T22" fmla="*/ 62 w 139"/>
              <a:gd name="T23" fmla="*/ 0 h 346"/>
              <a:gd name="T24" fmla="*/ 48 w 139"/>
              <a:gd name="T25" fmla="*/ 10 h 346"/>
              <a:gd name="T26" fmla="*/ 38 w 139"/>
              <a:gd name="T27" fmla="*/ 24 h 346"/>
              <a:gd name="T28" fmla="*/ 34 w 139"/>
              <a:gd name="T29" fmla="*/ 43 h 346"/>
              <a:gd name="T30" fmla="*/ 34 w 139"/>
              <a:gd name="T31" fmla="*/ 48 h 346"/>
              <a:gd name="T32" fmla="*/ 38 w 139"/>
              <a:gd name="T33" fmla="*/ 58 h 346"/>
              <a:gd name="T34" fmla="*/ 43 w 139"/>
              <a:gd name="T35" fmla="*/ 67 h 346"/>
              <a:gd name="T36" fmla="*/ 48 w 139"/>
              <a:gd name="T37" fmla="*/ 72 h 346"/>
              <a:gd name="T38" fmla="*/ 48 w 139"/>
              <a:gd name="T39" fmla="*/ 82 h 346"/>
              <a:gd name="T40" fmla="*/ 48 w 139"/>
              <a:gd name="T41" fmla="*/ 87 h 346"/>
              <a:gd name="T42" fmla="*/ 34 w 139"/>
              <a:gd name="T43" fmla="*/ 96 h 346"/>
              <a:gd name="T44" fmla="*/ 19 w 139"/>
              <a:gd name="T45" fmla="*/ 101 h 346"/>
              <a:gd name="T46" fmla="*/ 5 w 139"/>
              <a:gd name="T47" fmla="*/ 111 h 346"/>
              <a:gd name="T48" fmla="*/ 0 w 139"/>
              <a:gd name="T49" fmla="*/ 125 h 346"/>
              <a:gd name="T50" fmla="*/ 0 w 139"/>
              <a:gd name="T51" fmla="*/ 130 h 346"/>
              <a:gd name="T52" fmla="*/ 0 w 139"/>
              <a:gd name="T53" fmla="*/ 202 h 346"/>
              <a:gd name="T54" fmla="*/ 10 w 139"/>
              <a:gd name="T55" fmla="*/ 221 h 346"/>
              <a:gd name="T56" fmla="*/ 24 w 139"/>
              <a:gd name="T57" fmla="*/ 231 h 346"/>
              <a:gd name="T58" fmla="*/ 29 w 139"/>
              <a:gd name="T59" fmla="*/ 235 h 346"/>
              <a:gd name="T60" fmla="*/ 29 w 139"/>
              <a:gd name="T61" fmla="*/ 322 h 346"/>
              <a:gd name="T62" fmla="*/ 29 w 139"/>
              <a:gd name="T63" fmla="*/ 331 h 346"/>
              <a:gd name="T64" fmla="*/ 34 w 139"/>
              <a:gd name="T65" fmla="*/ 341 h 346"/>
              <a:gd name="T66" fmla="*/ 43 w 139"/>
              <a:gd name="T67" fmla="*/ 346 h 346"/>
              <a:gd name="T68" fmla="*/ 48 w 139"/>
              <a:gd name="T69" fmla="*/ 346 h 346"/>
              <a:gd name="T70" fmla="*/ 58 w 139"/>
              <a:gd name="T71" fmla="*/ 346 h 346"/>
              <a:gd name="T72" fmla="*/ 67 w 139"/>
              <a:gd name="T73" fmla="*/ 336 h 346"/>
              <a:gd name="T74" fmla="*/ 67 w 139"/>
              <a:gd name="T75" fmla="*/ 327 h 346"/>
              <a:gd name="T76" fmla="*/ 72 w 139"/>
              <a:gd name="T77" fmla="*/ 192 h 346"/>
              <a:gd name="T78" fmla="*/ 72 w 139"/>
              <a:gd name="T79" fmla="*/ 327 h 346"/>
              <a:gd name="T80" fmla="*/ 77 w 139"/>
              <a:gd name="T81" fmla="*/ 336 h 346"/>
              <a:gd name="T82" fmla="*/ 82 w 139"/>
              <a:gd name="T83" fmla="*/ 346 h 346"/>
              <a:gd name="T84" fmla="*/ 91 w 139"/>
              <a:gd name="T85" fmla="*/ 346 h 346"/>
              <a:gd name="T86" fmla="*/ 96 w 139"/>
              <a:gd name="T87" fmla="*/ 346 h 346"/>
              <a:gd name="T88" fmla="*/ 106 w 139"/>
              <a:gd name="T89" fmla="*/ 341 h 346"/>
              <a:gd name="T90" fmla="*/ 110 w 139"/>
              <a:gd name="T91" fmla="*/ 331 h 346"/>
              <a:gd name="T92" fmla="*/ 110 w 139"/>
              <a:gd name="T93" fmla="*/ 245 h 346"/>
              <a:gd name="T94" fmla="*/ 110 w 139"/>
              <a:gd name="T95" fmla="*/ 235 h 346"/>
              <a:gd name="T96" fmla="*/ 120 w 139"/>
              <a:gd name="T97" fmla="*/ 231 h 346"/>
              <a:gd name="T98" fmla="*/ 130 w 139"/>
              <a:gd name="T99" fmla="*/ 216 h 346"/>
              <a:gd name="T100" fmla="*/ 139 w 139"/>
              <a:gd name="T101" fmla="*/ 202 h 346"/>
              <a:gd name="T102" fmla="*/ 139 w 139"/>
              <a:gd name="T103" fmla="*/ 130 h 346"/>
              <a:gd name="T104" fmla="*/ 139 w 139"/>
              <a:gd name="T105" fmla="*/ 125 h 346"/>
              <a:gd name="T106" fmla="*/ 139 w 139"/>
              <a:gd name="T107" fmla="*/ 111 h 346"/>
              <a:gd name="T108" fmla="*/ 125 w 139"/>
              <a:gd name="T109" fmla="*/ 101 h 34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9"/>
              <a:gd name="T166" fmla="*/ 0 h 346"/>
              <a:gd name="T167" fmla="*/ 139 w 139"/>
              <a:gd name="T168" fmla="*/ 346 h 34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9" h="346">
                <a:moveTo>
                  <a:pt x="115" y="96"/>
                </a:moveTo>
                <a:lnTo>
                  <a:pt x="115" y="96"/>
                </a:lnTo>
                <a:lnTo>
                  <a:pt x="110" y="96"/>
                </a:lnTo>
                <a:lnTo>
                  <a:pt x="106" y="91"/>
                </a:lnTo>
                <a:lnTo>
                  <a:pt x="101" y="91"/>
                </a:lnTo>
                <a:lnTo>
                  <a:pt x="96" y="87"/>
                </a:lnTo>
                <a:lnTo>
                  <a:pt x="91" y="82"/>
                </a:lnTo>
                <a:lnTo>
                  <a:pt x="91" y="77"/>
                </a:lnTo>
                <a:lnTo>
                  <a:pt x="91" y="72"/>
                </a:lnTo>
                <a:lnTo>
                  <a:pt x="96" y="72"/>
                </a:lnTo>
                <a:lnTo>
                  <a:pt x="96" y="67"/>
                </a:lnTo>
                <a:lnTo>
                  <a:pt x="101" y="63"/>
                </a:lnTo>
                <a:lnTo>
                  <a:pt x="106" y="58"/>
                </a:lnTo>
                <a:lnTo>
                  <a:pt x="106" y="53"/>
                </a:lnTo>
                <a:lnTo>
                  <a:pt x="106" y="48"/>
                </a:lnTo>
                <a:lnTo>
                  <a:pt x="106" y="43"/>
                </a:lnTo>
                <a:lnTo>
                  <a:pt x="106" y="34"/>
                </a:lnTo>
                <a:lnTo>
                  <a:pt x="106" y="29"/>
                </a:lnTo>
                <a:lnTo>
                  <a:pt x="101" y="24"/>
                </a:lnTo>
                <a:lnTo>
                  <a:pt x="101" y="19"/>
                </a:lnTo>
                <a:lnTo>
                  <a:pt x="96" y="15"/>
                </a:lnTo>
                <a:lnTo>
                  <a:pt x="91" y="10"/>
                </a:lnTo>
                <a:lnTo>
                  <a:pt x="86" y="5"/>
                </a:lnTo>
                <a:lnTo>
                  <a:pt x="82" y="5"/>
                </a:lnTo>
                <a:lnTo>
                  <a:pt x="77" y="0"/>
                </a:lnTo>
                <a:lnTo>
                  <a:pt x="72" y="0"/>
                </a:lnTo>
                <a:lnTo>
                  <a:pt x="62" y="0"/>
                </a:lnTo>
                <a:lnTo>
                  <a:pt x="58" y="5"/>
                </a:lnTo>
                <a:lnTo>
                  <a:pt x="53" y="5"/>
                </a:lnTo>
                <a:lnTo>
                  <a:pt x="48" y="10"/>
                </a:lnTo>
                <a:lnTo>
                  <a:pt x="43" y="15"/>
                </a:lnTo>
                <a:lnTo>
                  <a:pt x="38" y="19"/>
                </a:lnTo>
                <a:lnTo>
                  <a:pt x="38" y="24"/>
                </a:lnTo>
                <a:lnTo>
                  <a:pt x="34" y="29"/>
                </a:lnTo>
                <a:lnTo>
                  <a:pt x="34" y="34"/>
                </a:lnTo>
                <a:lnTo>
                  <a:pt x="34" y="43"/>
                </a:lnTo>
                <a:lnTo>
                  <a:pt x="34" y="48"/>
                </a:lnTo>
                <a:lnTo>
                  <a:pt x="34" y="53"/>
                </a:lnTo>
                <a:lnTo>
                  <a:pt x="38" y="58"/>
                </a:lnTo>
                <a:lnTo>
                  <a:pt x="38" y="63"/>
                </a:lnTo>
                <a:lnTo>
                  <a:pt x="43" y="67"/>
                </a:lnTo>
                <a:lnTo>
                  <a:pt x="48" y="72"/>
                </a:lnTo>
                <a:lnTo>
                  <a:pt x="48" y="77"/>
                </a:lnTo>
                <a:lnTo>
                  <a:pt x="48" y="82"/>
                </a:lnTo>
                <a:lnTo>
                  <a:pt x="48" y="87"/>
                </a:lnTo>
                <a:lnTo>
                  <a:pt x="43" y="91"/>
                </a:lnTo>
                <a:lnTo>
                  <a:pt x="38" y="91"/>
                </a:lnTo>
                <a:lnTo>
                  <a:pt x="34" y="96"/>
                </a:lnTo>
                <a:lnTo>
                  <a:pt x="29" y="96"/>
                </a:lnTo>
                <a:lnTo>
                  <a:pt x="19" y="101"/>
                </a:lnTo>
                <a:lnTo>
                  <a:pt x="14" y="106"/>
                </a:lnTo>
                <a:lnTo>
                  <a:pt x="10" y="106"/>
                </a:lnTo>
                <a:lnTo>
                  <a:pt x="5" y="111"/>
                </a:lnTo>
                <a:lnTo>
                  <a:pt x="5" y="115"/>
                </a:lnTo>
                <a:lnTo>
                  <a:pt x="0" y="120"/>
                </a:lnTo>
                <a:lnTo>
                  <a:pt x="0" y="125"/>
                </a:lnTo>
                <a:lnTo>
                  <a:pt x="0" y="130"/>
                </a:lnTo>
                <a:lnTo>
                  <a:pt x="0" y="192"/>
                </a:lnTo>
                <a:lnTo>
                  <a:pt x="0" y="202"/>
                </a:lnTo>
                <a:lnTo>
                  <a:pt x="5" y="207"/>
                </a:lnTo>
                <a:lnTo>
                  <a:pt x="10" y="211"/>
                </a:lnTo>
                <a:lnTo>
                  <a:pt x="10" y="221"/>
                </a:lnTo>
                <a:lnTo>
                  <a:pt x="14" y="221"/>
                </a:lnTo>
                <a:lnTo>
                  <a:pt x="19" y="226"/>
                </a:lnTo>
                <a:lnTo>
                  <a:pt x="24" y="231"/>
                </a:lnTo>
                <a:lnTo>
                  <a:pt x="29" y="231"/>
                </a:lnTo>
                <a:lnTo>
                  <a:pt x="29" y="235"/>
                </a:lnTo>
                <a:lnTo>
                  <a:pt x="29" y="144"/>
                </a:lnTo>
                <a:lnTo>
                  <a:pt x="29" y="245"/>
                </a:lnTo>
                <a:lnTo>
                  <a:pt x="29" y="322"/>
                </a:lnTo>
                <a:lnTo>
                  <a:pt x="29" y="327"/>
                </a:lnTo>
                <a:lnTo>
                  <a:pt x="29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6"/>
                </a:lnTo>
                <a:lnTo>
                  <a:pt x="43" y="346"/>
                </a:lnTo>
                <a:lnTo>
                  <a:pt x="48" y="346"/>
                </a:lnTo>
                <a:lnTo>
                  <a:pt x="53" y="346"/>
                </a:lnTo>
                <a:lnTo>
                  <a:pt x="58" y="346"/>
                </a:lnTo>
                <a:lnTo>
                  <a:pt x="62" y="341"/>
                </a:lnTo>
                <a:lnTo>
                  <a:pt x="67" y="336"/>
                </a:lnTo>
                <a:lnTo>
                  <a:pt x="67" y="331"/>
                </a:lnTo>
                <a:lnTo>
                  <a:pt x="67" y="327"/>
                </a:lnTo>
                <a:lnTo>
                  <a:pt x="72" y="322"/>
                </a:lnTo>
                <a:lnTo>
                  <a:pt x="72" y="192"/>
                </a:lnTo>
                <a:lnTo>
                  <a:pt x="72" y="322"/>
                </a:lnTo>
                <a:lnTo>
                  <a:pt x="72" y="327"/>
                </a:lnTo>
                <a:lnTo>
                  <a:pt x="72" y="331"/>
                </a:lnTo>
                <a:lnTo>
                  <a:pt x="72" y="336"/>
                </a:lnTo>
                <a:lnTo>
                  <a:pt x="77" y="336"/>
                </a:lnTo>
                <a:lnTo>
                  <a:pt x="77" y="341"/>
                </a:lnTo>
                <a:lnTo>
                  <a:pt x="82" y="346"/>
                </a:lnTo>
                <a:lnTo>
                  <a:pt x="86" y="346"/>
                </a:lnTo>
                <a:lnTo>
                  <a:pt x="91" y="346"/>
                </a:lnTo>
                <a:lnTo>
                  <a:pt x="96" y="346"/>
                </a:lnTo>
                <a:lnTo>
                  <a:pt x="101" y="346"/>
                </a:lnTo>
                <a:lnTo>
                  <a:pt x="101" y="341"/>
                </a:lnTo>
                <a:lnTo>
                  <a:pt x="106" y="341"/>
                </a:lnTo>
                <a:lnTo>
                  <a:pt x="106" y="336"/>
                </a:lnTo>
                <a:lnTo>
                  <a:pt x="110" y="336"/>
                </a:lnTo>
                <a:lnTo>
                  <a:pt x="110" y="331"/>
                </a:lnTo>
                <a:lnTo>
                  <a:pt x="110" y="327"/>
                </a:lnTo>
                <a:lnTo>
                  <a:pt x="110" y="322"/>
                </a:lnTo>
                <a:lnTo>
                  <a:pt x="110" y="245"/>
                </a:lnTo>
                <a:lnTo>
                  <a:pt x="110" y="144"/>
                </a:lnTo>
                <a:lnTo>
                  <a:pt x="110" y="235"/>
                </a:lnTo>
                <a:lnTo>
                  <a:pt x="115" y="231"/>
                </a:lnTo>
                <a:lnTo>
                  <a:pt x="120" y="231"/>
                </a:lnTo>
                <a:lnTo>
                  <a:pt x="120" y="226"/>
                </a:lnTo>
                <a:lnTo>
                  <a:pt x="125" y="221"/>
                </a:lnTo>
                <a:lnTo>
                  <a:pt x="130" y="216"/>
                </a:lnTo>
                <a:lnTo>
                  <a:pt x="134" y="211"/>
                </a:lnTo>
                <a:lnTo>
                  <a:pt x="139" y="207"/>
                </a:lnTo>
                <a:lnTo>
                  <a:pt x="139" y="202"/>
                </a:lnTo>
                <a:lnTo>
                  <a:pt x="139" y="192"/>
                </a:lnTo>
                <a:lnTo>
                  <a:pt x="139" y="130"/>
                </a:lnTo>
                <a:lnTo>
                  <a:pt x="139" y="125"/>
                </a:lnTo>
                <a:lnTo>
                  <a:pt x="139" y="120"/>
                </a:lnTo>
                <a:lnTo>
                  <a:pt x="139" y="115"/>
                </a:lnTo>
                <a:lnTo>
                  <a:pt x="139" y="111"/>
                </a:lnTo>
                <a:lnTo>
                  <a:pt x="134" y="106"/>
                </a:lnTo>
                <a:lnTo>
                  <a:pt x="130" y="106"/>
                </a:lnTo>
                <a:lnTo>
                  <a:pt x="125" y="101"/>
                </a:lnTo>
                <a:lnTo>
                  <a:pt x="115" y="96"/>
                </a:lnTo>
              </a:path>
            </a:pathLst>
          </a:custGeom>
          <a:solidFill>
            <a:schemeClr val="accent1"/>
          </a:solidFill>
          <a:ln w="793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9" name="Group 189"/>
          <p:cNvGrpSpPr>
            <a:grpSpLocks noChangeAspect="1"/>
          </p:cNvGrpSpPr>
          <p:nvPr/>
        </p:nvGrpSpPr>
        <p:grpSpPr bwMode="auto">
          <a:xfrm>
            <a:off x="2855913" y="4533220"/>
            <a:ext cx="160337" cy="442913"/>
            <a:chOff x="2064" y="960"/>
            <a:chExt cx="140" cy="346"/>
          </a:xfrm>
        </p:grpSpPr>
        <p:sp>
          <p:nvSpPr>
            <p:cNvPr id="18561" name="Freeform 190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62" name="Freeform 191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0" name="Group 192"/>
          <p:cNvGrpSpPr>
            <a:grpSpLocks noChangeAspect="1"/>
          </p:cNvGrpSpPr>
          <p:nvPr/>
        </p:nvGrpSpPr>
        <p:grpSpPr bwMode="auto">
          <a:xfrm>
            <a:off x="3617913" y="4758645"/>
            <a:ext cx="160337" cy="444500"/>
            <a:chOff x="2064" y="960"/>
            <a:chExt cx="140" cy="346"/>
          </a:xfrm>
        </p:grpSpPr>
        <p:sp>
          <p:nvSpPr>
            <p:cNvPr id="18559" name="Freeform 193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60" name="Freeform 194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1" name="Group 195"/>
          <p:cNvGrpSpPr>
            <a:grpSpLocks noChangeAspect="1"/>
          </p:cNvGrpSpPr>
          <p:nvPr/>
        </p:nvGrpSpPr>
        <p:grpSpPr bwMode="auto">
          <a:xfrm>
            <a:off x="2974975" y="5877833"/>
            <a:ext cx="158750" cy="446087"/>
            <a:chOff x="2064" y="960"/>
            <a:chExt cx="140" cy="346"/>
          </a:xfrm>
        </p:grpSpPr>
        <p:sp>
          <p:nvSpPr>
            <p:cNvPr id="18557" name="Freeform 196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8" name="Freeform 197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2" name="Group 198"/>
          <p:cNvGrpSpPr>
            <a:grpSpLocks noChangeAspect="1"/>
          </p:cNvGrpSpPr>
          <p:nvPr/>
        </p:nvGrpSpPr>
        <p:grpSpPr bwMode="auto">
          <a:xfrm>
            <a:off x="3617913" y="6269945"/>
            <a:ext cx="160337" cy="442913"/>
            <a:chOff x="2064" y="960"/>
            <a:chExt cx="140" cy="346"/>
          </a:xfrm>
        </p:grpSpPr>
        <p:sp>
          <p:nvSpPr>
            <p:cNvPr id="18555" name="Freeform 199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6" name="Freeform 200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3" name="Group 201"/>
          <p:cNvGrpSpPr>
            <a:grpSpLocks noChangeAspect="1"/>
          </p:cNvGrpSpPr>
          <p:nvPr/>
        </p:nvGrpSpPr>
        <p:grpSpPr bwMode="auto">
          <a:xfrm>
            <a:off x="3663950" y="5220608"/>
            <a:ext cx="160338" cy="444500"/>
            <a:chOff x="2064" y="960"/>
            <a:chExt cx="140" cy="346"/>
          </a:xfrm>
        </p:grpSpPr>
        <p:sp>
          <p:nvSpPr>
            <p:cNvPr id="18553" name="Freeform 202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4" name="Freeform 203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4" name="Group 204"/>
          <p:cNvGrpSpPr>
            <a:grpSpLocks noChangeAspect="1"/>
          </p:cNvGrpSpPr>
          <p:nvPr/>
        </p:nvGrpSpPr>
        <p:grpSpPr bwMode="auto">
          <a:xfrm>
            <a:off x="4029075" y="5693683"/>
            <a:ext cx="160338" cy="442912"/>
            <a:chOff x="2064" y="960"/>
            <a:chExt cx="140" cy="346"/>
          </a:xfrm>
        </p:grpSpPr>
        <p:sp>
          <p:nvSpPr>
            <p:cNvPr id="18551" name="Freeform 205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2" name="Freeform 206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5" name="Group 207"/>
          <p:cNvGrpSpPr>
            <a:grpSpLocks noChangeAspect="1"/>
          </p:cNvGrpSpPr>
          <p:nvPr/>
        </p:nvGrpSpPr>
        <p:grpSpPr bwMode="auto">
          <a:xfrm>
            <a:off x="2505075" y="6063570"/>
            <a:ext cx="158750" cy="444500"/>
            <a:chOff x="2064" y="960"/>
            <a:chExt cx="140" cy="346"/>
          </a:xfrm>
        </p:grpSpPr>
        <p:sp>
          <p:nvSpPr>
            <p:cNvPr id="18549" name="Freeform 208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50" name="Freeform 209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32" name="Group 210"/>
          <p:cNvGrpSpPr>
            <a:grpSpLocks noChangeAspect="1"/>
          </p:cNvGrpSpPr>
          <p:nvPr/>
        </p:nvGrpSpPr>
        <p:grpSpPr bwMode="auto">
          <a:xfrm>
            <a:off x="2546350" y="4515758"/>
            <a:ext cx="158750" cy="442912"/>
            <a:chOff x="2064" y="960"/>
            <a:chExt cx="140" cy="346"/>
          </a:xfrm>
        </p:grpSpPr>
        <p:sp>
          <p:nvSpPr>
            <p:cNvPr id="18547" name="Freeform 211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8" name="Freeform 212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33" name="Group 213"/>
          <p:cNvGrpSpPr>
            <a:grpSpLocks noChangeAspect="1"/>
          </p:cNvGrpSpPr>
          <p:nvPr/>
        </p:nvGrpSpPr>
        <p:grpSpPr bwMode="auto">
          <a:xfrm>
            <a:off x="5248275" y="6230258"/>
            <a:ext cx="160338" cy="442912"/>
            <a:chOff x="2064" y="960"/>
            <a:chExt cx="140" cy="346"/>
          </a:xfrm>
        </p:grpSpPr>
        <p:sp>
          <p:nvSpPr>
            <p:cNvPr id="18545" name="Freeform 214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6" name="Freeform 215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rgbClr val="000099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34" name="Group 216"/>
          <p:cNvGrpSpPr>
            <a:grpSpLocks noChangeAspect="1"/>
          </p:cNvGrpSpPr>
          <p:nvPr/>
        </p:nvGrpSpPr>
        <p:grpSpPr bwMode="auto">
          <a:xfrm>
            <a:off x="4957763" y="5552395"/>
            <a:ext cx="157162" cy="444500"/>
            <a:chOff x="2064" y="960"/>
            <a:chExt cx="140" cy="346"/>
          </a:xfrm>
        </p:grpSpPr>
        <p:sp>
          <p:nvSpPr>
            <p:cNvPr id="18543" name="Freeform 217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4" name="Freeform 218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38" name="Group 219"/>
          <p:cNvGrpSpPr>
            <a:grpSpLocks noChangeAspect="1"/>
          </p:cNvGrpSpPr>
          <p:nvPr/>
        </p:nvGrpSpPr>
        <p:grpSpPr bwMode="auto">
          <a:xfrm>
            <a:off x="5002213" y="4809445"/>
            <a:ext cx="160337" cy="442913"/>
            <a:chOff x="2064" y="960"/>
            <a:chExt cx="140" cy="346"/>
          </a:xfrm>
        </p:grpSpPr>
        <p:sp>
          <p:nvSpPr>
            <p:cNvPr id="18541" name="Freeform 220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2" name="Freeform 221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chemeClr val="accent1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39" name="Group 222"/>
          <p:cNvGrpSpPr>
            <a:grpSpLocks noChangeAspect="1"/>
          </p:cNvGrpSpPr>
          <p:nvPr/>
        </p:nvGrpSpPr>
        <p:grpSpPr bwMode="auto">
          <a:xfrm>
            <a:off x="6177020" y="3485085"/>
            <a:ext cx="160337" cy="442913"/>
            <a:chOff x="2064" y="960"/>
            <a:chExt cx="140" cy="346"/>
          </a:xfrm>
        </p:grpSpPr>
        <p:sp>
          <p:nvSpPr>
            <p:cNvPr id="18539" name="Freeform 223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40" name="Freeform 224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rgbClr val="00FF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525" name="Text Box 225"/>
          <p:cNvSpPr txBox="1">
            <a:spLocks noChangeAspect="1" noChangeArrowheads="1"/>
          </p:cNvSpPr>
          <p:nvPr/>
        </p:nvSpPr>
        <p:spPr bwMode="auto">
          <a:xfrm>
            <a:off x="5927782" y="2254773"/>
            <a:ext cx="2408238" cy="727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7312" tIns="44450" rIns="87312" bIns="4445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000000"/>
                </a:solidFill>
                <a:latin typeface="Arial" charset="0"/>
              </a:rPr>
              <a:t>Responders and</a:t>
            </a:r>
          </a:p>
          <a:p>
            <a:pPr algn="ctr"/>
            <a:r>
              <a:rPr lang="en-US" sz="1400" b="1">
                <a:solidFill>
                  <a:srgbClr val="000000"/>
                </a:solidFill>
                <a:latin typeface="Arial" charset="0"/>
              </a:rPr>
              <a:t> Patients not Experiencing</a:t>
            </a:r>
          </a:p>
          <a:p>
            <a:pPr algn="ctr"/>
            <a:r>
              <a:rPr lang="en-US" sz="1400" b="1">
                <a:solidFill>
                  <a:srgbClr val="000000"/>
                </a:solidFill>
                <a:latin typeface="Arial" charset="0"/>
              </a:rPr>
              <a:t>Severe Toxicity </a:t>
            </a:r>
            <a:endParaRPr lang="en-US" sz="1600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8440" name="Group 226"/>
          <p:cNvGrpSpPr>
            <a:grpSpLocks noChangeAspect="1"/>
          </p:cNvGrpSpPr>
          <p:nvPr/>
        </p:nvGrpSpPr>
        <p:grpSpPr bwMode="auto">
          <a:xfrm>
            <a:off x="5924607" y="3207273"/>
            <a:ext cx="158750" cy="442912"/>
            <a:chOff x="2064" y="960"/>
            <a:chExt cx="140" cy="346"/>
          </a:xfrm>
        </p:grpSpPr>
        <p:sp>
          <p:nvSpPr>
            <p:cNvPr id="18537" name="Freeform 227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8" name="Freeform 228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rgbClr val="00FF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527" name="Line 229"/>
          <p:cNvSpPr>
            <a:spLocks noChangeAspect="1" noChangeShapeType="1"/>
          </p:cNvSpPr>
          <p:nvPr/>
        </p:nvSpPr>
        <p:spPr bwMode="auto">
          <a:xfrm rot="5400000" flipH="1">
            <a:off x="5396764" y="2274616"/>
            <a:ext cx="379412" cy="5937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441" name="Group 230"/>
          <p:cNvGrpSpPr>
            <a:grpSpLocks noChangeAspect="1"/>
          </p:cNvGrpSpPr>
          <p:nvPr/>
        </p:nvGrpSpPr>
        <p:grpSpPr bwMode="auto">
          <a:xfrm>
            <a:off x="7427970" y="3312048"/>
            <a:ext cx="158750" cy="442912"/>
            <a:chOff x="2064" y="960"/>
            <a:chExt cx="140" cy="346"/>
          </a:xfrm>
        </p:grpSpPr>
        <p:sp>
          <p:nvSpPr>
            <p:cNvPr id="18535" name="Freeform 231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6" name="Freeform 232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42" name="Group 233"/>
          <p:cNvGrpSpPr>
            <a:grpSpLocks noChangeAspect="1"/>
          </p:cNvGrpSpPr>
          <p:nvPr/>
        </p:nvGrpSpPr>
        <p:grpSpPr bwMode="auto">
          <a:xfrm>
            <a:off x="7739120" y="3319985"/>
            <a:ext cx="160337" cy="442913"/>
            <a:chOff x="2064" y="960"/>
            <a:chExt cx="140" cy="346"/>
          </a:xfrm>
        </p:grpSpPr>
        <p:sp>
          <p:nvSpPr>
            <p:cNvPr id="18533" name="Freeform 234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4" name="Freeform 235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rgbClr val="FF9933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43" name="Group 236"/>
          <p:cNvGrpSpPr>
            <a:grpSpLocks noChangeAspect="1"/>
          </p:cNvGrpSpPr>
          <p:nvPr/>
        </p:nvGrpSpPr>
        <p:grpSpPr bwMode="auto">
          <a:xfrm>
            <a:off x="6489757" y="3654948"/>
            <a:ext cx="161925" cy="442912"/>
            <a:chOff x="2064" y="960"/>
            <a:chExt cx="140" cy="346"/>
          </a:xfrm>
        </p:grpSpPr>
        <p:sp>
          <p:nvSpPr>
            <p:cNvPr id="18531" name="Freeform 237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32" name="Freeform 238"/>
            <p:cNvSpPr>
              <a:spLocks noChangeAspect="1"/>
            </p:cNvSpPr>
            <p:nvPr/>
          </p:nvSpPr>
          <p:spPr bwMode="auto">
            <a:xfrm>
              <a:off x="2064" y="960"/>
              <a:ext cx="140" cy="346"/>
            </a:xfrm>
            <a:custGeom>
              <a:avLst/>
              <a:gdLst>
                <a:gd name="T0" fmla="*/ 111 w 140"/>
                <a:gd name="T1" fmla="*/ 96 h 346"/>
                <a:gd name="T2" fmla="*/ 96 w 140"/>
                <a:gd name="T3" fmla="*/ 87 h 346"/>
                <a:gd name="T4" fmla="*/ 92 w 140"/>
                <a:gd name="T5" fmla="*/ 82 h 346"/>
                <a:gd name="T6" fmla="*/ 92 w 140"/>
                <a:gd name="T7" fmla="*/ 72 h 346"/>
                <a:gd name="T8" fmla="*/ 101 w 140"/>
                <a:gd name="T9" fmla="*/ 67 h 346"/>
                <a:gd name="T10" fmla="*/ 106 w 140"/>
                <a:gd name="T11" fmla="*/ 58 h 346"/>
                <a:gd name="T12" fmla="*/ 106 w 140"/>
                <a:gd name="T13" fmla="*/ 48 h 346"/>
                <a:gd name="T14" fmla="*/ 106 w 140"/>
                <a:gd name="T15" fmla="*/ 43 h 346"/>
                <a:gd name="T16" fmla="*/ 106 w 140"/>
                <a:gd name="T17" fmla="*/ 24 h 346"/>
                <a:gd name="T18" fmla="*/ 92 w 140"/>
                <a:gd name="T19" fmla="*/ 10 h 346"/>
                <a:gd name="T20" fmla="*/ 77 w 140"/>
                <a:gd name="T21" fmla="*/ 0 h 346"/>
                <a:gd name="T22" fmla="*/ 68 w 140"/>
                <a:gd name="T23" fmla="*/ 0 h 346"/>
                <a:gd name="T24" fmla="*/ 48 w 140"/>
                <a:gd name="T25" fmla="*/ 10 h 346"/>
                <a:gd name="T26" fmla="*/ 39 w 140"/>
                <a:gd name="T27" fmla="*/ 24 h 346"/>
                <a:gd name="T28" fmla="*/ 34 w 140"/>
                <a:gd name="T29" fmla="*/ 43 h 346"/>
                <a:gd name="T30" fmla="*/ 34 w 140"/>
                <a:gd name="T31" fmla="*/ 48 h 346"/>
                <a:gd name="T32" fmla="*/ 39 w 140"/>
                <a:gd name="T33" fmla="*/ 58 h 346"/>
                <a:gd name="T34" fmla="*/ 44 w 140"/>
                <a:gd name="T35" fmla="*/ 67 h 346"/>
                <a:gd name="T36" fmla="*/ 48 w 140"/>
                <a:gd name="T37" fmla="*/ 72 h 346"/>
                <a:gd name="T38" fmla="*/ 48 w 140"/>
                <a:gd name="T39" fmla="*/ 82 h 346"/>
                <a:gd name="T40" fmla="*/ 48 w 140"/>
                <a:gd name="T41" fmla="*/ 87 h 346"/>
                <a:gd name="T42" fmla="*/ 34 w 140"/>
                <a:gd name="T43" fmla="*/ 96 h 346"/>
                <a:gd name="T44" fmla="*/ 20 w 140"/>
                <a:gd name="T45" fmla="*/ 101 h 346"/>
                <a:gd name="T46" fmla="*/ 5 w 140"/>
                <a:gd name="T47" fmla="*/ 111 h 346"/>
                <a:gd name="T48" fmla="*/ 0 w 140"/>
                <a:gd name="T49" fmla="*/ 125 h 346"/>
                <a:gd name="T50" fmla="*/ 0 w 140"/>
                <a:gd name="T51" fmla="*/ 130 h 346"/>
                <a:gd name="T52" fmla="*/ 5 w 140"/>
                <a:gd name="T53" fmla="*/ 202 h 346"/>
                <a:gd name="T54" fmla="*/ 10 w 140"/>
                <a:gd name="T55" fmla="*/ 221 h 346"/>
                <a:gd name="T56" fmla="*/ 24 w 140"/>
                <a:gd name="T57" fmla="*/ 231 h 346"/>
                <a:gd name="T58" fmla="*/ 29 w 140"/>
                <a:gd name="T59" fmla="*/ 235 h 346"/>
                <a:gd name="T60" fmla="*/ 29 w 140"/>
                <a:gd name="T61" fmla="*/ 322 h 346"/>
                <a:gd name="T62" fmla="*/ 29 w 140"/>
                <a:gd name="T63" fmla="*/ 331 h 346"/>
                <a:gd name="T64" fmla="*/ 34 w 140"/>
                <a:gd name="T65" fmla="*/ 341 h 346"/>
                <a:gd name="T66" fmla="*/ 44 w 140"/>
                <a:gd name="T67" fmla="*/ 346 h 346"/>
                <a:gd name="T68" fmla="*/ 48 w 140"/>
                <a:gd name="T69" fmla="*/ 346 h 346"/>
                <a:gd name="T70" fmla="*/ 58 w 140"/>
                <a:gd name="T71" fmla="*/ 346 h 346"/>
                <a:gd name="T72" fmla="*/ 68 w 140"/>
                <a:gd name="T73" fmla="*/ 336 h 346"/>
                <a:gd name="T74" fmla="*/ 72 w 140"/>
                <a:gd name="T75" fmla="*/ 327 h 346"/>
                <a:gd name="T76" fmla="*/ 72 w 140"/>
                <a:gd name="T77" fmla="*/ 192 h 346"/>
                <a:gd name="T78" fmla="*/ 72 w 140"/>
                <a:gd name="T79" fmla="*/ 327 h 346"/>
                <a:gd name="T80" fmla="*/ 77 w 140"/>
                <a:gd name="T81" fmla="*/ 336 h 346"/>
                <a:gd name="T82" fmla="*/ 82 w 140"/>
                <a:gd name="T83" fmla="*/ 346 h 346"/>
                <a:gd name="T84" fmla="*/ 92 w 140"/>
                <a:gd name="T85" fmla="*/ 346 h 346"/>
                <a:gd name="T86" fmla="*/ 96 w 140"/>
                <a:gd name="T87" fmla="*/ 346 h 346"/>
                <a:gd name="T88" fmla="*/ 106 w 140"/>
                <a:gd name="T89" fmla="*/ 341 h 346"/>
                <a:gd name="T90" fmla="*/ 111 w 140"/>
                <a:gd name="T91" fmla="*/ 331 h 346"/>
                <a:gd name="T92" fmla="*/ 111 w 140"/>
                <a:gd name="T93" fmla="*/ 245 h 346"/>
                <a:gd name="T94" fmla="*/ 111 w 140"/>
                <a:gd name="T95" fmla="*/ 235 h 346"/>
                <a:gd name="T96" fmla="*/ 120 w 140"/>
                <a:gd name="T97" fmla="*/ 231 h 346"/>
                <a:gd name="T98" fmla="*/ 130 w 140"/>
                <a:gd name="T99" fmla="*/ 216 h 346"/>
                <a:gd name="T100" fmla="*/ 140 w 140"/>
                <a:gd name="T101" fmla="*/ 202 h 346"/>
                <a:gd name="T102" fmla="*/ 140 w 140"/>
                <a:gd name="T103" fmla="*/ 130 h 346"/>
                <a:gd name="T104" fmla="*/ 140 w 140"/>
                <a:gd name="T105" fmla="*/ 125 h 346"/>
                <a:gd name="T106" fmla="*/ 140 w 140"/>
                <a:gd name="T107" fmla="*/ 111 h 346"/>
                <a:gd name="T108" fmla="*/ 125 w 140"/>
                <a:gd name="T109" fmla="*/ 101 h 3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"/>
                <a:gd name="T166" fmla="*/ 0 h 346"/>
                <a:gd name="T167" fmla="*/ 140 w 140"/>
                <a:gd name="T168" fmla="*/ 346 h 34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" h="346">
                  <a:moveTo>
                    <a:pt x="116" y="96"/>
                  </a:moveTo>
                  <a:lnTo>
                    <a:pt x="116" y="96"/>
                  </a:lnTo>
                  <a:lnTo>
                    <a:pt x="111" y="96"/>
                  </a:lnTo>
                  <a:lnTo>
                    <a:pt x="106" y="91"/>
                  </a:lnTo>
                  <a:lnTo>
                    <a:pt x="101" y="91"/>
                  </a:lnTo>
                  <a:lnTo>
                    <a:pt x="96" y="87"/>
                  </a:lnTo>
                  <a:lnTo>
                    <a:pt x="92" y="82"/>
                  </a:lnTo>
                  <a:lnTo>
                    <a:pt x="92" y="77"/>
                  </a:lnTo>
                  <a:lnTo>
                    <a:pt x="92" y="72"/>
                  </a:lnTo>
                  <a:lnTo>
                    <a:pt x="96" y="72"/>
                  </a:lnTo>
                  <a:lnTo>
                    <a:pt x="101" y="67"/>
                  </a:lnTo>
                  <a:lnTo>
                    <a:pt x="101" y="63"/>
                  </a:lnTo>
                  <a:lnTo>
                    <a:pt x="106" y="58"/>
                  </a:lnTo>
                  <a:lnTo>
                    <a:pt x="106" y="53"/>
                  </a:lnTo>
                  <a:lnTo>
                    <a:pt x="106" y="48"/>
                  </a:lnTo>
                  <a:lnTo>
                    <a:pt x="106" y="43"/>
                  </a:lnTo>
                  <a:lnTo>
                    <a:pt x="106" y="34"/>
                  </a:lnTo>
                  <a:lnTo>
                    <a:pt x="106" y="29"/>
                  </a:lnTo>
                  <a:lnTo>
                    <a:pt x="106" y="24"/>
                  </a:lnTo>
                  <a:lnTo>
                    <a:pt x="101" y="19"/>
                  </a:lnTo>
                  <a:lnTo>
                    <a:pt x="96" y="15"/>
                  </a:lnTo>
                  <a:lnTo>
                    <a:pt x="92" y="10"/>
                  </a:lnTo>
                  <a:lnTo>
                    <a:pt x="87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58" y="5"/>
                  </a:lnTo>
                  <a:lnTo>
                    <a:pt x="53" y="5"/>
                  </a:lnTo>
                  <a:lnTo>
                    <a:pt x="48" y="10"/>
                  </a:lnTo>
                  <a:lnTo>
                    <a:pt x="44" y="15"/>
                  </a:lnTo>
                  <a:lnTo>
                    <a:pt x="44" y="19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4" y="34"/>
                  </a:lnTo>
                  <a:lnTo>
                    <a:pt x="34" y="43"/>
                  </a:lnTo>
                  <a:lnTo>
                    <a:pt x="34" y="48"/>
                  </a:lnTo>
                  <a:lnTo>
                    <a:pt x="39" y="53"/>
                  </a:lnTo>
                  <a:lnTo>
                    <a:pt x="39" y="58"/>
                  </a:lnTo>
                  <a:lnTo>
                    <a:pt x="39" y="63"/>
                  </a:lnTo>
                  <a:lnTo>
                    <a:pt x="44" y="67"/>
                  </a:lnTo>
                  <a:lnTo>
                    <a:pt x="48" y="72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7"/>
                  </a:lnTo>
                  <a:lnTo>
                    <a:pt x="44" y="91"/>
                  </a:lnTo>
                  <a:lnTo>
                    <a:pt x="39" y="91"/>
                  </a:lnTo>
                  <a:lnTo>
                    <a:pt x="34" y="96"/>
                  </a:lnTo>
                  <a:lnTo>
                    <a:pt x="29" y="96"/>
                  </a:lnTo>
                  <a:lnTo>
                    <a:pt x="20" y="101"/>
                  </a:lnTo>
                  <a:lnTo>
                    <a:pt x="15" y="106"/>
                  </a:lnTo>
                  <a:lnTo>
                    <a:pt x="10" y="106"/>
                  </a:lnTo>
                  <a:lnTo>
                    <a:pt x="5" y="111"/>
                  </a:lnTo>
                  <a:lnTo>
                    <a:pt x="5" y="115"/>
                  </a:lnTo>
                  <a:lnTo>
                    <a:pt x="0" y="120"/>
                  </a:lnTo>
                  <a:lnTo>
                    <a:pt x="0" y="125"/>
                  </a:lnTo>
                  <a:lnTo>
                    <a:pt x="0" y="130"/>
                  </a:lnTo>
                  <a:lnTo>
                    <a:pt x="0" y="192"/>
                  </a:lnTo>
                  <a:lnTo>
                    <a:pt x="5" y="202"/>
                  </a:lnTo>
                  <a:lnTo>
                    <a:pt x="5" y="207"/>
                  </a:lnTo>
                  <a:lnTo>
                    <a:pt x="10" y="211"/>
                  </a:lnTo>
                  <a:lnTo>
                    <a:pt x="10" y="221"/>
                  </a:lnTo>
                  <a:lnTo>
                    <a:pt x="15" y="221"/>
                  </a:lnTo>
                  <a:lnTo>
                    <a:pt x="20" y="226"/>
                  </a:lnTo>
                  <a:lnTo>
                    <a:pt x="24" y="231"/>
                  </a:lnTo>
                  <a:lnTo>
                    <a:pt x="29" y="231"/>
                  </a:lnTo>
                  <a:lnTo>
                    <a:pt x="29" y="235"/>
                  </a:lnTo>
                  <a:lnTo>
                    <a:pt x="29" y="144"/>
                  </a:lnTo>
                  <a:lnTo>
                    <a:pt x="29" y="245"/>
                  </a:lnTo>
                  <a:lnTo>
                    <a:pt x="29" y="322"/>
                  </a:lnTo>
                  <a:lnTo>
                    <a:pt x="29" y="327"/>
                  </a:lnTo>
                  <a:lnTo>
                    <a:pt x="29" y="331"/>
                  </a:lnTo>
                  <a:lnTo>
                    <a:pt x="34" y="336"/>
                  </a:lnTo>
                  <a:lnTo>
                    <a:pt x="34" y="341"/>
                  </a:lnTo>
                  <a:lnTo>
                    <a:pt x="39" y="341"/>
                  </a:lnTo>
                  <a:lnTo>
                    <a:pt x="39" y="346"/>
                  </a:lnTo>
                  <a:lnTo>
                    <a:pt x="44" y="346"/>
                  </a:lnTo>
                  <a:lnTo>
                    <a:pt x="48" y="346"/>
                  </a:lnTo>
                  <a:lnTo>
                    <a:pt x="53" y="346"/>
                  </a:lnTo>
                  <a:lnTo>
                    <a:pt x="58" y="346"/>
                  </a:lnTo>
                  <a:lnTo>
                    <a:pt x="63" y="341"/>
                  </a:lnTo>
                  <a:lnTo>
                    <a:pt x="68" y="336"/>
                  </a:lnTo>
                  <a:lnTo>
                    <a:pt x="72" y="331"/>
                  </a:lnTo>
                  <a:lnTo>
                    <a:pt x="72" y="327"/>
                  </a:lnTo>
                  <a:lnTo>
                    <a:pt x="72" y="322"/>
                  </a:lnTo>
                  <a:lnTo>
                    <a:pt x="72" y="192"/>
                  </a:lnTo>
                  <a:lnTo>
                    <a:pt x="72" y="322"/>
                  </a:lnTo>
                  <a:lnTo>
                    <a:pt x="72" y="327"/>
                  </a:lnTo>
                  <a:lnTo>
                    <a:pt x="72" y="331"/>
                  </a:lnTo>
                  <a:lnTo>
                    <a:pt x="72" y="336"/>
                  </a:lnTo>
                  <a:lnTo>
                    <a:pt x="77" y="336"/>
                  </a:lnTo>
                  <a:lnTo>
                    <a:pt x="77" y="341"/>
                  </a:lnTo>
                  <a:lnTo>
                    <a:pt x="82" y="341"/>
                  </a:lnTo>
                  <a:lnTo>
                    <a:pt x="82" y="346"/>
                  </a:lnTo>
                  <a:lnTo>
                    <a:pt x="87" y="346"/>
                  </a:lnTo>
                  <a:lnTo>
                    <a:pt x="92" y="346"/>
                  </a:lnTo>
                  <a:lnTo>
                    <a:pt x="96" y="346"/>
                  </a:lnTo>
                  <a:lnTo>
                    <a:pt x="101" y="346"/>
                  </a:lnTo>
                  <a:lnTo>
                    <a:pt x="106" y="341"/>
                  </a:lnTo>
                  <a:lnTo>
                    <a:pt x="111" y="336"/>
                  </a:lnTo>
                  <a:lnTo>
                    <a:pt x="111" y="331"/>
                  </a:lnTo>
                  <a:lnTo>
                    <a:pt x="111" y="327"/>
                  </a:lnTo>
                  <a:lnTo>
                    <a:pt x="111" y="322"/>
                  </a:lnTo>
                  <a:lnTo>
                    <a:pt x="111" y="245"/>
                  </a:lnTo>
                  <a:lnTo>
                    <a:pt x="111" y="144"/>
                  </a:lnTo>
                  <a:lnTo>
                    <a:pt x="111" y="235"/>
                  </a:lnTo>
                  <a:lnTo>
                    <a:pt x="116" y="231"/>
                  </a:lnTo>
                  <a:lnTo>
                    <a:pt x="120" y="231"/>
                  </a:lnTo>
                  <a:lnTo>
                    <a:pt x="120" y="226"/>
                  </a:lnTo>
                  <a:lnTo>
                    <a:pt x="125" y="221"/>
                  </a:lnTo>
                  <a:lnTo>
                    <a:pt x="130" y="216"/>
                  </a:lnTo>
                  <a:lnTo>
                    <a:pt x="135" y="211"/>
                  </a:lnTo>
                  <a:lnTo>
                    <a:pt x="140" y="207"/>
                  </a:lnTo>
                  <a:lnTo>
                    <a:pt x="140" y="202"/>
                  </a:lnTo>
                  <a:lnTo>
                    <a:pt x="140" y="192"/>
                  </a:lnTo>
                  <a:lnTo>
                    <a:pt x="140" y="130"/>
                  </a:lnTo>
                  <a:lnTo>
                    <a:pt x="140" y="125"/>
                  </a:lnTo>
                  <a:lnTo>
                    <a:pt x="140" y="120"/>
                  </a:lnTo>
                  <a:lnTo>
                    <a:pt x="140" y="115"/>
                  </a:lnTo>
                  <a:lnTo>
                    <a:pt x="140" y="111"/>
                  </a:lnTo>
                  <a:lnTo>
                    <a:pt x="135" y="106"/>
                  </a:lnTo>
                  <a:lnTo>
                    <a:pt x="130" y="106"/>
                  </a:lnTo>
                  <a:lnTo>
                    <a:pt x="125" y="101"/>
                  </a:lnTo>
                  <a:lnTo>
                    <a:pt x="116" y="96"/>
                  </a:lnTo>
                </a:path>
              </a:pathLst>
            </a:custGeom>
            <a:solidFill>
              <a:srgbClr val="00FF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9" name="Rectangle 2"/>
          <p:cNvSpPr txBox="1">
            <a:spLocks noChangeArrowheads="1"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Pharmacometabonomics</a:t>
            </a: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Pharmacogenetics</a:t>
            </a:r>
            <a:r>
              <a:rPr lang="en-US" dirty="0" smtClean="0"/>
              <a:t> and </a:t>
            </a:r>
            <a:r>
              <a:rPr lang="en-US" dirty="0" err="1" smtClean="0"/>
              <a:t>pharmacogenomics</a:t>
            </a:r>
            <a:endParaRPr lang="en-US" dirty="0" smtClean="0"/>
          </a:p>
          <a:p>
            <a:r>
              <a:rPr lang="en-US" dirty="0" smtClean="0"/>
              <a:t>Methods available</a:t>
            </a:r>
          </a:p>
          <a:p>
            <a:pPr lvl="1"/>
            <a:r>
              <a:rPr lang="en-US" sz="2400" dirty="0" smtClean="0"/>
              <a:t>DNA microarrays</a:t>
            </a:r>
          </a:p>
          <a:p>
            <a:pPr lvl="1"/>
            <a:r>
              <a:rPr lang="en-US" sz="2400" dirty="0" smtClean="0"/>
              <a:t>Proteomics</a:t>
            </a:r>
          </a:p>
          <a:p>
            <a:pPr lvl="1"/>
            <a:r>
              <a:rPr lang="en-US" sz="2400" dirty="0" err="1" smtClean="0"/>
              <a:t>Metabonomics</a:t>
            </a:r>
            <a:endParaRPr lang="en-US" sz="2400" dirty="0" smtClean="0"/>
          </a:p>
          <a:p>
            <a:r>
              <a:rPr lang="en-US" dirty="0" smtClean="0"/>
              <a:t>Genotype/phenotype associations</a:t>
            </a:r>
          </a:p>
          <a:p>
            <a:r>
              <a:rPr lang="en-US" dirty="0" err="1" smtClean="0"/>
              <a:t>Pharmacometabonomics</a:t>
            </a:r>
            <a:endParaRPr lang="en-US" dirty="0" smtClean="0"/>
          </a:p>
          <a:p>
            <a:r>
              <a:rPr lang="en-US" dirty="0" smtClean="0"/>
              <a:t>Personalized healthcare </a:t>
            </a:r>
          </a:p>
        </p:txBody>
      </p:sp>
    </p:spTree>
    <p:extLst>
      <p:ext uri="{BB962C8B-B14F-4D97-AF65-F5344CB8AC3E}">
        <p14:creationId xmlns:p14="http://schemas.microsoft.com/office/powerpoint/2010/main" val="12008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8694738" y="369888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96200" cy="638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err="1" smtClean="0">
                <a:solidFill>
                  <a:srgbClr val="003D81"/>
                </a:solidFill>
              </a:rPr>
              <a:t>Pharmacometabonomics</a:t>
            </a:r>
            <a:endParaRPr lang="en-GB" dirty="0" smtClean="0">
              <a:solidFill>
                <a:srgbClr val="003D8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61" y="1616069"/>
            <a:ext cx="6191323" cy="4437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8694738" y="369888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123470"/>
            <a:ext cx="7696200" cy="101847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003D81"/>
                </a:solidFill>
              </a:rPr>
              <a:t>Post dose behaviour according to pre-dose spectra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70" y="1247775"/>
            <a:ext cx="7676918" cy="551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8694738" y="369888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123470"/>
            <a:ext cx="7696200" cy="101847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003D81"/>
                </a:solidFill>
              </a:rPr>
              <a:t>Indirect role of gut flora in </a:t>
            </a:r>
            <a:r>
              <a:rPr lang="en-GB" dirty="0" err="1" smtClean="0">
                <a:solidFill>
                  <a:srgbClr val="003D81"/>
                </a:solidFill>
              </a:rPr>
              <a:t>paracetamol</a:t>
            </a:r>
            <a:r>
              <a:rPr lang="en-GB" dirty="0" smtClean="0">
                <a:solidFill>
                  <a:srgbClr val="003D81"/>
                </a:solidFill>
              </a:rPr>
              <a:t> metabolism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441" y="1399225"/>
            <a:ext cx="4619788" cy="4977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958" y="2760536"/>
            <a:ext cx="217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Gut flora metabolites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45211" y="3129868"/>
            <a:ext cx="933084" cy="362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01229" y="2391204"/>
            <a:ext cx="2142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Gut flora structural analogues compete for </a:t>
            </a:r>
            <a:r>
              <a:rPr lang="en-US" dirty="0" err="1" smtClean="0"/>
              <a:t>sulfonation</a:t>
            </a:r>
            <a:r>
              <a:rPr lang="en-US" dirty="0" smtClean="0"/>
              <a:t> of </a:t>
            </a:r>
            <a:r>
              <a:rPr lang="en-US" dirty="0" err="1" smtClean="0"/>
              <a:t>paracetamol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Personalized healthcare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harmacogenetic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69040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304800" y="535680"/>
            <a:ext cx="8001000" cy="83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da-DK" sz="3600" dirty="0" err="1">
                <a:solidFill>
                  <a:srgbClr val="000000"/>
                </a:solidFill>
              </a:rPr>
              <a:t>Risk</a:t>
            </a:r>
            <a:r>
              <a:rPr lang="da-DK" sz="3600" dirty="0" smtClean="0">
                <a:solidFill>
                  <a:srgbClr val="000000"/>
                </a:solidFill>
              </a:rPr>
              <a:t> </a:t>
            </a:r>
            <a:r>
              <a:rPr lang="da-DK" sz="3600" dirty="0" err="1" smtClean="0">
                <a:solidFill>
                  <a:srgbClr val="000000"/>
                </a:solidFill>
              </a:rPr>
              <a:t>assessment</a:t>
            </a:r>
            <a:r>
              <a:rPr lang="da-DK" sz="3600" dirty="0" smtClean="0">
                <a:solidFill>
                  <a:srgbClr val="000000"/>
                </a:solidFill>
              </a:rPr>
              <a:t> in </a:t>
            </a:r>
            <a:r>
              <a:rPr lang="da-DK" sz="3600" dirty="0" err="1">
                <a:solidFill>
                  <a:srgbClr val="000000"/>
                </a:solidFill>
              </a:rPr>
              <a:t>pharmacogenomics</a:t>
            </a:r>
            <a:r>
              <a:rPr lang="da-DK" sz="360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harmacogenetic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583363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04800" y="8382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da-DK" sz="2800" dirty="0" err="1" smtClean="0">
                <a:solidFill>
                  <a:srgbClr val="000000"/>
                </a:solidFill>
              </a:rPr>
              <a:t>Pharmacogenomics</a:t>
            </a:r>
            <a:r>
              <a:rPr lang="da-DK" sz="2800" dirty="0" smtClean="0">
                <a:solidFill>
                  <a:srgbClr val="000000"/>
                </a:solidFill>
              </a:rPr>
              <a:t> in </a:t>
            </a:r>
            <a:r>
              <a:rPr lang="da-DK" sz="2800" dirty="0" err="1" smtClean="0">
                <a:solidFill>
                  <a:srgbClr val="000000"/>
                </a:solidFill>
              </a:rPr>
              <a:t>clinical</a:t>
            </a:r>
            <a:r>
              <a:rPr lang="da-DK" sz="2800" dirty="0" smtClean="0">
                <a:solidFill>
                  <a:srgbClr val="000000"/>
                </a:solidFill>
              </a:rPr>
              <a:t> </a:t>
            </a:r>
            <a:r>
              <a:rPr lang="da-DK" sz="2800" dirty="0" err="1">
                <a:solidFill>
                  <a:srgbClr val="000000"/>
                </a:solidFill>
              </a:rPr>
              <a:t>trials</a:t>
            </a:r>
            <a:endParaRPr lang="da-DK" sz="2800" dirty="0">
              <a:solidFill>
                <a:srgbClr val="000000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5943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04800" y="682560"/>
            <a:ext cx="4841875" cy="120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da-DK" sz="3200" dirty="0" err="1" smtClean="0">
                <a:solidFill>
                  <a:srgbClr val="000000"/>
                </a:solidFill>
              </a:rPr>
              <a:t>Pharmacogenomics</a:t>
            </a:r>
            <a:r>
              <a:rPr lang="da-DK" sz="3200" dirty="0" smtClean="0">
                <a:solidFill>
                  <a:srgbClr val="000000"/>
                </a:solidFill>
              </a:rPr>
              <a:t> in </a:t>
            </a:r>
            <a:r>
              <a:rPr lang="da-DK" sz="3200" dirty="0" err="1" smtClean="0">
                <a:solidFill>
                  <a:srgbClr val="000000"/>
                </a:solidFill>
              </a:rPr>
              <a:t>pharmaceutical</a:t>
            </a:r>
            <a:r>
              <a:rPr lang="da-DK" sz="3200" dirty="0" smtClean="0">
                <a:solidFill>
                  <a:srgbClr val="000000"/>
                </a:solidFill>
              </a:rPr>
              <a:t> pipeline</a:t>
            </a:r>
            <a:endParaRPr lang="da-DK" sz="3200" dirty="0">
              <a:solidFill>
                <a:srgbClr val="000000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5943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Screen shot 2010-10-14 at 17.02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675" y="0"/>
            <a:ext cx="3997325" cy="68580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2194560"/>
            <a:ext cx="4689475" cy="3931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Identification of target proteins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Identification of </a:t>
            </a:r>
            <a:r>
              <a:rPr lang="en-US" sz="2800" dirty="0" err="1" smtClean="0"/>
              <a:t>ligands</a:t>
            </a:r>
            <a:endParaRPr lang="en-US" sz="2800" dirty="0" smtClean="0"/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Assessment of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drugability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Tests in animals / cells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 smtClean="0"/>
              <a:t>Clinical trials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Population studies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ig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988" y="1473200"/>
            <a:ext cx="72390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dirty="0" err="1" smtClean="0"/>
              <a:t>Pharmacogenomics</a:t>
            </a:r>
            <a:r>
              <a:rPr lang="da-DK" dirty="0" smtClean="0"/>
              <a:t> </a:t>
            </a:r>
            <a:r>
              <a:rPr lang="da-DK" dirty="0" err="1" smtClean="0"/>
              <a:t>prospect</a:t>
            </a:r>
            <a:endParaRPr lang="da-DK" dirty="0"/>
          </a:p>
        </p:txBody>
      </p:sp>
      <p:sp>
        <p:nvSpPr>
          <p:cNvPr id="4" name="TextBox 3"/>
          <p:cNvSpPr txBox="1"/>
          <p:nvPr/>
        </p:nvSpPr>
        <p:spPr>
          <a:xfrm>
            <a:off x="3413225" y="1916499"/>
            <a:ext cx="22792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Therapeutic specificity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65625" y="2397759"/>
            <a:ext cx="22792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Trial and Error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70605" y="3752199"/>
            <a:ext cx="22792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“Tailor-made”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New Frontiers in Genetics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 </a:t>
            </a:r>
            <a:r>
              <a:rPr lang="en-US" sz="1800" dirty="0"/>
              <a:t>First Phase of the ‘</a:t>
            </a:r>
            <a:r>
              <a:rPr lang="en-US" sz="1800" dirty="0" err="1"/>
              <a:t>HapMap</a:t>
            </a:r>
            <a:r>
              <a:rPr lang="en-US" sz="1800" dirty="0"/>
              <a:t>’ </a:t>
            </a:r>
            <a:br>
              <a:rPr lang="en-US" sz="1800" dirty="0"/>
            </a:br>
            <a:r>
              <a:rPr lang="en-US" sz="1800" dirty="0">
                <a:latin typeface="Arial" charset="0"/>
              </a:rPr>
              <a:t>(</a:t>
            </a:r>
            <a:r>
              <a:rPr lang="en-US" sz="1800" dirty="0" err="1">
                <a:latin typeface="Arial" charset="0"/>
              </a:rPr>
              <a:t>Haplotype</a:t>
            </a:r>
            <a:r>
              <a:rPr lang="en-US" sz="1800" dirty="0">
                <a:latin typeface="Arial" charset="0"/>
              </a:rPr>
              <a:t> Map, which maps common patterns of human genetic variation - ‘</a:t>
            </a:r>
            <a:r>
              <a:rPr lang="en-US" sz="1800" dirty="0" err="1">
                <a:latin typeface="Arial" charset="0"/>
              </a:rPr>
              <a:t>haplotypes</a:t>
            </a:r>
            <a:r>
              <a:rPr lang="en-US" sz="1800" dirty="0">
                <a:latin typeface="Arial" charset="0"/>
              </a:rPr>
              <a:t>’)</a:t>
            </a:r>
            <a:endParaRPr lang="en-US" sz="1800" dirty="0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</p:txBody>
      </p:sp>
      <p:pic>
        <p:nvPicPr>
          <p:cNvPr id="18436" name="Picture 4" descr="affymetrix_array_techn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895600"/>
            <a:ext cx="298132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62000" y="5334000"/>
            <a:ext cx="7315200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Font typeface="Wingdings" charset="2"/>
              <a:buNone/>
            </a:pPr>
            <a:r>
              <a:rPr lang="en-US" sz="1800" dirty="0" err="1">
                <a:solidFill>
                  <a:srgbClr val="006600"/>
                </a:solidFill>
                <a:latin typeface="Arial Black" charset="0"/>
                <a:sym typeface="Wingdings" charset="2"/>
              </a:rPr>
              <a:t></a:t>
            </a:r>
            <a:r>
              <a:rPr lang="en-US" sz="1800" dirty="0">
                <a:solidFill>
                  <a:srgbClr val="006600"/>
                </a:solidFill>
                <a:latin typeface="Arial Black" charset="0"/>
                <a:sym typeface="Wingdings" charset="2"/>
              </a:rPr>
              <a:t> </a:t>
            </a:r>
            <a:r>
              <a:rPr lang="en-US" sz="1800" dirty="0">
                <a:latin typeface="Arial Black" charset="0"/>
                <a:sym typeface="Wingdings" charset="2"/>
              </a:rPr>
              <a:t>First diagnostic microarray chip approved by FDA in 2005 </a:t>
            </a:r>
          </a:p>
          <a:p>
            <a:pPr>
              <a:spcBef>
                <a:spcPct val="20000"/>
              </a:spcBef>
              <a:buFont typeface="Wingdings" charset="2"/>
              <a:buNone/>
            </a:pPr>
            <a:r>
              <a:rPr lang="en-US" sz="1800" dirty="0">
                <a:latin typeface="Arial" charset="0"/>
                <a:sym typeface="Wingdings" charset="2"/>
              </a:rPr>
              <a:t>The </a:t>
            </a:r>
            <a:r>
              <a:rPr lang="en-US" sz="1800" dirty="0" err="1">
                <a:latin typeface="Arial" charset="0"/>
                <a:sym typeface="Wingdings" charset="2"/>
              </a:rPr>
              <a:t>Amplichip</a:t>
            </a:r>
            <a:r>
              <a:rPr lang="en-US" sz="1800" dirty="0">
                <a:latin typeface="Arial" charset="0"/>
                <a:sym typeface="Wingdings" charset="2"/>
              </a:rPr>
              <a:t>, made by Roche, analyzes variation in 2 genes involved in metabolism of 25% of prescription drugs (CYP450 genes)</a:t>
            </a:r>
          </a:p>
          <a:p>
            <a:pPr>
              <a:spcBef>
                <a:spcPct val="50000"/>
              </a:spcBef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914400"/>
            <a:ext cx="6248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 err="1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Pharmacogenomics</a:t>
            </a:r>
            <a:r>
              <a:rPr lang="en-US" sz="4800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:</a:t>
            </a:r>
            <a:br>
              <a:rPr lang="en-US" sz="4800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</a:br>
            <a:r>
              <a:rPr lang="en-US" sz="4800" dirty="0" smtClean="0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Industry</a:t>
            </a:r>
            <a:endParaRPr lang="en-US" sz="4800" dirty="0">
              <a:solidFill>
                <a:schemeClr val="tx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57200" y="2667000"/>
            <a:ext cx="86868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§"/>
              <a:defRPr/>
            </a:pPr>
            <a:r>
              <a:rPr lang="en-US" sz="28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First clinically available, FDA-approved genotype test in</a:t>
            </a:r>
          </a:p>
          <a:p>
            <a:pPr>
              <a:buFont typeface="Wingdings" charset="2"/>
              <a:buNone/>
              <a:defRPr/>
            </a:pPr>
            <a:r>
              <a:rPr lang="en-US" sz="2400" dirty="0">
                <a:latin typeface="Arial" charset="0"/>
              </a:rPr>
              <a:t>	2005 (Roche - </a:t>
            </a:r>
            <a:r>
              <a:rPr lang="en-US" sz="2400" dirty="0" err="1">
                <a:latin typeface="Arial" charset="0"/>
              </a:rPr>
              <a:t>Amplichip</a:t>
            </a:r>
            <a:r>
              <a:rPr lang="en-US" sz="2400" dirty="0">
                <a:latin typeface="Arial" charset="0"/>
              </a:rPr>
              <a:t>)</a:t>
            </a:r>
          </a:p>
          <a:p>
            <a:pPr>
              <a:buFont typeface="Wingdings" charset="2"/>
              <a:buNone/>
              <a:defRPr/>
            </a:pPr>
            <a:r>
              <a:rPr lang="en-US" sz="2400" dirty="0">
                <a:latin typeface="Arial" charset="0"/>
              </a:rPr>
              <a:t>  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latin typeface="Arial" charset="0"/>
              </a:rPr>
              <a:t> Chip for </a:t>
            </a:r>
            <a:r>
              <a:rPr lang="en-US" sz="2400" dirty="0" err="1">
                <a:latin typeface="Arial" charset="0"/>
              </a:rPr>
              <a:t>SNPs</a:t>
            </a:r>
            <a:r>
              <a:rPr lang="en-US" sz="2400" dirty="0">
                <a:latin typeface="Arial" charset="0"/>
              </a:rPr>
              <a:t> in all CYP450 genes, 2005 (GE)</a:t>
            </a:r>
          </a:p>
          <a:p>
            <a:pPr>
              <a:buFont typeface="Wingdings" charset="2"/>
              <a:buChar char="§"/>
              <a:defRPr/>
            </a:pPr>
            <a:endParaRPr lang="en-US" sz="2400" dirty="0">
              <a:latin typeface="Arial" charset="0"/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latin typeface="Arial" charset="0"/>
              </a:rPr>
              <a:t> Chip for p53 mutations expected mid-2006 (Roche)</a:t>
            </a:r>
          </a:p>
          <a:p>
            <a:pPr>
              <a:buFont typeface="Wingdings" charset="2"/>
              <a:buChar char="§"/>
              <a:defRPr/>
            </a:pPr>
            <a:endParaRPr lang="en-US" sz="2400" dirty="0">
              <a:latin typeface="Arial" charset="0"/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err="1">
                <a:latin typeface="Arial" charset="0"/>
              </a:rPr>
              <a:t>Affymetrix/ParAllele</a:t>
            </a:r>
            <a:r>
              <a:rPr lang="en-US" sz="2400" dirty="0">
                <a:latin typeface="Arial" charset="0"/>
              </a:rPr>
              <a:t> DMET Chip - 1,300 </a:t>
            </a:r>
            <a:r>
              <a:rPr lang="en-US" sz="2400" dirty="0" err="1">
                <a:latin typeface="Arial" charset="0"/>
              </a:rPr>
              <a:t>SNPs</a:t>
            </a:r>
            <a:r>
              <a:rPr lang="en-US" sz="2400" dirty="0">
                <a:latin typeface="Arial" charset="0"/>
              </a:rPr>
              <a:t> covering 185 	genes (enzymes and transporters) involved in drug</a:t>
            </a:r>
          </a:p>
          <a:p>
            <a:pPr>
              <a:buFont typeface="Wingdings" charset="2"/>
              <a:buNone/>
              <a:defRPr/>
            </a:pPr>
            <a:r>
              <a:rPr lang="en-US" sz="2400" dirty="0">
                <a:latin typeface="Arial" charset="0"/>
              </a:rPr>
              <a:t>           metabolism  Spring, 2006</a:t>
            </a:r>
          </a:p>
        </p:txBody>
      </p:sp>
      <p:pic>
        <p:nvPicPr>
          <p:cNvPr id="68612" name="Picture 4" descr="amplichi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24600" y="152400"/>
            <a:ext cx="2540000" cy="215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Pharmacogenetics</a:t>
            </a:r>
            <a:r>
              <a:rPr lang="en-US" dirty="0" smtClean="0"/>
              <a:t> and </a:t>
            </a:r>
            <a:r>
              <a:rPr lang="en-US" dirty="0" err="1" smtClean="0"/>
              <a:t>pharmacogenomics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Biomarker/Genetic targets: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>
                <a:latin typeface="Arial" charset="0"/>
              </a:rPr>
              <a:t>Abbott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>
                <a:latin typeface="Arial" charset="0"/>
              </a:rPr>
              <a:t>Johnson &amp; Johnson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>
                <a:latin typeface="Arial" charset="0"/>
              </a:rPr>
              <a:t>Roche (Swiss)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>
                <a:latin typeface="Arial" charset="0"/>
                <a:ea typeface="+mn-ea"/>
                <a:cs typeface="+mn-cs"/>
              </a:rPr>
              <a:t>Pharmacogenomics</a:t>
            </a:r>
            <a:r>
              <a:rPr lang="en-US" sz="2800" dirty="0">
                <a:latin typeface="Arial" charset="0"/>
                <a:ea typeface="+mn-ea"/>
                <a:cs typeface="+mn-cs"/>
              </a:rPr>
              <a:t> for individualized Rx: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>
                <a:latin typeface="Arial" charset="0"/>
              </a:rPr>
              <a:t>Pfizer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>
                <a:latin typeface="Arial" charset="0"/>
              </a:rPr>
              <a:t>Bristol-Myers-Squibb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>
                <a:latin typeface="Arial" charset="0"/>
              </a:rPr>
              <a:t>Genentech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Molecular diagnostic kits/devices: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400" dirty="0">
                <a:latin typeface="Arial" charset="0"/>
              </a:rPr>
              <a:t>Roche expected sales</a:t>
            </a:r>
            <a:r>
              <a:rPr lang="en-US" sz="2400" dirty="0" smtClean="0">
                <a:latin typeface="Arial" charset="0"/>
              </a:rPr>
              <a:t> for 2005: </a:t>
            </a:r>
            <a:r>
              <a:rPr lang="en-US" sz="2400" dirty="0">
                <a:latin typeface="Arial" charset="0"/>
              </a:rPr>
              <a:t>$6.5 billion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800" dirty="0">
                <a:latin typeface="Arial" charset="0"/>
                <a:ea typeface="+mn-ea"/>
                <a:cs typeface="+mn-cs"/>
              </a:rPr>
              <a:t>		     e</a:t>
            </a:r>
            <a:r>
              <a:rPr lang="en-US" sz="2400" dirty="0">
                <a:latin typeface="Arial" charset="0"/>
                <a:ea typeface="+mn-ea"/>
                <a:cs typeface="+mn-cs"/>
              </a:rPr>
              <a:t>xpected sales by 2010: $12 billion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sz="2400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sz="2400" dirty="0">
              <a:latin typeface="Arial" charset="0"/>
            </a:endParaRP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  <a:latin typeface="Arial" charset="0"/>
                <a:ea typeface="+mj-ea"/>
                <a:cs typeface="+mj-cs"/>
              </a:rPr>
              <a:t>Pharmacogenomics - Industry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868" y="76200"/>
            <a:ext cx="8667864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Paradigm of Personalized Medicine</a:t>
            </a:r>
          </a:p>
        </p:txBody>
      </p:sp>
      <p:pic>
        <p:nvPicPr>
          <p:cNvPr id="156677" name="Picture 5" descr="illustration of the paradigm of personalized medicin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438400"/>
            <a:ext cx="7953375" cy="2538413"/>
          </a:xfrm>
          <a:gradFill rotWithShape="1">
            <a:gsLst>
              <a:gs pos="0">
                <a:schemeClr val="bg1"/>
              </a:gs>
              <a:gs pos="50000">
                <a:srgbClr val="FFFFFF"/>
              </a:gs>
              <a:gs pos="100000">
                <a:schemeClr val="bg1"/>
              </a:gs>
            </a:gsLst>
            <a:lin ang="5400000" scaled="1"/>
          </a:gradFill>
        </p:spPr>
      </p:pic>
      <p:sp>
        <p:nvSpPr>
          <p:cNvPr id="156680" name="AutoShape 8"/>
          <p:cNvSpPr>
            <a:spLocks/>
          </p:cNvSpPr>
          <p:nvPr/>
        </p:nvSpPr>
        <p:spPr bwMode="auto">
          <a:xfrm>
            <a:off x="3352800" y="1295400"/>
            <a:ext cx="2133600" cy="609600"/>
          </a:xfrm>
          <a:prstGeom prst="accentBorderCallout2">
            <a:avLst>
              <a:gd name="adj1" fmla="val 18750"/>
              <a:gd name="adj2" fmla="val -3569"/>
              <a:gd name="adj3" fmla="val 18750"/>
              <a:gd name="adj4" fmla="val -33630"/>
              <a:gd name="adj5" fmla="val 227343"/>
              <a:gd name="adj6" fmla="val -64954"/>
            </a:avLst>
          </a:prstGeom>
          <a:gradFill rotWithShape="1">
            <a:gsLst>
              <a:gs pos="0">
                <a:schemeClr val="tx2"/>
              </a:gs>
              <a:gs pos="50000">
                <a:schemeClr val="tx1"/>
              </a:gs>
              <a:gs pos="100000">
                <a:schemeClr val="tx2"/>
              </a:gs>
            </a:gsLst>
            <a:lin ang="5400000" scaled="1"/>
          </a:gra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chemeClr val="bg2"/>
                </a:solidFill>
                <a:latin typeface="Arial" charset="0"/>
              </a:rPr>
              <a:t>Better Diagnosis</a:t>
            </a:r>
          </a:p>
        </p:txBody>
      </p:sp>
      <p:sp>
        <p:nvSpPr>
          <p:cNvPr id="156681" name="AutoShape 9"/>
          <p:cNvSpPr>
            <a:spLocks/>
          </p:cNvSpPr>
          <p:nvPr/>
        </p:nvSpPr>
        <p:spPr bwMode="auto">
          <a:xfrm>
            <a:off x="1117600" y="5014913"/>
            <a:ext cx="2133600" cy="609600"/>
          </a:xfrm>
          <a:prstGeom prst="accentBorderCallout2">
            <a:avLst>
              <a:gd name="adj1" fmla="val 18750"/>
              <a:gd name="adj2" fmla="val 103569"/>
              <a:gd name="adj3" fmla="val 18750"/>
              <a:gd name="adj4" fmla="val 140921"/>
              <a:gd name="adj5" fmla="val -86718"/>
              <a:gd name="adj6" fmla="val 159449"/>
            </a:avLst>
          </a:prstGeom>
          <a:gradFill rotWithShape="1">
            <a:gsLst>
              <a:gs pos="0">
                <a:schemeClr val="tx2"/>
              </a:gs>
              <a:gs pos="50000">
                <a:schemeClr val="tx1"/>
              </a:gs>
              <a:gs pos="100000">
                <a:schemeClr val="tx2"/>
              </a:gs>
            </a:gsLst>
            <a:lin ang="5400000" scaled="1"/>
          </a:gra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chemeClr val="bg2"/>
                </a:solidFill>
                <a:latin typeface="Arial" charset="0"/>
              </a:rPr>
              <a:t>Earlier Intervention</a:t>
            </a:r>
          </a:p>
        </p:txBody>
      </p:sp>
      <p:sp>
        <p:nvSpPr>
          <p:cNvPr id="156682" name="AutoShape 10"/>
          <p:cNvSpPr>
            <a:spLocks/>
          </p:cNvSpPr>
          <p:nvPr/>
        </p:nvSpPr>
        <p:spPr bwMode="auto">
          <a:xfrm>
            <a:off x="3124200" y="2133600"/>
            <a:ext cx="2765425" cy="609600"/>
          </a:xfrm>
          <a:prstGeom prst="accentBorderCallout2">
            <a:avLst>
              <a:gd name="adj1" fmla="val 18750"/>
              <a:gd name="adj2" fmla="val 102755"/>
              <a:gd name="adj3" fmla="val 18750"/>
              <a:gd name="adj4" fmla="val 149542"/>
              <a:gd name="adj5" fmla="val 219792"/>
              <a:gd name="adj6" fmla="val 154537"/>
            </a:avLst>
          </a:prstGeom>
          <a:gradFill rotWithShape="1">
            <a:gsLst>
              <a:gs pos="0">
                <a:schemeClr val="tx2"/>
              </a:gs>
              <a:gs pos="50000">
                <a:schemeClr val="tx1"/>
              </a:gs>
              <a:gs pos="100000">
                <a:schemeClr val="tx2"/>
              </a:gs>
            </a:gsLst>
            <a:lin ang="5400000" scaled="1"/>
          </a:gra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chemeClr val="bg2"/>
                </a:solidFill>
                <a:latin typeface="Arial" charset="0"/>
              </a:rPr>
              <a:t>More Effective Therapy</a:t>
            </a:r>
          </a:p>
        </p:txBody>
      </p:sp>
      <p:sp>
        <p:nvSpPr>
          <p:cNvPr id="156683" name="AutoShape 11"/>
          <p:cNvSpPr>
            <a:spLocks/>
          </p:cNvSpPr>
          <p:nvPr/>
        </p:nvSpPr>
        <p:spPr bwMode="auto">
          <a:xfrm>
            <a:off x="1752600" y="5791200"/>
            <a:ext cx="3624263" cy="609600"/>
          </a:xfrm>
          <a:prstGeom prst="accentBorderCallout2">
            <a:avLst>
              <a:gd name="adj1" fmla="val 18750"/>
              <a:gd name="adj2" fmla="val 102102"/>
              <a:gd name="adj3" fmla="val 18750"/>
              <a:gd name="adj4" fmla="val 109986"/>
              <a:gd name="adj5" fmla="val -173699"/>
              <a:gd name="adj6" fmla="val 118176"/>
            </a:avLst>
          </a:prstGeom>
          <a:gradFill rotWithShape="1">
            <a:gsLst>
              <a:gs pos="0">
                <a:schemeClr val="tx2"/>
              </a:gs>
              <a:gs pos="50000">
                <a:schemeClr val="tx1"/>
              </a:gs>
              <a:gs pos="100000">
                <a:schemeClr val="tx2"/>
              </a:gs>
            </a:gsLst>
            <a:lin ang="5400000" scaled="1"/>
          </a:gra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chemeClr val="bg2"/>
                </a:solidFill>
                <a:latin typeface="Arial" charset="0"/>
              </a:rPr>
              <a:t>More Efficient Drug Development</a:t>
            </a:r>
          </a:p>
        </p:txBody>
      </p:sp>
      <p:sp>
        <p:nvSpPr>
          <p:cNvPr id="69641" name="Line 1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0" grpId="0" animBg="1"/>
      <p:bldP spid="156681" grpId="0" animBg="1"/>
      <p:bldP spid="156682" grpId="0" animBg="1"/>
      <p:bldP spid="15668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Pharmacogenomics</a:t>
            </a:r>
            <a:r>
              <a:rPr lang="en-US" sz="2400" dirty="0" smtClean="0"/>
              <a:t> integrates genomic information in drug discovery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Powerful tool for genetic information but wealth of data</a:t>
            </a:r>
          </a:p>
          <a:p>
            <a:endParaRPr lang="en-US" sz="2400" dirty="0" smtClean="0"/>
          </a:p>
          <a:p>
            <a:r>
              <a:rPr lang="en-US" sz="2400" dirty="0" smtClean="0"/>
              <a:t>Environmental variation in </a:t>
            </a:r>
            <a:r>
              <a:rPr lang="en-US" sz="2400" dirty="0" err="1" smtClean="0"/>
              <a:t>Pharmacometabonomics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Useful industrial applications</a:t>
            </a:r>
          </a:p>
          <a:p>
            <a:endParaRPr lang="en-US" sz="2400" dirty="0" smtClean="0"/>
          </a:p>
          <a:p>
            <a:r>
              <a:rPr lang="en-US" sz="2400" dirty="0" smtClean="0"/>
              <a:t>All approaches participate in personalized healthcare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Definitions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PHARMACOGENETICS: </a:t>
            </a:r>
            <a:r>
              <a:rPr lang="en-US" sz="2800" dirty="0" smtClean="0"/>
              <a:t>“The study of genetically determined inter-individual differences in therapeutic response to drugs and susceptibility to adverse effects”</a:t>
            </a:r>
          </a:p>
          <a:p>
            <a:pPr>
              <a:lnSpc>
                <a:spcPct val="90000"/>
              </a:lnSpc>
              <a:buFont typeface="Symbol" charset="2"/>
              <a:buChar char=""/>
              <a:defRPr/>
            </a:pPr>
            <a:r>
              <a:rPr lang="en-US" sz="2800" dirty="0" smtClean="0"/>
              <a:t>Restricted to one or few genes of interest</a:t>
            </a:r>
          </a:p>
          <a:p>
            <a:pPr>
              <a:lnSpc>
                <a:spcPct val="90000"/>
              </a:lnSpc>
              <a:buFont typeface="Symbol" charset="2"/>
              <a:buChar char=""/>
              <a:defRPr/>
            </a:pPr>
            <a:r>
              <a:rPr lang="en-US" sz="2800" dirty="0" err="1" smtClean="0"/>
              <a:t>Mendelian</a:t>
            </a:r>
            <a:r>
              <a:rPr lang="en-US" sz="2800" dirty="0" smtClean="0"/>
              <a:t> segregation 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PHARMACOGENOMICS: </a:t>
            </a:r>
            <a:r>
              <a:rPr lang="en-US" sz="2800" dirty="0" smtClean="0"/>
              <a:t>“Use of genome-based techniques in drug development”</a:t>
            </a:r>
          </a:p>
          <a:p>
            <a:pPr>
              <a:buFont typeface="Symbol" charset="2"/>
              <a:buChar char=""/>
            </a:pPr>
            <a:r>
              <a:rPr lang="en-US" sz="2800" dirty="0" smtClean="0"/>
              <a:t>Not restricted to one or few genes</a:t>
            </a:r>
          </a:p>
          <a:p>
            <a:pPr>
              <a:buFont typeface="Symbol" charset="2"/>
              <a:buChar char=""/>
            </a:pPr>
            <a:r>
              <a:rPr lang="en-US" sz="2800" dirty="0" smtClean="0"/>
              <a:t>Use of high-throughput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pPr defTabSz="914595"/>
            <a:endParaRPr lang="en-GB" altLang="zh-CN" dirty="0"/>
          </a:p>
          <a:p>
            <a:pPr defTabSz="914595"/>
            <a:endParaRPr lang="zh-CN" altLang="en-GB" dirty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500" y="1980723"/>
            <a:ext cx="8071599" cy="4269589"/>
          </a:xfrm>
        </p:spPr>
        <p:txBody>
          <a:bodyPr/>
          <a:lstStyle/>
          <a:p>
            <a:pPr marL="0" indent="0" algn="just"/>
            <a:r>
              <a:rPr lang="en-US" sz="2800" b="1" dirty="0" smtClean="0">
                <a:solidFill>
                  <a:srgbClr val="FF0000"/>
                </a:solidFill>
              </a:rPr>
              <a:t>PHARMACOGENETICS: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>
                <a:solidFill>
                  <a:srgbClr val="000066"/>
                </a:solidFill>
              </a:rPr>
              <a:t>Study of variability in drug response determined by </a:t>
            </a:r>
            <a:r>
              <a:rPr lang="en-US" sz="2800" b="1" dirty="0">
                <a:solidFill>
                  <a:srgbClr val="FF0000"/>
                </a:solidFill>
              </a:rPr>
              <a:t>single genes</a:t>
            </a:r>
            <a:r>
              <a:rPr lang="en-US" sz="2800" dirty="0">
                <a:solidFill>
                  <a:srgbClr val="000066"/>
                </a:solidFill>
              </a:rPr>
              <a:t>.</a:t>
            </a:r>
          </a:p>
          <a:p>
            <a:pPr marL="0" indent="0" algn="just"/>
            <a:endParaRPr lang="en-US" sz="2800" dirty="0" smtClean="0">
              <a:solidFill>
                <a:srgbClr val="000066"/>
              </a:solidFill>
            </a:endParaRPr>
          </a:p>
          <a:p>
            <a:pPr marL="0" indent="0" algn="just"/>
            <a:r>
              <a:rPr lang="en-US" sz="2800" b="1" dirty="0" smtClean="0">
                <a:solidFill>
                  <a:srgbClr val="FF0000"/>
                </a:solidFill>
              </a:rPr>
              <a:t>PHARMACOGENOMICS: </a:t>
            </a:r>
            <a:r>
              <a:rPr lang="en-US" altLang="zh-CN" sz="2800" dirty="0" smtClean="0">
                <a:solidFill>
                  <a:srgbClr val="000066"/>
                </a:solidFill>
                <a:ea typeface="宋体" charset="-122"/>
                <a:cs typeface="宋体" charset="-122"/>
              </a:rPr>
              <a:t>Study </a:t>
            </a:r>
            <a:r>
              <a:rPr lang="en-US" altLang="zh-CN" sz="2800" dirty="0">
                <a:solidFill>
                  <a:srgbClr val="000066"/>
                </a:solidFill>
                <a:ea typeface="宋体" charset="-122"/>
                <a:cs typeface="宋体" charset="-122"/>
              </a:rPr>
              <a:t>of variability in drug response determined by </a:t>
            </a:r>
            <a:r>
              <a:rPr lang="en-US" altLang="zh-CN" sz="2800" b="1" dirty="0">
                <a:solidFill>
                  <a:srgbClr val="FF0000"/>
                </a:solidFill>
                <a:ea typeface="宋体" charset="-122"/>
                <a:cs typeface="宋体" charset="-122"/>
              </a:rPr>
              <a:t>multiple genes </a:t>
            </a:r>
            <a:r>
              <a:rPr lang="en-US" altLang="zh-CN" sz="2800" dirty="0">
                <a:solidFill>
                  <a:srgbClr val="000066"/>
                </a:solidFill>
                <a:ea typeface="宋体" charset="-122"/>
                <a:cs typeface="宋体" charset="-122"/>
              </a:rPr>
              <a:t>within the genome.</a:t>
            </a:r>
            <a:endParaRPr lang="en-US" sz="2800" dirty="0">
              <a:solidFill>
                <a:srgbClr val="000066"/>
              </a:solidFill>
            </a:endParaRPr>
          </a:p>
          <a:p>
            <a:pPr marL="0" indent="0" algn="just"/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err="1" smtClean="0">
                <a:latin typeface="+mj-lt"/>
                <a:ea typeface="+mj-ea"/>
                <a:cs typeface="+mj-cs"/>
              </a:rPr>
              <a:t>Pharmacogenetics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vs.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Pharmacogenomics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a typeface="+mj-ea"/>
                <a:cs typeface="+mj-cs"/>
              </a:rPr>
              <a:t>Pharmacogenetics and Pharmacogenomics</a:t>
            </a:r>
          </a:p>
        </p:txBody>
      </p:sp>
      <p:pic>
        <p:nvPicPr>
          <p:cNvPr id="829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5205413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791200" y="2819400"/>
            <a:ext cx="3213100" cy="1917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pPr defTabSz="914595"/>
            <a:endParaRPr lang="en-GB" altLang="zh-CN" dirty="0"/>
          </a:p>
          <a:p>
            <a:pPr defTabSz="914595"/>
            <a:endParaRPr lang="zh-CN" altLang="en-GB" dirty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500" y="1417639"/>
            <a:ext cx="8071599" cy="4832674"/>
          </a:xfrm>
        </p:spPr>
        <p:txBody>
          <a:bodyPr>
            <a:normAutofit lnSpcReduction="10000"/>
          </a:bodyPr>
          <a:lstStyle/>
          <a:p>
            <a:pPr marL="0" indent="0" algn="just"/>
            <a:r>
              <a:rPr lang="en-US" sz="2400" b="1" dirty="0" smtClean="0">
                <a:solidFill>
                  <a:srgbClr val="000000"/>
                </a:solidFill>
              </a:rPr>
              <a:t>GENOME:</a:t>
            </a:r>
            <a:r>
              <a:rPr lang="en-US" sz="2400" dirty="0" smtClean="0">
                <a:solidFill>
                  <a:srgbClr val="000000"/>
                </a:solidFill>
              </a:rPr>
              <a:t> the entirety of an organism's hereditary information. includes both the genes and the non-coding sequences of the DNA (RNA in the case of retroviruses).</a:t>
            </a:r>
          </a:p>
          <a:p>
            <a:pPr marL="0" indent="0" algn="just"/>
            <a:r>
              <a:rPr lang="en-US" sz="2400" b="1" dirty="0" smtClean="0">
                <a:solidFill>
                  <a:srgbClr val="000000"/>
                </a:solidFill>
              </a:rPr>
              <a:t>TRANSCRIPTOME: </a:t>
            </a:r>
            <a:r>
              <a:rPr lang="en-US" altLang="zh-CN" sz="2400" dirty="0" smtClean="0">
                <a:solidFill>
                  <a:srgbClr val="000000"/>
                </a:solidFill>
                <a:ea typeface="宋体" charset="-122"/>
                <a:cs typeface="宋体" charset="-122"/>
              </a:rPr>
              <a:t>set of all RNA molecules, including mRNA, </a:t>
            </a:r>
            <a:r>
              <a:rPr lang="en-US" altLang="zh-CN" sz="2400" dirty="0" err="1" smtClean="0">
                <a:solidFill>
                  <a:srgbClr val="000000"/>
                </a:solidFill>
                <a:ea typeface="宋体" charset="-122"/>
                <a:cs typeface="宋体" charset="-122"/>
              </a:rPr>
              <a:t>rRNA</a:t>
            </a:r>
            <a:r>
              <a:rPr lang="en-US" altLang="zh-CN" sz="2400" dirty="0" smtClean="0">
                <a:solidFill>
                  <a:srgbClr val="000000"/>
                </a:solidFill>
                <a:ea typeface="宋体" charset="-122"/>
                <a:cs typeface="宋体" charset="-122"/>
              </a:rPr>
              <a:t>, </a:t>
            </a:r>
            <a:r>
              <a:rPr lang="en-US" altLang="zh-CN" sz="2400" dirty="0" err="1" smtClean="0">
                <a:solidFill>
                  <a:srgbClr val="000000"/>
                </a:solidFill>
                <a:ea typeface="宋体" charset="-122"/>
                <a:cs typeface="宋体" charset="-122"/>
              </a:rPr>
              <a:t>tRNA</a:t>
            </a:r>
            <a:r>
              <a:rPr lang="en-US" altLang="zh-CN" sz="2400" dirty="0" smtClean="0">
                <a:solidFill>
                  <a:srgbClr val="000000"/>
                </a:solidFill>
                <a:ea typeface="宋体" charset="-122"/>
                <a:cs typeface="宋体" charset="-122"/>
              </a:rPr>
              <a:t>, and other non-coding RNA produced in one or a population of cells.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 algn="just"/>
            <a:r>
              <a:rPr lang="en-US" sz="2400" b="1" dirty="0" smtClean="0">
                <a:solidFill>
                  <a:srgbClr val="000000"/>
                </a:solidFill>
              </a:rPr>
              <a:t>PROTEOME: </a:t>
            </a:r>
            <a:r>
              <a:rPr lang="en-US" altLang="zh-CN" sz="2400" dirty="0" smtClean="0">
                <a:solidFill>
                  <a:srgbClr val="000000"/>
                </a:solidFill>
                <a:ea typeface="宋体" charset="-122"/>
                <a:cs typeface="宋体" charset="-122"/>
              </a:rPr>
              <a:t>Entire set of proteins expressed by a genome, cell, tissue or organism.</a:t>
            </a:r>
          </a:p>
          <a:p>
            <a:pPr marL="0" indent="0" algn="just"/>
            <a:endParaRPr lang="en-US" sz="2400" dirty="0" smtClean="0">
              <a:solidFill>
                <a:srgbClr val="000000"/>
              </a:solidFill>
            </a:endParaRPr>
          </a:p>
          <a:p>
            <a:pPr marL="0" indent="0" algn="just"/>
            <a:r>
              <a:rPr lang="en-US" sz="2400" b="1" dirty="0" smtClean="0">
                <a:solidFill>
                  <a:srgbClr val="000000"/>
                </a:solidFill>
              </a:rPr>
              <a:t>METABOLOME:</a:t>
            </a:r>
            <a:r>
              <a:rPr lang="en-US" sz="2400" dirty="0" smtClean="0">
                <a:solidFill>
                  <a:srgbClr val="000000"/>
                </a:solidFill>
              </a:rPr>
              <a:t> Complete set of small-molecule metabolites (such as metabolic intermediates, hormones and other </a:t>
            </a:r>
            <a:r>
              <a:rPr lang="en-US" sz="2400" dirty="0" err="1" smtClean="0">
                <a:solidFill>
                  <a:srgbClr val="000000"/>
                </a:solidFill>
              </a:rPr>
              <a:t>signalling</a:t>
            </a:r>
            <a:r>
              <a:rPr lang="en-US" sz="2400" dirty="0" smtClean="0">
                <a:solidFill>
                  <a:srgbClr val="000000"/>
                </a:solidFill>
              </a:rPr>
              <a:t> molecules, and secondary metabolites) to be found within a biological sample, such as a single organism.</a:t>
            </a:r>
          </a:p>
          <a:p>
            <a:pPr marL="0" indent="0" algn="just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Genomics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ea typeface="+mj-ea"/>
                <a:cs typeface="+mj-cs"/>
              </a:rPr>
              <a:t>Pharmacogenomics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870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447800"/>
            <a:ext cx="71628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5029200" y="63246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Garamond" charset="0"/>
              </a:rPr>
              <a:t>Evans and Relling Nature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14251</TotalTime>
  <Words>860</Words>
  <Application>Microsoft Office PowerPoint</Application>
  <PresentationFormat>On-screen Show (4:3)</PresentationFormat>
  <Paragraphs>226</Paragraphs>
  <Slides>42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Chart</vt:lpstr>
      <vt:lpstr>Pharmacogenomics and pharmacometabonomics BSc Pharmacology &amp; Translational Medical Science </vt:lpstr>
      <vt:lpstr>Learning objectives</vt:lpstr>
      <vt:lpstr>Lecture outline</vt:lpstr>
      <vt:lpstr>Pharmacogenetics and pharmacogenomics</vt:lpstr>
      <vt:lpstr>Definitions</vt:lpstr>
      <vt:lpstr>PowerPoint Presentation</vt:lpstr>
      <vt:lpstr>Pharmacogenetics and Pharmacogenomics</vt:lpstr>
      <vt:lpstr>PowerPoint Presentation</vt:lpstr>
      <vt:lpstr>Pharmacogenomics</vt:lpstr>
      <vt:lpstr>Methods</vt:lpstr>
      <vt:lpstr>How can we study 30,000 genes?</vt:lpstr>
      <vt:lpstr>Microarray technology</vt:lpstr>
      <vt:lpstr>Principle of DNA arrays</vt:lpstr>
      <vt:lpstr>Microarray experiment</vt:lpstr>
      <vt:lpstr>Proteomics</vt:lpstr>
      <vt:lpstr>Metabolomics</vt:lpstr>
      <vt:lpstr>Metabolic pathways in one glance</vt:lpstr>
      <vt:lpstr>Metabolomic facility @ Imperial – NMR, GC-MS, UPLC-MS</vt:lpstr>
      <vt:lpstr>1H NMR spectrum – a metabolic snapshot</vt:lpstr>
      <vt:lpstr>Liquid chromatography -MS Analysis</vt:lpstr>
      <vt:lpstr>Genotype/phenotype association</vt:lpstr>
      <vt:lpstr>Experimental cross - genetic variation</vt:lpstr>
      <vt:lpstr>Phenotype variation</vt:lpstr>
      <vt:lpstr>Genome mapping of transcriptomic data</vt:lpstr>
      <vt:lpstr>Metabotype Quantitative Trait Locus (mQTL)</vt:lpstr>
      <vt:lpstr>PowerPoint Presentation</vt:lpstr>
      <vt:lpstr>Pharmaco-metabonomics</vt:lpstr>
      <vt:lpstr>Pharmacometabonomics</vt:lpstr>
      <vt:lpstr>PowerPoint Presentation</vt:lpstr>
      <vt:lpstr>Pharmacometabonomics</vt:lpstr>
      <vt:lpstr>Post dose behaviour according to pre-dose spectra</vt:lpstr>
      <vt:lpstr>Indirect role of gut flora in paracetamol metabolism</vt:lpstr>
      <vt:lpstr>Personalized healthcare</vt:lpstr>
      <vt:lpstr>PowerPoint Presentation</vt:lpstr>
      <vt:lpstr>PowerPoint Presentation</vt:lpstr>
      <vt:lpstr>PowerPoint Presentation</vt:lpstr>
      <vt:lpstr>Pharmacogenomics prospect</vt:lpstr>
      <vt:lpstr>New Frontiers in Genetics</vt:lpstr>
      <vt:lpstr>Pharmacogenomics: Industry</vt:lpstr>
      <vt:lpstr>Pharmacogenomics - Industry</vt:lpstr>
      <vt:lpstr>The Paradigm of Personalized Medicine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Pharmacogenetics B.Sc. Pharmacology &amp; Translational Medical Science, yr 2</dc:title>
  <dc:creator>Marc-Emmanuel Dumas</dc:creator>
  <cp:lastModifiedBy>Shiel, Nuala</cp:lastModifiedBy>
  <cp:revision>14</cp:revision>
  <cp:lastPrinted>2011-10-20T16:10:12Z</cp:lastPrinted>
  <dcterms:created xsi:type="dcterms:W3CDTF">2010-10-14T12:27:40Z</dcterms:created>
  <dcterms:modified xsi:type="dcterms:W3CDTF">2012-10-17T16:15:54Z</dcterms:modified>
</cp:coreProperties>
</file>